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2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AF9E1-0858-4891-A66B-CC49AC220E5F}" type="datetimeFigureOut">
              <a:rPr lang="en-US" smtClean="0"/>
              <a:t>8/30/2016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B5F4-6E4E-404A-9D68-BFE8825A3FE5}" type="slidenum">
              <a:rPr lang="en-US" smtClean="0"/>
              <a:t>‹#›</a:t>
            </a:fld>
            <a:endParaRPr lang="en-US"/>
          </a:p>
        </p:txBody>
      </p:sp>
    </p:spTree>
    <p:extLst>
      <p:ext uri="{BB962C8B-B14F-4D97-AF65-F5344CB8AC3E}">
        <p14:creationId xmlns:p14="http://schemas.microsoft.com/office/powerpoint/2010/main" val="20799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1" dirty="0">
                <a:latin typeface="Calibri" charset="0"/>
                <a:ea typeface="MS PGothic" charset="0"/>
              </a:rPr>
              <a:t>Classroom Recommendations: </a:t>
            </a:r>
            <a:r>
              <a:rPr lang="en-US" sz="1200" kern="1200" dirty="0">
                <a:solidFill>
                  <a:schemeClr val="tx1"/>
                </a:solidFill>
                <a:effectLst/>
                <a:latin typeface="+mn-lt"/>
                <a:ea typeface="MS PGothic" panose="020B0600070205080204" pitchFamily="34" charset="-128"/>
                <a:cs typeface="MS PGothic" charset="0"/>
              </a:rPr>
              <a:t>This material could be covered in one 75-minute class period. If you are teaching in 50-minute class periods, you will either need to reduce the number of activities and discussion questions or split the information into two class periods. Please refer to the Lecture Framework in the </a:t>
            </a:r>
            <a:r>
              <a:rPr lang="en-US" sz="1200" kern="1200" dirty="0" err="1">
                <a:solidFill>
                  <a:schemeClr val="tx1"/>
                </a:solidFill>
                <a:effectLst/>
                <a:latin typeface="+mn-lt"/>
                <a:ea typeface="MS PGothic" panose="020B0600070205080204" pitchFamily="34" charset="-128"/>
                <a:cs typeface="MS PGothic" charset="0"/>
              </a:rPr>
              <a:t>Noba</a:t>
            </a:r>
            <a:r>
              <a:rPr lang="en-US" sz="1200" kern="1200" baseline="0" dirty="0">
                <a:solidFill>
                  <a:schemeClr val="tx1"/>
                </a:solidFill>
                <a:effectLst/>
                <a:latin typeface="+mn-lt"/>
                <a:ea typeface="MS PGothic" panose="020B0600070205080204" pitchFamily="34" charset="-128"/>
                <a:cs typeface="MS PGothic" charset="0"/>
              </a:rPr>
              <a:t> Instructor Manual </a:t>
            </a:r>
            <a:r>
              <a:rPr lang="en-US" sz="1200" kern="1200" dirty="0">
                <a:solidFill>
                  <a:schemeClr val="tx1"/>
                </a:solidFill>
                <a:effectLst/>
                <a:latin typeface="+mn-lt"/>
                <a:ea typeface="MS PGothic" panose="020B0600070205080204" pitchFamily="34" charset="-128"/>
                <a:cs typeface="MS PGothic" charset="0"/>
              </a:rPr>
              <a:t>for specific details. </a:t>
            </a:r>
            <a:endParaRPr lang="en-US" dirty="0">
              <a:effectLst/>
            </a:endParaRPr>
          </a:p>
          <a:p>
            <a:pPr eaLnBrk="1" hangingPunct="1">
              <a:spcBef>
                <a:spcPct val="0"/>
              </a:spcBef>
            </a:pPr>
            <a:endParaRPr lang="en-US" b="1" dirty="0">
              <a:latin typeface="Calibri" charset="0"/>
              <a:ea typeface="MS PGothic" charset="0"/>
            </a:endParaRPr>
          </a:p>
          <a:p>
            <a:pPr eaLnBrk="1" hangingPunct="1">
              <a:spcBef>
                <a:spcPct val="0"/>
              </a:spcBef>
            </a:pPr>
            <a:r>
              <a:rPr lang="en-US" b="1" dirty="0">
                <a:latin typeface="Calibri" charset="0"/>
                <a:ea typeface="MS PGothic" charset="0"/>
              </a:rPr>
              <a:t>Overview: </a:t>
            </a:r>
            <a:r>
              <a:rPr lang="en-US" b="0" dirty="0">
                <a:latin typeface="Calibri" charset="0"/>
                <a:ea typeface="MS PGothic" charset="0"/>
              </a:rPr>
              <a:t>The creativity module introduces students to basic concepts of creativity, such as how we determine is something is creative. The accompanying Instructor Manual provides material for your class, including activities and discussion questions, which are designed to help keep your students interested and engaged in the material. This instructor’s manual includes discussion questions and activities to help engage your students in the material, and it includes links to other resources that may help you design a great portion of your course. </a:t>
            </a:r>
          </a:p>
          <a:p>
            <a:pPr eaLnBrk="1" hangingPunct="1">
              <a:spcBef>
                <a:spcPct val="0"/>
              </a:spcBef>
              <a:buFontTx/>
              <a:buNone/>
            </a:pPr>
            <a:endParaRPr lang="en-US" dirty="0">
              <a:latin typeface="Calibri" charset="0"/>
              <a:ea typeface="MS PGothic" charset="0"/>
            </a:endParaRPr>
          </a:p>
          <a:p>
            <a:pPr eaLnBrk="1" hangingPunct="1">
              <a:spcBef>
                <a:spcPct val="0"/>
              </a:spcBef>
            </a:pPr>
            <a:r>
              <a:rPr lang="en-US" b="1" dirty="0">
                <a:latin typeface="Calibri" charset="0"/>
                <a:ea typeface="MS PGothic" charset="0"/>
              </a:rPr>
              <a:t>Technical Note: </a:t>
            </a:r>
            <a:r>
              <a:rPr lang="en-US" dirty="0">
                <a:latin typeface="Calibri" charset="0"/>
                <a:ea typeface="MS PGothic" charset="0"/>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b="1" dirty="0">
                <a:latin typeface="Calibri" charset="0"/>
                <a:ea typeface="MS PGothic" charset="0"/>
              </a:rPr>
              <a:t>(Click) </a:t>
            </a:r>
            <a:r>
              <a:rPr lang="en-US" dirty="0">
                <a:latin typeface="Calibri" charset="0"/>
                <a:ea typeface="MS PGothic" charset="0"/>
              </a:rPr>
              <a:t>– that corresponds to each animation.</a:t>
            </a:r>
          </a:p>
          <a:p>
            <a:pPr eaLnBrk="1" hangingPunct="1">
              <a:spcBef>
                <a:spcPct val="0"/>
              </a:spcBef>
            </a:pPr>
            <a:endParaRPr lang="en-US" dirty="0">
              <a:latin typeface="Calibri" charset="0"/>
              <a:ea typeface="MS PGothic" charset="0"/>
            </a:endParaRPr>
          </a:p>
          <a:p>
            <a:pPr eaLnBrk="1" hangingPunct="1">
              <a:spcBef>
                <a:spcPct val="0"/>
              </a:spcBef>
            </a:pPr>
            <a:r>
              <a:rPr lang="en-US" dirty="0">
                <a:latin typeface="Calibri" charset="0"/>
                <a:ea typeface="MS PGothic" charset="0"/>
              </a:rPr>
              <a:t>You may also find hyperlinks to outside videos at various places in the slides. These hyperlinks are embedded in text and indicated by color and in the notes section.</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33940ED0-B3DB-8847-A78E-B50FAE6E2F77}" type="slidenum">
              <a:rPr lang="en-US">
                <a:solidFill>
                  <a:prstClr val="black"/>
                </a:solidFill>
                <a:latin typeface="Calibri" charset="0"/>
              </a:rPr>
              <a:pPr/>
              <a:t>1</a:t>
            </a:fld>
            <a:endParaRPr lang="en-US">
              <a:solidFill>
                <a:prstClr val="black"/>
              </a:solidFill>
              <a:latin typeface="Calibri" charset="0"/>
            </a:endParaRPr>
          </a:p>
        </p:txBody>
      </p:sp>
    </p:spTree>
    <p:extLst>
      <p:ext uri="{BB962C8B-B14F-4D97-AF65-F5344CB8AC3E}">
        <p14:creationId xmlns:p14="http://schemas.microsoft.com/office/powerpoint/2010/main" val="1587472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latin typeface="Calibri" charset="0"/>
                <a:ea typeface="MS PGothic" charset="0"/>
              </a:rPr>
              <a:t>The purpose of this slide is to facilitate</a:t>
            </a:r>
            <a:r>
              <a:rPr lang="en-US" baseline="0" dirty="0">
                <a:latin typeface="Calibri" charset="0"/>
                <a:ea typeface="MS PGothic" charset="0"/>
              </a:rPr>
              <a:t> an activity based on the Remote Associates Test. For more examples from the RAT, go to http://</a:t>
            </a:r>
            <a:r>
              <a:rPr lang="en-US" baseline="0" dirty="0" err="1">
                <a:latin typeface="Calibri" charset="0"/>
                <a:ea typeface="MS PGothic" charset="0"/>
              </a:rPr>
              <a:t>www.remote</a:t>
            </a:r>
            <a:r>
              <a:rPr lang="en-US" baseline="0" dirty="0">
                <a:latin typeface="Calibri" charset="0"/>
                <a:ea typeface="MS PGothic" charset="0"/>
              </a:rPr>
              <a:t>-associates-</a:t>
            </a:r>
            <a:r>
              <a:rPr lang="en-US" baseline="0" dirty="0" err="1">
                <a:latin typeface="Calibri" charset="0"/>
                <a:ea typeface="MS PGothic" charset="0"/>
              </a:rPr>
              <a:t>test.com</a:t>
            </a:r>
            <a:r>
              <a:rPr lang="en-US" baseline="0" dirty="0">
                <a:latin typeface="Calibri" charset="0"/>
                <a:ea typeface="MS PGothic" charset="0"/>
              </a:rPr>
              <a:t>/. Please note that this test was developed in the 1960s, and the full version may include words that your students may not readily think of, such as ‘</a:t>
            </a:r>
            <a:r>
              <a:rPr lang="en-US" baseline="0" dirty="0" err="1">
                <a:latin typeface="Calibri" charset="0"/>
                <a:ea typeface="MS PGothic" charset="0"/>
              </a:rPr>
              <a:t>powderpuff</a:t>
            </a:r>
            <a:r>
              <a:rPr lang="en-US" baseline="0" dirty="0">
                <a:latin typeface="Calibri" charset="0"/>
                <a:ea typeface="MS PGothic" charset="0"/>
              </a:rPr>
              <a:t>,’ ‘dust bowl,’ and ‘cold cream.’</a:t>
            </a:r>
          </a:p>
          <a:p>
            <a:pPr eaLnBrk="1" hangingPunct="1"/>
            <a:endParaRPr lang="en-US" b="1" dirty="0">
              <a:latin typeface="Calibri" charset="0"/>
              <a:ea typeface="MS PGothic" charset="0"/>
            </a:endParaRPr>
          </a:p>
          <a:p>
            <a:pPr marL="0" indent="0" eaLnBrk="1" hangingPunct="1">
              <a:buFont typeface="Arial" charset="0"/>
              <a:buNone/>
              <a:defRPr/>
            </a:pPr>
            <a:r>
              <a:rPr lang="en-US" b="1" dirty="0">
                <a:latin typeface="Calibri" charset="0"/>
                <a:ea typeface="MS PGothic" charset="0"/>
              </a:rPr>
              <a:t>(Click): </a:t>
            </a:r>
            <a:r>
              <a:rPr lang="en-US" sz="1000" b="0" kern="1200" dirty="0">
                <a:solidFill>
                  <a:schemeClr val="tx1"/>
                </a:solidFill>
                <a:latin typeface="+mn-lt"/>
                <a:ea typeface="MS PGothic" panose="020B0600070205080204" pitchFamily="34" charset="-128"/>
                <a:cs typeface="MS PGothic" charset="0"/>
              </a:rPr>
              <a:t>You will see </a:t>
            </a:r>
            <a:r>
              <a:rPr lang="en-US" sz="1000" b="0" kern="1200" dirty="0" smtClean="0">
                <a:solidFill>
                  <a:schemeClr val="tx1"/>
                </a:solidFill>
                <a:latin typeface="+mn-lt"/>
                <a:ea typeface="MS PGothic" panose="020B0600070205080204" pitchFamily="34" charset="-128"/>
                <a:cs typeface="MS PGothic" charset="0"/>
              </a:rPr>
              <a:t>three </a:t>
            </a:r>
            <a:r>
              <a:rPr lang="en-US" sz="1000" b="0" kern="1200" dirty="0">
                <a:solidFill>
                  <a:schemeClr val="tx1"/>
                </a:solidFill>
                <a:latin typeface="+mn-lt"/>
                <a:ea typeface="MS PGothic" panose="020B0600070205080204" pitchFamily="34" charset="-128"/>
                <a:cs typeface="MS PGothic" charset="0"/>
              </a:rPr>
              <a:t>words. Your job is to come up with a </a:t>
            </a:r>
            <a:r>
              <a:rPr lang="en-US" sz="1000" b="0" kern="1200" dirty="0" smtClean="0">
                <a:solidFill>
                  <a:schemeClr val="tx1"/>
                </a:solidFill>
                <a:latin typeface="+mn-lt"/>
                <a:ea typeface="MS PGothic" panose="020B0600070205080204" pitchFamily="34" charset="-128"/>
                <a:cs typeface="MS PGothic" charset="0"/>
              </a:rPr>
              <a:t>forth </a:t>
            </a:r>
            <a:r>
              <a:rPr lang="en-US" sz="1000" b="0" kern="1200" dirty="0">
                <a:solidFill>
                  <a:schemeClr val="tx1"/>
                </a:solidFill>
                <a:latin typeface="+mn-lt"/>
                <a:ea typeface="MS PGothic" panose="020B0600070205080204" pitchFamily="34" charset="-128"/>
                <a:cs typeface="MS PGothic" charset="0"/>
              </a:rPr>
              <a:t>word that is somehow related to the </a:t>
            </a:r>
            <a:r>
              <a:rPr lang="en-US" sz="1000" b="0" kern="1200" dirty="0" smtClean="0">
                <a:solidFill>
                  <a:schemeClr val="tx1"/>
                </a:solidFill>
                <a:latin typeface="+mn-lt"/>
                <a:ea typeface="MS PGothic" panose="020B0600070205080204" pitchFamily="34" charset="-128"/>
                <a:cs typeface="MS PGothic" charset="0"/>
              </a:rPr>
              <a:t>first three </a:t>
            </a:r>
            <a:r>
              <a:rPr lang="en-US" sz="1000" b="0" kern="1200" dirty="0">
                <a:solidFill>
                  <a:schemeClr val="tx1"/>
                </a:solidFill>
                <a:latin typeface="+mn-lt"/>
                <a:ea typeface="MS PGothic" panose="020B0600070205080204" pitchFamily="34" charset="-128"/>
                <a:cs typeface="MS PGothic" charset="0"/>
              </a:rPr>
              <a:t>words. </a:t>
            </a:r>
          </a:p>
          <a:p>
            <a:pPr marL="0" marR="0" indent="0" algn="l" defTabSz="457200" rtl="0" eaLnBrk="1" fontAlgn="base" latinLnBrk="0" hangingPunct="1">
              <a:lnSpc>
                <a:spcPct val="100000"/>
              </a:lnSpc>
              <a:spcBef>
                <a:spcPct val="30000"/>
              </a:spcBef>
              <a:spcAft>
                <a:spcPct val="0"/>
              </a:spcAft>
              <a:buClrTx/>
              <a:buSzTx/>
              <a:buFont typeface="Wingdings" charset="0"/>
              <a:buNone/>
              <a:tabLst/>
              <a:defRPr/>
            </a:pPr>
            <a:r>
              <a:rPr lang="en-US" dirty="0">
                <a:latin typeface="Calibri" charset="0"/>
                <a:ea typeface="MS PGothic" charset="0"/>
              </a:rPr>
              <a:t>Ask</a:t>
            </a:r>
            <a:r>
              <a:rPr lang="en-US" baseline="0" dirty="0">
                <a:latin typeface="Calibri" charset="0"/>
                <a:ea typeface="MS PGothic" charset="0"/>
              </a:rPr>
              <a:t> </a:t>
            </a:r>
            <a:r>
              <a:rPr lang="en-US" baseline="0" dirty="0" smtClean="0">
                <a:latin typeface="Calibri" charset="0"/>
                <a:ea typeface="MS PGothic" charset="0"/>
              </a:rPr>
              <a:t>students </a:t>
            </a:r>
            <a:r>
              <a:rPr lang="en-US" baseline="0" dirty="0">
                <a:latin typeface="Calibri" charset="0"/>
                <a:ea typeface="MS PGothic" charset="0"/>
              </a:rPr>
              <a:t>to keep their answers to themselves, to give all students time to come up with an answer. </a:t>
            </a:r>
            <a:endParaRPr lang="en-US" dirty="0"/>
          </a:p>
          <a:p>
            <a:pPr eaLnBrk="1" hangingPunct="1">
              <a:buFont typeface="Wingdings" charset="0"/>
              <a:buNone/>
            </a:pPr>
            <a:endParaRPr lang="en-US" dirty="0">
              <a:latin typeface="Calibri" charset="0"/>
              <a:ea typeface="MS PGothic" charset="0"/>
            </a:endParaRPr>
          </a:p>
          <a:p>
            <a:pPr marL="0" indent="0" eaLnBrk="1" hangingPunct="1">
              <a:buFont typeface="Arial" charset="0"/>
              <a:buNone/>
              <a:defRPr/>
            </a:pPr>
            <a:r>
              <a:rPr lang="en-US" b="1" dirty="0">
                <a:latin typeface="Calibri" charset="0"/>
                <a:ea typeface="MS PGothic" charset="0"/>
              </a:rPr>
              <a:t>(Click): </a:t>
            </a:r>
            <a:r>
              <a:rPr lang="en-US" sz="1000" b="0" kern="1200" dirty="0">
                <a:solidFill>
                  <a:schemeClr val="tx1"/>
                </a:solidFill>
                <a:latin typeface="+mn-lt"/>
                <a:ea typeface="MS PGothic" panose="020B0600070205080204" pitchFamily="34" charset="-128"/>
                <a:cs typeface="MS PGothic" charset="0"/>
              </a:rPr>
              <a:t>cream / skate / water </a:t>
            </a:r>
          </a:p>
          <a:p>
            <a:pPr eaLnBrk="1" hangingPunct="1">
              <a:buFont typeface="Wingdings" charset="0"/>
              <a:buNone/>
            </a:pPr>
            <a:r>
              <a:rPr lang="en-US" baseline="0" dirty="0">
                <a:latin typeface="Calibri" charset="0"/>
                <a:ea typeface="MS PGothic" charset="0"/>
              </a:rPr>
              <a:t>The answer, according to the RAT, is “ice.” RAT answers range from easy to very hard, and this one is considered easy. Depending on the time you have, you may give students a minute or two to come up with an answer. </a:t>
            </a:r>
            <a:endParaRPr lang="en-US" dirty="0">
              <a:latin typeface="Calibri" charset="0"/>
              <a:ea typeface="MS PGothic" charset="0"/>
            </a:endParaRPr>
          </a:p>
          <a:p>
            <a:pPr eaLnBrk="1" hangingPunct="1">
              <a:buFont typeface="Wingdings" charset="0"/>
              <a:buNone/>
            </a:pPr>
            <a:endParaRPr lang="en-US" dirty="0">
              <a:latin typeface="Calibri" charset="0"/>
              <a:ea typeface="MS PGothic" charset="0"/>
            </a:endParaRPr>
          </a:p>
          <a:p>
            <a:pPr marL="0" indent="0" eaLnBrk="1" hangingPunct="1">
              <a:buFont typeface="Arial" charset="0"/>
              <a:buNone/>
              <a:defRPr/>
            </a:pPr>
            <a:r>
              <a:rPr lang="en-US" b="1" dirty="0">
                <a:latin typeface="Calibri" charset="0"/>
                <a:ea typeface="MS PGothic" charset="0"/>
              </a:rPr>
              <a:t>(Click): </a:t>
            </a:r>
            <a:r>
              <a:rPr lang="en-US" sz="1000" b="0" kern="1200" dirty="0">
                <a:solidFill>
                  <a:schemeClr val="tx1"/>
                </a:solidFill>
                <a:latin typeface="+mn-lt"/>
                <a:ea typeface="MS PGothic" panose="020B0600070205080204" pitchFamily="34" charset="-128"/>
                <a:cs typeface="MS PGothic" charset="0"/>
              </a:rPr>
              <a:t>pie / luck / belly </a:t>
            </a:r>
          </a:p>
          <a:p>
            <a:pPr eaLnBrk="1" hangingPunct="1">
              <a:buFont typeface="Wingdings" charset="0"/>
              <a:buNone/>
            </a:pPr>
            <a:r>
              <a:rPr lang="en-US" dirty="0">
                <a:latin typeface="Calibri" charset="0"/>
                <a:ea typeface="MS PGothic" charset="0"/>
              </a:rPr>
              <a:t>The answer is “pot.” This item is rated as being of medium difficulty. </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88107DC5-3C82-DA46-9A3A-DC19E0191F2F}" type="slidenum">
              <a:rPr lang="en-US">
                <a:solidFill>
                  <a:prstClr val="black"/>
                </a:solidFill>
                <a:latin typeface="Calibri" charset="0"/>
              </a:rPr>
              <a:pPr/>
              <a:t>10</a:t>
            </a:fld>
            <a:endParaRPr lang="en-US">
              <a:solidFill>
                <a:prstClr val="black"/>
              </a:solidFill>
              <a:latin typeface="Calibri" charset="0"/>
            </a:endParaRPr>
          </a:p>
        </p:txBody>
      </p:sp>
    </p:spTree>
    <p:extLst>
      <p:ext uri="{BB962C8B-B14F-4D97-AF65-F5344CB8AC3E}">
        <p14:creationId xmlns:p14="http://schemas.microsoft.com/office/powerpoint/2010/main" val="1725037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latin typeface="Calibri" charset="0"/>
                <a:ea typeface="MS PGothic" charset="0"/>
              </a:rPr>
              <a:t>This slide continues</a:t>
            </a:r>
            <a:r>
              <a:rPr lang="en-US" baseline="0" dirty="0">
                <a:latin typeface="Calibri" charset="0"/>
                <a:ea typeface="MS PGothic" charset="0"/>
              </a:rPr>
              <a:t> the Remote Associates Test Activity. Depending on how much time you have, you may or may not want to continue this activity. </a:t>
            </a:r>
          </a:p>
          <a:p>
            <a:pPr eaLnBrk="1" hangingPunct="1"/>
            <a:endParaRPr lang="en-US" b="1" dirty="0">
              <a:latin typeface="Calibri" charset="0"/>
              <a:ea typeface="MS PGothic" charset="0"/>
            </a:endParaRPr>
          </a:p>
          <a:p>
            <a:pPr marL="0" indent="0" eaLnBrk="1" hangingPunct="1">
              <a:buFont typeface="Arial" charset="0"/>
              <a:buNone/>
              <a:defRPr/>
            </a:pPr>
            <a:r>
              <a:rPr lang="en-US" b="1" dirty="0">
                <a:latin typeface="Calibri" charset="0"/>
                <a:ea typeface="MS PGothic" charset="0"/>
              </a:rPr>
              <a:t>(Click): </a:t>
            </a:r>
            <a:r>
              <a:rPr lang="en-US" sz="1000" b="0" kern="1200" dirty="0">
                <a:solidFill>
                  <a:schemeClr val="tx1"/>
                </a:solidFill>
                <a:latin typeface="+mn-lt"/>
                <a:ea typeface="MS PGothic" panose="020B0600070205080204" pitchFamily="34" charset="-128"/>
                <a:cs typeface="MS PGothic" charset="0"/>
              </a:rPr>
              <a:t>health / take / less </a:t>
            </a:r>
          </a:p>
          <a:p>
            <a:pPr eaLnBrk="1" hangingPunct="1">
              <a:buFont typeface="Wingdings" charset="0"/>
              <a:buNone/>
            </a:pPr>
            <a:r>
              <a:rPr lang="en-US" dirty="0">
                <a:latin typeface="Calibri" charset="0"/>
                <a:ea typeface="MS PGothic" charset="0"/>
              </a:rPr>
              <a:t>The answer</a:t>
            </a:r>
            <a:r>
              <a:rPr lang="en-US" baseline="0" dirty="0">
                <a:latin typeface="Calibri" charset="0"/>
                <a:ea typeface="MS PGothic" charset="0"/>
              </a:rPr>
              <a:t> is “care.” This item is rated as being hard. </a:t>
            </a:r>
            <a:endParaRPr lang="en-US" dirty="0">
              <a:latin typeface="Calibri" charset="0"/>
              <a:ea typeface="MS PGothic" charset="0"/>
            </a:endParaRPr>
          </a:p>
          <a:p>
            <a:pPr eaLnBrk="1" hangingPunct="1">
              <a:buFont typeface="Wingdings" charset="0"/>
              <a:buNone/>
            </a:pPr>
            <a:endParaRPr lang="en-US" dirty="0">
              <a:latin typeface="Calibri" charset="0"/>
              <a:ea typeface="MS PGothic" charset="0"/>
            </a:endParaRPr>
          </a:p>
          <a:p>
            <a:pPr marL="0" marR="0" indent="0" algn="l" defTabSz="457200" rtl="0" eaLnBrk="1" fontAlgn="base" latinLnBrk="0" hangingPunct="1">
              <a:lnSpc>
                <a:spcPct val="100000"/>
              </a:lnSpc>
              <a:spcBef>
                <a:spcPct val="30000"/>
              </a:spcBef>
              <a:spcAft>
                <a:spcPct val="0"/>
              </a:spcAft>
              <a:buClrTx/>
              <a:buSzTx/>
              <a:buFont typeface="Wingdings" charset="0"/>
              <a:buNone/>
              <a:tabLst/>
              <a:defRPr/>
            </a:pPr>
            <a:r>
              <a:rPr lang="en-US" b="1" dirty="0">
                <a:latin typeface="Calibri" charset="0"/>
                <a:ea typeface="MS PGothic" charset="0"/>
              </a:rPr>
              <a:t>(Click): </a:t>
            </a:r>
            <a:r>
              <a:rPr lang="en-US" sz="1000" b="0" i="0" kern="1200" dirty="0">
                <a:solidFill>
                  <a:schemeClr val="tx1"/>
                </a:solidFill>
                <a:latin typeface="+mn-lt"/>
                <a:ea typeface="MS PGothic" panose="020B0600070205080204" pitchFamily="34" charset="-128"/>
                <a:cs typeface="MS PGothic" charset="0"/>
              </a:rPr>
              <a:t>sore / shoulder / sweat</a:t>
            </a:r>
            <a:r>
              <a:rPr lang="en-US" b="0" i="0" baseline="0" dirty="0">
                <a:latin typeface="Calibri" charset="0"/>
                <a:ea typeface="MS PGothic" charset="0"/>
              </a:rPr>
              <a:t> </a:t>
            </a:r>
          </a:p>
          <a:p>
            <a:pPr eaLnBrk="1" hangingPunct="1">
              <a:buFont typeface="Wingdings" charset="0"/>
              <a:buNone/>
            </a:pPr>
            <a:r>
              <a:rPr lang="en-US" baseline="0" dirty="0">
                <a:latin typeface="Calibri" charset="0"/>
                <a:ea typeface="MS PGothic" charset="0"/>
              </a:rPr>
              <a:t>The answer is ‘cold.’ This item is rated as being very hard. </a:t>
            </a:r>
          </a:p>
          <a:p>
            <a:pPr eaLnBrk="1" hangingPunct="1">
              <a:buFont typeface="Wingdings" charset="0"/>
              <a:buNone/>
            </a:pPr>
            <a:endParaRPr lang="en-US" dirty="0">
              <a:latin typeface="Calibri" charset="0"/>
              <a:ea typeface="MS PGothic" charset="0"/>
            </a:endParaRPr>
          </a:p>
          <a:p>
            <a:pPr marL="0" indent="0" eaLnBrk="1" hangingPunct="1">
              <a:buFont typeface="Arial" charset="0"/>
              <a:buNone/>
              <a:defRPr/>
            </a:pPr>
            <a:r>
              <a:rPr lang="en-US" b="1" dirty="0">
                <a:latin typeface="Calibri" charset="0"/>
                <a:ea typeface="MS PGothic" charset="0"/>
              </a:rPr>
              <a:t>(Click): </a:t>
            </a:r>
            <a:r>
              <a:rPr lang="en-US" sz="1000" b="0" kern="1200" dirty="0">
                <a:solidFill>
                  <a:schemeClr val="tx1"/>
                </a:solidFill>
                <a:latin typeface="+mn-lt"/>
                <a:ea typeface="MS PGothic" panose="020B0600070205080204" pitchFamily="34" charset="-128"/>
                <a:cs typeface="MS PGothic" charset="0"/>
              </a:rPr>
              <a:t>envy / golf / beans</a:t>
            </a:r>
          </a:p>
          <a:p>
            <a:pPr eaLnBrk="1" hangingPunct="1">
              <a:buFont typeface="Wingdings" charset="0"/>
              <a:buNone/>
            </a:pPr>
            <a:r>
              <a:rPr lang="en-US" dirty="0">
                <a:latin typeface="Calibri" charset="0"/>
                <a:ea typeface="MS PGothic" charset="0"/>
              </a:rPr>
              <a:t>The answer</a:t>
            </a:r>
            <a:r>
              <a:rPr lang="en-US" baseline="0" dirty="0">
                <a:latin typeface="Calibri" charset="0"/>
                <a:ea typeface="MS PGothic" charset="0"/>
              </a:rPr>
              <a:t> is “green.” This item is rated as being hard. This may also be an opportunity to talk about how SES may affect the results, as people who are not as familiar with golf may be less likely to identify ‘golf green.’  </a:t>
            </a:r>
            <a:endParaRPr lang="en-US" dirty="0">
              <a:latin typeface="Calibri" charset="0"/>
              <a:ea typeface="MS PGothic" charset="0"/>
            </a:endParaRPr>
          </a:p>
          <a:p>
            <a:pPr eaLnBrk="1" hangingPunct="1">
              <a:buFont typeface="Wingdings" charset="0"/>
              <a:buNone/>
            </a:pPr>
            <a:endParaRPr lang="en-US" dirty="0">
              <a:latin typeface="Calibri" charset="0"/>
              <a:ea typeface="MS PGothic" charset="0"/>
            </a:endParaRPr>
          </a:p>
          <a:p>
            <a:pPr marL="0" indent="0" eaLnBrk="1" hangingPunct="1">
              <a:buFont typeface="Arial" charset="0"/>
              <a:buNone/>
              <a:defRPr/>
            </a:pPr>
            <a:r>
              <a:rPr lang="en-US" b="1" dirty="0">
                <a:latin typeface="Calibri" charset="0"/>
                <a:ea typeface="MS PGothic" charset="0"/>
              </a:rPr>
              <a:t>(Click): </a:t>
            </a:r>
            <a:r>
              <a:rPr lang="en-US" sz="1000" b="0" kern="1200" dirty="0">
                <a:solidFill>
                  <a:schemeClr val="tx1"/>
                </a:solidFill>
                <a:latin typeface="+mn-lt"/>
                <a:ea typeface="MS PGothic" panose="020B0600070205080204" pitchFamily="34" charset="-128"/>
                <a:cs typeface="MS PGothic" charset="0"/>
              </a:rPr>
              <a:t>fish / mine / rush </a:t>
            </a:r>
          </a:p>
          <a:p>
            <a:pPr eaLnBrk="1" hangingPunct="1">
              <a:buFont typeface="Wingdings" charset="0"/>
              <a:buNone/>
            </a:pPr>
            <a:r>
              <a:rPr lang="en-US" b="0" i="0" dirty="0">
                <a:latin typeface="Calibri" charset="0"/>
                <a:ea typeface="MS PGothic" charset="0"/>
              </a:rPr>
              <a:t>The answer</a:t>
            </a:r>
            <a:r>
              <a:rPr lang="en-US" b="0" i="0" baseline="0" dirty="0">
                <a:latin typeface="Calibri" charset="0"/>
                <a:ea typeface="MS PGothic" charset="0"/>
              </a:rPr>
              <a:t> is “gold.” This item is rated as being very easy. </a:t>
            </a:r>
            <a:endParaRPr lang="en-US" dirty="0">
              <a:latin typeface="Calibri" charset="0"/>
              <a:ea typeface="MS PGothic" charset="0"/>
            </a:endParaRPr>
          </a:p>
          <a:p>
            <a:pPr eaLnBrk="1" hangingPunct="1">
              <a:buFontTx/>
              <a:buNone/>
            </a:pPr>
            <a:endParaRPr lang="en-US" dirty="0">
              <a:latin typeface="Calibri" charset="0"/>
              <a:ea typeface="MS PGothic"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88107DC5-3C82-DA46-9A3A-DC19E0191F2F}" type="slidenum">
              <a:rPr lang="en-US">
                <a:solidFill>
                  <a:prstClr val="black"/>
                </a:solidFill>
                <a:latin typeface="Calibri" charset="0"/>
              </a:rPr>
              <a:pPr/>
              <a:t>11</a:t>
            </a:fld>
            <a:endParaRPr lang="en-US">
              <a:solidFill>
                <a:prstClr val="black"/>
              </a:solidFill>
              <a:latin typeface="Calibri" charset="0"/>
            </a:endParaRPr>
          </a:p>
        </p:txBody>
      </p:sp>
    </p:spTree>
    <p:extLst>
      <p:ext uri="{BB962C8B-B14F-4D97-AF65-F5344CB8AC3E}">
        <p14:creationId xmlns:p14="http://schemas.microsoft.com/office/powerpoint/2010/main" val="2531414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 highlights</a:t>
            </a:r>
            <a:r>
              <a:rPr lang="en-US" baseline="0" dirty="0">
                <a:latin typeface="Calibri" charset="0"/>
                <a:ea typeface="MS PGothic" charset="0"/>
              </a:rPr>
              <a:t> the Unusual Uses Test. If you did the Unusual Uses Activity at the beginning of this PowerPoint, then refer back to it here. </a:t>
            </a:r>
          </a:p>
          <a:p>
            <a:pPr eaLnBrk="1" hangingPunct="1">
              <a:spcBef>
                <a:spcPct val="0"/>
              </a:spcBef>
            </a:pPr>
            <a:endParaRPr lang="en-US" baseline="0" dirty="0">
              <a:latin typeface="Calibri" charset="0"/>
              <a:ea typeface="MS PGothic" charset="0"/>
            </a:endParaRPr>
          </a:p>
          <a:p>
            <a:pPr eaLnBrk="1" hangingPunct="1">
              <a:spcBef>
                <a:spcPct val="0"/>
              </a:spcBef>
            </a:pPr>
            <a:r>
              <a:rPr lang="en-US" b="1" dirty="0">
                <a:latin typeface="Calibri" charset="0"/>
                <a:ea typeface="MS PGothic" charset="0"/>
              </a:rPr>
              <a:t>(Click):</a:t>
            </a:r>
            <a:r>
              <a:rPr lang="en-US" b="1" baseline="0" dirty="0">
                <a:latin typeface="Calibri" charset="0"/>
                <a:ea typeface="MS PGothic" charset="0"/>
              </a:rPr>
              <a:t> </a:t>
            </a:r>
            <a:r>
              <a:rPr lang="en-US" baseline="0" dirty="0">
                <a:latin typeface="Calibri" charset="0"/>
                <a:ea typeface="MS PGothic" charset="0"/>
              </a:rPr>
              <a:t>Measuring Creativity </a:t>
            </a:r>
          </a:p>
          <a:p>
            <a:pPr eaLnBrk="1" hangingPunct="1">
              <a:spcBef>
                <a:spcPct val="0"/>
              </a:spcBef>
            </a:pPr>
            <a:r>
              <a:rPr lang="en-US" baseline="0" dirty="0">
                <a:latin typeface="Calibri" charset="0"/>
                <a:ea typeface="MS PGothic" charset="0"/>
              </a:rPr>
              <a:t>This is the 2</a:t>
            </a:r>
            <a:r>
              <a:rPr lang="en-US" baseline="30000" dirty="0">
                <a:latin typeface="Calibri" charset="0"/>
                <a:ea typeface="MS PGothic" charset="0"/>
              </a:rPr>
              <a:t>nd</a:t>
            </a:r>
            <a:r>
              <a:rPr lang="en-US" baseline="0" dirty="0">
                <a:latin typeface="Calibri" charset="0"/>
                <a:ea typeface="MS PGothic" charset="0"/>
              </a:rPr>
              <a:t> measure of creativity discussed in the module – usefulness. </a:t>
            </a:r>
          </a:p>
          <a:p>
            <a:pPr eaLnBrk="1" hangingPunct="1">
              <a:spcBef>
                <a:spcPct val="0"/>
              </a:spcBef>
            </a:pPr>
            <a:endParaRPr lang="en-US" baseline="0" dirty="0">
              <a:latin typeface="Calibri" charset="0"/>
              <a:ea typeface="MS PGothic" charset="0"/>
            </a:endParaRPr>
          </a:p>
          <a:p>
            <a:pPr eaLnBrk="1" hangingPunct="1">
              <a:spcBef>
                <a:spcPct val="0"/>
              </a:spcBef>
            </a:pPr>
            <a:r>
              <a:rPr lang="en-US" b="1" dirty="0">
                <a:latin typeface="Calibri" charset="0"/>
                <a:ea typeface="MS PGothic" charset="0"/>
              </a:rPr>
              <a:t>(Click):</a:t>
            </a:r>
            <a:r>
              <a:rPr lang="en-US" b="1" baseline="0" dirty="0">
                <a:latin typeface="Calibri" charset="0"/>
                <a:ea typeface="MS PGothic" charset="0"/>
              </a:rPr>
              <a:t> </a:t>
            </a:r>
            <a:r>
              <a:rPr lang="en-US" baseline="0" dirty="0">
                <a:latin typeface="Calibri" charset="0"/>
                <a:ea typeface="MS PGothic" charset="0"/>
              </a:rPr>
              <a:t>The Unusual Uses Test </a:t>
            </a:r>
          </a:p>
          <a:p>
            <a:pPr eaLnBrk="1" hangingPunct="1">
              <a:spcBef>
                <a:spcPct val="0"/>
              </a:spcBef>
            </a:pPr>
            <a:r>
              <a:rPr lang="en-US" baseline="0" dirty="0">
                <a:latin typeface="Calibri" charset="0"/>
                <a:ea typeface="MS PGothic" charset="0"/>
              </a:rPr>
              <a:t>As in the Unusual Uses Activity (see the activity at the beginning of this PowerPoint and the IM), the test asks individuals to come up with unusual uses for every day items, such as a brick (discussed in the module), a shoe (in the activity), a hanger, a car tire, a barrel, and a pencil. The uses are scored on 4 dimensions: fluency, originality, flexibility, and elaboration. </a:t>
            </a:r>
          </a:p>
          <a:p>
            <a:pPr eaLnBrk="1" hangingPunct="1">
              <a:spcBef>
                <a:spcPct val="0"/>
              </a:spcBef>
            </a:pPr>
            <a:endParaRPr lang="en-US" baseline="0" dirty="0">
              <a:latin typeface="Calibri" charset="0"/>
              <a:ea typeface="MS PGothic"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b="1" dirty="0">
                <a:latin typeface="Calibri" charset="0"/>
                <a:ea typeface="MS PGothic" charset="0"/>
              </a:rPr>
              <a:t>(Click):</a:t>
            </a:r>
            <a:r>
              <a:rPr lang="en-US" b="1" baseline="0" dirty="0">
                <a:latin typeface="Calibri" charset="0"/>
                <a:ea typeface="MS PGothic" charset="0"/>
              </a:rPr>
              <a:t> </a:t>
            </a:r>
            <a:r>
              <a:rPr lang="en-US" baseline="0" dirty="0">
                <a:latin typeface="Calibri" charset="0"/>
                <a:ea typeface="MS PGothic" charset="0"/>
              </a:rPr>
              <a:t>Divergent Thinking </a:t>
            </a:r>
          </a:p>
          <a:p>
            <a:pPr eaLnBrk="1" hangingPunct="1">
              <a:spcBef>
                <a:spcPct val="0"/>
              </a:spcBef>
            </a:pPr>
            <a:r>
              <a:rPr lang="en-US" dirty="0">
                <a:latin typeface="Calibri" charset="0"/>
                <a:ea typeface="MS PGothic" charset="0"/>
              </a:rPr>
              <a:t>This</a:t>
            </a:r>
            <a:r>
              <a:rPr lang="en-US" baseline="0" dirty="0">
                <a:latin typeface="Calibri" charset="0"/>
                <a:ea typeface="MS PGothic" charset="0"/>
              </a:rPr>
              <a:t> test is an example of divergent thinking. The Remote Associates Test is an example of convergent thinking, in which each question has one correct answer. </a:t>
            </a: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E3EF41C8-FF69-B547-B30E-3AAC11169745}" type="slidenum">
              <a:rPr lang="en-US">
                <a:solidFill>
                  <a:prstClr val="black"/>
                </a:solidFill>
                <a:latin typeface="Calibri" charset="0"/>
              </a:rPr>
              <a:pPr/>
              <a:t>12</a:t>
            </a:fld>
            <a:endParaRPr lang="en-US">
              <a:solidFill>
                <a:prstClr val="black"/>
              </a:solidFill>
              <a:latin typeface="Calibri" charset="0"/>
            </a:endParaRPr>
          </a:p>
        </p:txBody>
      </p:sp>
    </p:spTree>
    <p:extLst>
      <p:ext uri="{BB962C8B-B14F-4D97-AF65-F5344CB8AC3E}">
        <p14:creationId xmlns:p14="http://schemas.microsoft.com/office/powerpoint/2010/main" val="2782513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 presents</a:t>
            </a:r>
            <a:r>
              <a:rPr lang="en-US" baseline="0" dirty="0">
                <a:latin typeface="Calibri" charset="0"/>
                <a:ea typeface="MS PGothic" charset="0"/>
              </a:rPr>
              <a:t> students with a discussion question about the two tests of creativity outlined in the module. </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Discussion Question:</a:t>
            </a:r>
          </a:p>
          <a:p>
            <a:pPr marL="0" indent="0">
              <a:buNone/>
            </a:pPr>
            <a:r>
              <a:rPr lang="en-US" b="0" dirty="0">
                <a:solidFill>
                  <a:srgbClr val="00B0F0"/>
                </a:solidFill>
              </a:rPr>
              <a:t>Based on what you have learned</a:t>
            </a:r>
            <a:r>
              <a:rPr lang="en-US" b="0" baseline="0" dirty="0">
                <a:solidFill>
                  <a:srgbClr val="00B0F0"/>
                </a:solidFill>
              </a:rPr>
              <a:t> about</a:t>
            </a:r>
            <a:r>
              <a:rPr lang="en-US" b="0" dirty="0">
                <a:solidFill>
                  <a:srgbClr val="00B0F0"/>
                </a:solidFill>
              </a:rPr>
              <a:t> the Unusual Uses Test and the Remote Associates Test, what are some issues with trying to design a test of creativity? </a:t>
            </a:r>
          </a:p>
          <a:p>
            <a:pPr marL="0" indent="0">
              <a:buNone/>
            </a:pPr>
            <a:endParaRPr lang="en-US" b="0" dirty="0">
              <a:solidFill>
                <a:srgbClr val="00B0F0"/>
              </a:solidFill>
            </a:endParaRPr>
          </a:p>
          <a:p>
            <a:pPr marL="0" indent="0">
              <a:buNone/>
            </a:pPr>
            <a:r>
              <a:rPr lang="en-US" b="0" dirty="0">
                <a:solidFill>
                  <a:srgbClr val="00B0F0"/>
                </a:solidFill>
              </a:rPr>
              <a:t>This question is attempting to get students to think critically about the tests,</a:t>
            </a:r>
            <a:r>
              <a:rPr lang="en-US" b="0" baseline="0" dirty="0">
                <a:solidFill>
                  <a:srgbClr val="00B0F0"/>
                </a:solidFill>
              </a:rPr>
              <a:t> as well as further understand the concept of creativity. </a:t>
            </a:r>
            <a:endParaRPr lang="en-US" b="0" dirty="0">
              <a:solidFill>
                <a:srgbClr val="00B0F0"/>
              </a:solidFill>
            </a:endParaRPr>
          </a:p>
          <a:p>
            <a:pPr marL="0" indent="0">
              <a:buNone/>
            </a:pPr>
            <a:endParaRPr lang="en-US" b="1" dirty="0">
              <a:solidFill>
                <a:srgbClr val="00B0F0"/>
              </a:solidFill>
            </a:endParaRPr>
          </a:p>
          <a:p>
            <a:pPr eaLnBrk="1" hangingPunct="1">
              <a:spcBef>
                <a:spcPct val="0"/>
              </a:spcBef>
            </a:pPr>
            <a:endParaRPr lang="en-US" dirty="0">
              <a:latin typeface="Calibri" charset="0"/>
              <a:ea typeface="MS PGothic"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015D3A1E-B92F-0446-94ED-B180588E301A}" type="slidenum">
              <a:rPr lang="en-US">
                <a:solidFill>
                  <a:prstClr val="black"/>
                </a:solidFill>
                <a:latin typeface="Calibri" charset="0"/>
              </a:rPr>
              <a:pPr/>
              <a:t>13</a:t>
            </a:fld>
            <a:endParaRPr lang="en-US">
              <a:solidFill>
                <a:prstClr val="black"/>
              </a:solidFill>
              <a:latin typeface="Calibri" charset="0"/>
            </a:endParaRPr>
          </a:p>
        </p:txBody>
      </p:sp>
    </p:spTree>
    <p:extLst>
      <p:ext uri="{BB962C8B-B14F-4D97-AF65-F5344CB8AC3E}">
        <p14:creationId xmlns:p14="http://schemas.microsoft.com/office/powerpoint/2010/main" val="2092645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let</a:t>
            </a:r>
            <a:r>
              <a:rPr lang="en-US" altLang="en-US" baseline="0" dirty="0">
                <a:cs typeface="+mn-cs"/>
              </a:rPr>
              <a:t> students know what the next major topic will be. </a:t>
            </a:r>
            <a:endParaRPr lang="en-US" altLang="en-US" dirty="0">
              <a:cs typeface="+mn-cs"/>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solidFill>
                  <a:prstClr val="black"/>
                </a:solidFill>
                <a:latin typeface="Calibri" charset="0"/>
              </a:rPr>
              <a:pPr/>
              <a:t>14</a:t>
            </a:fld>
            <a:endParaRPr lang="en-US">
              <a:solidFill>
                <a:prstClr val="black"/>
              </a:solidFill>
              <a:latin typeface="Calibri" charset="0"/>
            </a:endParaRPr>
          </a:p>
        </p:txBody>
      </p:sp>
    </p:spTree>
    <p:extLst>
      <p:ext uri="{BB962C8B-B14F-4D97-AF65-F5344CB8AC3E}">
        <p14:creationId xmlns:p14="http://schemas.microsoft.com/office/powerpoint/2010/main" val="264041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a:t>
            </a:r>
            <a:r>
              <a:rPr lang="en-US" baseline="0" dirty="0"/>
              <a:t> slide is to present the Creative Personality Scale of the Gough (1979) Adjective Check List. This is also Table 1 in the module. </a:t>
            </a:r>
          </a:p>
          <a:p>
            <a:endParaRPr lang="en-US" baseline="0" dirty="0"/>
          </a:p>
          <a:p>
            <a:r>
              <a:rPr lang="en-US" baseline="0" dirty="0"/>
              <a:t>Sometimes, creativity is measured by evaluating the associated personality characteristics. The adjective check list in this slide is one such effort. Higher scores indicate a more creative personality. </a:t>
            </a:r>
          </a:p>
          <a:p>
            <a:endParaRPr lang="en-US" baseline="0" dirty="0"/>
          </a:p>
          <a:p>
            <a:r>
              <a:rPr lang="en-US" b="1" baseline="0" dirty="0"/>
              <a:t>Reference: </a:t>
            </a:r>
          </a:p>
          <a:p>
            <a:endParaRPr lang="en-US" baseline="0" dirty="0"/>
          </a:p>
          <a:p>
            <a:r>
              <a:rPr lang="en-US" dirty="0"/>
              <a:t>Gough, H. G. (1979). A creative personality scale for the adjective check list. </a:t>
            </a:r>
            <a:r>
              <a:rPr lang="en-US" i="1" dirty="0"/>
              <a:t>Journal of Personality and Social Psychology, 37</a:t>
            </a:r>
            <a:r>
              <a:rPr lang="en-US" dirty="0"/>
              <a:t>, 1398–1405.</a:t>
            </a:r>
          </a:p>
        </p:txBody>
      </p:sp>
      <p:sp>
        <p:nvSpPr>
          <p:cNvPr id="4" name="Slide Number Placeholder 3"/>
          <p:cNvSpPr>
            <a:spLocks noGrp="1"/>
          </p:cNvSpPr>
          <p:nvPr>
            <p:ph type="sldNum" sz="quarter" idx="10"/>
          </p:nvPr>
        </p:nvSpPr>
        <p:spPr/>
        <p:txBody>
          <a:bodyPr/>
          <a:lstStyle/>
          <a:p>
            <a:fld id="{948360B5-5D14-0849-99A5-8F330C814E8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936952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 highlights</a:t>
            </a:r>
            <a:r>
              <a:rPr lang="en-US" baseline="0" dirty="0">
                <a:latin typeface="Calibri" charset="0"/>
                <a:ea typeface="MS PGothic" charset="0"/>
              </a:rPr>
              <a:t> the idea of there being a ‘creative personality.’ </a:t>
            </a:r>
            <a:endParaRPr lang="en-US" dirty="0">
              <a:latin typeface="Calibri" charset="0"/>
              <a:ea typeface="MS PGothic" charset="0"/>
            </a:endParaRPr>
          </a:p>
          <a:p>
            <a:pPr eaLnBrk="1" hangingPunct="1">
              <a:spcBef>
                <a:spcPct val="0"/>
              </a:spcBef>
            </a:pPr>
            <a:endParaRPr lang="en-US" b="1" dirty="0">
              <a:latin typeface="Calibri" charset="0"/>
              <a:ea typeface="MS PGothic" charset="0"/>
            </a:endParaRPr>
          </a:p>
          <a:p>
            <a:pPr eaLnBrk="1" hangingPunct="1">
              <a:spcBef>
                <a:spcPct val="0"/>
              </a:spcBef>
            </a:pPr>
            <a:r>
              <a:rPr lang="en-US" b="1" dirty="0">
                <a:latin typeface="Calibri" charset="0"/>
                <a:ea typeface="MS PGothic" charset="0"/>
              </a:rPr>
              <a:t>(Click): </a:t>
            </a:r>
            <a:r>
              <a:rPr lang="en-US" dirty="0">
                <a:latin typeface="Calibri" charset="0"/>
                <a:ea typeface="MS PGothic" charset="0"/>
              </a:rPr>
              <a:t>The “Creative</a:t>
            </a:r>
            <a:r>
              <a:rPr lang="en-US" baseline="0" dirty="0">
                <a:latin typeface="Calibri" charset="0"/>
                <a:ea typeface="MS PGothic" charset="0"/>
              </a:rPr>
              <a:t> Personality”</a:t>
            </a:r>
            <a:endParaRPr lang="en-US" dirty="0">
              <a:latin typeface="Calibri" charset="0"/>
              <a:ea typeface="MS PGothic" charset="0"/>
            </a:endParaRPr>
          </a:p>
          <a:p>
            <a:pPr eaLnBrk="1" hangingPunct="1">
              <a:spcBef>
                <a:spcPct val="0"/>
              </a:spcBef>
            </a:pPr>
            <a:r>
              <a:rPr lang="en-US" b="0" baseline="0" dirty="0">
                <a:latin typeface="Calibri" charset="0"/>
                <a:ea typeface="MS PGothic" charset="0"/>
              </a:rPr>
              <a:t>Creativity correlates with some personality measures, leading some to believe that creativity is partially a personal attribute. </a:t>
            </a:r>
          </a:p>
          <a:p>
            <a:pPr eaLnBrk="1" hangingPunct="1">
              <a:spcBef>
                <a:spcPct val="0"/>
              </a:spcBef>
            </a:pPr>
            <a:endParaRPr lang="en-US" b="0" baseline="0" dirty="0">
              <a:latin typeface="Calibri" charset="0"/>
              <a:ea typeface="MS PGothic" charset="0"/>
            </a:endParaRPr>
          </a:p>
          <a:p>
            <a:pPr eaLnBrk="1" hangingPunct="1">
              <a:spcBef>
                <a:spcPct val="0"/>
              </a:spcBef>
            </a:pPr>
            <a:r>
              <a:rPr lang="en-US" b="1" dirty="0">
                <a:latin typeface="Calibri" charset="0"/>
                <a:ea typeface="MS PGothic" charset="0"/>
              </a:rPr>
              <a:t>(Click): </a:t>
            </a:r>
            <a:r>
              <a:rPr lang="en-US" b="0" dirty="0">
                <a:latin typeface="Calibri" charset="0"/>
                <a:ea typeface="MS PGothic" charset="0"/>
              </a:rPr>
              <a:t>Openness-to-Experience</a:t>
            </a:r>
            <a:r>
              <a:rPr lang="en-US" b="0" baseline="0" dirty="0">
                <a:latin typeface="Calibri" charset="0"/>
                <a:ea typeface="MS PGothic" charset="0"/>
              </a:rPr>
              <a:t> </a:t>
            </a:r>
          </a:p>
          <a:p>
            <a:pPr eaLnBrk="1" hangingPunct="1">
              <a:spcBef>
                <a:spcPct val="0"/>
              </a:spcBef>
            </a:pPr>
            <a:r>
              <a:rPr lang="en-US" b="0" baseline="0" dirty="0">
                <a:latin typeface="Calibri" charset="0"/>
                <a:ea typeface="MS PGothic" charset="0"/>
              </a:rPr>
              <a:t>People who are high in creativity also tend to be high in openness-to-experience, one of the Big Five Personality Traits. </a:t>
            </a:r>
          </a:p>
          <a:p>
            <a:pPr eaLnBrk="1" hangingPunct="1">
              <a:spcBef>
                <a:spcPct val="0"/>
              </a:spcBef>
            </a:pPr>
            <a:endParaRPr lang="en-US" b="0" baseline="0" dirty="0">
              <a:latin typeface="Calibri" charset="0"/>
              <a:ea typeface="MS PGothic"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b="1" dirty="0">
                <a:latin typeface="Calibri" charset="0"/>
                <a:ea typeface="MS PGothic" charset="0"/>
              </a:rPr>
              <a:t>(Click): </a:t>
            </a:r>
            <a:r>
              <a:rPr lang="en-US" b="0" dirty="0">
                <a:latin typeface="Calibri" charset="0"/>
                <a:ea typeface="MS PGothic" charset="0"/>
              </a:rPr>
              <a:t>Reduced</a:t>
            </a:r>
            <a:r>
              <a:rPr lang="en-US" b="0" baseline="0" dirty="0">
                <a:latin typeface="Calibri" charset="0"/>
                <a:ea typeface="MS PGothic" charset="0"/>
              </a:rPr>
              <a:t> Latent Inhibition </a:t>
            </a:r>
          </a:p>
          <a:p>
            <a:pPr marL="0" marR="0" indent="0" algn="l" defTabSz="457200" rtl="0" eaLnBrk="1" fontAlgn="base" latinLnBrk="0" hangingPunct="1">
              <a:lnSpc>
                <a:spcPct val="100000"/>
              </a:lnSpc>
              <a:spcBef>
                <a:spcPct val="0"/>
              </a:spcBef>
              <a:spcAft>
                <a:spcPct val="0"/>
              </a:spcAft>
              <a:buClrTx/>
              <a:buSzTx/>
              <a:buFontTx/>
              <a:buNone/>
              <a:tabLst/>
              <a:defRPr/>
            </a:pPr>
            <a:r>
              <a:rPr lang="en-US" b="0" baseline="0" dirty="0">
                <a:latin typeface="Calibri" charset="0"/>
                <a:ea typeface="MS PGothic" charset="0"/>
              </a:rPr>
              <a:t>Latent inhibition is the ability to not focus on extraneous details. However, creative people aren’t as good at latent inhibition, which may allow them to make connections and observations other people overlook.  </a:t>
            </a:r>
          </a:p>
          <a:p>
            <a:pPr marL="0" marR="0" indent="0" algn="l" defTabSz="457200" rtl="0" eaLnBrk="1" fontAlgn="base" latinLnBrk="0" hangingPunct="1">
              <a:lnSpc>
                <a:spcPct val="100000"/>
              </a:lnSpc>
              <a:spcBef>
                <a:spcPct val="0"/>
              </a:spcBef>
              <a:spcAft>
                <a:spcPct val="0"/>
              </a:spcAft>
              <a:buClrTx/>
              <a:buSzTx/>
              <a:buFontTx/>
              <a:buNone/>
              <a:tabLst/>
              <a:defRPr/>
            </a:pPr>
            <a:endParaRPr lang="en-US" b="0" baseline="0" dirty="0">
              <a:latin typeface="Calibri" charset="0"/>
              <a:ea typeface="MS PGothic" charset="0"/>
            </a:endParaRPr>
          </a:p>
          <a:p>
            <a:pPr eaLnBrk="1" hangingPunct="1">
              <a:spcBef>
                <a:spcPct val="0"/>
              </a:spcBef>
            </a:pPr>
            <a:endParaRPr lang="en-US" b="0" baseline="0" dirty="0">
              <a:latin typeface="Calibri" charset="0"/>
              <a:ea typeface="MS PGothic" charset="0"/>
            </a:endParaRPr>
          </a:p>
          <a:p>
            <a:pPr eaLnBrk="1" hangingPunct="1">
              <a:spcBef>
                <a:spcPct val="0"/>
              </a:spcBef>
            </a:pPr>
            <a:endParaRPr lang="en-US" b="0" baseline="0"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E3EF41C8-FF69-B547-B30E-3AAC11169745}" type="slidenum">
              <a:rPr lang="en-US">
                <a:solidFill>
                  <a:prstClr val="black"/>
                </a:solidFill>
                <a:latin typeface="Calibri" charset="0"/>
              </a:rPr>
              <a:pPr/>
              <a:t>16</a:t>
            </a:fld>
            <a:endParaRPr lang="en-US">
              <a:solidFill>
                <a:prstClr val="black"/>
              </a:solidFill>
              <a:latin typeface="Calibri" charset="0"/>
            </a:endParaRPr>
          </a:p>
        </p:txBody>
      </p:sp>
    </p:spTree>
    <p:extLst>
      <p:ext uri="{BB962C8B-B14F-4D97-AF65-F5344CB8AC3E}">
        <p14:creationId xmlns:p14="http://schemas.microsoft.com/office/powerpoint/2010/main" val="270765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 allows</a:t>
            </a:r>
            <a:r>
              <a:rPr lang="en-US" baseline="0" dirty="0">
                <a:latin typeface="Calibri" charset="0"/>
                <a:ea typeface="MS PGothic" charset="0"/>
              </a:rPr>
              <a:t> instructors to discuss whether there is a connection between creativity and mental illness. </a:t>
            </a:r>
            <a:endParaRPr lang="en-US" dirty="0">
              <a:latin typeface="Calibri" charset="0"/>
              <a:ea typeface="MS PGothic" charset="0"/>
            </a:endParaRPr>
          </a:p>
          <a:p>
            <a:pPr eaLnBrk="1" hangingPunct="1">
              <a:spcBef>
                <a:spcPct val="0"/>
              </a:spcBef>
            </a:pPr>
            <a:endParaRPr lang="en-US" b="1" dirty="0">
              <a:latin typeface="Calibri" charset="0"/>
              <a:ea typeface="MS PGothic" charset="0"/>
            </a:endParaRPr>
          </a:p>
          <a:p>
            <a:pPr eaLnBrk="1" hangingPunct="1">
              <a:spcBef>
                <a:spcPct val="0"/>
              </a:spcBef>
            </a:pPr>
            <a:r>
              <a:rPr lang="en-US" b="1" dirty="0">
                <a:latin typeface="Calibri" charset="0"/>
                <a:ea typeface="MS PGothic" charset="0"/>
              </a:rPr>
              <a:t>(Click): </a:t>
            </a:r>
            <a:r>
              <a:rPr lang="en-US" dirty="0">
                <a:latin typeface="Calibri" charset="0"/>
                <a:ea typeface="MS PGothic" charset="0"/>
              </a:rPr>
              <a:t>Creativity and Mental Illness</a:t>
            </a: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Calibri" charset="0"/>
                <a:ea typeface="MS PGothic" charset="0"/>
              </a:rPr>
              <a:t>Is there a relationship between creativity and mental illness? This article</a:t>
            </a:r>
            <a:r>
              <a:rPr lang="en-US" baseline="0" dirty="0">
                <a:latin typeface="Calibri" charset="0"/>
                <a:ea typeface="MS PGothic" charset="0"/>
              </a:rPr>
              <a:t> (http://</a:t>
            </a:r>
            <a:r>
              <a:rPr lang="en-US" baseline="0" dirty="0" err="1">
                <a:latin typeface="Calibri" charset="0"/>
                <a:ea typeface="MS PGothic" charset="0"/>
              </a:rPr>
              <a:t>www.ncbi.nlm.nih.gov</a:t>
            </a:r>
            <a:r>
              <a:rPr lang="en-US" baseline="0" dirty="0">
                <a:latin typeface="Calibri" charset="0"/>
                <a:ea typeface="MS PGothic" charset="0"/>
              </a:rPr>
              <a:t>/</a:t>
            </a:r>
            <a:r>
              <a:rPr lang="en-US" baseline="0" dirty="0" err="1">
                <a:latin typeface="Calibri" charset="0"/>
                <a:ea typeface="MS PGothic" charset="0"/>
              </a:rPr>
              <a:t>pmc</a:t>
            </a:r>
            <a:r>
              <a:rPr lang="en-US" baseline="0" dirty="0">
                <a:latin typeface="Calibri" charset="0"/>
                <a:ea typeface="MS PGothic" charset="0"/>
              </a:rPr>
              <a:t>/articles/PMC4335301/) discusses why this is a difficult question to answer, including that both creativity and mental illness are broad concepts. </a:t>
            </a:r>
          </a:p>
          <a:p>
            <a:pPr eaLnBrk="1" hangingPunct="1">
              <a:spcBef>
                <a:spcPct val="0"/>
              </a:spcBef>
            </a:pPr>
            <a:endParaRPr lang="en-US" baseline="0" dirty="0">
              <a:latin typeface="Calibri" charset="0"/>
              <a:ea typeface="MS PGothic" charset="0"/>
            </a:endParaRPr>
          </a:p>
          <a:p>
            <a:pPr eaLnBrk="1" hangingPunct="1">
              <a:spcBef>
                <a:spcPct val="0"/>
              </a:spcBef>
            </a:pPr>
            <a:r>
              <a:rPr lang="en-US" b="1" dirty="0">
                <a:latin typeface="Calibri" charset="0"/>
                <a:ea typeface="MS PGothic" charset="0"/>
              </a:rPr>
              <a:t>(Click): </a:t>
            </a:r>
            <a:r>
              <a:rPr lang="en-US" b="0" dirty="0">
                <a:latin typeface="Calibri" charset="0"/>
                <a:ea typeface="MS PGothic" charset="0"/>
              </a:rPr>
              <a:t>Correlation</a:t>
            </a:r>
            <a:endParaRPr lang="en-US" b="0" baseline="0" dirty="0">
              <a:latin typeface="Calibri" charset="0"/>
              <a:ea typeface="MS PGothic" charset="0"/>
            </a:endParaRPr>
          </a:p>
          <a:p>
            <a:pPr eaLnBrk="1" hangingPunct="1">
              <a:spcBef>
                <a:spcPct val="0"/>
              </a:spcBef>
            </a:pPr>
            <a:r>
              <a:rPr lang="en-US" baseline="0" dirty="0">
                <a:latin typeface="Calibri" charset="0"/>
                <a:ea typeface="MS PGothic" charset="0"/>
              </a:rPr>
              <a:t>Some studies do show a correlation between the two (and this is a good time to review what students can conclude from a correlation). However, not all people who are in creative occupations have a mental illness. </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(Click): </a:t>
            </a:r>
            <a:r>
              <a:rPr lang="en-US" baseline="0" dirty="0">
                <a:latin typeface="Calibri" charset="0"/>
                <a:ea typeface="MS PGothic" charset="0"/>
              </a:rPr>
              <a:t>Need Domain Expertise for Big-C Creativity </a:t>
            </a:r>
          </a:p>
          <a:p>
            <a:pPr eaLnBrk="1" hangingPunct="1">
              <a:spcBef>
                <a:spcPct val="0"/>
              </a:spcBef>
            </a:pPr>
            <a:r>
              <a:rPr lang="en-US" baseline="0" dirty="0">
                <a:latin typeface="Calibri" charset="0"/>
                <a:ea typeface="MS PGothic" charset="0"/>
              </a:rPr>
              <a:t>As the module points out, a person cannot achieve Big-C Creativity without having knowledge and expertise in their chosen domain. At this point, you can discuss with your students how mental illness might make this difficult. Also, domain expertise alone will not help a person create Big-C Creativity. </a:t>
            </a:r>
          </a:p>
          <a:p>
            <a:pPr eaLnBrk="1" hangingPunct="1">
              <a:spcBef>
                <a:spcPct val="0"/>
              </a:spcBef>
            </a:pP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E3EF41C8-FF69-B547-B30E-3AAC11169745}" type="slidenum">
              <a:rPr lang="en-US">
                <a:solidFill>
                  <a:prstClr val="black"/>
                </a:solidFill>
                <a:latin typeface="Calibri" charset="0"/>
              </a:rPr>
              <a:pPr/>
              <a:t>17</a:t>
            </a:fld>
            <a:endParaRPr lang="en-US">
              <a:solidFill>
                <a:prstClr val="black"/>
              </a:solidFill>
              <a:latin typeface="Calibri" charset="0"/>
            </a:endParaRPr>
          </a:p>
        </p:txBody>
      </p:sp>
    </p:spTree>
    <p:extLst>
      <p:ext uri="{BB962C8B-B14F-4D97-AF65-F5344CB8AC3E}">
        <p14:creationId xmlns:p14="http://schemas.microsoft.com/office/powerpoint/2010/main" val="409348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highlight the next major topic. </a:t>
            </a:r>
          </a:p>
          <a:p>
            <a:pPr eaLnBrk="1" hangingPunct="1">
              <a:spcBef>
                <a:spcPct val="0"/>
              </a:spcBef>
              <a:defRPr/>
            </a:pPr>
            <a:endParaRPr lang="en-US" altLang="en-US" dirty="0">
              <a:cs typeface="+mn-cs"/>
            </a:endParaRPr>
          </a:p>
          <a:p>
            <a:pPr eaLnBrk="1" hangingPunct="1">
              <a:spcBef>
                <a:spcPct val="0"/>
              </a:spcBef>
              <a:defRPr/>
            </a:pPr>
            <a:r>
              <a:rPr lang="en-US" altLang="en-US" dirty="0">
                <a:cs typeface="+mn-cs"/>
              </a:rPr>
              <a:t>You might remind student</a:t>
            </a:r>
            <a:r>
              <a:rPr lang="en-US" altLang="en-US" baseline="0" dirty="0">
                <a:cs typeface="+mn-cs"/>
              </a:rPr>
              <a:t>s that outcomes are usually based on the person (nature) and the situation (nurture), and the same is true for creativity. The social contexts discussed next are the ‘nurture’ part of the equation. </a:t>
            </a:r>
            <a:endParaRPr lang="en-US" altLang="en-US" dirty="0">
              <a:cs typeface="+mn-cs"/>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solidFill>
                  <a:prstClr val="black"/>
                </a:solidFill>
                <a:latin typeface="Calibri" charset="0"/>
              </a:rPr>
              <a:pPr/>
              <a:t>18</a:t>
            </a:fld>
            <a:endParaRPr lang="en-US">
              <a:solidFill>
                <a:prstClr val="black"/>
              </a:solidFill>
              <a:latin typeface="Calibri" charset="0"/>
            </a:endParaRPr>
          </a:p>
        </p:txBody>
      </p:sp>
    </p:spTree>
    <p:extLst>
      <p:ext uri="{BB962C8B-B14F-4D97-AF65-F5344CB8AC3E}">
        <p14:creationId xmlns:p14="http://schemas.microsoft.com/office/powerpoint/2010/main" val="3608467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 begins the topic of</a:t>
            </a:r>
            <a:r>
              <a:rPr lang="en-US" baseline="0" dirty="0">
                <a:latin typeface="Calibri" charset="0"/>
                <a:ea typeface="MS PGothic" charset="0"/>
              </a:rPr>
              <a:t> how social contexts influence creativity. </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Novel Stimuli </a:t>
            </a:r>
          </a:p>
          <a:p>
            <a:pPr eaLnBrk="1" hangingPunct="1">
              <a:spcBef>
                <a:spcPct val="0"/>
              </a:spcBef>
            </a:pPr>
            <a:r>
              <a:rPr lang="en-US" dirty="0">
                <a:latin typeface="Calibri" charset="0"/>
                <a:ea typeface="MS PGothic" charset="0"/>
              </a:rPr>
              <a:t>The module</a:t>
            </a:r>
            <a:r>
              <a:rPr lang="en-US" baseline="0" dirty="0">
                <a:latin typeface="Calibri" charset="0"/>
                <a:ea typeface="MS PGothic" charset="0"/>
              </a:rPr>
              <a:t> discusses a Ritter et al. (2012), an experiment where participants were in a virtual reality environment. Participants who were in the condition where the laws of gravity, for example, were violated had an increase in their cognitive flexibility, a component of creativity. Novel stimuli likely have a short-term effect on creativity. </a:t>
            </a:r>
          </a:p>
          <a:p>
            <a:pPr eaLnBrk="1" hangingPunct="1">
              <a:spcBef>
                <a:spcPct val="0"/>
              </a:spcBef>
            </a:pPr>
            <a:endParaRPr lang="en-US" b="1" baseline="0" dirty="0">
              <a:latin typeface="Calibri" charset="0"/>
              <a:ea typeface="MS PGothic" charset="0"/>
            </a:endParaRPr>
          </a:p>
          <a:p>
            <a:pPr eaLnBrk="1" hangingPunct="1">
              <a:spcBef>
                <a:spcPct val="0"/>
              </a:spcBef>
            </a:pPr>
            <a:r>
              <a:rPr lang="en-US" b="1" baseline="0" dirty="0">
                <a:latin typeface="Calibri" charset="0"/>
                <a:ea typeface="MS PGothic" charset="0"/>
              </a:rPr>
              <a:t>Reference: </a:t>
            </a:r>
          </a:p>
          <a:p>
            <a:pPr eaLnBrk="1" hangingPunct="1">
              <a:spcBef>
                <a:spcPct val="0"/>
              </a:spcBef>
            </a:pPr>
            <a:endParaRPr lang="en-US" baseline="0" dirty="0">
              <a:latin typeface="Calibri" charset="0"/>
              <a:ea typeface="MS PGothic"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a:solidFill>
                  <a:schemeClr val="tx1"/>
                </a:solidFill>
                <a:effectLst/>
                <a:latin typeface="+mn-lt"/>
                <a:ea typeface="MS PGothic" panose="020B0600070205080204" pitchFamily="34" charset="-128"/>
                <a:cs typeface="MS PGothic" charset="0"/>
              </a:rPr>
              <a:t>Ritter, S. M., Damian, R. I., Simonton, D. K., van </a:t>
            </a:r>
            <a:r>
              <a:rPr lang="en-US" sz="1200" b="0" i="0" kern="1200" dirty="0" err="1">
                <a:solidFill>
                  <a:schemeClr val="tx1"/>
                </a:solidFill>
                <a:effectLst/>
                <a:latin typeface="+mn-lt"/>
                <a:ea typeface="MS PGothic" panose="020B0600070205080204" pitchFamily="34" charset="-128"/>
                <a:cs typeface="MS PGothic" charset="0"/>
              </a:rPr>
              <a:t>Baaren</a:t>
            </a:r>
            <a:r>
              <a:rPr lang="en-US" sz="1200" b="0" i="0" kern="1200" dirty="0">
                <a:solidFill>
                  <a:schemeClr val="tx1"/>
                </a:solidFill>
                <a:effectLst/>
                <a:latin typeface="+mn-lt"/>
                <a:ea typeface="MS PGothic" panose="020B0600070205080204" pitchFamily="34" charset="-128"/>
                <a:cs typeface="MS PGothic" charset="0"/>
              </a:rPr>
              <a:t>, R. B., Strick, M., </a:t>
            </a:r>
            <a:r>
              <a:rPr lang="en-US" sz="1200" b="0" i="0" kern="1200" dirty="0" err="1">
                <a:solidFill>
                  <a:schemeClr val="tx1"/>
                </a:solidFill>
                <a:effectLst/>
                <a:latin typeface="+mn-lt"/>
                <a:ea typeface="MS PGothic" panose="020B0600070205080204" pitchFamily="34" charset="-128"/>
                <a:cs typeface="MS PGothic" charset="0"/>
              </a:rPr>
              <a:t>Derks</a:t>
            </a:r>
            <a:r>
              <a:rPr lang="en-US" sz="1200" b="0" i="0" kern="1200" dirty="0">
                <a:solidFill>
                  <a:schemeClr val="tx1"/>
                </a:solidFill>
                <a:effectLst/>
                <a:latin typeface="+mn-lt"/>
                <a:ea typeface="MS PGothic" panose="020B0600070205080204" pitchFamily="34" charset="-128"/>
                <a:cs typeface="MS PGothic" charset="0"/>
              </a:rPr>
              <a:t>, J., &amp; </a:t>
            </a:r>
            <a:r>
              <a:rPr lang="en-US" sz="1200" b="0" i="0" kern="1200" dirty="0" err="1">
                <a:solidFill>
                  <a:schemeClr val="tx1"/>
                </a:solidFill>
                <a:effectLst/>
                <a:latin typeface="+mn-lt"/>
                <a:ea typeface="MS PGothic" panose="020B0600070205080204" pitchFamily="34" charset="-128"/>
                <a:cs typeface="MS PGothic" charset="0"/>
              </a:rPr>
              <a:t>Dijksterhuis</a:t>
            </a:r>
            <a:r>
              <a:rPr lang="en-US" sz="1200" b="0" i="0" kern="1200" dirty="0">
                <a:solidFill>
                  <a:schemeClr val="tx1"/>
                </a:solidFill>
                <a:effectLst/>
                <a:latin typeface="+mn-lt"/>
                <a:ea typeface="MS PGothic" panose="020B0600070205080204" pitchFamily="34" charset="-128"/>
                <a:cs typeface="MS PGothic" charset="0"/>
              </a:rPr>
              <a:t>, A. (2012). Diversifying experiences enhance cognitive flexibility. </a:t>
            </a:r>
            <a:r>
              <a:rPr lang="en-US" sz="1200" b="0" i="1" kern="1200" dirty="0">
                <a:solidFill>
                  <a:schemeClr val="tx1"/>
                </a:solidFill>
                <a:effectLst/>
                <a:latin typeface="+mn-lt"/>
                <a:ea typeface="MS PGothic" panose="020B0600070205080204" pitchFamily="34" charset="-128"/>
                <a:cs typeface="MS PGothic" charset="0"/>
              </a:rPr>
              <a:t>Journal of Experimental Social Psychology, 48</a:t>
            </a:r>
            <a:r>
              <a:rPr lang="en-US" sz="1200" b="0" i="0" kern="1200" dirty="0">
                <a:solidFill>
                  <a:schemeClr val="tx1"/>
                </a:solidFill>
                <a:effectLst/>
                <a:latin typeface="+mn-lt"/>
                <a:ea typeface="MS PGothic" panose="020B0600070205080204" pitchFamily="34" charset="-128"/>
                <a:cs typeface="MS PGothic" charset="0"/>
              </a:rPr>
              <a:t>, 961–964.</a:t>
            </a:r>
          </a:p>
          <a:p>
            <a:pPr eaLnBrk="1" hangingPunct="1">
              <a:spcBef>
                <a:spcPct val="0"/>
              </a:spcBef>
            </a:pPr>
            <a:endParaRPr lang="en-US" dirty="0">
              <a:latin typeface="Calibri" charset="0"/>
              <a:ea typeface="MS PGothic"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F5D4DA4A-68F9-B74D-9229-F016E360F882}" type="slidenum">
              <a:rPr lang="en-US">
                <a:solidFill>
                  <a:prstClr val="black"/>
                </a:solidFill>
                <a:latin typeface="Calibri" charset="0"/>
              </a:rPr>
              <a:pPr/>
              <a:t>19</a:t>
            </a:fld>
            <a:endParaRPr lang="en-US">
              <a:solidFill>
                <a:prstClr val="black"/>
              </a:solidFill>
              <a:latin typeface="Calibri" charset="0"/>
            </a:endParaRPr>
          </a:p>
        </p:txBody>
      </p:sp>
    </p:spTree>
    <p:extLst>
      <p:ext uri="{BB962C8B-B14F-4D97-AF65-F5344CB8AC3E}">
        <p14:creationId xmlns:p14="http://schemas.microsoft.com/office/powerpoint/2010/main" val="249090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ea typeface="MS PGothic" charset="0"/>
              </a:rPr>
              <a:t>This slide outlines the learning objectives of the module. </a:t>
            </a: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6F1B8C3-2887-1145-B681-882625639935}" type="slidenum">
              <a:rPr lang="en-US">
                <a:solidFill>
                  <a:prstClr val="black"/>
                </a:solidFill>
                <a:latin typeface="Calibri" charset="0"/>
              </a:rPr>
              <a:pPr/>
              <a:t>2</a:t>
            </a:fld>
            <a:endParaRPr lang="en-US">
              <a:solidFill>
                <a:prstClr val="black"/>
              </a:solidFill>
              <a:latin typeface="Calibri" charset="0"/>
            </a:endParaRPr>
          </a:p>
        </p:txBody>
      </p:sp>
    </p:spTree>
    <p:extLst>
      <p:ext uri="{BB962C8B-B14F-4D97-AF65-F5344CB8AC3E}">
        <p14:creationId xmlns:p14="http://schemas.microsoft.com/office/powerpoint/2010/main" val="494718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 continues the</a:t>
            </a:r>
            <a:r>
              <a:rPr lang="en-US" baseline="0" dirty="0">
                <a:latin typeface="Calibri" charset="0"/>
                <a:ea typeface="MS PGothic" charset="0"/>
              </a:rPr>
              <a:t> topic of how social contexts influence creativity, with the topic of multicultural experiences. </a:t>
            </a:r>
            <a:endParaRPr lang="en-US" dirty="0">
              <a:latin typeface="Calibri" charset="0"/>
              <a:ea typeface="MS PGothic" charset="0"/>
            </a:endParaRPr>
          </a:p>
          <a:p>
            <a:pPr eaLnBrk="1" hangingPunct="1">
              <a:spcBef>
                <a:spcPct val="0"/>
              </a:spcBef>
            </a:pPr>
            <a:endParaRPr lang="en-US" b="1" dirty="0">
              <a:latin typeface="Calibri" charset="0"/>
              <a:ea typeface="MS PGothic" charset="0"/>
            </a:endParaRPr>
          </a:p>
          <a:p>
            <a:pPr eaLnBrk="1" hangingPunct="1">
              <a:spcBef>
                <a:spcPct val="0"/>
              </a:spcBef>
            </a:pPr>
            <a:r>
              <a:rPr lang="en-US" b="1" dirty="0">
                <a:latin typeface="Calibri" charset="0"/>
                <a:ea typeface="MS PGothic" charset="0"/>
              </a:rPr>
              <a:t>(Click): </a:t>
            </a:r>
            <a:r>
              <a:rPr lang="en-US" b="0" dirty="0">
                <a:latin typeface="Calibri" charset="0"/>
                <a:ea typeface="MS PGothic" charset="0"/>
              </a:rPr>
              <a:t>Multicultural</a:t>
            </a:r>
            <a:r>
              <a:rPr lang="en-US" b="0" baseline="0" dirty="0">
                <a:latin typeface="Calibri" charset="0"/>
                <a:ea typeface="MS PGothic" charset="0"/>
              </a:rPr>
              <a:t> Experiences</a:t>
            </a:r>
          </a:p>
          <a:p>
            <a:pPr eaLnBrk="1" hangingPunct="1">
              <a:spcBef>
                <a:spcPct val="0"/>
              </a:spcBef>
            </a:pPr>
            <a:r>
              <a:rPr lang="en-US" dirty="0">
                <a:latin typeface="Calibri" charset="0"/>
                <a:ea typeface="MS PGothic" charset="0"/>
              </a:rPr>
              <a:t>An example</a:t>
            </a:r>
            <a:r>
              <a:rPr lang="en-US" baseline="0" dirty="0">
                <a:latin typeface="Calibri" charset="0"/>
                <a:ea typeface="MS PGothic" charset="0"/>
              </a:rPr>
              <a:t> of a multicultural experience would be living in another country for an extended period of time. This will likely affect creativity if the person is also high on openness-to-experience. </a:t>
            </a: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E3EF41C8-FF69-B547-B30E-3AAC11169745}" type="slidenum">
              <a:rPr lang="en-US">
                <a:solidFill>
                  <a:prstClr val="black"/>
                </a:solidFill>
                <a:latin typeface="Calibri" charset="0"/>
              </a:rPr>
              <a:pPr/>
              <a:t>20</a:t>
            </a:fld>
            <a:endParaRPr lang="en-US">
              <a:solidFill>
                <a:prstClr val="black"/>
              </a:solidFill>
              <a:latin typeface="Calibri" charset="0"/>
            </a:endParaRPr>
          </a:p>
        </p:txBody>
      </p:sp>
    </p:spTree>
    <p:extLst>
      <p:ext uri="{BB962C8B-B14F-4D97-AF65-F5344CB8AC3E}">
        <p14:creationId xmlns:p14="http://schemas.microsoft.com/office/powerpoint/2010/main" val="93580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 continues the</a:t>
            </a:r>
            <a:r>
              <a:rPr lang="en-US" baseline="0" dirty="0">
                <a:latin typeface="Calibri" charset="0"/>
                <a:ea typeface="MS PGothic" charset="0"/>
              </a:rPr>
              <a:t> topic of how social contexts influence creativity, with the topic of sociocultural systems. </a:t>
            </a:r>
            <a:endParaRPr lang="en-US" dirty="0">
              <a:latin typeface="Calibri" charset="0"/>
              <a:ea typeface="MS PGothic" charset="0"/>
            </a:endParaRPr>
          </a:p>
          <a:p>
            <a:pPr eaLnBrk="1" hangingPunct="1">
              <a:spcBef>
                <a:spcPct val="0"/>
              </a:spcBef>
            </a:pPr>
            <a:endParaRPr lang="en-US" b="1" dirty="0">
              <a:latin typeface="Calibri" charset="0"/>
              <a:ea typeface="MS PGothic" charset="0"/>
            </a:endParaRPr>
          </a:p>
          <a:p>
            <a:pPr eaLnBrk="1" hangingPunct="1">
              <a:spcBef>
                <a:spcPct val="0"/>
              </a:spcBef>
            </a:pPr>
            <a:r>
              <a:rPr lang="en-US" b="1" dirty="0">
                <a:latin typeface="Calibri" charset="0"/>
                <a:ea typeface="MS PGothic" charset="0"/>
              </a:rPr>
              <a:t>(Click): </a:t>
            </a:r>
            <a:r>
              <a:rPr lang="en-US" b="0" dirty="0">
                <a:latin typeface="Calibri" charset="0"/>
                <a:ea typeface="MS PGothic" charset="0"/>
              </a:rPr>
              <a:t>Sociocultural</a:t>
            </a:r>
            <a:r>
              <a:rPr lang="en-US" b="0" baseline="0" dirty="0">
                <a:latin typeface="Calibri" charset="0"/>
                <a:ea typeface="MS PGothic" charset="0"/>
              </a:rPr>
              <a:t> Systems</a:t>
            </a:r>
          </a:p>
          <a:p>
            <a:pPr eaLnBrk="1" hangingPunct="1">
              <a:spcBef>
                <a:spcPct val="0"/>
              </a:spcBef>
            </a:pPr>
            <a:r>
              <a:rPr lang="en-US" dirty="0">
                <a:latin typeface="Calibri" charset="0"/>
                <a:ea typeface="MS PGothic" charset="0"/>
              </a:rPr>
              <a:t>The sociocultural</a:t>
            </a:r>
            <a:r>
              <a:rPr lang="en-US" baseline="0" dirty="0">
                <a:latin typeface="Calibri" charset="0"/>
                <a:ea typeface="MS PGothic" charset="0"/>
              </a:rPr>
              <a:t> system, political, social, cultural, and economic factors, can be more or less encouraging of creativity. For example, think about the ‘Dark Ages’ versus the ‘Golden Age.’ </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(Click): </a:t>
            </a:r>
            <a:r>
              <a:rPr lang="en-US" b="0" baseline="0" dirty="0" smtClean="0">
                <a:latin typeface="Calibri" charset="0"/>
                <a:ea typeface="MS PGothic" charset="0"/>
              </a:rPr>
              <a:t>How would you encourage creativity in our society? </a:t>
            </a:r>
            <a:endParaRPr lang="en-US" b="0" baseline="0" dirty="0">
              <a:latin typeface="Calibri" charset="0"/>
              <a:ea typeface="MS PGothic" charset="0"/>
            </a:endParaRPr>
          </a:p>
          <a:p>
            <a:pPr eaLnBrk="1" hangingPunct="1">
              <a:spcBef>
                <a:spcPct val="0"/>
              </a:spcBef>
            </a:pPr>
            <a:r>
              <a:rPr lang="en-US" b="0" baseline="0" dirty="0">
                <a:latin typeface="Calibri" charset="0"/>
                <a:ea typeface="MS PGothic" charset="0"/>
              </a:rPr>
              <a:t>This discussion question encourages students to apply what they have learned about creativity to this hypothetical situation. </a:t>
            </a:r>
            <a:endParaRPr lang="en-US" b="0"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E3EF41C8-FF69-B547-B30E-3AAC11169745}" type="slidenum">
              <a:rPr lang="en-US">
                <a:solidFill>
                  <a:prstClr val="black"/>
                </a:solidFill>
                <a:latin typeface="Calibri" charset="0"/>
              </a:rPr>
              <a:pPr/>
              <a:t>21</a:t>
            </a:fld>
            <a:endParaRPr lang="en-US">
              <a:solidFill>
                <a:prstClr val="black"/>
              </a:solidFill>
              <a:latin typeface="Calibri" charset="0"/>
            </a:endParaRPr>
          </a:p>
        </p:txBody>
      </p:sp>
    </p:spTree>
    <p:extLst>
      <p:ext uri="{BB962C8B-B14F-4D97-AF65-F5344CB8AC3E}">
        <p14:creationId xmlns:p14="http://schemas.microsoft.com/office/powerpoint/2010/main" val="1967972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Classroom Assessment Technique (CAT): One-Minute Paper</a:t>
            </a:r>
          </a:p>
          <a:p>
            <a:endParaRPr lang="en-US" altLang="en-US" dirty="0"/>
          </a:p>
          <a:p>
            <a:r>
              <a:rPr lang="en-US" altLang="en-US" dirty="0"/>
              <a:t>If you are presenting the information on one class day, you might end the material about here. End your class time with a one-minute paper. </a:t>
            </a:r>
          </a:p>
          <a:p>
            <a:endParaRPr lang="en-US" altLang="en-US" dirty="0"/>
          </a:p>
          <a:p>
            <a:r>
              <a:rPr lang="en-US" altLang="en-US" dirty="0"/>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endParaRPr lang="en-US" altLang="en-US" dirty="0"/>
          </a:p>
          <a:p>
            <a:r>
              <a:rPr lang="en-US" altLang="en-US" dirty="0"/>
              <a:t>Have students briefly answer these questions in writing and turn them in. After class, assess students’ responses. At the beginning of the next class, go over any misunderstandings or relevant questions. </a:t>
            </a:r>
          </a:p>
          <a:p>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endParaRPr lang="en-US"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166D2E6-47B8-2B49-9F64-05B7D6C0A9A1}"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479985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Photo Attribution Slide</a:t>
            </a:r>
          </a:p>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A44F3A-632D-4216-83EB-551BFB1B6FBB}" type="slidenum">
              <a:rPr lang="en-US" altLang="en-US" smtClean="0">
                <a:solidFill>
                  <a:srgbClr val="000000"/>
                </a:solidFill>
                <a:ea typeface="MS PGothic" panose="020B0600070205080204" pitchFamily="34" charset="-128"/>
              </a:rPr>
              <a:pPr/>
              <a:t>23</a:t>
            </a:fld>
            <a:endParaRPr lang="en-US" altLang="en-US" smtClean="0">
              <a:solidFill>
                <a:srgbClr val="000000"/>
              </a:solidFill>
              <a:ea typeface="MS PGothic" panose="020B0600070205080204" pitchFamily="34" charset="-128"/>
            </a:endParaRPr>
          </a:p>
        </p:txBody>
      </p:sp>
    </p:spTree>
    <p:extLst>
      <p:ext uri="{BB962C8B-B14F-4D97-AF65-F5344CB8AC3E}">
        <p14:creationId xmlns:p14="http://schemas.microsoft.com/office/powerpoint/2010/main" val="1241829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Photo Attribution Slide</a:t>
            </a:r>
          </a:p>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A44F3A-632D-4216-83EB-551BFB1B6FBB}" type="slidenum">
              <a:rPr lang="en-US" altLang="en-US" smtClean="0">
                <a:solidFill>
                  <a:srgbClr val="000000"/>
                </a:solidFill>
                <a:ea typeface="MS PGothic" panose="020B0600070205080204" pitchFamily="34" charset="-128"/>
              </a:rPr>
              <a:pPr/>
              <a:t>24</a:t>
            </a:fld>
            <a:endParaRPr lang="en-US" altLang="en-US" smtClean="0">
              <a:solidFill>
                <a:srgbClr val="000000"/>
              </a:solidFill>
              <a:ea typeface="MS PGothic" panose="020B0600070205080204" pitchFamily="34" charset="-128"/>
            </a:endParaRPr>
          </a:p>
        </p:txBody>
      </p:sp>
    </p:spTree>
    <p:extLst>
      <p:ext uri="{BB962C8B-B14F-4D97-AF65-F5344CB8AC3E}">
        <p14:creationId xmlns:p14="http://schemas.microsoft.com/office/powerpoint/2010/main" val="79360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latin typeface="Calibri" charset="0"/>
                <a:ea typeface="MS PGothic" charset="0"/>
              </a:rPr>
              <a:t>The purpose of this slide is to facilitate</a:t>
            </a:r>
            <a:r>
              <a:rPr lang="en-US" baseline="0" dirty="0">
                <a:latin typeface="Calibri" charset="0"/>
                <a:ea typeface="MS PGothic" charset="0"/>
              </a:rPr>
              <a:t> an activity based on the Unusual Uses Test. Please note that there is no picture on this slide because that may bias students’ responses. Having a photo of a sneaker or a high heeled shoe will likely change students’ responses, which you could discuss after the activity. </a:t>
            </a:r>
            <a:endParaRPr lang="en-US" dirty="0">
              <a:latin typeface="Calibri" charset="0"/>
              <a:ea typeface="MS PGothic" charset="0"/>
            </a:endParaRPr>
          </a:p>
          <a:p>
            <a:pPr eaLnBrk="1" hangingPunct="1">
              <a:buFont typeface="Wingdings" charset="0"/>
              <a:buNone/>
            </a:pPr>
            <a:endParaRPr lang="en-US" b="1" dirty="0">
              <a:latin typeface="Calibri" charset="0"/>
              <a:ea typeface="MS PGothic" charset="0"/>
            </a:endParaRPr>
          </a:p>
          <a:p>
            <a:pPr eaLnBrk="1" hangingPunct="1">
              <a:buFont typeface="Wingdings" charset="0"/>
              <a:buNone/>
            </a:pPr>
            <a:r>
              <a:rPr lang="en-US" b="1" dirty="0">
                <a:latin typeface="Calibri" charset="0"/>
                <a:ea typeface="MS PGothic" charset="0"/>
              </a:rPr>
              <a:t>(Click): </a:t>
            </a:r>
            <a:r>
              <a:rPr lang="en-US" b="0" dirty="0">
                <a:latin typeface="Calibri" charset="0"/>
                <a:ea typeface="MS PGothic" charset="0"/>
              </a:rPr>
              <a:t>Write</a:t>
            </a:r>
            <a:r>
              <a:rPr lang="en-US" b="0" baseline="0" dirty="0">
                <a:latin typeface="Calibri" charset="0"/>
                <a:ea typeface="MS PGothic" charset="0"/>
              </a:rPr>
              <a:t> down all the possible uses for the following object (other than the normal use):</a:t>
            </a:r>
            <a:endParaRPr lang="en-US" dirty="0">
              <a:latin typeface="Calibri" charset="0"/>
              <a:ea typeface="MS PGothic" charset="0"/>
            </a:endParaRPr>
          </a:p>
          <a:p>
            <a:pPr marL="0" marR="0" indent="0" algn="l" defTabSz="457200" rtl="0" eaLnBrk="1" fontAlgn="base" latinLnBrk="0" hangingPunct="1">
              <a:lnSpc>
                <a:spcPct val="100000"/>
              </a:lnSpc>
              <a:spcBef>
                <a:spcPct val="30000"/>
              </a:spcBef>
              <a:spcAft>
                <a:spcPct val="0"/>
              </a:spcAft>
              <a:buClrTx/>
              <a:buSzTx/>
              <a:buFont typeface="Wingdings" charset="0"/>
              <a:buNone/>
              <a:tabLst/>
              <a:defRPr/>
            </a:pPr>
            <a:r>
              <a:rPr lang="en-US" dirty="0">
                <a:latin typeface="Calibri" charset="0"/>
                <a:ea typeface="MS PGothic" charset="0"/>
              </a:rPr>
              <a:t>Make</a:t>
            </a:r>
            <a:r>
              <a:rPr lang="en-US" baseline="0" dirty="0">
                <a:latin typeface="Calibri" charset="0"/>
                <a:ea typeface="MS PGothic" charset="0"/>
              </a:rPr>
              <a:t> sure students understand the instructions. You may want to add, “</a:t>
            </a:r>
            <a:r>
              <a:rPr lang="en-US" sz="1200" kern="1200" dirty="0">
                <a:solidFill>
                  <a:schemeClr val="tx1"/>
                </a:solidFill>
                <a:effectLst/>
                <a:latin typeface="+mn-lt"/>
                <a:ea typeface="MS PGothic" panose="020B0600070205080204" pitchFamily="34" charset="-128"/>
                <a:cs typeface="MS PGothic" charset="0"/>
              </a:rPr>
              <a:t>For example, the common use for a newspaper is for reading, but it could also be used for swatting flies, to line drawers, to make a paper hat and so on.”  </a:t>
            </a:r>
            <a:endParaRPr lang="en-US" dirty="0"/>
          </a:p>
          <a:p>
            <a:pPr eaLnBrk="1" hangingPunct="1">
              <a:buFont typeface="Wingdings" charset="0"/>
              <a:buNone/>
            </a:pPr>
            <a:endParaRPr lang="en-US" dirty="0">
              <a:latin typeface="Calibri" charset="0"/>
              <a:ea typeface="MS PGothic" charset="0"/>
            </a:endParaRPr>
          </a:p>
          <a:p>
            <a:pPr eaLnBrk="1" hangingPunct="1">
              <a:buFont typeface="Wingdings" charset="0"/>
              <a:buNone/>
            </a:pPr>
            <a:r>
              <a:rPr lang="en-US" b="1" dirty="0">
                <a:latin typeface="Calibri" charset="0"/>
                <a:ea typeface="MS PGothic" charset="0"/>
              </a:rPr>
              <a:t>(Click): </a:t>
            </a:r>
            <a:r>
              <a:rPr lang="en-US" dirty="0">
                <a:latin typeface="Calibri" charset="0"/>
                <a:ea typeface="MS PGothic" charset="0"/>
              </a:rPr>
              <a:t>A shoe</a:t>
            </a:r>
            <a:r>
              <a:rPr lang="en-US" baseline="0" dirty="0">
                <a:latin typeface="Calibri" charset="0"/>
                <a:ea typeface="MS PGothic" charset="0"/>
              </a:rPr>
              <a:t> </a:t>
            </a:r>
          </a:p>
          <a:p>
            <a:pPr eaLnBrk="1" hangingPunct="1">
              <a:buFont typeface="Wingdings" charset="0"/>
              <a:buNone/>
            </a:pPr>
            <a:r>
              <a:rPr lang="en-US" baseline="0" dirty="0">
                <a:latin typeface="Calibri" charset="0"/>
                <a:ea typeface="MS PGothic" charset="0"/>
              </a:rPr>
              <a:t>If you have time, you can have students do this for other objects, such as a brick (discussed in the module), a car tire, a hanger, a barrel, or a pencil. </a:t>
            </a:r>
            <a:endParaRPr lang="en-US" dirty="0">
              <a:latin typeface="Calibri" charset="0"/>
              <a:ea typeface="MS PGothic" charset="0"/>
            </a:endParaRPr>
          </a:p>
          <a:p>
            <a:pPr eaLnBrk="1" hangingPunct="1">
              <a:buFont typeface="Wingdings" charset="0"/>
              <a:buNone/>
            </a:pPr>
            <a:endParaRPr lang="en-US" dirty="0">
              <a:latin typeface="Calibri" charset="0"/>
              <a:ea typeface="MS PGothic" charset="0"/>
            </a:endParaRPr>
          </a:p>
          <a:p>
            <a:pPr eaLnBrk="1" hangingPunct="1">
              <a:buFont typeface="Wingdings" charset="0"/>
              <a:buNone/>
            </a:pPr>
            <a:r>
              <a:rPr lang="en-US" b="1" dirty="0">
                <a:latin typeface="Calibri" charset="0"/>
                <a:ea typeface="MS PGothic" charset="0"/>
              </a:rPr>
              <a:t>(Click): </a:t>
            </a:r>
            <a:r>
              <a:rPr lang="en-US" dirty="0">
                <a:latin typeface="Calibri" charset="0"/>
                <a:ea typeface="MS PGothic" charset="0"/>
              </a:rPr>
              <a:t>How many uses did you identify?</a:t>
            </a:r>
          </a:p>
          <a:p>
            <a:pPr eaLnBrk="1" hangingPunct="1">
              <a:buFont typeface="Wingdings" charset="0"/>
              <a:buNone/>
            </a:pPr>
            <a:r>
              <a:rPr lang="en-US" dirty="0">
                <a:latin typeface="Calibri" charset="0"/>
                <a:ea typeface="MS PGothic" charset="0"/>
              </a:rPr>
              <a:t>This task</a:t>
            </a:r>
            <a:r>
              <a:rPr lang="en-US" baseline="0" dirty="0">
                <a:latin typeface="Calibri" charset="0"/>
                <a:ea typeface="MS PGothic" charset="0"/>
              </a:rPr>
              <a:t> may likely be difficult for some students and easier for other students. </a:t>
            </a:r>
            <a:endParaRPr lang="en-US" dirty="0">
              <a:latin typeface="Calibri" charset="0"/>
              <a:ea typeface="MS PGothic" charset="0"/>
            </a:endParaRPr>
          </a:p>
          <a:p>
            <a:pPr eaLnBrk="1" hangingPunct="1">
              <a:buFont typeface="Wingdings" charset="0"/>
              <a:buNone/>
            </a:pPr>
            <a:endParaRPr lang="en-US" dirty="0">
              <a:latin typeface="Calibri" charset="0"/>
              <a:ea typeface="MS PGothic" charset="0"/>
            </a:endParaRPr>
          </a:p>
          <a:p>
            <a:pPr eaLnBrk="1" hangingPunct="1">
              <a:buFont typeface="Wingdings" charset="0"/>
              <a:buNone/>
            </a:pPr>
            <a:r>
              <a:rPr lang="en-US" b="1" dirty="0">
                <a:latin typeface="Calibri" charset="0"/>
                <a:ea typeface="MS PGothic" charset="0"/>
              </a:rPr>
              <a:t>(Click): </a:t>
            </a:r>
            <a:r>
              <a:rPr lang="en-US" b="0" i="0" dirty="0">
                <a:latin typeface="Calibri" charset="0"/>
                <a:ea typeface="MS PGothic" charset="0"/>
              </a:rPr>
              <a:t>What are some of the uses you</a:t>
            </a:r>
            <a:r>
              <a:rPr lang="en-US" b="0" i="0" baseline="0" dirty="0">
                <a:latin typeface="Calibri" charset="0"/>
                <a:ea typeface="MS PGothic" charset="0"/>
              </a:rPr>
              <a:t> identified</a:t>
            </a:r>
            <a:r>
              <a:rPr lang="en-US" b="0" i="0" dirty="0">
                <a:latin typeface="Calibri" charset="0"/>
                <a:ea typeface="MS PGothic" charset="0"/>
              </a:rPr>
              <a:t>? </a:t>
            </a:r>
          </a:p>
          <a:p>
            <a:pPr eaLnBrk="1" hangingPunct="1">
              <a:buFont typeface="Wingdings" charset="0"/>
              <a:buNone/>
            </a:pPr>
            <a:r>
              <a:rPr lang="en-US" b="0" i="0" dirty="0">
                <a:latin typeface="Calibri" charset="0"/>
                <a:ea typeface="MS PGothic" charset="0"/>
              </a:rPr>
              <a:t>Remembering</a:t>
            </a:r>
            <a:r>
              <a:rPr lang="en-US" b="0" i="0" baseline="0" dirty="0">
                <a:latin typeface="Calibri" charset="0"/>
                <a:ea typeface="MS PGothic" charset="0"/>
              </a:rPr>
              <a:t> some of the uses students identify here could be helpful in the next section when discussing the 3 criteria for creativity. </a:t>
            </a:r>
            <a:endParaRPr lang="en-US" dirty="0">
              <a:latin typeface="Calibri" charset="0"/>
              <a:ea typeface="MS PGothic" charset="0"/>
            </a:endParaRPr>
          </a:p>
          <a:p>
            <a:pPr eaLnBrk="1" hangingPunct="1">
              <a:buFontTx/>
              <a:buChar char="•"/>
            </a:pPr>
            <a:endParaRPr lang="en-US" dirty="0">
              <a:latin typeface="Calibri" charset="0"/>
              <a:ea typeface="MS PGothic"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88107DC5-3C82-DA46-9A3A-DC19E0191F2F}" type="slidenum">
              <a:rPr lang="en-US">
                <a:solidFill>
                  <a:prstClr val="black"/>
                </a:solidFill>
                <a:latin typeface="Calibri" charset="0"/>
              </a:rPr>
              <a:pPr/>
              <a:t>3</a:t>
            </a:fld>
            <a:endParaRPr lang="en-US">
              <a:solidFill>
                <a:prstClr val="black"/>
              </a:solidFill>
              <a:latin typeface="Calibri" charset="0"/>
            </a:endParaRPr>
          </a:p>
        </p:txBody>
      </p:sp>
    </p:spTree>
    <p:extLst>
      <p:ext uri="{BB962C8B-B14F-4D97-AF65-F5344CB8AC3E}">
        <p14:creationId xmlns:p14="http://schemas.microsoft.com/office/powerpoint/2010/main" val="279595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provide students with an overview of the material that will be covered during the lecture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solidFill>
                  <a:prstClr val="black"/>
                </a:solidFill>
                <a:latin typeface="Calibri" charset="0"/>
              </a:rPr>
              <a:pPr/>
              <a:t>4</a:t>
            </a:fld>
            <a:endParaRPr lang="en-US">
              <a:solidFill>
                <a:prstClr val="black"/>
              </a:solidFill>
              <a:latin typeface="Calibri" charset="0"/>
            </a:endParaRPr>
          </a:p>
        </p:txBody>
      </p:sp>
    </p:spTree>
    <p:extLst>
      <p:ext uri="{BB962C8B-B14F-4D97-AF65-F5344CB8AC3E}">
        <p14:creationId xmlns:p14="http://schemas.microsoft.com/office/powerpoint/2010/main" val="139974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None/>
            </a:pPr>
            <a:r>
              <a:rPr lang="en-US" dirty="0">
                <a:latin typeface="Calibri" charset="0"/>
                <a:ea typeface="MS PGothic" charset="0"/>
              </a:rPr>
              <a:t>This</a:t>
            </a:r>
            <a:r>
              <a:rPr lang="en-US" baseline="0" dirty="0">
                <a:latin typeface="Calibri" charset="0"/>
                <a:ea typeface="MS PGothic" charset="0"/>
              </a:rPr>
              <a:t> slide introduces the concept of creativity by going over the three criteria for creativity outlined in the module. Please note that these are listed in a different order than the module lists them, in order to facilitate a smooth transition into the discussion question on the next slide. </a:t>
            </a:r>
          </a:p>
          <a:p>
            <a:pPr eaLnBrk="1" hangingPunct="1">
              <a:spcBef>
                <a:spcPct val="0"/>
              </a:spcBef>
              <a:buFontTx/>
              <a:buNone/>
            </a:pPr>
            <a:endParaRPr lang="en-US" b="1" dirty="0">
              <a:latin typeface="Calibri" charset="0"/>
              <a:ea typeface="MS PGothic" charset="0"/>
            </a:endParaRPr>
          </a:p>
          <a:p>
            <a:pPr eaLnBrk="1" hangingPunct="1">
              <a:spcBef>
                <a:spcPct val="0"/>
              </a:spcBef>
            </a:pPr>
            <a:r>
              <a:rPr lang="en-US" b="1" dirty="0">
                <a:latin typeface="Calibri" charset="0"/>
                <a:ea typeface="MS PGothic" charset="0"/>
              </a:rPr>
              <a:t>Three Criteria </a:t>
            </a: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Calibri" charset="0"/>
                <a:ea typeface="MS PGothic" charset="0"/>
              </a:rPr>
              <a:t>The module</a:t>
            </a:r>
            <a:r>
              <a:rPr lang="en-US" baseline="0" dirty="0">
                <a:latin typeface="Calibri" charset="0"/>
                <a:ea typeface="MS PGothic" charset="0"/>
              </a:rPr>
              <a:t> outlines three criteria for creativity. It is based on the U.S. Patent Office uses. These are quantitative criteria, where an idea or invention could range from having absolutely none of one of these elements to having a lot of it. </a:t>
            </a:r>
          </a:p>
          <a:p>
            <a:pPr eaLnBrk="1" hangingPunct="1">
              <a:spcBef>
                <a:spcPct val="0"/>
              </a:spcBef>
            </a:pPr>
            <a:endParaRPr lang="en-US" dirty="0">
              <a:latin typeface="Calibri" charset="0"/>
              <a:ea typeface="MS PGothic" charset="0"/>
            </a:endParaRPr>
          </a:p>
          <a:p>
            <a:pPr eaLnBrk="1" hangingPunct="1">
              <a:spcBef>
                <a:spcPct val="0"/>
              </a:spcBef>
            </a:pPr>
            <a:r>
              <a:rPr lang="en-US" b="1" dirty="0">
                <a:latin typeface="Calibri" charset="0"/>
                <a:ea typeface="MS PGothic" charset="0"/>
              </a:rPr>
              <a:t>(Click): </a:t>
            </a:r>
            <a:r>
              <a:rPr lang="en-US" dirty="0">
                <a:latin typeface="Calibri" charset="0"/>
                <a:ea typeface="MS PGothic" charset="0"/>
              </a:rPr>
              <a:t>Originality </a:t>
            </a:r>
          </a:p>
          <a:p>
            <a:pPr eaLnBrk="1" hangingPunct="1">
              <a:spcBef>
                <a:spcPct val="0"/>
              </a:spcBef>
            </a:pPr>
            <a:r>
              <a:rPr lang="en-US" dirty="0">
                <a:latin typeface="Calibri" charset="0"/>
                <a:ea typeface="MS PGothic" charset="0"/>
              </a:rPr>
              <a:t>How unique is the idea</a:t>
            </a:r>
            <a:r>
              <a:rPr lang="en-US" baseline="0" dirty="0">
                <a:latin typeface="Calibri" charset="0"/>
                <a:ea typeface="MS PGothic" charset="0"/>
              </a:rPr>
              <a:t> or product? The more unique, the more original it is. If there was an original idea discussed in the Unusual Uses Activity, refer back to it now. </a:t>
            </a:r>
          </a:p>
          <a:p>
            <a:pPr eaLnBrk="1" hangingPunct="1">
              <a:spcBef>
                <a:spcPct val="0"/>
              </a:spcBef>
            </a:pPr>
            <a:endParaRPr lang="en-US" baseline="0" dirty="0">
              <a:latin typeface="Calibri" charset="0"/>
              <a:ea typeface="MS PGothic" charset="0"/>
            </a:endParaRPr>
          </a:p>
          <a:p>
            <a:pPr eaLnBrk="1" hangingPunct="1">
              <a:spcBef>
                <a:spcPct val="0"/>
              </a:spcBef>
            </a:pPr>
            <a:r>
              <a:rPr lang="en-US" b="1" dirty="0">
                <a:latin typeface="Calibri" charset="0"/>
                <a:ea typeface="MS PGothic" charset="0"/>
              </a:rPr>
              <a:t>(Click): </a:t>
            </a:r>
            <a:r>
              <a:rPr lang="en-US" b="0" dirty="0">
                <a:latin typeface="Calibri" charset="0"/>
                <a:ea typeface="MS PGothic" charset="0"/>
              </a:rPr>
              <a:t>Surprise</a:t>
            </a:r>
            <a:r>
              <a:rPr lang="en-US" b="0" baseline="0" dirty="0">
                <a:latin typeface="Calibri" charset="0"/>
                <a:ea typeface="MS PGothic" charset="0"/>
              </a:rPr>
              <a:t> </a:t>
            </a:r>
          </a:p>
          <a:p>
            <a:pPr eaLnBrk="1" hangingPunct="1">
              <a:spcBef>
                <a:spcPct val="0"/>
              </a:spcBef>
            </a:pPr>
            <a:r>
              <a:rPr lang="en-US" baseline="0" dirty="0">
                <a:latin typeface="Calibri" charset="0"/>
                <a:ea typeface="MS PGothic" charset="0"/>
              </a:rPr>
              <a:t>How surprising is it? At the very least, it should be nonobvious. You could ask students whether they were surprised by any of their fellow students’ responses in the Unusual Uses Activity. </a:t>
            </a:r>
          </a:p>
          <a:p>
            <a:pPr eaLnBrk="1" hangingPunct="1">
              <a:spcBef>
                <a:spcPct val="0"/>
              </a:spcBef>
            </a:pPr>
            <a:endParaRPr lang="en-US" baseline="0" dirty="0">
              <a:latin typeface="Calibri" charset="0"/>
              <a:ea typeface="MS PGothic" charset="0"/>
            </a:endParaRPr>
          </a:p>
          <a:p>
            <a:pPr eaLnBrk="1" hangingPunct="1">
              <a:spcBef>
                <a:spcPct val="0"/>
              </a:spcBef>
            </a:pPr>
            <a:r>
              <a:rPr lang="en-US" b="1" dirty="0">
                <a:latin typeface="Calibri" charset="0"/>
                <a:ea typeface="MS PGothic" charset="0"/>
              </a:rPr>
              <a:t>(Click): </a:t>
            </a:r>
            <a:r>
              <a:rPr lang="en-US" b="0" dirty="0">
                <a:latin typeface="Calibri" charset="0"/>
                <a:ea typeface="MS PGothic" charset="0"/>
              </a:rPr>
              <a:t>Usefulness</a:t>
            </a:r>
            <a:r>
              <a:rPr lang="en-US" b="0" baseline="0" dirty="0">
                <a:latin typeface="Calibri" charset="0"/>
                <a:ea typeface="MS PGothic" charset="0"/>
              </a:rPr>
              <a:t> </a:t>
            </a:r>
            <a:endParaRPr lang="en-US" dirty="0">
              <a:latin typeface="Calibri" charset="0"/>
              <a:ea typeface="MS PGothic" charset="0"/>
            </a:endParaRPr>
          </a:p>
          <a:p>
            <a:pPr eaLnBrk="1" hangingPunct="1">
              <a:spcBef>
                <a:spcPct val="0"/>
              </a:spcBef>
            </a:pPr>
            <a:r>
              <a:rPr lang="en-US" dirty="0">
                <a:latin typeface="Calibri" charset="0"/>
                <a:ea typeface="MS PGothic" charset="0"/>
              </a:rPr>
              <a:t>How valuable is it</a:t>
            </a:r>
            <a:r>
              <a:rPr lang="en-US" baseline="0" dirty="0">
                <a:latin typeface="Calibri" charset="0"/>
                <a:ea typeface="MS PGothic" charset="0"/>
              </a:rPr>
              <a:t>? Does it work? The module gives an example of a parachute made out of concrete that would have no usefulness. Where there any ideas generated in the Unusual Uses Activity that weren’t particularly useful? </a:t>
            </a:r>
          </a:p>
          <a:p>
            <a:pPr eaLnBrk="1" hangingPunct="1">
              <a:spcBef>
                <a:spcPct val="0"/>
              </a:spcBef>
            </a:pPr>
            <a:endParaRPr lang="en-US" dirty="0">
              <a:latin typeface="Calibri" charset="0"/>
              <a:ea typeface="MS PGothic" charset="0"/>
            </a:endParaRPr>
          </a:p>
          <a:p>
            <a:pPr eaLnBrk="1" hangingPunct="1">
              <a:spcBef>
                <a:spcPct val="0"/>
              </a:spcBef>
            </a:pP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E94F0B7-18B5-B14B-86B1-7EB421E89380}" type="slidenum">
              <a:rPr lang="en-US">
                <a:solidFill>
                  <a:prstClr val="black"/>
                </a:solidFill>
                <a:latin typeface="Calibri" charset="0"/>
              </a:rPr>
              <a:pPr/>
              <a:t>5</a:t>
            </a:fld>
            <a:endParaRPr lang="en-US">
              <a:solidFill>
                <a:prstClr val="black"/>
              </a:solidFill>
              <a:latin typeface="Calibri" charset="0"/>
            </a:endParaRPr>
          </a:p>
        </p:txBody>
      </p:sp>
    </p:spTree>
    <p:extLst>
      <p:ext uri="{BB962C8B-B14F-4D97-AF65-F5344CB8AC3E}">
        <p14:creationId xmlns:p14="http://schemas.microsoft.com/office/powerpoint/2010/main" val="124818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 outlines an</a:t>
            </a:r>
            <a:r>
              <a:rPr lang="en-US" baseline="0" dirty="0">
                <a:latin typeface="Calibri" charset="0"/>
                <a:ea typeface="MS PGothic" charset="0"/>
              </a:rPr>
              <a:t> optional discussion question, highlighting the criteria of usefulness. </a:t>
            </a:r>
          </a:p>
          <a:p>
            <a:pPr eaLnBrk="1" hangingPunct="1">
              <a:spcBef>
                <a:spcPct val="0"/>
              </a:spcBef>
            </a:pPr>
            <a:endParaRPr lang="en-US" dirty="0">
              <a:latin typeface="Calibri" charset="0"/>
              <a:ea typeface="MS PGothic" charset="0"/>
            </a:endParaRPr>
          </a:p>
          <a:p>
            <a:pPr eaLnBrk="1" hangingPunct="1">
              <a:spcBef>
                <a:spcPct val="0"/>
              </a:spcBef>
            </a:pPr>
            <a:r>
              <a:rPr lang="en-US" b="1" dirty="0">
                <a:latin typeface="Calibri" charset="0"/>
                <a:ea typeface="MS PGothic" charset="0"/>
              </a:rPr>
              <a:t>Discussion</a:t>
            </a:r>
            <a:r>
              <a:rPr lang="en-US" b="1" baseline="0" dirty="0">
                <a:latin typeface="Calibri" charset="0"/>
                <a:ea typeface="MS PGothic" charset="0"/>
              </a:rPr>
              <a:t> question:</a:t>
            </a:r>
          </a:p>
          <a:p>
            <a:pPr eaLnBrk="1" hangingPunct="1">
              <a:spcBef>
                <a:spcPct val="0"/>
              </a:spcBef>
            </a:pPr>
            <a:r>
              <a:rPr lang="en-US" b="0" dirty="0">
                <a:latin typeface="Calibri" charset="0"/>
                <a:ea typeface="MS PGothic" charset="0"/>
              </a:rPr>
              <a:t>What about art and poetry? Do they meet the criteria of usefulness? </a:t>
            </a:r>
          </a:p>
          <a:p>
            <a:pPr eaLnBrk="1" hangingPunct="1">
              <a:spcBef>
                <a:spcPct val="0"/>
              </a:spcBef>
            </a:pPr>
            <a:endParaRPr lang="en-US" b="0" dirty="0">
              <a:latin typeface="Calibri" charset="0"/>
              <a:ea typeface="MS PGothic" charset="0"/>
            </a:endParaRPr>
          </a:p>
          <a:p>
            <a:pPr eaLnBrk="1" hangingPunct="1">
              <a:spcBef>
                <a:spcPct val="0"/>
              </a:spcBef>
            </a:pPr>
            <a:r>
              <a:rPr lang="en-US" b="0" dirty="0">
                <a:latin typeface="Calibri" charset="0"/>
                <a:ea typeface="MS PGothic" charset="0"/>
              </a:rPr>
              <a:t>From the module:</a:t>
            </a:r>
            <a:r>
              <a:rPr lang="en-US" b="0" baseline="0" dirty="0">
                <a:latin typeface="Calibri" charset="0"/>
                <a:ea typeface="MS PGothic" charset="0"/>
              </a:rPr>
              <a:t> </a:t>
            </a:r>
          </a:p>
          <a:p>
            <a:pPr marL="0" marR="0" indent="0" algn="l" defTabSz="457200" rtl="0" eaLnBrk="1" fontAlgn="base" latinLnBrk="0" hangingPunct="1">
              <a:lnSpc>
                <a:spcPct val="100000"/>
              </a:lnSpc>
              <a:spcBef>
                <a:spcPct val="0"/>
              </a:spcBef>
              <a:spcAft>
                <a:spcPct val="0"/>
              </a:spcAft>
              <a:buClrTx/>
              <a:buSzTx/>
              <a:buFontTx/>
              <a:buNone/>
              <a:tabLst/>
              <a:defRPr/>
            </a:pPr>
            <a:r>
              <a:rPr lang="en-US" b="0" baseline="0" dirty="0">
                <a:latin typeface="Calibri" charset="0"/>
                <a:ea typeface="MS PGothic" charset="0"/>
              </a:rPr>
              <a:t>“</a:t>
            </a:r>
            <a:r>
              <a:rPr lang="en-US" sz="1200" kern="1200" dirty="0">
                <a:solidFill>
                  <a:schemeClr val="tx1"/>
                </a:solidFill>
                <a:effectLst/>
                <a:latin typeface="+mn-lt"/>
                <a:ea typeface="MS PGothic" panose="020B0600070205080204" pitchFamily="34" charset="-128"/>
                <a:cs typeface="MS PGothic" charset="0"/>
              </a:rPr>
              <a:t>To be creative an idea must be useful. Although it is easy to see how a new invention can be useful, what does it mean for a scientific discovery or artistic composition to be useful? When, in 1865, Mendel discovered that the traits of peas were inherited according to genetic laws, what possible use could that finding have at the time? What conceivable utility could there be for a painting by Van Gogh or a poem by Dickinson? Should some other word be used, such as valuable or appropriate? Or, should we acknowledge that a theory, painting, or poem is useful in a different way than an invention? Can a new idea be creative just because it satisfies our intellectual curiosity or aesthetic appreciation?”</a:t>
            </a:r>
            <a:endParaRPr lang="en-US" dirty="0"/>
          </a:p>
          <a:p>
            <a:pPr eaLnBrk="1" hangingPunct="1">
              <a:spcBef>
                <a:spcPct val="0"/>
              </a:spcBef>
            </a:pPr>
            <a:endParaRPr lang="en-US" b="0" dirty="0">
              <a:latin typeface="Calibri" charset="0"/>
              <a:ea typeface="MS PGothic" charset="0"/>
            </a:endParaRPr>
          </a:p>
          <a:p>
            <a:pPr eaLnBrk="1" hangingPunct="1">
              <a:spcBef>
                <a:spcPct val="0"/>
              </a:spcBef>
            </a:pPr>
            <a:endParaRPr lang="en-US" b="0" dirty="0">
              <a:latin typeface="Calibri" charset="0"/>
              <a:ea typeface="MS PGothic" charset="0"/>
            </a:endParaRPr>
          </a:p>
          <a:p>
            <a:pPr eaLnBrk="1" hangingPunct="1">
              <a:spcBef>
                <a:spcPct val="0"/>
              </a:spcBef>
            </a:pPr>
            <a:endParaRPr lang="en-US" b="0" dirty="0">
              <a:latin typeface="Calibri" charset="0"/>
              <a:ea typeface="MS PGothic"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F5D4DA4A-68F9-B74D-9229-F016E360F882}" type="slidenum">
              <a:rPr lang="en-US">
                <a:solidFill>
                  <a:prstClr val="black"/>
                </a:solidFill>
                <a:latin typeface="Calibri" charset="0"/>
              </a:rPr>
              <a:pPr/>
              <a:t>6</a:t>
            </a:fld>
            <a:endParaRPr lang="en-US">
              <a:solidFill>
                <a:prstClr val="black"/>
              </a:solidFill>
              <a:latin typeface="Calibri" charset="0"/>
            </a:endParaRPr>
          </a:p>
        </p:txBody>
      </p:sp>
    </p:spTree>
    <p:extLst>
      <p:ext uri="{BB962C8B-B14F-4D97-AF65-F5344CB8AC3E}">
        <p14:creationId xmlns:p14="http://schemas.microsoft.com/office/powerpoint/2010/main" val="4096677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None/>
            </a:pPr>
            <a:r>
              <a:rPr lang="en-US" dirty="0">
                <a:latin typeface="Calibri" charset="0"/>
                <a:ea typeface="MS PGothic" charset="0"/>
              </a:rPr>
              <a:t>This</a:t>
            </a:r>
            <a:r>
              <a:rPr lang="en-US" baseline="0" dirty="0">
                <a:latin typeface="Calibri" charset="0"/>
                <a:ea typeface="MS PGothic" charset="0"/>
              </a:rPr>
              <a:t> slide introduces the concept “Big-C” and “little-c” C/creativity. </a:t>
            </a:r>
          </a:p>
          <a:p>
            <a:pPr eaLnBrk="1" hangingPunct="1">
              <a:spcBef>
                <a:spcPct val="0"/>
              </a:spcBef>
              <a:buFontTx/>
              <a:buNone/>
            </a:pPr>
            <a:endParaRPr lang="en-US" b="1" dirty="0">
              <a:latin typeface="Calibri" charset="0"/>
              <a:ea typeface="MS PGothic" charset="0"/>
            </a:endParaRPr>
          </a:p>
          <a:p>
            <a:pPr eaLnBrk="1" hangingPunct="1">
              <a:spcBef>
                <a:spcPct val="0"/>
              </a:spcBef>
            </a:pPr>
            <a:r>
              <a:rPr lang="en-US" b="1" dirty="0">
                <a:latin typeface="Calibri" charset="0"/>
                <a:ea typeface="MS PGothic" charset="0"/>
              </a:rPr>
              <a:t>(Click): </a:t>
            </a:r>
            <a:r>
              <a:rPr lang="en-US" dirty="0">
                <a:latin typeface="Calibri" charset="0"/>
                <a:ea typeface="MS PGothic" charset="0"/>
              </a:rPr>
              <a:t>little-c creativity </a:t>
            </a:r>
          </a:p>
          <a:p>
            <a:pPr marL="0" marR="0" indent="0" algn="l" defTabSz="457200" rtl="0" eaLnBrk="1" fontAlgn="base" latinLnBrk="0" hangingPunct="1">
              <a:lnSpc>
                <a:spcPct val="100000"/>
              </a:lnSpc>
              <a:spcBef>
                <a:spcPct val="0"/>
              </a:spcBef>
              <a:spcAft>
                <a:spcPct val="0"/>
              </a:spcAft>
              <a:buClrTx/>
              <a:buSzTx/>
              <a:buFontTx/>
              <a:buNone/>
              <a:tabLst/>
              <a:defRPr/>
            </a:pPr>
            <a:r>
              <a:rPr lang="en-US" baseline="0" dirty="0">
                <a:latin typeface="Calibri" charset="0"/>
                <a:ea typeface="MS PGothic" charset="0"/>
              </a:rPr>
              <a:t>Who decides whether something is creative? If the person who is creating the product/art/invention decides, this is “little-c creativity.” It’s subjective and personal.  </a:t>
            </a:r>
          </a:p>
          <a:p>
            <a:pPr eaLnBrk="1" hangingPunct="1">
              <a:spcBef>
                <a:spcPct val="0"/>
              </a:spcBef>
            </a:pPr>
            <a:endParaRPr lang="en-US" dirty="0">
              <a:latin typeface="Calibri" charset="0"/>
              <a:ea typeface="MS PGothic" charset="0"/>
            </a:endParaRPr>
          </a:p>
          <a:p>
            <a:pPr eaLnBrk="1" hangingPunct="1">
              <a:spcBef>
                <a:spcPct val="0"/>
              </a:spcBef>
            </a:pPr>
            <a:r>
              <a:rPr lang="en-US" b="1" dirty="0">
                <a:latin typeface="Calibri" charset="0"/>
                <a:ea typeface="MS PGothic" charset="0"/>
              </a:rPr>
              <a:t>(Click): </a:t>
            </a:r>
            <a:r>
              <a:rPr lang="en-US" dirty="0">
                <a:latin typeface="Calibri" charset="0"/>
                <a:ea typeface="MS PGothic" charset="0"/>
              </a:rPr>
              <a:t>Big-C Creativity </a:t>
            </a:r>
          </a:p>
          <a:p>
            <a:pPr eaLnBrk="1" hangingPunct="1">
              <a:spcBef>
                <a:spcPct val="0"/>
              </a:spcBef>
            </a:pPr>
            <a:r>
              <a:rPr lang="en-US" dirty="0">
                <a:latin typeface="Calibri" charset="0"/>
                <a:ea typeface="MS PGothic" charset="0"/>
              </a:rPr>
              <a:t>If someone other than the person who produces</a:t>
            </a:r>
            <a:r>
              <a:rPr lang="en-US" baseline="0" dirty="0">
                <a:latin typeface="Calibri" charset="0"/>
                <a:ea typeface="MS PGothic" charset="0"/>
              </a:rPr>
              <a:t> the product/art/invention decides whether it is creative, then it’s “Big-C Creativity.” This is an objective or consensual rating of creativity. </a:t>
            </a: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E94F0B7-18B5-B14B-86B1-7EB421E89380}" type="slidenum">
              <a:rPr lang="en-US">
                <a:solidFill>
                  <a:prstClr val="black"/>
                </a:solidFill>
                <a:latin typeface="Calibri" charset="0"/>
              </a:rPr>
              <a:pPr/>
              <a:t>7</a:t>
            </a:fld>
            <a:endParaRPr lang="en-US">
              <a:solidFill>
                <a:prstClr val="black"/>
              </a:solidFill>
              <a:latin typeface="Calibri" charset="0"/>
            </a:endParaRPr>
          </a:p>
        </p:txBody>
      </p:sp>
    </p:spTree>
    <p:extLst>
      <p:ext uri="{BB962C8B-B14F-4D97-AF65-F5344CB8AC3E}">
        <p14:creationId xmlns:p14="http://schemas.microsoft.com/office/powerpoint/2010/main" val="245780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let</a:t>
            </a:r>
            <a:r>
              <a:rPr lang="en-US" altLang="en-US" baseline="0" dirty="0">
                <a:cs typeface="+mn-cs"/>
              </a:rPr>
              <a:t> students know what the next major topic will be. </a:t>
            </a:r>
            <a:endParaRPr lang="en-US" altLang="en-US" dirty="0">
              <a:cs typeface="+mn-cs"/>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solidFill>
                  <a:prstClr val="black"/>
                </a:solidFill>
                <a:latin typeface="Calibri" charset="0"/>
              </a:rPr>
              <a:pPr/>
              <a:t>8</a:t>
            </a:fld>
            <a:endParaRPr lang="en-US">
              <a:solidFill>
                <a:prstClr val="black"/>
              </a:solidFill>
              <a:latin typeface="Calibri" charset="0"/>
            </a:endParaRPr>
          </a:p>
        </p:txBody>
      </p:sp>
    </p:spTree>
    <p:extLst>
      <p:ext uri="{BB962C8B-B14F-4D97-AF65-F5344CB8AC3E}">
        <p14:creationId xmlns:p14="http://schemas.microsoft.com/office/powerpoint/2010/main" val="3150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This slide</a:t>
            </a:r>
            <a:r>
              <a:rPr lang="en-US" baseline="0" dirty="0">
                <a:latin typeface="Calibri" charset="0"/>
                <a:ea typeface="MS PGothic" charset="0"/>
              </a:rPr>
              <a:t> begins the conversation about ‘How Do Creators Think?’ It identifies the first measure of creativity discussed in the module, the Remote Associates Test (RAT). </a:t>
            </a:r>
          </a:p>
          <a:p>
            <a:pPr eaLnBrk="1" hangingPunct="1">
              <a:spcBef>
                <a:spcPct val="0"/>
              </a:spcBef>
            </a:pPr>
            <a:endParaRPr lang="en-US" b="1" dirty="0">
              <a:latin typeface="Calibri" charset="0"/>
              <a:ea typeface="MS PGothic" charset="0"/>
            </a:endParaRPr>
          </a:p>
          <a:p>
            <a:pPr eaLnBrk="1" hangingPunct="1">
              <a:spcBef>
                <a:spcPct val="0"/>
              </a:spcBef>
            </a:pPr>
            <a:r>
              <a:rPr lang="en-US" b="1" dirty="0">
                <a:latin typeface="Calibri" charset="0"/>
                <a:ea typeface="MS PGothic" charset="0"/>
              </a:rPr>
              <a:t>(Click): </a:t>
            </a:r>
            <a:r>
              <a:rPr lang="en-US" dirty="0">
                <a:latin typeface="Calibri" charset="0"/>
                <a:ea typeface="MS PGothic" charset="0"/>
              </a:rPr>
              <a:t>Measuring</a:t>
            </a:r>
            <a:r>
              <a:rPr lang="en-US" baseline="0" dirty="0">
                <a:latin typeface="Calibri" charset="0"/>
                <a:ea typeface="MS PGothic" charset="0"/>
              </a:rPr>
              <a:t> Creativity </a:t>
            </a:r>
            <a:endParaRPr lang="en-US" dirty="0">
              <a:latin typeface="Calibri" charset="0"/>
              <a:ea typeface="MS PGothic" charset="0"/>
            </a:endParaRPr>
          </a:p>
          <a:p>
            <a:pPr eaLnBrk="1" hangingPunct="1">
              <a:spcBef>
                <a:spcPct val="0"/>
              </a:spcBef>
            </a:pPr>
            <a:r>
              <a:rPr lang="en-US" b="0" dirty="0">
                <a:latin typeface="Calibri" charset="0"/>
                <a:ea typeface="MS PGothic" charset="0"/>
              </a:rPr>
              <a:t>In</a:t>
            </a:r>
            <a:r>
              <a:rPr lang="en-US" b="0" baseline="0" dirty="0">
                <a:latin typeface="Calibri" charset="0"/>
                <a:ea typeface="MS PGothic" charset="0"/>
              </a:rPr>
              <a:t> discussing how creators think, the module outlines two ways to measure creativity. </a:t>
            </a:r>
          </a:p>
          <a:p>
            <a:pPr eaLnBrk="1" hangingPunct="1">
              <a:spcBef>
                <a:spcPct val="0"/>
              </a:spcBef>
            </a:pPr>
            <a:endParaRPr lang="en-US" dirty="0">
              <a:latin typeface="Calibri" charset="0"/>
              <a:ea typeface="MS PGothic"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b="1" dirty="0">
                <a:latin typeface="Calibri" charset="0"/>
                <a:ea typeface="MS PGothic" charset="0"/>
              </a:rPr>
              <a:t>(Click): </a:t>
            </a:r>
            <a:r>
              <a:rPr lang="en-US" dirty="0">
                <a:latin typeface="Calibri" charset="0"/>
                <a:ea typeface="MS PGothic" charset="0"/>
              </a:rPr>
              <a:t>Remote</a:t>
            </a:r>
            <a:r>
              <a:rPr lang="en-US" baseline="0" dirty="0">
                <a:latin typeface="Calibri" charset="0"/>
                <a:ea typeface="MS PGothic" charset="0"/>
              </a:rPr>
              <a:t> Associates Test</a:t>
            </a: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Calibri" charset="0"/>
                <a:ea typeface="MS PGothic" charset="0"/>
              </a:rPr>
              <a:t>One way to measure creativity is the Remote Associates</a:t>
            </a:r>
            <a:r>
              <a:rPr lang="en-US" baseline="0" dirty="0">
                <a:latin typeface="Calibri" charset="0"/>
                <a:ea typeface="MS PGothic" charset="0"/>
              </a:rPr>
              <a:t> Test. Some examples from the test are on the next two PowerPoint slides in an activity. </a:t>
            </a:r>
            <a:endParaRPr lang="en-US" dirty="0">
              <a:latin typeface="Calibri" charset="0"/>
              <a:ea typeface="MS PGothic" charset="0"/>
            </a:endParaRPr>
          </a:p>
          <a:p>
            <a:pPr eaLnBrk="1" hangingPunct="1">
              <a:spcBef>
                <a:spcPct val="0"/>
              </a:spcBef>
            </a:pPr>
            <a:endParaRPr lang="en-US" dirty="0">
              <a:latin typeface="Calibri" charset="0"/>
              <a:ea typeface="MS PGothic" charset="0"/>
            </a:endParaRPr>
          </a:p>
          <a:p>
            <a:pPr eaLnBrk="1" hangingPunct="1">
              <a:spcBef>
                <a:spcPct val="0"/>
              </a:spcBef>
            </a:pPr>
            <a:endParaRPr lang="en-US" dirty="0">
              <a:latin typeface="Calibri" charset="0"/>
              <a:ea typeface="MS PGothic" charset="0"/>
            </a:endParaRPr>
          </a:p>
          <a:p>
            <a:pPr eaLnBrk="1" hangingPunct="1">
              <a:spcBef>
                <a:spcPct val="0"/>
              </a:spcBef>
              <a:buFontTx/>
              <a:buChar char="•"/>
            </a:pPr>
            <a:endParaRPr lang="en-US" dirty="0">
              <a:latin typeface="Calibri" charset="0"/>
              <a:ea typeface="MS PGothic" charset="0"/>
            </a:endParaRPr>
          </a:p>
          <a:p>
            <a:pPr eaLnBrk="1" hangingPunct="1">
              <a:spcBef>
                <a:spcPct val="0"/>
              </a:spcBef>
            </a:pPr>
            <a:endParaRPr lang="en-US" dirty="0">
              <a:latin typeface="Calibri" charset="0"/>
              <a:ea typeface="MS PGothic" charset="0"/>
            </a:endParaRPr>
          </a:p>
          <a:p>
            <a:pPr eaLnBrk="1" hangingPunct="1">
              <a:spcBef>
                <a:spcPct val="0"/>
              </a:spcBef>
            </a:pP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E3EF41C8-FF69-B547-B30E-3AAC11169745}" type="slidenum">
              <a:rPr lang="en-US">
                <a:solidFill>
                  <a:prstClr val="black"/>
                </a:solidFill>
                <a:latin typeface="Calibri" charset="0"/>
              </a:rPr>
              <a:pPr/>
              <a:t>9</a:t>
            </a:fld>
            <a:endParaRPr lang="en-US">
              <a:solidFill>
                <a:prstClr val="black"/>
              </a:solidFill>
              <a:latin typeface="Calibri" charset="0"/>
            </a:endParaRPr>
          </a:p>
        </p:txBody>
      </p:sp>
    </p:spTree>
    <p:extLst>
      <p:ext uri="{BB962C8B-B14F-4D97-AF65-F5344CB8AC3E}">
        <p14:creationId xmlns:p14="http://schemas.microsoft.com/office/powerpoint/2010/main" val="307753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679E6D-B565-4154-9ACD-7ABBD46A443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55736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79E6D-B565-4154-9ACD-7ABBD46A443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109117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79E6D-B565-4154-9ACD-7ABBD46A443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1938842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65DAEA0-40C4-A840-8177-48D8209F0DC4}" type="datetimeFigureOut">
              <a:rPr lang="en-US"/>
              <a:pPr/>
              <a:t>8/30/2016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7226F35-DD4B-5744-96A5-0A7855FB3CE7}" type="slidenum">
              <a:rPr lang="en-US"/>
              <a:pPr/>
              <a:t>‹#›</a:t>
            </a:fld>
            <a:endParaRPr lang="en-US"/>
          </a:p>
        </p:txBody>
      </p:sp>
    </p:spTree>
    <p:extLst>
      <p:ext uri="{BB962C8B-B14F-4D97-AF65-F5344CB8AC3E}">
        <p14:creationId xmlns:p14="http://schemas.microsoft.com/office/powerpoint/2010/main" val="212349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0C924B7-CCB8-C045-B36F-00B27748C8FE}" type="datetimeFigureOut">
              <a:rPr lang="en-US"/>
              <a:pPr/>
              <a:t>8/30/2016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128873E-09A4-C348-A244-D15FE5E11DE7}" type="slidenum">
              <a:rPr lang="en-US"/>
              <a:pPr/>
              <a:t>‹#›</a:t>
            </a:fld>
            <a:endParaRPr lang="en-US"/>
          </a:p>
        </p:txBody>
      </p:sp>
    </p:spTree>
    <p:extLst>
      <p:ext uri="{BB962C8B-B14F-4D97-AF65-F5344CB8AC3E}">
        <p14:creationId xmlns:p14="http://schemas.microsoft.com/office/powerpoint/2010/main" val="353770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DC8515E-8237-DE4E-8BDB-DDD531D22465}" type="datetimeFigureOut">
              <a:rPr lang="en-US"/>
              <a:pPr/>
              <a:t>8/30/2016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0905C3B-CF2F-5846-9E68-7FBE323C3A5D}" type="slidenum">
              <a:rPr lang="en-US"/>
              <a:pPr/>
              <a:t>‹#›</a:t>
            </a:fld>
            <a:endParaRPr lang="en-US"/>
          </a:p>
        </p:txBody>
      </p:sp>
    </p:spTree>
    <p:extLst>
      <p:ext uri="{BB962C8B-B14F-4D97-AF65-F5344CB8AC3E}">
        <p14:creationId xmlns:p14="http://schemas.microsoft.com/office/powerpoint/2010/main" val="1601466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1FC633E-C0BE-5249-84E6-E3FBC80CFB80}" type="datetimeFigureOut">
              <a:rPr lang="en-US"/>
              <a:pPr/>
              <a:t>8/30/2016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853C0C4D-99EC-3442-8FE1-B671D1FFFF0D}" type="slidenum">
              <a:rPr lang="en-US"/>
              <a:pPr/>
              <a:t>‹#›</a:t>
            </a:fld>
            <a:endParaRPr lang="en-US"/>
          </a:p>
        </p:txBody>
      </p:sp>
    </p:spTree>
    <p:extLst>
      <p:ext uri="{BB962C8B-B14F-4D97-AF65-F5344CB8AC3E}">
        <p14:creationId xmlns:p14="http://schemas.microsoft.com/office/powerpoint/2010/main" val="3523983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04022F4-B36D-6E4F-976A-8D94F59F47AE}" type="datetimeFigureOut">
              <a:rPr lang="en-US"/>
              <a:pPr/>
              <a:t>8/30/2016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F1F96A30-F53C-2D4F-899B-C08E7C4FFF70}" type="slidenum">
              <a:rPr lang="en-US"/>
              <a:pPr/>
              <a:t>‹#›</a:t>
            </a:fld>
            <a:endParaRPr lang="en-US"/>
          </a:p>
        </p:txBody>
      </p:sp>
    </p:spTree>
    <p:extLst>
      <p:ext uri="{BB962C8B-B14F-4D97-AF65-F5344CB8AC3E}">
        <p14:creationId xmlns:p14="http://schemas.microsoft.com/office/powerpoint/2010/main" val="3306241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1D9523F4-7A36-A740-A330-4F047613FCCF}" type="datetimeFigureOut">
              <a:rPr lang="en-US"/>
              <a:pPr/>
              <a:t>8/30/2016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F6807FBF-CAD6-5048-A19E-B0CE00214D5E}" type="slidenum">
              <a:rPr lang="en-US"/>
              <a:pPr/>
              <a:t>‹#›</a:t>
            </a:fld>
            <a:endParaRPr lang="en-US"/>
          </a:p>
        </p:txBody>
      </p:sp>
    </p:spTree>
    <p:extLst>
      <p:ext uri="{BB962C8B-B14F-4D97-AF65-F5344CB8AC3E}">
        <p14:creationId xmlns:p14="http://schemas.microsoft.com/office/powerpoint/2010/main" val="2142536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34D930B-9B05-434E-9F8B-04F0A6C59EB0}" type="datetimeFigureOut">
              <a:rPr lang="en-US"/>
              <a:pPr/>
              <a:t>8/30/2016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C89EFE62-951C-FA4F-987B-BA14DD0BD3E8}" type="slidenum">
              <a:rPr lang="en-US"/>
              <a:pPr/>
              <a:t>‹#›</a:t>
            </a:fld>
            <a:endParaRPr lang="en-US"/>
          </a:p>
        </p:txBody>
      </p:sp>
    </p:spTree>
    <p:extLst>
      <p:ext uri="{BB962C8B-B14F-4D97-AF65-F5344CB8AC3E}">
        <p14:creationId xmlns:p14="http://schemas.microsoft.com/office/powerpoint/2010/main" val="3202531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B7946B4-DE8F-4C41-8902-D99569082441}" type="datetimeFigureOut">
              <a:rPr lang="en-US"/>
              <a:pPr/>
              <a:t>8/30/2016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A2876F1E-6FF9-564E-8474-8C2E5993A62A}" type="slidenum">
              <a:rPr lang="en-US"/>
              <a:pPr/>
              <a:t>‹#›</a:t>
            </a:fld>
            <a:endParaRPr lang="en-US"/>
          </a:p>
        </p:txBody>
      </p:sp>
    </p:spTree>
    <p:extLst>
      <p:ext uri="{BB962C8B-B14F-4D97-AF65-F5344CB8AC3E}">
        <p14:creationId xmlns:p14="http://schemas.microsoft.com/office/powerpoint/2010/main" val="327129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79E6D-B565-4154-9ACD-7ABBD46A443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3972652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52C176E-4A82-4041-A2AA-924DC20F28EE}" type="datetimeFigureOut">
              <a:rPr lang="en-US"/>
              <a:pPr/>
              <a:t>8/30/2016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B661C870-B981-0F4A-8F9B-78BDC1F34D40}" type="slidenum">
              <a:rPr lang="en-US"/>
              <a:pPr/>
              <a:t>‹#›</a:t>
            </a:fld>
            <a:endParaRPr lang="en-US"/>
          </a:p>
        </p:txBody>
      </p:sp>
    </p:spTree>
    <p:extLst>
      <p:ext uri="{BB962C8B-B14F-4D97-AF65-F5344CB8AC3E}">
        <p14:creationId xmlns:p14="http://schemas.microsoft.com/office/powerpoint/2010/main" val="1547601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EF5F781-227B-674E-A49F-6BC62F12CFA2}" type="datetimeFigureOut">
              <a:rPr lang="en-US"/>
              <a:pPr/>
              <a:t>8/30/2016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BD10747-011B-D64F-AE84-C23CB3FC0817}" type="slidenum">
              <a:rPr lang="en-US"/>
              <a:pPr/>
              <a:t>‹#›</a:t>
            </a:fld>
            <a:endParaRPr lang="en-US"/>
          </a:p>
        </p:txBody>
      </p:sp>
    </p:spTree>
    <p:extLst>
      <p:ext uri="{BB962C8B-B14F-4D97-AF65-F5344CB8AC3E}">
        <p14:creationId xmlns:p14="http://schemas.microsoft.com/office/powerpoint/2010/main" val="1885558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029D25F-17A7-8748-A0BB-980D107C5302}" type="datetimeFigureOut">
              <a:rPr lang="en-US"/>
              <a:pPr/>
              <a:t>8/30/2016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573764B9-8C6F-8644-8F12-64091FD65B2C}" type="slidenum">
              <a:rPr lang="en-US"/>
              <a:pPr/>
              <a:t>‹#›</a:t>
            </a:fld>
            <a:endParaRPr lang="en-US"/>
          </a:p>
        </p:txBody>
      </p:sp>
    </p:spTree>
    <p:extLst>
      <p:ext uri="{BB962C8B-B14F-4D97-AF65-F5344CB8AC3E}">
        <p14:creationId xmlns:p14="http://schemas.microsoft.com/office/powerpoint/2010/main" val="19963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79E6D-B565-4154-9ACD-7ABBD46A4437}"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106624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679E6D-B565-4154-9ACD-7ABBD46A4437}"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289827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79E6D-B565-4154-9ACD-7ABBD46A4437}"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406068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679E6D-B565-4154-9ACD-7ABBD46A4437}"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352066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79E6D-B565-4154-9ACD-7ABBD46A4437}"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108652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79E6D-B565-4154-9ACD-7ABBD46A4437}"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303359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79E6D-B565-4154-9ACD-7ABBD46A4437}"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4B290-5FEE-4302-A1EC-640C7826A6F1}" type="slidenum">
              <a:rPr lang="en-US" smtClean="0"/>
              <a:t>‹#›</a:t>
            </a:fld>
            <a:endParaRPr lang="en-US"/>
          </a:p>
        </p:txBody>
      </p:sp>
    </p:spTree>
    <p:extLst>
      <p:ext uri="{BB962C8B-B14F-4D97-AF65-F5344CB8AC3E}">
        <p14:creationId xmlns:p14="http://schemas.microsoft.com/office/powerpoint/2010/main" val="392001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79E6D-B565-4154-9ACD-7ABBD46A4437}" type="datetimeFigureOut">
              <a:rPr lang="en-US" smtClean="0"/>
              <a:t>8/30/2016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4B290-5FEE-4302-A1EC-640C7826A6F1}" type="slidenum">
              <a:rPr lang="en-US" smtClean="0"/>
              <a:t>‹#›</a:t>
            </a:fld>
            <a:endParaRPr lang="en-US"/>
          </a:p>
        </p:txBody>
      </p:sp>
    </p:spTree>
    <p:extLst>
      <p:ext uri="{BB962C8B-B14F-4D97-AF65-F5344CB8AC3E}">
        <p14:creationId xmlns:p14="http://schemas.microsoft.com/office/powerpoint/2010/main" val="3076489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pPr defTabSz="457200" fontAlgn="base">
              <a:spcBef>
                <a:spcPct val="0"/>
              </a:spcBef>
              <a:spcAft>
                <a:spcPct val="0"/>
              </a:spcAft>
            </a:pPr>
            <a:fld id="{DBDCFC70-3CDC-E648-A1A2-38EAF01DC4C9}" type="datetimeFigureOut">
              <a:rPr lang="en-US">
                <a:ea typeface="MS PGothic" charset="0"/>
              </a:rPr>
              <a:pPr defTabSz="457200" fontAlgn="base">
                <a:spcBef>
                  <a:spcPct val="0"/>
                </a:spcBef>
                <a:spcAft>
                  <a:spcPct val="0"/>
                </a:spcAft>
              </a:pPr>
              <a:t>8/30/2016</a:t>
            </a:fld>
            <a:endParaRPr lang="en-US">
              <a:ea typeface="MS PGothic"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defRPr>
            </a:lvl1pPr>
          </a:lstStyle>
          <a:p>
            <a:pPr defTabSz="457200" fontAlgn="base">
              <a:spcBef>
                <a:spcPct val="0"/>
              </a:spcBef>
              <a:spcAft>
                <a:spcPct val="0"/>
              </a:spcAft>
            </a:pPr>
            <a:fld id="{4810DC20-F2A7-7148-A2B5-DC3162958501}" type="slidenum">
              <a:rPr lang="en-US">
                <a:ea typeface="MS PGothic" charset="0"/>
              </a:rPr>
              <a:pPr defTabSz="457200" fontAlgn="base">
                <a:spcBef>
                  <a:spcPct val="0"/>
                </a:spcBef>
                <a:spcAft>
                  <a:spcPct val="0"/>
                </a:spcAft>
              </a:pPr>
              <a:t>‹#›</a:t>
            </a:fld>
            <a:endParaRPr lang="en-US">
              <a:ea typeface="MS PGothic" charset="0"/>
            </a:endParaRPr>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228510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3739873"/>
            <a:ext cx="7772400" cy="1470025"/>
          </a:xfrm>
        </p:spPr>
        <p:txBody>
          <a:bodyPr/>
          <a:lstStyle/>
          <a:p>
            <a:pPr eaLnBrk="1" hangingPunct="1"/>
            <a:r>
              <a:rPr lang="en-US" b="1" dirty="0">
                <a:latin typeface="Calibri" charset="0"/>
                <a:ea typeface="MS PGothic" charset="0"/>
              </a:rPr>
              <a:t>Creativity</a:t>
            </a:r>
          </a:p>
        </p:txBody>
      </p:sp>
      <p:sp>
        <p:nvSpPr>
          <p:cNvPr id="3" name="Subtitle 2"/>
          <p:cNvSpPr>
            <a:spLocks noGrp="1"/>
          </p:cNvSpPr>
          <p:nvPr>
            <p:ph type="subTitle" idx="1"/>
          </p:nvPr>
        </p:nvSpPr>
        <p:spPr>
          <a:xfrm>
            <a:off x="1371600" y="4951413"/>
            <a:ext cx="6400800" cy="1752600"/>
          </a:xfrm>
        </p:spPr>
        <p:txBody>
          <a:bodyPr rtlCol="0">
            <a:normAutofit/>
          </a:bodyPr>
          <a:lstStyle/>
          <a:p>
            <a:pPr eaLnBrk="1" fontAlgn="auto" hangingPunct="1">
              <a:spcAft>
                <a:spcPts val="0"/>
              </a:spcAft>
              <a:buFont typeface="Arial"/>
              <a:buNone/>
              <a:defRPr/>
            </a:pPr>
            <a:r>
              <a:rPr lang="en-US" dirty="0">
                <a:ea typeface="+mn-ea"/>
                <a:cs typeface="+mn-cs"/>
              </a:rPr>
              <a:t>[Professor Name]</a:t>
            </a:r>
          </a:p>
          <a:p>
            <a:pPr eaLnBrk="1" fontAlgn="auto" hangingPunct="1">
              <a:spcAft>
                <a:spcPts val="0"/>
              </a:spcAft>
              <a:buFont typeface="Arial"/>
              <a:buNone/>
              <a:defRPr/>
            </a:pPr>
            <a:r>
              <a:rPr lang="en-US" dirty="0">
                <a:ea typeface="+mn-ea"/>
                <a:cs typeface="+mn-cs"/>
              </a:rPr>
              <a:t>[Class and Section Number]</a:t>
            </a:r>
          </a:p>
        </p:txBody>
      </p:sp>
      <p:pic>
        <p:nvPicPr>
          <p:cNvPr id="307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Creativity_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00" y="539722"/>
            <a:ext cx="6350000" cy="3568700"/>
          </a:xfrm>
          <a:prstGeom prst="rect">
            <a:avLst/>
          </a:prstGeom>
          <a:ln>
            <a:noFill/>
          </a:ln>
          <a:effectLst/>
        </p:spPr>
      </p:pic>
    </p:spTree>
    <p:extLst>
      <p:ext uri="{BB962C8B-B14F-4D97-AF65-F5344CB8AC3E}">
        <p14:creationId xmlns:p14="http://schemas.microsoft.com/office/powerpoint/2010/main" val="1992400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u="sng" dirty="0">
                <a:solidFill>
                  <a:srgbClr val="00B0F0"/>
                </a:solidFill>
                <a:latin typeface="Calibri" charset="0"/>
                <a:ea typeface="MS PGothic" charset="0"/>
              </a:rPr>
              <a:t>Activity: Remote Associates Test</a:t>
            </a:r>
          </a:p>
        </p:txBody>
      </p:sp>
      <p:sp>
        <p:nvSpPr>
          <p:cNvPr id="5" name="Content Placeholder 2"/>
          <p:cNvSpPr txBox="1">
            <a:spLocks/>
          </p:cNvSpPr>
          <p:nvPr/>
        </p:nvSpPr>
        <p:spPr bwMode="auto">
          <a:xfrm>
            <a:off x="457200" y="1294975"/>
            <a:ext cx="8229600" cy="486848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Arial" charset="0"/>
              <a:buNone/>
              <a:defRPr/>
            </a:pPr>
            <a:r>
              <a:rPr lang="en-US" b="1" dirty="0">
                <a:solidFill>
                  <a:prstClr val="black"/>
                </a:solidFill>
                <a:cs typeface="+mn-cs"/>
              </a:rPr>
              <a:t>You will see </a:t>
            </a:r>
            <a:r>
              <a:rPr lang="en-US" b="1" dirty="0" smtClean="0">
                <a:solidFill>
                  <a:prstClr val="black"/>
                </a:solidFill>
                <a:cs typeface="+mn-cs"/>
              </a:rPr>
              <a:t>three </a:t>
            </a:r>
            <a:r>
              <a:rPr lang="en-US" b="1" dirty="0">
                <a:solidFill>
                  <a:prstClr val="black"/>
                </a:solidFill>
                <a:cs typeface="+mn-cs"/>
              </a:rPr>
              <a:t>words. Your job is to come up with a </a:t>
            </a:r>
            <a:r>
              <a:rPr lang="en-US" b="1" dirty="0" smtClean="0">
                <a:solidFill>
                  <a:prstClr val="black"/>
                </a:solidFill>
                <a:cs typeface="+mn-cs"/>
              </a:rPr>
              <a:t>forth </a:t>
            </a:r>
            <a:r>
              <a:rPr lang="en-US" b="1" dirty="0">
                <a:solidFill>
                  <a:prstClr val="black"/>
                </a:solidFill>
                <a:cs typeface="+mn-cs"/>
              </a:rPr>
              <a:t>word that is somehow related to the </a:t>
            </a:r>
            <a:r>
              <a:rPr lang="en-US" b="1" dirty="0" smtClean="0">
                <a:solidFill>
                  <a:prstClr val="black"/>
                </a:solidFill>
                <a:cs typeface="+mn-cs"/>
              </a:rPr>
              <a:t>first three words</a:t>
            </a:r>
            <a:r>
              <a:rPr lang="en-US" b="1" dirty="0">
                <a:solidFill>
                  <a:prstClr val="black"/>
                </a:solidFill>
                <a:cs typeface="+mn-cs"/>
              </a:rPr>
              <a:t>. </a:t>
            </a:r>
          </a:p>
          <a:p>
            <a:pPr eaLnBrk="1" hangingPunct="1">
              <a:defRPr/>
            </a:pPr>
            <a:endParaRPr lang="en-US" b="1" dirty="0">
              <a:solidFill>
                <a:prstClr val="black"/>
              </a:solidFill>
              <a:cs typeface="+mn-cs"/>
            </a:endParaRPr>
          </a:p>
          <a:p>
            <a:pPr eaLnBrk="1" hangingPunct="1">
              <a:defRPr/>
            </a:pPr>
            <a:r>
              <a:rPr lang="en-US" sz="4000" b="1" dirty="0">
                <a:solidFill>
                  <a:prstClr val="black"/>
                </a:solidFill>
                <a:cs typeface="+mn-cs"/>
              </a:rPr>
              <a:t>cream / skate / water </a:t>
            </a:r>
          </a:p>
          <a:p>
            <a:pPr eaLnBrk="1" hangingPunct="1">
              <a:defRPr/>
            </a:pPr>
            <a:endParaRPr lang="en-US" sz="4000" b="1" dirty="0">
              <a:solidFill>
                <a:prstClr val="black"/>
              </a:solidFill>
              <a:cs typeface="+mn-cs"/>
            </a:endParaRPr>
          </a:p>
          <a:p>
            <a:pPr eaLnBrk="1" hangingPunct="1">
              <a:defRPr/>
            </a:pPr>
            <a:r>
              <a:rPr lang="en-US" sz="4000" b="1" dirty="0">
                <a:solidFill>
                  <a:prstClr val="black"/>
                </a:solidFill>
                <a:cs typeface="+mn-cs"/>
              </a:rPr>
              <a:t>pie / luck / belly </a:t>
            </a:r>
          </a:p>
          <a:p>
            <a:pPr marL="0" indent="0" eaLnBrk="1" hangingPunct="1">
              <a:buFont typeface="Arial" charset="0"/>
              <a:buNone/>
              <a:defRPr/>
            </a:pPr>
            <a:endParaRPr lang="en-US" b="1" dirty="0">
              <a:solidFill>
                <a:prstClr val="black"/>
              </a:solidFill>
              <a:cs typeface="+mn-cs"/>
            </a:endParaRPr>
          </a:p>
          <a:p>
            <a:pPr marL="0" indent="0" eaLnBrk="1" hangingPunct="1">
              <a:buFont typeface="Arial" charset="0"/>
              <a:buNone/>
              <a:defRPr/>
            </a:pPr>
            <a:endParaRPr lang="en-US" b="1" dirty="0">
              <a:solidFill>
                <a:prstClr val="black"/>
              </a:solidFill>
              <a:cs typeface="+mn-cs"/>
            </a:endParaRPr>
          </a:p>
          <a:p>
            <a:pPr marL="0" indent="0" eaLnBrk="1" hangingPunct="1">
              <a:buFont typeface="Arial" charset="0"/>
              <a:buNone/>
              <a:defRPr/>
            </a:pPr>
            <a:endParaRPr lang="en-US" b="1" dirty="0">
              <a:solidFill>
                <a:prstClr val="black"/>
              </a:solidFill>
              <a:cs typeface="+mn-cs"/>
            </a:endParaRPr>
          </a:p>
        </p:txBody>
      </p:sp>
    </p:spTree>
    <p:extLst>
      <p:ext uri="{BB962C8B-B14F-4D97-AF65-F5344CB8AC3E}">
        <p14:creationId xmlns:p14="http://schemas.microsoft.com/office/powerpoint/2010/main" val="97897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u="sng" dirty="0">
                <a:solidFill>
                  <a:srgbClr val="00B0F0"/>
                </a:solidFill>
                <a:latin typeface="Calibri" charset="0"/>
                <a:ea typeface="MS PGothic" charset="0"/>
              </a:rPr>
              <a:t>Activity: Remote Associates Test</a:t>
            </a:r>
          </a:p>
        </p:txBody>
      </p:sp>
      <p:sp>
        <p:nvSpPr>
          <p:cNvPr id="5" name="Content Placeholder 2"/>
          <p:cNvSpPr txBox="1">
            <a:spLocks/>
          </p:cNvSpPr>
          <p:nvPr/>
        </p:nvSpPr>
        <p:spPr bwMode="auto">
          <a:xfrm>
            <a:off x="457200" y="1368127"/>
            <a:ext cx="8229600" cy="486848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Arial" charset="0"/>
              <a:buNone/>
              <a:defRPr/>
            </a:pPr>
            <a:r>
              <a:rPr lang="en-US" sz="4000" b="1" dirty="0">
                <a:solidFill>
                  <a:prstClr val="black"/>
                </a:solidFill>
                <a:cs typeface="+mn-cs"/>
              </a:rPr>
              <a:t>health / take / less </a:t>
            </a:r>
          </a:p>
          <a:p>
            <a:pPr marL="0" indent="0" eaLnBrk="1" hangingPunct="1">
              <a:buFont typeface="Arial" charset="0"/>
              <a:buNone/>
              <a:defRPr/>
            </a:pPr>
            <a:endParaRPr lang="en-US" sz="4000" b="1" dirty="0">
              <a:solidFill>
                <a:prstClr val="black"/>
              </a:solidFill>
              <a:cs typeface="+mn-cs"/>
            </a:endParaRPr>
          </a:p>
          <a:p>
            <a:pPr marL="0" indent="0" eaLnBrk="1" hangingPunct="1">
              <a:buFont typeface="Arial" charset="0"/>
              <a:buNone/>
              <a:defRPr/>
            </a:pPr>
            <a:r>
              <a:rPr lang="en-US" sz="4000" b="1" dirty="0">
                <a:solidFill>
                  <a:prstClr val="black"/>
                </a:solidFill>
                <a:cs typeface="+mn-cs"/>
              </a:rPr>
              <a:t>sore / shoulder / sweat</a:t>
            </a:r>
          </a:p>
          <a:p>
            <a:pPr marL="0" indent="0" eaLnBrk="1" hangingPunct="1">
              <a:buFont typeface="Arial" charset="0"/>
              <a:buNone/>
              <a:defRPr/>
            </a:pPr>
            <a:endParaRPr lang="en-US" sz="4000" b="1" dirty="0">
              <a:solidFill>
                <a:prstClr val="black"/>
              </a:solidFill>
              <a:cs typeface="+mn-cs"/>
            </a:endParaRPr>
          </a:p>
          <a:p>
            <a:pPr marL="0" indent="0" eaLnBrk="1" hangingPunct="1">
              <a:buFont typeface="Arial" charset="0"/>
              <a:buNone/>
              <a:defRPr/>
            </a:pPr>
            <a:r>
              <a:rPr lang="en-US" sz="4000" b="1" dirty="0">
                <a:solidFill>
                  <a:prstClr val="black"/>
                </a:solidFill>
                <a:cs typeface="+mn-cs"/>
              </a:rPr>
              <a:t>envy / golf / beans</a:t>
            </a:r>
          </a:p>
          <a:p>
            <a:pPr marL="0" indent="0" eaLnBrk="1" hangingPunct="1">
              <a:buFont typeface="Arial" charset="0"/>
              <a:buNone/>
              <a:defRPr/>
            </a:pPr>
            <a:endParaRPr lang="en-US" sz="4000" b="1" dirty="0">
              <a:solidFill>
                <a:prstClr val="black"/>
              </a:solidFill>
              <a:cs typeface="+mn-cs"/>
            </a:endParaRPr>
          </a:p>
          <a:p>
            <a:pPr marL="0" indent="0" eaLnBrk="1" hangingPunct="1">
              <a:buFont typeface="Arial" charset="0"/>
              <a:buNone/>
              <a:defRPr/>
            </a:pPr>
            <a:r>
              <a:rPr lang="en-US" sz="4000" b="1" dirty="0">
                <a:solidFill>
                  <a:prstClr val="black"/>
                </a:solidFill>
                <a:cs typeface="+mn-cs"/>
              </a:rPr>
              <a:t>fish / mine / rush </a:t>
            </a:r>
          </a:p>
        </p:txBody>
      </p:sp>
    </p:spTree>
    <p:extLst>
      <p:ext uri="{BB962C8B-B14F-4D97-AF65-F5344CB8AC3E}">
        <p14:creationId xmlns:p14="http://schemas.microsoft.com/office/powerpoint/2010/main" val="263895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Cognitive Processes: </a:t>
            </a:r>
            <a:br>
              <a:rPr lang="en-US" b="1" u="sng" dirty="0">
                <a:latin typeface="Calibri" charset="0"/>
                <a:ea typeface="MS PGothic" charset="0"/>
              </a:rPr>
            </a:br>
            <a:r>
              <a:rPr lang="en-US" b="1" u="sng" dirty="0">
                <a:latin typeface="Calibri" charset="0"/>
                <a:ea typeface="MS PGothic" charset="0"/>
              </a:rPr>
              <a:t>How Do Creators Think?</a:t>
            </a:r>
          </a:p>
        </p:txBody>
      </p:sp>
      <p:sp>
        <p:nvSpPr>
          <p:cNvPr id="6" name="Content Placeholder 5"/>
          <p:cNvSpPr>
            <a:spLocks noGrp="1"/>
          </p:cNvSpPr>
          <p:nvPr>
            <p:ph sz="half" idx="1"/>
          </p:nvPr>
        </p:nvSpPr>
        <p:spPr>
          <a:xfrm>
            <a:off x="2660599" y="4613564"/>
            <a:ext cx="4135582" cy="2078182"/>
          </a:xfrm>
        </p:spPr>
        <p:txBody>
          <a:bodyPr/>
          <a:lstStyle/>
          <a:p>
            <a:pPr marL="0" indent="0">
              <a:buNone/>
              <a:defRPr/>
            </a:pPr>
            <a:endParaRPr lang="en-US" dirty="0">
              <a:cs typeface="+mn-cs"/>
            </a:endParaRPr>
          </a:p>
          <a:p>
            <a:pPr marL="0" indent="0">
              <a:buNone/>
              <a:defRPr/>
            </a:pPr>
            <a:r>
              <a:rPr lang="en-US" sz="3600" b="1" dirty="0">
                <a:cs typeface="+mn-cs"/>
              </a:rPr>
              <a:t>Measuring Creativity</a:t>
            </a:r>
          </a:p>
          <a:p>
            <a:pPr>
              <a:buFont typeface="Wingdings" panose="05000000000000000000" pitchFamily="2" charset="2"/>
              <a:buChar char="§"/>
              <a:defRPr/>
            </a:pPr>
            <a:r>
              <a:rPr lang="en-US" dirty="0">
                <a:cs typeface="+mn-cs"/>
              </a:rPr>
              <a:t>The Unusual Uses Test</a:t>
            </a:r>
          </a:p>
          <a:p>
            <a:pPr lvl="1">
              <a:buFont typeface="Wingdings" panose="05000000000000000000" pitchFamily="2" charset="2"/>
              <a:buChar char="§"/>
              <a:defRPr/>
            </a:pPr>
            <a:r>
              <a:rPr lang="en-US" dirty="0">
                <a:cs typeface="+mn-cs"/>
              </a:rPr>
              <a:t>Divergent Thinking </a:t>
            </a:r>
          </a:p>
          <a:p>
            <a:pPr marL="0" indent="0">
              <a:buFont typeface="Arial" panose="020B0604020202020204" pitchFamily="34" charset="0"/>
              <a:buNone/>
              <a:defRPr/>
            </a:pPr>
            <a:endParaRPr lang="en-US" sz="3600" dirty="0">
              <a:cs typeface="+mn-cs"/>
            </a:endParaRPr>
          </a:p>
        </p:txBody>
      </p:sp>
      <p:pic>
        <p:nvPicPr>
          <p:cNvPr id="2" name="Picture 1" descr="12923006793_9357e7824b_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0017" y="1687803"/>
            <a:ext cx="5256747" cy="3497910"/>
          </a:xfrm>
          <a:prstGeom prst="rect">
            <a:avLst/>
          </a:prstGeom>
          <a:ln>
            <a:noFill/>
          </a:ln>
          <a:effectLst/>
        </p:spPr>
      </p:pic>
    </p:spTree>
    <p:extLst>
      <p:ext uri="{BB962C8B-B14F-4D97-AF65-F5344CB8AC3E}">
        <p14:creationId xmlns:p14="http://schemas.microsoft.com/office/powerpoint/2010/main" val="2856462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Discussion</a:t>
            </a:r>
            <a:r>
              <a:rPr lang="en-US" b="1" dirty="0">
                <a:solidFill>
                  <a:schemeClr val="accent5"/>
                </a:solidFill>
              </a:rPr>
              <a:t> </a:t>
            </a:r>
          </a:p>
        </p:txBody>
      </p:sp>
      <p:sp>
        <p:nvSpPr>
          <p:cNvPr id="25603" name="Content Placeholder 5"/>
          <p:cNvSpPr>
            <a:spLocks noGrp="1"/>
          </p:cNvSpPr>
          <p:nvPr>
            <p:ph idx="1"/>
          </p:nvPr>
        </p:nvSpPr>
        <p:spPr>
          <a:xfrm>
            <a:off x="1836682" y="5248618"/>
            <a:ext cx="5903058" cy="1037878"/>
          </a:xfrm>
        </p:spPr>
        <p:txBody>
          <a:bodyPr/>
          <a:lstStyle/>
          <a:p>
            <a:pPr marL="0" indent="0">
              <a:buNone/>
            </a:pPr>
            <a:r>
              <a:rPr lang="en-US" b="1" dirty="0"/>
              <a:t>What are some issues with trying to design a test of creativity? </a:t>
            </a:r>
          </a:p>
        </p:txBody>
      </p:sp>
      <p:pic>
        <p:nvPicPr>
          <p:cNvPr id="3" name="Picture 2" descr="15309580692_cd66021f92_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657" y="1331698"/>
            <a:ext cx="5761544" cy="3830466"/>
          </a:xfrm>
          <a:prstGeom prst="rect">
            <a:avLst/>
          </a:prstGeom>
          <a:ln>
            <a:noFill/>
          </a:ln>
          <a:effectLst/>
        </p:spPr>
      </p:pic>
    </p:spTree>
    <p:extLst>
      <p:ext uri="{BB962C8B-B14F-4D97-AF65-F5344CB8AC3E}">
        <p14:creationId xmlns:p14="http://schemas.microsoft.com/office/powerpoint/2010/main" val="1719381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Elements of Creativity</a:t>
            </a:r>
          </a:p>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Cognitive Processes: How Do Creators Think?</a:t>
            </a:r>
          </a:p>
          <a:p>
            <a:pPr eaLnBrk="1" fontAlgn="auto" hangingPunct="1">
              <a:spcAft>
                <a:spcPts val="0"/>
              </a:spcAft>
              <a:buFont typeface="Arial" panose="020B0604020202020204" pitchFamily="34" charset="0"/>
              <a:buChar char="•"/>
              <a:defRPr/>
            </a:pPr>
            <a:r>
              <a:rPr lang="en-US" b="1" dirty="0">
                <a:ea typeface="+mn-ea"/>
                <a:cs typeface="+mn-cs"/>
              </a:rPr>
              <a:t>Personal Characteristics: Who Is Creative?</a:t>
            </a:r>
          </a:p>
          <a:p>
            <a:pPr lvl="1">
              <a:buFont typeface="Arial" panose="020B0604020202020204" pitchFamily="34" charset="0"/>
              <a:buChar char="•"/>
            </a:pPr>
            <a:r>
              <a:rPr lang="en-US" b="1" dirty="0"/>
              <a:t>The “Creative Personality”</a:t>
            </a:r>
          </a:p>
          <a:p>
            <a:pPr lvl="1">
              <a:buFont typeface="Arial" panose="020B0604020202020204" pitchFamily="34" charset="0"/>
              <a:buChar char="•"/>
            </a:pPr>
            <a:r>
              <a:rPr lang="en-US" b="1" dirty="0"/>
              <a:t>Creativity and Mental Illness</a:t>
            </a:r>
          </a:p>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Social Contexts </a:t>
            </a:r>
          </a:p>
          <a:p>
            <a:pPr marL="0" indent="0" eaLnBrk="1" fontAlgn="auto" hangingPunct="1">
              <a:spcAft>
                <a:spcPts val="0"/>
              </a:spcAft>
              <a:buNone/>
              <a:defRPr/>
            </a:pPr>
            <a:endParaRPr lang="en-US" dirty="0">
              <a:ea typeface="+mn-ea"/>
              <a:cs typeface="+mn-cs"/>
            </a:endParaRPr>
          </a:p>
        </p:txBody>
      </p:sp>
    </p:spTree>
    <p:extLst>
      <p:ext uri="{BB962C8B-B14F-4D97-AF65-F5344CB8AC3E}">
        <p14:creationId xmlns:p14="http://schemas.microsoft.com/office/powerpoint/2010/main" val="2284451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50200" cy="1143000"/>
          </a:xfrm>
        </p:spPr>
        <p:txBody>
          <a:bodyPr/>
          <a:lstStyle/>
          <a:p>
            <a:r>
              <a:rPr lang="en-US" sz="3500" b="1" u="sng" dirty="0"/>
              <a:t>Creativity Personality Scale (Gough, 1979)</a:t>
            </a:r>
          </a:p>
        </p:txBody>
      </p:sp>
      <p:graphicFrame>
        <p:nvGraphicFramePr>
          <p:cNvPr id="4" name="Content Placeholder 3"/>
          <p:cNvGraphicFramePr>
            <a:graphicFrameLocks noGrp="1"/>
          </p:cNvGraphicFramePr>
          <p:nvPr>
            <p:ph idx="1"/>
            <p:extLst/>
          </p:nvPr>
        </p:nvGraphicFramePr>
        <p:xfrm>
          <a:off x="645459" y="1417638"/>
          <a:ext cx="7950200" cy="5186664"/>
        </p:xfrm>
        <a:graphic>
          <a:graphicData uri="http://schemas.openxmlformats.org/drawingml/2006/table">
            <a:tbl>
              <a:tblPr firstRow="1" bandRow="1">
                <a:tableStyleId>{5C22544A-7EE6-4342-B048-85BDC9FD1C3A}</a:tableStyleId>
              </a:tblPr>
              <a:tblGrid>
                <a:gridCol w="1987550">
                  <a:extLst>
                    <a:ext uri="{9D8B030D-6E8A-4147-A177-3AD203B41FA5}">
                      <a16:colId xmlns:a16="http://schemas.microsoft.com/office/drawing/2014/main" xmlns="" val="20000"/>
                    </a:ext>
                  </a:extLst>
                </a:gridCol>
                <a:gridCol w="1987550">
                  <a:extLst>
                    <a:ext uri="{9D8B030D-6E8A-4147-A177-3AD203B41FA5}">
                      <a16:colId xmlns:a16="http://schemas.microsoft.com/office/drawing/2014/main" xmlns="" val="20001"/>
                    </a:ext>
                  </a:extLst>
                </a:gridCol>
                <a:gridCol w="1987550">
                  <a:extLst>
                    <a:ext uri="{9D8B030D-6E8A-4147-A177-3AD203B41FA5}">
                      <a16:colId xmlns:a16="http://schemas.microsoft.com/office/drawing/2014/main" xmlns="" val="20002"/>
                    </a:ext>
                  </a:extLst>
                </a:gridCol>
                <a:gridCol w="1987550">
                  <a:extLst>
                    <a:ext uri="{9D8B030D-6E8A-4147-A177-3AD203B41FA5}">
                      <a16:colId xmlns:a16="http://schemas.microsoft.com/office/drawing/2014/main" xmlns="" val="20003"/>
                    </a:ext>
                  </a:extLst>
                </a:gridCol>
              </a:tblGrid>
              <a:tr h="495016">
                <a:tc gridSpan="2">
                  <a:txBody>
                    <a:bodyPr/>
                    <a:lstStyle/>
                    <a:p>
                      <a:pPr algn="ctr"/>
                      <a:r>
                        <a:rPr lang="en-US" sz="2100" dirty="0"/>
                        <a:t>Add</a:t>
                      </a:r>
                      <a:r>
                        <a:rPr lang="en-US" sz="2100" baseline="0" dirty="0"/>
                        <a:t> one point if you check </a:t>
                      </a:r>
                      <a:endParaRPr lang="en-US" sz="2100" dirty="0"/>
                    </a:p>
                  </a:txBody>
                  <a:tcPr>
                    <a:lnR w="12700" cap="flat" cmpd="sng" algn="ctr">
                      <a:solidFill>
                        <a:scrgbClr r="0" g="0" b="0"/>
                      </a:solidFill>
                      <a:prstDash val="solid"/>
                      <a:round/>
                      <a:headEnd type="none" w="med" len="med"/>
                      <a:tailEnd type="none" w="med" len="med"/>
                    </a:lnR>
                  </a:tcPr>
                </a:tc>
                <a:tc hMerge="1">
                  <a:txBody>
                    <a:bodyPr/>
                    <a:lstStyle/>
                    <a:p>
                      <a:endParaRPr lang="en-US" dirty="0"/>
                    </a:p>
                  </a:txBody>
                  <a:tcPr/>
                </a:tc>
                <a:tc gridSpan="2">
                  <a:txBody>
                    <a:bodyPr/>
                    <a:lstStyle/>
                    <a:p>
                      <a:pPr algn="ctr"/>
                      <a:r>
                        <a:rPr lang="en-US" sz="2100" dirty="0"/>
                        <a:t>Subtract</a:t>
                      </a:r>
                      <a:r>
                        <a:rPr lang="en-US" sz="2100" baseline="0" dirty="0"/>
                        <a:t> one point if you check</a:t>
                      </a:r>
                      <a:endParaRPr lang="en-US" sz="2100" dirty="0"/>
                    </a:p>
                  </a:txBody>
                  <a:tcPr>
                    <a:lnL w="12700" cap="flat" cmpd="sng" algn="ctr">
                      <a:solidFill>
                        <a:scrgbClr r="0" g="0" b="0"/>
                      </a:solidFill>
                      <a:prstDash val="solid"/>
                      <a:round/>
                      <a:headEnd type="none" w="med" len="med"/>
                      <a:tailEnd type="none" w="med" len="med"/>
                    </a:lnL>
                  </a:tcPr>
                </a:tc>
                <a:tc hMerge="1">
                  <a:txBody>
                    <a:bodyPr/>
                    <a:lstStyle/>
                    <a:p>
                      <a:endParaRPr lang="en-US" dirty="0"/>
                    </a:p>
                  </a:txBody>
                  <a:tcPr/>
                </a:tc>
                <a:extLst>
                  <a:ext uri="{0D108BD9-81ED-4DB2-BD59-A6C34878D82A}">
                    <a16:rowId xmlns:a16="http://schemas.microsoft.com/office/drawing/2014/main" xmlns="" val="10000"/>
                  </a:ext>
                </a:extLst>
              </a:tr>
              <a:tr h="495016">
                <a:tc>
                  <a:txBody>
                    <a:bodyPr/>
                    <a:lstStyle/>
                    <a:p>
                      <a:pPr algn="ctr"/>
                      <a:r>
                        <a:rPr lang="en-US" sz="2100" dirty="0"/>
                        <a:t>Capable</a:t>
                      </a:r>
                    </a:p>
                  </a:txBody>
                  <a:tcPr/>
                </a:tc>
                <a:tc>
                  <a:txBody>
                    <a:bodyPr/>
                    <a:lstStyle/>
                    <a:p>
                      <a:pPr algn="ctr"/>
                      <a:r>
                        <a:rPr lang="en-US" sz="2100" dirty="0"/>
                        <a:t>Inventive</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Artificial</a:t>
                      </a:r>
                      <a:r>
                        <a:rPr lang="en-US" sz="2100" baseline="0" dirty="0"/>
                        <a:t> </a:t>
                      </a:r>
                      <a:endParaRPr lang="en-US" sz="2100" dirty="0"/>
                    </a:p>
                  </a:txBody>
                  <a:tcPr>
                    <a:lnL w="12700" cap="flat" cmpd="sng" algn="ctr">
                      <a:solidFill>
                        <a:scrgbClr r="0" g="0" b="0"/>
                      </a:solidFill>
                      <a:prstDash val="solid"/>
                      <a:round/>
                      <a:headEnd type="none" w="med" len="med"/>
                      <a:tailEnd type="none" w="med" len="med"/>
                    </a:lnL>
                  </a:tcPr>
                </a:tc>
                <a:tc>
                  <a:txBody>
                    <a:bodyPr/>
                    <a:lstStyle/>
                    <a:p>
                      <a:pPr algn="ctr"/>
                      <a:r>
                        <a:rPr lang="en-US" sz="2100" dirty="0"/>
                        <a:t>Submissive</a:t>
                      </a:r>
                    </a:p>
                  </a:txBody>
                  <a:tcPr/>
                </a:tc>
                <a:extLst>
                  <a:ext uri="{0D108BD9-81ED-4DB2-BD59-A6C34878D82A}">
                    <a16:rowId xmlns:a16="http://schemas.microsoft.com/office/drawing/2014/main" xmlns="" val="10001"/>
                  </a:ext>
                </a:extLst>
              </a:tr>
              <a:tr h="495016">
                <a:tc>
                  <a:txBody>
                    <a:bodyPr/>
                    <a:lstStyle/>
                    <a:p>
                      <a:pPr algn="ctr"/>
                      <a:r>
                        <a:rPr lang="en-US" sz="2100" dirty="0"/>
                        <a:t>Clever</a:t>
                      </a:r>
                    </a:p>
                  </a:txBody>
                  <a:tcPr/>
                </a:tc>
                <a:tc>
                  <a:txBody>
                    <a:bodyPr/>
                    <a:lstStyle/>
                    <a:p>
                      <a:pPr algn="ctr"/>
                      <a:r>
                        <a:rPr lang="en-US" sz="2100" dirty="0"/>
                        <a:t>Original</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Cautious</a:t>
                      </a:r>
                    </a:p>
                  </a:txBody>
                  <a:tcPr>
                    <a:lnL w="12700" cap="flat" cmpd="sng" algn="ctr">
                      <a:solidFill>
                        <a:scrgbClr r="0" g="0" b="0"/>
                      </a:solidFill>
                      <a:prstDash val="solid"/>
                      <a:round/>
                      <a:headEnd type="none" w="med" len="med"/>
                      <a:tailEnd type="none" w="med" len="med"/>
                    </a:lnL>
                  </a:tcPr>
                </a:tc>
                <a:tc>
                  <a:txBody>
                    <a:bodyPr/>
                    <a:lstStyle/>
                    <a:p>
                      <a:pPr algn="ctr"/>
                      <a:r>
                        <a:rPr lang="en-US" sz="2100" dirty="0"/>
                        <a:t>Suspicious</a:t>
                      </a:r>
                    </a:p>
                  </a:txBody>
                  <a:tcPr/>
                </a:tc>
                <a:extLst>
                  <a:ext uri="{0D108BD9-81ED-4DB2-BD59-A6C34878D82A}">
                    <a16:rowId xmlns:a16="http://schemas.microsoft.com/office/drawing/2014/main" xmlns="" val="10002"/>
                  </a:ext>
                </a:extLst>
              </a:tr>
              <a:tr h="495016">
                <a:tc>
                  <a:txBody>
                    <a:bodyPr/>
                    <a:lstStyle/>
                    <a:p>
                      <a:pPr algn="ctr"/>
                      <a:r>
                        <a:rPr lang="en-US" sz="2100" dirty="0"/>
                        <a:t>Confident</a:t>
                      </a:r>
                    </a:p>
                  </a:txBody>
                  <a:tcPr/>
                </a:tc>
                <a:tc>
                  <a:txBody>
                    <a:bodyPr/>
                    <a:lstStyle/>
                    <a:p>
                      <a:pPr algn="ctr"/>
                      <a:r>
                        <a:rPr lang="en-US" sz="2100" dirty="0"/>
                        <a:t>Reflective</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Commonplace</a:t>
                      </a:r>
                    </a:p>
                  </a:txBody>
                  <a:tcPr>
                    <a:lnL w="12700" cap="flat" cmpd="sng" algn="ctr">
                      <a:solidFill>
                        <a:scrgbClr r="0" g="0" b="0"/>
                      </a:solidFill>
                      <a:prstDash val="solid"/>
                      <a:round/>
                      <a:headEnd type="none" w="med" len="med"/>
                      <a:tailEnd type="none" w="med" len="med"/>
                    </a:lnL>
                  </a:tcPr>
                </a:tc>
                <a:tc>
                  <a:txBody>
                    <a:bodyPr/>
                    <a:lstStyle/>
                    <a:p>
                      <a:pPr algn="ctr"/>
                      <a:r>
                        <a:rPr lang="en-US" sz="2100" dirty="0"/>
                        <a:t>Well-mannered</a:t>
                      </a:r>
                    </a:p>
                  </a:txBody>
                  <a:tcPr/>
                </a:tc>
                <a:extLst>
                  <a:ext uri="{0D108BD9-81ED-4DB2-BD59-A6C34878D82A}">
                    <a16:rowId xmlns:a16="http://schemas.microsoft.com/office/drawing/2014/main" xmlns="" val="10003"/>
                  </a:ext>
                </a:extLst>
              </a:tr>
              <a:tr h="495016">
                <a:tc>
                  <a:txBody>
                    <a:bodyPr/>
                    <a:lstStyle/>
                    <a:p>
                      <a:pPr algn="ctr"/>
                      <a:r>
                        <a:rPr lang="en-US" sz="2100" dirty="0"/>
                        <a:t>Egotistical </a:t>
                      </a:r>
                    </a:p>
                  </a:txBody>
                  <a:tcPr/>
                </a:tc>
                <a:tc>
                  <a:txBody>
                    <a:bodyPr/>
                    <a:lstStyle/>
                    <a:p>
                      <a:pPr algn="ctr"/>
                      <a:r>
                        <a:rPr lang="en-US" sz="2100" dirty="0"/>
                        <a:t>Resourceful</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Conservative</a:t>
                      </a:r>
                    </a:p>
                  </a:txBody>
                  <a:tcPr>
                    <a:lnL w="12700" cap="flat" cmpd="sng" algn="ctr">
                      <a:solidFill>
                        <a:scrgbClr r="0" g="0" b="0"/>
                      </a:solidFill>
                      <a:prstDash val="solid"/>
                      <a:round/>
                      <a:headEnd type="none" w="med" len="med"/>
                      <a:tailEnd type="none" w="med" len="med"/>
                    </a:lnL>
                  </a:tcPr>
                </a:tc>
                <a:tc>
                  <a:txBody>
                    <a:bodyPr/>
                    <a:lstStyle/>
                    <a:p>
                      <a:pPr algn="ctr"/>
                      <a:endParaRPr lang="en-US" sz="2100" dirty="0"/>
                    </a:p>
                  </a:txBody>
                  <a:tcPr/>
                </a:tc>
                <a:extLst>
                  <a:ext uri="{0D108BD9-81ED-4DB2-BD59-A6C34878D82A}">
                    <a16:rowId xmlns:a16="http://schemas.microsoft.com/office/drawing/2014/main" xmlns="" val="10004"/>
                  </a:ext>
                </a:extLst>
              </a:tr>
              <a:tr h="495016">
                <a:tc>
                  <a:txBody>
                    <a:bodyPr/>
                    <a:lstStyle/>
                    <a:p>
                      <a:pPr algn="ctr"/>
                      <a:r>
                        <a:rPr lang="en-US" sz="2100" dirty="0"/>
                        <a:t>Humorous</a:t>
                      </a:r>
                    </a:p>
                  </a:txBody>
                  <a:tcPr/>
                </a:tc>
                <a:tc>
                  <a:txBody>
                    <a:bodyPr/>
                    <a:lstStyle/>
                    <a:p>
                      <a:pPr algn="ctr"/>
                      <a:r>
                        <a:rPr lang="en-US" sz="2100" dirty="0"/>
                        <a:t>Self-confident</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Conventional</a:t>
                      </a:r>
                    </a:p>
                  </a:txBody>
                  <a:tcPr>
                    <a:lnL w="12700" cap="flat" cmpd="sng" algn="ctr">
                      <a:solidFill>
                        <a:scrgbClr r="0" g="0" b="0"/>
                      </a:solidFill>
                      <a:prstDash val="solid"/>
                      <a:round/>
                      <a:headEnd type="none" w="med" len="med"/>
                      <a:tailEnd type="none" w="med" len="med"/>
                    </a:lnL>
                  </a:tcPr>
                </a:tc>
                <a:tc>
                  <a:txBody>
                    <a:bodyPr/>
                    <a:lstStyle/>
                    <a:p>
                      <a:pPr algn="ctr"/>
                      <a:endParaRPr lang="en-US" sz="2100" dirty="0"/>
                    </a:p>
                  </a:txBody>
                  <a:tcPr/>
                </a:tc>
                <a:extLst>
                  <a:ext uri="{0D108BD9-81ED-4DB2-BD59-A6C34878D82A}">
                    <a16:rowId xmlns:a16="http://schemas.microsoft.com/office/drawing/2014/main" xmlns="" val="10005"/>
                  </a:ext>
                </a:extLst>
              </a:tr>
              <a:tr h="495016">
                <a:tc>
                  <a:txBody>
                    <a:bodyPr/>
                    <a:lstStyle/>
                    <a:p>
                      <a:pPr algn="ctr"/>
                      <a:r>
                        <a:rPr lang="en-US" sz="2100" dirty="0"/>
                        <a:t>Individualistic </a:t>
                      </a:r>
                    </a:p>
                  </a:txBody>
                  <a:tcPr/>
                </a:tc>
                <a:tc>
                  <a:txBody>
                    <a:bodyPr/>
                    <a:lstStyle/>
                    <a:p>
                      <a:pPr algn="ctr"/>
                      <a:r>
                        <a:rPr lang="en-US" sz="2100" dirty="0"/>
                        <a:t>Sexy</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Dissatisfied</a:t>
                      </a:r>
                    </a:p>
                  </a:txBody>
                  <a:tcPr>
                    <a:lnL w="12700" cap="flat" cmpd="sng" algn="ctr">
                      <a:solidFill>
                        <a:scrgbClr r="0" g="0" b="0"/>
                      </a:solidFill>
                      <a:prstDash val="solid"/>
                      <a:round/>
                      <a:headEnd type="none" w="med" len="med"/>
                      <a:tailEnd type="none" w="med" len="med"/>
                    </a:lnL>
                  </a:tcPr>
                </a:tc>
                <a:tc>
                  <a:txBody>
                    <a:bodyPr/>
                    <a:lstStyle/>
                    <a:p>
                      <a:pPr algn="ctr"/>
                      <a:endParaRPr lang="en-US" sz="2100" dirty="0"/>
                    </a:p>
                  </a:txBody>
                  <a:tcPr/>
                </a:tc>
                <a:extLst>
                  <a:ext uri="{0D108BD9-81ED-4DB2-BD59-A6C34878D82A}">
                    <a16:rowId xmlns:a16="http://schemas.microsoft.com/office/drawing/2014/main" xmlns="" val="10006"/>
                  </a:ext>
                </a:extLst>
              </a:tr>
              <a:tr h="495016">
                <a:tc>
                  <a:txBody>
                    <a:bodyPr/>
                    <a:lstStyle/>
                    <a:p>
                      <a:pPr algn="ctr"/>
                      <a:r>
                        <a:rPr lang="en-US" sz="2100" dirty="0"/>
                        <a:t>Informal</a:t>
                      </a:r>
                    </a:p>
                  </a:txBody>
                  <a:tcPr/>
                </a:tc>
                <a:tc>
                  <a:txBody>
                    <a:bodyPr/>
                    <a:lstStyle/>
                    <a:p>
                      <a:pPr algn="ctr"/>
                      <a:r>
                        <a:rPr lang="en-US" sz="2100" dirty="0"/>
                        <a:t>Snobbish</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Honest</a:t>
                      </a:r>
                    </a:p>
                  </a:txBody>
                  <a:tcPr>
                    <a:lnL w="12700" cap="flat" cmpd="sng" algn="ctr">
                      <a:solidFill>
                        <a:scrgbClr r="0" g="0" b="0"/>
                      </a:solidFill>
                      <a:prstDash val="solid"/>
                      <a:round/>
                      <a:headEnd type="none" w="med" len="med"/>
                      <a:tailEnd type="none" w="med" len="med"/>
                    </a:lnL>
                  </a:tcPr>
                </a:tc>
                <a:tc>
                  <a:txBody>
                    <a:bodyPr/>
                    <a:lstStyle/>
                    <a:p>
                      <a:pPr algn="ctr"/>
                      <a:endParaRPr lang="en-US" sz="2100" dirty="0"/>
                    </a:p>
                  </a:txBody>
                  <a:tcPr/>
                </a:tc>
                <a:extLst>
                  <a:ext uri="{0D108BD9-81ED-4DB2-BD59-A6C34878D82A}">
                    <a16:rowId xmlns:a16="http://schemas.microsoft.com/office/drawing/2014/main" xmlns="" val="10007"/>
                  </a:ext>
                </a:extLst>
              </a:tr>
              <a:tr h="495016">
                <a:tc>
                  <a:txBody>
                    <a:bodyPr/>
                    <a:lstStyle/>
                    <a:p>
                      <a:pPr algn="ctr"/>
                      <a:r>
                        <a:rPr lang="en-US" sz="2100" dirty="0"/>
                        <a:t>Insightful</a:t>
                      </a:r>
                    </a:p>
                  </a:txBody>
                  <a:tcPr/>
                </a:tc>
                <a:tc>
                  <a:txBody>
                    <a:bodyPr/>
                    <a:lstStyle/>
                    <a:p>
                      <a:pPr algn="ctr"/>
                      <a:r>
                        <a:rPr lang="en-US" sz="2100" dirty="0"/>
                        <a:t>Unconventional</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Narrow interests</a:t>
                      </a:r>
                    </a:p>
                  </a:txBody>
                  <a:tcPr>
                    <a:lnL w="12700" cap="flat" cmpd="sng" algn="ctr">
                      <a:solidFill>
                        <a:scrgbClr r="0" g="0" b="0"/>
                      </a:solidFill>
                      <a:prstDash val="solid"/>
                      <a:round/>
                      <a:headEnd type="none" w="med" len="med"/>
                      <a:tailEnd type="none" w="med" len="med"/>
                    </a:lnL>
                  </a:tcPr>
                </a:tc>
                <a:tc>
                  <a:txBody>
                    <a:bodyPr/>
                    <a:lstStyle/>
                    <a:p>
                      <a:pPr algn="ctr"/>
                      <a:endParaRPr lang="en-US" sz="2100" dirty="0"/>
                    </a:p>
                  </a:txBody>
                  <a:tcPr/>
                </a:tc>
                <a:extLst>
                  <a:ext uri="{0D108BD9-81ED-4DB2-BD59-A6C34878D82A}">
                    <a16:rowId xmlns:a16="http://schemas.microsoft.com/office/drawing/2014/main" xmlns="" val="10008"/>
                  </a:ext>
                </a:extLst>
              </a:tr>
              <a:tr h="495016">
                <a:tc>
                  <a:txBody>
                    <a:bodyPr/>
                    <a:lstStyle/>
                    <a:p>
                      <a:pPr algn="ctr"/>
                      <a:r>
                        <a:rPr lang="en-US" sz="2100" dirty="0"/>
                        <a:t>Intelligent</a:t>
                      </a:r>
                    </a:p>
                  </a:txBody>
                  <a:tcPr/>
                </a:tc>
                <a:tc>
                  <a:txBody>
                    <a:bodyPr/>
                    <a:lstStyle/>
                    <a:p>
                      <a:pPr algn="ctr"/>
                      <a:r>
                        <a:rPr lang="en-US" sz="2100" dirty="0"/>
                        <a:t>Wide interests</a:t>
                      </a:r>
                    </a:p>
                  </a:txBody>
                  <a:tcPr>
                    <a:lnR w="12700" cap="flat" cmpd="sng" algn="ctr">
                      <a:solidFill>
                        <a:scrgbClr r="0" g="0" b="0"/>
                      </a:solidFill>
                      <a:prstDash val="solid"/>
                      <a:round/>
                      <a:headEnd type="none" w="med" len="med"/>
                      <a:tailEnd type="none" w="med" len="med"/>
                    </a:lnR>
                  </a:tcPr>
                </a:tc>
                <a:tc>
                  <a:txBody>
                    <a:bodyPr/>
                    <a:lstStyle/>
                    <a:p>
                      <a:pPr algn="ctr"/>
                      <a:r>
                        <a:rPr lang="en-US" sz="2100" dirty="0"/>
                        <a:t>Sincere</a:t>
                      </a:r>
                    </a:p>
                  </a:txBody>
                  <a:tcPr>
                    <a:lnL w="12700" cap="flat" cmpd="sng" algn="ctr">
                      <a:solidFill>
                        <a:scrgbClr r="0" g="0" b="0"/>
                      </a:solidFill>
                      <a:prstDash val="solid"/>
                      <a:round/>
                      <a:headEnd type="none" w="med" len="med"/>
                      <a:tailEnd type="none" w="med" len="med"/>
                    </a:lnL>
                  </a:tcPr>
                </a:tc>
                <a:tc>
                  <a:txBody>
                    <a:bodyPr/>
                    <a:lstStyle/>
                    <a:p>
                      <a:pPr algn="ctr"/>
                      <a:endParaRPr lang="en-US" sz="2100"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541707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Personal Characteristics: </a:t>
            </a:r>
            <a:br>
              <a:rPr lang="en-US" b="1" u="sng" dirty="0">
                <a:latin typeface="Calibri" charset="0"/>
                <a:ea typeface="MS PGothic" charset="0"/>
              </a:rPr>
            </a:br>
            <a:r>
              <a:rPr lang="en-US" b="1" u="sng" dirty="0">
                <a:latin typeface="Calibri" charset="0"/>
                <a:ea typeface="MS PGothic" charset="0"/>
              </a:rPr>
              <a:t>Who Is Creative?</a:t>
            </a:r>
          </a:p>
        </p:txBody>
      </p:sp>
      <p:sp>
        <p:nvSpPr>
          <p:cNvPr id="6" name="Content Placeholder 5"/>
          <p:cNvSpPr>
            <a:spLocks noGrp="1"/>
          </p:cNvSpPr>
          <p:nvPr>
            <p:ph sz="half" idx="1"/>
          </p:nvPr>
        </p:nvSpPr>
        <p:spPr>
          <a:xfrm>
            <a:off x="457200" y="1600200"/>
            <a:ext cx="4791456" cy="4525963"/>
          </a:xfrm>
        </p:spPr>
        <p:txBody>
          <a:bodyPr/>
          <a:lstStyle/>
          <a:p>
            <a:pPr marL="0" indent="0">
              <a:buNone/>
              <a:defRPr/>
            </a:pPr>
            <a:endParaRPr lang="en-US" dirty="0">
              <a:cs typeface="+mn-cs"/>
            </a:endParaRPr>
          </a:p>
          <a:p>
            <a:pPr marL="0" indent="0">
              <a:buNone/>
              <a:defRPr/>
            </a:pPr>
            <a:r>
              <a:rPr lang="en-US" sz="3600" b="1" dirty="0">
                <a:cs typeface="+mn-cs"/>
              </a:rPr>
              <a:t>The “Creative Personality” </a:t>
            </a:r>
          </a:p>
          <a:p>
            <a:pPr>
              <a:buFont typeface="Wingdings" panose="05000000000000000000" pitchFamily="2" charset="2"/>
              <a:buChar char="§"/>
              <a:defRPr/>
            </a:pPr>
            <a:r>
              <a:rPr lang="en-US" sz="3600" dirty="0">
                <a:cs typeface="+mn-cs"/>
              </a:rPr>
              <a:t>Openness-to-Experience </a:t>
            </a:r>
          </a:p>
          <a:p>
            <a:pPr>
              <a:buFont typeface="Wingdings" panose="05000000000000000000" pitchFamily="2" charset="2"/>
              <a:buChar char="§"/>
              <a:defRPr/>
            </a:pPr>
            <a:r>
              <a:rPr lang="en-US" sz="3600" dirty="0">
                <a:cs typeface="+mn-cs"/>
              </a:rPr>
              <a:t>Reduced Latent Inhibition </a:t>
            </a:r>
          </a:p>
          <a:p>
            <a:pPr marL="0" indent="0">
              <a:buFont typeface="Arial" panose="020B0604020202020204" pitchFamily="34" charset="0"/>
              <a:buNone/>
              <a:defRPr/>
            </a:pPr>
            <a:endParaRPr lang="en-US" sz="3600" dirty="0">
              <a:cs typeface="+mn-cs"/>
            </a:endParaRPr>
          </a:p>
        </p:txBody>
      </p:sp>
      <p:pic>
        <p:nvPicPr>
          <p:cNvPr id="2" name="Picture 1" descr="9305100353_0c71646f68_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4220" y="2043347"/>
            <a:ext cx="3859972" cy="3859972"/>
          </a:xfrm>
          <a:prstGeom prst="rect">
            <a:avLst/>
          </a:prstGeom>
          <a:ln>
            <a:noFill/>
          </a:ln>
          <a:effectLst/>
        </p:spPr>
      </p:pic>
    </p:spTree>
    <p:extLst>
      <p:ext uri="{BB962C8B-B14F-4D97-AF65-F5344CB8AC3E}">
        <p14:creationId xmlns:p14="http://schemas.microsoft.com/office/powerpoint/2010/main" val="623152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Personal Characteristics: </a:t>
            </a:r>
            <a:br>
              <a:rPr lang="en-US" b="1" u="sng" dirty="0">
                <a:latin typeface="Calibri" charset="0"/>
                <a:ea typeface="MS PGothic" charset="0"/>
              </a:rPr>
            </a:br>
            <a:r>
              <a:rPr lang="en-US" b="1" u="sng" dirty="0">
                <a:latin typeface="Calibri" charset="0"/>
                <a:ea typeface="MS PGothic" charset="0"/>
              </a:rPr>
              <a:t>Who Is Creative?</a:t>
            </a:r>
          </a:p>
        </p:txBody>
      </p:sp>
      <p:sp>
        <p:nvSpPr>
          <p:cNvPr id="6" name="Content Placeholder 5"/>
          <p:cNvSpPr>
            <a:spLocks noGrp="1"/>
          </p:cNvSpPr>
          <p:nvPr>
            <p:ph sz="half" idx="1"/>
          </p:nvPr>
        </p:nvSpPr>
        <p:spPr/>
        <p:txBody>
          <a:bodyPr/>
          <a:lstStyle/>
          <a:p>
            <a:pPr marL="0" indent="0">
              <a:buNone/>
              <a:defRPr/>
            </a:pPr>
            <a:endParaRPr lang="en-US" dirty="0">
              <a:cs typeface="+mn-cs"/>
            </a:endParaRPr>
          </a:p>
          <a:p>
            <a:pPr marL="0" indent="0">
              <a:buNone/>
              <a:defRPr/>
            </a:pPr>
            <a:r>
              <a:rPr lang="en-US" sz="3600" b="1" dirty="0">
                <a:cs typeface="+mn-cs"/>
              </a:rPr>
              <a:t>Creativity and Mental Illness </a:t>
            </a:r>
          </a:p>
          <a:p>
            <a:pPr>
              <a:buFont typeface="Wingdings" panose="05000000000000000000" pitchFamily="2" charset="2"/>
              <a:buChar char="§"/>
              <a:defRPr/>
            </a:pPr>
            <a:r>
              <a:rPr lang="en-US" dirty="0">
                <a:cs typeface="+mn-cs"/>
              </a:rPr>
              <a:t>Correlation</a:t>
            </a:r>
          </a:p>
          <a:p>
            <a:pPr>
              <a:buFont typeface="Wingdings" panose="05000000000000000000" pitchFamily="2" charset="2"/>
              <a:buChar char="§"/>
              <a:defRPr/>
            </a:pPr>
            <a:r>
              <a:rPr lang="en-US" dirty="0">
                <a:cs typeface="+mn-cs"/>
              </a:rPr>
              <a:t>Need Domain Expertise for Big-C Creativity </a:t>
            </a:r>
          </a:p>
        </p:txBody>
      </p:sp>
      <p:pic>
        <p:nvPicPr>
          <p:cNvPr id="3" name="Picture 2" descr="1428808838_69be09abbb_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895230"/>
            <a:ext cx="4097036" cy="3940793"/>
          </a:xfrm>
          <a:prstGeom prst="rect">
            <a:avLst/>
          </a:prstGeom>
          <a:ln>
            <a:noFill/>
          </a:ln>
          <a:effectLst/>
        </p:spPr>
      </p:pic>
    </p:spTree>
    <p:extLst>
      <p:ext uri="{BB962C8B-B14F-4D97-AF65-F5344CB8AC3E}">
        <p14:creationId xmlns:p14="http://schemas.microsoft.com/office/powerpoint/2010/main" val="97662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Elements of Creativity</a:t>
            </a:r>
          </a:p>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Cognitive Processes: How Do Creators Think?</a:t>
            </a:r>
          </a:p>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Personal Characteristics: Who Is Creative?</a:t>
            </a:r>
          </a:p>
          <a:p>
            <a:pPr eaLnBrk="1" fontAlgn="auto" hangingPunct="1">
              <a:spcAft>
                <a:spcPts val="0"/>
              </a:spcAft>
              <a:buFont typeface="Arial" panose="020B0604020202020204" pitchFamily="34" charset="0"/>
              <a:buChar char="•"/>
              <a:defRPr/>
            </a:pPr>
            <a:r>
              <a:rPr lang="en-US" b="1" dirty="0">
                <a:ea typeface="+mn-ea"/>
                <a:cs typeface="+mn-cs"/>
              </a:rPr>
              <a:t>Social Contexts </a:t>
            </a:r>
          </a:p>
          <a:p>
            <a:pPr lvl="1">
              <a:buFont typeface="Arial" panose="020B0604020202020204" pitchFamily="34" charset="0"/>
              <a:buChar char="•"/>
            </a:pPr>
            <a:r>
              <a:rPr lang="en-US" b="1" dirty="0"/>
              <a:t>Exposure to Novel Stimuli</a:t>
            </a:r>
          </a:p>
          <a:p>
            <a:pPr lvl="1">
              <a:buFont typeface="Arial" panose="020B0604020202020204" pitchFamily="34" charset="0"/>
              <a:buChar char="•"/>
            </a:pPr>
            <a:r>
              <a:rPr lang="en-US" b="1" dirty="0"/>
              <a:t>Multicultural Experiences</a:t>
            </a:r>
          </a:p>
          <a:p>
            <a:pPr lvl="1">
              <a:buFont typeface="Arial" panose="020B0604020202020204" pitchFamily="34" charset="0"/>
              <a:buChar char="•"/>
            </a:pPr>
            <a:r>
              <a:rPr lang="en-US" b="1" dirty="0"/>
              <a:t>Sociocultural Systems</a:t>
            </a:r>
          </a:p>
          <a:p>
            <a:pPr marL="0" indent="0" eaLnBrk="1" fontAlgn="auto" hangingPunct="1">
              <a:spcAft>
                <a:spcPts val="0"/>
              </a:spcAft>
              <a:buNone/>
              <a:defRPr/>
            </a:pPr>
            <a:endParaRPr lang="en-US" dirty="0">
              <a:ea typeface="+mn-ea"/>
              <a:cs typeface="+mn-cs"/>
            </a:endParaRPr>
          </a:p>
          <a:p>
            <a:pPr marL="0" indent="0" eaLnBrk="1" fontAlgn="auto" hangingPunct="1">
              <a:spcAft>
                <a:spcPts val="0"/>
              </a:spcAft>
              <a:buNone/>
              <a:defRPr/>
            </a:pPr>
            <a:endParaRPr lang="en-US" dirty="0">
              <a:ea typeface="+mn-ea"/>
              <a:cs typeface="+mn-cs"/>
            </a:endParaRPr>
          </a:p>
        </p:txBody>
      </p:sp>
    </p:spTree>
    <p:extLst>
      <p:ext uri="{BB962C8B-B14F-4D97-AF65-F5344CB8AC3E}">
        <p14:creationId xmlns:p14="http://schemas.microsoft.com/office/powerpoint/2010/main" val="4203864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u="sng" dirty="0">
                <a:latin typeface="Calibri" charset="0"/>
                <a:ea typeface="MS PGothic" charset="0"/>
              </a:rPr>
              <a:t>Social Contexts</a:t>
            </a:r>
          </a:p>
        </p:txBody>
      </p:sp>
      <p:sp>
        <p:nvSpPr>
          <p:cNvPr id="5" name="Content Placeholder 5"/>
          <p:cNvSpPr>
            <a:spLocks noGrp="1"/>
          </p:cNvSpPr>
          <p:nvPr>
            <p:ph sz="half" idx="1"/>
          </p:nvPr>
        </p:nvSpPr>
        <p:spPr>
          <a:xfrm>
            <a:off x="3072385" y="5498515"/>
            <a:ext cx="3602736" cy="599224"/>
          </a:xfrm>
        </p:spPr>
        <p:txBody>
          <a:bodyPr/>
          <a:lstStyle/>
          <a:p>
            <a:pPr marL="0" indent="0">
              <a:buFont typeface="Arial" charset="0"/>
              <a:buNone/>
            </a:pPr>
            <a:r>
              <a:rPr lang="en-US" sz="3600" b="1" dirty="0">
                <a:latin typeface="Calibri" charset="0"/>
                <a:ea typeface="MS PGothic" charset="0"/>
              </a:rPr>
              <a:t>Novel Stimuli </a:t>
            </a:r>
          </a:p>
        </p:txBody>
      </p:sp>
      <p:pic>
        <p:nvPicPr>
          <p:cNvPr id="3" name="Picture 2" descr="16327474342_04947e49c6_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7539" y="1506946"/>
            <a:ext cx="5548923" cy="3691957"/>
          </a:xfrm>
          <a:prstGeom prst="rect">
            <a:avLst/>
          </a:prstGeom>
          <a:ln>
            <a:noFill/>
          </a:ln>
          <a:effectLst/>
        </p:spPr>
      </p:pic>
    </p:spTree>
    <p:extLst>
      <p:ext uri="{BB962C8B-B14F-4D97-AF65-F5344CB8AC3E}">
        <p14:creationId xmlns:p14="http://schemas.microsoft.com/office/powerpoint/2010/main" val="4137928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u="sng">
                <a:latin typeface="Calibri" charset="0"/>
                <a:ea typeface="MS PGothic" charset="0"/>
              </a:rPr>
              <a:t>Learning Objectives</a:t>
            </a:r>
            <a:endParaRPr lang="en-US">
              <a:latin typeface="Calibri" charset="0"/>
              <a:ea typeface="MS PGothic" charset="0"/>
            </a:endParaRPr>
          </a:p>
        </p:txBody>
      </p:sp>
      <p:sp>
        <p:nvSpPr>
          <p:cNvPr id="7171" name="Content Placeholder 2"/>
          <p:cNvSpPr>
            <a:spLocks noGrp="1"/>
          </p:cNvSpPr>
          <p:nvPr>
            <p:ph idx="1"/>
          </p:nvPr>
        </p:nvSpPr>
        <p:spPr/>
        <p:txBody>
          <a:bodyPr/>
          <a:lstStyle/>
          <a:p>
            <a:pPr marL="514350" lvl="0" indent="-514350">
              <a:buFont typeface="+mj-lt"/>
              <a:buAutoNum type="arabicPeriod"/>
            </a:pPr>
            <a:r>
              <a:rPr lang="en-US" dirty="0"/>
              <a:t>Comprehend the three criteria that have to be satisfied to conclude that an idea is creative. </a:t>
            </a:r>
          </a:p>
          <a:p>
            <a:pPr marL="514350" lvl="0" indent="-514350">
              <a:buFont typeface="+mj-lt"/>
              <a:buAutoNum type="arabicPeriod"/>
            </a:pPr>
            <a:r>
              <a:rPr lang="en-US" dirty="0"/>
              <a:t>Appreciate some of the cognitive processes that provide the basis for creativity. </a:t>
            </a:r>
          </a:p>
          <a:p>
            <a:pPr marL="514350" lvl="0" indent="-514350">
              <a:buFont typeface="+mj-lt"/>
              <a:buAutoNum type="arabicPeriod"/>
            </a:pPr>
            <a:r>
              <a:rPr lang="en-US" dirty="0"/>
              <a:t>Know some of the personal characteristics of highly creative people. </a:t>
            </a:r>
          </a:p>
          <a:p>
            <a:pPr marL="514350" lvl="0" indent="-514350">
              <a:buFont typeface="+mj-lt"/>
              <a:buAutoNum type="arabicPeriod"/>
            </a:pPr>
            <a:r>
              <a:rPr lang="en-US" dirty="0"/>
              <a:t>Understand how certain social environments influence creativity. </a:t>
            </a:r>
          </a:p>
        </p:txBody>
      </p:sp>
    </p:spTree>
    <p:extLst>
      <p:ext uri="{BB962C8B-B14F-4D97-AF65-F5344CB8AC3E}">
        <p14:creationId xmlns:p14="http://schemas.microsoft.com/office/powerpoint/2010/main" val="1697456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Social Contexts </a:t>
            </a:r>
          </a:p>
        </p:txBody>
      </p:sp>
      <p:pic>
        <p:nvPicPr>
          <p:cNvPr id="2" name="Picture 1" descr="Personal Characteristics_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087" y="1417638"/>
            <a:ext cx="5659826" cy="3785009"/>
          </a:xfrm>
          <a:prstGeom prst="rect">
            <a:avLst/>
          </a:prstGeom>
          <a:ln>
            <a:noFill/>
          </a:ln>
          <a:effectLst/>
        </p:spPr>
      </p:pic>
      <p:sp>
        <p:nvSpPr>
          <p:cNvPr id="5" name="Content Placeholder 5"/>
          <p:cNvSpPr>
            <a:spLocks noGrp="1"/>
          </p:cNvSpPr>
          <p:nvPr>
            <p:ph sz="half" idx="1"/>
          </p:nvPr>
        </p:nvSpPr>
        <p:spPr>
          <a:xfrm>
            <a:off x="2036618" y="5498515"/>
            <a:ext cx="5516325" cy="599224"/>
          </a:xfrm>
        </p:spPr>
        <p:txBody>
          <a:bodyPr/>
          <a:lstStyle/>
          <a:p>
            <a:pPr marL="0" indent="0">
              <a:buNone/>
              <a:defRPr/>
            </a:pPr>
            <a:r>
              <a:rPr lang="en-US" sz="3600" b="1" dirty="0"/>
              <a:t>Multicultural Experiences </a:t>
            </a:r>
          </a:p>
        </p:txBody>
      </p:sp>
    </p:spTree>
    <p:extLst>
      <p:ext uri="{BB962C8B-B14F-4D97-AF65-F5344CB8AC3E}">
        <p14:creationId xmlns:p14="http://schemas.microsoft.com/office/powerpoint/2010/main" val="1513014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Social Contexts </a:t>
            </a:r>
          </a:p>
        </p:txBody>
      </p:sp>
      <p:sp>
        <p:nvSpPr>
          <p:cNvPr id="6" name="Content Placeholder 5"/>
          <p:cNvSpPr>
            <a:spLocks noGrp="1"/>
          </p:cNvSpPr>
          <p:nvPr>
            <p:ph sz="half" idx="1"/>
          </p:nvPr>
        </p:nvSpPr>
        <p:spPr>
          <a:xfrm>
            <a:off x="2432305" y="5393555"/>
            <a:ext cx="5961888" cy="1252174"/>
          </a:xfrm>
        </p:spPr>
        <p:txBody>
          <a:bodyPr/>
          <a:lstStyle/>
          <a:p>
            <a:pPr marL="0" indent="0">
              <a:buNone/>
              <a:defRPr/>
            </a:pPr>
            <a:r>
              <a:rPr lang="en-US" sz="3200" b="1" dirty="0" smtClean="0">
                <a:solidFill>
                  <a:srgbClr val="00B0F0"/>
                </a:solidFill>
              </a:rPr>
              <a:t>How would you encourage </a:t>
            </a:r>
            <a:r>
              <a:rPr lang="en-US" sz="3200" b="1" dirty="0">
                <a:solidFill>
                  <a:srgbClr val="00B0F0"/>
                </a:solidFill>
              </a:rPr>
              <a:t>creativity in our </a:t>
            </a:r>
            <a:r>
              <a:rPr lang="en-US" sz="3200" b="1" dirty="0" smtClean="0">
                <a:solidFill>
                  <a:srgbClr val="00B0F0"/>
                </a:solidFill>
              </a:rPr>
              <a:t>society? </a:t>
            </a:r>
            <a:endParaRPr lang="en-US" sz="3200" b="1" dirty="0">
              <a:cs typeface="+mn-cs"/>
            </a:endParaRPr>
          </a:p>
          <a:p>
            <a:pPr marL="0" indent="0">
              <a:buNone/>
              <a:defRPr/>
            </a:pPr>
            <a:endParaRPr lang="en-US" sz="3600" b="1" dirty="0">
              <a:cs typeface="+mn-cs"/>
            </a:endParaRPr>
          </a:p>
          <a:p>
            <a:pPr marL="0" indent="0">
              <a:buNone/>
              <a:defRPr/>
            </a:pPr>
            <a:endParaRPr lang="en-US" sz="3600" b="1" dirty="0">
              <a:cs typeface="+mn-cs"/>
            </a:endParaRPr>
          </a:p>
        </p:txBody>
      </p:sp>
      <p:pic>
        <p:nvPicPr>
          <p:cNvPr id="3" name="Picture 2" descr="Social Contex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470" y="1376074"/>
            <a:ext cx="5238494" cy="3486872"/>
          </a:xfrm>
          <a:prstGeom prst="rect">
            <a:avLst/>
          </a:prstGeom>
          <a:ln>
            <a:noFill/>
          </a:ln>
          <a:effectLst/>
        </p:spPr>
      </p:pic>
      <p:sp>
        <p:nvSpPr>
          <p:cNvPr id="5" name="Content Placeholder 5"/>
          <p:cNvSpPr>
            <a:spLocks noGrp="1"/>
          </p:cNvSpPr>
          <p:nvPr>
            <p:ph sz="half" idx="1"/>
          </p:nvPr>
        </p:nvSpPr>
        <p:spPr>
          <a:xfrm>
            <a:off x="2468880" y="4840147"/>
            <a:ext cx="5084063" cy="599224"/>
          </a:xfrm>
        </p:spPr>
        <p:txBody>
          <a:bodyPr/>
          <a:lstStyle/>
          <a:p>
            <a:pPr marL="0" indent="0">
              <a:buNone/>
              <a:defRPr/>
            </a:pPr>
            <a:r>
              <a:rPr lang="en-US" sz="3600" b="1" dirty="0" smtClean="0"/>
              <a:t>Sociocultural Systems</a:t>
            </a:r>
            <a:endParaRPr lang="en-US" sz="3600" b="1" dirty="0"/>
          </a:p>
        </p:txBody>
      </p:sp>
    </p:spTree>
    <p:extLst>
      <p:ext uri="{BB962C8B-B14F-4D97-AF65-F5344CB8AC3E}">
        <p14:creationId xmlns:p14="http://schemas.microsoft.com/office/powerpoint/2010/main" val="377265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a:spLocks noGrp="1"/>
          </p:cNvSpPr>
          <p:nvPr>
            <p:ph idx="1"/>
          </p:nvPr>
        </p:nvSpPr>
        <p:spPr>
          <a:xfrm>
            <a:off x="914400" y="1613647"/>
            <a:ext cx="8229600" cy="2783541"/>
          </a:xfrm>
        </p:spPr>
        <p:txBody>
          <a:bodyPr>
            <a:normAutofit/>
          </a:bodyPr>
          <a:lstStyle/>
          <a:p>
            <a:endParaRPr lang="en-US" sz="3200" b="1" dirty="0">
              <a:solidFill>
                <a:srgbClr val="00B0F0"/>
              </a:solidFill>
            </a:endParaRPr>
          </a:p>
          <a:p>
            <a:pPr>
              <a:buFont typeface="Wingdings" panose="05000000000000000000" pitchFamily="2" charset="2"/>
              <a:buChar char="§"/>
            </a:pPr>
            <a:r>
              <a:rPr lang="en-US" sz="3200" b="1" dirty="0"/>
              <a:t>What was the most important thing you learned during this class? </a:t>
            </a:r>
            <a:endParaRPr lang="en-US" sz="3200" dirty="0">
              <a:latin typeface="Calibri" charset="0"/>
              <a:ea typeface="MS PGothic" charset="0"/>
            </a:endParaRPr>
          </a:p>
          <a:p>
            <a:pPr>
              <a:buFont typeface="Wingdings" panose="05000000000000000000" pitchFamily="2" charset="2"/>
              <a:buChar char="§"/>
            </a:pPr>
            <a:r>
              <a:rPr lang="en-US" sz="3200" b="1" dirty="0"/>
              <a:t>What important question remains unanswered? </a:t>
            </a:r>
            <a:endParaRPr lang="en-US" sz="3200" dirty="0">
              <a:latin typeface="Calibri" charset="0"/>
              <a:ea typeface="MS PGothic" charset="0"/>
            </a:endParaRPr>
          </a:p>
        </p:txBody>
      </p:sp>
      <p:sp>
        <p:nvSpPr>
          <p:cNvPr id="5" name="Title 1"/>
          <p:cNvSpPr>
            <a:spLocks noGrp="1"/>
          </p:cNvSpPr>
          <p:nvPr>
            <p:ph type="title"/>
          </p:nvPr>
        </p:nvSpPr>
        <p:spPr>
          <a:xfrm>
            <a:off x="726141" y="292754"/>
            <a:ext cx="8229600" cy="1143000"/>
          </a:xfrm>
        </p:spPr>
        <p:txBody>
          <a:bodyPr/>
          <a:lstStyle/>
          <a:p>
            <a:r>
              <a:rPr lang="en-US" altLang="en-US" b="1" u="sng" dirty="0">
                <a:solidFill>
                  <a:srgbClr val="00B0F0"/>
                </a:solidFill>
              </a:rPr>
              <a:t>CAT: One-Minute Paper</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81722"/>
            <a:ext cx="15732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197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3586165"/>
        </p:xfrm>
        <a:graphic>
          <a:graphicData uri="http://schemas.openxmlformats.org/drawingml/2006/table">
            <a:tbl>
              <a:tblPr/>
              <a:tblGrid>
                <a:gridCol w="508912">
                  <a:extLst>
                    <a:ext uri="{9D8B030D-6E8A-4147-A177-3AD203B41FA5}">
                      <a16:colId xmlns="" xmlns:a16="http://schemas.microsoft.com/office/drawing/2014/main" val="20000"/>
                    </a:ext>
                  </a:extLst>
                </a:gridCol>
                <a:gridCol w="5663288">
                  <a:extLst>
                    <a:ext uri="{9D8B030D-6E8A-4147-A177-3AD203B41FA5}">
                      <a16:colId xmlns="" xmlns:a16="http://schemas.microsoft.com/office/drawing/2014/main" val="20001"/>
                    </a:ext>
                  </a:extLst>
                </a:gridCol>
              </a:tblGrid>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baseline="0" dirty="0" smtClean="0">
                          <a:solidFill>
                            <a:schemeClr val="tx1"/>
                          </a:solidFill>
                          <a:effectLst/>
                          <a:latin typeface="+mn-lt"/>
                        </a:rPr>
                        <a:t>Photo Credit: Stars in the Desert JASON SEWARD </a:t>
                      </a:r>
                      <a:r>
                        <a:rPr lang="en-US" sz="900" b="0" i="0" u="none" strike="noStrike" baseline="0" dirty="0" smtClean="0">
                          <a:solidFill>
                            <a:srgbClr val="00B050"/>
                          </a:solidFill>
                          <a:effectLst/>
                          <a:latin typeface="+mn-lt"/>
                        </a:rPr>
                        <a:t>https://www.flickr.com/photos/inkydigit/4178896850 https://creativecommons.org/licenses/by-nc-nd/2.0/</a:t>
                      </a:r>
                      <a:endParaRPr lang="en-US" sz="900" b="0" i="0" u="none" strike="noStrike" baseline="0" dirty="0">
                        <a:solidFill>
                          <a:srgbClr val="00B050"/>
                        </a:solidFill>
                        <a:effectLst/>
                        <a:latin typeface="+mn-lt"/>
                      </a:endParaRPr>
                    </a:p>
                  </a:txBody>
                  <a:tcPr marL="3493" marR="3493" marT="3492" marB="0" anchor="b">
                    <a:lnL>
                      <a:noFill/>
                    </a:lnL>
                    <a:lnR>
                      <a:noFill/>
                    </a:lnR>
                    <a:lnT>
                      <a:noFill/>
                    </a:lnT>
                    <a:lnB>
                      <a:noFill/>
                    </a:lnB>
                  </a:tcPr>
                </a:tc>
                <a:extLst>
                  <a:ext uri="{0D108BD9-81ED-4DB2-BD59-A6C34878D82A}">
                    <a16:rowId xmlns="" xmlns:a16="http://schemas.microsoft.com/office/drawing/2014/main" val="10000"/>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5</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a:t>
                      </a:r>
                      <a:r>
                        <a:rPr lang="en-US" sz="900" b="0" i="0" u="none" strike="noStrike" dirty="0" err="1" smtClean="0">
                          <a:solidFill>
                            <a:schemeClr val="tx1"/>
                          </a:solidFill>
                          <a:effectLst/>
                          <a:latin typeface="+mn-lt"/>
                        </a:rPr>
                        <a:t>Chihuly</a:t>
                      </a:r>
                      <a:r>
                        <a:rPr lang="en-US" sz="900" b="0" i="0" u="none" strike="noStrike" dirty="0" smtClean="0">
                          <a:solidFill>
                            <a:schemeClr val="tx1"/>
                          </a:solidFill>
                          <a:effectLst/>
                          <a:latin typeface="+mn-lt"/>
                        </a:rPr>
                        <a:t> Glass at DBG Casey Myers </a:t>
                      </a:r>
                      <a:r>
                        <a:rPr lang="en-US" sz="900" b="0" i="0" u="none" strike="noStrike" dirty="0" smtClean="0">
                          <a:solidFill>
                            <a:srgbClr val="00B050"/>
                          </a:solidFill>
                          <a:effectLst/>
                          <a:latin typeface="+mn-lt"/>
                        </a:rPr>
                        <a:t>https://www.flickr.com/photos/eternalphotography/3460974793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1"/>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6</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On creativity Linus Bohman </a:t>
                      </a:r>
                      <a:r>
                        <a:rPr lang="en-US" sz="900" b="0" i="0" u="none" strike="noStrike" dirty="0" smtClean="0">
                          <a:solidFill>
                            <a:srgbClr val="00B050"/>
                          </a:solidFill>
                          <a:effectLst/>
                          <a:latin typeface="+mn-lt"/>
                        </a:rPr>
                        <a:t>https://www.flickr.com/photos/bohman/518729776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2"/>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7</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A Sculpter [sic] Simon Hooks </a:t>
                      </a:r>
                      <a:r>
                        <a:rPr lang="en-US" sz="900" b="0" i="0" u="none" strike="noStrike" dirty="0" smtClean="0">
                          <a:solidFill>
                            <a:srgbClr val="00B050"/>
                          </a:solidFill>
                          <a:effectLst/>
                          <a:latin typeface="+mn-lt"/>
                        </a:rPr>
                        <a:t>https://www.flickr.com/photos/gogap/422230164/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3"/>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9</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Bent diagonal shift vase Rebecca </a:t>
                      </a:r>
                      <a:r>
                        <a:rPr lang="en-US" sz="900" b="0" i="0" u="none" strike="noStrike" dirty="0" err="1" smtClean="0">
                          <a:solidFill>
                            <a:schemeClr val="tx1"/>
                          </a:solidFill>
                          <a:effectLst/>
                          <a:latin typeface="+mn-lt"/>
                        </a:rPr>
                        <a:t>Gieseking</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https://www.flickr.com/photos/65261618@N02/25531001976/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4"/>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12</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mn-lt"/>
                        </a:rPr>
                        <a:t> Credit: </a:t>
                      </a:r>
                      <a:r>
                        <a:rPr lang="en-US" sz="900" b="0" i="0" u="none" strike="noStrike" baseline="0" dirty="0" err="1" smtClean="0">
                          <a:solidFill>
                            <a:schemeClr val="tx1"/>
                          </a:solidFill>
                          <a:effectLst/>
                          <a:latin typeface="+mn-lt"/>
                        </a:rPr>
                        <a:t>Políticas</a:t>
                      </a:r>
                      <a:r>
                        <a:rPr lang="en-US" sz="900" b="0" i="0" u="none" strike="noStrike" baseline="0" dirty="0" smtClean="0">
                          <a:solidFill>
                            <a:schemeClr val="tx1"/>
                          </a:solidFill>
                          <a:effectLst/>
                          <a:latin typeface="+mn-lt"/>
                        </a:rPr>
                        <a:t> de género </a:t>
                      </a:r>
                      <a:r>
                        <a:rPr lang="en-US" sz="900" b="0" i="0" u="none" strike="noStrike" baseline="0" dirty="0" err="1" smtClean="0">
                          <a:solidFill>
                            <a:schemeClr val="tx1"/>
                          </a:solidFill>
                          <a:effectLst/>
                          <a:latin typeface="+mn-lt"/>
                        </a:rPr>
                        <a:t>Chema</a:t>
                      </a:r>
                      <a:r>
                        <a:rPr lang="en-US" sz="900" b="0" i="0" u="none" strike="noStrike" baseline="0" dirty="0" smtClean="0">
                          <a:solidFill>
                            <a:schemeClr val="tx1"/>
                          </a:solidFill>
                          <a:effectLst/>
                          <a:latin typeface="+mn-lt"/>
                        </a:rPr>
                        <a:t> Concellón </a:t>
                      </a:r>
                      <a:r>
                        <a:rPr lang="en-US" sz="900" b="0" i="0" u="none" strike="noStrike" baseline="0" dirty="0" smtClean="0">
                          <a:solidFill>
                            <a:srgbClr val="00B050"/>
                          </a:solidFill>
                          <a:effectLst/>
                          <a:latin typeface="+mn-lt"/>
                        </a:rPr>
                        <a:t>https://www.flickr.com/photos/concellon/12923006793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5"/>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13</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Calibri"/>
                        </a:rPr>
                        <a:t> Credit</a:t>
                      </a:r>
                      <a:r>
                        <a:rPr lang="en-US" sz="900" b="0" i="0" u="none" strike="noStrike" baseline="0" dirty="0" smtClean="0">
                          <a:solidFill>
                            <a:schemeClr val="tx1"/>
                          </a:solidFill>
                          <a:effectLst/>
                          <a:latin typeface="+mn-lt"/>
                        </a:rPr>
                        <a:t>: Creativity is Key Jonathan Gross </a:t>
                      </a:r>
                      <a:r>
                        <a:rPr lang="en-US" sz="900" b="0" i="0" u="none" strike="noStrike" baseline="0" dirty="0" smtClean="0">
                          <a:solidFill>
                            <a:srgbClr val="00B050"/>
                          </a:solidFill>
                          <a:effectLst/>
                          <a:latin typeface="+mn-lt"/>
                        </a:rPr>
                        <a:t>https://www.flickr.com/photos/jonathangrossphotography/15309580692 https://creativecommons.org/licenses/by-nd/2.0/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6"/>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16</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mn-lt"/>
                        </a:rPr>
                        <a:t> Credit: Artist Christian Senger </a:t>
                      </a:r>
                      <a:r>
                        <a:rPr lang="en-US" sz="900" b="0" i="0" u="none" strike="noStrike" baseline="0" dirty="0" smtClean="0">
                          <a:solidFill>
                            <a:srgbClr val="00B050"/>
                          </a:solidFill>
                          <a:effectLst/>
                          <a:latin typeface="+mn-lt"/>
                        </a:rPr>
                        <a:t>https://www.flickr.com/photos/30928442@N08/9305100353 https://creativecommons.org/licenses/by-sa/2.0/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7"/>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17</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mn-lt"/>
                        </a:rPr>
                        <a:t> Credit: Artist Ade McOran-Campbell </a:t>
                      </a:r>
                      <a:r>
                        <a:rPr lang="en-US" sz="900" b="0" i="0" u="none" strike="noStrike" baseline="0" dirty="0" smtClean="0">
                          <a:solidFill>
                            <a:srgbClr val="00B050"/>
                          </a:solidFill>
                          <a:effectLst/>
                          <a:latin typeface="+mn-lt"/>
                        </a:rPr>
                        <a:t>https://www.flickr.com/photos/ademc/1428808838 https://creativecommons.org/licenses/by-nc/2.0/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8"/>
                  </a:ext>
                </a:extLst>
              </a:tr>
              <a:tr h="326015">
                <a:tc>
                  <a:txBody>
                    <a:bodyPr/>
                    <a:lstStyle/>
                    <a:p>
                      <a:pPr algn="l" fontAlgn="b"/>
                      <a:r>
                        <a:rPr lang="en-US" sz="900" b="0" i="0" u="none" strike="noStrike" dirty="0" smtClean="0">
                          <a:solidFill>
                            <a:schemeClr val="tx1"/>
                          </a:solidFill>
                          <a:effectLst/>
                          <a:latin typeface="Calibri"/>
                        </a:rPr>
                        <a:t>Slide 19</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mn-lt"/>
                        </a:rPr>
                        <a:t> Credit: gravity. thatsmallphotographer </a:t>
                      </a:r>
                      <a:r>
                        <a:rPr lang="en-US" sz="900" b="0" i="0" u="none" strike="noStrike" baseline="0" dirty="0" smtClean="0">
                          <a:solidFill>
                            <a:srgbClr val="00B050"/>
                          </a:solidFill>
                          <a:effectLst/>
                          <a:latin typeface="+mn-lt"/>
                        </a:rPr>
                        <a:t>https://www.flickr.com/photos/129236372@N07/16327474342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09"/>
                  </a:ext>
                </a:extLst>
              </a:tr>
              <a:tr h="326015">
                <a:tc>
                  <a:txBody>
                    <a:bodyPr/>
                    <a:lstStyle/>
                    <a:p>
                      <a:pPr algn="l" fontAlgn="b"/>
                      <a:r>
                        <a:rPr lang="en-US" sz="900" b="0" i="0" u="none" strike="noStrike" dirty="0" smtClean="0">
                          <a:solidFill>
                            <a:schemeClr val="tx1"/>
                          </a:solidFill>
                          <a:effectLst/>
                          <a:latin typeface="Calibri"/>
                        </a:rPr>
                        <a:t>Slide 20</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mn-lt"/>
                        </a:rPr>
                        <a:t> Credit: Euphoric Dancer Ray_LAC </a:t>
                      </a:r>
                      <a:r>
                        <a:rPr lang="en-US" sz="900" b="0" i="0" u="none" strike="noStrike" baseline="0" dirty="0" smtClean="0">
                          <a:solidFill>
                            <a:srgbClr val="00B050"/>
                          </a:solidFill>
                          <a:effectLst/>
                          <a:latin typeface="+mn-lt"/>
                        </a:rPr>
                        <a:t>https://www.flickr.com/photos/15132846@N00/5662961341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22131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652030"/>
        </p:xfrm>
        <a:graphic>
          <a:graphicData uri="http://schemas.openxmlformats.org/drawingml/2006/table">
            <a:tbl>
              <a:tblPr/>
              <a:tblGrid>
                <a:gridCol w="508912">
                  <a:extLst>
                    <a:ext uri="{9D8B030D-6E8A-4147-A177-3AD203B41FA5}">
                      <a16:colId xmlns="" xmlns:a16="http://schemas.microsoft.com/office/drawing/2014/main" val="20000"/>
                    </a:ext>
                  </a:extLst>
                </a:gridCol>
                <a:gridCol w="5663288">
                  <a:extLst>
                    <a:ext uri="{9D8B030D-6E8A-4147-A177-3AD203B41FA5}">
                      <a16:colId xmlns="" xmlns:a16="http://schemas.microsoft.com/office/drawing/2014/main" val="20001"/>
                    </a:ext>
                  </a:extLst>
                </a:gridCol>
              </a:tblGrid>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baseline="0" dirty="0" smtClean="0">
                          <a:solidFill>
                            <a:schemeClr val="tx1"/>
                          </a:solidFill>
                          <a:effectLst/>
                          <a:latin typeface="+mn-lt"/>
                        </a:rPr>
                        <a:t>Photo Credit: Montmartre stinne24 </a:t>
                      </a:r>
                      <a:r>
                        <a:rPr lang="en-US" sz="900" b="0" i="0" u="none" strike="noStrike" baseline="0" dirty="0" smtClean="0">
                          <a:solidFill>
                            <a:srgbClr val="00B050"/>
                          </a:solidFill>
                          <a:effectLst/>
                          <a:latin typeface="+mn-lt"/>
                        </a:rPr>
                        <a:t>https://pixabay.com/en/montmartre-painter-portrait-paris-239153/ https://creativecommons.org/publicdomain/zero/1.0/deed.en</a:t>
                      </a:r>
                      <a:endParaRPr lang="en-US" sz="900" b="0" i="0" u="none" strike="noStrike" baseline="0" dirty="0">
                        <a:solidFill>
                          <a:srgbClr val="00B050"/>
                        </a:solidFill>
                        <a:effectLst/>
                        <a:latin typeface="+mn-lt"/>
                      </a:endParaRPr>
                    </a:p>
                  </a:txBody>
                  <a:tcPr marL="3493" marR="3493" marT="3492" marB="0" anchor="b">
                    <a:lnL>
                      <a:noFill/>
                    </a:lnL>
                    <a:lnR>
                      <a:noFill/>
                    </a:lnR>
                    <a:lnT>
                      <a:noFill/>
                    </a:lnT>
                    <a:lnB>
                      <a:noFill/>
                    </a:lnB>
                  </a:tcPr>
                </a:tc>
                <a:extLst>
                  <a:ext uri="{0D108BD9-81ED-4DB2-BD59-A6C34878D82A}">
                    <a16:rowId xmlns="" xmlns:a16="http://schemas.microsoft.com/office/drawing/2014/main" val="10000"/>
                  </a:ext>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22</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Illustrated silhouette of a black cat nehtaeh79 </a:t>
                      </a:r>
                      <a:r>
                        <a:rPr lang="en-US" sz="900" b="0" i="0" u="none" strike="noStrike" dirty="0" smtClean="0">
                          <a:solidFill>
                            <a:srgbClr val="00B050"/>
                          </a:solidFill>
                          <a:effectLst/>
                          <a:latin typeface="+mn-lt"/>
                        </a:rPr>
                        <a:t>http://www.freestockphotos.biz/stockphoto/16624 http://creativecommons.org/publicdomain/zero/1.0/</a:t>
                      </a:r>
                    </a:p>
                  </a:txBody>
                  <a:tcPr marL="3493" marR="3493" marT="3492" marB="0" anchor="b">
                    <a:lnL>
                      <a:noFill/>
                    </a:lnL>
                    <a:lnR>
                      <a:noFill/>
                    </a:lnR>
                    <a:lnT>
                      <a:noFill/>
                    </a:lnT>
                    <a:lnB>
                      <a:noFill/>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23009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u="sng" dirty="0">
                <a:solidFill>
                  <a:srgbClr val="00B0F0"/>
                </a:solidFill>
                <a:latin typeface="Calibri" charset="0"/>
                <a:ea typeface="MS PGothic" charset="0"/>
              </a:rPr>
              <a:t>Warmup Activity: Unusual Uses</a:t>
            </a:r>
          </a:p>
        </p:txBody>
      </p:sp>
      <p:sp>
        <p:nvSpPr>
          <p:cNvPr id="3" name="Content Placeholder 2"/>
          <p:cNvSpPr>
            <a:spLocks noGrp="1"/>
          </p:cNvSpPr>
          <p:nvPr>
            <p:ph idx="1"/>
          </p:nvPr>
        </p:nvSpPr>
        <p:spPr>
          <a:xfrm>
            <a:off x="457200" y="1362456"/>
            <a:ext cx="8229600" cy="4525963"/>
          </a:xfrm>
        </p:spPr>
        <p:txBody>
          <a:bodyPr/>
          <a:lstStyle/>
          <a:p>
            <a:pPr marL="0" indent="0" eaLnBrk="1" hangingPunct="1">
              <a:buNone/>
              <a:defRPr/>
            </a:pPr>
            <a:r>
              <a:rPr lang="en-US" b="1" dirty="0">
                <a:ea typeface="+mn-ea"/>
                <a:cs typeface="+mn-cs"/>
              </a:rPr>
              <a:t>Write down all the possible uses for the following object (other than the normal use</a:t>
            </a:r>
            <a:r>
              <a:rPr lang="en-US" b="1" dirty="0" smtClean="0">
                <a:ea typeface="+mn-ea"/>
                <a:cs typeface="+mn-cs"/>
              </a:rPr>
              <a:t>):</a:t>
            </a:r>
            <a:endParaRPr lang="en-US" b="1" dirty="0">
              <a:ea typeface="+mn-ea"/>
              <a:cs typeface="+mn-cs"/>
            </a:endParaRPr>
          </a:p>
          <a:p>
            <a:pPr marL="0" indent="0" eaLnBrk="1" hangingPunct="1">
              <a:buNone/>
              <a:defRPr/>
            </a:pPr>
            <a:r>
              <a:rPr lang="en-US" sz="3600" b="1" u="sng" dirty="0">
                <a:solidFill>
                  <a:srgbClr val="C00000"/>
                </a:solidFill>
                <a:ea typeface="+mn-ea"/>
                <a:cs typeface="+mn-cs"/>
              </a:rPr>
              <a:t>A shoe </a:t>
            </a:r>
          </a:p>
          <a:p>
            <a:pPr marL="0" indent="0" eaLnBrk="1" hangingPunct="1">
              <a:buNone/>
              <a:defRPr/>
            </a:pPr>
            <a:endParaRPr lang="en-US" b="1" dirty="0">
              <a:ea typeface="+mn-ea"/>
              <a:cs typeface="+mn-cs"/>
            </a:endParaRPr>
          </a:p>
          <a:p>
            <a:pPr marL="0" indent="0" eaLnBrk="1" hangingPunct="1">
              <a:buNone/>
              <a:defRPr/>
            </a:pPr>
            <a:r>
              <a:rPr lang="en-US" b="1" dirty="0">
                <a:ea typeface="+mn-ea"/>
                <a:cs typeface="+mn-cs"/>
              </a:rPr>
              <a:t>How many uses did you identify? </a:t>
            </a:r>
          </a:p>
          <a:p>
            <a:pPr marL="0" indent="0" eaLnBrk="1" hangingPunct="1">
              <a:buNone/>
              <a:defRPr/>
            </a:pPr>
            <a:endParaRPr lang="en-US" b="1" dirty="0">
              <a:ea typeface="+mn-ea"/>
              <a:cs typeface="+mn-cs"/>
            </a:endParaRPr>
          </a:p>
          <a:p>
            <a:pPr marL="0" indent="0" eaLnBrk="1" hangingPunct="1">
              <a:buNone/>
              <a:defRPr/>
            </a:pPr>
            <a:r>
              <a:rPr lang="en-US" b="1" dirty="0">
                <a:ea typeface="+mn-ea"/>
                <a:cs typeface="+mn-cs"/>
              </a:rPr>
              <a:t>What are some of the </a:t>
            </a:r>
            <a:r>
              <a:rPr lang="en-US" b="1" dirty="0" smtClean="0">
                <a:ea typeface="+mn-ea"/>
                <a:cs typeface="+mn-cs"/>
              </a:rPr>
              <a:t>unusual uses? </a:t>
            </a:r>
            <a:endParaRPr lang="en-US" b="1" dirty="0">
              <a:ea typeface="+mn-ea"/>
              <a:cs typeface="+mn-cs"/>
            </a:endParaRPr>
          </a:p>
          <a:p>
            <a:pPr marL="0" indent="0" eaLnBrk="1" hangingPunct="1">
              <a:buNone/>
              <a:defRPr/>
            </a:pPr>
            <a:endParaRPr lang="en-US" b="1" dirty="0">
              <a:ea typeface="+mn-ea"/>
              <a:cs typeface="+mn-cs"/>
            </a:endParaRPr>
          </a:p>
          <a:p>
            <a:pPr marL="0" indent="0" eaLnBrk="1" hangingPunct="1">
              <a:buNone/>
              <a:defRPr/>
            </a:pPr>
            <a:endParaRPr lang="en-US" b="1" dirty="0">
              <a:ea typeface="+mn-ea"/>
              <a:cs typeface="+mn-cs"/>
            </a:endParaRPr>
          </a:p>
        </p:txBody>
      </p:sp>
    </p:spTree>
    <p:extLst>
      <p:ext uri="{BB962C8B-B14F-4D97-AF65-F5344CB8AC3E}">
        <p14:creationId xmlns:p14="http://schemas.microsoft.com/office/powerpoint/2010/main" val="192717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b="1" dirty="0">
                <a:ea typeface="+mn-ea"/>
                <a:cs typeface="+mn-cs"/>
              </a:rPr>
              <a:t>Elements of Creativity</a:t>
            </a:r>
          </a:p>
          <a:p>
            <a:pPr lvl="1" eaLnBrk="1" fontAlgn="auto" hangingPunct="1">
              <a:spcAft>
                <a:spcPts val="0"/>
              </a:spcAft>
              <a:buFont typeface="Arial" panose="020B0604020202020204" pitchFamily="34" charset="0"/>
              <a:buChar char="•"/>
              <a:defRPr/>
            </a:pPr>
            <a:r>
              <a:rPr lang="en-US" b="1" dirty="0">
                <a:ea typeface="+mn-ea"/>
                <a:cs typeface="+mn-cs"/>
              </a:rPr>
              <a:t>Three Criteria</a:t>
            </a:r>
          </a:p>
          <a:p>
            <a:pPr lvl="1" eaLnBrk="1" fontAlgn="auto" hangingPunct="1">
              <a:spcAft>
                <a:spcPts val="0"/>
              </a:spcAft>
              <a:buFont typeface="Arial" panose="020B0604020202020204" pitchFamily="34" charset="0"/>
              <a:buChar char="•"/>
              <a:defRPr/>
            </a:pPr>
            <a:r>
              <a:rPr lang="en-US" b="1" dirty="0">
                <a:ea typeface="+mn-ea"/>
                <a:cs typeface="+mn-cs"/>
              </a:rPr>
              <a:t>Types of Creativity  </a:t>
            </a:r>
          </a:p>
          <a:p>
            <a:pPr eaLnBrk="1" fontAlgn="auto" hangingPunct="1">
              <a:spcAft>
                <a:spcPts val="0"/>
              </a:spcAft>
              <a:buFont typeface="Arial" panose="020B0604020202020204" pitchFamily="34" charset="0"/>
              <a:buChar char="•"/>
              <a:defRPr/>
            </a:pPr>
            <a:r>
              <a:rPr lang="en-US" dirty="0">
                <a:ea typeface="+mn-ea"/>
                <a:cs typeface="+mn-cs"/>
              </a:rPr>
              <a:t>Cognitive Processes: How Do Creators Think?</a:t>
            </a:r>
          </a:p>
          <a:p>
            <a:pPr eaLnBrk="1" fontAlgn="auto" hangingPunct="1">
              <a:spcAft>
                <a:spcPts val="0"/>
              </a:spcAft>
              <a:buFont typeface="Arial" panose="020B0604020202020204" pitchFamily="34" charset="0"/>
              <a:buChar char="•"/>
              <a:defRPr/>
            </a:pPr>
            <a:r>
              <a:rPr lang="en-US" dirty="0">
                <a:ea typeface="+mn-ea"/>
                <a:cs typeface="+mn-cs"/>
              </a:rPr>
              <a:t>Personal Characteristics: Who Is Creative?</a:t>
            </a:r>
          </a:p>
          <a:p>
            <a:pPr eaLnBrk="1" fontAlgn="auto" hangingPunct="1">
              <a:spcAft>
                <a:spcPts val="0"/>
              </a:spcAft>
              <a:buFont typeface="Arial" panose="020B0604020202020204" pitchFamily="34" charset="0"/>
              <a:buChar char="•"/>
              <a:defRPr/>
            </a:pPr>
            <a:r>
              <a:rPr lang="en-US" dirty="0">
                <a:ea typeface="+mn-ea"/>
                <a:cs typeface="+mn-cs"/>
              </a:rPr>
              <a:t>Social Contexts </a:t>
            </a:r>
          </a:p>
          <a:p>
            <a:pPr marL="0" indent="0" eaLnBrk="1" fontAlgn="auto" hangingPunct="1">
              <a:spcAft>
                <a:spcPts val="0"/>
              </a:spcAft>
              <a:buNone/>
              <a:defRPr/>
            </a:pPr>
            <a:endParaRPr lang="en-US" dirty="0">
              <a:ea typeface="+mn-ea"/>
              <a:cs typeface="+mn-cs"/>
            </a:endParaRPr>
          </a:p>
        </p:txBody>
      </p:sp>
    </p:spTree>
    <p:extLst>
      <p:ext uri="{BB962C8B-B14F-4D97-AF65-F5344CB8AC3E}">
        <p14:creationId xmlns:p14="http://schemas.microsoft.com/office/powerpoint/2010/main" val="3861809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Creativity</a:t>
            </a:r>
          </a:p>
        </p:txBody>
      </p:sp>
      <p:sp>
        <p:nvSpPr>
          <p:cNvPr id="6" name="Content Placeholder 5"/>
          <p:cNvSpPr>
            <a:spLocks noGrp="1"/>
          </p:cNvSpPr>
          <p:nvPr>
            <p:ph sz="half" idx="1"/>
          </p:nvPr>
        </p:nvSpPr>
        <p:spPr>
          <a:xfrm>
            <a:off x="3360067" y="4974023"/>
            <a:ext cx="2423863" cy="1472768"/>
          </a:xfrm>
        </p:spPr>
        <p:txBody>
          <a:bodyPr/>
          <a:lstStyle/>
          <a:p>
            <a:pPr>
              <a:buFont typeface="Wingdings" panose="05000000000000000000" pitchFamily="2" charset="2"/>
              <a:buChar char="§"/>
              <a:defRPr/>
            </a:pPr>
            <a:r>
              <a:rPr lang="en-US" b="1" dirty="0">
                <a:cs typeface="+mn-cs"/>
              </a:rPr>
              <a:t>Originality </a:t>
            </a:r>
          </a:p>
          <a:p>
            <a:pPr>
              <a:buFont typeface="Wingdings" panose="05000000000000000000" pitchFamily="2" charset="2"/>
              <a:buChar char="§"/>
              <a:defRPr/>
            </a:pPr>
            <a:r>
              <a:rPr lang="en-US" b="1" dirty="0"/>
              <a:t>Surprise</a:t>
            </a:r>
          </a:p>
          <a:p>
            <a:pPr>
              <a:buFont typeface="Wingdings" panose="05000000000000000000" pitchFamily="2" charset="2"/>
              <a:buChar char="§"/>
              <a:defRPr/>
            </a:pPr>
            <a:r>
              <a:rPr lang="en-US" b="1" dirty="0">
                <a:cs typeface="+mn-cs"/>
              </a:rPr>
              <a:t>Usefulness</a:t>
            </a:r>
          </a:p>
          <a:p>
            <a:pPr marL="0" indent="0">
              <a:buNone/>
              <a:defRPr/>
            </a:pPr>
            <a:r>
              <a:rPr lang="en-US" dirty="0">
                <a:cs typeface="+mn-cs"/>
              </a:rPr>
              <a:t> </a:t>
            </a:r>
          </a:p>
          <a:p>
            <a:pPr>
              <a:buFont typeface="Wingdings" panose="05000000000000000000" pitchFamily="2" charset="2"/>
              <a:buChar char="§"/>
              <a:defRPr/>
            </a:pPr>
            <a:endParaRPr lang="en-US" sz="2400" dirty="0">
              <a:cs typeface="+mn-cs"/>
            </a:endParaRPr>
          </a:p>
          <a:p>
            <a:pPr marL="0" indent="0">
              <a:buFont typeface="Arial" panose="020B0604020202020204" pitchFamily="34" charset="0"/>
              <a:buNone/>
              <a:defRPr/>
            </a:pPr>
            <a:endParaRPr lang="en-US" sz="3200" dirty="0">
              <a:cs typeface="+mn-cs"/>
            </a:endParaRPr>
          </a:p>
        </p:txBody>
      </p:sp>
      <p:pic>
        <p:nvPicPr>
          <p:cNvPr id="2" name="Picture 1" descr="Creativity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772" y="1267691"/>
            <a:ext cx="5170455" cy="3449663"/>
          </a:xfrm>
          <a:prstGeom prst="rect">
            <a:avLst/>
          </a:prstGeom>
          <a:ln>
            <a:noFill/>
          </a:ln>
          <a:effectLst/>
        </p:spPr>
      </p:pic>
    </p:spTree>
    <p:extLst>
      <p:ext uri="{BB962C8B-B14F-4D97-AF65-F5344CB8AC3E}">
        <p14:creationId xmlns:p14="http://schemas.microsoft.com/office/powerpoint/2010/main" val="2498960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u="sng" dirty="0">
                <a:solidFill>
                  <a:srgbClr val="00B0F0"/>
                </a:solidFill>
                <a:latin typeface="Calibri" charset="0"/>
                <a:ea typeface="MS PGothic" charset="0"/>
              </a:rPr>
              <a:t>Creativity: Discussion</a:t>
            </a:r>
          </a:p>
        </p:txBody>
      </p:sp>
      <p:sp>
        <p:nvSpPr>
          <p:cNvPr id="25603" name="Content Placeholder 5"/>
          <p:cNvSpPr>
            <a:spLocks noGrp="1"/>
          </p:cNvSpPr>
          <p:nvPr>
            <p:ph sz="half" idx="1"/>
          </p:nvPr>
        </p:nvSpPr>
        <p:spPr>
          <a:xfrm>
            <a:off x="1670703" y="5323871"/>
            <a:ext cx="8229600" cy="871697"/>
          </a:xfrm>
        </p:spPr>
        <p:txBody>
          <a:bodyPr/>
          <a:lstStyle/>
          <a:p>
            <a:pPr marL="0" indent="0">
              <a:buFont typeface="Arial" charset="0"/>
              <a:buNone/>
            </a:pPr>
            <a:r>
              <a:rPr lang="en-US" sz="3200" b="1" dirty="0">
                <a:latin typeface="Calibri" charset="0"/>
                <a:ea typeface="MS PGothic" charset="0"/>
              </a:rPr>
              <a:t>What about art and poetry? </a:t>
            </a:r>
            <a:endParaRPr lang="en-US" sz="3200" b="1" dirty="0" smtClean="0">
              <a:latin typeface="Calibri" charset="0"/>
              <a:ea typeface="MS PGothic" charset="0"/>
            </a:endParaRPr>
          </a:p>
          <a:p>
            <a:pPr marL="0" indent="0">
              <a:buFont typeface="Arial" charset="0"/>
              <a:buNone/>
            </a:pPr>
            <a:r>
              <a:rPr lang="en-US" sz="3200" b="1" dirty="0" smtClean="0">
                <a:latin typeface="Calibri" charset="0"/>
                <a:ea typeface="MS PGothic" charset="0"/>
              </a:rPr>
              <a:t>Do </a:t>
            </a:r>
            <a:r>
              <a:rPr lang="en-US" sz="3200" b="1" dirty="0">
                <a:latin typeface="Calibri" charset="0"/>
                <a:ea typeface="MS PGothic" charset="0"/>
              </a:rPr>
              <a:t>they meet the criteria of usefulness?  </a:t>
            </a:r>
          </a:p>
        </p:txBody>
      </p:sp>
      <p:pic>
        <p:nvPicPr>
          <p:cNvPr id="2" name="Picture 1" descr="Creativity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855" y="1417638"/>
            <a:ext cx="5656290" cy="3764968"/>
          </a:xfrm>
          <a:prstGeom prst="rect">
            <a:avLst/>
          </a:prstGeom>
          <a:ln>
            <a:noFill/>
          </a:ln>
          <a:effectLst/>
        </p:spPr>
      </p:pic>
    </p:spTree>
    <p:extLst>
      <p:ext uri="{BB962C8B-B14F-4D97-AF65-F5344CB8AC3E}">
        <p14:creationId xmlns:p14="http://schemas.microsoft.com/office/powerpoint/2010/main" val="2487838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Types of Creativity</a:t>
            </a:r>
          </a:p>
        </p:txBody>
      </p:sp>
      <p:sp>
        <p:nvSpPr>
          <p:cNvPr id="6" name="Content Placeholder 5"/>
          <p:cNvSpPr>
            <a:spLocks noGrp="1"/>
          </p:cNvSpPr>
          <p:nvPr>
            <p:ph sz="half" idx="1"/>
          </p:nvPr>
        </p:nvSpPr>
        <p:spPr>
          <a:xfrm>
            <a:off x="2760518" y="5396623"/>
            <a:ext cx="4038600" cy="1205345"/>
          </a:xfrm>
        </p:spPr>
        <p:txBody>
          <a:bodyPr/>
          <a:lstStyle/>
          <a:p>
            <a:pPr>
              <a:buFont typeface="Wingdings" panose="05000000000000000000" pitchFamily="2" charset="2"/>
              <a:buChar char="§"/>
              <a:defRPr/>
            </a:pPr>
            <a:r>
              <a:rPr lang="en-US" sz="3200" b="1" dirty="0">
                <a:cs typeface="+mn-cs"/>
              </a:rPr>
              <a:t>Little-c creativity </a:t>
            </a:r>
          </a:p>
          <a:p>
            <a:pPr>
              <a:buFont typeface="Wingdings" panose="05000000000000000000" pitchFamily="2" charset="2"/>
              <a:buChar char="§"/>
              <a:defRPr/>
            </a:pPr>
            <a:r>
              <a:rPr lang="en-US" sz="3200" b="1" dirty="0">
                <a:cs typeface="+mn-cs"/>
              </a:rPr>
              <a:t>Big-C Creativity </a:t>
            </a:r>
          </a:p>
          <a:p>
            <a:pPr marL="0" indent="0">
              <a:buNone/>
              <a:defRPr/>
            </a:pPr>
            <a:r>
              <a:rPr lang="en-US" sz="3200" dirty="0">
                <a:cs typeface="+mn-cs"/>
              </a:rPr>
              <a:t> </a:t>
            </a:r>
          </a:p>
          <a:p>
            <a:pPr>
              <a:buFont typeface="Wingdings" panose="05000000000000000000" pitchFamily="2" charset="2"/>
              <a:buChar char="§"/>
              <a:defRPr/>
            </a:pPr>
            <a:endParaRPr lang="en-US" dirty="0">
              <a:cs typeface="+mn-cs"/>
            </a:endParaRPr>
          </a:p>
          <a:p>
            <a:pPr marL="0" indent="0">
              <a:buFont typeface="Arial" panose="020B0604020202020204" pitchFamily="34" charset="0"/>
              <a:buNone/>
              <a:defRPr/>
            </a:pPr>
            <a:endParaRPr lang="en-US" sz="3600" dirty="0">
              <a:cs typeface="+mn-cs"/>
            </a:endParaRPr>
          </a:p>
        </p:txBody>
      </p:sp>
      <p:pic>
        <p:nvPicPr>
          <p:cNvPr id="2" name="Picture 1" descr="Cognitive Process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516" y="1253046"/>
            <a:ext cx="5393604" cy="4045203"/>
          </a:xfrm>
          <a:prstGeom prst="rect">
            <a:avLst/>
          </a:prstGeom>
          <a:ln>
            <a:noFill/>
          </a:ln>
          <a:effectLst/>
        </p:spPr>
      </p:pic>
    </p:spTree>
    <p:extLst>
      <p:ext uri="{BB962C8B-B14F-4D97-AF65-F5344CB8AC3E}">
        <p14:creationId xmlns:p14="http://schemas.microsoft.com/office/powerpoint/2010/main" val="31850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Elements of Creativity</a:t>
            </a:r>
          </a:p>
          <a:p>
            <a:pPr eaLnBrk="1" fontAlgn="auto" hangingPunct="1">
              <a:spcAft>
                <a:spcPts val="0"/>
              </a:spcAft>
              <a:buFont typeface="Arial" panose="020B0604020202020204" pitchFamily="34" charset="0"/>
              <a:buChar char="•"/>
              <a:defRPr/>
            </a:pPr>
            <a:r>
              <a:rPr lang="en-US" b="1" dirty="0">
                <a:ea typeface="+mn-ea"/>
                <a:cs typeface="+mn-cs"/>
              </a:rPr>
              <a:t>Cognitive Processes: How Do Creators Think?</a:t>
            </a:r>
          </a:p>
          <a:p>
            <a:pPr marL="914400" lvl="1" indent="-514350" eaLnBrk="1" fontAlgn="auto" hangingPunct="1">
              <a:spcAft>
                <a:spcPts val="0"/>
              </a:spcAft>
              <a:buFont typeface="Arial" panose="020B0604020202020204" pitchFamily="34" charset="0"/>
              <a:buChar char="•"/>
              <a:defRPr/>
            </a:pPr>
            <a:r>
              <a:rPr lang="en-US" b="1" dirty="0">
                <a:ea typeface="+mn-ea"/>
                <a:cs typeface="+mn-cs"/>
              </a:rPr>
              <a:t>Remote Associates Test (RAT)</a:t>
            </a:r>
          </a:p>
          <a:p>
            <a:pPr marL="914400" lvl="1" indent="-514350" eaLnBrk="1" fontAlgn="auto" hangingPunct="1">
              <a:spcAft>
                <a:spcPts val="0"/>
              </a:spcAft>
              <a:buFont typeface="Arial" panose="020B0604020202020204" pitchFamily="34" charset="0"/>
              <a:buChar char="•"/>
              <a:defRPr/>
            </a:pPr>
            <a:r>
              <a:rPr lang="en-US" b="1" dirty="0">
                <a:ea typeface="+mn-ea"/>
                <a:cs typeface="+mn-cs"/>
              </a:rPr>
              <a:t>Unusual Uses Test</a:t>
            </a:r>
          </a:p>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Personal Characteristics: Who Is Creative?</a:t>
            </a:r>
          </a:p>
          <a:p>
            <a:pPr eaLnBrk="1" fontAlgn="auto" hangingPunct="1">
              <a:spcAft>
                <a:spcPts val="0"/>
              </a:spcAft>
              <a:buFont typeface="Arial" panose="020B0604020202020204" pitchFamily="34" charset="0"/>
              <a:buChar char="•"/>
              <a:defRPr/>
            </a:pPr>
            <a:r>
              <a:rPr lang="en-US" dirty="0">
                <a:solidFill>
                  <a:schemeClr val="bg1">
                    <a:lumMod val="75000"/>
                  </a:schemeClr>
                </a:solidFill>
                <a:ea typeface="+mn-ea"/>
                <a:cs typeface="+mn-cs"/>
              </a:rPr>
              <a:t>Social Contexts </a:t>
            </a:r>
          </a:p>
          <a:p>
            <a:pPr marL="0" indent="0" eaLnBrk="1" fontAlgn="auto" hangingPunct="1">
              <a:spcAft>
                <a:spcPts val="0"/>
              </a:spcAft>
              <a:buNone/>
              <a:defRPr/>
            </a:pPr>
            <a:endParaRPr lang="en-US" dirty="0">
              <a:ea typeface="+mn-ea"/>
              <a:cs typeface="+mn-cs"/>
            </a:endParaRPr>
          </a:p>
        </p:txBody>
      </p:sp>
    </p:spTree>
    <p:extLst>
      <p:ext uri="{BB962C8B-B14F-4D97-AF65-F5344CB8AC3E}">
        <p14:creationId xmlns:p14="http://schemas.microsoft.com/office/powerpoint/2010/main" val="4286596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Cognitive Processes: </a:t>
            </a:r>
            <a:br>
              <a:rPr lang="en-US" b="1" u="sng" dirty="0">
                <a:latin typeface="Calibri" charset="0"/>
                <a:ea typeface="MS PGothic" charset="0"/>
              </a:rPr>
            </a:br>
            <a:r>
              <a:rPr lang="en-US" b="1" u="sng" dirty="0">
                <a:latin typeface="Calibri" charset="0"/>
                <a:ea typeface="MS PGothic" charset="0"/>
              </a:rPr>
              <a:t>How Do Creators Think?</a:t>
            </a:r>
          </a:p>
        </p:txBody>
      </p:sp>
      <p:sp>
        <p:nvSpPr>
          <p:cNvPr id="6" name="Content Placeholder 5"/>
          <p:cNvSpPr>
            <a:spLocks noGrp="1"/>
          </p:cNvSpPr>
          <p:nvPr>
            <p:ph sz="half" idx="1"/>
          </p:nvPr>
        </p:nvSpPr>
        <p:spPr>
          <a:xfrm>
            <a:off x="457200" y="1600200"/>
            <a:ext cx="4389866" cy="4525963"/>
          </a:xfrm>
        </p:spPr>
        <p:txBody>
          <a:bodyPr/>
          <a:lstStyle/>
          <a:p>
            <a:pPr marL="0" indent="0">
              <a:buNone/>
              <a:defRPr/>
            </a:pPr>
            <a:endParaRPr lang="en-US" dirty="0">
              <a:cs typeface="+mn-cs"/>
            </a:endParaRPr>
          </a:p>
          <a:p>
            <a:pPr marL="0" indent="0">
              <a:buNone/>
              <a:defRPr/>
            </a:pPr>
            <a:r>
              <a:rPr lang="en-US" sz="3600" b="1" dirty="0">
                <a:cs typeface="+mn-cs"/>
              </a:rPr>
              <a:t>Measuring Creativity</a:t>
            </a:r>
          </a:p>
          <a:p>
            <a:pPr>
              <a:buFont typeface="Wingdings" panose="05000000000000000000" pitchFamily="2" charset="2"/>
              <a:buChar char="§"/>
              <a:defRPr/>
            </a:pPr>
            <a:r>
              <a:rPr lang="en-US" dirty="0">
                <a:cs typeface="+mn-cs"/>
              </a:rPr>
              <a:t>Remote Associates Test</a:t>
            </a:r>
          </a:p>
          <a:p>
            <a:pPr marL="0" indent="0">
              <a:buFont typeface="Arial" panose="020B0604020202020204" pitchFamily="34" charset="0"/>
              <a:buNone/>
              <a:defRPr/>
            </a:pPr>
            <a:endParaRPr lang="en-US" sz="3600" dirty="0">
              <a:cs typeface="+mn-cs"/>
            </a:endParaRPr>
          </a:p>
        </p:txBody>
      </p:sp>
      <p:pic>
        <p:nvPicPr>
          <p:cNvPr id="3" name="Picture 2"/>
          <p:cNvPicPr>
            <a:picLocks noChangeAspect="1"/>
          </p:cNvPicPr>
          <p:nvPr/>
        </p:nvPicPr>
        <p:blipFill>
          <a:blip r:embed="rId3"/>
          <a:stretch>
            <a:fillRect/>
          </a:stretch>
        </p:blipFill>
        <p:spPr>
          <a:xfrm>
            <a:off x="4847066" y="1803400"/>
            <a:ext cx="3559525" cy="4322763"/>
          </a:xfrm>
          <a:prstGeom prst="rect">
            <a:avLst/>
          </a:prstGeom>
        </p:spPr>
      </p:pic>
    </p:spTree>
    <p:extLst>
      <p:ext uri="{BB962C8B-B14F-4D97-AF65-F5344CB8AC3E}">
        <p14:creationId xmlns:p14="http://schemas.microsoft.com/office/powerpoint/2010/main" val="4196957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A513F9FC-763F-4F4A-AB53-22B596994EED}"/>
</file>

<file path=customXml/itemProps2.xml><?xml version="1.0" encoding="utf-8"?>
<ds:datastoreItem xmlns:ds="http://schemas.openxmlformats.org/officeDocument/2006/customXml" ds:itemID="{704F979F-BE0B-44F4-B760-0DF7DCD3B6CB}"/>
</file>

<file path=customXml/itemProps3.xml><?xml version="1.0" encoding="utf-8"?>
<ds:datastoreItem xmlns:ds="http://schemas.openxmlformats.org/officeDocument/2006/customXml" ds:itemID="{A6CAAD36-B535-483A-BA72-564D51DE3002}"/>
</file>

<file path=docProps/app.xml><?xml version="1.0" encoding="utf-8"?>
<Properties xmlns="http://schemas.openxmlformats.org/officeDocument/2006/extended-properties" xmlns:vt="http://schemas.openxmlformats.org/officeDocument/2006/docPropsVTypes">
  <Template>Office Theme</Template>
  <TotalTime>1</TotalTime>
  <Words>3351</Words>
  <Application>Microsoft Office PowerPoint</Application>
  <PresentationFormat>On-screen Show (4:3)</PresentationFormat>
  <Paragraphs>356</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MS PGothic</vt:lpstr>
      <vt:lpstr>Arial</vt:lpstr>
      <vt:lpstr>Calibri</vt:lpstr>
      <vt:lpstr>Calibri Light</vt:lpstr>
      <vt:lpstr>Wingdings</vt:lpstr>
      <vt:lpstr>Office Theme</vt:lpstr>
      <vt:lpstr>1_Office Theme</vt:lpstr>
      <vt:lpstr>Creativity</vt:lpstr>
      <vt:lpstr>Learning Objectives</vt:lpstr>
      <vt:lpstr>Warmup Activity: Unusual Uses</vt:lpstr>
      <vt:lpstr>Overview</vt:lpstr>
      <vt:lpstr>Creativity</vt:lpstr>
      <vt:lpstr>Creativity: Discussion</vt:lpstr>
      <vt:lpstr>Types of Creativity</vt:lpstr>
      <vt:lpstr>Overview</vt:lpstr>
      <vt:lpstr>Cognitive Processes:  How Do Creators Think?</vt:lpstr>
      <vt:lpstr>Activity: Remote Associates Test</vt:lpstr>
      <vt:lpstr>Activity: Remote Associates Test</vt:lpstr>
      <vt:lpstr>Cognitive Processes:  How Do Creators Think?</vt:lpstr>
      <vt:lpstr>Discussion </vt:lpstr>
      <vt:lpstr>Overview</vt:lpstr>
      <vt:lpstr>Creativity Personality Scale (Gough, 1979)</vt:lpstr>
      <vt:lpstr>Personal Characteristics:  Who Is Creative?</vt:lpstr>
      <vt:lpstr>Personal Characteristics:  Who Is Creative?</vt:lpstr>
      <vt:lpstr>Overview</vt:lpstr>
      <vt:lpstr>Social Contexts</vt:lpstr>
      <vt:lpstr>Social Contexts </vt:lpstr>
      <vt:lpstr>Social Contexts </vt:lpstr>
      <vt:lpstr>CAT: One-Minute Paper</vt:lpstr>
      <vt:lpstr>Photo Attribution</vt:lpstr>
      <vt:lpstr>Photo Attribution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dc:title>
  <dc:creator>Noba Psychology</dc:creator>
  <cp:lastModifiedBy>Noba Psychology</cp:lastModifiedBy>
  <cp:revision>1</cp:revision>
  <dcterms:created xsi:type="dcterms:W3CDTF">2016-08-30T18:18:53Z</dcterms:created>
  <dcterms:modified xsi:type="dcterms:W3CDTF">2016-08-30T18:20:02Z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