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3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66CBA-8F32-46A6-BA8F-1A2343794969}" type="datetimeFigureOut">
              <a:rPr lang="en-US" smtClean="0"/>
              <a:t>8/30/2016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71DFF-0C25-4E38-9EDA-8777D91E4B18}" type="slidenum">
              <a:rPr lang="en-US" smtClean="0"/>
              <a:t>‹#›</a:t>
            </a:fld>
            <a:endParaRPr lang="en-US"/>
          </a:p>
        </p:txBody>
      </p:sp>
    </p:spTree>
    <p:extLst>
      <p:ext uri="{BB962C8B-B14F-4D97-AF65-F5344CB8AC3E}">
        <p14:creationId xmlns:p14="http://schemas.microsoft.com/office/powerpoint/2010/main" val="33703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nytimes.com/2014/11/24/us/debate-persists-over-diagnosing-mental-health-disorders-long-after-sybil.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youtube.com/watch?v=VcFRZsD8DLk"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nytimes.com/2014/11/24/us/debate-persists-over-diagnosing-mental-health-disorders-long-after-sybil.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youtube.com/watch?v=VcFRZsD8DLk"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youtube.com/watch?v=7TlYGivBGY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Class Recommendations: </a:t>
            </a:r>
            <a:r>
              <a:rPr lang="en-US" altLang="en-US" dirty="0">
                <a:ea typeface="MS PGothic" charset="-128"/>
              </a:rPr>
              <a:t>This module can be taught in one 90-minute class, or two-shortened class periods (50 to 75 minutes).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Overview: </a:t>
            </a:r>
            <a:r>
              <a:rPr lang="en-US" altLang="en-US" dirty="0">
                <a:ea typeface="MS PGothic" charset="-128"/>
              </a:rPr>
              <a:t>The Dissociative Disorders module introduces students to debates surrounding dissociative disorders as well as presenting a brief history of the disorders and a review of the disorders symptoms. The instructor’s manual provides information to help you craft either a one- or two-class lesson supporting the module material. The PowerPoint presentation includes activities, videos, and discussion questions that are designed to accompany the two-class period version of this lesson. The instructor’s manual also contains additional outside resources and information that may be useful when presenting dissociative disorders.</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Technical Note: </a:t>
            </a:r>
            <a:r>
              <a:rPr lang="en-US" altLang="en-US" dirty="0">
                <a:ea typeface="MS PGothic" charset="-128"/>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dirty="0">
                <a:ea typeface="MS PGothic" charset="-128"/>
              </a:rPr>
              <a:t>(Click) </a:t>
            </a:r>
            <a:r>
              <a:rPr lang="en-US" altLang="en-US" dirty="0">
                <a:ea typeface="MS PGothic" charset="-128"/>
              </a:rPr>
              <a:t>– that corresponds to each animation.</a:t>
            </a:r>
          </a:p>
          <a:p>
            <a:pPr eaLnBrk="1" hangingPunct="1">
              <a:spcBef>
                <a:spcPct val="0"/>
              </a:spcBef>
            </a:pPr>
            <a:endParaRPr lang="en-US" altLang="en-US" dirty="0">
              <a:ea typeface="MS PGothic" charset="-128"/>
            </a:endParaRPr>
          </a:p>
          <a:p>
            <a:pPr eaLnBrk="1" hangingPunct="1">
              <a:spcBef>
                <a:spcPct val="0"/>
              </a:spcBef>
            </a:pPr>
            <a:r>
              <a:rPr lang="en-US" altLang="en-US" dirty="0">
                <a:ea typeface="MS PGothic" charset="-128"/>
              </a:rPr>
              <a:t>You may also find hyperlinks to outside videos at various places in the slides. These hyperlinks are embedded in text and indicated by color and in the notes section.</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2F3CFE8D-4D64-0D4B-AB8D-3812FDC06FC0}" type="slidenum">
              <a:rPr lang="en-US" altLang="en-US">
                <a:solidFill>
                  <a:prstClr val="black"/>
                </a:solidFill>
                <a:latin typeface="Calibri" charset="0"/>
              </a:rPr>
              <a:pPr/>
              <a:t>1</a:t>
            </a:fld>
            <a:endParaRPr lang="en-US" altLang="en-US">
              <a:solidFill>
                <a:prstClr val="black"/>
              </a:solidFill>
              <a:latin typeface="Calibri" charset="0"/>
            </a:endParaRPr>
          </a:p>
        </p:txBody>
      </p:sp>
    </p:spTree>
    <p:extLst>
      <p:ext uri="{BB962C8B-B14F-4D97-AF65-F5344CB8AC3E}">
        <p14:creationId xmlns:p14="http://schemas.microsoft.com/office/powerpoint/2010/main" val="3585712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Purpose: </a:t>
            </a:r>
            <a:r>
              <a:rPr lang="en-US" altLang="en-US" dirty="0">
                <a:ea typeface="MS PGothic" charset="-128"/>
              </a:rPr>
              <a:t>This slide is the lecture progress Overview</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B3C82C1-6F12-4344-993F-0AC0BA36380B}" type="slidenum">
              <a:rPr lang="en-US" altLang="en-US">
                <a:solidFill>
                  <a:prstClr val="black"/>
                </a:solidFill>
                <a:latin typeface="Calibri" charset="0"/>
              </a:rPr>
              <a:pPr/>
              <a:t>10</a:t>
            </a:fld>
            <a:endParaRPr lang="en-US" altLang="en-US">
              <a:solidFill>
                <a:prstClr val="black"/>
              </a:solidFill>
              <a:latin typeface="Calibri" charset="0"/>
            </a:endParaRPr>
          </a:p>
        </p:txBody>
      </p:sp>
    </p:spTree>
    <p:extLst>
      <p:ext uri="{BB962C8B-B14F-4D97-AF65-F5344CB8AC3E}">
        <p14:creationId xmlns:p14="http://schemas.microsoft.com/office/powerpoint/2010/main" val="4088724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The purpose of this slide is to</a:t>
            </a:r>
            <a:r>
              <a:rPr lang="en-US" altLang="en-US" baseline="0" dirty="0">
                <a:ea typeface="MS PGothic" charset="-128"/>
              </a:rPr>
              <a:t> introduce measurement of dissociation</a:t>
            </a:r>
            <a:endParaRPr lang="en-US" altLang="en-US" dirty="0">
              <a:ea typeface="MS PGothic" charset="-128"/>
            </a:endParaRPr>
          </a:p>
          <a:p>
            <a:pPr marL="0" lvl="1"/>
            <a:endParaRPr lang="en-US" altLang="en-US" dirty="0">
              <a:ea typeface="MS PGothic" charset="-128"/>
            </a:endParaRPr>
          </a:p>
          <a:p>
            <a:r>
              <a:rPr lang="en-US" altLang="en-US" b="1" dirty="0">
                <a:ea typeface="MS PGothic" charset="-128"/>
              </a:rPr>
              <a:t>(Click): </a:t>
            </a:r>
            <a:r>
              <a:rPr lang="en-US" altLang="en-US" dirty="0">
                <a:ea typeface="MS PGothic" charset="-128"/>
              </a:rPr>
              <a:t>The Dissociative Experiences Scale (DES) (Bernstein &amp; Putnam, 1986; Carlson &amp; Putnam, 2000;</a:t>
            </a:r>
          </a:p>
          <a:p>
            <a:r>
              <a:rPr lang="en-US" altLang="en-US" dirty="0">
                <a:ea typeface="MS PGothic" charset="-128"/>
              </a:rPr>
              <a:t>Wright &amp; Loftus, 1999) is the most widely used self-report measure of dissociation. A self-report</a:t>
            </a:r>
          </a:p>
          <a:p>
            <a:r>
              <a:rPr lang="en-US" altLang="en-US" dirty="0">
                <a:ea typeface="MS PGothic" charset="-128"/>
              </a:rPr>
              <a:t>measure is a type of psychological test in which a person completes a survey or</a:t>
            </a:r>
          </a:p>
          <a:p>
            <a:r>
              <a:rPr lang="en-US" altLang="en-US" dirty="0">
                <a:ea typeface="MS PGothic" charset="-128"/>
              </a:rPr>
              <a:t>questionnaire with or without the help of an investigator. Explain that a</a:t>
            </a:r>
            <a:r>
              <a:rPr lang="en-US" altLang="en-US" baseline="0" dirty="0">
                <a:ea typeface="MS PGothic" charset="-128"/>
              </a:rPr>
              <a:t> similar scale, the </a:t>
            </a:r>
            <a:r>
              <a:rPr lang="en-US" sz="1200" kern="1200" dirty="0">
                <a:solidFill>
                  <a:schemeClr val="tx1"/>
                </a:solidFill>
                <a:effectLst/>
                <a:latin typeface="+mn-lt"/>
                <a:ea typeface="MS PGothic" panose="020B0600070205080204" pitchFamily="34" charset="-128"/>
                <a:cs typeface="+mn-cs"/>
              </a:rPr>
              <a:t>Dissociation Scale was developed</a:t>
            </a:r>
            <a:r>
              <a:rPr lang="en-US" sz="1200" kern="1200" baseline="0" dirty="0">
                <a:solidFill>
                  <a:schemeClr val="tx1"/>
                </a:solidFill>
                <a:effectLst/>
                <a:latin typeface="+mn-lt"/>
                <a:ea typeface="MS PGothic" panose="020B0600070205080204" pitchFamily="34" charset="-128"/>
                <a:cs typeface="+mn-cs"/>
              </a:rPr>
              <a:t> by </a:t>
            </a:r>
            <a:r>
              <a:rPr lang="en-US" sz="1200" kern="1200" dirty="0">
                <a:solidFill>
                  <a:schemeClr val="tx1"/>
                </a:solidFill>
                <a:effectLst/>
                <a:latin typeface="+mn-lt"/>
                <a:ea typeface="MS PGothic" panose="020B0600070205080204" pitchFamily="34" charset="-128"/>
                <a:cs typeface="+mn-cs"/>
              </a:rPr>
              <a:t>Bernstein and Putna</a:t>
            </a:r>
            <a:r>
              <a:rPr lang="en-US" sz="1200" kern="1200" baseline="0" dirty="0">
                <a:solidFill>
                  <a:schemeClr val="tx1"/>
                </a:solidFill>
                <a:effectLst/>
                <a:latin typeface="+mn-lt"/>
                <a:ea typeface="MS PGothic" panose="020B0600070205080204" pitchFamily="34" charset="-128"/>
                <a:cs typeface="+mn-cs"/>
              </a:rPr>
              <a:t>m (1986) and later modified to create the DES.</a:t>
            </a:r>
            <a:endParaRPr lang="en-US" altLang="en-US" dirty="0">
              <a:ea typeface="MS PGothic" charset="-128"/>
            </a:endParaRPr>
          </a:p>
          <a:p>
            <a:endParaRPr lang="en-US" altLang="en-US" dirty="0">
              <a:ea typeface="MS PGothic" charset="-128"/>
            </a:endParaRPr>
          </a:p>
          <a:p>
            <a:r>
              <a:rPr lang="en-US" altLang="en-US" b="1" dirty="0">
                <a:ea typeface="MS PGothic" charset="-128"/>
              </a:rPr>
              <a:t>(Click): </a:t>
            </a:r>
            <a:r>
              <a:rPr lang="en-US" altLang="en-US" dirty="0">
                <a:ea typeface="MS PGothic" charset="-128"/>
              </a:rPr>
              <a:t>Example of items: </a:t>
            </a:r>
          </a:p>
          <a:p>
            <a:r>
              <a:rPr lang="en-US" altLang="en-US" dirty="0">
                <a:ea typeface="MS PGothic" charset="-128"/>
              </a:rPr>
              <a:t>This scale measures dissociation with items such as (a) “Some people sometimes have the experience of feeling as though they are standing next to themselves or watching themselves do something, and they actually see themselves as if they were looking at another person” and (b) “Some people find that sometimes they are listening to someone talk, and they suddenly realize that they did not hear part or all of what was said.”</a:t>
            </a:r>
          </a:p>
          <a:p>
            <a:endParaRPr lang="en-US" altLang="en-US" dirty="0">
              <a:ea typeface="MS PGothic" charset="-128"/>
            </a:endParaRPr>
          </a:p>
          <a:p>
            <a:r>
              <a:rPr lang="en-US" altLang="en-US" b="1" dirty="0">
                <a:ea typeface="MS PGothic" charset="-128"/>
              </a:rPr>
              <a:t>(Click): </a:t>
            </a:r>
            <a:r>
              <a:rPr lang="en-US" altLang="en-US" dirty="0">
                <a:ea typeface="MS PGothic" charset="-128"/>
              </a:rPr>
              <a:t>Suitable</a:t>
            </a:r>
            <a:r>
              <a:rPr lang="en-US" altLang="en-US" baseline="0" dirty="0">
                <a:ea typeface="MS PGothic" charset="-128"/>
              </a:rPr>
              <a:t> only for screening. </a:t>
            </a:r>
            <a:endParaRPr lang="en-US" altLang="en-US" dirty="0">
              <a:ea typeface="MS PGothic" charset="-128"/>
            </a:endParaRPr>
          </a:p>
          <a:p>
            <a:r>
              <a:rPr lang="en-US" altLang="en-US" dirty="0">
                <a:ea typeface="MS PGothic" charset="-128"/>
              </a:rPr>
              <a:t>The DES is suitable only as a screening tool. When somebody scores a high level of dissociation on this scale, this does not necessarily mean that he or she is suffering from a dissociative disorder. It does, however, give an indication to investigate the symptoms more extensively.</a:t>
            </a:r>
          </a:p>
          <a:p>
            <a:endParaRPr lang="en-US" altLang="en-US" dirty="0">
              <a:ea typeface="MS PGothic" charset="-128"/>
            </a:endParaRPr>
          </a:p>
          <a:p>
            <a:r>
              <a:rPr lang="en-US" altLang="en-US" b="1" dirty="0">
                <a:ea typeface="MS PGothic" charset="-128"/>
              </a:rPr>
              <a:t>(Click): </a:t>
            </a:r>
            <a:r>
              <a:rPr lang="en-US" altLang="en-US" b="0" dirty="0">
                <a:ea typeface="MS PGothic" charset="-128"/>
              </a:rPr>
              <a:t>Further investigation</a:t>
            </a:r>
            <a:r>
              <a:rPr lang="en-US" altLang="en-US" b="0" baseline="0" dirty="0">
                <a:ea typeface="MS PGothic" charset="-128"/>
              </a:rPr>
              <a:t> with a structured clinical interview for </a:t>
            </a:r>
            <a:r>
              <a:rPr lang="en-US" altLang="en-US" b="0" baseline="0" dirty="0" smtClean="0">
                <a:ea typeface="MS PGothic" charset="-128"/>
              </a:rPr>
              <a:t>DSM-5 </a:t>
            </a:r>
            <a:r>
              <a:rPr lang="en-US" altLang="en-US" b="0" baseline="0" dirty="0">
                <a:ea typeface="MS PGothic" charset="-128"/>
              </a:rPr>
              <a:t>Dissociative Disorders</a:t>
            </a:r>
            <a:endParaRPr lang="en-US" altLang="en-US" b="0" dirty="0">
              <a:ea typeface="MS PGothic" charset="-128"/>
            </a:endParaRPr>
          </a:p>
          <a:p>
            <a:r>
              <a:rPr lang="en-US" altLang="en-US" dirty="0">
                <a:ea typeface="MS PGothic" charset="-128"/>
              </a:rPr>
              <a:t>To investigate the symptoms more extensively a Structured Clinical Interview for DSM-IV Dissociative </a:t>
            </a:r>
            <a:r>
              <a:rPr lang="en-US" altLang="en-US" dirty="0" smtClean="0">
                <a:ea typeface="MS PGothic" charset="-128"/>
              </a:rPr>
              <a:t>Disorders (Steinberg, 1994)  was used prior to Fall of 2015. With </a:t>
            </a:r>
            <a:r>
              <a:rPr lang="en-US" altLang="en-US" dirty="0">
                <a:ea typeface="MS PGothic" charset="-128"/>
              </a:rPr>
              <a:t>the publication of the new DSM-5 there has been an updated version of this </a:t>
            </a:r>
            <a:r>
              <a:rPr lang="en-US" altLang="en-US" dirty="0" smtClean="0">
                <a:ea typeface="MS PGothic" charset="-128"/>
              </a:rPr>
              <a:t>instrument (</a:t>
            </a:r>
            <a:r>
              <a:rPr lang="en-US" sz="1200" b="0" i="0" kern="1200" dirty="0" smtClean="0">
                <a:solidFill>
                  <a:schemeClr val="tx1"/>
                </a:solidFill>
                <a:effectLst/>
                <a:latin typeface="+mn-lt"/>
                <a:ea typeface="MS PGothic" panose="020B0600070205080204" pitchFamily="34" charset="-128"/>
                <a:cs typeface="+mn-cs"/>
              </a:rPr>
              <a:t>First,</a:t>
            </a:r>
            <a:r>
              <a:rPr lang="en-US" sz="1200" b="0" i="0" kern="1200" baseline="0" dirty="0" smtClean="0">
                <a:solidFill>
                  <a:schemeClr val="tx1"/>
                </a:solidFill>
                <a:effectLst/>
                <a:latin typeface="+mn-lt"/>
                <a:ea typeface="MS PGothic" panose="020B0600070205080204" pitchFamily="34" charset="-128"/>
                <a:cs typeface="+mn-cs"/>
              </a:rPr>
              <a:t> </a:t>
            </a:r>
            <a:r>
              <a:rPr lang="en-US" sz="1200" b="0" i="0" kern="1200" dirty="0" smtClean="0">
                <a:solidFill>
                  <a:schemeClr val="tx1"/>
                </a:solidFill>
                <a:effectLst/>
                <a:latin typeface="+mn-lt"/>
                <a:ea typeface="MS PGothic" panose="020B0600070205080204" pitchFamily="34" charset="-128"/>
                <a:cs typeface="+mn-cs"/>
              </a:rPr>
              <a:t>Williams,</a:t>
            </a:r>
            <a:r>
              <a:rPr lang="en-US" sz="1200" b="0" i="0" kern="1200" baseline="0" dirty="0" smtClean="0">
                <a:solidFill>
                  <a:schemeClr val="tx1"/>
                </a:solidFill>
                <a:effectLst/>
                <a:latin typeface="+mn-lt"/>
                <a:ea typeface="MS PGothic" panose="020B0600070205080204" pitchFamily="34" charset="-128"/>
                <a:cs typeface="+mn-cs"/>
              </a:rPr>
              <a:t> </a:t>
            </a:r>
            <a:r>
              <a:rPr lang="en-US" sz="1200" b="0" i="0" kern="1200" dirty="0" err="1" smtClean="0">
                <a:solidFill>
                  <a:schemeClr val="tx1"/>
                </a:solidFill>
                <a:effectLst/>
                <a:latin typeface="+mn-lt"/>
                <a:ea typeface="MS PGothic" panose="020B0600070205080204" pitchFamily="34" charset="-128"/>
                <a:cs typeface="+mn-cs"/>
              </a:rPr>
              <a:t>Karg</a:t>
            </a:r>
            <a:r>
              <a:rPr lang="en-US" sz="1200" b="0" i="0" kern="1200" baseline="0" dirty="0" smtClean="0">
                <a:solidFill>
                  <a:schemeClr val="tx1"/>
                </a:solidFill>
                <a:effectLst/>
                <a:latin typeface="+mn-lt"/>
                <a:ea typeface="MS PGothic" panose="020B0600070205080204" pitchFamily="34" charset="-128"/>
                <a:cs typeface="+mn-cs"/>
              </a:rPr>
              <a:t> &amp; </a:t>
            </a:r>
            <a:r>
              <a:rPr lang="en-US" sz="1200" b="0" i="0" kern="1200" dirty="0" smtClean="0">
                <a:solidFill>
                  <a:schemeClr val="tx1"/>
                </a:solidFill>
                <a:effectLst/>
                <a:latin typeface="+mn-lt"/>
                <a:ea typeface="MS PGothic" panose="020B0600070205080204" pitchFamily="34" charset="-128"/>
                <a:cs typeface="+mn-cs"/>
              </a:rPr>
              <a:t>Spitzer</a:t>
            </a:r>
            <a:r>
              <a:rPr lang="en-US" altLang="en-US" dirty="0" smtClean="0">
                <a:ea typeface="MS PGothic" charset="-128"/>
              </a:rPr>
              <a:t>, 2015). Any version must be performed by an experienced clinician. </a:t>
            </a:r>
          </a:p>
          <a:p>
            <a:endParaRPr lang="en-US" altLang="en-US" dirty="0" smtClean="0">
              <a:ea typeface="MS PGothic" charset="-128"/>
            </a:endParaRPr>
          </a:p>
          <a:p>
            <a:r>
              <a:rPr lang="en-US" altLang="en-US" b="1" dirty="0" smtClean="0">
                <a:ea typeface="MS PGothic" charset="-128"/>
              </a:rPr>
              <a:t>References: </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S PGothic" panose="020B0600070205080204" pitchFamily="34" charset="-128"/>
                <a:cs typeface="+mn-cs"/>
              </a:rPr>
              <a:t>Bernstein, E. M., &amp; Putnam, F. W. (1986). Development, reliability, and validity of a dissociation scale. </a:t>
            </a:r>
            <a:r>
              <a:rPr lang="en-US" sz="1200" i="1" kern="1200" dirty="0" smtClean="0">
                <a:solidFill>
                  <a:schemeClr val="tx1"/>
                </a:solidFill>
                <a:effectLst/>
                <a:latin typeface="+mn-lt"/>
                <a:ea typeface="MS PGothic" panose="020B0600070205080204" pitchFamily="34" charset="-128"/>
                <a:cs typeface="+mn-cs"/>
              </a:rPr>
              <a:t>Journal of Nervous and Mental Disease, 174</a:t>
            </a:r>
            <a:r>
              <a:rPr lang="en-US" sz="1200" kern="1200" dirty="0" smtClean="0">
                <a:solidFill>
                  <a:schemeClr val="tx1"/>
                </a:solidFill>
                <a:effectLst/>
                <a:latin typeface="+mn-lt"/>
                <a:ea typeface="MS PGothic" panose="020B0600070205080204" pitchFamily="34" charset="-128"/>
                <a:cs typeface="+mn-cs"/>
              </a:rPr>
              <a:t>, 727–735</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Carlson, E. B., &amp; Putnam, F. W. (2000). The Dissociative Experiences Scale (DES-II). </a:t>
            </a:r>
            <a:r>
              <a:rPr lang="en-US" sz="1200" b="0" i="1" kern="1200" dirty="0" smtClean="0">
                <a:solidFill>
                  <a:schemeClr val="tx1"/>
                </a:solidFill>
                <a:effectLst/>
                <a:latin typeface="+mn-lt"/>
                <a:ea typeface="MS PGothic" panose="020B0600070205080204" pitchFamily="34" charset="-128"/>
                <a:cs typeface="+mn-cs"/>
              </a:rPr>
              <a:t>Psychoanalytic Inquiry</a:t>
            </a:r>
            <a:r>
              <a:rPr lang="en-US" sz="1200" b="0" i="0" kern="1200" dirty="0" smtClean="0">
                <a:solidFill>
                  <a:schemeClr val="tx1"/>
                </a:solidFill>
                <a:effectLst/>
                <a:latin typeface="+mn-lt"/>
                <a:ea typeface="MS PGothic" panose="020B0600070205080204" pitchFamily="34" charset="-128"/>
                <a:cs typeface="+mn-cs"/>
              </a:rPr>
              <a:t>, </a:t>
            </a:r>
            <a:r>
              <a:rPr lang="en-US" sz="1200" b="0" i="1" kern="1200" dirty="0" smtClean="0">
                <a:solidFill>
                  <a:schemeClr val="tx1"/>
                </a:solidFill>
                <a:effectLst/>
                <a:latin typeface="+mn-lt"/>
                <a:ea typeface="MS PGothic" panose="020B0600070205080204" pitchFamily="34" charset="-128"/>
                <a:cs typeface="+mn-cs"/>
              </a:rPr>
              <a:t>20</a:t>
            </a:r>
            <a:r>
              <a:rPr lang="en-US" sz="1200" b="0" i="0" kern="1200" dirty="0" smtClean="0">
                <a:solidFill>
                  <a:schemeClr val="tx1"/>
                </a:solidFill>
                <a:effectLst/>
                <a:latin typeface="+mn-lt"/>
                <a:ea typeface="MS PGothic" panose="020B0600070205080204" pitchFamily="34" charset="-128"/>
                <a:cs typeface="+mn-cs"/>
              </a:rPr>
              <a:t>(2), 361-366.</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First,</a:t>
            </a:r>
            <a:r>
              <a:rPr lang="en-US" sz="1200" b="0" i="0" kern="1200" baseline="0" dirty="0" smtClean="0">
                <a:solidFill>
                  <a:schemeClr val="tx1"/>
                </a:solidFill>
                <a:effectLst/>
                <a:latin typeface="+mn-lt"/>
                <a:ea typeface="MS PGothic" panose="020B0600070205080204" pitchFamily="34" charset="-128"/>
                <a:cs typeface="+mn-cs"/>
              </a:rPr>
              <a:t> </a:t>
            </a:r>
            <a:r>
              <a:rPr lang="en-US" sz="1200" b="0" i="0" kern="1200" dirty="0" smtClean="0">
                <a:solidFill>
                  <a:schemeClr val="tx1"/>
                </a:solidFill>
                <a:effectLst/>
                <a:latin typeface="+mn-lt"/>
                <a:ea typeface="MS PGothic" panose="020B0600070205080204" pitchFamily="34" charset="-128"/>
                <a:cs typeface="+mn-cs"/>
              </a:rPr>
              <a:t>M.B., Williams, J.B.W., </a:t>
            </a:r>
            <a:r>
              <a:rPr lang="en-US" sz="1200" b="0" i="0" kern="1200" dirty="0" err="1" smtClean="0">
                <a:solidFill>
                  <a:schemeClr val="tx1"/>
                </a:solidFill>
                <a:effectLst/>
                <a:latin typeface="+mn-lt"/>
                <a:ea typeface="MS PGothic" panose="020B0600070205080204" pitchFamily="34" charset="-128"/>
                <a:cs typeface="+mn-cs"/>
              </a:rPr>
              <a:t>Karg</a:t>
            </a:r>
            <a:r>
              <a:rPr lang="en-US" sz="1200" b="0" i="0" kern="1200" dirty="0" smtClean="0">
                <a:solidFill>
                  <a:schemeClr val="tx1"/>
                </a:solidFill>
                <a:effectLst/>
                <a:latin typeface="+mn-lt"/>
                <a:ea typeface="MS PGothic" panose="020B0600070205080204" pitchFamily="34" charset="-128"/>
                <a:cs typeface="+mn-cs"/>
              </a:rPr>
              <a:t>, R.S., &amp; Spitzer, R.L.</a:t>
            </a:r>
            <a:r>
              <a:rPr lang="en-US" sz="1200" b="0" i="0" kern="1200" baseline="0" dirty="0" smtClean="0">
                <a:solidFill>
                  <a:schemeClr val="tx1"/>
                </a:solidFill>
                <a:effectLst/>
                <a:latin typeface="+mn-lt"/>
                <a:ea typeface="MS PGothic" panose="020B0600070205080204" pitchFamily="34" charset="-128"/>
                <a:cs typeface="+mn-cs"/>
              </a:rPr>
              <a:t> (2015). </a:t>
            </a:r>
            <a:r>
              <a:rPr lang="en-US" sz="1200" b="0" i="0" kern="1200" dirty="0" smtClean="0">
                <a:solidFill>
                  <a:schemeClr val="tx1"/>
                </a:solidFill>
                <a:effectLst/>
                <a:latin typeface="+mn-lt"/>
                <a:ea typeface="MS PGothic" panose="020B0600070205080204" pitchFamily="34" charset="-128"/>
                <a:cs typeface="+mn-cs"/>
              </a:rPr>
              <a:t> Structured Clinical Interview for DSM-5 Disorders, Clinician Version (SCID-5-CV). Arlington, VA:</a:t>
            </a:r>
            <a:r>
              <a:rPr lang="en-US" sz="1200" b="0" i="0" kern="1200" baseline="0" dirty="0" smtClean="0">
                <a:solidFill>
                  <a:schemeClr val="tx1"/>
                </a:solidFill>
                <a:effectLst/>
                <a:latin typeface="+mn-lt"/>
                <a:ea typeface="MS PGothic" panose="020B0600070205080204" pitchFamily="34" charset="-128"/>
                <a:cs typeface="+mn-cs"/>
              </a:rPr>
              <a:t> </a:t>
            </a:r>
            <a:r>
              <a:rPr lang="en-US" sz="1200" b="0" i="0" kern="1200" dirty="0" smtClean="0">
                <a:solidFill>
                  <a:schemeClr val="tx1"/>
                </a:solidFill>
                <a:effectLst/>
                <a:latin typeface="+mn-lt"/>
                <a:ea typeface="MS PGothic" panose="020B0600070205080204" pitchFamily="34" charset="-128"/>
                <a:cs typeface="+mn-cs"/>
              </a:rPr>
              <a:t>American Psychiatric Association.</a:t>
            </a:r>
            <a:r>
              <a:rPr lang="en-US" sz="1200" b="0" i="0" kern="1200" baseline="0" dirty="0" smtClean="0">
                <a:solidFill>
                  <a:schemeClr val="tx1"/>
                </a:solidFill>
                <a:effectLst/>
                <a:latin typeface="+mn-lt"/>
                <a:ea typeface="MS PGothic" panose="020B0600070205080204" pitchFamily="34" charset="-128"/>
                <a:cs typeface="+mn-cs"/>
              </a:rPr>
              <a:t> </a:t>
            </a: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r>
              <a:rPr lang="en-US" sz="1200" b="0" i="0" kern="1200" dirty="0" smtClean="0">
                <a:solidFill>
                  <a:schemeClr val="tx1"/>
                </a:solidFill>
                <a:effectLst/>
                <a:latin typeface="+mn-lt"/>
                <a:ea typeface="MS PGothic" panose="020B0600070205080204" pitchFamily="34" charset="-128"/>
                <a:cs typeface="+mn-cs"/>
              </a:rPr>
              <a:t>Steinberg, M. (1994). </a:t>
            </a:r>
            <a:r>
              <a:rPr lang="en-US" sz="1200" b="0" i="1" kern="1200" dirty="0" smtClean="0">
                <a:solidFill>
                  <a:schemeClr val="tx1"/>
                </a:solidFill>
                <a:effectLst/>
                <a:latin typeface="+mn-lt"/>
                <a:ea typeface="MS PGothic" panose="020B0600070205080204" pitchFamily="34" charset="-128"/>
                <a:cs typeface="+mn-cs"/>
              </a:rPr>
              <a:t>Structured Clinical Interview for DSM-IV Dissociative Disorders</a:t>
            </a:r>
            <a:r>
              <a:rPr lang="en-US" sz="1200" b="0" i="0" kern="1200" dirty="0" smtClean="0">
                <a:solidFill>
                  <a:schemeClr val="tx1"/>
                </a:solidFill>
                <a:effectLst/>
                <a:latin typeface="+mn-lt"/>
                <a:ea typeface="MS PGothic" panose="020B0600070205080204" pitchFamily="34" charset="-128"/>
                <a:cs typeface="+mn-cs"/>
              </a:rPr>
              <a:t> (SCID-D).</a:t>
            </a:r>
            <a:r>
              <a:rPr lang="en-US" sz="1200" b="0" i="0" kern="1200" baseline="0" dirty="0" smtClean="0">
                <a:solidFill>
                  <a:schemeClr val="tx1"/>
                </a:solidFill>
                <a:effectLst/>
                <a:latin typeface="+mn-lt"/>
                <a:ea typeface="MS PGothic" panose="020B0600070205080204" pitchFamily="34" charset="-128"/>
                <a:cs typeface="+mn-cs"/>
              </a:rPr>
              <a:t> </a:t>
            </a:r>
            <a:r>
              <a:rPr lang="en-US" sz="1200" b="0" i="0" kern="1200" dirty="0" smtClean="0">
                <a:solidFill>
                  <a:schemeClr val="tx1"/>
                </a:solidFill>
                <a:effectLst/>
                <a:latin typeface="+mn-lt"/>
                <a:ea typeface="MS PGothic" panose="020B0600070205080204" pitchFamily="34" charset="-128"/>
                <a:cs typeface="+mn-cs"/>
              </a:rPr>
              <a:t>Washington, DC: American Psychiatric Press.</a:t>
            </a:r>
          </a:p>
          <a:p>
            <a:endParaRPr lang="en-US" alt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Wright, D. B., &amp; Loftus, E. F. (1999). Measuring dissociation: Comparison of alternative forms of the dissociative experiences scale. </a:t>
            </a:r>
            <a:r>
              <a:rPr lang="en-US" sz="1200" b="0" i="1" kern="1200" dirty="0" smtClean="0">
                <a:solidFill>
                  <a:schemeClr val="tx1"/>
                </a:solidFill>
                <a:effectLst/>
                <a:latin typeface="+mn-lt"/>
                <a:ea typeface="MS PGothic" panose="020B0600070205080204" pitchFamily="34" charset="-128"/>
                <a:cs typeface="+mn-cs"/>
              </a:rPr>
              <a:t>American Journal of Psychology</a:t>
            </a:r>
            <a:r>
              <a:rPr lang="en-US" sz="1200" b="0" i="0" kern="1200" dirty="0" smtClean="0">
                <a:solidFill>
                  <a:schemeClr val="tx1"/>
                </a:solidFill>
                <a:effectLst/>
                <a:latin typeface="+mn-lt"/>
                <a:ea typeface="MS PGothic" panose="020B0600070205080204" pitchFamily="34" charset="-128"/>
                <a:cs typeface="+mn-cs"/>
              </a:rPr>
              <a:t>, </a:t>
            </a:r>
            <a:r>
              <a:rPr lang="en-US" sz="1200" b="0" i="1" kern="1200" dirty="0" smtClean="0">
                <a:solidFill>
                  <a:schemeClr val="tx1"/>
                </a:solidFill>
                <a:effectLst/>
                <a:latin typeface="+mn-lt"/>
                <a:ea typeface="MS PGothic" panose="020B0600070205080204" pitchFamily="34" charset="-128"/>
                <a:cs typeface="+mn-cs"/>
              </a:rPr>
              <a:t>112</a:t>
            </a:r>
            <a:r>
              <a:rPr lang="en-US" sz="1200" b="0" i="0" kern="1200" dirty="0" smtClean="0">
                <a:solidFill>
                  <a:schemeClr val="tx1"/>
                </a:solidFill>
                <a:effectLst/>
                <a:latin typeface="+mn-lt"/>
                <a:ea typeface="MS PGothic" panose="020B0600070205080204" pitchFamily="34" charset="-128"/>
                <a:cs typeface="+mn-cs"/>
              </a:rPr>
              <a:t>(4), 497-519.</a:t>
            </a:r>
            <a:endParaRPr lang="en-US" sz="1200" kern="1200" dirty="0" smtClean="0">
              <a:solidFill>
                <a:schemeClr val="tx1"/>
              </a:solidFill>
              <a:effectLst/>
              <a:latin typeface="+mn-lt"/>
              <a:ea typeface="MS PGothic" panose="020B0600070205080204" pitchFamily="34" charset="-128"/>
              <a:cs typeface="+mn-cs"/>
            </a:endParaRPr>
          </a:p>
          <a:p>
            <a:endParaRPr lang="en-US" altLang="en-US" sz="1200" b="0" i="0" kern="1200" dirty="0" smtClean="0">
              <a:solidFill>
                <a:schemeClr val="tx1"/>
              </a:solidFill>
              <a:effectLst/>
              <a:latin typeface="+mn-lt"/>
              <a:ea typeface="MS PGothic" panose="020B0600070205080204" pitchFamily="34" charset="-128"/>
              <a:cs typeface="+mn-cs"/>
            </a:endParaRPr>
          </a:p>
          <a:p>
            <a:endParaRPr lang="en-US" altLang="en-US" dirty="0">
              <a:ea typeface="MS PGothic" charset="-128"/>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0536B66-2B6B-1047-905B-F2E0059ED131}" type="slidenum">
              <a:rPr lang="en-US" altLang="en-US">
                <a:solidFill>
                  <a:prstClr val="black"/>
                </a:solidFill>
                <a:latin typeface="Calibri" charset="0"/>
              </a:rPr>
              <a:pPr/>
              <a:t>11</a:t>
            </a:fld>
            <a:endParaRPr lang="en-US" altLang="en-US">
              <a:solidFill>
                <a:prstClr val="black"/>
              </a:solidFill>
              <a:latin typeface="Calibri" charset="0"/>
            </a:endParaRPr>
          </a:p>
        </p:txBody>
      </p:sp>
    </p:spTree>
    <p:extLst>
      <p:ext uri="{BB962C8B-B14F-4D97-AF65-F5344CB8AC3E}">
        <p14:creationId xmlns:p14="http://schemas.microsoft.com/office/powerpoint/2010/main" val="2186331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b="1" dirty="0">
                <a:ea typeface="MS PGothic" charset="-128"/>
              </a:rPr>
              <a:t>Purpose: </a:t>
            </a:r>
            <a:r>
              <a:rPr lang="en-US" altLang="en-US" dirty="0">
                <a:ea typeface="MS PGothic" charset="-128"/>
              </a:rPr>
              <a:t>The purpose of this slide is to</a:t>
            </a:r>
            <a:r>
              <a:rPr lang="en-US" altLang="en-US" baseline="0" dirty="0">
                <a:ea typeface="MS PGothic" charset="-128"/>
              </a:rPr>
              <a:t> explore measurement of dissociation</a:t>
            </a:r>
          </a:p>
          <a:p>
            <a:pPr lvl="0"/>
            <a:endParaRPr lang="en-US" sz="1200" kern="1200" baseline="0" dirty="0">
              <a:solidFill>
                <a:schemeClr val="tx1"/>
              </a:solidFill>
              <a:effectLst/>
              <a:latin typeface="+mn-lt"/>
              <a:ea typeface="MS PGothic" charset="-128"/>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dirty="0">
                <a:ea typeface="MS PGothic" charset="-128"/>
              </a:rPr>
              <a:t>If you are presenting the information in this module in 1 day, you may not have time for this activity, especially if you are teaching a 50-minute class. If you are presenting in two days than</a:t>
            </a:r>
            <a:r>
              <a:rPr lang="en-US" altLang="en-US" baseline="0" dirty="0">
                <a:ea typeface="MS PGothic" charset="-128"/>
              </a:rPr>
              <a:t> this can be your first day CAT.</a:t>
            </a:r>
            <a:endParaRPr lang="en-US" altLang="en-US" dirty="0">
              <a:ea typeface="MS PGothic" charset="-128"/>
            </a:endParaRPr>
          </a:p>
          <a:p>
            <a:pPr lvl="0"/>
            <a:endParaRPr lang="en-US" sz="1200" kern="1200" baseline="0" dirty="0">
              <a:solidFill>
                <a:schemeClr val="tx1"/>
              </a:solidFill>
              <a:effectLst/>
              <a:latin typeface="+mn-lt"/>
              <a:ea typeface="MS PGothic" charset="-128"/>
              <a:cs typeface="+mn-cs"/>
            </a:endParaRPr>
          </a:p>
          <a:p>
            <a:pPr lvl="0"/>
            <a:r>
              <a:rPr lang="en-US" sz="1200" kern="1200" dirty="0">
                <a:solidFill>
                  <a:schemeClr val="tx1"/>
                </a:solidFill>
                <a:effectLst/>
                <a:latin typeface="+mn-lt"/>
                <a:ea typeface="MS PGothic" panose="020B0600070205080204" pitchFamily="34" charset="-128"/>
                <a:cs typeface="+mn-cs"/>
              </a:rPr>
              <a:t>Consider measurement approaches</a:t>
            </a:r>
            <a:r>
              <a:rPr lang="en-US" sz="1200" kern="1200" baseline="0" dirty="0">
                <a:solidFill>
                  <a:schemeClr val="tx1"/>
                </a:solidFill>
                <a:effectLst/>
                <a:latin typeface="+mn-lt"/>
                <a:ea typeface="MS PGothic" panose="020B0600070205080204" pitchFamily="34" charset="-128"/>
                <a:cs typeface="+mn-cs"/>
              </a:rPr>
              <a:t> activity (10 minutes)</a:t>
            </a:r>
          </a:p>
          <a:p>
            <a:pPr lvl="0"/>
            <a:r>
              <a:rPr lang="en-US" sz="1200" kern="1200" baseline="0" dirty="0" err="1">
                <a:solidFill>
                  <a:schemeClr val="tx1"/>
                </a:solidFill>
                <a:effectLst/>
                <a:latin typeface="+mn-lt"/>
                <a:ea typeface="MS PGothic" panose="020B0600070205080204" pitchFamily="34" charset="-128"/>
                <a:cs typeface="+mn-cs"/>
              </a:rPr>
              <a:t>Think</a:t>
            </a:r>
            <a:r>
              <a:rPr lang="en-US" sz="1200" kern="1200" baseline="0" dirty="0" err="1">
                <a:solidFill>
                  <a:schemeClr val="tx1"/>
                </a:solidFill>
                <a:effectLst/>
                <a:latin typeface="+mn-lt"/>
                <a:ea typeface="MS PGothic" panose="020B0600070205080204" pitchFamily="34" charset="-128"/>
                <a:cs typeface="+mn-cs"/>
                <a:sym typeface="Wingdings" panose="05000000000000000000" pitchFamily="2" charset="2"/>
              </a:rPr>
              <a:t></a:t>
            </a:r>
            <a:r>
              <a:rPr lang="en-US" sz="1200" kern="1200" baseline="0" dirty="0" err="1">
                <a:solidFill>
                  <a:schemeClr val="tx1"/>
                </a:solidFill>
                <a:effectLst/>
                <a:latin typeface="+mn-lt"/>
                <a:ea typeface="MS PGothic" panose="020B0600070205080204" pitchFamily="34" charset="-128"/>
                <a:cs typeface="+mn-cs"/>
              </a:rPr>
              <a:t>Pair</a:t>
            </a:r>
            <a:r>
              <a:rPr lang="en-US" sz="1200" kern="1200" baseline="0" dirty="0">
                <a:solidFill>
                  <a:schemeClr val="tx1"/>
                </a:solidFill>
                <a:effectLst/>
                <a:latin typeface="+mn-lt"/>
                <a:ea typeface="MS PGothic" panose="020B0600070205080204" pitchFamily="34" charset="-128"/>
                <a:cs typeface="+mn-cs"/>
              </a:rPr>
              <a:t> </a:t>
            </a:r>
            <a:r>
              <a:rPr lang="en-US" sz="1200" kern="1200" baseline="0" dirty="0">
                <a:solidFill>
                  <a:schemeClr val="tx1"/>
                </a:solidFill>
                <a:effectLst/>
                <a:latin typeface="+mn-lt"/>
                <a:ea typeface="MS PGothic" panose="020B0600070205080204" pitchFamily="34" charset="-128"/>
                <a:cs typeface="+mn-cs"/>
                <a:sym typeface="Wingdings" panose="05000000000000000000" pitchFamily="2" charset="2"/>
              </a:rPr>
              <a:t></a:t>
            </a:r>
            <a:r>
              <a:rPr lang="en-US" sz="1200" kern="1200" baseline="0" dirty="0">
                <a:solidFill>
                  <a:schemeClr val="tx1"/>
                </a:solidFill>
                <a:effectLst/>
                <a:latin typeface="+mn-lt"/>
                <a:ea typeface="MS PGothic" panose="020B0600070205080204" pitchFamily="34" charset="-128"/>
                <a:cs typeface="+mn-cs"/>
              </a:rPr>
              <a:t>Share (TPS)</a:t>
            </a:r>
            <a:endParaRPr lang="en-US" sz="1200" kern="1200" dirty="0">
              <a:solidFill>
                <a:schemeClr val="tx1"/>
              </a:solidFill>
              <a:effectLst/>
              <a:latin typeface="+mn-lt"/>
              <a:ea typeface="MS PGothic" panose="020B0600070205080204" pitchFamily="34" charset="-128"/>
              <a:cs typeface="+mn-cs"/>
            </a:endParaRPr>
          </a:p>
          <a:p>
            <a:pPr lvl="0"/>
            <a:endParaRPr lang="en-US" sz="1200" kern="1200" dirty="0">
              <a:solidFill>
                <a:schemeClr val="tx1"/>
              </a:solidFill>
              <a:effectLst/>
              <a:latin typeface="+mn-lt"/>
              <a:ea typeface="MS PGothic" panose="020B0600070205080204" pitchFamily="34" charset="-128"/>
              <a:cs typeface="+mn-cs"/>
            </a:endParaRPr>
          </a:p>
          <a:p>
            <a:pPr lvl="0"/>
            <a:r>
              <a:rPr lang="en-US" sz="1200" b="1" kern="1200" dirty="0" smtClean="0">
                <a:solidFill>
                  <a:schemeClr val="tx1"/>
                </a:solidFill>
                <a:effectLst/>
                <a:latin typeface="+mn-lt"/>
                <a:ea typeface="MS PGothic" panose="020B0600070205080204" pitchFamily="34" charset="-128"/>
                <a:cs typeface="+mn-cs"/>
              </a:rPr>
              <a:t>Directions for Dissociation</a:t>
            </a:r>
            <a:r>
              <a:rPr lang="en-US" sz="1200" b="1" kern="1200" baseline="0" dirty="0" smtClean="0">
                <a:solidFill>
                  <a:schemeClr val="tx1"/>
                </a:solidFill>
                <a:effectLst/>
                <a:latin typeface="+mn-lt"/>
                <a:ea typeface="MS PGothic" panose="020B0600070205080204" pitchFamily="34" charset="-128"/>
                <a:cs typeface="+mn-cs"/>
              </a:rPr>
              <a:t> Scale: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S PGothic" panose="020B0600070205080204" pitchFamily="34" charset="-128"/>
                <a:cs typeface="+mn-cs"/>
              </a:rPr>
              <a:t>This questionnaire consists of twenty-eight questions about experiences that you may have in your daily life. We are interested in how often you have these experiences. It is important, however, that your answers show how often these experiences happen to you when you are not under the influence of alcohol or drugs. To answer the questions, please determine to what degree the experience described in the question applies to you and mark the line with a vertical slash at the appropriate place, as shown in the example below.</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S PGothic" panose="020B0600070205080204" pitchFamily="34" charset="-128"/>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effectLst/>
                <a:latin typeface="+mn-lt"/>
                <a:ea typeface="MS PGothic" panose="020B0600070205080204" pitchFamily="34" charset="-128"/>
                <a:cs typeface="+mn-cs"/>
              </a:rPr>
              <a:t>Instructors Note:</a:t>
            </a:r>
            <a:r>
              <a:rPr lang="en-US" sz="1200" i="1" kern="1200" baseline="0" dirty="0" smtClean="0">
                <a:solidFill>
                  <a:schemeClr val="tx1"/>
                </a:solidFill>
                <a:effectLst/>
                <a:latin typeface="+mn-lt"/>
                <a:ea typeface="MS PGothic" panose="020B0600070205080204" pitchFamily="34" charset="-128"/>
                <a:cs typeface="+mn-cs"/>
              </a:rPr>
              <a:t> </a:t>
            </a:r>
            <a:r>
              <a:rPr lang="en-US" sz="1200" kern="1200" baseline="0" dirty="0" smtClean="0">
                <a:solidFill>
                  <a:schemeClr val="tx1"/>
                </a:solidFill>
                <a:effectLst/>
                <a:latin typeface="+mn-lt"/>
                <a:ea typeface="MS PGothic" panose="020B0600070205080204" pitchFamily="34" charset="-128"/>
                <a:cs typeface="+mn-cs"/>
              </a:rPr>
              <a:t>The 10 questions of the DS are displayed at the bottom of instructors notes here as well as on the next 2 slides so that students can see and read them. You can come back to this slide if you wish, to display the directions for this activity again to refresh their memory. </a:t>
            </a:r>
            <a:endParaRPr lang="en-US" sz="1200" kern="1200" dirty="0" smtClean="0">
              <a:solidFill>
                <a:schemeClr val="tx1"/>
              </a:solidFill>
              <a:effectLst/>
              <a:latin typeface="+mn-lt"/>
              <a:ea typeface="MS PGothic" panose="020B0600070205080204" pitchFamily="34" charset="-128"/>
              <a:cs typeface="+mn-cs"/>
            </a:endParaRPr>
          </a:p>
          <a:p>
            <a:pPr lvl="0"/>
            <a:endParaRPr lang="en-US" sz="1200" kern="1200" dirty="0">
              <a:solidFill>
                <a:schemeClr val="tx1"/>
              </a:solidFill>
              <a:effectLst/>
              <a:latin typeface="+mn-lt"/>
              <a:ea typeface="MS PGothic" panose="020B0600070205080204" pitchFamily="34" charset="-128"/>
              <a:cs typeface="+mn-cs"/>
            </a:endParaRPr>
          </a:p>
          <a:p>
            <a:pPr lvl="0"/>
            <a:r>
              <a:rPr lang="en-US" sz="1200" b="1" kern="1200" dirty="0" smtClean="0">
                <a:solidFill>
                  <a:schemeClr val="tx1"/>
                </a:solidFill>
                <a:effectLst/>
                <a:latin typeface="+mn-lt"/>
                <a:ea typeface="MS PGothic" panose="020B0600070205080204" pitchFamily="34" charset="-128"/>
                <a:cs typeface="+mn-cs"/>
              </a:rPr>
              <a:t>Click</a:t>
            </a:r>
            <a:r>
              <a:rPr lang="en-US" sz="1200" b="1" kern="1200" dirty="0">
                <a:solidFill>
                  <a:schemeClr val="tx1"/>
                </a:solidFill>
                <a:effectLst/>
                <a:latin typeface="+mn-lt"/>
                <a:ea typeface="MS PGothic" panose="020B0600070205080204" pitchFamily="34" charset="-128"/>
                <a:cs typeface="+mn-cs"/>
              </a:rPr>
              <a:t>: Ask students to:</a:t>
            </a:r>
            <a:r>
              <a:rPr lang="en-US" sz="1200" b="1" kern="1200" baseline="0" dirty="0">
                <a:solidFill>
                  <a:schemeClr val="tx1"/>
                </a:solidFill>
                <a:effectLst/>
                <a:latin typeface="+mn-lt"/>
                <a:ea typeface="MS PGothic" panose="020B0600070205080204" pitchFamily="34" charset="-128"/>
                <a:cs typeface="+mn-cs"/>
              </a:rPr>
              <a:t> </a:t>
            </a:r>
            <a:r>
              <a:rPr lang="en-US" sz="1200" kern="1200" baseline="0" dirty="0">
                <a:solidFill>
                  <a:schemeClr val="tx1"/>
                </a:solidFill>
                <a:effectLst/>
                <a:latin typeface="+mn-lt"/>
                <a:ea typeface="MS PGothic" panose="020B0600070205080204" pitchFamily="34" charset="-128"/>
                <a:cs typeface="+mn-cs"/>
              </a:rPr>
              <a:t>identify and write down three strengths of the </a:t>
            </a:r>
            <a:r>
              <a:rPr lang="en-US" sz="1200" kern="1200" dirty="0">
                <a:solidFill>
                  <a:schemeClr val="tx1"/>
                </a:solidFill>
                <a:effectLst/>
                <a:latin typeface="+mn-lt"/>
                <a:ea typeface="MS PGothic" panose="020B0600070205080204" pitchFamily="34" charset="-128"/>
                <a:cs typeface="+mn-cs"/>
              </a:rPr>
              <a:t>Dissociation</a:t>
            </a:r>
            <a:r>
              <a:rPr lang="en-US" sz="1200" kern="1200" baseline="0" dirty="0">
                <a:solidFill>
                  <a:schemeClr val="tx1"/>
                </a:solidFill>
                <a:effectLst/>
                <a:latin typeface="+mn-lt"/>
                <a:ea typeface="MS PGothic" panose="020B0600070205080204" pitchFamily="34" charset="-128"/>
                <a:cs typeface="+mn-cs"/>
              </a:rPr>
              <a:t> </a:t>
            </a:r>
            <a:r>
              <a:rPr lang="en-US" sz="1200" kern="1200" dirty="0">
                <a:solidFill>
                  <a:schemeClr val="tx1"/>
                </a:solidFill>
                <a:effectLst/>
                <a:latin typeface="+mn-lt"/>
                <a:ea typeface="MS PGothic" panose="020B0600070205080204" pitchFamily="34" charset="-128"/>
                <a:cs typeface="+mn-cs"/>
              </a:rPr>
              <a:t>Scale (Bernstein &amp; Putnam, 1986)</a:t>
            </a:r>
            <a:r>
              <a:rPr lang="en-US" dirty="0">
                <a:effectLst/>
              </a:rPr>
              <a:t> </a:t>
            </a:r>
            <a:r>
              <a:rPr lang="en-US" sz="1200" kern="1200" baseline="0" dirty="0">
                <a:solidFill>
                  <a:schemeClr val="tx1"/>
                </a:solidFill>
                <a:effectLst/>
                <a:latin typeface="+mn-lt"/>
                <a:ea typeface="MS PGothic" panose="020B0600070205080204" pitchFamily="34" charset="-128"/>
                <a:cs typeface="+mn-cs"/>
              </a:rPr>
              <a:t>questions (2 mins)</a:t>
            </a:r>
          </a:p>
          <a:p>
            <a:pPr lvl="0"/>
            <a:endParaRPr lang="en-US" sz="1200" kern="1200" baseline="0" dirty="0">
              <a:solidFill>
                <a:schemeClr val="tx1"/>
              </a:solidFill>
              <a:effectLst/>
              <a:latin typeface="+mn-lt"/>
              <a:ea typeface="MS PGothic" panose="020B0600070205080204" pitchFamily="34" charset="-128"/>
              <a:cs typeface="+mn-cs"/>
            </a:endParaRPr>
          </a:p>
          <a:p>
            <a:pPr lvl="0"/>
            <a:r>
              <a:rPr lang="en-US" sz="1200" b="1" kern="1200" dirty="0">
                <a:solidFill>
                  <a:schemeClr val="tx1"/>
                </a:solidFill>
                <a:effectLst/>
                <a:latin typeface="+mn-lt"/>
                <a:ea typeface="MS PGothic" panose="020B0600070205080204" pitchFamily="34" charset="-128"/>
                <a:cs typeface="+mn-cs"/>
              </a:rPr>
              <a:t>Click: </a:t>
            </a:r>
            <a:r>
              <a:rPr lang="en-US" sz="1200" kern="1200" baseline="0" dirty="0">
                <a:solidFill>
                  <a:schemeClr val="tx1"/>
                </a:solidFill>
                <a:effectLst/>
                <a:latin typeface="+mn-lt"/>
                <a:ea typeface="MS PGothic" panose="020B0600070205080204" pitchFamily="34" charset="-128"/>
                <a:cs typeface="+mn-cs"/>
              </a:rPr>
              <a:t>Identify and write down three weaknesses of the </a:t>
            </a:r>
            <a:r>
              <a:rPr lang="en-US" sz="1200" kern="1200" dirty="0">
                <a:solidFill>
                  <a:schemeClr val="tx1"/>
                </a:solidFill>
                <a:effectLst/>
                <a:latin typeface="+mn-lt"/>
                <a:ea typeface="MS PGothic" panose="020B0600070205080204" pitchFamily="34" charset="-128"/>
                <a:cs typeface="+mn-cs"/>
              </a:rPr>
              <a:t>Dissociation</a:t>
            </a:r>
            <a:r>
              <a:rPr lang="en-US" sz="1200" kern="1200" baseline="0" dirty="0">
                <a:solidFill>
                  <a:schemeClr val="tx1"/>
                </a:solidFill>
                <a:effectLst/>
                <a:latin typeface="+mn-lt"/>
                <a:ea typeface="MS PGothic" panose="020B0600070205080204" pitchFamily="34" charset="-128"/>
                <a:cs typeface="+mn-cs"/>
              </a:rPr>
              <a:t> </a:t>
            </a:r>
            <a:r>
              <a:rPr lang="en-US" sz="1200" kern="1200" dirty="0">
                <a:solidFill>
                  <a:schemeClr val="tx1"/>
                </a:solidFill>
                <a:effectLst/>
                <a:latin typeface="+mn-lt"/>
                <a:ea typeface="MS PGothic" panose="020B0600070205080204" pitchFamily="34" charset="-128"/>
                <a:cs typeface="+mn-cs"/>
              </a:rPr>
              <a:t>Scale </a:t>
            </a:r>
            <a:r>
              <a:rPr lang="en-US" sz="1200" kern="1200" baseline="0" dirty="0">
                <a:solidFill>
                  <a:schemeClr val="tx1"/>
                </a:solidFill>
                <a:effectLst/>
                <a:latin typeface="+mn-lt"/>
                <a:ea typeface="MS PGothic" panose="020B0600070205080204" pitchFamily="34" charset="-128"/>
                <a:cs typeface="+mn-cs"/>
              </a:rPr>
              <a:t>(2 </a:t>
            </a:r>
            <a:r>
              <a:rPr lang="en-US" sz="1200" kern="1200" baseline="0" dirty="0" err="1">
                <a:solidFill>
                  <a:schemeClr val="tx1"/>
                </a:solidFill>
                <a:effectLst/>
                <a:latin typeface="+mn-lt"/>
                <a:ea typeface="MS PGothic" panose="020B0600070205080204" pitchFamily="34" charset="-128"/>
                <a:cs typeface="+mn-cs"/>
              </a:rPr>
              <a:t>mins</a:t>
            </a:r>
            <a:r>
              <a:rPr lang="en-US" sz="1200" kern="1200" baseline="0" dirty="0">
                <a:solidFill>
                  <a:schemeClr val="tx1"/>
                </a:solidFill>
                <a:effectLst/>
                <a:latin typeface="+mn-lt"/>
                <a:ea typeface="MS PGothic" panose="020B0600070205080204" pitchFamily="34" charset="-128"/>
                <a:cs typeface="+mn-cs"/>
              </a:rPr>
              <a:t>)</a:t>
            </a:r>
            <a:endParaRPr lang="en-US" sz="1200" kern="1200" dirty="0">
              <a:solidFill>
                <a:schemeClr val="tx1"/>
              </a:solidFill>
              <a:effectLst/>
              <a:latin typeface="+mn-lt"/>
              <a:ea typeface="MS PGothic" panose="020B0600070205080204" pitchFamily="34" charset="-128"/>
              <a:cs typeface="+mn-cs"/>
            </a:endParaRPr>
          </a:p>
          <a:p>
            <a:pPr lvl="0"/>
            <a:endParaRPr lang="en-US" sz="1200" kern="1200" dirty="0">
              <a:solidFill>
                <a:schemeClr val="tx1"/>
              </a:solidFill>
              <a:effectLst/>
              <a:latin typeface="+mn-lt"/>
              <a:ea typeface="MS PGothic" panose="020B0600070205080204" pitchFamily="34" charset="-128"/>
              <a:cs typeface="+mn-cs"/>
            </a:endParaRPr>
          </a:p>
          <a:p>
            <a:pPr lvl="0"/>
            <a:r>
              <a:rPr lang="en-US" sz="1200" b="1" kern="1200" dirty="0">
                <a:solidFill>
                  <a:schemeClr val="tx1"/>
                </a:solidFill>
                <a:effectLst/>
                <a:latin typeface="+mn-lt"/>
                <a:ea typeface="MS PGothic" panose="020B0600070205080204" pitchFamily="34" charset="-128"/>
                <a:cs typeface="+mn-cs"/>
              </a:rPr>
              <a:t>Click: </a:t>
            </a:r>
            <a:r>
              <a:rPr lang="en-US" sz="1200" kern="1200" dirty="0">
                <a:solidFill>
                  <a:schemeClr val="tx1"/>
                </a:solidFill>
                <a:effectLst/>
                <a:latin typeface="+mn-lt"/>
                <a:ea typeface="MS PGothic" panose="020B0600070205080204" pitchFamily="34" charset="-128"/>
                <a:cs typeface="+mn-cs"/>
              </a:rPr>
              <a:t>Share with class or with</a:t>
            </a:r>
            <a:r>
              <a:rPr lang="en-US" sz="1200" kern="1200" baseline="0" dirty="0">
                <a:solidFill>
                  <a:schemeClr val="tx1"/>
                </a:solidFill>
                <a:effectLst/>
                <a:latin typeface="+mn-lt"/>
                <a:ea typeface="MS PGothic" panose="020B0600070205080204" pitchFamily="34" charset="-128"/>
                <a:cs typeface="+mn-cs"/>
              </a:rPr>
              <a:t> partner (3 </a:t>
            </a:r>
            <a:r>
              <a:rPr lang="en-US" sz="1200" kern="1200" baseline="0" dirty="0" err="1">
                <a:solidFill>
                  <a:schemeClr val="tx1"/>
                </a:solidFill>
                <a:effectLst/>
                <a:latin typeface="+mn-lt"/>
                <a:ea typeface="MS PGothic" panose="020B0600070205080204" pitchFamily="34" charset="-128"/>
                <a:cs typeface="+mn-cs"/>
              </a:rPr>
              <a:t>mins</a:t>
            </a:r>
            <a:r>
              <a:rPr lang="en-US" sz="1200" kern="1200" baseline="0" dirty="0">
                <a:solidFill>
                  <a:schemeClr val="tx1"/>
                </a:solidFill>
                <a:effectLst/>
                <a:latin typeface="+mn-lt"/>
                <a:ea typeface="MS PGothic" panose="020B0600070205080204" pitchFamily="34" charset="-128"/>
                <a:cs typeface="+mn-cs"/>
              </a:rPr>
              <a:t>)</a:t>
            </a:r>
            <a:endParaRPr lang="en-US" sz="1200" kern="1200" dirty="0">
              <a:solidFill>
                <a:schemeClr val="tx1"/>
              </a:solidFill>
              <a:effectLst/>
              <a:latin typeface="+mn-lt"/>
              <a:ea typeface="MS PGothic" panose="020B0600070205080204" pitchFamily="34" charset="-128"/>
              <a:cs typeface="+mn-cs"/>
            </a:endParaRPr>
          </a:p>
          <a:p>
            <a:pPr lvl="0"/>
            <a:endParaRPr lang="en-US" sz="1200" kern="1200" dirty="0">
              <a:solidFill>
                <a:schemeClr val="tx1"/>
              </a:solidFill>
              <a:effectLst/>
              <a:latin typeface="+mn-lt"/>
              <a:ea typeface="MS PGothic" panose="020B0600070205080204" pitchFamily="34" charset="-128"/>
              <a:cs typeface="+mn-cs"/>
            </a:endParaRPr>
          </a:p>
          <a:p>
            <a:pPr lvl="0"/>
            <a:r>
              <a:rPr lang="en-US" sz="1200" b="1" kern="1200" dirty="0">
                <a:solidFill>
                  <a:schemeClr val="tx1"/>
                </a:solidFill>
                <a:effectLst/>
                <a:latin typeface="+mn-lt"/>
                <a:ea typeface="MS PGothic" panose="020B0600070205080204" pitchFamily="34" charset="-128"/>
                <a:cs typeface="+mn-cs"/>
              </a:rPr>
              <a:t>Click: </a:t>
            </a:r>
            <a:r>
              <a:rPr lang="en-US" sz="1200" kern="1200" dirty="0">
                <a:solidFill>
                  <a:schemeClr val="tx1"/>
                </a:solidFill>
                <a:effectLst/>
                <a:latin typeface="+mn-lt"/>
                <a:ea typeface="MS PGothic" panose="020B0600070205080204" pitchFamily="34" charset="-128"/>
                <a:cs typeface="+mn-cs"/>
              </a:rPr>
              <a:t>Ask students to consider why the Dissociation</a:t>
            </a:r>
            <a:r>
              <a:rPr lang="en-US" sz="1200" kern="1200" baseline="0" dirty="0">
                <a:solidFill>
                  <a:schemeClr val="tx1"/>
                </a:solidFill>
                <a:effectLst/>
                <a:latin typeface="+mn-lt"/>
                <a:ea typeface="MS PGothic" panose="020B0600070205080204" pitchFamily="34" charset="-128"/>
                <a:cs typeface="+mn-cs"/>
              </a:rPr>
              <a:t> </a:t>
            </a:r>
            <a:r>
              <a:rPr lang="en-US" sz="1200" kern="1200" dirty="0">
                <a:solidFill>
                  <a:schemeClr val="tx1"/>
                </a:solidFill>
                <a:effectLst/>
                <a:latin typeface="+mn-lt"/>
                <a:ea typeface="MS PGothic" panose="020B0600070205080204" pitchFamily="34" charset="-128"/>
                <a:cs typeface="+mn-cs"/>
              </a:rPr>
              <a:t>Scale alone cannot be used to diagnose dissociative disorder.</a:t>
            </a:r>
          </a:p>
          <a:p>
            <a:pPr lvl="0"/>
            <a:endParaRPr lang="en-US" sz="1200" kern="1200" dirty="0">
              <a:solidFill>
                <a:schemeClr val="tx1"/>
              </a:solidFill>
              <a:effectLst/>
              <a:latin typeface="+mn-lt"/>
              <a:ea typeface="MS PGothic" panose="020B0600070205080204" pitchFamily="34" charset="-128"/>
              <a:cs typeface="+mn-cs"/>
            </a:endParaRPr>
          </a:p>
          <a:p>
            <a:pPr lvl="0"/>
            <a:endParaRPr lang="en-US" sz="1200" kern="1200" dirty="0">
              <a:solidFill>
                <a:schemeClr val="tx1"/>
              </a:solidFill>
              <a:effectLst/>
              <a:latin typeface="+mn-lt"/>
              <a:ea typeface="MS PGothic" panose="020B0600070205080204" pitchFamily="34" charset="-128"/>
              <a:cs typeface="+mn-cs"/>
            </a:endParaRPr>
          </a:p>
          <a:p>
            <a:pPr lvl="0"/>
            <a:r>
              <a:rPr lang="en-US" sz="1200" b="1" kern="1200" dirty="0">
                <a:solidFill>
                  <a:schemeClr val="tx1"/>
                </a:solidFill>
                <a:effectLst/>
                <a:latin typeface="+mn-lt"/>
                <a:ea typeface="MS PGothic" panose="020B0600070205080204" pitchFamily="34" charset="-128"/>
                <a:cs typeface="+mn-cs"/>
              </a:rPr>
              <a:t>Ten </a:t>
            </a:r>
            <a:r>
              <a:rPr lang="en-US" sz="1200" b="1" kern="1200" baseline="0" dirty="0">
                <a:solidFill>
                  <a:schemeClr val="tx1"/>
                </a:solidFill>
                <a:effectLst/>
                <a:latin typeface="+mn-lt"/>
                <a:ea typeface="MS PGothic" panose="020B0600070205080204" pitchFamily="34" charset="-128"/>
                <a:cs typeface="+mn-cs"/>
              </a:rPr>
              <a:t>questions excerpted from the Dissociation Scale: </a:t>
            </a:r>
          </a:p>
          <a:p>
            <a:pPr lvl="0"/>
            <a:endParaRPr lang="en-US" sz="1200" kern="1200" baseline="0" dirty="0">
              <a:solidFill>
                <a:schemeClr val="tx1"/>
              </a:solidFill>
              <a:effectLst/>
              <a:latin typeface="+mn-lt"/>
              <a:ea typeface="MS PGothic" panose="020B0600070205080204" pitchFamily="34" charset="-128"/>
              <a:cs typeface="+mn-cs"/>
            </a:endParaRPr>
          </a:p>
          <a:p>
            <a:r>
              <a:rPr lang="en-US" sz="1200" kern="1200" dirty="0">
                <a:solidFill>
                  <a:schemeClr val="tx1"/>
                </a:solidFill>
                <a:effectLst/>
                <a:latin typeface="+mn-lt"/>
                <a:ea typeface="MS PGothic" panose="020B0600070205080204" pitchFamily="34" charset="-128"/>
                <a:cs typeface="+mn-cs"/>
              </a:rPr>
              <a:t>1. Some people have the experience of driving a car and suddenly realizing that they don't remember what has happened during all or part of the trip. Mark the line to show what percentage of the time this happens to you. </a:t>
            </a:r>
          </a:p>
          <a:p>
            <a:r>
              <a:rPr lang="en-US" sz="1200" kern="1200" dirty="0">
                <a:solidFill>
                  <a:schemeClr val="tx1"/>
                </a:solidFill>
                <a:effectLst/>
                <a:latin typeface="+mn-lt"/>
                <a:ea typeface="MS PGothic" panose="020B0600070205080204" pitchFamily="34" charset="-128"/>
                <a:cs typeface="+mn-cs"/>
              </a:rPr>
              <a:t>0%-----------100% </a:t>
            </a:r>
          </a:p>
          <a:p>
            <a:r>
              <a:rPr lang="en-US" sz="1200" kern="1200" dirty="0">
                <a:solidFill>
                  <a:schemeClr val="tx1"/>
                </a:solidFill>
                <a:effectLst/>
                <a:latin typeface="+mn-lt"/>
                <a:ea typeface="MS PGothic" panose="020B0600070205080204" pitchFamily="34" charset="-128"/>
                <a:cs typeface="+mn-cs"/>
              </a:rPr>
              <a:t>2. Some people find that sometimes they are listening to someone talk and they suddenly realize that they did not hear part or all of what was just said. Mark the line to show what percentage of the time this happens to you. </a:t>
            </a:r>
          </a:p>
          <a:p>
            <a:r>
              <a:rPr lang="en-US" sz="1200" kern="1200" dirty="0">
                <a:solidFill>
                  <a:schemeClr val="tx1"/>
                </a:solidFill>
                <a:effectLst/>
                <a:latin typeface="+mn-lt"/>
                <a:ea typeface="MS PGothic" panose="020B0600070205080204" pitchFamily="34" charset="-128"/>
                <a:cs typeface="+mn-cs"/>
              </a:rPr>
              <a:t>0%----------100% </a:t>
            </a:r>
          </a:p>
          <a:p>
            <a:r>
              <a:rPr lang="en-US" sz="1200" kern="1200" dirty="0">
                <a:solidFill>
                  <a:schemeClr val="tx1"/>
                </a:solidFill>
                <a:effectLst/>
                <a:latin typeface="+mn-lt"/>
                <a:ea typeface="MS PGothic" panose="020B0600070205080204" pitchFamily="34" charset="-128"/>
                <a:cs typeface="+mn-cs"/>
              </a:rPr>
              <a:t>3. Some people have the experience of finding themselves in a place and having no idea how they got there. Mark the line to show what percentage of the time this happens to you. </a:t>
            </a:r>
          </a:p>
          <a:p>
            <a:r>
              <a:rPr lang="en-US" sz="1200" kern="1200" dirty="0">
                <a:solidFill>
                  <a:schemeClr val="tx1"/>
                </a:solidFill>
                <a:effectLst/>
                <a:latin typeface="+mn-lt"/>
                <a:ea typeface="MS PGothic" panose="020B0600070205080204" pitchFamily="34" charset="-128"/>
                <a:cs typeface="+mn-cs"/>
              </a:rPr>
              <a:t>4. Some people have the experience of finding themselves dressed in clothes that they don't remember putting on. Mark the line to show what percentage of the time this happens to you.</a:t>
            </a:r>
          </a:p>
          <a:p>
            <a:r>
              <a:rPr lang="en-US" sz="1200" kern="1200" dirty="0">
                <a:solidFill>
                  <a:schemeClr val="tx1"/>
                </a:solidFill>
                <a:effectLst/>
                <a:latin typeface="+mn-lt"/>
                <a:ea typeface="MS PGothic" panose="020B0600070205080204" pitchFamily="34" charset="-128"/>
                <a:cs typeface="+mn-cs"/>
              </a:rPr>
              <a:t>0% ---------- 100%</a:t>
            </a:r>
          </a:p>
          <a:p>
            <a:r>
              <a:rPr lang="en-US" sz="1200" kern="1200" dirty="0">
                <a:solidFill>
                  <a:schemeClr val="tx1"/>
                </a:solidFill>
                <a:effectLst/>
                <a:latin typeface="+mn-lt"/>
                <a:ea typeface="MS PGothic" panose="020B0600070205080204" pitchFamily="34" charset="-128"/>
                <a:cs typeface="+mn-cs"/>
              </a:rPr>
              <a:t>5. Some people have the experience of finding new things among their belongings that they do not remember buying. Mark the line to show what percentage of the time this happens to you.</a:t>
            </a:r>
          </a:p>
          <a:p>
            <a:r>
              <a:rPr lang="en-US" sz="1200" kern="1200" dirty="0">
                <a:solidFill>
                  <a:schemeClr val="tx1"/>
                </a:solidFill>
                <a:effectLst/>
                <a:latin typeface="+mn-lt"/>
                <a:ea typeface="MS PGothic" panose="020B0600070205080204" pitchFamily="34" charset="-128"/>
                <a:cs typeface="+mn-cs"/>
              </a:rPr>
              <a:t>0% ---------- 100%</a:t>
            </a:r>
          </a:p>
          <a:p>
            <a:r>
              <a:rPr lang="en-US" sz="1200" kern="1200" dirty="0">
                <a:solidFill>
                  <a:schemeClr val="tx1"/>
                </a:solidFill>
                <a:effectLst/>
                <a:latin typeface="+mn-lt"/>
                <a:ea typeface="MS PGothic" panose="020B0600070205080204" pitchFamily="34" charset="-128"/>
                <a:cs typeface="+mn-cs"/>
              </a:rPr>
              <a:t>6. Some people sometimes find that they are approached by people that they do not know who call them by another name or insist that they have met them before. Mark the line to show what percentage of the time this happens to you.</a:t>
            </a:r>
          </a:p>
          <a:p>
            <a:r>
              <a:rPr lang="en-US" sz="1200" kern="1200" dirty="0">
                <a:solidFill>
                  <a:schemeClr val="tx1"/>
                </a:solidFill>
                <a:effectLst/>
                <a:latin typeface="+mn-lt"/>
                <a:ea typeface="MS PGothic" panose="020B0600070205080204" pitchFamily="34" charset="-128"/>
                <a:cs typeface="+mn-cs"/>
              </a:rPr>
              <a:t>0% ---------- 100%</a:t>
            </a:r>
          </a:p>
          <a:p>
            <a:r>
              <a:rPr lang="en-US" sz="1200" kern="1200" dirty="0">
                <a:solidFill>
                  <a:schemeClr val="tx1"/>
                </a:solidFill>
                <a:effectLst/>
                <a:latin typeface="+mn-lt"/>
                <a:ea typeface="MS PGothic" panose="020B0600070205080204" pitchFamily="34" charset="-128"/>
                <a:cs typeface="+mn-cs"/>
              </a:rPr>
              <a:t>7. Some people sometimes have the experience of feeling as though they are standing next to themselves or watching themselves do something and they actually see themselves as if they were looking at another person. Mark the line to show what percentage of the time this happens to you. 0%</a:t>
            </a:r>
            <a:r>
              <a:rPr lang="en-US" sz="1200" kern="1200" baseline="0" dirty="0">
                <a:solidFill>
                  <a:schemeClr val="tx1"/>
                </a:solidFill>
                <a:effectLst/>
                <a:latin typeface="+mn-lt"/>
                <a:ea typeface="MS PGothic" panose="020B0600070205080204" pitchFamily="34" charset="-128"/>
                <a:cs typeface="+mn-cs"/>
              </a:rPr>
              <a:t> </a:t>
            </a:r>
            <a:r>
              <a:rPr lang="en-US" sz="1200" kern="1200" dirty="0">
                <a:solidFill>
                  <a:schemeClr val="tx1"/>
                </a:solidFill>
                <a:effectLst/>
                <a:latin typeface="+mn-lt"/>
                <a:ea typeface="MS PGothic" panose="020B0600070205080204" pitchFamily="34" charset="-128"/>
                <a:cs typeface="+mn-cs"/>
              </a:rPr>
              <a:t>---------- 100%</a:t>
            </a:r>
          </a:p>
          <a:p>
            <a:r>
              <a:rPr lang="en-US" sz="1200" kern="1200" dirty="0">
                <a:solidFill>
                  <a:schemeClr val="tx1"/>
                </a:solidFill>
                <a:effectLst/>
                <a:latin typeface="+mn-lt"/>
                <a:ea typeface="MS PGothic" panose="020B0600070205080204" pitchFamily="34" charset="-128"/>
                <a:cs typeface="+mn-cs"/>
              </a:rPr>
              <a:t>8. Some people are told that they sometimes do not recognize friends or family members. Mark the line to show what percentage of the time this happens to you.</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anose="020B0600070205080204" pitchFamily="34" charset="-128"/>
                <a:cs typeface="+mn-cs"/>
              </a:rPr>
              <a:t>0%</a:t>
            </a:r>
            <a:r>
              <a:rPr lang="en-US" sz="1200" kern="1200" baseline="0" dirty="0">
                <a:solidFill>
                  <a:schemeClr val="tx1"/>
                </a:solidFill>
                <a:effectLst/>
                <a:latin typeface="+mn-lt"/>
                <a:ea typeface="MS PGothic" panose="020B0600070205080204" pitchFamily="34" charset="-128"/>
                <a:cs typeface="+mn-cs"/>
              </a:rPr>
              <a:t> </a:t>
            </a:r>
            <a:r>
              <a:rPr lang="en-US" sz="1200" kern="1200" dirty="0">
                <a:solidFill>
                  <a:schemeClr val="tx1"/>
                </a:solidFill>
                <a:effectLst/>
                <a:latin typeface="+mn-lt"/>
                <a:ea typeface="MS PGothic" panose="020B0600070205080204" pitchFamily="34" charset="-128"/>
                <a:cs typeface="+mn-cs"/>
              </a:rPr>
              <a:t>---------- 100%</a:t>
            </a:r>
          </a:p>
          <a:p>
            <a:r>
              <a:rPr lang="en-US" sz="1200" kern="1200" dirty="0">
                <a:solidFill>
                  <a:schemeClr val="tx1"/>
                </a:solidFill>
                <a:effectLst/>
                <a:latin typeface="+mn-lt"/>
                <a:ea typeface="MS PGothic" panose="020B0600070205080204" pitchFamily="34" charset="-128"/>
                <a:cs typeface="+mn-cs"/>
              </a:rPr>
              <a:t>9. Some people find that they have no memory for </a:t>
            </a:r>
            <a:r>
              <a:rPr lang="en-US" sz="1200" b="0" kern="1200" dirty="0">
                <a:solidFill>
                  <a:schemeClr val="tx1"/>
                </a:solidFill>
                <a:effectLst/>
                <a:latin typeface="+mn-lt"/>
                <a:ea typeface="MS PGothic" panose="020B0600070205080204" pitchFamily="34" charset="-128"/>
                <a:cs typeface="+mn-cs"/>
              </a:rPr>
              <a:t>some important events in their lives (for example, a wedding or graduation). Mark the line to show what percentage of the important events in your life</a:t>
            </a:r>
            <a:r>
              <a:rPr lang="en-US" sz="1200" kern="1200" dirty="0">
                <a:solidFill>
                  <a:schemeClr val="tx1"/>
                </a:solidFill>
                <a:effectLst/>
                <a:latin typeface="+mn-lt"/>
                <a:ea typeface="MS PGothic" panose="020B0600070205080204" pitchFamily="34" charset="-128"/>
                <a:cs typeface="+mn-cs"/>
              </a:rPr>
              <a:t> you have no memory for. </a:t>
            </a:r>
            <a:endParaRPr lang="en-US" dirty="0"/>
          </a:p>
          <a:p>
            <a:r>
              <a:rPr lang="en-US" sz="1200" kern="1200" dirty="0">
                <a:solidFill>
                  <a:schemeClr val="tx1"/>
                </a:solidFill>
                <a:effectLst/>
                <a:latin typeface="+mn-lt"/>
                <a:ea typeface="MS PGothic" panose="020B0600070205080204" pitchFamily="34" charset="-128"/>
                <a:cs typeface="+mn-cs"/>
              </a:rPr>
              <a:t>0% ---------- 100% </a:t>
            </a:r>
            <a:endParaRPr lang="en-US" dirty="0"/>
          </a:p>
          <a:p>
            <a:r>
              <a:rPr lang="en-US" sz="1200" kern="1200" dirty="0">
                <a:solidFill>
                  <a:schemeClr val="tx1"/>
                </a:solidFill>
                <a:effectLst/>
                <a:latin typeface="+mn-lt"/>
                <a:ea typeface="MS PGothic" panose="020B0600070205080204" pitchFamily="34" charset="-128"/>
                <a:cs typeface="+mn-cs"/>
              </a:rPr>
              <a:t>10. Some people have the experience of being accused of lying when they do not think that they have lied. Mark the line to show what percentage of the time this happens to you. </a:t>
            </a:r>
            <a:endParaRPr lang="en-US" dirty="0"/>
          </a:p>
          <a:p>
            <a:r>
              <a:rPr lang="en-US" sz="1200" kern="1200" dirty="0">
                <a:solidFill>
                  <a:schemeClr val="tx1"/>
                </a:solidFill>
                <a:effectLst/>
                <a:latin typeface="+mn-lt"/>
                <a:ea typeface="MS PGothic" panose="020B0600070205080204" pitchFamily="34" charset="-128"/>
                <a:cs typeface="+mn-cs"/>
              </a:rPr>
              <a:t>0% ---------- 100% </a:t>
            </a:r>
            <a:endParaRPr lang="en-US" sz="1200" kern="1200" dirty="0" smtClean="0">
              <a:solidFill>
                <a:schemeClr val="tx1"/>
              </a:solidFill>
              <a:effectLst/>
              <a:latin typeface="+mn-lt"/>
              <a:ea typeface="MS PGothic" panose="020B0600070205080204" pitchFamily="34" charset="-128"/>
              <a:cs typeface="+mn-cs"/>
            </a:endParaRPr>
          </a:p>
          <a:p>
            <a:endParaRPr lang="en-US" sz="1200" kern="1200" dirty="0" smtClean="0">
              <a:solidFill>
                <a:schemeClr val="tx1"/>
              </a:solidFill>
              <a:effectLst/>
              <a:latin typeface="+mn-lt"/>
              <a:ea typeface="MS PGothic" panose="020B0600070205080204" pitchFamily="34" charset="-128"/>
              <a:cs typeface="+mn-cs"/>
            </a:endParaRPr>
          </a:p>
          <a:p>
            <a:r>
              <a:rPr lang="en-US" sz="1200" b="1" kern="1200" dirty="0" smtClean="0">
                <a:solidFill>
                  <a:schemeClr val="tx1"/>
                </a:solidFill>
                <a:effectLst/>
                <a:latin typeface="+mn-lt"/>
                <a:ea typeface="MS PGothic" panose="020B0600070205080204" pitchFamily="34" charset="-128"/>
                <a:cs typeface="+mn-cs"/>
              </a:rPr>
              <a:t>References:</a:t>
            </a:r>
            <a:r>
              <a:rPr lang="en-US" sz="1200" b="1" kern="1200" baseline="0" dirty="0" smtClean="0">
                <a:solidFill>
                  <a:schemeClr val="tx1"/>
                </a:solidFill>
                <a:effectLst/>
                <a:latin typeface="+mn-lt"/>
                <a:ea typeface="MS PGothic" panose="020B0600070205080204" pitchFamily="34" charset="-128"/>
                <a:cs typeface="+mn-cs"/>
              </a:rPr>
              <a:t> </a:t>
            </a:r>
            <a:endParaRPr lang="en-US" b="1" dirty="0"/>
          </a:p>
          <a:p>
            <a:pPr lvl="0"/>
            <a:endParaRPr lang="en-US" sz="1200" kern="1200" dirty="0">
              <a:solidFill>
                <a:schemeClr val="tx1"/>
              </a:solidFill>
              <a:effectLst/>
              <a:latin typeface="+mn-lt"/>
              <a:ea typeface="MS PGothic" panose="020B0600070205080204" pitchFamily="34" charset="-128"/>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S PGothic" panose="020B0600070205080204" pitchFamily="34" charset="-128"/>
                <a:cs typeface="+mn-cs"/>
              </a:rPr>
              <a:t>Bernstein, E. M., &amp; Putnam, F. W. (1986). Development, reliability, and validity of a dissociation scale. </a:t>
            </a:r>
            <a:r>
              <a:rPr lang="en-US" sz="1200" i="1" kern="1200" dirty="0" smtClean="0">
                <a:solidFill>
                  <a:schemeClr val="tx1"/>
                </a:solidFill>
                <a:effectLst/>
                <a:latin typeface="+mn-lt"/>
                <a:ea typeface="MS PGothic" panose="020B0600070205080204" pitchFamily="34" charset="-128"/>
                <a:cs typeface="+mn-cs"/>
              </a:rPr>
              <a:t>Journal of Nervous and Mental Disease, 174</a:t>
            </a:r>
            <a:r>
              <a:rPr lang="en-US" sz="1200" kern="1200" dirty="0" smtClean="0">
                <a:solidFill>
                  <a:schemeClr val="tx1"/>
                </a:solidFill>
                <a:effectLst/>
                <a:latin typeface="+mn-lt"/>
                <a:ea typeface="MS PGothic" panose="020B0600070205080204" pitchFamily="34" charset="-128"/>
                <a:cs typeface="+mn-cs"/>
              </a:rPr>
              <a:t>, 727–735</a:t>
            </a:r>
          </a:p>
          <a:p>
            <a:pPr lvl="0"/>
            <a:endParaRPr lang="en-US" sz="1200" kern="1200" dirty="0">
              <a:solidFill>
                <a:schemeClr val="tx1"/>
              </a:solidFill>
              <a:effectLst/>
              <a:latin typeface="+mn-lt"/>
              <a:ea typeface="MS PGothic" panose="020B0600070205080204" pitchFamily="34" charset="-128"/>
              <a:cs typeface="+mn-cs"/>
            </a:endParaRPr>
          </a:p>
        </p:txBody>
      </p:sp>
      <p:sp>
        <p:nvSpPr>
          <p:cNvPr id="4" name="Slide Number Placeholder 3"/>
          <p:cNvSpPr>
            <a:spLocks noGrp="1"/>
          </p:cNvSpPr>
          <p:nvPr>
            <p:ph type="sldNum" sz="quarter" idx="10"/>
          </p:nvPr>
        </p:nvSpPr>
        <p:spPr/>
        <p:txBody>
          <a:bodyPr/>
          <a:lstStyle/>
          <a:p>
            <a:pPr>
              <a:defRPr/>
            </a:pPr>
            <a:fld id="{74E32000-511C-B244-9240-6B27681F77AD}" type="slidenum">
              <a:rPr lang="en-US" altLang="en-US" smtClean="0">
                <a:solidFill>
                  <a:prstClr val="black"/>
                </a:solidFill>
              </a:rPr>
              <a:pPr>
                <a:defRPr/>
              </a:pPr>
              <a:t>12</a:t>
            </a:fld>
            <a:endParaRPr lang="en-US" altLang="en-US">
              <a:solidFill>
                <a:prstClr val="black"/>
              </a:solidFill>
            </a:endParaRPr>
          </a:p>
        </p:txBody>
      </p:sp>
    </p:spTree>
    <p:extLst>
      <p:ext uri="{BB962C8B-B14F-4D97-AF65-F5344CB8AC3E}">
        <p14:creationId xmlns:p14="http://schemas.microsoft.com/office/powerpoint/2010/main" val="1864327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Measurement Approaches TPS activity continued – slide</a:t>
            </a:r>
            <a:r>
              <a:rPr lang="en-US" baseline="0" dirty="0" smtClean="0"/>
              <a:t> is displaying questions 1-4</a:t>
            </a:r>
          </a:p>
          <a:p>
            <a:endParaRPr lang="en-US" baseline="0" dirty="0" smtClean="0"/>
          </a:p>
          <a:p>
            <a:r>
              <a:rPr lang="en-US" sz="1200" b="1" kern="1200" dirty="0" smtClean="0">
                <a:solidFill>
                  <a:schemeClr val="tx1"/>
                </a:solidFill>
                <a:effectLst/>
                <a:latin typeface="+mn-lt"/>
                <a:ea typeface="MS PGothic" panose="020B0600070205080204" pitchFamily="34" charset="-128"/>
                <a:cs typeface="+mn-cs"/>
              </a:rPr>
              <a:t>References:</a:t>
            </a:r>
            <a:r>
              <a:rPr lang="en-US" sz="1200" b="1" kern="1200" baseline="0" dirty="0" smtClean="0">
                <a:solidFill>
                  <a:schemeClr val="tx1"/>
                </a:solidFill>
                <a:effectLst/>
                <a:latin typeface="+mn-lt"/>
                <a:ea typeface="MS PGothic" panose="020B0600070205080204" pitchFamily="34" charset="-128"/>
                <a:cs typeface="+mn-cs"/>
              </a:rPr>
              <a:t> </a:t>
            </a:r>
            <a:endParaRPr lang="en-US" b="1" dirty="0" smtClean="0"/>
          </a:p>
          <a:p>
            <a:pPr lvl="0"/>
            <a:endParaRPr lang="en-US" sz="1200" kern="1200" dirty="0" smtClean="0">
              <a:solidFill>
                <a:schemeClr val="tx1"/>
              </a:solidFill>
              <a:effectLst/>
              <a:latin typeface="+mn-lt"/>
              <a:ea typeface="MS PGothic" panose="020B0600070205080204" pitchFamily="34" charset="-128"/>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S PGothic" panose="020B0600070205080204" pitchFamily="34" charset="-128"/>
                <a:cs typeface="+mn-cs"/>
              </a:rPr>
              <a:t>Bernstein, E. M., &amp; Putnam, F. W. (1986). Development, reliability, and validity of a dissociation scale. </a:t>
            </a:r>
            <a:r>
              <a:rPr lang="en-US" sz="1200" i="1" kern="1200" dirty="0" smtClean="0">
                <a:solidFill>
                  <a:schemeClr val="tx1"/>
                </a:solidFill>
                <a:effectLst/>
                <a:latin typeface="+mn-lt"/>
                <a:ea typeface="MS PGothic" panose="020B0600070205080204" pitchFamily="34" charset="-128"/>
                <a:cs typeface="+mn-cs"/>
              </a:rPr>
              <a:t>Journal of Nervous and Mental Disease, 174</a:t>
            </a:r>
            <a:r>
              <a:rPr lang="en-US" sz="1200" kern="1200" dirty="0" smtClean="0">
                <a:solidFill>
                  <a:schemeClr val="tx1"/>
                </a:solidFill>
                <a:effectLst/>
                <a:latin typeface="+mn-lt"/>
                <a:ea typeface="MS PGothic" panose="020B0600070205080204" pitchFamily="34" charset="-128"/>
                <a:cs typeface="+mn-cs"/>
              </a:rPr>
              <a:t>, 727–735</a:t>
            </a:r>
          </a:p>
          <a:p>
            <a:endParaRPr lang="en-US" dirty="0"/>
          </a:p>
        </p:txBody>
      </p:sp>
      <p:sp>
        <p:nvSpPr>
          <p:cNvPr id="4" name="Slide Number Placeholder 3"/>
          <p:cNvSpPr>
            <a:spLocks noGrp="1"/>
          </p:cNvSpPr>
          <p:nvPr>
            <p:ph type="sldNum" sz="quarter" idx="10"/>
          </p:nvPr>
        </p:nvSpPr>
        <p:spPr/>
        <p:txBody>
          <a:bodyPr/>
          <a:lstStyle/>
          <a:p>
            <a:pPr>
              <a:defRPr/>
            </a:pPr>
            <a:fld id="{74E32000-511C-B244-9240-6B27681F77AD}" type="slidenum">
              <a:rPr lang="en-US" altLang="en-US" smtClean="0">
                <a:solidFill>
                  <a:prstClr val="black"/>
                </a:solidFill>
              </a:rPr>
              <a:pPr>
                <a:defRPr/>
              </a:pPr>
              <a:t>13</a:t>
            </a:fld>
            <a:endParaRPr lang="en-US" altLang="en-US">
              <a:solidFill>
                <a:prstClr val="black"/>
              </a:solidFill>
            </a:endParaRPr>
          </a:p>
        </p:txBody>
      </p:sp>
    </p:spTree>
    <p:extLst>
      <p:ext uri="{BB962C8B-B14F-4D97-AF65-F5344CB8AC3E}">
        <p14:creationId xmlns:p14="http://schemas.microsoft.com/office/powerpoint/2010/main" val="436156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Measurement Approaches TPS activity continued – slide</a:t>
            </a:r>
            <a:r>
              <a:rPr lang="en-US" baseline="0" dirty="0" smtClean="0"/>
              <a:t> is displaying questions 5-7</a:t>
            </a:r>
            <a:endParaRPr lang="en-US" dirty="0" smtClean="0"/>
          </a:p>
          <a:p>
            <a:endParaRPr lang="en-US" dirty="0" smtClean="0"/>
          </a:p>
          <a:p>
            <a:r>
              <a:rPr lang="en-US" sz="1200" b="1" kern="1200" dirty="0" smtClean="0">
                <a:solidFill>
                  <a:schemeClr val="tx1"/>
                </a:solidFill>
                <a:effectLst/>
                <a:latin typeface="+mn-lt"/>
                <a:ea typeface="MS PGothic" panose="020B0600070205080204" pitchFamily="34" charset="-128"/>
                <a:cs typeface="+mn-cs"/>
              </a:rPr>
              <a:t>References:</a:t>
            </a:r>
            <a:r>
              <a:rPr lang="en-US" sz="1200" b="1" kern="1200" baseline="0" dirty="0" smtClean="0">
                <a:solidFill>
                  <a:schemeClr val="tx1"/>
                </a:solidFill>
                <a:effectLst/>
                <a:latin typeface="+mn-lt"/>
                <a:ea typeface="MS PGothic" panose="020B0600070205080204" pitchFamily="34" charset="-128"/>
                <a:cs typeface="+mn-cs"/>
              </a:rPr>
              <a:t> </a:t>
            </a:r>
            <a:endParaRPr lang="en-US" b="1" dirty="0" smtClean="0"/>
          </a:p>
          <a:p>
            <a:pPr lvl="0"/>
            <a:endParaRPr lang="en-US" sz="1200" kern="1200" dirty="0" smtClean="0">
              <a:solidFill>
                <a:schemeClr val="tx1"/>
              </a:solidFill>
              <a:effectLst/>
              <a:latin typeface="+mn-lt"/>
              <a:ea typeface="MS PGothic" panose="020B0600070205080204" pitchFamily="34" charset="-128"/>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S PGothic" panose="020B0600070205080204" pitchFamily="34" charset="-128"/>
                <a:cs typeface="+mn-cs"/>
              </a:rPr>
              <a:t>Bernstein, E. M., &amp; Putnam, F. W. (1986). Development, reliability, and validity of a dissociation scale. </a:t>
            </a:r>
            <a:r>
              <a:rPr lang="en-US" sz="1200" i="1" kern="1200" dirty="0" smtClean="0">
                <a:solidFill>
                  <a:schemeClr val="tx1"/>
                </a:solidFill>
                <a:effectLst/>
                <a:latin typeface="+mn-lt"/>
                <a:ea typeface="MS PGothic" panose="020B0600070205080204" pitchFamily="34" charset="-128"/>
                <a:cs typeface="+mn-cs"/>
              </a:rPr>
              <a:t>Journal of Nervous and Mental Disease, 174</a:t>
            </a:r>
            <a:r>
              <a:rPr lang="en-US" sz="1200" kern="1200" dirty="0" smtClean="0">
                <a:solidFill>
                  <a:schemeClr val="tx1"/>
                </a:solidFill>
                <a:effectLst/>
                <a:latin typeface="+mn-lt"/>
                <a:ea typeface="MS PGothic" panose="020B0600070205080204" pitchFamily="34" charset="-128"/>
                <a:cs typeface="+mn-cs"/>
              </a:rPr>
              <a:t>, 727–735</a:t>
            </a:r>
          </a:p>
          <a:p>
            <a:endParaRPr lang="en-US" dirty="0"/>
          </a:p>
        </p:txBody>
      </p:sp>
      <p:sp>
        <p:nvSpPr>
          <p:cNvPr id="4" name="Slide Number Placeholder 3"/>
          <p:cNvSpPr>
            <a:spLocks noGrp="1"/>
          </p:cNvSpPr>
          <p:nvPr>
            <p:ph type="sldNum" sz="quarter" idx="10"/>
          </p:nvPr>
        </p:nvSpPr>
        <p:spPr/>
        <p:txBody>
          <a:bodyPr/>
          <a:lstStyle/>
          <a:p>
            <a:pPr>
              <a:defRPr/>
            </a:pPr>
            <a:fld id="{74E32000-511C-B244-9240-6B27681F77AD}" type="slidenum">
              <a:rPr lang="en-US" altLang="en-US" smtClean="0">
                <a:solidFill>
                  <a:prstClr val="black"/>
                </a:solidFill>
              </a:rPr>
              <a:pPr>
                <a:defRPr/>
              </a:pPr>
              <a:t>14</a:t>
            </a:fld>
            <a:endParaRPr lang="en-US" altLang="en-US">
              <a:solidFill>
                <a:prstClr val="black"/>
              </a:solidFill>
            </a:endParaRPr>
          </a:p>
        </p:txBody>
      </p:sp>
    </p:spTree>
    <p:extLst>
      <p:ext uri="{BB962C8B-B14F-4D97-AF65-F5344CB8AC3E}">
        <p14:creationId xmlns:p14="http://schemas.microsoft.com/office/powerpoint/2010/main" val="1192236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Measurement Approaches TPS activity continued – slide</a:t>
            </a:r>
            <a:r>
              <a:rPr lang="en-US" baseline="0" dirty="0" smtClean="0"/>
              <a:t> is displaying questions 7-10</a:t>
            </a:r>
            <a:endParaRPr lang="en-US" dirty="0" smtClean="0"/>
          </a:p>
          <a:p>
            <a:endParaRPr lang="en-US" dirty="0" smtClean="0"/>
          </a:p>
          <a:p>
            <a:r>
              <a:rPr lang="en-US" sz="1200" b="1" kern="1200" dirty="0" smtClean="0">
                <a:solidFill>
                  <a:schemeClr val="tx1"/>
                </a:solidFill>
                <a:effectLst/>
                <a:latin typeface="+mn-lt"/>
                <a:ea typeface="MS PGothic" panose="020B0600070205080204" pitchFamily="34" charset="-128"/>
                <a:cs typeface="+mn-cs"/>
              </a:rPr>
              <a:t>References:</a:t>
            </a:r>
            <a:r>
              <a:rPr lang="en-US" sz="1200" b="1" kern="1200" baseline="0" dirty="0" smtClean="0">
                <a:solidFill>
                  <a:schemeClr val="tx1"/>
                </a:solidFill>
                <a:effectLst/>
                <a:latin typeface="+mn-lt"/>
                <a:ea typeface="MS PGothic" panose="020B0600070205080204" pitchFamily="34" charset="-128"/>
                <a:cs typeface="+mn-cs"/>
              </a:rPr>
              <a:t> </a:t>
            </a:r>
            <a:endParaRPr lang="en-US" b="1" dirty="0" smtClean="0"/>
          </a:p>
          <a:p>
            <a:pPr lvl="0"/>
            <a:endParaRPr lang="en-US" sz="1200" kern="1200" dirty="0" smtClean="0">
              <a:solidFill>
                <a:schemeClr val="tx1"/>
              </a:solidFill>
              <a:effectLst/>
              <a:latin typeface="+mn-lt"/>
              <a:ea typeface="MS PGothic" panose="020B0600070205080204" pitchFamily="34" charset="-128"/>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S PGothic" panose="020B0600070205080204" pitchFamily="34" charset="-128"/>
                <a:cs typeface="+mn-cs"/>
              </a:rPr>
              <a:t>Bernstein, E. M., &amp; Putnam, F. W. (1986). Development, reliability, and validity of a dissociation scale. </a:t>
            </a:r>
            <a:r>
              <a:rPr lang="en-US" sz="1200" i="1" kern="1200" dirty="0" smtClean="0">
                <a:solidFill>
                  <a:schemeClr val="tx1"/>
                </a:solidFill>
                <a:effectLst/>
                <a:latin typeface="+mn-lt"/>
                <a:ea typeface="MS PGothic" panose="020B0600070205080204" pitchFamily="34" charset="-128"/>
                <a:cs typeface="+mn-cs"/>
              </a:rPr>
              <a:t>Journal of Nervous and Mental Disease, 174</a:t>
            </a:r>
            <a:r>
              <a:rPr lang="en-US" sz="1200" kern="1200" dirty="0" smtClean="0">
                <a:solidFill>
                  <a:schemeClr val="tx1"/>
                </a:solidFill>
                <a:effectLst/>
                <a:latin typeface="+mn-lt"/>
                <a:ea typeface="MS PGothic" panose="020B0600070205080204" pitchFamily="34" charset="-128"/>
                <a:cs typeface="+mn-cs"/>
              </a:rPr>
              <a:t>, 727–735</a:t>
            </a:r>
          </a:p>
          <a:p>
            <a:endParaRPr lang="en-US" dirty="0"/>
          </a:p>
        </p:txBody>
      </p:sp>
      <p:sp>
        <p:nvSpPr>
          <p:cNvPr id="4" name="Slide Number Placeholder 3"/>
          <p:cNvSpPr>
            <a:spLocks noGrp="1"/>
          </p:cNvSpPr>
          <p:nvPr>
            <p:ph type="sldNum" sz="quarter" idx="10"/>
          </p:nvPr>
        </p:nvSpPr>
        <p:spPr/>
        <p:txBody>
          <a:bodyPr/>
          <a:lstStyle/>
          <a:p>
            <a:pPr>
              <a:defRPr/>
            </a:pPr>
            <a:fld id="{74E32000-511C-B244-9240-6B27681F77AD}" type="slidenum">
              <a:rPr lang="en-US" altLang="en-US" smtClean="0">
                <a:solidFill>
                  <a:prstClr val="black"/>
                </a:solidFill>
              </a:rPr>
              <a:pPr>
                <a:defRPr/>
              </a:pPr>
              <a:t>15</a:t>
            </a:fld>
            <a:endParaRPr lang="en-US" altLang="en-US">
              <a:solidFill>
                <a:prstClr val="black"/>
              </a:solidFill>
            </a:endParaRPr>
          </a:p>
        </p:txBody>
      </p:sp>
    </p:spTree>
    <p:extLst>
      <p:ext uri="{BB962C8B-B14F-4D97-AF65-F5344CB8AC3E}">
        <p14:creationId xmlns:p14="http://schemas.microsoft.com/office/powerpoint/2010/main" val="2954733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Classroom Assessment Technique (CAT): The Muddiest Point</a:t>
            </a:r>
          </a:p>
          <a:p>
            <a:pPr eaLnBrk="1" hangingPunct="1">
              <a:spcBef>
                <a:spcPct val="0"/>
              </a:spcBef>
            </a:pPr>
            <a:endParaRPr lang="en-US" altLang="en-US" dirty="0" smtClean="0"/>
          </a:p>
          <a:p>
            <a:pPr eaLnBrk="1" hangingPunct="1">
              <a:spcBef>
                <a:spcPct val="0"/>
              </a:spcBef>
            </a:pPr>
            <a:r>
              <a:rPr lang="en-US" altLang="en-US" dirty="0" smtClean="0"/>
              <a:t>Ask students to write down the “muddiest point” – that is any concept they are still struggling to understand of any questions they still may have about the material. With remaining class time, ask students to share their muddiest point and provide additional review on these points. </a:t>
            </a:r>
          </a:p>
          <a:p>
            <a:pPr eaLnBrk="1" hangingPunct="1">
              <a:spcBef>
                <a:spcPct val="0"/>
              </a:spcBef>
            </a:pPr>
            <a:endParaRPr lang="en-US" altLang="en-US" dirty="0" smtClean="0"/>
          </a:p>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smtClean="0">
                <a:ea typeface="MS PGothic" charset="-128"/>
              </a:rPr>
              <a:t>OR</a:t>
            </a:r>
            <a:r>
              <a:rPr lang="en-US" altLang="en-US" b="0" baseline="0" dirty="0" smtClean="0">
                <a:ea typeface="MS PGothic" charset="-128"/>
              </a:rPr>
              <a:t> to share their ”highest point”: something they think they have mastered, can explain and perhaps even imagine or share an example.</a:t>
            </a:r>
            <a:endParaRPr lang="en-US" altLang="en-US" b="0" dirty="0" smtClean="0">
              <a:ea typeface="MS PGothic" charset="-128"/>
            </a:endParaRPr>
          </a:p>
          <a:p>
            <a:pPr eaLnBrk="1" hangingPunct="1">
              <a:spcBef>
                <a:spcPct val="0"/>
              </a:spcBef>
            </a:pPr>
            <a:endParaRPr lang="en-US" altLang="en-US" dirty="0" smtClean="0"/>
          </a:p>
          <a:p>
            <a:pPr eaLnBrk="1" hangingPunct="1">
              <a:spcBef>
                <a:spcPct val="0"/>
              </a:spcBef>
            </a:pPr>
            <a:r>
              <a:rPr lang="en-US" altLang="en-US" dirty="0" smtClean="0">
                <a:ea typeface="MS PGothic" charset="-128"/>
              </a:rPr>
              <a:t>If you are presenting the information in this module on 1 day, you may not have time for this activity, especially if you are teaching a 50-minute class. If you are presenting in two days than</a:t>
            </a:r>
            <a:r>
              <a:rPr lang="en-US" altLang="en-US" baseline="0" dirty="0" smtClean="0">
                <a:ea typeface="MS PGothic" charset="-128"/>
              </a:rPr>
              <a:t> this can be your first day CAT.</a:t>
            </a:r>
            <a:endParaRPr lang="en-US" altLang="en-US" dirty="0" smtClean="0">
              <a:ea typeface="MS PGothic" charset="-128"/>
            </a:endParaRPr>
          </a:p>
          <a:p>
            <a:pPr eaLnBrk="1" hangingPunct="1">
              <a:spcBef>
                <a:spcPct val="0"/>
              </a:spcBef>
            </a:pPr>
            <a:endParaRPr lang="en-US" altLang="en-US" b="1" dirty="0" smtClean="0"/>
          </a:p>
          <a:p>
            <a:pPr eaLnBrk="1" hangingPunct="1">
              <a:spcBef>
                <a:spcPct val="0"/>
              </a:spcBef>
            </a:pPr>
            <a:endParaRPr lang="en-US" altLang="en-US" dirty="0" smtClean="0"/>
          </a:p>
          <a:p>
            <a:pPr eaLnBrk="1" hangingPunct="1">
              <a:spcBef>
                <a:spcPct val="0"/>
              </a:spcBef>
            </a:pPr>
            <a:r>
              <a:rPr lang="en-US" altLang="en-US" dirty="0" smtClean="0"/>
              <a:t>If you do not conclude with this Classroom Assessment Technique (CAT), it would helpful to use another CAT. It could be in the form of a:</a:t>
            </a:r>
          </a:p>
          <a:p>
            <a:pPr lvl="1" eaLnBrk="1" hangingPunct="1">
              <a:spcBef>
                <a:spcPct val="0"/>
              </a:spcBef>
            </a:pPr>
            <a:r>
              <a:rPr lang="en-US" altLang="en-US" dirty="0" smtClean="0"/>
              <a:t>Muddy point</a:t>
            </a:r>
          </a:p>
          <a:p>
            <a:pPr lvl="1" eaLnBrk="1" hangingPunct="1">
              <a:spcBef>
                <a:spcPct val="0"/>
              </a:spcBef>
            </a:pPr>
            <a:r>
              <a:rPr lang="en-US" altLang="en-US" dirty="0" smtClean="0"/>
              <a:t>One-minute paper</a:t>
            </a:r>
          </a:p>
          <a:p>
            <a:pPr lvl="1" eaLnBrk="1" hangingPunct="1">
              <a:spcBef>
                <a:spcPct val="0"/>
              </a:spcBef>
            </a:pPr>
            <a:r>
              <a:rPr lang="en-US" altLang="en-US" dirty="0" smtClean="0"/>
              <a:t>Background knowledge</a:t>
            </a:r>
          </a:p>
          <a:p>
            <a:pPr lvl="1" eaLnBrk="1" hangingPunct="1">
              <a:spcBef>
                <a:spcPct val="0"/>
              </a:spcBef>
            </a:pPr>
            <a:r>
              <a:rPr lang="en-US" altLang="en-US" dirty="0" smtClean="0"/>
              <a:t>What’s the Principle?</a:t>
            </a:r>
          </a:p>
          <a:p>
            <a:pPr lvl="1" eaLnBrk="1" hangingPunct="1">
              <a:spcBef>
                <a:spcPct val="0"/>
              </a:spcBef>
            </a:pPr>
            <a:r>
              <a:rPr lang="en-US" altLang="en-US" dirty="0" smtClean="0"/>
              <a:t>Defining features Matrix: </a:t>
            </a:r>
          </a:p>
          <a:p>
            <a:pPr eaLnBrk="1" hangingPunct="1">
              <a:spcBef>
                <a:spcPct val="0"/>
              </a:spcBef>
            </a:pPr>
            <a:r>
              <a:rPr lang="en-US" altLang="en-US" dirty="0" smtClean="0"/>
              <a:t>For more information on CATs click here: </a:t>
            </a:r>
            <a:r>
              <a:rPr lang="en-US" altLang="en-US" dirty="0" smtClean="0">
                <a:hlinkClick r:id="rId3"/>
              </a:rPr>
              <a:t>http://cft.vanderbilt.edu/guides-sub-pages/cats/</a:t>
            </a:r>
            <a:r>
              <a:rPr lang="en-US" altLang="en-US" dirty="0" smtClean="0"/>
              <a:t> </a:t>
            </a:r>
          </a:p>
          <a:p>
            <a:pPr eaLnBrk="1" hangingPunct="1">
              <a:spcBef>
                <a:spcPct val="0"/>
              </a:spcBef>
            </a:pPr>
            <a:endParaRPr lang="en-US" altLang="en-US" b="0" dirty="0" smtClean="0">
              <a:ea typeface="MS PGothic" charset="-128"/>
            </a:endParaRPr>
          </a:p>
          <a:p>
            <a:pPr eaLnBrk="1" hangingPunct="1">
              <a:spcBef>
                <a:spcPct val="0"/>
              </a:spcBef>
            </a:pPr>
            <a:endParaRPr lang="en-US" altLang="en-US" b="0" dirty="0" smtClean="0">
              <a:ea typeface="MS PGothic" charset="-128"/>
            </a:endParaRPr>
          </a:p>
          <a:p>
            <a:pPr eaLnBrk="1" hangingPunct="1">
              <a:spcBef>
                <a:spcPct val="0"/>
              </a:spcBef>
            </a:pPr>
            <a:endParaRPr lang="en-US" altLang="en-US" b="0" dirty="0" smtClean="0">
              <a:ea typeface="MS PGothic" charset="-128"/>
            </a:endParaRPr>
          </a:p>
          <a:p>
            <a:pPr eaLnBrk="1" hangingPunct="1">
              <a:spcBef>
                <a:spcPct val="0"/>
              </a:spcBef>
            </a:pPr>
            <a:endParaRPr lang="en-US" altLang="en-US" b="0" dirty="0" smtClean="0">
              <a:ea typeface="MS PGothic" charset="-128"/>
            </a:endParaRPr>
          </a:p>
          <a:p>
            <a:pPr eaLnBrk="1" hangingPunct="1">
              <a:spcBef>
                <a:spcPct val="0"/>
              </a:spcBef>
            </a:pPr>
            <a:endParaRPr lang="en-US" altLang="en-US" b="0" dirty="0" smtClean="0">
              <a:ea typeface="MS PGothic" charset="-128"/>
            </a:endParaRPr>
          </a:p>
          <a:p>
            <a:pPr eaLnBrk="1" hangingPunct="1">
              <a:spcBef>
                <a:spcPct val="0"/>
              </a:spcBef>
            </a:pPr>
            <a:endParaRPr lang="en-US" altLang="en-US" b="0" dirty="0" smtClean="0">
              <a:ea typeface="MS PGothic" charset="-128"/>
            </a:endParaRPr>
          </a:p>
          <a:p>
            <a:pPr eaLnBrk="1" hangingPunct="1">
              <a:spcBef>
                <a:spcPct val="0"/>
              </a:spcBef>
            </a:pPr>
            <a:endParaRPr lang="en-US" altLang="en-US" dirty="0">
              <a:ea typeface="MS PGothic" charset="-128"/>
            </a:endParaRPr>
          </a:p>
          <a:p>
            <a:pPr eaLnBrk="1" hangingPunct="1">
              <a:spcBef>
                <a:spcPct val="0"/>
              </a:spcBef>
            </a:pPr>
            <a:endParaRPr lang="en-US" altLang="en-US" b="1" dirty="0">
              <a:ea typeface="MS PGothic" charset="-128"/>
            </a:endParaRPr>
          </a:p>
          <a:p>
            <a:pPr eaLnBrk="1" hangingPunct="1">
              <a:spcBef>
                <a:spcPct val="0"/>
              </a:spcBef>
            </a:pPr>
            <a:endParaRPr lang="en-US" altLang="en-US" dirty="0">
              <a:ea typeface="MS PGothic" charset="-128"/>
            </a:endParaRP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760D0B61-0809-EC46-B890-3EBA1892DEE7}" type="slidenum">
              <a:rPr lang="en-US" altLang="en-US">
                <a:solidFill>
                  <a:prstClr val="black"/>
                </a:solidFill>
                <a:latin typeface="Calibri" charset="0"/>
              </a:rPr>
              <a:pPr/>
              <a:t>16</a:t>
            </a:fld>
            <a:endParaRPr lang="en-US" altLang="en-US">
              <a:solidFill>
                <a:prstClr val="black"/>
              </a:solidFill>
              <a:latin typeface="Calibri" charset="0"/>
            </a:endParaRPr>
          </a:p>
        </p:txBody>
      </p:sp>
    </p:spTree>
    <p:extLst>
      <p:ext uri="{BB962C8B-B14F-4D97-AF65-F5344CB8AC3E}">
        <p14:creationId xmlns:p14="http://schemas.microsoft.com/office/powerpoint/2010/main" val="2872318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sz="1200" kern="1200" dirty="0">
                <a:solidFill>
                  <a:schemeClr val="tx1"/>
                </a:solidFill>
                <a:effectLst/>
                <a:latin typeface="+mn-lt"/>
                <a:ea typeface="MS PGothic" panose="020B0600070205080204" pitchFamily="34" charset="-128"/>
                <a:cs typeface="+mn-cs"/>
              </a:rPr>
              <a:t>The purpose of this is to address some of the muddiest points the instructor deems to be most important or most prevalent based on the students muddiest point responses.</a:t>
            </a:r>
            <a:r>
              <a:rPr lang="en-US" dirty="0">
                <a:effectLst/>
              </a:rPr>
              <a:t> </a:t>
            </a:r>
          </a:p>
          <a:p>
            <a:pPr eaLnBrk="1" hangingPunct="1">
              <a:spcBef>
                <a:spcPct val="0"/>
              </a:spcBef>
            </a:pPr>
            <a:endParaRPr lang="en-US" altLang="en-US" b="1" dirty="0">
              <a:effectLst/>
              <a:ea typeface="MS PGothic" charset="-128"/>
            </a:endParaRPr>
          </a:p>
          <a:p>
            <a:r>
              <a:rPr lang="en-US" sz="1200" b="1" dirty="0">
                <a:latin typeface="Calibri" charset="0"/>
                <a:ea typeface="Calibri" charset="0"/>
                <a:cs typeface="Calibri" charset="0"/>
              </a:rPr>
              <a:t>Click: </a:t>
            </a:r>
            <a:r>
              <a:rPr lang="en-US" sz="1200" dirty="0">
                <a:latin typeface="Calibri" charset="0"/>
                <a:ea typeface="Calibri" charset="0"/>
                <a:cs typeface="Calibri" charset="0"/>
              </a:rPr>
              <a:t>Many of you seemed to struggle with…</a:t>
            </a:r>
          </a:p>
          <a:p>
            <a:endParaRPr lang="en-US" sz="1200" dirty="0">
              <a:latin typeface="Calibri" charset="0"/>
              <a:ea typeface="Calibri" charset="0"/>
              <a:cs typeface="Calibri" charset="0"/>
            </a:endParaRPr>
          </a:p>
          <a:p>
            <a:r>
              <a:rPr lang="en-US" sz="1200" b="1" dirty="0"/>
              <a:t>Click:</a:t>
            </a:r>
            <a:r>
              <a:rPr lang="en-US" sz="1200" b="1" baseline="0" dirty="0"/>
              <a:t> </a:t>
            </a:r>
            <a:r>
              <a:rPr lang="en-US" sz="1200" dirty="0"/>
              <a:t>How would you respond to this muddiest point? (without identifying the student,</a:t>
            </a:r>
            <a:r>
              <a:rPr lang="en-US" sz="1200" baseline="0" dirty="0"/>
              <a:t> select a students example of a muddiest point response that reflects something many struggled with).</a:t>
            </a:r>
          </a:p>
          <a:p>
            <a:endParaRPr lang="en-US" sz="1200" baseline="0" dirty="0">
              <a:latin typeface="Calibri" charset="0"/>
              <a:ea typeface="Calibri" charset="0"/>
              <a:cs typeface="Calibri" charset="0"/>
            </a:endParaRPr>
          </a:p>
          <a:p>
            <a:r>
              <a:rPr lang="en-US" sz="1200" baseline="0" dirty="0">
                <a:latin typeface="Calibri" charset="0"/>
                <a:ea typeface="Calibri" charset="0"/>
                <a:cs typeface="Calibri" charset="0"/>
              </a:rPr>
              <a:t>An instructor might choose to do a </a:t>
            </a:r>
            <a:r>
              <a:rPr lang="en-US" sz="1200" baseline="0" dirty="0" err="1">
                <a:latin typeface="Calibri" charset="0"/>
                <a:ea typeface="Calibri" charset="0"/>
                <a:cs typeface="Calibri" charset="0"/>
              </a:rPr>
              <a:t>Think</a:t>
            </a:r>
            <a:r>
              <a:rPr lang="en-US" sz="1200" baseline="0" dirty="0" err="1">
                <a:latin typeface="Calibri" charset="0"/>
                <a:ea typeface="Calibri" charset="0"/>
                <a:cs typeface="Calibri" charset="0"/>
                <a:sym typeface="Wingdings" panose="05000000000000000000" pitchFamily="2" charset="2"/>
              </a:rPr>
              <a:t></a:t>
            </a:r>
            <a:r>
              <a:rPr lang="en-US" sz="1200" baseline="0" dirty="0" err="1">
                <a:latin typeface="Calibri" charset="0"/>
                <a:ea typeface="Calibri" charset="0"/>
                <a:cs typeface="Calibri" charset="0"/>
              </a:rPr>
              <a:t>Pair</a:t>
            </a:r>
            <a:r>
              <a:rPr lang="en-US" sz="1200" baseline="0" dirty="0" err="1">
                <a:latin typeface="Calibri" charset="0"/>
                <a:ea typeface="Calibri" charset="0"/>
                <a:cs typeface="Calibri" charset="0"/>
                <a:sym typeface="Wingdings" panose="05000000000000000000" pitchFamily="2" charset="2"/>
              </a:rPr>
              <a:t></a:t>
            </a:r>
            <a:r>
              <a:rPr lang="en-US" sz="1200" baseline="0" dirty="0" err="1">
                <a:latin typeface="Calibri" charset="0"/>
                <a:ea typeface="Calibri" charset="0"/>
                <a:cs typeface="Calibri" charset="0"/>
              </a:rPr>
              <a:t>Share</a:t>
            </a:r>
            <a:r>
              <a:rPr lang="en-US" sz="1200" baseline="0" dirty="0">
                <a:latin typeface="Calibri" charset="0"/>
                <a:ea typeface="Calibri" charset="0"/>
                <a:cs typeface="Calibri" charset="0"/>
              </a:rPr>
              <a:t> where students write a response to the example muddiest point, share with a partner and then share with the class.</a:t>
            </a:r>
          </a:p>
          <a:p>
            <a:endParaRPr lang="en-US" sz="1200" baseline="0" dirty="0">
              <a:latin typeface="Calibri" charset="0"/>
              <a:ea typeface="Calibri" charset="0"/>
              <a:cs typeface="Calibri" charset="0"/>
            </a:endParaRPr>
          </a:p>
          <a:p>
            <a:r>
              <a:rPr lang="en-US" sz="1200" baseline="0" dirty="0">
                <a:latin typeface="Calibri" charset="0"/>
                <a:ea typeface="Calibri" charset="0"/>
                <a:cs typeface="Calibri" charset="0"/>
              </a:rPr>
              <a:t>Alternately, the instructor might elect to just have a whole class discussion on the muddiest topic. </a:t>
            </a:r>
            <a:endParaRPr lang="en-US" altLang="en-US" b="1" dirty="0">
              <a:ea typeface="MS PGothic" charset="-128"/>
            </a:endParaRP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760D0B61-0809-EC46-B890-3EBA1892DEE7}" type="slidenum">
              <a:rPr lang="en-US" altLang="en-US">
                <a:solidFill>
                  <a:prstClr val="black"/>
                </a:solidFill>
                <a:latin typeface="Calibri" charset="0"/>
              </a:rPr>
              <a:pPr/>
              <a:t>17</a:t>
            </a:fld>
            <a:endParaRPr lang="en-US" altLang="en-US">
              <a:solidFill>
                <a:prstClr val="black"/>
              </a:solidFill>
              <a:latin typeface="Calibri" charset="0"/>
            </a:endParaRPr>
          </a:p>
        </p:txBody>
      </p:sp>
    </p:spTree>
    <p:extLst>
      <p:ext uri="{BB962C8B-B14F-4D97-AF65-F5344CB8AC3E}">
        <p14:creationId xmlns:p14="http://schemas.microsoft.com/office/powerpoint/2010/main" val="6206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Purpose: </a:t>
            </a:r>
            <a:r>
              <a:rPr lang="en-US" altLang="en-US" dirty="0">
                <a:ea typeface="MS PGothic" charset="-128"/>
              </a:rPr>
              <a:t>This slide is the lecture progress Overview</a:t>
            </a: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2D04DC79-6EDB-DD46-A224-99A509196D4C}" type="slidenum">
              <a:rPr lang="en-US" altLang="en-US">
                <a:solidFill>
                  <a:prstClr val="black"/>
                </a:solidFill>
                <a:latin typeface="Calibri" charset="0"/>
              </a:rPr>
              <a:pPr/>
              <a:t>18</a:t>
            </a:fld>
            <a:endParaRPr lang="en-US" altLang="en-US">
              <a:solidFill>
                <a:prstClr val="black"/>
              </a:solidFill>
              <a:latin typeface="Calibri" charset="0"/>
            </a:endParaRPr>
          </a:p>
        </p:txBody>
      </p:sp>
    </p:spTree>
    <p:extLst>
      <p:ext uri="{BB962C8B-B14F-4D97-AF65-F5344CB8AC3E}">
        <p14:creationId xmlns:p14="http://schemas.microsoft.com/office/powerpoint/2010/main" val="2041008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is meant to introduce students to the PTM Model – one the most widely held perspective on dissociative symptoms.</a:t>
            </a:r>
          </a:p>
          <a:p>
            <a:pPr eaLnBrk="1" hangingPunct="1">
              <a:spcBef>
                <a:spcPct val="0"/>
              </a:spcBef>
            </a:pPr>
            <a:endParaRPr lang="en-US" altLang="en-US" dirty="0">
              <a:ea typeface="MS PGothic" charset="-128"/>
            </a:endParaRPr>
          </a:p>
          <a:p>
            <a:pPr eaLnBrk="1" hangingPunct="1">
              <a:spcBef>
                <a:spcPct val="0"/>
              </a:spcBef>
            </a:pPr>
            <a:r>
              <a:rPr lang="en-US" altLang="en-US" dirty="0">
                <a:ea typeface="MS PGothic" charset="-128"/>
              </a:rPr>
              <a:t>The</a:t>
            </a:r>
            <a:r>
              <a:rPr lang="en-US" altLang="en-US" baseline="0" dirty="0">
                <a:ea typeface="MS PGothic" charset="-128"/>
              </a:rPr>
              <a:t> Posttraumatic Model (PTM)</a:t>
            </a:r>
          </a:p>
          <a:p>
            <a:pPr eaLnBrk="1" hangingPunct="1">
              <a:spcBef>
                <a:spcPct val="0"/>
              </a:spcBef>
            </a:pPr>
            <a:endParaRPr lang="en-US" altLang="en-US" baseline="0" dirty="0">
              <a:ea typeface="MS PGothic" charset="-128"/>
            </a:endParaRPr>
          </a:p>
          <a:p>
            <a:pPr eaLnBrk="1" hangingPunct="1">
              <a:spcBef>
                <a:spcPct val="0"/>
              </a:spcBef>
            </a:pPr>
            <a:r>
              <a:rPr lang="en-US" altLang="en-US" b="1" baseline="0" dirty="0">
                <a:ea typeface="MS PGothic" charset="-128"/>
              </a:rPr>
              <a:t>(Click): </a:t>
            </a:r>
            <a:r>
              <a:rPr lang="en-US" altLang="en-US" baseline="0" dirty="0">
                <a:ea typeface="MS PGothic" charset="-128"/>
              </a:rPr>
              <a:t>The most widely held perspective on dissociative symptoms. </a:t>
            </a:r>
          </a:p>
          <a:p>
            <a:pPr eaLnBrk="1" hangingPunct="1">
              <a:spcBef>
                <a:spcPct val="0"/>
              </a:spcBef>
            </a:pPr>
            <a:endParaRPr lang="en-US" altLang="en-US" baseline="0" dirty="0">
              <a:ea typeface="MS PGothic" charset="-128"/>
            </a:endParaRPr>
          </a:p>
          <a:p>
            <a:pPr eaLnBrk="1" hangingPunct="1">
              <a:spcBef>
                <a:spcPct val="0"/>
              </a:spcBef>
            </a:pPr>
            <a:r>
              <a:rPr lang="en-US" altLang="en-US" b="1" baseline="0" dirty="0">
                <a:ea typeface="MS PGothic" charset="-128"/>
              </a:rPr>
              <a:t>(Click): </a:t>
            </a:r>
            <a:r>
              <a:rPr lang="en-US" altLang="en-US" b="0" baseline="0" dirty="0">
                <a:ea typeface="MS PGothic" charset="-128"/>
              </a:rPr>
              <a:t>S</a:t>
            </a:r>
            <a:r>
              <a:rPr lang="en-US" altLang="en-US" baseline="0" dirty="0">
                <a:ea typeface="MS PGothic" charset="-128"/>
              </a:rPr>
              <a:t>ymptoms are defensive response to highly aversive </a:t>
            </a:r>
            <a:r>
              <a:rPr lang="en-US" altLang="en-US" baseline="0" dirty="0" smtClean="0">
                <a:ea typeface="MS PGothic" charset="-128"/>
              </a:rPr>
              <a:t>events</a:t>
            </a:r>
          </a:p>
          <a:p>
            <a:pPr eaLnBrk="1" hangingPunct="1">
              <a:spcBef>
                <a:spcPct val="0"/>
              </a:spcBef>
            </a:pPr>
            <a:r>
              <a:rPr lang="en-US" altLang="en-US" baseline="0" dirty="0" smtClean="0">
                <a:ea typeface="MS PGothic" charset="-128"/>
              </a:rPr>
              <a:t>These events are often </a:t>
            </a:r>
            <a:r>
              <a:rPr lang="en-US" altLang="en-US" baseline="0" dirty="0">
                <a:ea typeface="MS PGothic" charset="-128"/>
              </a:rPr>
              <a:t>traumatic experiences </a:t>
            </a:r>
            <a:r>
              <a:rPr lang="en-US" altLang="en-US" baseline="0" dirty="0" smtClean="0">
                <a:ea typeface="MS PGothic" charset="-128"/>
              </a:rPr>
              <a:t>a person experiences during childhood</a:t>
            </a:r>
            <a:endParaRPr lang="en-US" altLang="en-US" dirty="0">
              <a:ea typeface="MS PGothic" charset="-128"/>
            </a:endParaRPr>
          </a:p>
          <a:p>
            <a:pPr eaLnBrk="1" hangingPunct="1">
              <a:spcBef>
                <a:spcPct val="0"/>
              </a:spcBef>
            </a:pPr>
            <a:endParaRPr lang="en-US" altLang="en-US" dirty="0">
              <a:ea typeface="MS PGothic" charset="-128"/>
            </a:endParaRPr>
          </a:p>
          <a:p>
            <a:pPr eaLnBrk="1" hangingPunct="1">
              <a:spcBef>
                <a:spcPct val="0"/>
              </a:spcBef>
            </a:pPr>
            <a:r>
              <a:rPr lang="en-US" altLang="en-US" sz="1200" dirty="0">
                <a:ea typeface="MS PGothic" charset="-128"/>
              </a:rPr>
              <a:t>(</a:t>
            </a:r>
            <a:r>
              <a:rPr lang="en-US" altLang="en-US" sz="1200" dirty="0" smtClean="0">
                <a:ea typeface="MS PGothic" charset="-128"/>
              </a:rPr>
              <a:t>Bremner</a:t>
            </a:r>
            <a:r>
              <a:rPr lang="en-US" altLang="en-US" sz="1200" dirty="0">
                <a:ea typeface="MS PGothic" charset="-128"/>
              </a:rPr>
              <a:t>, 2010; Spiegel et al., 2011; Spitzer, Vogel, </a:t>
            </a:r>
            <a:r>
              <a:rPr lang="en-US" altLang="en-US" sz="1200" dirty="0" err="1">
                <a:ea typeface="MS PGothic" charset="-128"/>
              </a:rPr>
              <a:t>Barnow</a:t>
            </a:r>
            <a:r>
              <a:rPr lang="en-US" altLang="en-US" sz="1200" dirty="0">
                <a:ea typeface="MS PGothic" charset="-128"/>
              </a:rPr>
              <a:t>, </a:t>
            </a:r>
            <a:r>
              <a:rPr lang="en-US" altLang="en-US" sz="1200" dirty="0" err="1">
                <a:ea typeface="MS PGothic" charset="-128"/>
              </a:rPr>
              <a:t>Freyberger</a:t>
            </a:r>
            <a:r>
              <a:rPr lang="en-US" altLang="en-US" sz="1200" dirty="0">
                <a:ea typeface="MS PGothic" charset="-128"/>
              </a:rPr>
              <a:t>, &amp; </a:t>
            </a:r>
            <a:r>
              <a:rPr lang="en-US" altLang="en-US" sz="1200" dirty="0" err="1">
                <a:ea typeface="MS PGothic" charset="-128"/>
              </a:rPr>
              <a:t>Grabe</a:t>
            </a:r>
            <a:r>
              <a:rPr lang="en-US" altLang="en-US" sz="1200" dirty="0">
                <a:ea typeface="MS PGothic" charset="-128"/>
              </a:rPr>
              <a:t>, 2007</a:t>
            </a:r>
            <a:r>
              <a:rPr lang="en-US" altLang="en-US" sz="1200" dirty="0" smtClean="0">
                <a:ea typeface="MS PGothic" charset="-128"/>
              </a:rPr>
              <a:t>). </a:t>
            </a:r>
          </a:p>
          <a:p>
            <a:pPr eaLnBrk="1" hangingPunct="1">
              <a:spcBef>
                <a:spcPct val="0"/>
              </a:spcBef>
            </a:pPr>
            <a:endParaRPr lang="en-US" altLang="en-US" sz="1200" dirty="0" smtClean="0">
              <a:ea typeface="MS PGothic" charset="-128"/>
            </a:endParaRPr>
          </a:p>
          <a:p>
            <a:pPr eaLnBrk="1" hangingPunct="1">
              <a:spcBef>
                <a:spcPct val="0"/>
              </a:spcBef>
            </a:pPr>
            <a:r>
              <a:rPr lang="en-US" altLang="en-US" sz="1200" b="1" dirty="0" smtClean="0">
                <a:ea typeface="MS PGothic" charset="-128"/>
              </a:rPr>
              <a:t>References:</a:t>
            </a:r>
            <a:r>
              <a:rPr lang="en-US" altLang="en-US" sz="1200" b="1" baseline="0" dirty="0" smtClean="0">
                <a:ea typeface="MS PGothic" charset="-128"/>
              </a:rPr>
              <a:t> </a:t>
            </a:r>
          </a:p>
          <a:p>
            <a:pPr eaLnBrk="1" hangingPunct="1">
              <a:spcBef>
                <a:spcPct val="0"/>
              </a:spcBef>
            </a:pPr>
            <a:endParaRPr lang="en-US" altLang="en-US" sz="1200" baseline="0" dirty="0" smtClean="0">
              <a:ea typeface="MS PGothic"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fr-FR" sz="1200" b="0" i="0" kern="1200" dirty="0" err="1" smtClean="0">
                <a:solidFill>
                  <a:schemeClr val="tx1"/>
                </a:solidFill>
                <a:effectLst/>
                <a:latin typeface="+mn-lt"/>
                <a:ea typeface="MS PGothic" panose="020B0600070205080204" pitchFamily="34" charset="-128"/>
                <a:cs typeface="+mn-cs"/>
              </a:rPr>
              <a:t>Bremner</a:t>
            </a:r>
            <a:r>
              <a:rPr lang="fr-FR" sz="1200" b="0" i="0" kern="1200" dirty="0" smtClean="0">
                <a:solidFill>
                  <a:schemeClr val="tx1"/>
                </a:solidFill>
                <a:effectLst/>
                <a:latin typeface="+mn-lt"/>
                <a:ea typeface="MS PGothic" panose="020B0600070205080204" pitchFamily="34" charset="-128"/>
                <a:cs typeface="+mn-cs"/>
              </a:rPr>
              <a:t>, J. D. (2010). Cognitive </a:t>
            </a:r>
            <a:r>
              <a:rPr lang="fr-FR" sz="1200" b="0" i="0" kern="1200" dirty="0" err="1" smtClean="0">
                <a:solidFill>
                  <a:schemeClr val="tx1"/>
                </a:solidFill>
                <a:effectLst/>
                <a:latin typeface="+mn-lt"/>
                <a:ea typeface="MS PGothic" panose="020B0600070205080204" pitchFamily="34" charset="-128"/>
                <a:cs typeface="+mn-cs"/>
              </a:rPr>
              <a:t>processes</a:t>
            </a:r>
            <a:r>
              <a:rPr lang="fr-FR" sz="1200" b="0" i="0" kern="1200" dirty="0" smtClean="0">
                <a:solidFill>
                  <a:schemeClr val="tx1"/>
                </a:solidFill>
                <a:effectLst/>
                <a:latin typeface="+mn-lt"/>
                <a:ea typeface="MS PGothic" panose="020B0600070205080204" pitchFamily="34" charset="-128"/>
                <a:cs typeface="+mn-cs"/>
              </a:rPr>
              <a:t> in dissociation: Comment on </a:t>
            </a:r>
            <a:r>
              <a:rPr lang="fr-FR" sz="1200" b="0" i="0" kern="1200" dirty="0" err="1" smtClean="0">
                <a:solidFill>
                  <a:schemeClr val="tx1"/>
                </a:solidFill>
                <a:effectLst/>
                <a:latin typeface="+mn-lt"/>
                <a:ea typeface="MS PGothic" panose="020B0600070205080204" pitchFamily="34" charset="-128"/>
                <a:cs typeface="+mn-cs"/>
              </a:rPr>
              <a:t>Giesbrecht</a:t>
            </a:r>
            <a:r>
              <a:rPr lang="fr-FR" sz="1200" b="0" i="0" kern="1200" dirty="0" smtClean="0">
                <a:solidFill>
                  <a:schemeClr val="tx1"/>
                </a:solidFill>
                <a:effectLst/>
                <a:latin typeface="+mn-lt"/>
                <a:ea typeface="MS PGothic" panose="020B0600070205080204" pitchFamily="34" charset="-128"/>
                <a:cs typeface="+mn-cs"/>
              </a:rPr>
              <a:t> et al. (2008). </a:t>
            </a:r>
            <a:r>
              <a:rPr lang="fr-FR" sz="1200" b="0" i="1" kern="1200" dirty="0" err="1" smtClean="0">
                <a:solidFill>
                  <a:schemeClr val="tx1"/>
                </a:solidFill>
                <a:effectLst/>
                <a:latin typeface="+mn-lt"/>
                <a:ea typeface="MS PGothic" panose="020B0600070205080204" pitchFamily="34" charset="-128"/>
                <a:cs typeface="+mn-cs"/>
              </a:rPr>
              <a:t>Psychological</a:t>
            </a:r>
            <a:r>
              <a:rPr lang="fr-FR" sz="1200" b="0" i="1" kern="1200" dirty="0" smtClean="0">
                <a:solidFill>
                  <a:schemeClr val="tx1"/>
                </a:solidFill>
                <a:effectLst/>
                <a:latin typeface="+mn-lt"/>
                <a:ea typeface="MS PGothic" panose="020B0600070205080204" pitchFamily="34" charset="-128"/>
                <a:cs typeface="+mn-cs"/>
              </a:rPr>
              <a:t> Bulletin, 136</a:t>
            </a:r>
            <a:r>
              <a:rPr lang="fr-FR" sz="1200" b="0" i="0" kern="1200" dirty="0" smtClean="0">
                <a:solidFill>
                  <a:schemeClr val="tx1"/>
                </a:solidFill>
                <a:effectLst/>
                <a:latin typeface="+mn-lt"/>
                <a:ea typeface="MS PGothic" panose="020B0600070205080204" pitchFamily="34" charset="-128"/>
                <a:cs typeface="+mn-cs"/>
              </a:rPr>
              <a:t>, 1–6.</a:t>
            </a:r>
          </a:p>
          <a:p>
            <a:pPr marL="0" marR="0" indent="0" algn="l" defTabSz="457200" rtl="0" eaLnBrk="1" fontAlgn="base" latinLnBrk="0" hangingPunct="1">
              <a:lnSpc>
                <a:spcPct val="100000"/>
              </a:lnSpc>
              <a:spcBef>
                <a:spcPct val="0"/>
              </a:spcBef>
              <a:spcAft>
                <a:spcPct val="0"/>
              </a:spcAft>
              <a:buClrTx/>
              <a:buSzTx/>
              <a:buFontTx/>
              <a:buNone/>
              <a:tabLst/>
              <a:defRPr/>
            </a:pPr>
            <a:endParaRPr lang="fr-FR" sz="1200" b="0" i="0" kern="1200" dirty="0" smtClean="0">
              <a:solidFill>
                <a:schemeClr val="tx1"/>
              </a:solidFill>
              <a:effectLst/>
              <a:latin typeface="+mn-lt"/>
              <a:ea typeface="MS PGothic" panose="020B0600070205080204" pitchFamily="34" charset="-128"/>
              <a:cs typeface="+mn-cs"/>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Spiegel, D., </a:t>
            </a:r>
            <a:r>
              <a:rPr lang="en-US" sz="1200" b="0" i="0" kern="1200" dirty="0" err="1" smtClean="0">
                <a:solidFill>
                  <a:schemeClr val="tx1"/>
                </a:solidFill>
                <a:effectLst/>
                <a:latin typeface="+mn-lt"/>
                <a:ea typeface="MS PGothic" panose="020B0600070205080204" pitchFamily="34" charset="-128"/>
                <a:cs typeface="+mn-cs"/>
              </a:rPr>
              <a:t>Loewenstein</a:t>
            </a:r>
            <a:r>
              <a:rPr lang="en-US" sz="1200" b="0" i="0" kern="1200" dirty="0" smtClean="0">
                <a:solidFill>
                  <a:schemeClr val="tx1"/>
                </a:solidFill>
                <a:effectLst/>
                <a:latin typeface="+mn-lt"/>
                <a:ea typeface="MS PGothic" panose="020B0600070205080204" pitchFamily="34" charset="-128"/>
                <a:cs typeface="+mn-cs"/>
              </a:rPr>
              <a:t>, R. J., Lewis-Fernandez, R., </a:t>
            </a:r>
            <a:r>
              <a:rPr lang="en-US" sz="1200" b="0" i="0" kern="1200" dirty="0" err="1" smtClean="0">
                <a:solidFill>
                  <a:schemeClr val="tx1"/>
                </a:solidFill>
                <a:effectLst/>
                <a:latin typeface="+mn-lt"/>
                <a:ea typeface="MS PGothic" panose="020B0600070205080204" pitchFamily="34" charset="-128"/>
                <a:cs typeface="+mn-cs"/>
              </a:rPr>
              <a:t>Sar</a:t>
            </a:r>
            <a:r>
              <a:rPr lang="en-US" sz="1200" b="0" i="0" kern="1200" dirty="0" smtClean="0">
                <a:solidFill>
                  <a:schemeClr val="tx1"/>
                </a:solidFill>
                <a:effectLst/>
                <a:latin typeface="+mn-lt"/>
                <a:ea typeface="MS PGothic" panose="020B0600070205080204" pitchFamily="34" charset="-128"/>
                <a:cs typeface="+mn-cs"/>
              </a:rPr>
              <a:t>, V., Simeon, D., </a:t>
            </a:r>
            <a:r>
              <a:rPr lang="en-US" sz="1200" b="0" i="0" kern="1200" dirty="0" err="1" smtClean="0">
                <a:solidFill>
                  <a:schemeClr val="tx1"/>
                </a:solidFill>
                <a:effectLst/>
                <a:latin typeface="+mn-lt"/>
                <a:ea typeface="MS PGothic" panose="020B0600070205080204" pitchFamily="34" charset="-128"/>
                <a:cs typeface="+mn-cs"/>
              </a:rPr>
              <a:t>Vermetten</a:t>
            </a:r>
            <a:r>
              <a:rPr lang="en-US" sz="1200" b="0" i="0" kern="1200" dirty="0" smtClean="0">
                <a:solidFill>
                  <a:schemeClr val="tx1"/>
                </a:solidFill>
                <a:effectLst/>
                <a:latin typeface="+mn-lt"/>
                <a:ea typeface="MS PGothic" panose="020B0600070205080204" pitchFamily="34" charset="-128"/>
                <a:cs typeface="+mn-cs"/>
              </a:rPr>
              <a:t>, E., </a:t>
            </a:r>
            <a:r>
              <a:rPr lang="en-US" sz="1200" b="0" i="0" kern="1200" dirty="0" err="1" smtClean="0">
                <a:solidFill>
                  <a:schemeClr val="tx1"/>
                </a:solidFill>
                <a:effectLst/>
                <a:latin typeface="+mn-lt"/>
                <a:ea typeface="MS PGothic" panose="020B0600070205080204" pitchFamily="34" charset="-128"/>
                <a:cs typeface="+mn-cs"/>
              </a:rPr>
              <a:t>Cardena</a:t>
            </a:r>
            <a:r>
              <a:rPr lang="en-US" sz="1200" b="0" i="0" kern="1200" dirty="0" smtClean="0">
                <a:solidFill>
                  <a:schemeClr val="tx1"/>
                </a:solidFill>
                <a:effectLst/>
                <a:latin typeface="+mn-lt"/>
                <a:ea typeface="MS PGothic" panose="020B0600070205080204" pitchFamily="34" charset="-128"/>
                <a:cs typeface="+mn-cs"/>
              </a:rPr>
              <a:t>, E., &amp; Dell, P. F. (2011). Dissociative disorders in DSM-5. </a:t>
            </a:r>
            <a:r>
              <a:rPr lang="en-US" sz="1200" b="0" i="1" kern="1200" dirty="0" smtClean="0">
                <a:solidFill>
                  <a:schemeClr val="tx1"/>
                </a:solidFill>
                <a:effectLst/>
                <a:latin typeface="+mn-lt"/>
                <a:ea typeface="MS PGothic" panose="020B0600070205080204" pitchFamily="34" charset="-128"/>
                <a:cs typeface="+mn-cs"/>
              </a:rPr>
              <a:t>Depression and Anxiety, 28</a:t>
            </a:r>
            <a:r>
              <a:rPr lang="en-US" sz="1200" b="0" i="0" kern="1200" dirty="0" smtClean="0">
                <a:solidFill>
                  <a:schemeClr val="tx1"/>
                </a:solidFill>
                <a:effectLst/>
                <a:latin typeface="+mn-lt"/>
                <a:ea typeface="MS PGothic" panose="020B0600070205080204" pitchFamily="34" charset="-128"/>
                <a:cs typeface="+mn-cs"/>
              </a:rPr>
              <a:t>, 824–852.</a:t>
            </a:r>
          </a:p>
          <a:p>
            <a:pPr marL="0" marR="0" indent="0" algn="l" defTabSz="457200" rtl="0" eaLnBrk="1" fontAlgn="base" latinLnBrk="0" hangingPunct="1">
              <a:lnSpc>
                <a:spcPct val="100000"/>
              </a:lnSpc>
              <a:spcBef>
                <a:spcPct val="0"/>
              </a:spcBef>
              <a:spcAft>
                <a:spcPct val="0"/>
              </a:spcAft>
              <a:buClrTx/>
              <a:buSzTx/>
              <a:buFontTx/>
              <a:buNone/>
              <a:tabLst/>
              <a:defRPr/>
            </a:pPr>
            <a:endParaRPr lang="fr-FR" sz="1200" b="0" i="0" kern="1200" dirty="0" smtClean="0">
              <a:solidFill>
                <a:schemeClr val="tx1"/>
              </a:solidFill>
              <a:effectLst/>
              <a:latin typeface="+mn-lt"/>
              <a:ea typeface="MS PGothic" panose="020B0600070205080204" pitchFamily="34" charset="-128"/>
              <a:cs typeface="+mn-cs"/>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Spitzer, C., Vogel, M., </a:t>
            </a:r>
            <a:r>
              <a:rPr lang="en-US" sz="1200" b="0" i="0" kern="1200" dirty="0" err="1" smtClean="0">
                <a:solidFill>
                  <a:schemeClr val="tx1"/>
                </a:solidFill>
                <a:effectLst/>
                <a:latin typeface="+mn-lt"/>
                <a:ea typeface="MS PGothic" panose="020B0600070205080204" pitchFamily="34" charset="-128"/>
                <a:cs typeface="+mn-cs"/>
              </a:rPr>
              <a:t>Barnow</a:t>
            </a:r>
            <a:r>
              <a:rPr lang="en-US" sz="1200" b="0" i="0" kern="1200" dirty="0" smtClean="0">
                <a:solidFill>
                  <a:schemeClr val="tx1"/>
                </a:solidFill>
                <a:effectLst/>
                <a:latin typeface="+mn-lt"/>
                <a:ea typeface="MS PGothic" panose="020B0600070205080204" pitchFamily="34" charset="-128"/>
                <a:cs typeface="+mn-cs"/>
              </a:rPr>
              <a:t>, S., </a:t>
            </a:r>
            <a:r>
              <a:rPr lang="en-US" sz="1200" b="0" i="0" kern="1200" dirty="0" err="1" smtClean="0">
                <a:solidFill>
                  <a:schemeClr val="tx1"/>
                </a:solidFill>
                <a:effectLst/>
                <a:latin typeface="+mn-lt"/>
                <a:ea typeface="MS PGothic" panose="020B0600070205080204" pitchFamily="34" charset="-128"/>
                <a:cs typeface="+mn-cs"/>
              </a:rPr>
              <a:t>Freyberger</a:t>
            </a:r>
            <a:r>
              <a:rPr lang="en-US" sz="1200" b="0" i="0" kern="1200" dirty="0" smtClean="0">
                <a:solidFill>
                  <a:schemeClr val="tx1"/>
                </a:solidFill>
                <a:effectLst/>
                <a:latin typeface="+mn-lt"/>
                <a:ea typeface="MS PGothic" panose="020B0600070205080204" pitchFamily="34" charset="-128"/>
                <a:cs typeface="+mn-cs"/>
              </a:rPr>
              <a:t>, H. J., &amp; </a:t>
            </a:r>
            <a:r>
              <a:rPr lang="en-US" sz="1200" b="0" i="0" kern="1200" dirty="0" err="1" smtClean="0">
                <a:solidFill>
                  <a:schemeClr val="tx1"/>
                </a:solidFill>
                <a:effectLst/>
                <a:latin typeface="+mn-lt"/>
                <a:ea typeface="MS PGothic" panose="020B0600070205080204" pitchFamily="34" charset="-128"/>
                <a:cs typeface="+mn-cs"/>
              </a:rPr>
              <a:t>Grabe</a:t>
            </a:r>
            <a:r>
              <a:rPr lang="en-US" sz="1200" b="0" i="0" kern="1200" dirty="0" smtClean="0">
                <a:solidFill>
                  <a:schemeClr val="tx1"/>
                </a:solidFill>
                <a:effectLst/>
                <a:latin typeface="+mn-lt"/>
                <a:ea typeface="MS PGothic" panose="020B0600070205080204" pitchFamily="34" charset="-128"/>
                <a:cs typeface="+mn-cs"/>
              </a:rPr>
              <a:t>, H. J. (2007). Psychopathology and alexithymia in severe mental illness: The impact of trauma and posttraumatic stress symptoms. </a:t>
            </a:r>
            <a:r>
              <a:rPr lang="en-US" sz="1200" b="0" i="1" kern="1200" dirty="0" smtClean="0">
                <a:solidFill>
                  <a:schemeClr val="tx1"/>
                </a:solidFill>
                <a:effectLst/>
                <a:latin typeface="+mn-lt"/>
                <a:ea typeface="MS PGothic" panose="020B0600070205080204" pitchFamily="34" charset="-128"/>
                <a:cs typeface="+mn-cs"/>
              </a:rPr>
              <a:t>European Archives of Psychiatry and Clinical Neuroscience, 257</a:t>
            </a:r>
            <a:r>
              <a:rPr lang="en-US" sz="1200" b="0" i="0" kern="1200" dirty="0" smtClean="0">
                <a:solidFill>
                  <a:schemeClr val="tx1"/>
                </a:solidFill>
                <a:effectLst/>
                <a:latin typeface="+mn-lt"/>
                <a:ea typeface="MS PGothic" panose="020B0600070205080204" pitchFamily="34" charset="-128"/>
                <a:cs typeface="+mn-cs"/>
              </a:rPr>
              <a:t>, 191–196</a:t>
            </a:r>
          </a:p>
          <a:p>
            <a:pPr marL="0" marR="0" indent="0" algn="l" defTabSz="457200" rtl="0" eaLnBrk="1" fontAlgn="base" latinLnBrk="0" hangingPunct="1">
              <a:lnSpc>
                <a:spcPct val="100000"/>
              </a:lnSpc>
              <a:spcBef>
                <a:spcPct val="0"/>
              </a:spcBef>
              <a:spcAft>
                <a:spcPct val="0"/>
              </a:spcAft>
              <a:buClrTx/>
              <a:buSzTx/>
              <a:buFontTx/>
              <a:buNone/>
              <a:tabLst/>
              <a:defRPr/>
            </a:pPr>
            <a:endParaRPr lang="fr-FR" sz="1200" b="0" i="0" kern="1200" dirty="0" smtClean="0">
              <a:solidFill>
                <a:schemeClr val="tx1"/>
              </a:solidFill>
              <a:effectLst/>
              <a:latin typeface="+mn-lt"/>
              <a:ea typeface="MS PGothic" panose="020B0600070205080204" pitchFamily="34" charset="-128"/>
              <a:cs typeface="+mn-cs"/>
            </a:endParaRPr>
          </a:p>
          <a:p>
            <a:pPr eaLnBrk="1" hangingPunct="1">
              <a:spcBef>
                <a:spcPct val="0"/>
              </a:spcBef>
            </a:pPr>
            <a:endParaRPr lang="en-US" altLang="en-US" dirty="0">
              <a:ea typeface="MS PGothic" charset="-128"/>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83926B49-662B-7E42-BDF7-C832ECC36280}" type="slidenum">
              <a:rPr lang="en-US" altLang="en-US">
                <a:solidFill>
                  <a:prstClr val="black"/>
                </a:solidFill>
                <a:latin typeface="Calibri" charset="0"/>
              </a:rPr>
              <a:pPr/>
              <a:t>19</a:t>
            </a:fld>
            <a:endParaRPr lang="en-US" altLang="en-US">
              <a:solidFill>
                <a:prstClr val="black"/>
              </a:solidFill>
              <a:latin typeface="Calibri" charset="0"/>
            </a:endParaRPr>
          </a:p>
        </p:txBody>
      </p:sp>
    </p:spTree>
    <p:extLst>
      <p:ext uri="{BB962C8B-B14F-4D97-AF65-F5344CB8AC3E}">
        <p14:creationId xmlns:p14="http://schemas.microsoft.com/office/powerpoint/2010/main" val="4019514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This slide outlines the learning objectives of the module. </a:t>
            </a:r>
          </a:p>
          <a:p>
            <a:endParaRPr lang="en-US" altLang="en-US" dirty="0">
              <a:ea typeface="MS PGothic"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58B386BB-9414-1F4D-B219-0FABA29076E6}" type="slidenum">
              <a:rPr lang="en-US" altLang="en-US">
                <a:solidFill>
                  <a:prstClr val="black"/>
                </a:solidFill>
                <a:latin typeface="Calibri" charset="0"/>
              </a:rPr>
              <a:pPr/>
              <a:t>2</a:t>
            </a:fld>
            <a:endParaRPr lang="en-US" altLang="en-US">
              <a:solidFill>
                <a:prstClr val="black"/>
              </a:solidFill>
              <a:latin typeface="Calibri" charset="0"/>
            </a:endParaRPr>
          </a:p>
        </p:txBody>
      </p:sp>
    </p:spTree>
    <p:extLst>
      <p:ext uri="{BB962C8B-B14F-4D97-AF65-F5344CB8AC3E}">
        <p14:creationId xmlns:p14="http://schemas.microsoft.com/office/powerpoint/2010/main" val="2884498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is meant to continue</a:t>
            </a:r>
            <a:r>
              <a:rPr lang="en-US" altLang="en-US" baseline="0" dirty="0">
                <a:ea typeface="MS PGothic" charset="-128"/>
              </a:rPr>
              <a:t> </a:t>
            </a:r>
            <a:r>
              <a:rPr lang="en-US" altLang="en-US" dirty="0">
                <a:ea typeface="MS PGothic" charset="-128"/>
              </a:rPr>
              <a:t>the PTM Model – one the most widely held perspectives on dissociative symptoms.</a:t>
            </a:r>
          </a:p>
          <a:p>
            <a:pPr eaLnBrk="1" hangingPunct="1">
              <a:spcBef>
                <a:spcPct val="0"/>
              </a:spcBef>
            </a:pPr>
            <a:endParaRPr lang="en-US" altLang="en-US" dirty="0">
              <a:ea typeface="MS PGothic" charset="-128"/>
            </a:endParaRPr>
          </a:p>
          <a:p>
            <a:r>
              <a:rPr lang="en-US" altLang="en-US" b="1" dirty="0">
                <a:ea typeface="MS PGothic" charset="-128"/>
              </a:rPr>
              <a:t>(Click): </a:t>
            </a:r>
            <a:r>
              <a:rPr lang="en-US" altLang="en-US" b="0" dirty="0" smtClean="0">
                <a:ea typeface="MS PGothic" charset="-128"/>
              </a:rPr>
              <a:t>Symptoms are a reflection of strategies to cope with highly aversive experiences</a:t>
            </a:r>
          </a:p>
          <a:p>
            <a:r>
              <a:rPr lang="en-US" altLang="en-US" b="0" dirty="0" smtClean="0">
                <a:ea typeface="MS PGothic" charset="-128"/>
              </a:rPr>
              <a:t>Symptoms </a:t>
            </a:r>
            <a:r>
              <a:rPr lang="en-US" altLang="en-US" b="0" dirty="0">
                <a:ea typeface="MS PGothic" charset="-128"/>
              </a:rPr>
              <a:t>are a reflection</a:t>
            </a:r>
            <a:r>
              <a:rPr lang="en-US" altLang="en-US" b="0" baseline="0" dirty="0">
                <a:ea typeface="MS PGothic" charset="-128"/>
              </a:rPr>
              <a:t> of mental strategies to cope with or avoid the impact of highly aversive experiences. </a:t>
            </a:r>
            <a:r>
              <a:rPr lang="en-US" altLang="en-US" dirty="0" smtClean="0">
                <a:ea typeface="MS PGothic" charset="-128"/>
              </a:rPr>
              <a:t>According </a:t>
            </a:r>
            <a:r>
              <a:rPr lang="en-US" altLang="en-US" dirty="0">
                <a:ea typeface="MS PGothic" charset="-128"/>
              </a:rPr>
              <a:t>to the PTM, dissociative symptoms can best be understood as mental strategies to cope with or avoid the impact of highly aversive experiences (e.g., Spiegel et al., 2011). </a:t>
            </a:r>
          </a:p>
          <a:p>
            <a:endParaRPr lang="en-US" altLang="en-US" dirty="0">
              <a:ea typeface="MS PGothic" charset="-128"/>
            </a:endParaRPr>
          </a:p>
          <a:p>
            <a:r>
              <a:rPr lang="en-US" altLang="en-US" b="1" dirty="0">
                <a:ea typeface="MS PGothic" charset="-128"/>
              </a:rPr>
              <a:t>(Click): </a:t>
            </a:r>
            <a:r>
              <a:rPr lang="en-US" altLang="en-US" b="0" dirty="0">
                <a:ea typeface="MS PGothic" charset="-128"/>
              </a:rPr>
              <a:t>Dissociation</a:t>
            </a:r>
            <a:r>
              <a:rPr lang="en-US" altLang="en-US" b="0" baseline="0" dirty="0">
                <a:ea typeface="MS PGothic" charset="-128"/>
              </a:rPr>
              <a:t> as means of escape from painful memories</a:t>
            </a:r>
            <a:endParaRPr lang="en-US" altLang="en-US" b="0" dirty="0">
              <a:ea typeface="MS PGothic" charset="-128"/>
            </a:endParaRPr>
          </a:p>
          <a:p>
            <a:r>
              <a:rPr lang="en-US" altLang="en-US" dirty="0">
                <a:ea typeface="MS PGothic" charset="-128"/>
              </a:rPr>
              <a:t>In this view, individuals rely on dissociation to escape from painful memories (</a:t>
            </a:r>
            <a:r>
              <a:rPr lang="en-US" altLang="en-US" dirty="0" err="1">
                <a:ea typeface="MS PGothic" charset="-128"/>
              </a:rPr>
              <a:t>Gershuny</a:t>
            </a:r>
            <a:r>
              <a:rPr lang="en-US" altLang="en-US" dirty="0">
                <a:ea typeface="MS PGothic" charset="-128"/>
              </a:rPr>
              <a:t> &amp; Thayer, 1999). Once they have learned to use this defensive coping mechanism, it can become automatized and habitual, even emerging in response to minor stressors (Van der Hart &amp; Horst, 1989). </a:t>
            </a:r>
          </a:p>
          <a:p>
            <a:r>
              <a:rPr lang="en-US" altLang="en-US" dirty="0">
                <a:ea typeface="MS PGothic" charset="-128"/>
              </a:rPr>
              <a:t>The idea that dissociation can serve a defensive function can be traced back to Pierre Janet (</a:t>
            </a:r>
            <a:r>
              <a:rPr lang="en-US" altLang="en-US" dirty="0" smtClean="0">
                <a:ea typeface="MS PGothic" charset="-128"/>
              </a:rPr>
              <a:t>1899-1973</a:t>
            </a:r>
            <a:r>
              <a:rPr lang="en-US" altLang="en-US" dirty="0">
                <a:ea typeface="MS PGothic" charset="-128"/>
              </a:rPr>
              <a:t>), one of the first scholars to link dissociation to psychological trauma (Hacking, 1995).</a:t>
            </a:r>
          </a:p>
          <a:p>
            <a:pPr eaLnBrk="1" hangingPunct="1">
              <a:spcBef>
                <a:spcPct val="0"/>
              </a:spcBef>
            </a:pPr>
            <a:endParaRPr lang="en-US" altLang="en-US" dirty="0">
              <a:ea typeface="MS PGothic" charset="-128"/>
            </a:endParaRPr>
          </a:p>
          <a:p>
            <a:r>
              <a:rPr lang="en-US" altLang="en-US" b="1" dirty="0">
                <a:ea typeface="MS PGothic" charset="-128"/>
              </a:rPr>
              <a:t>(Click): </a:t>
            </a:r>
            <a:r>
              <a:rPr lang="en-US" altLang="en-US" b="0" dirty="0" err="1">
                <a:ea typeface="MS PGothic" charset="-128"/>
              </a:rPr>
              <a:t>Vermetten</a:t>
            </a:r>
            <a:r>
              <a:rPr lang="en-US" altLang="en-US" b="0" dirty="0">
                <a:ea typeface="MS PGothic" charset="-128"/>
              </a:rPr>
              <a:t> and colleagues (2006) example</a:t>
            </a:r>
          </a:p>
          <a:p>
            <a:r>
              <a:rPr lang="en-US" altLang="en-US" dirty="0">
                <a:ea typeface="MS PGothic" charset="-128"/>
              </a:rPr>
              <a:t>For example, </a:t>
            </a:r>
            <a:r>
              <a:rPr lang="en-US" altLang="en-US" dirty="0" err="1">
                <a:ea typeface="MS PGothic" charset="-128"/>
              </a:rPr>
              <a:t>Vermetten</a:t>
            </a:r>
            <a:r>
              <a:rPr lang="en-US" altLang="en-US" dirty="0">
                <a:ea typeface="MS PGothic" charset="-128"/>
              </a:rPr>
              <a:t> and colleagues (</a:t>
            </a:r>
            <a:r>
              <a:rPr lang="en-US" altLang="en-US" dirty="0" err="1">
                <a:ea typeface="MS PGothic" charset="-128"/>
              </a:rPr>
              <a:t>Vermetten</a:t>
            </a:r>
            <a:r>
              <a:rPr lang="en-US" altLang="en-US" dirty="0">
                <a:ea typeface="MS PGothic" charset="-128"/>
              </a:rPr>
              <a:t>, </a:t>
            </a:r>
            <a:r>
              <a:rPr lang="en-US" altLang="en-US" dirty="0" err="1">
                <a:ea typeface="MS PGothic" charset="-128"/>
              </a:rPr>
              <a:t>Schmahl</a:t>
            </a:r>
            <a:r>
              <a:rPr lang="en-US" altLang="en-US" dirty="0">
                <a:ea typeface="MS PGothic" charset="-128"/>
              </a:rPr>
              <a:t>, Lindner, </a:t>
            </a:r>
            <a:r>
              <a:rPr lang="en-US" altLang="en-US" dirty="0" err="1">
                <a:ea typeface="MS PGothic" charset="-128"/>
              </a:rPr>
              <a:t>Loewenstein</a:t>
            </a:r>
            <a:r>
              <a:rPr lang="en-US" altLang="en-US" dirty="0">
                <a:ea typeface="MS PGothic" charset="-128"/>
              </a:rPr>
              <a:t>, &amp; Bremner,</a:t>
            </a:r>
          </a:p>
          <a:p>
            <a:r>
              <a:rPr lang="en-US" altLang="en-US" dirty="0">
                <a:ea typeface="MS PGothic" charset="-128"/>
              </a:rPr>
              <a:t>2006) found that the DID patients in their study all suffered from posttraumatic stress disorder</a:t>
            </a:r>
          </a:p>
          <a:p>
            <a:r>
              <a:rPr lang="en-US" altLang="en-US" dirty="0">
                <a:ea typeface="MS PGothic" charset="-128"/>
              </a:rPr>
              <a:t>and concluded that DID should be conceptualized as an extreme form of early-abuse–related</a:t>
            </a:r>
          </a:p>
          <a:p>
            <a:r>
              <a:rPr lang="nb-NO" altLang="en-US" dirty="0">
                <a:ea typeface="MS PGothic" charset="-128"/>
              </a:rPr>
              <a:t>posttraumatic stress disorder (Vermetten et al., 2006</a:t>
            </a:r>
            <a:r>
              <a:rPr lang="nb-NO" altLang="en-US" dirty="0" smtClean="0">
                <a:ea typeface="MS PGothic" charset="-128"/>
              </a:rPr>
              <a:t>).</a:t>
            </a:r>
          </a:p>
          <a:p>
            <a:endParaRPr lang="nb-NO" altLang="en-US" dirty="0" smtClean="0">
              <a:ea typeface="MS PGothic" charset="-128"/>
            </a:endParaRPr>
          </a:p>
          <a:p>
            <a:r>
              <a:rPr lang="nb-NO" altLang="en-US" b="1" dirty="0" smtClean="0">
                <a:ea typeface="MS PGothic" charset="-128"/>
              </a:rPr>
              <a:t>References: </a:t>
            </a:r>
          </a:p>
          <a:p>
            <a:endParaRPr lang="nb-NO"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Gershuny</a:t>
            </a:r>
            <a:r>
              <a:rPr lang="en-US" sz="1200" b="0" i="0" kern="1200" dirty="0" smtClean="0">
                <a:solidFill>
                  <a:schemeClr val="tx1"/>
                </a:solidFill>
                <a:effectLst/>
                <a:latin typeface="+mn-lt"/>
                <a:ea typeface="MS PGothic" panose="020B0600070205080204" pitchFamily="34" charset="-128"/>
                <a:cs typeface="+mn-cs"/>
              </a:rPr>
              <a:t>, B. S., &amp; Thayer, J. F. (1999). Relations among psychological trauma, dissociative phenomena, and trauma-related distress: A review and integration. </a:t>
            </a:r>
            <a:r>
              <a:rPr lang="en-US" sz="1200" b="0" i="1" kern="1200" dirty="0" smtClean="0">
                <a:solidFill>
                  <a:schemeClr val="tx1"/>
                </a:solidFill>
                <a:effectLst/>
                <a:latin typeface="+mn-lt"/>
                <a:ea typeface="MS PGothic" panose="020B0600070205080204" pitchFamily="34" charset="-128"/>
                <a:cs typeface="+mn-cs"/>
              </a:rPr>
              <a:t>Clinical Psychology Review, 19</a:t>
            </a:r>
            <a:r>
              <a:rPr lang="en-US" sz="1200" b="0" i="0" kern="1200" dirty="0" smtClean="0">
                <a:solidFill>
                  <a:schemeClr val="tx1"/>
                </a:solidFill>
                <a:effectLst/>
                <a:latin typeface="+mn-lt"/>
                <a:ea typeface="MS PGothic" panose="020B0600070205080204" pitchFamily="34" charset="-128"/>
                <a:cs typeface="+mn-cs"/>
              </a:rPr>
              <a:t>, 631–657</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Hacking, I. (1995). </a:t>
            </a:r>
            <a:r>
              <a:rPr lang="en-US" sz="1200" b="0" i="1" kern="1200" dirty="0" smtClean="0">
                <a:solidFill>
                  <a:schemeClr val="tx1"/>
                </a:solidFill>
                <a:effectLst/>
                <a:latin typeface="+mn-lt"/>
                <a:ea typeface="MS PGothic" panose="020B0600070205080204" pitchFamily="34" charset="-128"/>
                <a:cs typeface="+mn-cs"/>
              </a:rPr>
              <a:t>Rewriting the soul: Multiple personality and the sciences</a:t>
            </a:r>
            <a:r>
              <a:rPr lang="en-US" sz="1200" b="0" i="0" kern="1200" dirty="0" smtClean="0">
                <a:solidFill>
                  <a:schemeClr val="tx1"/>
                </a:solidFill>
                <a:effectLst/>
                <a:latin typeface="+mn-lt"/>
                <a:ea typeface="MS PGothic" panose="020B0600070205080204" pitchFamily="34" charset="-128"/>
                <a:cs typeface="+mn-cs"/>
              </a:rPr>
              <a:t>. Princeton, NJ: Princeton University Press.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Spiegel, D., </a:t>
            </a:r>
            <a:r>
              <a:rPr lang="en-US" sz="1200" b="0" i="0" kern="1200" dirty="0" err="1" smtClean="0">
                <a:solidFill>
                  <a:schemeClr val="tx1"/>
                </a:solidFill>
                <a:effectLst/>
                <a:latin typeface="+mn-lt"/>
                <a:ea typeface="MS PGothic" panose="020B0600070205080204" pitchFamily="34" charset="-128"/>
                <a:cs typeface="+mn-cs"/>
              </a:rPr>
              <a:t>Loewenstein</a:t>
            </a:r>
            <a:r>
              <a:rPr lang="en-US" sz="1200" b="0" i="0" kern="1200" dirty="0" smtClean="0">
                <a:solidFill>
                  <a:schemeClr val="tx1"/>
                </a:solidFill>
                <a:effectLst/>
                <a:latin typeface="+mn-lt"/>
                <a:ea typeface="MS PGothic" panose="020B0600070205080204" pitchFamily="34" charset="-128"/>
                <a:cs typeface="+mn-cs"/>
              </a:rPr>
              <a:t>, R. J., Lewis-Fernandez, R., </a:t>
            </a:r>
            <a:r>
              <a:rPr lang="en-US" sz="1200" b="0" i="0" kern="1200" dirty="0" err="1" smtClean="0">
                <a:solidFill>
                  <a:schemeClr val="tx1"/>
                </a:solidFill>
                <a:effectLst/>
                <a:latin typeface="+mn-lt"/>
                <a:ea typeface="MS PGothic" panose="020B0600070205080204" pitchFamily="34" charset="-128"/>
                <a:cs typeface="+mn-cs"/>
              </a:rPr>
              <a:t>Sar</a:t>
            </a:r>
            <a:r>
              <a:rPr lang="en-US" sz="1200" b="0" i="0" kern="1200" dirty="0" smtClean="0">
                <a:solidFill>
                  <a:schemeClr val="tx1"/>
                </a:solidFill>
                <a:effectLst/>
                <a:latin typeface="+mn-lt"/>
                <a:ea typeface="MS PGothic" panose="020B0600070205080204" pitchFamily="34" charset="-128"/>
                <a:cs typeface="+mn-cs"/>
              </a:rPr>
              <a:t>, V., Simeon, D., </a:t>
            </a:r>
            <a:r>
              <a:rPr lang="en-US" sz="1200" b="0" i="0" kern="1200" dirty="0" err="1" smtClean="0">
                <a:solidFill>
                  <a:schemeClr val="tx1"/>
                </a:solidFill>
                <a:effectLst/>
                <a:latin typeface="+mn-lt"/>
                <a:ea typeface="MS PGothic" panose="020B0600070205080204" pitchFamily="34" charset="-128"/>
                <a:cs typeface="+mn-cs"/>
              </a:rPr>
              <a:t>Vermetten</a:t>
            </a:r>
            <a:r>
              <a:rPr lang="en-US" sz="1200" b="0" i="0" kern="1200" dirty="0" smtClean="0">
                <a:solidFill>
                  <a:schemeClr val="tx1"/>
                </a:solidFill>
                <a:effectLst/>
                <a:latin typeface="+mn-lt"/>
                <a:ea typeface="MS PGothic" panose="020B0600070205080204" pitchFamily="34" charset="-128"/>
                <a:cs typeface="+mn-cs"/>
              </a:rPr>
              <a:t>, E., </a:t>
            </a:r>
            <a:r>
              <a:rPr lang="en-US" sz="1200" b="0" i="0" kern="1200" dirty="0" err="1" smtClean="0">
                <a:solidFill>
                  <a:schemeClr val="tx1"/>
                </a:solidFill>
                <a:effectLst/>
                <a:latin typeface="+mn-lt"/>
                <a:ea typeface="MS PGothic" panose="020B0600070205080204" pitchFamily="34" charset="-128"/>
                <a:cs typeface="+mn-cs"/>
              </a:rPr>
              <a:t>Cardena</a:t>
            </a:r>
            <a:r>
              <a:rPr lang="en-US" sz="1200" b="0" i="0" kern="1200" dirty="0" smtClean="0">
                <a:solidFill>
                  <a:schemeClr val="tx1"/>
                </a:solidFill>
                <a:effectLst/>
                <a:latin typeface="+mn-lt"/>
                <a:ea typeface="MS PGothic" panose="020B0600070205080204" pitchFamily="34" charset="-128"/>
                <a:cs typeface="+mn-cs"/>
              </a:rPr>
              <a:t>, E., &amp; Dell, P. F. (2011). Dissociative disorders in DSM-5. </a:t>
            </a:r>
            <a:r>
              <a:rPr lang="en-US" sz="1200" b="0" i="1" kern="1200" dirty="0" smtClean="0">
                <a:solidFill>
                  <a:schemeClr val="tx1"/>
                </a:solidFill>
                <a:effectLst/>
                <a:latin typeface="+mn-lt"/>
                <a:ea typeface="MS PGothic" panose="020B0600070205080204" pitchFamily="34" charset="-128"/>
                <a:cs typeface="+mn-cs"/>
              </a:rPr>
              <a:t>Depression and Anxiety, 28</a:t>
            </a:r>
            <a:r>
              <a:rPr lang="en-US" sz="1200" b="0" i="0" kern="1200" dirty="0" smtClean="0">
                <a:solidFill>
                  <a:schemeClr val="tx1"/>
                </a:solidFill>
                <a:effectLst/>
                <a:latin typeface="+mn-lt"/>
                <a:ea typeface="MS PGothic" panose="020B0600070205080204" pitchFamily="34" charset="-128"/>
                <a:cs typeface="+mn-cs"/>
              </a:rPr>
              <a:t>, 824–852.</a:t>
            </a:r>
          </a:p>
          <a:p>
            <a:endParaRPr lang="nb-NO"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Van der Hart, O., &amp; Horst, R. (1989). The dissociation theory of Pierre Janet. </a:t>
            </a:r>
            <a:r>
              <a:rPr lang="en-US" sz="1200" b="0" i="1" kern="1200" dirty="0" smtClean="0">
                <a:solidFill>
                  <a:schemeClr val="tx1"/>
                </a:solidFill>
                <a:effectLst/>
                <a:latin typeface="+mn-lt"/>
                <a:ea typeface="MS PGothic" panose="020B0600070205080204" pitchFamily="34" charset="-128"/>
                <a:cs typeface="+mn-cs"/>
              </a:rPr>
              <a:t>Journal of Traumatic Stress, 2</a:t>
            </a:r>
            <a:r>
              <a:rPr lang="en-US" sz="1200" b="0" i="0" kern="1200" dirty="0" smtClean="0">
                <a:solidFill>
                  <a:schemeClr val="tx1"/>
                </a:solidFill>
                <a:effectLst/>
                <a:latin typeface="+mn-lt"/>
                <a:ea typeface="MS PGothic" panose="020B0600070205080204" pitchFamily="34" charset="-128"/>
                <a:cs typeface="+mn-cs"/>
              </a:rPr>
              <a:t>, 2–11.</a:t>
            </a:r>
          </a:p>
          <a:p>
            <a:endParaRPr lang="en-US" altLang="en-US" dirty="0">
              <a:ea typeface="MS PGothic"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Vermetten</a:t>
            </a:r>
            <a:r>
              <a:rPr lang="en-US" sz="1200" b="0" i="0" kern="1200" dirty="0" smtClean="0">
                <a:solidFill>
                  <a:schemeClr val="tx1"/>
                </a:solidFill>
                <a:effectLst/>
                <a:latin typeface="+mn-lt"/>
                <a:ea typeface="MS PGothic" panose="020B0600070205080204" pitchFamily="34" charset="-128"/>
                <a:cs typeface="+mn-cs"/>
              </a:rPr>
              <a:t>, E., </a:t>
            </a:r>
            <a:r>
              <a:rPr lang="en-US" sz="1200" b="0" i="0" kern="1200" dirty="0" err="1" smtClean="0">
                <a:solidFill>
                  <a:schemeClr val="tx1"/>
                </a:solidFill>
                <a:effectLst/>
                <a:latin typeface="+mn-lt"/>
                <a:ea typeface="MS PGothic" panose="020B0600070205080204" pitchFamily="34" charset="-128"/>
                <a:cs typeface="+mn-cs"/>
              </a:rPr>
              <a:t>Schmahl</a:t>
            </a:r>
            <a:r>
              <a:rPr lang="en-US" sz="1200" b="0" i="0" kern="1200" dirty="0" smtClean="0">
                <a:solidFill>
                  <a:schemeClr val="tx1"/>
                </a:solidFill>
                <a:effectLst/>
                <a:latin typeface="+mn-lt"/>
                <a:ea typeface="MS PGothic" panose="020B0600070205080204" pitchFamily="34" charset="-128"/>
                <a:cs typeface="+mn-cs"/>
              </a:rPr>
              <a:t>, C., Lindner, S., </a:t>
            </a:r>
            <a:r>
              <a:rPr lang="en-US" sz="1200" b="0" i="0" kern="1200" dirty="0" err="1" smtClean="0">
                <a:solidFill>
                  <a:schemeClr val="tx1"/>
                </a:solidFill>
                <a:effectLst/>
                <a:latin typeface="+mn-lt"/>
                <a:ea typeface="MS PGothic" panose="020B0600070205080204" pitchFamily="34" charset="-128"/>
                <a:cs typeface="+mn-cs"/>
              </a:rPr>
              <a:t>Loewenstein</a:t>
            </a:r>
            <a:r>
              <a:rPr lang="en-US" sz="1200" b="0" i="0" kern="1200" dirty="0" smtClean="0">
                <a:solidFill>
                  <a:schemeClr val="tx1"/>
                </a:solidFill>
                <a:effectLst/>
                <a:latin typeface="+mn-lt"/>
                <a:ea typeface="MS PGothic" panose="020B0600070205080204" pitchFamily="34" charset="-128"/>
                <a:cs typeface="+mn-cs"/>
              </a:rPr>
              <a:t>, R.J. &amp; Bremner, J.D. (2006). Hippocampal and </a:t>
            </a:r>
            <a:r>
              <a:rPr lang="en-US" sz="1200" b="0" i="0" kern="1200" dirty="0" err="1" smtClean="0">
                <a:solidFill>
                  <a:schemeClr val="tx1"/>
                </a:solidFill>
                <a:effectLst/>
                <a:latin typeface="+mn-lt"/>
                <a:ea typeface="MS PGothic" panose="020B0600070205080204" pitchFamily="34" charset="-128"/>
                <a:cs typeface="+mn-cs"/>
              </a:rPr>
              <a:t>amygdalar</a:t>
            </a:r>
            <a:r>
              <a:rPr lang="en-US" sz="1200" b="0" i="0" kern="1200" dirty="0" smtClean="0">
                <a:solidFill>
                  <a:schemeClr val="tx1"/>
                </a:solidFill>
                <a:effectLst/>
                <a:latin typeface="+mn-lt"/>
                <a:ea typeface="MS PGothic" panose="020B0600070205080204" pitchFamily="34" charset="-128"/>
                <a:cs typeface="+mn-cs"/>
              </a:rPr>
              <a:t> volumes in dissociative identity disorder. </a:t>
            </a:r>
            <a:r>
              <a:rPr lang="en-US" sz="1200" b="0" i="1" kern="1200" dirty="0" smtClean="0">
                <a:solidFill>
                  <a:schemeClr val="tx1"/>
                </a:solidFill>
                <a:effectLst/>
                <a:latin typeface="+mn-lt"/>
                <a:ea typeface="MS PGothic" panose="020B0600070205080204" pitchFamily="34" charset="-128"/>
                <a:cs typeface="+mn-cs"/>
              </a:rPr>
              <a:t>American Journal of Psychiatry, 163</a:t>
            </a:r>
            <a:r>
              <a:rPr lang="en-US" sz="1200" b="0" i="0" kern="1200" dirty="0" smtClean="0">
                <a:solidFill>
                  <a:schemeClr val="tx1"/>
                </a:solidFill>
                <a:effectLst/>
                <a:latin typeface="+mn-lt"/>
                <a:ea typeface="MS PGothic" panose="020B0600070205080204" pitchFamily="34" charset="-128"/>
                <a:cs typeface="+mn-cs"/>
              </a:rPr>
              <a:t>, 630–636.</a:t>
            </a:r>
          </a:p>
          <a:p>
            <a:pPr eaLnBrk="1" hangingPunct="1">
              <a:spcBef>
                <a:spcPct val="0"/>
              </a:spcBef>
              <a:buFontTx/>
              <a:buNone/>
            </a:pPr>
            <a:endParaRPr lang="en-US" altLang="en-US" dirty="0">
              <a:ea typeface="MS PGothic" charset="-128"/>
            </a:endParaRP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CA5170EA-A574-2C43-AC32-09B56174BD71}" type="slidenum">
              <a:rPr lang="en-US" altLang="en-US">
                <a:solidFill>
                  <a:prstClr val="black"/>
                </a:solidFill>
                <a:latin typeface="Calibri" charset="0"/>
              </a:rPr>
              <a:pPr/>
              <a:t>20</a:t>
            </a:fld>
            <a:endParaRPr lang="en-US" altLang="en-US">
              <a:solidFill>
                <a:prstClr val="black"/>
              </a:solidFill>
              <a:latin typeface="Calibri" charset="0"/>
            </a:endParaRPr>
          </a:p>
        </p:txBody>
      </p:sp>
    </p:spTree>
    <p:extLst>
      <p:ext uri="{BB962C8B-B14F-4D97-AF65-F5344CB8AC3E}">
        <p14:creationId xmlns:p14="http://schemas.microsoft.com/office/powerpoint/2010/main" val="95061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Purpose: </a:t>
            </a:r>
            <a:r>
              <a:rPr lang="en-US" altLang="en-US" dirty="0">
                <a:ea typeface="MS PGothic" charset="-128"/>
              </a:rPr>
              <a:t>This slide is meant to introduce the question of causality and</a:t>
            </a:r>
            <a:r>
              <a:rPr lang="en-US" altLang="en-US" baseline="0" dirty="0">
                <a:ea typeface="MS PGothic" charset="-128"/>
              </a:rPr>
              <a:t> evidence in relation </a:t>
            </a:r>
            <a:r>
              <a:rPr lang="en-US" altLang="en-US" dirty="0">
                <a:ea typeface="MS PGothic" charset="-128"/>
              </a:rPr>
              <a:t>to the PTM Model – one the most widely held perspective on dissociative symptoms.</a:t>
            </a:r>
          </a:p>
          <a:p>
            <a:endParaRPr lang="en-US" altLang="en-US" dirty="0">
              <a:ea typeface="MS PGothic" charset="-128"/>
            </a:endParaRPr>
          </a:p>
          <a:p>
            <a:r>
              <a:rPr lang="en-US" altLang="en-US" dirty="0">
                <a:ea typeface="MS PGothic" charset="-128"/>
              </a:rPr>
              <a:t>The empirical evidence that trauma </a:t>
            </a:r>
            <a:r>
              <a:rPr lang="en-US" altLang="en-US" i="1" dirty="0">
                <a:ea typeface="MS PGothic" charset="-128"/>
              </a:rPr>
              <a:t>leads to </a:t>
            </a:r>
            <a:r>
              <a:rPr lang="en-US" altLang="en-US" dirty="0">
                <a:ea typeface="MS PGothic" charset="-128"/>
              </a:rPr>
              <a:t>dissociative symptoms is the subject of intense</a:t>
            </a:r>
          </a:p>
          <a:p>
            <a:r>
              <a:rPr lang="en-US" altLang="en-US" dirty="0">
                <a:ea typeface="MS PGothic" charset="-128"/>
              </a:rPr>
              <a:t>debate (</a:t>
            </a:r>
            <a:r>
              <a:rPr lang="en-US" altLang="en-US" dirty="0" err="1">
                <a:ea typeface="MS PGothic" charset="-128"/>
              </a:rPr>
              <a:t>Kihlstrom</a:t>
            </a:r>
            <a:r>
              <a:rPr lang="en-US" altLang="en-US" dirty="0">
                <a:ea typeface="MS PGothic" charset="-128"/>
              </a:rPr>
              <a:t>, 2005; Bremner, 2010; </a:t>
            </a:r>
            <a:r>
              <a:rPr lang="en-US" altLang="en-US" dirty="0" err="1">
                <a:ea typeface="MS PGothic" charset="-128"/>
              </a:rPr>
              <a:t>Giesbrecht</a:t>
            </a:r>
            <a:r>
              <a:rPr lang="en-US" altLang="en-US" dirty="0">
                <a:ea typeface="MS PGothic" charset="-128"/>
              </a:rPr>
              <a:t>, Lynn, </a:t>
            </a:r>
            <a:r>
              <a:rPr lang="en-US" altLang="en-US" dirty="0" err="1">
                <a:ea typeface="MS PGothic" charset="-128"/>
              </a:rPr>
              <a:t>Lilienfeld</a:t>
            </a:r>
            <a:r>
              <a:rPr lang="en-US" altLang="en-US" dirty="0">
                <a:ea typeface="MS PGothic" charset="-128"/>
              </a:rPr>
              <a:t> &amp; Merckelbach, 2010).</a:t>
            </a:r>
          </a:p>
          <a:p>
            <a:endParaRPr lang="en-US" altLang="en-US" dirty="0">
              <a:ea typeface="MS PGothic" charset="-128"/>
            </a:endParaRPr>
          </a:p>
          <a:p>
            <a:r>
              <a:rPr lang="en-US" altLang="en-US" b="1" dirty="0">
                <a:ea typeface="MS PGothic" charset="-128"/>
              </a:rPr>
              <a:t>(Click): </a:t>
            </a:r>
            <a:r>
              <a:rPr lang="en-US" altLang="en-US" dirty="0">
                <a:ea typeface="MS PGothic" charset="-128"/>
              </a:rPr>
              <a:t>Three main limitations for PTM</a:t>
            </a:r>
          </a:p>
          <a:p>
            <a:endParaRPr lang="en-US" altLang="en-US" dirty="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 </a:t>
            </a:r>
            <a:r>
              <a:rPr lang="en-US" altLang="en-US" sz="1200" dirty="0" smtClean="0">
                <a:latin typeface="Arial" charset="0"/>
              </a:rPr>
              <a:t>based on cross-sectional designs</a:t>
            </a:r>
            <a:endParaRPr lang="en-US" altLang="en-US" b="1" dirty="0" smtClean="0">
              <a:ea typeface="MS PGothic" charset="-128"/>
            </a:endParaRPr>
          </a:p>
          <a:p>
            <a:r>
              <a:rPr lang="en-US" altLang="en-US" dirty="0" smtClean="0">
                <a:ea typeface="MS PGothic" charset="-128"/>
              </a:rPr>
              <a:t>First</a:t>
            </a:r>
            <a:r>
              <a:rPr lang="en-US" altLang="en-US" dirty="0">
                <a:ea typeface="MS PGothic" charset="-128"/>
              </a:rPr>
              <a:t>, the majority of studies reporting links between self-reported trauma and dissociation are based on cross-sectional designs. This means that the data are collected at one point in time.</a:t>
            </a:r>
          </a:p>
          <a:p>
            <a:endParaRPr lang="en-US" altLang="en-US" dirty="0">
              <a:ea typeface="MS PGothic" charset="-128"/>
            </a:endParaRPr>
          </a:p>
          <a:p>
            <a:r>
              <a:rPr lang="en-US" altLang="en-US" b="1" dirty="0">
                <a:ea typeface="MS PGothic" charset="-128"/>
              </a:rPr>
              <a:t>(Click): </a:t>
            </a:r>
            <a:r>
              <a:rPr lang="en-US" altLang="en-US" b="0" dirty="0" smtClean="0">
                <a:ea typeface="MS PGothic" charset="-128"/>
              </a:rPr>
              <a:t>self-report measure</a:t>
            </a:r>
          </a:p>
          <a:p>
            <a:r>
              <a:rPr lang="en-US" altLang="en-US" dirty="0" smtClean="0">
                <a:ea typeface="MS PGothic" charset="-128"/>
              </a:rPr>
              <a:t>Second</a:t>
            </a:r>
            <a:r>
              <a:rPr lang="en-US" altLang="en-US" dirty="0">
                <a:ea typeface="MS PGothic" charset="-128"/>
              </a:rPr>
              <a:t>, whether somebody has experienced a trauma is often established using a questionnaire that the person completes himself or herself. This is called a self-report measure. </a:t>
            </a:r>
          </a:p>
          <a:p>
            <a:endParaRPr lang="en-US" altLang="en-US" dirty="0">
              <a:ea typeface="MS PGothic" charset="-128"/>
            </a:endParaRPr>
          </a:p>
          <a:p>
            <a:r>
              <a:rPr lang="en-US" altLang="en-US" b="1" dirty="0">
                <a:ea typeface="MS PGothic" charset="-128"/>
              </a:rPr>
              <a:t>(Click): </a:t>
            </a:r>
            <a:r>
              <a:rPr lang="en-US" altLang="en-US" b="0" dirty="0" smtClean="0">
                <a:ea typeface="MS PGothic" charset="-128"/>
              </a:rPr>
              <a:t>cognitive</a:t>
            </a:r>
            <a:r>
              <a:rPr lang="en-US" altLang="en-US" b="0" baseline="0" dirty="0" smtClean="0">
                <a:ea typeface="MS PGothic" charset="-128"/>
              </a:rPr>
              <a:t> failures/high dissociation</a:t>
            </a:r>
            <a:endParaRPr lang="en-US" altLang="en-US" b="0" dirty="0" smtClean="0">
              <a:ea typeface="MS PGothic" charset="-128"/>
            </a:endParaRPr>
          </a:p>
          <a:p>
            <a:r>
              <a:rPr lang="en-US" altLang="en-US" b="0" dirty="0" smtClean="0">
                <a:ea typeface="MS PGothic" charset="-128"/>
              </a:rPr>
              <a:t>Third</a:t>
            </a:r>
            <a:r>
              <a:rPr lang="en-US" altLang="en-US" b="0" dirty="0">
                <a:ea typeface="MS PGothic" charset="-128"/>
              </a:rPr>
              <a:t>, </a:t>
            </a:r>
            <a:r>
              <a:rPr lang="en-US" altLang="en-US" sz="1200" b="0" dirty="0">
                <a:latin typeface="Arial" charset="0"/>
                <a:ea typeface="MS PGothic" panose="020B0600070205080204" pitchFamily="34" charset="-128"/>
              </a:rPr>
              <a:t>h</a:t>
            </a:r>
            <a:r>
              <a:rPr lang="en-US" altLang="en-US" sz="1200" dirty="0">
                <a:latin typeface="Arial" charset="0"/>
              </a:rPr>
              <a:t>igh dissociative individuals report more cognitive failures than low dissociative individuals.</a:t>
            </a:r>
          </a:p>
          <a:p>
            <a:endParaRPr lang="en-US" altLang="en-US" dirty="0">
              <a:ea typeface="MS PGothic" charset="-128"/>
            </a:endParaRPr>
          </a:p>
          <a:p>
            <a:r>
              <a:rPr lang="en-US" altLang="en-US" dirty="0">
                <a:ea typeface="MS PGothic" charset="-128"/>
              </a:rPr>
              <a:t>Possible activity: If you are presenting the information in this module on 1 day, you may not have time for this activity, especially if you are teaching a 50-minute class. This</a:t>
            </a:r>
            <a:r>
              <a:rPr lang="en-US" altLang="en-US" baseline="0" dirty="0">
                <a:ea typeface="MS PGothic" charset="-128"/>
              </a:rPr>
              <a:t> activity is described on the Next Slide </a:t>
            </a:r>
            <a:r>
              <a:rPr lang="en-US" altLang="en-US" baseline="0" dirty="0">
                <a:ea typeface="MS PGothic" charset="-128"/>
                <a:sym typeface="Wingdings" panose="05000000000000000000" pitchFamily="2" charset="2"/>
              </a:rPr>
              <a:t> </a:t>
            </a:r>
            <a:endParaRPr lang="en-US" altLang="en-US" baseline="0" dirty="0" smtClean="0">
              <a:ea typeface="MS PGothic" charset="-128"/>
              <a:sym typeface="Wingdings" panose="05000000000000000000" pitchFamily="2" charset="2"/>
            </a:endParaRPr>
          </a:p>
          <a:p>
            <a:endParaRPr lang="en-US" altLang="en-US" baseline="0" dirty="0" smtClean="0">
              <a:ea typeface="MS PGothic" charset="-128"/>
              <a:sym typeface="Wingdings" panose="05000000000000000000" pitchFamily="2" charset="2"/>
            </a:endParaRPr>
          </a:p>
          <a:p>
            <a:r>
              <a:rPr lang="en-US" altLang="en-US" b="1" baseline="0" dirty="0" smtClean="0">
                <a:ea typeface="MS PGothic" charset="-128"/>
                <a:sym typeface="Wingdings" panose="05000000000000000000" pitchFamily="2" charset="2"/>
              </a:rPr>
              <a:t>References: </a:t>
            </a:r>
          </a:p>
          <a:p>
            <a:endParaRPr lang="en-US" altLang="en-US" baseline="0" dirty="0" smtClean="0">
              <a:ea typeface="MS PGothic" charset="-128"/>
              <a:sym typeface="Wingdings" panose="05000000000000000000" pitchFamily="2" charset="2"/>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fr-FR" sz="1200" b="0" i="0" kern="1200" dirty="0" err="1" smtClean="0">
                <a:solidFill>
                  <a:schemeClr val="tx1"/>
                </a:solidFill>
                <a:effectLst/>
                <a:latin typeface="+mn-lt"/>
                <a:ea typeface="MS PGothic" panose="020B0600070205080204" pitchFamily="34" charset="-128"/>
                <a:cs typeface="+mn-cs"/>
              </a:rPr>
              <a:t>Bremner</a:t>
            </a:r>
            <a:r>
              <a:rPr lang="fr-FR" sz="1200" b="0" i="0" kern="1200" dirty="0" smtClean="0">
                <a:solidFill>
                  <a:schemeClr val="tx1"/>
                </a:solidFill>
                <a:effectLst/>
                <a:latin typeface="+mn-lt"/>
                <a:ea typeface="MS PGothic" panose="020B0600070205080204" pitchFamily="34" charset="-128"/>
                <a:cs typeface="+mn-cs"/>
              </a:rPr>
              <a:t>, J. D. (2010). Cognitive </a:t>
            </a:r>
            <a:r>
              <a:rPr lang="fr-FR" sz="1200" b="0" i="0" kern="1200" dirty="0" err="1" smtClean="0">
                <a:solidFill>
                  <a:schemeClr val="tx1"/>
                </a:solidFill>
                <a:effectLst/>
                <a:latin typeface="+mn-lt"/>
                <a:ea typeface="MS PGothic" panose="020B0600070205080204" pitchFamily="34" charset="-128"/>
                <a:cs typeface="+mn-cs"/>
              </a:rPr>
              <a:t>processes</a:t>
            </a:r>
            <a:r>
              <a:rPr lang="fr-FR" sz="1200" b="0" i="0" kern="1200" dirty="0" smtClean="0">
                <a:solidFill>
                  <a:schemeClr val="tx1"/>
                </a:solidFill>
                <a:effectLst/>
                <a:latin typeface="+mn-lt"/>
                <a:ea typeface="MS PGothic" panose="020B0600070205080204" pitchFamily="34" charset="-128"/>
                <a:cs typeface="+mn-cs"/>
              </a:rPr>
              <a:t> in dissociation: Comment on </a:t>
            </a:r>
            <a:r>
              <a:rPr lang="fr-FR" sz="1200" b="0" i="0" kern="1200" dirty="0" err="1" smtClean="0">
                <a:solidFill>
                  <a:schemeClr val="tx1"/>
                </a:solidFill>
                <a:effectLst/>
                <a:latin typeface="+mn-lt"/>
                <a:ea typeface="MS PGothic" panose="020B0600070205080204" pitchFamily="34" charset="-128"/>
                <a:cs typeface="+mn-cs"/>
              </a:rPr>
              <a:t>Giesbrecht</a:t>
            </a:r>
            <a:r>
              <a:rPr lang="fr-FR" sz="1200" b="0" i="0" kern="1200" dirty="0" smtClean="0">
                <a:solidFill>
                  <a:schemeClr val="tx1"/>
                </a:solidFill>
                <a:effectLst/>
                <a:latin typeface="+mn-lt"/>
                <a:ea typeface="MS PGothic" panose="020B0600070205080204" pitchFamily="34" charset="-128"/>
                <a:cs typeface="+mn-cs"/>
              </a:rPr>
              <a:t> et al. (2008). </a:t>
            </a:r>
            <a:r>
              <a:rPr lang="fr-FR" sz="1200" b="0" i="1" kern="1200" dirty="0" err="1" smtClean="0">
                <a:solidFill>
                  <a:schemeClr val="tx1"/>
                </a:solidFill>
                <a:effectLst/>
                <a:latin typeface="+mn-lt"/>
                <a:ea typeface="MS PGothic" panose="020B0600070205080204" pitchFamily="34" charset="-128"/>
                <a:cs typeface="+mn-cs"/>
              </a:rPr>
              <a:t>Psychological</a:t>
            </a:r>
            <a:r>
              <a:rPr lang="fr-FR" sz="1200" b="0" i="1" kern="1200" dirty="0" smtClean="0">
                <a:solidFill>
                  <a:schemeClr val="tx1"/>
                </a:solidFill>
                <a:effectLst/>
                <a:latin typeface="+mn-lt"/>
                <a:ea typeface="MS PGothic" panose="020B0600070205080204" pitchFamily="34" charset="-128"/>
                <a:cs typeface="+mn-cs"/>
              </a:rPr>
              <a:t> Bulletin, 136</a:t>
            </a:r>
            <a:r>
              <a:rPr lang="fr-FR" sz="1200" b="0" i="0" kern="1200" dirty="0" smtClean="0">
                <a:solidFill>
                  <a:schemeClr val="tx1"/>
                </a:solidFill>
                <a:effectLst/>
                <a:latin typeface="+mn-lt"/>
                <a:ea typeface="MS PGothic" panose="020B0600070205080204" pitchFamily="34" charset="-128"/>
                <a:cs typeface="+mn-cs"/>
              </a:rPr>
              <a:t>, 1–6.</a:t>
            </a:r>
          </a:p>
          <a:p>
            <a:endParaRPr lang="en-US" altLang="en-US" baseline="0" dirty="0" smtClean="0">
              <a:ea typeface="MS PGothic" charset="-128"/>
              <a:sym typeface="Wingdings" panose="05000000000000000000" pitchFamily="2" charset="2"/>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Giesbrecht</a:t>
            </a:r>
            <a:r>
              <a:rPr lang="en-US" sz="1200" b="0" i="0" kern="1200" dirty="0" smtClean="0">
                <a:solidFill>
                  <a:schemeClr val="tx1"/>
                </a:solidFill>
                <a:effectLst/>
                <a:latin typeface="+mn-lt"/>
                <a:ea typeface="MS PGothic" panose="020B0600070205080204" pitchFamily="34" charset="-128"/>
                <a:cs typeface="+mn-cs"/>
              </a:rPr>
              <a:t>, T., Lynn, S. J., </a:t>
            </a:r>
            <a:r>
              <a:rPr lang="en-US" sz="1200" b="0" i="0" kern="1200" dirty="0" err="1" smtClean="0">
                <a:solidFill>
                  <a:schemeClr val="tx1"/>
                </a:solidFill>
                <a:effectLst/>
                <a:latin typeface="+mn-lt"/>
                <a:ea typeface="MS PGothic" panose="020B0600070205080204" pitchFamily="34" charset="-128"/>
                <a:cs typeface="+mn-cs"/>
              </a:rPr>
              <a:t>Lilienfeld</a:t>
            </a:r>
            <a:r>
              <a:rPr lang="en-US" sz="1200" b="0" i="0" kern="1200" dirty="0" smtClean="0">
                <a:solidFill>
                  <a:schemeClr val="tx1"/>
                </a:solidFill>
                <a:effectLst/>
                <a:latin typeface="+mn-lt"/>
                <a:ea typeface="MS PGothic" panose="020B0600070205080204" pitchFamily="34" charset="-128"/>
                <a:cs typeface="+mn-cs"/>
              </a:rPr>
              <a:t>, S. O., &amp; Merckelbach, H. (2010). Cognitive processes, trauma, and dissociation—Misconceptions and misrepresentations: Reply to Bremner (2010). </a:t>
            </a:r>
            <a:r>
              <a:rPr lang="en-US" sz="1200" b="0" i="1" kern="1200" dirty="0" smtClean="0">
                <a:solidFill>
                  <a:schemeClr val="tx1"/>
                </a:solidFill>
                <a:effectLst/>
                <a:latin typeface="+mn-lt"/>
                <a:ea typeface="MS PGothic" panose="020B0600070205080204" pitchFamily="34" charset="-128"/>
                <a:cs typeface="+mn-cs"/>
              </a:rPr>
              <a:t>Psychological Bulletin, 136</a:t>
            </a:r>
            <a:r>
              <a:rPr lang="en-US" sz="1200" b="0" i="0" kern="1200" dirty="0" smtClean="0">
                <a:solidFill>
                  <a:schemeClr val="tx1"/>
                </a:solidFill>
                <a:effectLst/>
                <a:latin typeface="+mn-lt"/>
                <a:ea typeface="MS PGothic" panose="020B0600070205080204" pitchFamily="34" charset="-128"/>
                <a:cs typeface="+mn-cs"/>
              </a:rPr>
              <a:t>, 7–11.</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Kihlstrom</a:t>
            </a:r>
            <a:r>
              <a:rPr lang="en-US" sz="1200" b="0" i="0" kern="1200" dirty="0" smtClean="0">
                <a:solidFill>
                  <a:schemeClr val="tx1"/>
                </a:solidFill>
                <a:effectLst/>
                <a:latin typeface="+mn-lt"/>
                <a:ea typeface="MS PGothic" panose="020B0600070205080204" pitchFamily="34" charset="-128"/>
                <a:cs typeface="+mn-cs"/>
              </a:rPr>
              <a:t>, J. F. (2005). Dissociative disorders. </a:t>
            </a:r>
            <a:r>
              <a:rPr lang="en-US" sz="1200" b="0" i="1" kern="1200" dirty="0" smtClean="0">
                <a:solidFill>
                  <a:schemeClr val="tx1"/>
                </a:solidFill>
                <a:effectLst/>
                <a:latin typeface="+mn-lt"/>
                <a:ea typeface="MS PGothic" panose="020B0600070205080204" pitchFamily="34" charset="-128"/>
                <a:cs typeface="+mn-cs"/>
              </a:rPr>
              <a:t>Annual Review of Clinical Psychology, 10</a:t>
            </a:r>
            <a:r>
              <a:rPr lang="en-US" sz="1200" b="0" i="0" kern="1200" dirty="0" smtClean="0">
                <a:solidFill>
                  <a:schemeClr val="tx1"/>
                </a:solidFill>
                <a:effectLst/>
                <a:latin typeface="+mn-lt"/>
                <a:ea typeface="MS PGothic" panose="020B0600070205080204" pitchFamily="34" charset="-128"/>
                <a:cs typeface="+mn-cs"/>
              </a:rPr>
              <a:t>, 1–27.</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endParaRPr lang="en-US" altLang="en-US" baseline="0" dirty="0" smtClean="0">
              <a:ea typeface="MS PGothic" charset="-128"/>
              <a:sym typeface="Wingdings" panose="05000000000000000000" pitchFamily="2" charset="2"/>
            </a:endParaRPr>
          </a:p>
          <a:p>
            <a:endParaRPr lang="en-US" altLang="en-US" baseline="0" dirty="0" smtClean="0">
              <a:ea typeface="MS PGothic" charset="-128"/>
              <a:sym typeface="Wingdings" panose="05000000000000000000" pitchFamily="2" charset="2"/>
            </a:endParaRPr>
          </a:p>
          <a:p>
            <a:endParaRPr lang="en-US" altLang="en-US" baseline="0" dirty="0" smtClean="0">
              <a:ea typeface="MS PGothic" charset="-128"/>
              <a:sym typeface="Wingdings" panose="05000000000000000000" pitchFamily="2" charset="2"/>
            </a:endParaRPr>
          </a:p>
          <a:p>
            <a:endParaRPr lang="en-US" altLang="en-US" dirty="0">
              <a:ea typeface="MS PGothic" charset="-128"/>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3926B87E-EA54-1D40-9371-5D2858808668}" type="slidenum">
              <a:rPr lang="en-US" altLang="en-US">
                <a:solidFill>
                  <a:srgbClr val="000000"/>
                </a:solidFill>
                <a:latin typeface="Calibri" charset="0"/>
              </a:rPr>
              <a:pPr/>
              <a:t>21</a:t>
            </a:fld>
            <a:endParaRPr lang="en-US" altLang="en-US">
              <a:solidFill>
                <a:srgbClr val="000000"/>
              </a:solidFill>
              <a:latin typeface="Calibri" charset="0"/>
            </a:endParaRPr>
          </a:p>
        </p:txBody>
      </p:sp>
    </p:spTree>
    <p:extLst>
      <p:ext uri="{BB962C8B-B14F-4D97-AF65-F5344CB8AC3E}">
        <p14:creationId xmlns:p14="http://schemas.microsoft.com/office/powerpoint/2010/main" val="1562346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en-US" b="1" dirty="0">
                <a:ea typeface="MS PGothic" charset="-128"/>
              </a:rPr>
              <a:t>Purpose: </a:t>
            </a:r>
            <a:r>
              <a:rPr lang="en-US" sz="1200" kern="1200" dirty="0">
                <a:solidFill>
                  <a:schemeClr val="tx1"/>
                </a:solidFill>
                <a:effectLst/>
                <a:latin typeface="+mn-lt"/>
                <a:ea typeface="MS PGothic" panose="020B0600070205080204" pitchFamily="34" charset="-128"/>
                <a:cs typeface="+mn-cs"/>
              </a:rPr>
              <a:t>The purpose of this slide is to engage students in a critical thinking activity regarding causality and evidence with a specific focus on the content of PTM. This activity will encourage students to address the strengths and weaknesses of the PTM model, and their work can be used as a scaffold for the later CAT where students are given the choice of writing about a future study on dissociative disorders.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altLang="en-US" dirty="0">
              <a:ea typeface="MS PGothic" charset="-128"/>
            </a:endParaRPr>
          </a:p>
          <a:p>
            <a:r>
              <a:rPr lang="en-US" altLang="en-US" dirty="0">
                <a:ea typeface="MS PGothic" charset="-128"/>
              </a:rPr>
              <a:t>The empirical evidence that trauma </a:t>
            </a:r>
            <a:r>
              <a:rPr lang="en-US" altLang="en-US" i="1" dirty="0">
                <a:ea typeface="MS PGothic" charset="-128"/>
              </a:rPr>
              <a:t>leads to </a:t>
            </a:r>
            <a:r>
              <a:rPr lang="en-US" altLang="en-US" dirty="0">
                <a:ea typeface="MS PGothic" charset="-128"/>
              </a:rPr>
              <a:t>dissociative symptoms is the subject of intense debate.</a:t>
            </a:r>
            <a:r>
              <a:rPr lang="en-US" altLang="en-US" baseline="0" dirty="0">
                <a:ea typeface="MS PGothic" charset="-128"/>
              </a:rPr>
              <a:t> </a:t>
            </a:r>
          </a:p>
          <a:p>
            <a:endParaRPr lang="en-US" altLang="en-US" dirty="0" smtClean="0">
              <a:ea typeface="MS PGothic" charset="-128"/>
            </a:endParaRPr>
          </a:p>
          <a:p>
            <a:r>
              <a:rPr lang="en-US" altLang="en-US" dirty="0" smtClean="0">
                <a:ea typeface="MS PGothic" charset="-128"/>
              </a:rPr>
              <a:t>If </a:t>
            </a:r>
            <a:r>
              <a:rPr lang="en-US" altLang="en-US" dirty="0">
                <a:ea typeface="MS PGothic" charset="-128"/>
              </a:rPr>
              <a:t>you are presenting the information in this module on 1 day, you may not have time for this activity, especially if you are teaching a 50-minute class. </a:t>
            </a:r>
          </a:p>
          <a:p>
            <a:endParaRPr lang="en-US" altLang="en-US" b="1" dirty="0">
              <a:ea typeface="MS PGothic" charset="-128"/>
            </a:endParaRPr>
          </a:p>
          <a:p>
            <a:r>
              <a:rPr lang="en-US" altLang="en-US" b="1" dirty="0" smtClean="0">
                <a:solidFill>
                  <a:srgbClr val="00B0F0"/>
                </a:solidFill>
                <a:ea typeface="MS PGothic" charset="-128"/>
              </a:rPr>
              <a:t>Directions: </a:t>
            </a:r>
          </a:p>
          <a:p>
            <a:r>
              <a:rPr lang="en-US" altLang="en-US" b="1" dirty="0" smtClean="0">
                <a:solidFill>
                  <a:srgbClr val="00B0F0"/>
                </a:solidFill>
                <a:ea typeface="MS PGothic" charset="-128"/>
              </a:rPr>
              <a:t>Pull </a:t>
            </a:r>
            <a:r>
              <a:rPr lang="en-US" altLang="en-US" b="1" dirty="0">
                <a:solidFill>
                  <a:srgbClr val="00B0F0"/>
                </a:solidFill>
                <a:ea typeface="MS PGothic" charset="-128"/>
              </a:rPr>
              <a:t>out a sheet of paper. </a:t>
            </a:r>
          </a:p>
          <a:p>
            <a:pPr eaLnBrk="1" hangingPunct="1">
              <a:buFont typeface="Wingdings" charset="2"/>
              <a:buNone/>
            </a:pPr>
            <a:r>
              <a:rPr lang="en-US" altLang="en-US" dirty="0" smtClean="0">
                <a:ea typeface="MS PGothic" charset="-128"/>
              </a:rPr>
              <a:t>Select </a:t>
            </a:r>
            <a:r>
              <a:rPr lang="en-US" altLang="en-US" dirty="0">
                <a:ea typeface="MS PGothic" charset="-128"/>
              </a:rPr>
              <a:t>one of these limitations and write a one minute paper (at least 5 sentences) explaining why this is a limitation for PTM.</a:t>
            </a:r>
          </a:p>
          <a:p>
            <a:pPr eaLnBrk="1" hangingPunct="1">
              <a:buFont typeface="Wingdings" charset="2"/>
              <a:buNone/>
            </a:pPr>
            <a:endParaRPr lang="en-US" altLang="en-US" dirty="0">
              <a:ea typeface="MS PGothic" charset="-128"/>
            </a:endParaRPr>
          </a:p>
          <a:p>
            <a:pPr eaLnBrk="1" hangingPunct="1">
              <a:buFont typeface="Wingdings" charset="2"/>
              <a:buNone/>
            </a:pPr>
            <a:r>
              <a:rPr lang="en-US" altLang="en-US" b="1" dirty="0" smtClean="0">
                <a:ea typeface="MS PGothic" charset="-128"/>
              </a:rPr>
              <a:t>Ask </a:t>
            </a:r>
            <a:r>
              <a:rPr lang="en-US" altLang="en-US" b="1" dirty="0">
                <a:ea typeface="MS PGothic" charset="-128"/>
              </a:rPr>
              <a:t>the class: </a:t>
            </a:r>
            <a:r>
              <a:rPr lang="en-US" altLang="en-US" dirty="0">
                <a:ea typeface="MS PGothic" charset="-128"/>
              </a:rPr>
              <a:t>What were your explanations of the limitations? Did you and your partner select the same limitations? Did you explain them in the same way or differently, how</a:t>
            </a:r>
            <a:r>
              <a:rPr lang="en-US" altLang="en-US" dirty="0" smtClean="0">
                <a:ea typeface="MS PGothic" charset="-128"/>
              </a:rPr>
              <a:t>?</a:t>
            </a:r>
          </a:p>
          <a:p>
            <a:pPr eaLnBrk="1" hangingPunct="1">
              <a:buFont typeface="Wingdings" charset="2"/>
              <a:buNone/>
            </a:pPr>
            <a:r>
              <a:rPr lang="en-US" altLang="en-US" i="1" dirty="0" smtClean="0">
                <a:ea typeface="MS PGothic" charset="-128"/>
              </a:rPr>
              <a:t>Instructors note: </a:t>
            </a:r>
            <a:r>
              <a:rPr lang="en-US" altLang="en-US" dirty="0" smtClean="0">
                <a:ea typeface="MS PGothic" charset="-128"/>
              </a:rPr>
              <a:t>The</a:t>
            </a:r>
            <a:r>
              <a:rPr lang="en-US" altLang="en-US" baseline="0" dirty="0" smtClean="0">
                <a:ea typeface="MS PGothic" charset="-128"/>
              </a:rPr>
              <a:t> three main limitations are displayed and separated by clicks on this slide as well so that students can refer to them if they wish. </a:t>
            </a:r>
            <a:endParaRPr lang="en-US" altLang="en-US" dirty="0" smtClean="0">
              <a:ea typeface="MS PGothic" charset="-128"/>
            </a:endParaRPr>
          </a:p>
          <a:p>
            <a:pPr eaLnBrk="1" hangingPunct="1">
              <a:buFont typeface="Wingdings" charset="2"/>
              <a:buNone/>
            </a:pPr>
            <a:endParaRPr lang="en-US" altLang="en-US" dirty="0" smtClean="0">
              <a:ea typeface="MS PGothic" charset="-128"/>
            </a:endParaRPr>
          </a:p>
          <a:p>
            <a:pPr eaLnBrk="1" hangingPunct="1">
              <a:buFont typeface="Wingdings" charset="2"/>
              <a:buNone/>
            </a:pPr>
            <a:r>
              <a:rPr lang="en-US" altLang="en-US" b="1" dirty="0" smtClean="0">
                <a:ea typeface="MS PGothic" charset="-128"/>
              </a:rPr>
              <a:t>(Click): Discussion Activity:</a:t>
            </a:r>
          </a:p>
          <a:p>
            <a:pPr eaLnBrk="1" hangingPunct="1">
              <a:buFont typeface="Wingdings" charset="2"/>
              <a:buNone/>
            </a:pPr>
            <a:r>
              <a:rPr lang="en-US" altLang="en-US" dirty="0" smtClean="0">
                <a:ea typeface="MS PGothic" charset="-128"/>
              </a:rPr>
              <a:t>Now take turns with the person next to and share your explanations (allow 3-5 minutes).</a:t>
            </a:r>
          </a:p>
          <a:p>
            <a:pPr eaLnBrk="1" hangingPunct="1">
              <a:buFont typeface="Wingdings" charset="2"/>
              <a:buNone/>
            </a:pPr>
            <a:endParaRPr lang="en-US" altLang="en-US" dirty="0">
              <a:ea typeface="MS PGothic" charset="-128"/>
            </a:endParaRPr>
          </a:p>
          <a:p>
            <a:endParaRPr lang="en-US" altLang="en-US" dirty="0">
              <a:ea typeface="MS PGothic" charset="-128"/>
            </a:endParaRPr>
          </a:p>
          <a:p>
            <a:r>
              <a:rPr lang="en-US" altLang="en-US" dirty="0">
                <a:ea typeface="MS PGothic" charset="-128"/>
              </a:rPr>
              <a:t>For the text’s explanation of these three limitations see below:</a:t>
            </a:r>
          </a:p>
          <a:p>
            <a:endParaRPr lang="en-US" altLang="en-US" dirty="0">
              <a:ea typeface="MS PGothic" charset="-128"/>
            </a:endParaRPr>
          </a:p>
          <a:p>
            <a:r>
              <a:rPr lang="en-US" altLang="en-US" dirty="0">
                <a:ea typeface="MS PGothic" charset="-128"/>
              </a:rPr>
              <a:t>First, the majority of studies reporting links between self-reported trauma and dissociation are based on cross-sectional designs. This means that the data are collected at one point in time. When analyzing this type of data, one can only state whether scoring high on a particular questionnaire (for example, a trauma questionnaire) is indicative of also scoring high on another questionnaire (for example, the DES). This makes it difficult to state if one thing led to another, and therefore if the relation between the two is </a:t>
            </a:r>
            <a:r>
              <a:rPr lang="en-US" altLang="en-US" i="1" dirty="0">
                <a:ea typeface="MS PGothic" charset="-128"/>
              </a:rPr>
              <a:t>causal</a:t>
            </a:r>
            <a:r>
              <a:rPr lang="en-US" altLang="en-US" dirty="0">
                <a:ea typeface="MS PGothic" charset="-128"/>
              </a:rPr>
              <a:t>. Thus, the data that these designs yield do not allow for strong causal claims (Merckelbach &amp; </a:t>
            </a:r>
            <a:r>
              <a:rPr lang="en-US" altLang="en-US" dirty="0" err="1">
                <a:ea typeface="MS PGothic" charset="-128"/>
              </a:rPr>
              <a:t>Muris</a:t>
            </a:r>
            <a:r>
              <a:rPr lang="en-US" altLang="en-US" dirty="0">
                <a:ea typeface="MS PGothic" charset="-128"/>
              </a:rPr>
              <a:t>, 2002). </a:t>
            </a:r>
          </a:p>
          <a:p>
            <a:endParaRPr lang="en-US" altLang="en-US" dirty="0">
              <a:ea typeface="MS PGothic" charset="-128"/>
            </a:endParaRPr>
          </a:p>
          <a:p>
            <a:r>
              <a:rPr lang="en-US" altLang="en-US" dirty="0">
                <a:ea typeface="MS PGothic" charset="-128"/>
              </a:rPr>
              <a:t>Second, whether somebody has experienced a trauma is often established using a questionnaire that the person completes himself or herself. This is called a self-report measure. Herein lies the problem. Individuals suffering from dissociative symptoms typically have high fantasy proneness. This is a character trait to engage in extensive and vivid fantasizing. The tendency to fantasize a lot may increase the risk of exaggerating or understating self-reports of traumatic experiences (Merckelbach et al., 2005; </a:t>
            </a:r>
            <a:r>
              <a:rPr lang="en-US" altLang="en-US" dirty="0" err="1">
                <a:ea typeface="MS PGothic" charset="-128"/>
              </a:rPr>
              <a:t>Giesbrecht</a:t>
            </a:r>
            <a:r>
              <a:rPr lang="en-US" altLang="en-US" dirty="0">
                <a:ea typeface="MS PGothic" charset="-128"/>
              </a:rPr>
              <a:t>, Lynn, </a:t>
            </a:r>
            <a:r>
              <a:rPr lang="en-US" altLang="en-US" dirty="0" err="1">
                <a:ea typeface="MS PGothic" charset="-128"/>
              </a:rPr>
              <a:t>Lilienfeld</a:t>
            </a:r>
            <a:r>
              <a:rPr lang="en-US" altLang="en-US" dirty="0">
                <a:ea typeface="MS PGothic" charset="-128"/>
              </a:rPr>
              <a:t>, &amp; Merckelbach, 2008).</a:t>
            </a:r>
          </a:p>
          <a:p>
            <a:endParaRPr lang="en-US" altLang="en-US" sz="1100" dirty="0">
              <a:ea typeface="MS PGothic" charset="-128"/>
            </a:endParaRPr>
          </a:p>
          <a:p>
            <a:r>
              <a:rPr lang="en-US" altLang="en-US" dirty="0">
                <a:ea typeface="MS PGothic" charset="-128"/>
              </a:rPr>
              <a:t>Third, high dissociative individuals report more cognitive failures than low dissociative individuals. Cognitive failures are everyday slips and lapses, such as failing to notice signposts on the road, forgetting appointments, or bumping into people. This can be seen, in part, in the DSM-5 criteria for DID, in which people may have difficulty recalling everyday events as well as those that are traumatic. People who frequently make such slips and lapses often mistrust their own cognitive capacities. They also tend to overvalue the hints and cues provided by others (Merckelbach, </a:t>
            </a:r>
            <a:r>
              <a:rPr lang="en-US" altLang="en-US" dirty="0" err="1">
                <a:ea typeface="MS PGothic" charset="-128"/>
              </a:rPr>
              <a:t>Horselenberg</a:t>
            </a:r>
            <a:r>
              <a:rPr lang="en-US" altLang="en-US" dirty="0">
                <a:ea typeface="MS PGothic" charset="-128"/>
              </a:rPr>
              <a:t>, &amp; Schmidt, 2002; Merckelbach, </a:t>
            </a:r>
            <a:r>
              <a:rPr lang="en-US" altLang="en-US" dirty="0" err="1">
                <a:ea typeface="MS PGothic" charset="-128"/>
              </a:rPr>
              <a:t>Muris</a:t>
            </a:r>
            <a:r>
              <a:rPr lang="en-US" altLang="en-US" dirty="0">
                <a:ea typeface="MS PGothic" charset="-128"/>
              </a:rPr>
              <a:t>, </a:t>
            </a:r>
            <a:r>
              <a:rPr lang="en-US" altLang="en-US" dirty="0" err="1">
                <a:ea typeface="MS PGothic" charset="-128"/>
              </a:rPr>
              <a:t>Rassin</a:t>
            </a:r>
            <a:r>
              <a:rPr lang="en-US" altLang="en-US" dirty="0">
                <a:ea typeface="MS PGothic" charset="-128"/>
              </a:rPr>
              <a:t>, &amp; </a:t>
            </a:r>
            <a:r>
              <a:rPr lang="en-US" altLang="en-US" dirty="0" err="1">
                <a:ea typeface="MS PGothic" charset="-128"/>
              </a:rPr>
              <a:t>Horselenberg</a:t>
            </a:r>
            <a:r>
              <a:rPr lang="en-US" altLang="en-US" dirty="0">
                <a:ea typeface="MS PGothic" charset="-128"/>
              </a:rPr>
              <a:t>, 2000). This makes them vulnerable to suggestive information, which may distort self-reports, and thus limits conclusions that can be drawn from studies that rely solely on self-reports to investigate the trauma-dissociation link (Merckelbach &amp; </a:t>
            </a:r>
            <a:r>
              <a:rPr lang="en-US" altLang="en-US" dirty="0" err="1">
                <a:ea typeface="MS PGothic" charset="-128"/>
              </a:rPr>
              <a:t>Jelicic</a:t>
            </a:r>
            <a:r>
              <a:rPr lang="en-US" altLang="en-US" dirty="0">
                <a:ea typeface="MS PGothic" charset="-128"/>
              </a:rPr>
              <a:t>, 2004</a:t>
            </a:r>
            <a:r>
              <a:rPr lang="en-US" altLang="en-US" dirty="0" smtClean="0">
                <a:ea typeface="MS PGothic" charset="-128"/>
              </a:rPr>
              <a:t>).</a:t>
            </a:r>
          </a:p>
          <a:p>
            <a:endParaRPr lang="en-US" altLang="en-US" dirty="0" smtClean="0">
              <a:ea typeface="MS PGothic" charset="-128"/>
            </a:endParaRPr>
          </a:p>
          <a:p>
            <a:r>
              <a:rPr lang="en-US" altLang="en-US" b="1" dirty="0" smtClean="0">
                <a:ea typeface="MS PGothic" charset="-128"/>
              </a:rPr>
              <a:t>References: </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Giesbrecht</a:t>
            </a:r>
            <a:r>
              <a:rPr lang="en-US" sz="1200" b="0" i="0" kern="1200" dirty="0" smtClean="0">
                <a:solidFill>
                  <a:schemeClr val="tx1"/>
                </a:solidFill>
                <a:effectLst/>
                <a:latin typeface="+mn-lt"/>
                <a:ea typeface="MS PGothic" panose="020B0600070205080204" pitchFamily="34" charset="-128"/>
                <a:cs typeface="+mn-cs"/>
              </a:rPr>
              <a:t>, T., Lynn, S. J., </a:t>
            </a:r>
            <a:r>
              <a:rPr lang="en-US" sz="1200" b="0" i="0" kern="1200" dirty="0" err="1" smtClean="0">
                <a:solidFill>
                  <a:schemeClr val="tx1"/>
                </a:solidFill>
                <a:effectLst/>
                <a:latin typeface="+mn-lt"/>
                <a:ea typeface="MS PGothic" panose="020B0600070205080204" pitchFamily="34" charset="-128"/>
                <a:cs typeface="+mn-cs"/>
              </a:rPr>
              <a:t>Lilienfeld</a:t>
            </a:r>
            <a:r>
              <a:rPr lang="en-US" sz="1200" b="0" i="0" kern="1200" dirty="0" smtClean="0">
                <a:solidFill>
                  <a:schemeClr val="tx1"/>
                </a:solidFill>
                <a:effectLst/>
                <a:latin typeface="+mn-lt"/>
                <a:ea typeface="MS PGothic" panose="020B0600070205080204" pitchFamily="34" charset="-128"/>
                <a:cs typeface="+mn-cs"/>
              </a:rPr>
              <a:t>, S. O., &amp; Merckelbach, H. (2008). Cognitive processes in dissociation: An analysis of core theoretical assumptions. </a:t>
            </a:r>
            <a:r>
              <a:rPr lang="en-US" sz="1200" b="0" i="1" kern="1200" dirty="0" smtClean="0">
                <a:solidFill>
                  <a:schemeClr val="tx1"/>
                </a:solidFill>
                <a:effectLst/>
                <a:latin typeface="+mn-lt"/>
                <a:ea typeface="MS PGothic" panose="020B0600070205080204" pitchFamily="34" charset="-128"/>
                <a:cs typeface="+mn-cs"/>
              </a:rPr>
              <a:t>Psychological Bulletin, 134</a:t>
            </a:r>
            <a:r>
              <a:rPr lang="en-US" sz="1200" b="0" i="0" kern="1200" dirty="0" smtClean="0">
                <a:solidFill>
                  <a:schemeClr val="tx1"/>
                </a:solidFill>
                <a:effectLst/>
                <a:latin typeface="+mn-lt"/>
                <a:ea typeface="MS PGothic" panose="020B0600070205080204" pitchFamily="34" charset="-128"/>
                <a:cs typeface="+mn-cs"/>
              </a:rPr>
              <a:t>, 617–647.</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Merckelbach, H., à Campo, J. A., Hardy, S., &amp; </a:t>
            </a:r>
            <a:r>
              <a:rPr lang="en-US" sz="1200" b="0" i="0" kern="1200" dirty="0" err="1" smtClean="0">
                <a:solidFill>
                  <a:schemeClr val="tx1"/>
                </a:solidFill>
                <a:effectLst/>
                <a:latin typeface="+mn-lt"/>
                <a:ea typeface="MS PGothic" panose="020B0600070205080204" pitchFamily="34" charset="-128"/>
                <a:cs typeface="+mn-cs"/>
              </a:rPr>
              <a:t>Giesbrecht</a:t>
            </a:r>
            <a:r>
              <a:rPr lang="en-US" sz="1200" b="0" i="0" kern="1200" dirty="0" smtClean="0">
                <a:solidFill>
                  <a:schemeClr val="tx1"/>
                </a:solidFill>
                <a:effectLst/>
                <a:latin typeface="+mn-lt"/>
                <a:ea typeface="MS PGothic" panose="020B0600070205080204" pitchFamily="34" charset="-128"/>
                <a:cs typeface="+mn-cs"/>
              </a:rPr>
              <a:t>, T. (2005). Dissociation and fantasy proneness in psychiatric patients: A preliminary study. </a:t>
            </a:r>
            <a:r>
              <a:rPr lang="en-US" sz="1200" b="0" i="1" kern="1200" dirty="0" smtClean="0">
                <a:solidFill>
                  <a:schemeClr val="tx1"/>
                </a:solidFill>
                <a:effectLst/>
                <a:latin typeface="+mn-lt"/>
                <a:ea typeface="MS PGothic" panose="020B0600070205080204" pitchFamily="34" charset="-128"/>
                <a:cs typeface="+mn-cs"/>
              </a:rPr>
              <a:t>Comprehensive Psychiatry, 46</a:t>
            </a:r>
            <a:r>
              <a:rPr lang="en-US" sz="1200" b="0" i="0" kern="1200" dirty="0" smtClean="0">
                <a:solidFill>
                  <a:schemeClr val="tx1"/>
                </a:solidFill>
                <a:effectLst/>
                <a:latin typeface="+mn-lt"/>
                <a:ea typeface="MS PGothic" panose="020B0600070205080204" pitchFamily="34" charset="-128"/>
                <a:cs typeface="+mn-cs"/>
              </a:rPr>
              <a:t>, 181–185.</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Merckelbach, H., </a:t>
            </a:r>
            <a:r>
              <a:rPr lang="en-US" sz="1200" b="0" i="0" kern="1200" dirty="0" err="1" smtClean="0">
                <a:solidFill>
                  <a:schemeClr val="tx1"/>
                </a:solidFill>
                <a:effectLst/>
                <a:latin typeface="+mn-lt"/>
                <a:ea typeface="MS PGothic" panose="020B0600070205080204" pitchFamily="34" charset="-128"/>
                <a:cs typeface="+mn-cs"/>
              </a:rPr>
              <a:t>Horselenberg</a:t>
            </a:r>
            <a:r>
              <a:rPr lang="en-US" sz="1200" b="0" i="0" kern="1200" dirty="0" smtClean="0">
                <a:solidFill>
                  <a:schemeClr val="tx1"/>
                </a:solidFill>
                <a:effectLst/>
                <a:latin typeface="+mn-lt"/>
                <a:ea typeface="MS PGothic" panose="020B0600070205080204" pitchFamily="34" charset="-128"/>
                <a:cs typeface="+mn-cs"/>
              </a:rPr>
              <a:t>, R., &amp; Schmidt, H. (2002). Modeling the connection between self-reported trauma and dissociation in a student sample. </a:t>
            </a:r>
            <a:r>
              <a:rPr lang="en-US" sz="1200" b="0" i="1" kern="1200" dirty="0" smtClean="0">
                <a:solidFill>
                  <a:schemeClr val="tx1"/>
                </a:solidFill>
                <a:effectLst/>
                <a:latin typeface="+mn-lt"/>
                <a:ea typeface="MS PGothic" panose="020B0600070205080204" pitchFamily="34" charset="-128"/>
                <a:cs typeface="+mn-cs"/>
              </a:rPr>
              <a:t>Personality and Individual Differences, 32</a:t>
            </a:r>
            <a:r>
              <a:rPr lang="en-US" sz="1200" b="0" i="0" kern="1200" dirty="0" smtClean="0">
                <a:solidFill>
                  <a:schemeClr val="tx1"/>
                </a:solidFill>
                <a:effectLst/>
                <a:latin typeface="+mn-lt"/>
                <a:ea typeface="MS PGothic" panose="020B0600070205080204" pitchFamily="34" charset="-128"/>
                <a:cs typeface="+mn-cs"/>
              </a:rPr>
              <a:t>, 695–705.</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Merckelbach, H., &amp; </a:t>
            </a:r>
            <a:r>
              <a:rPr lang="en-US" sz="1200" b="0" i="0" kern="1200" dirty="0" err="1" smtClean="0">
                <a:solidFill>
                  <a:schemeClr val="tx1"/>
                </a:solidFill>
                <a:effectLst/>
                <a:latin typeface="+mn-lt"/>
                <a:ea typeface="MS PGothic" panose="020B0600070205080204" pitchFamily="34" charset="-128"/>
                <a:cs typeface="+mn-cs"/>
              </a:rPr>
              <a:t>Muris</a:t>
            </a:r>
            <a:r>
              <a:rPr lang="en-US" sz="1200" b="0" i="0" kern="1200" dirty="0" smtClean="0">
                <a:solidFill>
                  <a:schemeClr val="tx1"/>
                </a:solidFill>
                <a:effectLst/>
                <a:latin typeface="+mn-lt"/>
                <a:ea typeface="MS PGothic" panose="020B0600070205080204" pitchFamily="34" charset="-128"/>
                <a:cs typeface="+mn-cs"/>
              </a:rPr>
              <a:t>, P. (2002). The causal link between self-reported trauma and dissociation: A critical review. </a:t>
            </a:r>
            <a:r>
              <a:rPr lang="en-US" sz="1200" b="0" i="1" kern="1200" dirty="0" err="1" smtClean="0">
                <a:solidFill>
                  <a:schemeClr val="tx1"/>
                </a:solidFill>
                <a:effectLst/>
                <a:latin typeface="+mn-lt"/>
                <a:ea typeface="MS PGothic" panose="020B0600070205080204" pitchFamily="34" charset="-128"/>
                <a:cs typeface="+mn-cs"/>
              </a:rPr>
              <a:t>Behaviour</a:t>
            </a:r>
            <a:r>
              <a:rPr lang="en-US" sz="1200" b="0" i="1" kern="1200" dirty="0" smtClean="0">
                <a:solidFill>
                  <a:schemeClr val="tx1"/>
                </a:solidFill>
                <a:effectLst/>
                <a:latin typeface="+mn-lt"/>
                <a:ea typeface="MS PGothic" panose="020B0600070205080204" pitchFamily="34" charset="-128"/>
                <a:cs typeface="+mn-cs"/>
              </a:rPr>
              <a:t> Research and Therapy, 39</a:t>
            </a:r>
            <a:r>
              <a:rPr lang="en-US" sz="1200" b="0" i="0" kern="1200" dirty="0" smtClean="0">
                <a:solidFill>
                  <a:schemeClr val="tx1"/>
                </a:solidFill>
                <a:effectLst/>
                <a:latin typeface="+mn-lt"/>
                <a:ea typeface="MS PGothic" panose="020B0600070205080204" pitchFamily="34" charset="-128"/>
                <a:cs typeface="+mn-cs"/>
              </a:rPr>
              <a:t>, 245–254.</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Merckelbach, H., </a:t>
            </a:r>
            <a:r>
              <a:rPr lang="en-US" sz="1200" b="0" i="0" kern="1200" dirty="0" err="1" smtClean="0">
                <a:solidFill>
                  <a:schemeClr val="tx1"/>
                </a:solidFill>
                <a:effectLst/>
                <a:latin typeface="+mn-lt"/>
                <a:ea typeface="MS PGothic" panose="020B0600070205080204" pitchFamily="34" charset="-128"/>
                <a:cs typeface="+mn-cs"/>
              </a:rPr>
              <a:t>Muris</a:t>
            </a:r>
            <a:r>
              <a:rPr lang="en-US" sz="1200" b="0" i="0" kern="1200" dirty="0" smtClean="0">
                <a:solidFill>
                  <a:schemeClr val="tx1"/>
                </a:solidFill>
                <a:effectLst/>
                <a:latin typeface="+mn-lt"/>
                <a:ea typeface="MS PGothic" panose="020B0600070205080204" pitchFamily="34" charset="-128"/>
                <a:cs typeface="+mn-cs"/>
              </a:rPr>
              <a:t>, P., </a:t>
            </a:r>
            <a:r>
              <a:rPr lang="en-US" sz="1200" b="0" i="0" kern="1200" dirty="0" err="1" smtClean="0">
                <a:solidFill>
                  <a:schemeClr val="tx1"/>
                </a:solidFill>
                <a:effectLst/>
                <a:latin typeface="+mn-lt"/>
                <a:ea typeface="MS PGothic" panose="020B0600070205080204" pitchFamily="34" charset="-128"/>
                <a:cs typeface="+mn-cs"/>
              </a:rPr>
              <a:t>Rassin</a:t>
            </a:r>
            <a:r>
              <a:rPr lang="en-US" sz="1200" b="0" i="0" kern="1200" dirty="0" smtClean="0">
                <a:solidFill>
                  <a:schemeClr val="tx1"/>
                </a:solidFill>
                <a:effectLst/>
                <a:latin typeface="+mn-lt"/>
                <a:ea typeface="MS PGothic" panose="020B0600070205080204" pitchFamily="34" charset="-128"/>
                <a:cs typeface="+mn-cs"/>
              </a:rPr>
              <a:t>, E., &amp; </a:t>
            </a:r>
            <a:r>
              <a:rPr lang="en-US" sz="1200" b="0" i="0" kern="1200" dirty="0" err="1" smtClean="0">
                <a:solidFill>
                  <a:schemeClr val="tx1"/>
                </a:solidFill>
                <a:effectLst/>
                <a:latin typeface="+mn-lt"/>
                <a:ea typeface="MS PGothic" panose="020B0600070205080204" pitchFamily="34" charset="-128"/>
                <a:cs typeface="+mn-cs"/>
              </a:rPr>
              <a:t>Horselenberg</a:t>
            </a:r>
            <a:r>
              <a:rPr lang="en-US" sz="1200" b="0" i="0" kern="1200" dirty="0" smtClean="0">
                <a:solidFill>
                  <a:schemeClr val="tx1"/>
                </a:solidFill>
                <a:effectLst/>
                <a:latin typeface="+mn-lt"/>
                <a:ea typeface="MS PGothic" panose="020B0600070205080204" pitchFamily="34" charset="-128"/>
                <a:cs typeface="+mn-cs"/>
              </a:rPr>
              <a:t>, R. (2000). Dissociative experiences and interrogative suggestibility in college students. </a:t>
            </a:r>
            <a:r>
              <a:rPr lang="en-US" sz="1200" b="0" i="1" kern="1200" dirty="0" smtClean="0">
                <a:solidFill>
                  <a:schemeClr val="tx1"/>
                </a:solidFill>
                <a:effectLst/>
                <a:latin typeface="+mn-lt"/>
                <a:ea typeface="MS PGothic" panose="020B0600070205080204" pitchFamily="34" charset="-128"/>
                <a:cs typeface="+mn-cs"/>
              </a:rPr>
              <a:t>Personality and Individual Differences, 29</a:t>
            </a:r>
            <a:r>
              <a:rPr lang="en-US" sz="1200" b="0" i="0" kern="1200" dirty="0" smtClean="0">
                <a:solidFill>
                  <a:schemeClr val="tx1"/>
                </a:solidFill>
                <a:effectLst/>
                <a:latin typeface="+mn-lt"/>
                <a:ea typeface="MS PGothic" panose="020B0600070205080204" pitchFamily="34" charset="-128"/>
                <a:cs typeface="+mn-cs"/>
              </a:rPr>
              <a:t>, 1133–1140.</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Merckelbach, H., &amp; </a:t>
            </a:r>
            <a:r>
              <a:rPr lang="en-US" sz="1200" b="0" i="0" kern="1200" dirty="0" err="1" smtClean="0">
                <a:solidFill>
                  <a:schemeClr val="tx1"/>
                </a:solidFill>
                <a:effectLst/>
                <a:latin typeface="+mn-lt"/>
                <a:ea typeface="MS PGothic" panose="020B0600070205080204" pitchFamily="34" charset="-128"/>
                <a:cs typeface="+mn-cs"/>
              </a:rPr>
              <a:t>Jelicic</a:t>
            </a:r>
            <a:r>
              <a:rPr lang="en-US" sz="1200" b="0" i="0" kern="1200" dirty="0" smtClean="0">
                <a:solidFill>
                  <a:schemeClr val="tx1"/>
                </a:solidFill>
                <a:effectLst/>
                <a:latin typeface="+mn-lt"/>
                <a:ea typeface="MS PGothic" panose="020B0600070205080204" pitchFamily="34" charset="-128"/>
                <a:cs typeface="+mn-cs"/>
              </a:rPr>
              <a:t>, M. (2004). Dissociative symptoms are related to endorsement of vague trauma items. </a:t>
            </a:r>
            <a:r>
              <a:rPr lang="en-US" sz="1200" b="0" i="1" kern="1200" dirty="0" smtClean="0">
                <a:solidFill>
                  <a:schemeClr val="tx1"/>
                </a:solidFill>
                <a:effectLst/>
                <a:latin typeface="+mn-lt"/>
                <a:ea typeface="MS PGothic" panose="020B0600070205080204" pitchFamily="34" charset="-128"/>
                <a:cs typeface="+mn-cs"/>
              </a:rPr>
              <a:t>Comprehensive Psychiatry, 45</a:t>
            </a:r>
            <a:r>
              <a:rPr lang="en-US" sz="1200" b="0" i="0" kern="1200" dirty="0" smtClean="0">
                <a:solidFill>
                  <a:schemeClr val="tx1"/>
                </a:solidFill>
                <a:effectLst/>
                <a:latin typeface="+mn-lt"/>
                <a:ea typeface="MS PGothic" panose="020B0600070205080204" pitchFamily="34" charset="-128"/>
                <a:cs typeface="+mn-cs"/>
              </a:rPr>
              <a:t>, 70–75.</a:t>
            </a:r>
          </a:p>
          <a:p>
            <a:endParaRPr lang="en-US" altLang="en-US" dirty="0">
              <a:ea typeface="MS PGothic" charset="-128"/>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3926B87E-EA54-1D40-9371-5D2858808668}" type="slidenum">
              <a:rPr lang="en-US" altLang="en-US">
                <a:solidFill>
                  <a:srgbClr val="000000"/>
                </a:solidFill>
                <a:latin typeface="Calibri" charset="0"/>
              </a:rPr>
              <a:pPr/>
              <a:t>22</a:t>
            </a:fld>
            <a:endParaRPr lang="en-US" altLang="en-US">
              <a:solidFill>
                <a:srgbClr val="000000"/>
              </a:solidFill>
              <a:latin typeface="Calibri" charset="0"/>
            </a:endParaRPr>
          </a:p>
        </p:txBody>
      </p:sp>
    </p:spTree>
    <p:extLst>
      <p:ext uri="{BB962C8B-B14F-4D97-AF65-F5344CB8AC3E}">
        <p14:creationId xmlns:p14="http://schemas.microsoft.com/office/powerpoint/2010/main" val="4209927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is meant to emphasize the most important limitation to PTM. </a:t>
            </a:r>
          </a:p>
          <a:p>
            <a:pPr eaLnBrk="1" hangingPunct="1">
              <a:spcBef>
                <a:spcPct val="0"/>
              </a:spcBef>
            </a:pPr>
            <a:endParaRPr lang="en-US" altLang="en-US" dirty="0">
              <a:ea typeface="MS PGothic" charset="-128"/>
            </a:endParaRPr>
          </a:p>
          <a:p>
            <a:r>
              <a:rPr lang="en-US" altLang="en-US" b="1" dirty="0">
                <a:ea typeface="MS PGothic" charset="-128"/>
              </a:rPr>
              <a:t>(Click): </a:t>
            </a:r>
            <a:r>
              <a:rPr lang="en-US" altLang="en-US" b="0" dirty="0" smtClean="0">
                <a:ea typeface="MS PGothic" charset="-128"/>
              </a:rPr>
              <a:t>PTM does not tell us how trauma produces dissociative symptoms </a:t>
            </a:r>
          </a:p>
          <a:p>
            <a:r>
              <a:rPr lang="en-US" altLang="en-US" dirty="0" smtClean="0">
                <a:ea typeface="MS PGothic" charset="-128"/>
              </a:rPr>
              <a:t>Most </a:t>
            </a:r>
            <a:r>
              <a:rPr lang="en-US" altLang="en-US" dirty="0">
                <a:ea typeface="MS PGothic" charset="-128"/>
              </a:rPr>
              <a:t>important, however, is that the PTM does not tell us </a:t>
            </a:r>
            <a:r>
              <a:rPr lang="en-US" altLang="en-US" i="1" dirty="0">
                <a:ea typeface="MS PGothic" charset="-128"/>
              </a:rPr>
              <a:t>how </a:t>
            </a:r>
            <a:r>
              <a:rPr lang="en-US" altLang="en-US" dirty="0">
                <a:ea typeface="MS PGothic" charset="-128"/>
              </a:rPr>
              <a:t>trauma produces dissociative symptoms. Therefore, workers in the field have searched for other explanations. They proposed that due to their dreamlike character, dissociative symptoms such as </a:t>
            </a:r>
            <a:r>
              <a:rPr lang="en-US" altLang="en-US" dirty="0" err="1">
                <a:ea typeface="MS PGothic" charset="-128"/>
              </a:rPr>
              <a:t>derealization</a:t>
            </a:r>
            <a:r>
              <a:rPr lang="en-US" altLang="en-US" dirty="0">
                <a:ea typeface="MS PGothic" charset="-128"/>
              </a:rPr>
              <a:t>, depersonalization, and absorption are associated with sleep-related experiences. They further noted that sleep-related experiences can explain the relation between highly aversive events and dissociative symptoms (</a:t>
            </a:r>
            <a:r>
              <a:rPr lang="en-US" altLang="en-US" dirty="0" err="1">
                <a:ea typeface="MS PGothic" charset="-128"/>
              </a:rPr>
              <a:t>Giesbrecht</a:t>
            </a:r>
            <a:r>
              <a:rPr lang="en-US" altLang="en-US" dirty="0">
                <a:ea typeface="MS PGothic" charset="-128"/>
              </a:rPr>
              <a:t> et al., 2008; Watson, 2001). The next topic will focus on the relation between dissociation and sleep.</a:t>
            </a:r>
          </a:p>
          <a:p>
            <a:pPr eaLnBrk="1" hangingPunct="1">
              <a:spcBef>
                <a:spcPct val="0"/>
              </a:spcBef>
            </a:pPr>
            <a:endParaRPr lang="en-US" altLang="en-US" b="1" dirty="0">
              <a:ea typeface="MS PGothic"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(Click): </a:t>
            </a:r>
            <a:r>
              <a:rPr lang="en-US" altLang="en-US" sz="1200" dirty="0" smtClean="0">
                <a:ea typeface="MS PGothic" charset="-128"/>
              </a:rPr>
              <a:t>The relation between highly aversive events and dissociative symptoms</a:t>
            </a:r>
            <a:endParaRPr lang="en-US" altLang="en-US" b="1" dirty="0" smtClean="0">
              <a:ea typeface="MS PGothic" charset="-128"/>
            </a:endParaRPr>
          </a:p>
          <a:p>
            <a:pPr eaLnBrk="1" hangingPunct="1">
              <a:spcBef>
                <a:spcPct val="0"/>
              </a:spcBef>
            </a:pPr>
            <a:r>
              <a:rPr lang="en-US" altLang="en-US" b="0" dirty="0" smtClean="0">
                <a:ea typeface="MS PGothic" charset="-128"/>
              </a:rPr>
              <a:t>Can</a:t>
            </a:r>
            <a:r>
              <a:rPr lang="en-US" altLang="en-US" dirty="0" smtClean="0">
                <a:ea typeface="MS PGothic" charset="-128"/>
              </a:rPr>
              <a:t> </a:t>
            </a:r>
            <a:r>
              <a:rPr lang="en-US" altLang="en-US" dirty="0">
                <a:ea typeface="MS PGothic" charset="-128"/>
              </a:rPr>
              <a:t>sleep-related experiences</a:t>
            </a:r>
            <a:r>
              <a:rPr lang="en-US" altLang="en-US" baseline="0" dirty="0">
                <a:ea typeface="MS PGothic" charset="-128"/>
              </a:rPr>
              <a:t> </a:t>
            </a:r>
            <a:r>
              <a:rPr lang="en-US" altLang="en-US" dirty="0">
                <a:ea typeface="MS PGothic" charset="-128"/>
              </a:rPr>
              <a:t>explain the relation between highly aversive events and dissociative symptoms?</a:t>
            </a:r>
          </a:p>
          <a:p>
            <a:pPr eaLnBrk="1" hangingPunct="1">
              <a:spcBef>
                <a:spcPct val="0"/>
              </a:spcBef>
            </a:pPr>
            <a:endParaRPr lang="en-US" altLang="en-US" dirty="0" smtClean="0">
              <a:ea typeface="MS PGothic" charset="-128"/>
            </a:endParaRPr>
          </a:p>
          <a:p>
            <a:pPr eaLnBrk="1" hangingPunct="1">
              <a:spcBef>
                <a:spcPct val="0"/>
              </a:spcBef>
            </a:pPr>
            <a:r>
              <a:rPr lang="en-US" altLang="en-US" b="1" i="0" dirty="0" smtClean="0">
                <a:ea typeface="MS PGothic" charset="-128"/>
              </a:rPr>
              <a:t>References: </a:t>
            </a:r>
          </a:p>
          <a:p>
            <a:pPr eaLnBrk="1" hangingPunct="1">
              <a:spcBef>
                <a:spcPct val="0"/>
              </a:spcBef>
            </a:pPr>
            <a:endParaRPr lang="en-US" altLang="en-US" dirty="0" smtClean="0">
              <a:ea typeface="MS PGothic"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Giesbrecht</a:t>
            </a:r>
            <a:r>
              <a:rPr lang="en-US" sz="1200" b="0" i="0" kern="1200" dirty="0" smtClean="0">
                <a:solidFill>
                  <a:schemeClr val="tx1"/>
                </a:solidFill>
                <a:effectLst/>
                <a:latin typeface="+mn-lt"/>
                <a:ea typeface="MS PGothic" panose="020B0600070205080204" pitchFamily="34" charset="-128"/>
                <a:cs typeface="+mn-cs"/>
              </a:rPr>
              <a:t>, T., Lynn, S. J., </a:t>
            </a:r>
            <a:r>
              <a:rPr lang="en-US" sz="1200" b="0" i="0" kern="1200" dirty="0" err="1" smtClean="0">
                <a:solidFill>
                  <a:schemeClr val="tx1"/>
                </a:solidFill>
                <a:effectLst/>
                <a:latin typeface="+mn-lt"/>
                <a:ea typeface="MS PGothic" panose="020B0600070205080204" pitchFamily="34" charset="-128"/>
                <a:cs typeface="+mn-cs"/>
              </a:rPr>
              <a:t>Lilienfeld</a:t>
            </a:r>
            <a:r>
              <a:rPr lang="en-US" sz="1200" b="0" i="0" kern="1200" dirty="0" smtClean="0">
                <a:solidFill>
                  <a:schemeClr val="tx1"/>
                </a:solidFill>
                <a:effectLst/>
                <a:latin typeface="+mn-lt"/>
                <a:ea typeface="MS PGothic" panose="020B0600070205080204" pitchFamily="34" charset="-128"/>
                <a:cs typeface="+mn-cs"/>
              </a:rPr>
              <a:t>, S. O., &amp; Merckelbach, H. (2008). Cognitive processes in dissociation: An analysis of core theoretical assumptions. </a:t>
            </a:r>
            <a:r>
              <a:rPr lang="en-US" sz="1200" b="0" i="1" kern="1200" dirty="0" smtClean="0">
                <a:solidFill>
                  <a:schemeClr val="tx1"/>
                </a:solidFill>
                <a:effectLst/>
                <a:latin typeface="+mn-lt"/>
                <a:ea typeface="MS PGothic" panose="020B0600070205080204" pitchFamily="34" charset="-128"/>
                <a:cs typeface="+mn-cs"/>
              </a:rPr>
              <a:t>Psychological Bulletin, 134</a:t>
            </a:r>
            <a:r>
              <a:rPr lang="en-US" sz="1200" b="0" i="0" kern="1200" dirty="0" smtClean="0">
                <a:solidFill>
                  <a:schemeClr val="tx1"/>
                </a:solidFill>
                <a:effectLst/>
                <a:latin typeface="+mn-lt"/>
                <a:ea typeface="MS PGothic" panose="020B0600070205080204" pitchFamily="34" charset="-128"/>
                <a:cs typeface="+mn-cs"/>
              </a:rPr>
              <a:t>, 617–647.</a:t>
            </a:r>
          </a:p>
          <a:p>
            <a:pPr eaLnBrk="1" hangingPunct="1">
              <a:spcBef>
                <a:spcPct val="0"/>
              </a:spcBef>
            </a:pPr>
            <a:endParaRPr lang="en-US" altLang="en-US" dirty="0" smtClean="0">
              <a:ea typeface="MS PGothic"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Watson, D. (2001). Dissociations of the night: Individual differences in sleep-related experiences and their relation to dissociation and </a:t>
            </a:r>
            <a:r>
              <a:rPr lang="en-US" sz="1200" b="0" i="0" kern="1200" dirty="0" err="1" smtClean="0">
                <a:solidFill>
                  <a:schemeClr val="tx1"/>
                </a:solidFill>
                <a:effectLst/>
                <a:latin typeface="+mn-lt"/>
                <a:ea typeface="MS PGothic" panose="020B0600070205080204" pitchFamily="34" charset="-128"/>
                <a:cs typeface="+mn-cs"/>
              </a:rPr>
              <a:t>schizotypy</a:t>
            </a:r>
            <a:r>
              <a:rPr lang="en-US" sz="1200" b="0" i="0" kern="1200" dirty="0" smtClean="0">
                <a:solidFill>
                  <a:schemeClr val="tx1"/>
                </a:solidFill>
                <a:effectLst/>
                <a:latin typeface="+mn-lt"/>
                <a:ea typeface="MS PGothic" panose="020B0600070205080204" pitchFamily="34" charset="-128"/>
                <a:cs typeface="+mn-cs"/>
              </a:rPr>
              <a:t>. </a:t>
            </a:r>
            <a:r>
              <a:rPr lang="en-US" sz="1200" b="0" i="1" kern="1200" dirty="0" smtClean="0">
                <a:solidFill>
                  <a:schemeClr val="tx1"/>
                </a:solidFill>
                <a:effectLst/>
                <a:latin typeface="+mn-lt"/>
                <a:ea typeface="MS PGothic" panose="020B0600070205080204" pitchFamily="34" charset="-128"/>
                <a:cs typeface="+mn-cs"/>
              </a:rPr>
              <a:t>Journal of Abnormal Psychology, 110</a:t>
            </a:r>
            <a:r>
              <a:rPr lang="en-US" sz="1200" b="0" i="0" kern="1200" dirty="0" smtClean="0">
                <a:solidFill>
                  <a:schemeClr val="tx1"/>
                </a:solidFill>
                <a:effectLst/>
                <a:latin typeface="+mn-lt"/>
                <a:ea typeface="MS PGothic" panose="020B0600070205080204" pitchFamily="34" charset="-128"/>
                <a:cs typeface="+mn-cs"/>
              </a:rPr>
              <a:t>, 526–535.</a:t>
            </a:r>
          </a:p>
          <a:p>
            <a:pPr eaLnBrk="1" hangingPunct="1">
              <a:spcBef>
                <a:spcPct val="0"/>
              </a:spcBef>
            </a:pPr>
            <a:endParaRPr lang="en-US" altLang="en-US" dirty="0">
              <a:ea typeface="MS PGothic" charset="-128"/>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F9E4084D-D565-724E-B769-92FB5566890C}" type="slidenum">
              <a:rPr lang="en-US" altLang="en-US">
                <a:solidFill>
                  <a:prstClr val="black"/>
                </a:solidFill>
                <a:latin typeface="Calibri" charset="0"/>
              </a:rPr>
              <a:pPr/>
              <a:t>23</a:t>
            </a:fld>
            <a:endParaRPr lang="en-US" altLang="en-US">
              <a:solidFill>
                <a:prstClr val="black"/>
              </a:solidFill>
              <a:latin typeface="Calibri" charset="0"/>
            </a:endParaRPr>
          </a:p>
        </p:txBody>
      </p:sp>
    </p:spTree>
    <p:extLst>
      <p:ext uri="{BB962C8B-B14F-4D97-AF65-F5344CB8AC3E}">
        <p14:creationId xmlns:p14="http://schemas.microsoft.com/office/powerpoint/2010/main" val="3021753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Purpose: </a:t>
            </a:r>
            <a:r>
              <a:rPr lang="en-US" altLang="en-US" dirty="0">
                <a:ea typeface="MS PGothic" charset="-128"/>
              </a:rPr>
              <a:t>This slide is the lecture progress Overview</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540DBEC9-6A07-D24C-BE23-8F2707474357}" type="slidenum">
              <a:rPr lang="en-US" altLang="en-US">
                <a:solidFill>
                  <a:prstClr val="black"/>
                </a:solidFill>
                <a:latin typeface="Calibri" charset="0"/>
              </a:rPr>
              <a:pPr/>
              <a:t>24</a:t>
            </a:fld>
            <a:endParaRPr lang="en-US" altLang="en-US">
              <a:solidFill>
                <a:prstClr val="black"/>
              </a:solidFill>
              <a:latin typeface="Calibri" charset="0"/>
            </a:endParaRPr>
          </a:p>
        </p:txBody>
      </p:sp>
    </p:spTree>
    <p:extLst>
      <p:ext uri="{BB962C8B-B14F-4D97-AF65-F5344CB8AC3E}">
        <p14:creationId xmlns:p14="http://schemas.microsoft.com/office/powerpoint/2010/main" val="2508896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Purpose: </a:t>
            </a:r>
            <a:r>
              <a:rPr lang="en-US" altLang="en-US" dirty="0">
                <a:ea typeface="MS PGothic" charset="-128"/>
              </a:rPr>
              <a:t>This slide introduces the relationship between dissociation and sleep– another widely held theory on dissociative symptoms.</a:t>
            </a:r>
          </a:p>
          <a:p>
            <a:pPr eaLnBrk="1" hangingPunct="1">
              <a:spcBef>
                <a:spcPct val="0"/>
              </a:spcBef>
            </a:pPr>
            <a:endParaRPr lang="en-US" altLang="en-US" dirty="0">
              <a:ea typeface="MS PGothic" charset="-128"/>
            </a:endParaRPr>
          </a:p>
          <a:p>
            <a:r>
              <a:rPr lang="en-US" altLang="en-US" b="1" dirty="0">
                <a:ea typeface="MS PGothic" charset="-128"/>
              </a:rPr>
              <a:t>(Click) </a:t>
            </a:r>
            <a:r>
              <a:rPr lang="en-US" altLang="en-US" dirty="0">
                <a:ea typeface="MS PGothic" charset="-128"/>
              </a:rPr>
              <a:t>Researchers</a:t>
            </a:r>
            <a:r>
              <a:rPr lang="en-US" altLang="en-US" baseline="0" dirty="0">
                <a:ea typeface="MS PGothic" charset="-128"/>
              </a:rPr>
              <a:t> </a:t>
            </a:r>
            <a:r>
              <a:rPr lang="en-US" altLang="en-US" dirty="0">
                <a:ea typeface="MS PGothic" charset="-128"/>
              </a:rPr>
              <a:t>have proposed that dissociative symptoms, such as absorption, </a:t>
            </a:r>
            <a:r>
              <a:rPr lang="en-US" altLang="en-US" dirty="0" err="1">
                <a:ea typeface="MS PGothic" charset="-128"/>
              </a:rPr>
              <a:t>derealization</a:t>
            </a:r>
            <a:r>
              <a:rPr lang="en-US" altLang="en-US" dirty="0">
                <a:ea typeface="MS PGothic" charset="-128"/>
              </a:rPr>
              <a:t>, and depersonalization originate from sleep. This idea is not entirely new. In the 19th century, double consciousness (</a:t>
            </a:r>
            <a:r>
              <a:rPr lang="en-US" altLang="en-US" dirty="0" smtClean="0">
                <a:ea typeface="MS PGothic" charset="-128"/>
              </a:rPr>
              <a:t>or</a:t>
            </a:r>
            <a:r>
              <a:rPr lang="en-US" altLang="en-US" baseline="0" dirty="0" smtClean="0">
                <a:ea typeface="MS PGothic" charset="-128"/>
              </a:rPr>
              <a:t> </a:t>
            </a:r>
            <a:r>
              <a:rPr lang="en-US" altLang="en-US" i="1" dirty="0" err="1" smtClean="0">
                <a:ea typeface="MS PGothic" charset="-128"/>
              </a:rPr>
              <a:t>dédoublement</a:t>
            </a:r>
            <a:r>
              <a:rPr lang="en-US" altLang="en-US" dirty="0">
                <a:ea typeface="MS PGothic" charset="-128"/>
              </a:rPr>
              <a:t>), the historical precursor of dissociative identity disorder (DID; formerly known as multiple personality disorder), was often described as “somnambulism,” which refers to a state of sleepwalking. Patients suffering from this disorder were referred to as “</a:t>
            </a:r>
            <a:r>
              <a:rPr lang="en-US" altLang="en-US" dirty="0" err="1">
                <a:ea typeface="MS PGothic" charset="-128"/>
              </a:rPr>
              <a:t>somnambules</a:t>
            </a:r>
            <a:r>
              <a:rPr lang="en-US" altLang="en-US" dirty="0">
                <a:ea typeface="MS PGothic" charset="-128"/>
              </a:rPr>
              <a:t>” (Hacking, 1995). Many 19</a:t>
            </a:r>
            <a:r>
              <a:rPr lang="en-US" altLang="en-US" baseline="30000" dirty="0">
                <a:ea typeface="MS PGothic" charset="-128"/>
              </a:rPr>
              <a:t>th</a:t>
            </a:r>
            <a:r>
              <a:rPr lang="en-US" altLang="en-US" dirty="0">
                <a:ea typeface="MS PGothic" charset="-128"/>
              </a:rPr>
              <a:t> century scholars believed that these patients were switching between a “normal state” and a “somnambulistic state.” (Watson, 2001). </a:t>
            </a:r>
          </a:p>
          <a:p>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Hughlings Jackson, a well-known English neurologist from this era, viewed dissociation as the uncoupling of normal consciousness, which would result in what he termed “the dreamy state” (</a:t>
            </a:r>
            <a:r>
              <a:rPr lang="en-US" altLang="en-US" dirty="0" err="1">
                <a:ea typeface="MS PGothic" charset="-128"/>
              </a:rPr>
              <a:t>Meares</a:t>
            </a:r>
            <a:r>
              <a:rPr lang="en-US" altLang="en-US" dirty="0">
                <a:ea typeface="MS PGothic" charset="-128"/>
              </a:rPr>
              <a:t>, 1999). Interestingly, a century later, </a:t>
            </a:r>
            <a:r>
              <a:rPr lang="en-US" altLang="en-US" dirty="0" err="1">
                <a:ea typeface="MS PGothic" charset="-128"/>
              </a:rPr>
              <a:t>Levitan</a:t>
            </a:r>
            <a:r>
              <a:rPr lang="en-US" altLang="en-US" dirty="0">
                <a:ea typeface="MS PGothic" charset="-128"/>
              </a:rPr>
              <a:t> (1967) hypothesized that “depersonalization is a compromise state between dreaming and waking” (p.157). </a:t>
            </a:r>
            <a:r>
              <a:rPr lang="en-US" altLang="en-US" dirty="0" err="1">
                <a:ea typeface="MS PGothic" charset="-128"/>
              </a:rPr>
              <a:t>Arlow</a:t>
            </a:r>
            <a:r>
              <a:rPr lang="en-US" altLang="en-US" dirty="0">
                <a:ea typeface="MS PGothic" charset="-128"/>
              </a:rPr>
              <a:t> (1966) observed that the</a:t>
            </a:r>
          </a:p>
          <a:p>
            <a:pPr eaLnBrk="1" hangingPunct="1">
              <a:spcBef>
                <a:spcPct val="0"/>
              </a:spcBef>
            </a:pPr>
            <a:r>
              <a:rPr lang="en-US" altLang="en-US" dirty="0">
                <a:ea typeface="MS PGothic" charset="-128"/>
              </a:rPr>
              <a:t>dissociation between the “experiencing self” and the “observing self” serves as the basis of depersonalized states, emphasizing its occurrence, especially in dreams.</a:t>
            </a:r>
          </a:p>
          <a:p>
            <a:pPr eaLnBrk="1" hangingPunct="1">
              <a:spcBef>
                <a:spcPct val="0"/>
              </a:spcBef>
            </a:pPr>
            <a:endParaRPr lang="en-US" altLang="en-US" dirty="0">
              <a:ea typeface="MS PGothic" charset="-128"/>
            </a:endParaRPr>
          </a:p>
          <a:p>
            <a:r>
              <a:rPr lang="en-US" altLang="en-US" b="1" dirty="0">
                <a:ea typeface="MS PGothic" charset="-128"/>
              </a:rPr>
              <a:t>(Click) </a:t>
            </a:r>
            <a:r>
              <a:rPr lang="en-US" altLang="en-US" dirty="0">
                <a:ea typeface="MS PGothic" charset="-128"/>
              </a:rPr>
              <a:t>Likewise, Franklin (1990) considered dreamlike thoughts, the amnesia one usually has for dreams, and the lack of orientation of time, place, and person during dreams to be strikingly similar to the amnesia DID patients often report for their traumas.</a:t>
            </a:r>
          </a:p>
          <a:p>
            <a:pPr eaLnBrk="1" hangingPunct="1">
              <a:spcBef>
                <a:spcPct val="0"/>
              </a:spcBef>
            </a:pPr>
            <a:endParaRPr lang="en-US" altLang="en-US" b="1" dirty="0">
              <a:ea typeface="MS PGothic" charset="-128"/>
            </a:endParaRPr>
          </a:p>
          <a:p>
            <a:r>
              <a:rPr lang="en-US" altLang="en-US" b="1" dirty="0">
                <a:ea typeface="MS PGothic" charset="-128"/>
              </a:rPr>
              <a:t>(Click) </a:t>
            </a:r>
            <a:r>
              <a:rPr lang="en-US" altLang="en-US" dirty="0">
                <a:ea typeface="MS PGothic" charset="-128"/>
              </a:rPr>
              <a:t>Related, Barrett (1994, 1995) described the similarity between dream characters and “alter personalities” in DID, with respect to cognitive and sensory abilities, movement, amnesia, and continuity with normal waking. The many</a:t>
            </a:r>
          </a:p>
          <a:p>
            <a:r>
              <a:rPr lang="en-US" altLang="en-US" dirty="0">
                <a:ea typeface="MS PGothic" charset="-128"/>
              </a:rPr>
              <a:t>similarities between dreaming states and dissociative symptoms are also a recurrent theme in the more recent clinical literature (e.g., Bob, 2004</a:t>
            </a:r>
            <a:r>
              <a:rPr lang="en-US" altLang="en-US" dirty="0" smtClean="0">
                <a:ea typeface="MS PGothic" charset="-128"/>
              </a:rPr>
              <a:t>).</a:t>
            </a:r>
          </a:p>
          <a:p>
            <a:endParaRPr lang="en-US" altLang="en-US" dirty="0" smtClean="0">
              <a:ea typeface="MS PGothic" charset="-128"/>
            </a:endParaRPr>
          </a:p>
          <a:p>
            <a:r>
              <a:rPr lang="en-US" altLang="en-US" b="1" dirty="0" smtClean="0">
                <a:ea typeface="MS PGothic" charset="-128"/>
              </a:rPr>
              <a:t>References: </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Arlow</a:t>
            </a:r>
            <a:r>
              <a:rPr lang="en-US" sz="1200" b="0" i="0" kern="1200" dirty="0" smtClean="0">
                <a:solidFill>
                  <a:schemeClr val="tx1"/>
                </a:solidFill>
                <a:effectLst/>
                <a:latin typeface="+mn-lt"/>
                <a:ea typeface="MS PGothic" panose="020B0600070205080204" pitchFamily="34" charset="-128"/>
                <a:cs typeface="+mn-cs"/>
              </a:rPr>
              <a:t>, J. (1966). Depersonalization and </a:t>
            </a:r>
            <a:r>
              <a:rPr lang="en-US" sz="1200" b="0" i="0" kern="1200" dirty="0" err="1" smtClean="0">
                <a:solidFill>
                  <a:schemeClr val="tx1"/>
                </a:solidFill>
                <a:effectLst/>
                <a:latin typeface="+mn-lt"/>
                <a:ea typeface="MS PGothic" panose="020B0600070205080204" pitchFamily="34" charset="-128"/>
                <a:cs typeface="+mn-cs"/>
              </a:rPr>
              <a:t>derealization</a:t>
            </a:r>
            <a:r>
              <a:rPr lang="en-US" sz="1200" b="0" i="0" kern="1200" dirty="0" smtClean="0">
                <a:solidFill>
                  <a:schemeClr val="tx1"/>
                </a:solidFill>
                <a:effectLst/>
                <a:latin typeface="+mn-lt"/>
                <a:ea typeface="MS PGothic" panose="020B0600070205080204" pitchFamily="34" charset="-128"/>
                <a:cs typeface="+mn-cs"/>
              </a:rPr>
              <a:t>. In: R. </a:t>
            </a:r>
            <a:r>
              <a:rPr lang="en-US" sz="1200" b="0" i="0" kern="1200" dirty="0" err="1" smtClean="0">
                <a:solidFill>
                  <a:schemeClr val="tx1"/>
                </a:solidFill>
                <a:effectLst/>
                <a:latin typeface="+mn-lt"/>
                <a:ea typeface="MS PGothic" panose="020B0600070205080204" pitchFamily="34" charset="-128"/>
                <a:cs typeface="+mn-cs"/>
              </a:rPr>
              <a:t>Loewenstein</a:t>
            </a:r>
            <a:r>
              <a:rPr lang="en-US" sz="1200" b="0" i="0" kern="1200" dirty="0" smtClean="0">
                <a:solidFill>
                  <a:schemeClr val="tx1"/>
                </a:solidFill>
                <a:effectLst/>
                <a:latin typeface="+mn-lt"/>
                <a:ea typeface="MS PGothic" panose="020B0600070205080204" pitchFamily="34" charset="-128"/>
                <a:cs typeface="+mn-cs"/>
              </a:rPr>
              <a:t>, L. M. Newman, M. </a:t>
            </a:r>
            <a:r>
              <a:rPr lang="en-US" sz="1200" b="0" i="0" kern="1200" dirty="0" err="1" smtClean="0">
                <a:solidFill>
                  <a:schemeClr val="tx1"/>
                </a:solidFill>
                <a:effectLst/>
                <a:latin typeface="+mn-lt"/>
                <a:ea typeface="MS PGothic" panose="020B0600070205080204" pitchFamily="34" charset="-128"/>
                <a:cs typeface="+mn-cs"/>
              </a:rPr>
              <a:t>Schur</a:t>
            </a:r>
            <a:r>
              <a:rPr lang="en-US" sz="1200" b="0" i="0" kern="1200" dirty="0" smtClean="0">
                <a:solidFill>
                  <a:schemeClr val="tx1"/>
                </a:solidFill>
                <a:effectLst/>
                <a:latin typeface="+mn-lt"/>
                <a:ea typeface="MS PGothic" panose="020B0600070205080204" pitchFamily="34" charset="-128"/>
                <a:cs typeface="+mn-cs"/>
              </a:rPr>
              <a:t>, &amp; A. J. Solnit (Eds.), </a:t>
            </a:r>
            <a:r>
              <a:rPr lang="en-US" sz="1200" b="0" i="1" kern="1200" dirty="0" smtClean="0">
                <a:solidFill>
                  <a:schemeClr val="tx1"/>
                </a:solidFill>
                <a:effectLst/>
                <a:latin typeface="+mn-lt"/>
                <a:ea typeface="MS PGothic" panose="020B0600070205080204" pitchFamily="34" charset="-128"/>
                <a:cs typeface="+mn-cs"/>
              </a:rPr>
              <a:t>Psychoanalysis–A general psychology</a:t>
            </a:r>
            <a:r>
              <a:rPr lang="en-US" sz="1200" b="0" i="0" kern="1200" dirty="0" smtClean="0">
                <a:solidFill>
                  <a:schemeClr val="tx1"/>
                </a:solidFill>
                <a:effectLst/>
                <a:latin typeface="+mn-lt"/>
                <a:ea typeface="MS PGothic" panose="020B0600070205080204" pitchFamily="34" charset="-128"/>
                <a:cs typeface="+mn-cs"/>
              </a:rPr>
              <a:t> (pp. 456–478). New York, NY: International Universities Press, Inc.</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alt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Barrett, D. (1994). Dreaming as a normal model for multiple personality disorder. In S.J. Lynn &amp; J.W. </a:t>
            </a:r>
            <a:r>
              <a:rPr lang="en-US" sz="1200" b="0" i="0" kern="1200" dirty="0" err="1" smtClean="0">
                <a:solidFill>
                  <a:schemeClr val="tx1"/>
                </a:solidFill>
                <a:effectLst/>
                <a:latin typeface="+mn-lt"/>
                <a:ea typeface="MS PGothic" panose="020B0600070205080204" pitchFamily="34" charset="-128"/>
                <a:cs typeface="+mn-cs"/>
              </a:rPr>
              <a:t>Rhue</a:t>
            </a:r>
            <a:r>
              <a:rPr lang="en-US" sz="1200" b="0" i="0" kern="1200" dirty="0" smtClean="0">
                <a:solidFill>
                  <a:schemeClr val="tx1"/>
                </a:solidFill>
                <a:effectLst/>
                <a:latin typeface="+mn-lt"/>
                <a:ea typeface="MS PGothic" panose="020B0600070205080204" pitchFamily="34" charset="-128"/>
                <a:cs typeface="+mn-cs"/>
              </a:rPr>
              <a:t> (Eds.), </a:t>
            </a:r>
            <a:r>
              <a:rPr lang="en-US" sz="1200" b="0" i="1" kern="1200" dirty="0" smtClean="0">
                <a:solidFill>
                  <a:schemeClr val="tx1"/>
                </a:solidFill>
                <a:effectLst/>
                <a:latin typeface="+mn-lt"/>
                <a:ea typeface="MS PGothic" panose="020B0600070205080204" pitchFamily="34" charset="-128"/>
                <a:cs typeface="+mn-cs"/>
              </a:rPr>
              <a:t>Dissociation: Clinical and theoretical perspectives</a:t>
            </a:r>
            <a:r>
              <a:rPr lang="en-US" sz="1200" b="0" i="0" kern="1200" dirty="0" smtClean="0">
                <a:solidFill>
                  <a:schemeClr val="tx1"/>
                </a:solidFill>
                <a:effectLst/>
                <a:latin typeface="+mn-lt"/>
                <a:ea typeface="MS PGothic" panose="020B0600070205080204" pitchFamily="34" charset="-128"/>
                <a:cs typeface="+mn-cs"/>
              </a:rPr>
              <a:t> (pp. 123–135). New York, NY: Guilford Press.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alt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Barrett, D. (1995). The dream character as a prototype for the multiple personality “alter.” </a:t>
            </a:r>
            <a:r>
              <a:rPr lang="en-US" sz="1200" b="0" i="1" kern="1200" dirty="0" smtClean="0">
                <a:solidFill>
                  <a:schemeClr val="tx1"/>
                </a:solidFill>
                <a:effectLst/>
                <a:latin typeface="+mn-lt"/>
                <a:ea typeface="MS PGothic" panose="020B0600070205080204" pitchFamily="34" charset="-128"/>
                <a:cs typeface="+mn-cs"/>
              </a:rPr>
              <a:t>Dissociation, 8</a:t>
            </a:r>
            <a:r>
              <a:rPr lang="en-US" sz="1200" b="0" i="0" kern="1200" dirty="0" smtClean="0">
                <a:solidFill>
                  <a:schemeClr val="tx1"/>
                </a:solidFill>
                <a:effectLst/>
                <a:latin typeface="+mn-lt"/>
                <a:ea typeface="MS PGothic" panose="020B0600070205080204" pitchFamily="34" charset="-128"/>
                <a:cs typeface="+mn-cs"/>
              </a:rPr>
              <a:t>, 61-68.</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Bob, P. (2004). Dissociative processes, multiple personality, and dream functions. </a:t>
            </a:r>
            <a:r>
              <a:rPr lang="en-US" sz="1200" b="0" i="1" kern="1200" dirty="0" smtClean="0">
                <a:solidFill>
                  <a:schemeClr val="tx1"/>
                </a:solidFill>
                <a:effectLst/>
                <a:latin typeface="+mn-lt"/>
                <a:ea typeface="MS PGothic" panose="020B0600070205080204" pitchFamily="34" charset="-128"/>
                <a:cs typeface="+mn-cs"/>
              </a:rPr>
              <a:t>American Journal of Psychotherapy, 58</a:t>
            </a:r>
            <a:r>
              <a:rPr lang="en-US" sz="1200" b="0" i="0" kern="1200" dirty="0" smtClean="0">
                <a:solidFill>
                  <a:schemeClr val="tx1"/>
                </a:solidFill>
                <a:effectLst/>
                <a:latin typeface="+mn-lt"/>
                <a:ea typeface="MS PGothic" panose="020B0600070205080204" pitchFamily="34" charset="-128"/>
                <a:cs typeface="+mn-cs"/>
              </a:rPr>
              <a:t>, 139-149.</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Franklin, J. (1990). Dreamlike thought and dream mode processes in the formation of personalities in </a:t>
            </a:r>
            <a:r>
              <a:rPr lang="en-US" sz="1200" b="0" i="0" kern="1200" dirty="0" err="1" smtClean="0">
                <a:solidFill>
                  <a:schemeClr val="tx1"/>
                </a:solidFill>
                <a:effectLst/>
                <a:latin typeface="+mn-lt"/>
                <a:ea typeface="MS PGothic" panose="020B0600070205080204" pitchFamily="34" charset="-128"/>
                <a:cs typeface="+mn-cs"/>
              </a:rPr>
              <a:t>MPD.</a:t>
            </a:r>
            <a:r>
              <a:rPr lang="en-US" sz="1200" b="0" i="1" kern="1200" dirty="0" err="1" smtClean="0">
                <a:solidFill>
                  <a:schemeClr val="tx1"/>
                </a:solidFill>
                <a:effectLst/>
                <a:latin typeface="+mn-lt"/>
                <a:ea typeface="MS PGothic" panose="020B0600070205080204" pitchFamily="34" charset="-128"/>
                <a:cs typeface="+mn-cs"/>
              </a:rPr>
              <a:t>Dissociation</a:t>
            </a:r>
            <a:r>
              <a:rPr lang="en-US" sz="1200" b="0" i="1" kern="1200" dirty="0" smtClean="0">
                <a:solidFill>
                  <a:schemeClr val="tx1"/>
                </a:solidFill>
                <a:effectLst/>
                <a:latin typeface="+mn-lt"/>
                <a:ea typeface="MS PGothic" panose="020B0600070205080204" pitchFamily="34" charset="-128"/>
                <a:cs typeface="+mn-cs"/>
              </a:rPr>
              <a:t>, 3</a:t>
            </a:r>
            <a:r>
              <a:rPr lang="en-US" sz="1200" b="0" i="0" kern="1200" dirty="0" smtClean="0">
                <a:solidFill>
                  <a:schemeClr val="tx1"/>
                </a:solidFill>
                <a:effectLst/>
                <a:latin typeface="+mn-lt"/>
                <a:ea typeface="MS PGothic" panose="020B0600070205080204" pitchFamily="34" charset="-128"/>
                <a:cs typeface="+mn-cs"/>
              </a:rPr>
              <a:t>, 70–80.</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Levitan</a:t>
            </a:r>
            <a:r>
              <a:rPr lang="en-US" sz="1200" b="0" i="0" kern="1200" dirty="0" smtClean="0">
                <a:solidFill>
                  <a:schemeClr val="tx1"/>
                </a:solidFill>
                <a:effectLst/>
                <a:latin typeface="+mn-lt"/>
                <a:ea typeface="MS PGothic" panose="020B0600070205080204" pitchFamily="34" charset="-128"/>
                <a:cs typeface="+mn-cs"/>
              </a:rPr>
              <a:t>, H. L. (1967). Depersonalization and the dream. </a:t>
            </a:r>
            <a:r>
              <a:rPr lang="en-US" sz="1200" b="0" i="1" kern="1200" dirty="0" smtClean="0">
                <a:solidFill>
                  <a:schemeClr val="tx1"/>
                </a:solidFill>
                <a:effectLst/>
                <a:latin typeface="+mn-lt"/>
                <a:ea typeface="MS PGothic" panose="020B0600070205080204" pitchFamily="34" charset="-128"/>
                <a:cs typeface="+mn-cs"/>
              </a:rPr>
              <a:t>The Psychoanalytic </a:t>
            </a:r>
            <a:r>
              <a:rPr lang="en-US" sz="1200" b="0" i="1" kern="1200" dirty="0" err="1" smtClean="0">
                <a:solidFill>
                  <a:schemeClr val="tx1"/>
                </a:solidFill>
                <a:effectLst/>
                <a:latin typeface="+mn-lt"/>
                <a:ea typeface="MS PGothic" panose="020B0600070205080204" pitchFamily="34" charset="-128"/>
                <a:cs typeface="+mn-cs"/>
              </a:rPr>
              <a:t>Quaterly</a:t>
            </a:r>
            <a:r>
              <a:rPr lang="en-US" sz="1200" b="0" i="1" kern="1200" dirty="0" smtClean="0">
                <a:solidFill>
                  <a:schemeClr val="tx1"/>
                </a:solidFill>
                <a:effectLst/>
                <a:latin typeface="+mn-lt"/>
                <a:ea typeface="MS PGothic" panose="020B0600070205080204" pitchFamily="34" charset="-128"/>
                <a:cs typeface="+mn-cs"/>
              </a:rPr>
              <a:t>, 36</a:t>
            </a:r>
            <a:r>
              <a:rPr lang="en-US" sz="1200" b="0" i="0" kern="1200" dirty="0" smtClean="0">
                <a:solidFill>
                  <a:schemeClr val="tx1"/>
                </a:solidFill>
                <a:effectLst/>
                <a:latin typeface="+mn-lt"/>
                <a:ea typeface="MS PGothic" panose="020B0600070205080204" pitchFamily="34" charset="-128"/>
                <a:cs typeface="+mn-cs"/>
              </a:rPr>
              <a:t>, 157-171.</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Meares</a:t>
            </a:r>
            <a:r>
              <a:rPr lang="en-US" sz="1200" b="0" i="0" kern="1200" dirty="0" smtClean="0">
                <a:solidFill>
                  <a:schemeClr val="tx1"/>
                </a:solidFill>
                <a:effectLst/>
                <a:latin typeface="+mn-lt"/>
                <a:ea typeface="MS PGothic" panose="020B0600070205080204" pitchFamily="34" charset="-128"/>
                <a:cs typeface="+mn-cs"/>
              </a:rPr>
              <a:t>, R. (1999). The contribution of </a:t>
            </a:r>
            <a:r>
              <a:rPr lang="en-US" sz="1200" b="0" i="0" kern="1200" dirty="0" err="1" smtClean="0">
                <a:solidFill>
                  <a:schemeClr val="tx1"/>
                </a:solidFill>
                <a:effectLst/>
                <a:latin typeface="+mn-lt"/>
                <a:ea typeface="MS PGothic" panose="020B0600070205080204" pitchFamily="34" charset="-128"/>
                <a:cs typeface="+mn-cs"/>
              </a:rPr>
              <a:t>Hughlings</a:t>
            </a:r>
            <a:r>
              <a:rPr lang="en-US" sz="1200" b="0" i="0" kern="1200" dirty="0" smtClean="0">
                <a:solidFill>
                  <a:schemeClr val="tx1"/>
                </a:solidFill>
                <a:effectLst/>
                <a:latin typeface="+mn-lt"/>
                <a:ea typeface="MS PGothic" panose="020B0600070205080204" pitchFamily="34" charset="-128"/>
                <a:cs typeface="+mn-cs"/>
              </a:rPr>
              <a:t> Jackson to an understanding of dissociation. </a:t>
            </a:r>
            <a:r>
              <a:rPr lang="en-US" sz="1200" b="0" i="1" kern="1200" dirty="0" smtClean="0">
                <a:solidFill>
                  <a:schemeClr val="tx1"/>
                </a:solidFill>
                <a:effectLst/>
                <a:latin typeface="+mn-lt"/>
                <a:ea typeface="MS PGothic" panose="020B0600070205080204" pitchFamily="34" charset="-128"/>
                <a:cs typeface="+mn-cs"/>
              </a:rPr>
              <a:t>American Journal of Psychiatry, 156</a:t>
            </a:r>
            <a:r>
              <a:rPr lang="en-US" sz="1200" b="0" i="0" kern="1200" dirty="0" smtClean="0">
                <a:solidFill>
                  <a:schemeClr val="tx1"/>
                </a:solidFill>
                <a:effectLst/>
                <a:latin typeface="+mn-lt"/>
                <a:ea typeface="MS PGothic" panose="020B0600070205080204" pitchFamily="34" charset="-128"/>
                <a:cs typeface="+mn-cs"/>
              </a:rPr>
              <a:t>, 1850–1855.</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Watson, D. (2001). Dissociations of the night: Individual differences in sleep-related experiences and their relation to dissociation and </a:t>
            </a:r>
            <a:r>
              <a:rPr lang="en-US" sz="1200" b="0" i="0" kern="1200" dirty="0" err="1" smtClean="0">
                <a:solidFill>
                  <a:schemeClr val="tx1"/>
                </a:solidFill>
                <a:effectLst/>
                <a:latin typeface="+mn-lt"/>
                <a:ea typeface="MS PGothic" panose="020B0600070205080204" pitchFamily="34" charset="-128"/>
                <a:cs typeface="+mn-cs"/>
              </a:rPr>
              <a:t>schizotypy</a:t>
            </a:r>
            <a:r>
              <a:rPr lang="en-US" sz="1200" b="0" i="0" kern="1200" dirty="0" smtClean="0">
                <a:solidFill>
                  <a:schemeClr val="tx1"/>
                </a:solidFill>
                <a:effectLst/>
                <a:latin typeface="+mn-lt"/>
                <a:ea typeface="MS PGothic" panose="020B0600070205080204" pitchFamily="34" charset="-128"/>
                <a:cs typeface="+mn-cs"/>
              </a:rPr>
              <a:t>. </a:t>
            </a:r>
            <a:r>
              <a:rPr lang="en-US" sz="1200" b="0" i="1" kern="1200" dirty="0" smtClean="0">
                <a:solidFill>
                  <a:schemeClr val="tx1"/>
                </a:solidFill>
                <a:effectLst/>
                <a:latin typeface="+mn-lt"/>
                <a:ea typeface="MS PGothic" panose="020B0600070205080204" pitchFamily="34" charset="-128"/>
                <a:cs typeface="+mn-cs"/>
              </a:rPr>
              <a:t>Journal of Abnormal Psychology, 110</a:t>
            </a:r>
            <a:r>
              <a:rPr lang="en-US" sz="1200" b="0" i="0" kern="1200" dirty="0" smtClean="0">
                <a:solidFill>
                  <a:schemeClr val="tx1"/>
                </a:solidFill>
                <a:effectLst/>
                <a:latin typeface="+mn-lt"/>
                <a:ea typeface="MS PGothic" panose="020B0600070205080204" pitchFamily="34" charset="-128"/>
                <a:cs typeface="+mn-cs"/>
              </a:rPr>
              <a:t>, 526–535.</a:t>
            </a:r>
          </a:p>
          <a:p>
            <a:endParaRPr lang="en-US" altLang="en-US" dirty="0">
              <a:ea typeface="MS PGothic" charset="-128"/>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7444F64D-96E1-9149-AE22-D5C7BF6A64A3}" type="slidenum">
              <a:rPr lang="en-US" altLang="en-US">
                <a:solidFill>
                  <a:prstClr val="black"/>
                </a:solidFill>
                <a:latin typeface="Calibri" charset="0"/>
              </a:rPr>
              <a:pPr/>
              <a:t>25</a:t>
            </a:fld>
            <a:endParaRPr lang="en-US" altLang="en-US">
              <a:solidFill>
                <a:prstClr val="black"/>
              </a:solidFill>
              <a:latin typeface="Calibri" charset="0"/>
            </a:endParaRPr>
          </a:p>
        </p:txBody>
      </p:sp>
    </p:spTree>
    <p:extLst>
      <p:ext uri="{BB962C8B-B14F-4D97-AF65-F5344CB8AC3E}">
        <p14:creationId xmlns:p14="http://schemas.microsoft.com/office/powerpoint/2010/main" val="3004751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review the relationship between sleep problems in patients with dissociative disorders.</a:t>
            </a:r>
          </a:p>
          <a:p>
            <a:pPr eaLnBrk="1" hangingPunct="1">
              <a:spcBef>
                <a:spcPct val="0"/>
              </a:spcBef>
            </a:pPr>
            <a:endParaRPr lang="en-US" altLang="en-US" dirty="0">
              <a:ea typeface="MS PGothic" charset="-128"/>
            </a:endParaRPr>
          </a:p>
          <a:p>
            <a:r>
              <a:rPr lang="en-US" altLang="en-US" b="1" dirty="0">
                <a:ea typeface="MS PGothic" charset="-128"/>
              </a:rPr>
              <a:t>(</a:t>
            </a:r>
            <a:r>
              <a:rPr lang="en-US" altLang="en-US" b="1" dirty="0" smtClean="0">
                <a:ea typeface="MS PGothic" charset="-128"/>
              </a:rPr>
              <a:t>Click):</a:t>
            </a:r>
            <a:r>
              <a:rPr lang="en-US" altLang="en-US" b="1" baseline="0" dirty="0" smtClean="0">
                <a:ea typeface="MS PGothic" charset="-128"/>
              </a:rPr>
              <a:t> </a:t>
            </a:r>
            <a:r>
              <a:rPr lang="en-US" altLang="en-US" dirty="0" smtClean="0">
                <a:ea typeface="MS PGothic" charset="-128"/>
              </a:rPr>
              <a:t>Anecdotal </a:t>
            </a:r>
            <a:r>
              <a:rPr lang="en-US" altLang="en-US" dirty="0">
                <a:ea typeface="MS PGothic" charset="-128"/>
              </a:rPr>
              <a:t>evidence supports the idea that sleep disruptions are linked to dissociation. For example, in patients with depersonalization, symptoms are worst when they are tired (Simeon &amp; </a:t>
            </a:r>
            <a:r>
              <a:rPr lang="en-US" altLang="en-US" dirty="0" err="1">
                <a:ea typeface="MS PGothic" charset="-128"/>
              </a:rPr>
              <a:t>Abugel</a:t>
            </a:r>
            <a:r>
              <a:rPr lang="en-US" altLang="en-US" dirty="0">
                <a:ea typeface="MS PGothic" charset="-128"/>
              </a:rPr>
              <a:t>, 2006). Interestingly, among participants who report memories of childhood sexual abuse, experiences of sleep paralysis typically are accompanied by raised levels of dissociative symptoms (McNally &amp; Clancy, 2005; Abrams, Mulligan, Carleton, &amp; </a:t>
            </a:r>
            <a:r>
              <a:rPr lang="en-US" altLang="en-US" dirty="0" err="1">
                <a:ea typeface="MS PGothic" charset="-128"/>
              </a:rPr>
              <a:t>Asmundson</a:t>
            </a:r>
            <a:r>
              <a:rPr lang="en-US" altLang="en-US" dirty="0">
                <a:ea typeface="MS PGothic" charset="-128"/>
              </a:rPr>
              <a:t>, 2008).</a:t>
            </a:r>
          </a:p>
          <a:p>
            <a:endParaRPr lang="en-US" altLang="en-US" dirty="0">
              <a:ea typeface="MS PGothic" charset="-128"/>
            </a:endParaRPr>
          </a:p>
          <a:p>
            <a:r>
              <a:rPr lang="en-US" altLang="en-US" b="1" dirty="0">
                <a:ea typeface="MS PGothic" charset="-128"/>
              </a:rPr>
              <a:t>(Click</a:t>
            </a:r>
            <a:r>
              <a:rPr lang="en-US" altLang="en-US" b="1" dirty="0" smtClean="0">
                <a:ea typeface="MS PGothic" charset="-128"/>
              </a:rPr>
              <a:t>)</a:t>
            </a:r>
            <a:r>
              <a:rPr lang="en-US" altLang="en-US" b="0" dirty="0" smtClean="0">
                <a:ea typeface="MS PGothic" charset="-128"/>
              </a:rPr>
              <a:t>:</a:t>
            </a:r>
            <a:r>
              <a:rPr lang="en-US" altLang="en-US" b="0" baseline="0" dirty="0" smtClean="0">
                <a:ea typeface="MS PGothic" charset="-128"/>
              </a:rPr>
              <a:t> Patients often exhibit sleep abnormalities.</a:t>
            </a:r>
            <a:endParaRPr lang="en-US" altLang="en-US" dirty="0" smtClean="0">
              <a:ea typeface="MS PGothic" charset="-128"/>
            </a:endParaRPr>
          </a:p>
          <a:p>
            <a:r>
              <a:rPr lang="en-US" altLang="en-US" dirty="0" smtClean="0">
                <a:ea typeface="MS PGothic" charset="-128"/>
              </a:rPr>
              <a:t>Patients </a:t>
            </a:r>
            <a:r>
              <a:rPr lang="en-US" altLang="en-US" dirty="0">
                <a:ea typeface="MS PGothic" charset="-128"/>
              </a:rPr>
              <a:t>with mood disorders, anxiety disorders, schizophrenia, and borderline personality disorder—conditions with relatively high levels of dissociative symptoms—as a rule exhibit sleep abnormalities. Recent research points to fairly specific relationships between certain sleep complaints (e.g., insomnia, nightmares) and certain forms of psychopathology (e.g.,</a:t>
            </a:r>
          </a:p>
          <a:p>
            <a:r>
              <a:rPr lang="en-US" altLang="en-US" dirty="0">
                <a:ea typeface="MS PGothic" charset="-128"/>
              </a:rPr>
              <a:t>depression, posttraumatic stress disorder) (</a:t>
            </a:r>
            <a:r>
              <a:rPr lang="en-US" altLang="en-US" dirty="0" err="1">
                <a:ea typeface="MS PGothic" charset="-128"/>
              </a:rPr>
              <a:t>Koffel</a:t>
            </a:r>
            <a:r>
              <a:rPr lang="en-US" altLang="en-US" dirty="0">
                <a:ea typeface="MS PGothic" charset="-128"/>
              </a:rPr>
              <a:t> &amp; Watson, 2009).</a:t>
            </a:r>
          </a:p>
          <a:p>
            <a:endParaRPr lang="en-US" altLang="en-US" b="1" dirty="0">
              <a:ea typeface="MS PGothic" charset="-128"/>
            </a:endParaRPr>
          </a:p>
          <a:p>
            <a:r>
              <a:rPr lang="en-US" altLang="en-US" b="1" baseline="0" dirty="0" smtClean="0">
                <a:ea typeface="MS PGothic" charset="-128"/>
              </a:rPr>
              <a:t>T</a:t>
            </a:r>
            <a:r>
              <a:rPr lang="en-US" altLang="en-US" b="1" dirty="0" smtClean="0">
                <a:ea typeface="MS PGothic" charset="-128"/>
              </a:rPr>
              <a:t>ypes </a:t>
            </a:r>
            <a:r>
              <a:rPr lang="en-US" altLang="en-US" b="1" dirty="0">
                <a:ea typeface="MS PGothic" charset="-128"/>
              </a:rPr>
              <a:t>of dissociative disorders </a:t>
            </a:r>
            <a:r>
              <a:rPr lang="en-US" altLang="en-US" b="1" dirty="0" smtClean="0">
                <a:ea typeface="MS PGothic" charset="-128"/>
              </a:rPr>
              <a:t>include:</a:t>
            </a:r>
          </a:p>
          <a:p>
            <a:endParaRPr lang="en-US" altLang="en-US" dirty="0">
              <a:ea typeface="MS PGothic" charset="-128"/>
            </a:endParaRPr>
          </a:p>
          <a:p>
            <a:r>
              <a:rPr lang="en-US" altLang="en-US" dirty="0">
                <a:ea typeface="MS PGothic" charset="-128"/>
              </a:rPr>
              <a:t>1. Dissociative Amnesia (extensive forgetting typically associated with highly aversive events);</a:t>
            </a:r>
          </a:p>
          <a:p>
            <a:r>
              <a:rPr lang="en-US" altLang="en-US" dirty="0">
                <a:ea typeface="MS PGothic" charset="-128"/>
              </a:rPr>
              <a:t>2. Dissociative Fugue (short-lived reversible amnesia for personal identity, involving</a:t>
            </a:r>
          </a:p>
          <a:p>
            <a:r>
              <a:rPr lang="en-US" altLang="en-US" dirty="0">
                <a:ea typeface="MS PGothic" charset="-128"/>
              </a:rPr>
              <a:t>unplanned travel or “bewildered wandering.” Dissociative fugue is not viewed as a separate</a:t>
            </a:r>
          </a:p>
          <a:p>
            <a:r>
              <a:rPr lang="en-US" altLang="en-US" dirty="0">
                <a:ea typeface="MS PGothic" charset="-128"/>
              </a:rPr>
              <a:t>disorder but is a feature of some, but not all, cases of dissociative amnesia );</a:t>
            </a:r>
          </a:p>
          <a:p>
            <a:r>
              <a:rPr lang="en-US" altLang="en-US" dirty="0">
                <a:ea typeface="MS PGothic" charset="-128"/>
              </a:rPr>
              <a:t>3. Depersonalization/</a:t>
            </a:r>
            <a:r>
              <a:rPr lang="en-US" altLang="en-US" dirty="0" err="1">
                <a:ea typeface="MS PGothic" charset="-128"/>
              </a:rPr>
              <a:t>Derealization</a:t>
            </a:r>
            <a:r>
              <a:rPr lang="en-US" altLang="en-US" dirty="0">
                <a:ea typeface="MS PGothic" charset="-128"/>
              </a:rPr>
              <a:t> Disorder (feeling as though one is an outside observer of</a:t>
            </a:r>
          </a:p>
          <a:p>
            <a:r>
              <a:rPr lang="en-US" altLang="en-US" dirty="0">
                <a:ea typeface="MS PGothic" charset="-128"/>
              </a:rPr>
              <a:t>one’s body); and</a:t>
            </a:r>
          </a:p>
          <a:p>
            <a:r>
              <a:rPr lang="en-US" altLang="en-US" dirty="0">
                <a:ea typeface="MS PGothic" charset="-128"/>
              </a:rPr>
              <a:t>4. Dissociative Identity Disorder (DID; experiencing two or more distinct identities that recurrently take control over one’s behavior) (American Psychiatric Association, 2000).</a:t>
            </a:r>
          </a:p>
          <a:p>
            <a:pPr eaLnBrk="1" hangingPunct="1">
              <a:spcBef>
                <a:spcPct val="0"/>
              </a:spcBef>
            </a:pPr>
            <a:endParaRPr lang="en-US" altLang="en-US" b="1" dirty="0" smtClean="0">
              <a:ea typeface="MS PGothic" charset="-128"/>
            </a:endParaRPr>
          </a:p>
          <a:p>
            <a:pPr eaLnBrk="1" hangingPunct="1">
              <a:spcBef>
                <a:spcPct val="0"/>
              </a:spcBef>
            </a:pPr>
            <a:endParaRPr lang="en-US" altLang="en-US" b="1" dirty="0">
              <a:ea typeface="MS PGothic" charset="-128"/>
            </a:endParaRPr>
          </a:p>
          <a:p>
            <a:r>
              <a:rPr lang="en-US" altLang="en-US" b="1" dirty="0" smtClean="0">
                <a:ea typeface="MS PGothic" charset="-128"/>
              </a:rPr>
              <a:t>Dissociative </a:t>
            </a:r>
            <a:r>
              <a:rPr lang="en-US" altLang="en-US" b="1" dirty="0">
                <a:ea typeface="MS PGothic" charset="-128"/>
              </a:rPr>
              <a:t>symptom </a:t>
            </a:r>
            <a:r>
              <a:rPr lang="en-US" altLang="en-US" b="1" dirty="0" smtClean="0">
                <a:ea typeface="MS PGothic" charset="-128"/>
              </a:rPr>
              <a:t>clusters:</a:t>
            </a:r>
          </a:p>
          <a:p>
            <a:endParaRPr lang="en-US" altLang="en-US" b="1" dirty="0">
              <a:ea typeface="MS PGothic" charset="-128"/>
            </a:endParaRPr>
          </a:p>
          <a:p>
            <a:pPr>
              <a:buFontTx/>
              <a:buAutoNum type="arabicPeriod"/>
            </a:pPr>
            <a:r>
              <a:rPr lang="en-US" altLang="en-US" dirty="0">
                <a:ea typeface="MS PGothic" charset="-128"/>
              </a:rPr>
              <a:t>depersonalization,</a:t>
            </a:r>
          </a:p>
          <a:p>
            <a:r>
              <a:rPr lang="en-US" altLang="en-US" dirty="0">
                <a:ea typeface="MS PGothic" charset="-128"/>
              </a:rPr>
              <a:t>“feeling of detachment or estrangement from one’s self.” (Steinberg, 2001, p. 101) Imagine that you are outside of your own body, </a:t>
            </a:r>
          </a:p>
          <a:p>
            <a:endParaRPr lang="en-US" altLang="en-US" dirty="0">
              <a:ea typeface="MS PGothic" charset="-128"/>
            </a:endParaRPr>
          </a:p>
          <a:p>
            <a:r>
              <a:rPr lang="en-US" altLang="en-US" dirty="0">
                <a:ea typeface="MS PGothic" charset="-128"/>
              </a:rPr>
              <a:t>2. </a:t>
            </a:r>
            <a:r>
              <a:rPr lang="en-US" altLang="en-US" dirty="0" err="1">
                <a:ea typeface="MS PGothic" charset="-128"/>
              </a:rPr>
              <a:t>derealization</a:t>
            </a:r>
            <a:r>
              <a:rPr lang="en-US" altLang="en-US" dirty="0">
                <a:ea typeface="MS PGothic" charset="-128"/>
              </a:rPr>
              <a:t>,</a:t>
            </a:r>
          </a:p>
          <a:p>
            <a:r>
              <a:rPr lang="en-US" altLang="en-US" dirty="0">
                <a:ea typeface="MS PGothic" charset="-128"/>
              </a:rPr>
              <a:t>looking at yourself from a distance, or as if living in a movie, or looking through a fog.</a:t>
            </a:r>
          </a:p>
          <a:p>
            <a:endParaRPr lang="en-US" altLang="en-US" b="1" dirty="0">
              <a:ea typeface="MS PGothic" charset="-128"/>
            </a:endParaRPr>
          </a:p>
          <a:p>
            <a:r>
              <a:rPr lang="en-US" altLang="en-US" dirty="0">
                <a:ea typeface="MS PGothic" charset="-128"/>
              </a:rPr>
              <a:t>3. dissociative amnesia,</a:t>
            </a:r>
          </a:p>
          <a:p>
            <a:r>
              <a:rPr lang="en-US" altLang="en-US" dirty="0">
                <a:ea typeface="MS PGothic" charset="-128"/>
              </a:rPr>
              <a:t>Not total memory loss, the memory is still there somewhere, but you cannot reach it.</a:t>
            </a:r>
          </a:p>
          <a:p>
            <a:endParaRPr lang="en-US" altLang="en-US" dirty="0">
              <a:ea typeface="MS PGothic" charset="-128"/>
            </a:endParaRPr>
          </a:p>
          <a:p>
            <a:r>
              <a:rPr lang="en-US" altLang="en-US" dirty="0">
                <a:ea typeface="MS PGothic" charset="-128"/>
              </a:rPr>
              <a:t>4. identity confusion,</a:t>
            </a:r>
          </a:p>
          <a:p>
            <a:r>
              <a:rPr lang="en-US" altLang="en-US" dirty="0">
                <a:ea typeface="MS PGothic" charset="-128"/>
              </a:rPr>
              <a:t>Defined by Steinberg as “… thoughts and feelings of uncertainty and conflict a person has related to</a:t>
            </a:r>
          </a:p>
          <a:p>
            <a:r>
              <a:rPr lang="en-US" altLang="en-US" dirty="0">
                <a:ea typeface="MS PGothic" charset="-128"/>
              </a:rPr>
              <a:t>his or her identity” (Steinberg, 2001, p. 101).</a:t>
            </a:r>
          </a:p>
          <a:p>
            <a:endParaRPr lang="en-US" altLang="en-US" dirty="0">
              <a:ea typeface="MS PGothic" charset="-128"/>
            </a:endParaRPr>
          </a:p>
          <a:p>
            <a:r>
              <a:rPr lang="en-US" altLang="en-US" dirty="0">
                <a:ea typeface="MS PGothic" charset="-128"/>
              </a:rPr>
              <a:t>5. identity alteration.</a:t>
            </a:r>
          </a:p>
          <a:p>
            <a:r>
              <a:rPr lang="en-US" altLang="en-US" dirty="0">
                <a:ea typeface="MS PGothic" charset="-128"/>
              </a:rPr>
              <a:t>Identity alteration describes the behavioral acting out of this uncertainty and conflict (Bernstein &amp; Putnam, 1986</a:t>
            </a:r>
            <a:r>
              <a:rPr lang="en-US" altLang="en-US" dirty="0" smtClean="0">
                <a:ea typeface="MS PGothic" charset="-128"/>
              </a:rPr>
              <a:t>).</a:t>
            </a:r>
          </a:p>
          <a:p>
            <a:endParaRPr lang="en-US" altLang="en-US" dirty="0" smtClean="0">
              <a:ea typeface="MS PGothic" charset="-128"/>
            </a:endParaRPr>
          </a:p>
          <a:p>
            <a:r>
              <a:rPr lang="en-US" altLang="en-US" b="1" dirty="0" smtClean="0">
                <a:ea typeface="MS PGothic" charset="-128"/>
              </a:rPr>
              <a:t>References: </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Abrams, M. P., Mulligan, A. D., Carleton, R. N., &amp; </a:t>
            </a:r>
            <a:r>
              <a:rPr lang="en-US" sz="1200" b="0" i="0" kern="1200" dirty="0" err="1" smtClean="0">
                <a:solidFill>
                  <a:schemeClr val="tx1"/>
                </a:solidFill>
                <a:effectLst/>
                <a:latin typeface="+mn-lt"/>
                <a:ea typeface="MS PGothic" panose="020B0600070205080204" pitchFamily="34" charset="-128"/>
                <a:cs typeface="+mn-cs"/>
              </a:rPr>
              <a:t>Asmundson</a:t>
            </a:r>
            <a:r>
              <a:rPr lang="en-US" sz="1200" b="0" i="0" kern="1200" dirty="0" smtClean="0">
                <a:solidFill>
                  <a:schemeClr val="tx1"/>
                </a:solidFill>
                <a:effectLst/>
                <a:latin typeface="+mn-lt"/>
                <a:ea typeface="MS PGothic" panose="020B0600070205080204" pitchFamily="34" charset="-128"/>
                <a:cs typeface="+mn-cs"/>
              </a:rPr>
              <a:t>, G. J. G. (2008). Prevalence and correlates of sleep paralysis in adults reporting childhood sexual abuse. </a:t>
            </a:r>
            <a:r>
              <a:rPr lang="en-US" sz="1200" b="0" i="1" kern="1200" dirty="0" smtClean="0">
                <a:solidFill>
                  <a:schemeClr val="tx1"/>
                </a:solidFill>
                <a:effectLst/>
                <a:latin typeface="+mn-lt"/>
                <a:ea typeface="MS PGothic" panose="020B0600070205080204" pitchFamily="34" charset="-128"/>
                <a:cs typeface="+mn-cs"/>
              </a:rPr>
              <a:t>Journal of Anxiety Disorders, 22</a:t>
            </a:r>
            <a:r>
              <a:rPr lang="en-US" sz="1200" b="0" i="0" kern="1200" dirty="0" smtClean="0">
                <a:solidFill>
                  <a:schemeClr val="tx1"/>
                </a:solidFill>
                <a:effectLst/>
                <a:latin typeface="+mn-lt"/>
                <a:ea typeface="MS PGothic" panose="020B0600070205080204" pitchFamily="34" charset="-128"/>
                <a:cs typeface="+mn-cs"/>
              </a:rPr>
              <a:t>, 1535–1541.</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r>
              <a:rPr lang="en-US" sz="1200" b="0" i="0" kern="1200" dirty="0" smtClean="0">
                <a:solidFill>
                  <a:schemeClr val="tx1"/>
                </a:solidFill>
                <a:effectLst/>
                <a:latin typeface="+mn-lt"/>
                <a:ea typeface="MS PGothic" panose="020B0600070205080204" pitchFamily="34" charset="-128"/>
                <a:cs typeface="+mn-cs"/>
              </a:rPr>
              <a:t>American Psychiatric Association. (2000). </a:t>
            </a:r>
            <a:r>
              <a:rPr lang="en-US" sz="1200" b="0" i="1" kern="1200" dirty="0" smtClean="0">
                <a:solidFill>
                  <a:schemeClr val="tx1"/>
                </a:solidFill>
                <a:effectLst/>
                <a:latin typeface="+mn-lt"/>
                <a:ea typeface="MS PGothic" panose="020B0600070205080204" pitchFamily="34" charset="-128"/>
                <a:cs typeface="+mn-cs"/>
              </a:rPr>
              <a:t>Diagnostic and statistical manual of mental disorders (text revision).</a:t>
            </a:r>
            <a:r>
              <a:rPr lang="en-US" sz="1200" b="0" i="0" kern="1200" dirty="0" smtClean="0">
                <a:solidFill>
                  <a:schemeClr val="tx1"/>
                </a:solidFill>
                <a:effectLst/>
                <a:latin typeface="+mn-lt"/>
                <a:ea typeface="MS PGothic" panose="020B0600070205080204" pitchFamily="34" charset="-128"/>
                <a:cs typeface="+mn-cs"/>
              </a:rPr>
              <a:t>Washington, DC: Author.</a:t>
            </a:r>
          </a:p>
          <a:p>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Bernstein, E., &amp; Putnam, F. W. (1986). Development, reliability, and validity of a dissociation scale. Journal </a:t>
            </a:r>
            <a:r>
              <a:rPr lang="en-US" sz="1200" b="0" i="0" kern="1200" dirty="0" err="1" smtClean="0">
                <a:solidFill>
                  <a:schemeClr val="tx1"/>
                </a:solidFill>
                <a:effectLst/>
                <a:latin typeface="+mn-lt"/>
                <a:ea typeface="MS PGothic" panose="020B0600070205080204" pitchFamily="34" charset="-128"/>
                <a:cs typeface="+mn-cs"/>
              </a:rPr>
              <a:t>of</a:t>
            </a:r>
            <a:r>
              <a:rPr lang="en-US" sz="1200" b="0" i="1" kern="1200" dirty="0" err="1" smtClean="0">
                <a:solidFill>
                  <a:schemeClr val="tx1"/>
                </a:solidFill>
                <a:effectLst/>
                <a:latin typeface="+mn-lt"/>
                <a:ea typeface="MS PGothic" panose="020B0600070205080204" pitchFamily="34" charset="-128"/>
                <a:cs typeface="+mn-cs"/>
              </a:rPr>
              <a:t>Nervous</a:t>
            </a:r>
            <a:r>
              <a:rPr lang="en-US" sz="1200" b="0" i="1" kern="1200" dirty="0" smtClean="0">
                <a:solidFill>
                  <a:schemeClr val="tx1"/>
                </a:solidFill>
                <a:effectLst/>
                <a:latin typeface="+mn-lt"/>
                <a:ea typeface="MS PGothic" panose="020B0600070205080204" pitchFamily="34" charset="-128"/>
                <a:cs typeface="+mn-cs"/>
              </a:rPr>
              <a:t> and Mental Disease, 174</a:t>
            </a:r>
            <a:r>
              <a:rPr lang="en-US" sz="1200" b="0" i="0" kern="1200" dirty="0" smtClean="0">
                <a:solidFill>
                  <a:schemeClr val="tx1"/>
                </a:solidFill>
                <a:effectLst/>
                <a:latin typeface="+mn-lt"/>
                <a:ea typeface="MS PGothic" panose="020B0600070205080204" pitchFamily="34" charset="-128"/>
                <a:cs typeface="+mn-cs"/>
              </a:rPr>
              <a:t>, 727–735.</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Koffel</a:t>
            </a:r>
            <a:r>
              <a:rPr lang="en-US" sz="1200" b="0" i="0" kern="1200" dirty="0" smtClean="0">
                <a:solidFill>
                  <a:schemeClr val="tx1"/>
                </a:solidFill>
                <a:effectLst/>
                <a:latin typeface="+mn-lt"/>
                <a:ea typeface="MS PGothic" panose="020B0600070205080204" pitchFamily="34" charset="-128"/>
                <a:cs typeface="+mn-cs"/>
              </a:rPr>
              <a:t>, E., &amp; Watson, D. (2009). The two-factor structure of sleep complaints and its relation to depression and anxiety. </a:t>
            </a:r>
            <a:r>
              <a:rPr lang="en-US" sz="1200" b="0" i="1" kern="1200" dirty="0" smtClean="0">
                <a:solidFill>
                  <a:schemeClr val="tx1"/>
                </a:solidFill>
                <a:effectLst/>
                <a:latin typeface="+mn-lt"/>
                <a:ea typeface="MS PGothic" panose="020B0600070205080204" pitchFamily="34" charset="-128"/>
                <a:cs typeface="+mn-cs"/>
              </a:rPr>
              <a:t>Journal of Abnormal Psychology, 118</a:t>
            </a:r>
            <a:r>
              <a:rPr lang="en-US" sz="1200" b="0" i="0" kern="1200" dirty="0" smtClean="0">
                <a:solidFill>
                  <a:schemeClr val="tx1"/>
                </a:solidFill>
                <a:effectLst/>
                <a:latin typeface="+mn-lt"/>
                <a:ea typeface="MS PGothic" panose="020B0600070205080204" pitchFamily="34" charset="-128"/>
                <a:cs typeface="+mn-cs"/>
              </a:rPr>
              <a:t>, 183–194.</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McNally, R. J., &amp; Clancy, S. A. (2005). Sleep paralysis in adults reporting repressed, recovered, or continuous memories of childhood sexual abuse. </a:t>
            </a:r>
            <a:r>
              <a:rPr lang="en-US" sz="1200" b="0" i="1" kern="1200" dirty="0" smtClean="0">
                <a:solidFill>
                  <a:schemeClr val="tx1"/>
                </a:solidFill>
                <a:effectLst/>
                <a:latin typeface="+mn-lt"/>
                <a:ea typeface="MS PGothic" panose="020B0600070205080204" pitchFamily="34" charset="-128"/>
                <a:cs typeface="+mn-cs"/>
              </a:rPr>
              <a:t>Journal of Anxiety Disorders, 19</a:t>
            </a:r>
            <a:r>
              <a:rPr lang="en-US" sz="1200" b="0" i="0" kern="1200" dirty="0" smtClean="0">
                <a:solidFill>
                  <a:schemeClr val="tx1"/>
                </a:solidFill>
                <a:effectLst/>
                <a:latin typeface="+mn-lt"/>
                <a:ea typeface="MS PGothic" panose="020B0600070205080204" pitchFamily="34" charset="-128"/>
                <a:cs typeface="+mn-cs"/>
              </a:rPr>
              <a:t>, 595–602.</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Simeon, D., &amp; </a:t>
            </a:r>
            <a:r>
              <a:rPr lang="en-US" sz="1200" b="0" i="0" kern="1200" dirty="0" err="1" smtClean="0">
                <a:solidFill>
                  <a:schemeClr val="tx1"/>
                </a:solidFill>
                <a:effectLst/>
                <a:latin typeface="+mn-lt"/>
                <a:ea typeface="MS PGothic" panose="020B0600070205080204" pitchFamily="34" charset="-128"/>
                <a:cs typeface="+mn-cs"/>
              </a:rPr>
              <a:t>Abugel</a:t>
            </a:r>
            <a:r>
              <a:rPr lang="en-US" sz="1200" b="0" i="0" kern="1200" dirty="0" smtClean="0">
                <a:solidFill>
                  <a:schemeClr val="tx1"/>
                </a:solidFill>
                <a:effectLst/>
                <a:latin typeface="+mn-lt"/>
                <a:ea typeface="MS PGothic" panose="020B0600070205080204" pitchFamily="34" charset="-128"/>
                <a:cs typeface="+mn-cs"/>
              </a:rPr>
              <a:t>, J. (2006). </a:t>
            </a:r>
            <a:r>
              <a:rPr lang="en-US" sz="1200" b="0" i="1" kern="1200" dirty="0" smtClean="0">
                <a:solidFill>
                  <a:schemeClr val="tx1"/>
                </a:solidFill>
                <a:effectLst/>
                <a:latin typeface="+mn-lt"/>
                <a:ea typeface="MS PGothic" panose="020B0600070205080204" pitchFamily="34" charset="-128"/>
                <a:cs typeface="+mn-cs"/>
              </a:rPr>
              <a:t>Feeling unreal: Depersonalization disorder and the loss of the self.</a:t>
            </a:r>
            <a:r>
              <a:rPr lang="en-US" sz="1200" b="0" i="0" kern="1200" dirty="0" smtClean="0">
                <a:solidFill>
                  <a:schemeClr val="tx1"/>
                </a:solidFill>
                <a:effectLst/>
                <a:latin typeface="+mn-lt"/>
                <a:ea typeface="MS PGothic" panose="020B0600070205080204" pitchFamily="34" charset="-128"/>
                <a:cs typeface="+mn-cs"/>
              </a:rPr>
              <a:t> New York, NY: Oxford University Press.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Steinberg, M. (2001). </a:t>
            </a:r>
            <a:r>
              <a:rPr lang="en-US" sz="1200" b="0" i="1" kern="1200" dirty="0" smtClean="0">
                <a:solidFill>
                  <a:schemeClr val="tx1"/>
                </a:solidFill>
                <a:effectLst/>
                <a:latin typeface="+mn-lt"/>
                <a:ea typeface="MS PGothic" panose="020B0600070205080204" pitchFamily="34" charset="-128"/>
                <a:cs typeface="+mn-cs"/>
              </a:rPr>
              <a:t>The stranger in the mirror: Dissociation—the hidden epidemic</a:t>
            </a:r>
            <a:r>
              <a:rPr lang="en-US" sz="1200" b="0" i="1" kern="1200" baseline="0" dirty="0" smtClean="0">
                <a:solidFill>
                  <a:schemeClr val="tx1"/>
                </a:solidFill>
                <a:effectLst/>
                <a:latin typeface="+mn-lt"/>
                <a:ea typeface="MS PGothic" panose="020B0600070205080204" pitchFamily="34" charset="-128"/>
                <a:cs typeface="+mn-cs"/>
              </a:rPr>
              <a:t>, </a:t>
            </a:r>
            <a:r>
              <a:rPr lang="en-US" sz="1200" b="0" i="0" kern="1200" baseline="0" dirty="0" smtClean="0">
                <a:solidFill>
                  <a:schemeClr val="tx1"/>
                </a:solidFill>
                <a:effectLst/>
                <a:latin typeface="+mn-lt"/>
                <a:ea typeface="MS PGothic" panose="020B0600070205080204" pitchFamily="34" charset="-128"/>
                <a:cs typeface="+mn-cs"/>
              </a:rPr>
              <a:t>(p.101).</a:t>
            </a:r>
            <a:r>
              <a:rPr lang="en-US" sz="1200" b="0" i="0" kern="1200" dirty="0" smtClean="0">
                <a:solidFill>
                  <a:schemeClr val="tx1"/>
                </a:solidFill>
                <a:effectLst/>
                <a:latin typeface="+mn-lt"/>
                <a:ea typeface="MS PGothic" panose="020B0600070205080204" pitchFamily="34" charset="-128"/>
                <a:cs typeface="+mn-cs"/>
              </a:rPr>
              <a:t> New York, NY: Harper Collins Publishers, Inc.</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endParaRPr lang="en-US" altLang="en-US" dirty="0">
              <a:ea typeface="MS PGothic" charset="-128"/>
            </a:endParaRP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76D01B3-1FC3-304F-86AB-6970C10F848C}" type="slidenum">
              <a:rPr lang="en-US" altLang="en-US">
                <a:solidFill>
                  <a:prstClr val="black"/>
                </a:solidFill>
                <a:latin typeface="Calibri" charset="0"/>
              </a:rPr>
              <a:pPr/>
              <a:t>26</a:t>
            </a:fld>
            <a:endParaRPr lang="en-US" altLang="en-US">
              <a:solidFill>
                <a:prstClr val="black"/>
              </a:solidFill>
              <a:latin typeface="Calibri" charset="0"/>
            </a:endParaRPr>
          </a:p>
        </p:txBody>
      </p:sp>
    </p:spTree>
    <p:extLst>
      <p:ext uri="{BB962C8B-B14F-4D97-AF65-F5344CB8AC3E}">
        <p14:creationId xmlns:p14="http://schemas.microsoft.com/office/powerpoint/2010/main" val="4031381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b="1" dirty="0">
                <a:ea typeface="MS PGothic" charset="-128"/>
              </a:rPr>
              <a:t>Purpose: </a:t>
            </a:r>
            <a:r>
              <a:rPr lang="en-US" altLang="en-US" dirty="0"/>
              <a:t>The purpose of this slide is to explore the relationship</a:t>
            </a:r>
            <a:r>
              <a:rPr lang="en-US" altLang="en-US" baseline="0" dirty="0"/>
              <a:t> between sleep and dissociative symptoms, with attention to U.S. population sleep patterns.</a:t>
            </a:r>
            <a:endParaRPr lang="en-US" altLang="en-US" dirty="0"/>
          </a:p>
          <a:p>
            <a:pPr eaLnBrk="1" hangingPunct="1">
              <a:spcBef>
                <a:spcPct val="0"/>
              </a:spcBef>
              <a:defRPr/>
            </a:pPr>
            <a:endParaRPr lang="en-US" altLang="en-US" dirty="0"/>
          </a:p>
          <a:p>
            <a:pPr>
              <a:defRPr/>
            </a:pPr>
            <a:r>
              <a:rPr lang="en-US" altLang="en-US" b="1" dirty="0"/>
              <a:t>(Click):</a:t>
            </a:r>
            <a:r>
              <a:rPr lang="en-US" altLang="en-US" b="1" baseline="0" dirty="0"/>
              <a:t> </a:t>
            </a:r>
            <a:r>
              <a:rPr lang="en-US" altLang="en-US" b="0" baseline="0" dirty="0"/>
              <a:t>High prevalence of dissociative symptoms and sleep problems in American adults. </a:t>
            </a:r>
            <a:endParaRPr lang="en-US" altLang="en-US" b="0" dirty="0"/>
          </a:p>
          <a:p>
            <a:pPr>
              <a:defRPr/>
            </a:pPr>
            <a:r>
              <a:rPr lang="en-US" altLang="en-US" dirty="0"/>
              <a:t>In the general population, both dissociative symptoms and sleep problems are highly prevalent. For example, 29 percent of American adults report sleep problems (National Sleep Foundation, 2005). This allows researchers to study the relationship between dissociation and sleep not only in patients but also in the general population. </a:t>
            </a:r>
          </a:p>
          <a:p>
            <a:pPr>
              <a:defRPr/>
            </a:pPr>
            <a:endParaRPr lang="en-US" altLang="en-US" dirty="0"/>
          </a:p>
          <a:p>
            <a:pPr>
              <a:defRPr/>
            </a:pPr>
            <a:r>
              <a:rPr lang="en-US" altLang="en-US" b="1" dirty="0"/>
              <a:t>(Click): </a:t>
            </a:r>
            <a:r>
              <a:rPr lang="en-US" altLang="en-US" b="0" dirty="0"/>
              <a:t>Watson’s (2001) pioneering</a:t>
            </a:r>
            <a:r>
              <a:rPr lang="en-US" altLang="en-US" b="0" baseline="0" dirty="0"/>
              <a:t> study</a:t>
            </a:r>
            <a:endParaRPr lang="en-US" altLang="en-US" b="0" dirty="0"/>
          </a:p>
          <a:p>
            <a:pPr>
              <a:defRPr/>
            </a:pPr>
            <a:r>
              <a:rPr lang="en-US" altLang="en-US" dirty="0"/>
              <a:t>In a pioneering study, Watson (2001) showed that dissociative symptoms—measured by the DES—are linked to self-reports of vivid dreams, nightmares, recurrent dreams, and other unusual sleep phenomena. This relationship has been studied extensively ever since, leading to three important statements. </a:t>
            </a:r>
          </a:p>
          <a:p>
            <a:pPr marL="171450" indent="-171450">
              <a:buFont typeface="Arial" panose="020B0604020202020204" pitchFamily="34" charset="0"/>
              <a:buChar char="•"/>
              <a:defRPr/>
            </a:pPr>
            <a:r>
              <a:rPr lang="en-US" altLang="en-US" b="1" dirty="0"/>
              <a:t> </a:t>
            </a:r>
            <a:r>
              <a:rPr lang="en-US" altLang="en-US" dirty="0"/>
              <a:t>In other words, unusual sleep experiences and dissociative symptoms are linked.</a:t>
            </a:r>
          </a:p>
          <a:p>
            <a:pPr marL="171450" indent="-171450">
              <a:buFont typeface="Arial" panose="020B0604020202020204" pitchFamily="34" charset="0"/>
              <a:buChar char="•"/>
              <a:defRPr/>
            </a:pPr>
            <a:r>
              <a:rPr lang="en-US" altLang="en-US" dirty="0"/>
              <a:t>Sleep-dissociation link is apparent not only in general population but also in patient groups. Accordingly, one group of researchers reported nightmare disorder in 17 out of 30 DID patients (</a:t>
            </a:r>
            <a:r>
              <a:rPr lang="en-US" altLang="en-US" dirty="0" err="1"/>
              <a:t>Agargun</a:t>
            </a:r>
            <a:r>
              <a:rPr lang="en-US" altLang="en-US" dirty="0"/>
              <a:t> et al., 2003). They also found a 27.5% prevalence of nocturnal dissociative episodes in patients with dissociative disorders (</a:t>
            </a:r>
            <a:r>
              <a:rPr lang="en-US" altLang="en-US" dirty="0" err="1"/>
              <a:t>Agargun</a:t>
            </a:r>
            <a:r>
              <a:rPr lang="en-US" altLang="en-US" dirty="0"/>
              <a:t> et al., 2001). Another study investigated a group of borderline personality disorder patients and found that 49% of them suffered from nightmare disorder. Moreover, the patients with nightmare disorder displayed higher levels of dissociation than patients not suffering from nightmare disorder (</a:t>
            </a:r>
            <a:r>
              <a:rPr lang="en-US" altLang="en-US" dirty="0" err="1"/>
              <a:t>Semiz</a:t>
            </a:r>
            <a:r>
              <a:rPr lang="en-US" altLang="en-US" dirty="0"/>
              <a:t>, </a:t>
            </a:r>
            <a:r>
              <a:rPr lang="en-US" altLang="en-US" dirty="0" err="1"/>
              <a:t>Basoglu</a:t>
            </a:r>
            <a:r>
              <a:rPr lang="en-US" altLang="en-US" dirty="0"/>
              <a:t>, </a:t>
            </a:r>
            <a:r>
              <a:rPr lang="en-US" altLang="en-US" dirty="0" err="1"/>
              <a:t>Ebrinc</a:t>
            </a:r>
            <a:r>
              <a:rPr lang="en-US" altLang="en-US" dirty="0"/>
              <a:t>, &amp; Cetin, 2008). Additionally, Ross (2011) found that patients suffering from DID reported higher rates of sleepwalking compared to a group of psychiatric outpatients and a sample from the general population.</a:t>
            </a:r>
          </a:p>
          <a:p>
            <a:pPr marL="171450" indent="-171450">
              <a:buFont typeface="Arial" panose="020B0604020202020204" pitchFamily="34" charset="0"/>
              <a:buChar char="•"/>
              <a:defRPr/>
            </a:pPr>
            <a:r>
              <a:rPr lang="en-US" altLang="en-US" dirty="0"/>
              <a:t>To sum up, there seems to be a strong relationship between dissociative symptoms and unusual sleep experiences that is evident in a range of phenomena,  including waking dreams, nightmares, and sleepwalking.</a:t>
            </a:r>
          </a:p>
          <a:p>
            <a:pPr>
              <a:defRPr/>
            </a:pPr>
            <a:endParaRPr lang="en-US" altLang="en-US" dirty="0"/>
          </a:p>
          <a:p>
            <a:pPr>
              <a:defRPr/>
            </a:pPr>
            <a:endParaRPr lang="en-US" altLang="en-US" dirty="0" smtClean="0"/>
          </a:p>
          <a:p>
            <a:pPr>
              <a:defRPr/>
            </a:pPr>
            <a:r>
              <a:rPr lang="en-US" altLang="en-US" b="1" dirty="0" smtClean="0"/>
              <a:t>References: </a:t>
            </a:r>
          </a:p>
          <a:p>
            <a:pPr>
              <a:defRPr/>
            </a:pPr>
            <a:endParaRPr lang="en-US" altLang="en-US" dirty="0" smtClean="0"/>
          </a:p>
          <a:p>
            <a:r>
              <a:rPr lang="en-US" sz="1200" b="0" i="0" kern="1200" dirty="0" err="1" smtClean="0">
                <a:solidFill>
                  <a:schemeClr val="tx1"/>
                </a:solidFill>
                <a:effectLst/>
                <a:latin typeface="+mn-lt"/>
                <a:ea typeface="MS PGothic" panose="020B0600070205080204" pitchFamily="34" charset="-128"/>
                <a:cs typeface="+mn-cs"/>
              </a:rPr>
              <a:t>Agargun</a:t>
            </a:r>
            <a:r>
              <a:rPr lang="en-US" sz="1200" b="0" i="0" kern="1200" dirty="0" smtClean="0">
                <a:solidFill>
                  <a:schemeClr val="tx1"/>
                </a:solidFill>
                <a:effectLst/>
                <a:latin typeface="+mn-lt"/>
                <a:ea typeface="MS PGothic" panose="020B0600070205080204" pitchFamily="34" charset="-128"/>
                <a:cs typeface="+mn-cs"/>
              </a:rPr>
              <a:t>, M. Y., Kara H., Ozer, O. A., </a:t>
            </a:r>
            <a:r>
              <a:rPr lang="en-US" sz="1200" b="0" i="0" kern="1200" dirty="0" err="1" smtClean="0">
                <a:solidFill>
                  <a:schemeClr val="tx1"/>
                </a:solidFill>
                <a:effectLst/>
                <a:latin typeface="+mn-lt"/>
                <a:ea typeface="MS PGothic" panose="020B0600070205080204" pitchFamily="34" charset="-128"/>
                <a:cs typeface="+mn-cs"/>
              </a:rPr>
              <a:t>Selvi</a:t>
            </a:r>
            <a:r>
              <a:rPr lang="en-US" sz="1200" b="0" i="0" kern="1200" dirty="0" smtClean="0">
                <a:solidFill>
                  <a:schemeClr val="tx1"/>
                </a:solidFill>
                <a:effectLst/>
                <a:latin typeface="+mn-lt"/>
                <a:ea typeface="MS PGothic" panose="020B0600070205080204" pitchFamily="34" charset="-128"/>
                <a:cs typeface="+mn-cs"/>
              </a:rPr>
              <a:t>, Y., Kiran, U., &amp; Ozer, B. (2003). Clinical importance of nightmare disorder in patients with dissociative disorders. </a:t>
            </a:r>
            <a:r>
              <a:rPr lang="en-US" sz="1200" b="0" i="1" kern="1200" dirty="0" smtClean="0">
                <a:solidFill>
                  <a:schemeClr val="tx1"/>
                </a:solidFill>
                <a:effectLst/>
                <a:latin typeface="+mn-lt"/>
                <a:ea typeface="MS PGothic" panose="020B0600070205080204" pitchFamily="34" charset="-128"/>
                <a:cs typeface="+mn-cs"/>
              </a:rPr>
              <a:t>Psychiatry Clinical Neuroscience, 57</a:t>
            </a:r>
            <a:r>
              <a:rPr lang="en-US" sz="1200" b="0" i="0" kern="1200" dirty="0" smtClean="0">
                <a:solidFill>
                  <a:schemeClr val="tx1"/>
                </a:solidFill>
                <a:effectLst/>
                <a:latin typeface="+mn-lt"/>
                <a:ea typeface="MS PGothic" panose="020B0600070205080204" pitchFamily="34" charset="-128"/>
                <a:cs typeface="+mn-cs"/>
              </a:rPr>
              <a:t>, 575–579.</a:t>
            </a:r>
          </a:p>
          <a:p>
            <a:endParaRPr lang="en-US" sz="1200" b="0" i="0" kern="1200" dirty="0" smtClean="0">
              <a:solidFill>
                <a:schemeClr val="tx1"/>
              </a:solidFill>
              <a:effectLst/>
              <a:latin typeface="+mn-lt"/>
              <a:ea typeface="MS PGothic" panose="020B0600070205080204" pitchFamily="34" charset="-128"/>
              <a:cs typeface="+mn-cs"/>
            </a:endParaRPr>
          </a:p>
          <a:p>
            <a:r>
              <a:rPr lang="en-US" sz="1200" b="0" i="0" kern="1200" dirty="0" err="1" smtClean="0">
                <a:solidFill>
                  <a:schemeClr val="tx1"/>
                </a:solidFill>
                <a:effectLst/>
                <a:latin typeface="+mn-lt"/>
                <a:ea typeface="MS PGothic" panose="020B0600070205080204" pitchFamily="34" charset="-128"/>
                <a:cs typeface="+mn-cs"/>
              </a:rPr>
              <a:t>Agargun</a:t>
            </a:r>
            <a:r>
              <a:rPr lang="en-US" sz="1200" b="0" i="0" kern="1200" dirty="0" smtClean="0">
                <a:solidFill>
                  <a:schemeClr val="tx1"/>
                </a:solidFill>
                <a:effectLst/>
                <a:latin typeface="+mn-lt"/>
                <a:ea typeface="MS PGothic" panose="020B0600070205080204" pitchFamily="34" charset="-128"/>
                <a:cs typeface="+mn-cs"/>
              </a:rPr>
              <a:t>, M. Y., Kara, H., Ozer, O. A., </a:t>
            </a:r>
            <a:r>
              <a:rPr lang="en-US" sz="1200" b="0" i="0" kern="1200" dirty="0" err="1" smtClean="0">
                <a:solidFill>
                  <a:schemeClr val="tx1"/>
                </a:solidFill>
                <a:effectLst/>
                <a:latin typeface="+mn-lt"/>
                <a:ea typeface="MS PGothic" panose="020B0600070205080204" pitchFamily="34" charset="-128"/>
                <a:cs typeface="+mn-cs"/>
              </a:rPr>
              <a:t>Semiz</a:t>
            </a:r>
            <a:r>
              <a:rPr lang="en-US" sz="1200" b="0" i="0" kern="1200" dirty="0" smtClean="0">
                <a:solidFill>
                  <a:schemeClr val="tx1"/>
                </a:solidFill>
                <a:effectLst/>
                <a:latin typeface="+mn-lt"/>
                <a:ea typeface="MS PGothic" panose="020B0600070205080204" pitchFamily="34" charset="-128"/>
                <a:cs typeface="+mn-cs"/>
              </a:rPr>
              <a:t>, U., </a:t>
            </a:r>
            <a:r>
              <a:rPr lang="en-US" sz="1200" b="0" i="0" kern="1200" dirty="0" err="1" smtClean="0">
                <a:solidFill>
                  <a:schemeClr val="tx1"/>
                </a:solidFill>
                <a:effectLst/>
                <a:latin typeface="+mn-lt"/>
                <a:ea typeface="MS PGothic" panose="020B0600070205080204" pitchFamily="34" charset="-128"/>
                <a:cs typeface="+mn-cs"/>
              </a:rPr>
              <a:t>Selvi</a:t>
            </a:r>
            <a:r>
              <a:rPr lang="en-US" sz="1200" b="0" i="0" kern="1200" dirty="0" smtClean="0">
                <a:solidFill>
                  <a:schemeClr val="tx1"/>
                </a:solidFill>
                <a:effectLst/>
                <a:latin typeface="+mn-lt"/>
                <a:ea typeface="MS PGothic" panose="020B0600070205080204" pitchFamily="34" charset="-128"/>
                <a:cs typeface="+mn-cs"/>
              </a:rPr>
              <a:t>, Y., Kiran, U., &amp; </a:t>
            </a:r>
            <a:r>
              <a:rPr lang="en-US" sz="1200" b="0" i="0" kern="1200" dirty="0" err="1" smtClean="0">
                <a:solidFill>
                  <a:schemeClr val="tx1"/>
                </a:solidFill>
                <a:effectLst/>
                <a:latin typeface="+mn-lt"/>
                <a:ea typeface="MS PGothic" panose="020B0600070205080204" pitchFamily="34" charset="-128"/>
                <a:cs typeface="+mn-cs"/>
              </a:rPr>
              <a:t>Tombul</a:t>
            </a:r>
            <a:r>
              <a:rPr lang="en-US" sz="1200" b="0" i="0" kern="1200" dirty="0" smtClean="0">
                <a:solidFill>
                  <a:schemeClr val="tx1"/>
                </a:solidFill>
                <a:effectLst/>
                <a:latin typeface="+mn-lt"/>
                <a:ea typeface="MS PGothic" panose="020B0600070205080204" pitchFamily="34" charset="-128"/>
                <a:cs typeface="+mn-cs"/>
              </a:rPr>
              <a:t>, T. (2001). Characteristics of patients with nocturnal dissociative disorders. </a:t>
            </a:r>
            <a:r>
              <a:rPr lang="en-US" sz="1200" b="0" i="1" kern="1200" dirty="0" smtClean="0">
                <a:solidFill>
                  <a:schemeClr val="tx1"/>
                </a:solidFill>
                <a:effectLst/>
                <a:latin typeface="+mn-lt"/>
                <a:ea typeface="MS PGothic" panose="020B0600070205080204" pitchFamily="34" charset="-128"/>
                <a:cs typeface="+mn-cs"/>
              </a:rPr>
              <a:t>Sleep and Hypnosis, 3</a:t>
            </a:r>
            <a:r>
              <a:rPr lang="en-US" sz="1200" b="0" i="0" kern="1200" dirty="0" smtClean="0">
                <a:solidFill>
                  <a:schemeClr val="tx1"/>
                </a:solidFill>
                <a:effectLst/>
                <a:latin typeface="+mn-lt"/>
                <a:ea typeface="MS PGothic" panose="020B0600070205080204" pitchFamily="34" charset="-128"/>
                <a:cs typeface="+mn-cs"/>
              </a:rPr>
              <a:t>, 131–134.</a:t>
            </a:r>
          </a:p>
          <a:p>
            <a:pPr>
              <a:defRPr/>
            </a:pPr>
            <a:endParaRPr lang="en-US" alt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National Sleep Foundation. (2005). 2005 </a:t>
            </a:r>
            <a:r>
              <a:rPr lang="en-US" sz="1200" b="0" i="1" kern="1200" dirty="0" smtClean="0">
                <a:solidFill>
                  <a:schemeClr val="tx1"/>
                </a:solidFill>
                <a:effectLst/>
                <a:latin typeface="+mn-lt"/>
                <a:ea typeface="MS PGothic" panose="020B0600070205080204" pitchFamily="34" charset="-128"/>
                <a:cs typeface="+mn-cs"/>
              </a:rPr>
              <a:t>Sleep in America poll.</a:t>
            </a:r>
            <a:r>
              <a:rPr lang="en-US" sz="1200" b="0" i="0" kern="1200" dirty="0" smtClean="0">
                <a:solidFill>
                  <a:schemeClr val="tx1"/>
                </a:solidFill>
                <a:effectLst/>
                <a:latin typeface="+mn-lt"/>
                <a:ea typeface="MS PGothic" panose="020B0600070205080204" pitchFamily="34" charset="-128"/>
                <a:cs typeface="+mn-cs"/>
              </a:rPr>
              <a:t> Washington DC: Author.</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Ross, C. A. (2011). Possession experiences in Dissociative Identity Disorder: A preliminary study. </a:t>
            </a:r>
            <a:r>
              <a:rPr lang="en-US" sz="1200" b="0" i="1" kern="1200" dirty="0" smtClean="0">
                <a:solidFill>
                  <a:schemeClr val="tx1"/>
                </a:solidFill>
                <a:effectLst/>
                <a:latin typeface="+mn-lt"/>
                <a:ea typeface="MS PGothic" panose="020B0600070205080204" pitchFamily="34" charset="-128"/>
                <a:cs typeface="+mn-cs"/>
              </a:rPr>
              <a:t>Journal of Trauma &amp; Dissociation, 12</a:t>
            </a:r>
            <a:r>
              <a:rPr lang="en-US" sz="1200" b="0" i="0" kern="1200" dirty="0" smtClean="0">
                <a:solidFill>
                  <a:schemeClr val="tx1"/>
                </a:solidFill>
                <a:effectLst/>
                <a:latin typeface="+mn-lt"/>
                <a:ea typeface="MS PGothic" panose="020B0600070205080204" pitchFamily="34" charset="-128"/>
                <a:cs typeface="+mn-cs"/>
              </a:rPr>
              <a:t>, 393–400.</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Semiz</a:t>
            </a:r>
            <a:r>
              <a:rPr lang="en-US" sz="1200" b="0" i="0" kern="1200" dirty="0" smtClean="0">
                <a:solidFill>
                  <a:schemeClr val="tx1"/>
                </a:solidFill>
                <a:effectLst/>
                <a:latin typeface="+mn-lt"/>
                <a:ea typeface="MS PGothic" panose="020B0600070205080204" pitchFamily="34" charset="-128"/>
                <a:cs typeface="+mn-cs"/>
              </a:rPr>
              <a:t>, U. B., </a:t>
            </a:r>
            <a:r>
              <a:rPr lang="en-US" sz="1200" b="0" i="0" kern="1200" dirty="0" err="1" smtClean="0">
                <a:solidFill>
                  <a:schemeClr val="tx1"/>
                </a:solidFill>
                <a:effectLst/>
                <a:latin typeface="+mn-lt"/>
                <a:ea typeface="MS PGothic" panose="020B0600070205080204" pitchFamily="34" charset="-128"/>
                <a:cs typeface="+mn-cs"/>
              </a:rPr>
              <a:t>Basoglu</a:t>
            </a:r>
            <a:r>
              <a:rPr lang="en-US" sz="1200" b="0" i="0" kern="1200" dirty="0" smtClean="0">
                <a:solidFill>
                  <a:schemeClr val="tx1"/>
                </a:solidFill>
                <a:effectLst/>
                <a:latin typeface="+mn-lt"/>
                <a:ea typeface="MS PGothic" panose="020B0600070205080204" pitchFamily="34" charset="-128"/>
                <a:cs typeface="+mn-cs"/>
              </a:rPr>
              <a:t>, C., </a:t>
            </a:r>
            <a:r>
              <a:rPr lang="en-US" sz="1200" b="0" i="0" kern="1200" dirty="0" err="1" smtClean="0">
                <a:solidFill>
                  <a:schemeClr val="tx1"/>
                </a:solidFill>
                <a:effectLst/>
                <a:latin typeface="+mn-lt"/>
                <a:ea typeface="MS PGothic" panose="020B0600070205080204" pitchFamily="34" charset="-128"/>
                <a:cs typeface="+mn-cs"/>
              </a:rPr>
              <a:t>Ebrinc</a:t>
            </a:r>
            <a:r>
              <a:rPr lang="en-US" sz="1200" b="0" i="0" kern="1200" dirty="0" smtClean="0">
                <a:solidFill>
                  <a:schemeClr val="tx1"/>
                </a:solidFill>
                <a:effectLst/>
                <a:latin typeface="+mn-lt"/>
                <a:ea typeface="MS PGothic" panose="020B0600070205080204" pitchFamily="34" charset="-128"/>
                <a:cs typeface="+mn-cs"/>
              </a:rPr>
              <a:t>, S., &amp; Cetin, M. (2008). Nightmare disorder, dream anxiety, and subjective sleep quality in patients with borderline personality disorder. </a:t>
            </a:r>
            <a:r>
              <a:rPr lang="en-US" sz="1200" b="0" i="1" kern="1200" dirty="0" smtClean="0">
                <a:solidFill>
                  <a:schemeClr val="tx1"/>
                </a:solidFill>
                <a:effectLst/>
                <a:latin typeface="+mn-lt"/>
                <a:ea typeface="MS PGothic" panose="020B0600070205080204" pitchFamily="34" charset="-128"/>
                <a:cs typeface="+mn-cs"/>
              </a:rPr>
              <a:t>Psychiatry and Clinical Neurosciences, 62</a:t>
            </a:r>
            <a:r>
              <a:rPr lang="en-US" sz="1200" b="0" i="0" kern="1200" dirty="0" smtClean="0">
                <a:solidFill>
                  <a:schemeClr val="tx1"/>
                </a:solidFill>
                <a:effectLst/>
                <a:latin typeface="+mn-lt"/>
                <a:ea typeface="MS PGothic" panose="020B0600070205080204" pitchFamily="34" charset="-128"/>
                <a:cs typeface="+mn-cs"/>
              </a:rPr>
              <a:t>, 48–55.</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Watson, D. (2001). Dissociations of the night: Individual differences in sleep-related experiences and their relation to dissociation and </a:t>
            </a:r>
            <a:r>
              <a:rPr lang="en-US" sz="1200" b="0" i="0" kern="1200" dirty="0" err="1" smtClean="0">
                <a:solidFill>
                  <a:schemeClr val="tx1"/>
                </a:solidFill>
                <a:effectLst/>
                <a:latin typeface="+mn-lt"/>
                <a:ea typeface="MS PGothic" panose="020B0600070205080204" pitchFamily="34" charset="-128"/>
                <a:cs typeface="+mn-cs"/>
              </a:rPr>
              <a:t>schizotypy</a:t>
            </a:r>
            <a:r>
              <a:rPr lang="en-US" sz="1200" b="0" i="0" kern="1200" dirty="0" smtClean="0">
                <a:solidFill>
                  <a:schemeClr val="tx1"/>
                </a:solidFill>
                <a:effectLst/>
                <a:latin typeface="+mn-lt"/>
                <a:ea typeface="MS PGothic" panose="020B0600070205080204" pitchFamily="34" charset="-128"/>
                <a:cs typeface="+mn-cs"/>
              </a:rPr>
              <a:t>. </a:t>
            </a:r>
            <a:r>
              <a:rPr lang="en-US" sz="1200" b="0" i="1" kern="1200" dirty="0" smtClean="0">
                <a:solidFill>
                  <a:schemeClr val="tx1"/>
                </a:solidFill>
                <a:effectLst/>
                <a:latin typeface="+mn-lt"/>
                <a:ea typeface="MS PGothic" panose="020B0600070205080204" pitchFamily="34" charset="-128"/>
                <a:cs typeface="+mn-cs"/>
              </a:rPr>
              <a:t>Journal of Abnormal Psychology, 110</a:t>
            </a:r>
            <a:r>
              <a:rPr lang="en-US" sz="1200" b="0" i="0" kern="1200" dirty="0" smtClean="0">
                <a:solidFill>
                  <a:schemeClr val="tx1"/>
                </a:solidFill>
                <a:effectLst/>
                <a:latin typeface="+mn-lt"/>
                <a:ea typeface="MS PGothic" panose="020B0600070205080204" pitchFamily="34" charset="-128"/>
                <a:cs typeface="+mn-cs"/>
              </a:rPr>
              <a:t>, 526–535.</a:t>
            </a:r>
          </a:p>
          <a:p>
            <a:pPr>
              <a:defRPr/>
            </a:pPr>
            <a:endParaRPr lang="en-US" altLang="en-US" dirty="0"/>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03228AB3-2CE3-634E-8385-315F4EECE027}" type="slidenum">
              <a:rPr lang="en-US" altLang="en-US">
                <a:solidFill>
                  <a:prstClr val="black"/>
                </a:solidFill>
                <a:latin typeface="Calibri" charset="0"/>
              </a:rPr>
              <a:pPr/>
              <a:t>27</a:t>
            </a:fld>
            <a:endParaRPr lang="en-US" altLang="en-US">
              <a:solidFill>
                <a:prstClr val="black"/>
              </a:solidFill>
              <a:latin typeface="Calibri" charset="0"/>
            </a:endParaRPr>
          </a:p>
        </p:txBody>
      </p:sp>
    </p:spTree>
    <p:extLst>
      <p:ext uri="{BB962C8B-B14F-4D97-AF65-F5344CB8AC3E}">
        <p14:creationId xmlns:p14="http://schemas.microsoft.com/office/powerpoint/2010/main" val="2228724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review research on inducing and reducing sleep problems.</a:t>
            </a:r>
          </a:p>
          <a:p>
            <a:pPr eaLnBrk="1" hangingPunct="1">
              <a:spcBef>
                <a:spcPct val="0"/>
              </a:spcBef>
            </a:pPr>
            <a:endParaRPr lang="en-US" altLang="en-US" dirty="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 </a:t>
            </a:r>
            <a:r>
              <a:rPr lang="en-US" altLang="en-US" sz="1200" dirty="0" smtClean="0">
                <a:ea typeface="MS PGothic" charset="-128"/>
              </a:rPr>
              <a:t>Dissociative symptoms increase with sleep deprivation</a:t>
            </a:r>
            <a:endParaRPr lang="en-US" altLang="en-US" b="1"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sz="1200" dirty="0" smtClean="0">
                <a:ea typeface="MS PGothic" charset="-128"/>
              </a:rPr>
              <a:t>Studies show dissociative symptoms increase with sleep deprivation.</a:t>
            </a:r>
            <a:r>
              <a:rPr lang="en-US" altLang="en-US" sz="1200" baseline="0" dirty="0" smtClean="0">
                <a:ea typeface="MS PGothic" charset="-128"/>
              </a:rPr>
              <a:t> </a:t>
            </a:r>
            <a:r>
              <a:rPr lang="en-US" altLang="en-US" dirty="0" smtClean="0">
                <a:ea typeface="MS PGothic" charset="-128"/>
              </a:rPr>
              <a:t>Sleep </a:t>
            </a:r>
            <a:r>
              <a:rPr lang="en-US" altLang="en-US" dirty="0">
                <a:ea typeface="MS PGothic" charset="-128"/>
              </a:rPr>
              <a:t>problems can be induced in healthy participants by keeping them awake for a long duration of time. This is called sleep deprivation. If dissociative symptoms are fueled by a labile sleep-wake cycle, then sleep loss would be expected to intensify dissociative symptoms. Some evidence that this might work was already found in 2001, when soldiers who underwent a U.S. Army survival training, which included sleep deprivation, showed increases in dissociative symptoms (Morgan et al., 2001). Other researchers conducted a study that tracked</a:t>
            </a:r>
            <a:r>
              <a:rPr lang="en-US" altLang="en-US" baseline="0" dirty="0">
                <a:ea typeface="MS PGothic" charset="-128"/>
              </a:rPr>
              <a:t> </a:t>
            </a:r>
            <a:r>
              <a:rPr lang="en-US" altLang="en-US" dirty="0">
                <a:ea typeface="MS PGothic" charset="-128"/>
              </a:rPr>
              <a:t>25 healthy volunteers during one day and one night of sleep loss. They found that dissociative symptoms increased substantially after one night of sleep loss (</a:t>
            </a:r>
            <a:r>
              <a:rPr lang="en-US" altLang="en-US" dirty="0" err="1">
                <a:ea typeface="MS PGothic" charset="-128"/>
              </a:rPr>
              <a:t>Giesbrecht</a:t>
            </a:r>
            <a:r>
              <a:rPr lang="en-US" altLang="en-US" dirty="0">
                <a:ea typeface="MS PGothic" charset="-128"/>
              </a:rPr>
              <a:t>, </a:t>
            </a:r>
            <a:r>
              <a:rPr lang="en-US" altLang="en-US" dirty="0" err="1">
                <a:ea typeface="MS PGothic" charset="-128"/>
              </a:rPr>
              <a:t>Smeets</a:t>
            </a:r>
            <a:r>
              <a:rPr lang="en-US" altLang="en-US" dirty="0">
                <a:ea typeface="MS PGothic" charset="-128"/>
              </a:rPr>
              <a:t>, </a:t>
            </a:r>
            <a:r>
              <a:rPr lang="en-US" altLang="en-US" dirty="0" err="1">
                <a:ea typeface="MS PGothic" charset="-128"/>
              </a:rPr>
              <a:t>Leppink</a:t>
            </a:r>
            <a:r>
              <a:rPr lang="en-US" altLang="en-US" dirty="0">
                <a:ea typeface="MS PGothic" charset="-128"/>
              </a:rPr>
              <a:t>, </a:t>
            </a:r>
            <a:r>
              <a:rPr lang="en-US" altLang="en-US" dirty="0" err="1">
                <a:ea typeface="MS PGothic" charset="-128"/>
              </a:rPr>
              <a:t>Jelicic</a:t>
            </a:r>
            <a:r>
              <a:rPr lang="en-US" altLang="en-US" dirty="0">
                <a:ea typeface="MS PGothic" charset="-128"/>
              </a:rPr>
              <a:t>, &amp; Merckelbach, 2007).</a:t>
            </a:r>
          </a:p>
          <a:p>
            <a:endParaRPr lang="en-US" altLang="en-US" dirty="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 </a:t>
            </a:r>
            <a:r>
              <a:rPr lang="en-US" altLang="en-US" sz="1200" dirty="0" smtClean="0">
                <a:ea typeface="MS PGothic" charset="-128"/>
              </a:rPr>
              <a:t>Decrease in symptoms when sleep patterns improve</a:t>
            </a:r>
            <a:endParaRPr lang="en-US" altLang="en-US" b="1" dirty="0" smtClean="0">
              <a:ea typeface="MS PGothic" charset="-128"/>
            </a:endParaRPr>
          </a:p>
          <a:p>
            <a:r>
              <a:rPr lang="en-US" altLang="en-US" dirty="0" smtClean="0">
                <a:ea typeface="MS PGothic" charset="-128"/>
              </a:rPr>
              <a:t>Researchers </a:t>
            </a:r>
            <a:r>
              <a:rPr lang="en-US" altLang="en-US" dirty="0">
                <a:ea typeface="MS PGothic" charset="-128"/>
              </a:rPr>
              <a:t>have noted a decrease in dissociative symptoms </a:t>
            </a:r>
            <a:r>
              <a:rPr lang="en-US" altLang="en-US" dirty="0" smtClean="0">
                <a:ea typeface="MS PGothic" charset="-128"/>
              </a:rPr>
              <a:t>when </a:t>
            </a:r>
            <a:r>
              <a:rPr lang="en-US" altLang="en-US" dirty="0">
                <a:ea typeface="MS PGothic" charset="-128"/>
              </a:rPr>
              <a:t>measures are taken to improve sleep patterns. Researchers</a:t>
            </a:r>
            <a:r>
              <a:rPr lang="en-US" altLang="en-US" baseline="0" dirty="0">
                <a:ea typeface="MS PGothic" charset="-128"/>
              </a:rPr>
              <a:t> </a:t>
            </a:r>
            <a:r>
              <a:rPr lang="en-US" altLang="en-US" dirty="0">
                <a:ea typeface="MS PGothic" charset="-128"/>
              </a:rPr>
              <a:t>van </a:t>
            </a:r>
            <a:r>
              <a:rPr lang="en-US" altLang="en-US" dirty="0" err="1" smtClean="0">
                <a:ea typeface="MS PGothic" charset="-128"/>
              </a:rPr>
              <a:t>Van</a:t>
            </a:r>
            <a:r>
              <a:rPr lang="en-US" altLang="en-US" dirty="0" smtClean="0">
                <a:ea typeface="MS PGothic" charset="-128"/>
              </a:rPr>
              <a:t> der </a:t>
            </a:r>
            <a:r>
              <a:rPr lang="en-US" altLang="en-US" dirty="0" err="1">
                <a:ea typeface="MS PGothic" charset="-128"/>
              </a:rPr>
              <a:t>Kloet</a:t>
            </a:r>
            <a:r>
              <a:rPr lang="en-US" altLang="en-US" dirty="0">
                <a:ea typeface="MS PGothic" charset="-128"/>
              </a:rPr>
              <a:t>, </a:t>
            </a:r>
            <a:r>
              <a:rPr lang="en-US" altLang="en-US" dirty="0" err="1">
                <a:ea typeface="MS PGothic" charset="-128"/>
              </a:rPr>
              <a:t>Giesbrecht</a:t>
            </a:r>
            <a:r>
              <a:rPr lang="en-US" altLang="en-US" dirty="0">
                <a:ea typeface="MS PGothic" charset="-128"/>
              </a:rPr>
              <a:t>, Lynn, Merckelbach, and de </a:t>
            </a:r>
            <a:r>
              <a:rPr lang="en-US" altLang="en-US" dirty="0" err="1">
                <a:ea typeface="MS PGothic" charset="-128"/>
              </a:rPr>
              <a:t>Zutter</a:t>
            </a:r>
            <a:r>
              <a:rPr lang="en-US" altLang="en-US" dirty="0">
                <a:ea typeface="MS PGothic" charset="-128"/>
              </a:rPr>
              <a:t>, (2011) investigated the relationship between unusual sleep </a:t>
            </a:r>
            <a:r>
              <a:rPr lang="en-US" altLang="en-US" dirty="0" smtClean="0">
                <a:ea typeface="MS PGothic" charset="-128"/>
              </a:rPr>
              <a:t>experiences. </a:t>
            </a:r>
            <a:r>
              <a:rPr lang="en-US" altLang="en-US" dirty="0">
                <a:ea typeface="MS PGothic" charset="-128"/>
              </a:rPr>
              <a:t>and dissociation in a patient group at a private clinic. Patients completed questionnaires upon arrival at the clinic and again when they departed eight weeks later. During their stay, they followed a strict program designed to improve sleep problems. And it worked! In most patients, sleep quality was improved after eight weeks. The researchers found a robust link between sleep experiences and dissociative symptoms and determined that sleep </a:t>
            </a:r>
            <a:r>
              <a:rPr lang="en-US" altLang="en-US" i="1" dirty="0">
                <a:ea typeface="MS PGothic" charset="-128"/>
              </a:rPr>
              <a:t>normalization </a:t>
            </a:r>
            <a:r>
              <a:rPr lang="en-US" altLang="en-US" dirty="0">
                <a:ea typeface="MS PGothic" charset="-128"/>
              </a:rPr>
              <a:t>was accompanied by a </a:t>
            </a:r>
            <a:r>
              <a:rPr lang="en-US" altLang="en-US" i="1" dirty="0">
                <a:ea typeface="MS PGothic" charset="-128"/>
              </a:rPr>
              <a:t>reduction </a:t>
            </a:r>
            <a:r>
              <a:rPr lang="en-US" altLang="en-US" dirty="0">
                <a:ea typeface="MS PGothic" charset="-128"/>
              </a:rPr>
              <a:t>in dissociative symptoms.</a:t>
            </a:r>
          </a:p>
          <a:p>
            <a:endParaRPr lang="en-US" altLang="en-US" b="1" dirty="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 </a:t>
            </a:r>
            <a:r>
              <a:rPr lang="en-US" altLang="en-US" sz="1200" dirty="0" smtClean="0">
                <a:ea typeface="MS PGothic" charset="-128"/>
              </a:rPr>
              <a:t>Cautious optimism regarding sleep deprivation and dissociative symptoms</a:t>
            </a:r>
            <a:endParaRPr lang="en-US" altLang="en-US" b="1" dirty="0" smtClean="0">
              <a:ea typeface="MS PGothic" charset="-128"/>
            </a:endParaRPr>
          </a:p>
          <a:p>
            <a:r>
              <a:rPr lang="en-US" altLang="en-US" sz="1200" dirty="0" smtClean="0">
                <a:ea typeface="MS PGothic" charset="-128"/>
              </a:rPr>
              <a:t>Cautious optimism regarding our understanding of links between sleep deprivation and dissociative symptoms. </a:t>
            </a:r>
            <a:r>
              <a:rPr lang="en-US" altLang="en-US" dirty="0" smtClean="0">
                <a:ea typeface="MS PGothic" charset="-128"/>
              </a:rPr>
              <a:t>Although </a:t>
            </a:r>
            <a:r>
              <a:rPr lang="en-US" altLang="en-US" dirty="0">
                <a:ea typeface="MS PGothic" charset="-128"/>
              </a:rPr>
              <a:t>studies support a causal arrow leading from sleep disruption to dissociative symptoms, the associations between sleep and dissociation may be more complex. For example, causal links may be bi-directional, such that dissociative symptoms may lead to sleep problems and vice versa, and other psychopathology may interfere in the link between sleep and dissociative symptoms (van </a:t>
            </a:r>
            <a:r>
              <a:rPr lang="en-US" altLang="en-US" dirty="0" err="1">
                <a:ea typeface="MS PGothic" charset="-128"/>
              </a:rPr>
              <a:t>derKloet</a:t>
            </a:r>
            <a:r>
              <a:rPr lang="en-US" altLang="en-US" dirty="0">
                <a:ea typeface="MS PGothic" charset="-128"/>
              </a:rPr>
              <a:t> et al., 2011).</a:t>
            </a:r>
          </a:p>
          <a:p>
            <a:pPr eaLnBrk="1" hangingPunct="1">
              <a:spcBef>
                <a:spcPct val="0"/>
              </a:spcBef>
            </a:pPr>
            <a:endParaRPr lang="en-US" altLang="en-US" dirty="0">
              <a:ea typeface="MS PGothic" charset="-128"/>
            </a:endParaRPr>
          </a:p>
          <a:p>
            <a:pPr eaLnBrk="1" hangingPunct="1">
              <a:spcBef>
                <a:spcPct val="0"/>
              </a:spcBef>
            </a:pPr>
            <a:r>
              <a:rPr lang="en-US" altLang="en-US" b="1" dirty="0" smtClean="0">
                <a:ea typeface="MS PGothic" charset="-128"/>
              </a:rPr>
              <a:t>References: </a:t>
            </a:r>
          </a:p>
          <a:p>
            <a:pPr eaLnBrk="1" hangingPunct="1">
              <a:spcBef>
                <a:spcPct val="0"/>
              </a:spcBef>
            </a:pPr>
            <a:endParaRPr lang="en-US" altLang="en-US" dirty="0" smtClean="0">
              <a:ea typeface="MS PGothic"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kern="1200" dirty="0" err="1" smtClean="0">
                <a:solidFill>
                  <a:schemeClr val="tx1"/>
                </a:solidFill>
                <a:effectLst/>
                <a:latin typeface="+mn-lt"/>
                <a:ea typeface="MS PGothic" panose="020B0600070205080204" pitchFamily="34" charset="-128"/>
                <a:cs typeface="+mn-cs"/>
              </a:rPr>
              <a:t>Giesbrecht</a:t>
            </a:r>
            <a:r>
              <a:rPr lang="en-US" sz="1200" b="0" i="0" kern="1200" dirty="0" smtClean="0">
                <a:solidFill>
                  <a:schemeClr val="tx1"/>
                </a:solidFill>
                <a:effectLst/>
                <a:latin typeface="+mn-lt"/>
                <a:ea typeface="MS PGothic" panose="020B0600070205080204" pitchFamily="34" charset="-128"/>
                <a:cs typeface="+mn-cs"/>
              </a:rPr>
              <a:t>, T., </a:t>
            </a:r>
            <a:r>
              <a:rPr lang="en-US" sz="1200" b="0" i="0" kern="1200" dirty="0" err="1" smtClean="0">
                <a:solidFill>
                  <a:schemeClr val="tx1"/>
                </a:solidFill>
                <a:effectLst/>
                <a:latin typeface="+mn-lt"/>
                <a:ea typeface="MS PGothic" panose="020B0600070205080204" pitchFamily="34" charset="-128"/>
                <a:cs typeface="+mn-cs"/>
              </a:rPr>
              <a:t>Smeets</a:t>
            </a:r>
            <a:r>
              <a:rPr lang="en-US" sz="1200" b="0" i="0" kern="1200" dirty="0" smtClean="0">
                <a:solidFill>
                  <a:schemeClr val="tx1"/>
                </a:solidFill>
                <a:effectLst/>
                <a:latin typeface="+mn-lt"/>
                <a:ea typeface="MS PGothic" panose="020B0600070205080204" pitchFamily="34" charset="-128"/>
                <a:cs typeface="+mn-cs"/>
              </a:rPr>
              <a:t>, T., </a:t>
            </a:r>
            <a:r>
              <a:rPr lang="en-US" sz="1200" b="0" i="0" kern="1200" dirty="0" err="1" smtClean="0">
                <a:solidFill>
                  <a:schemeClr val="tx1"/>
                </a:solidFill>
                <a:effectLst/>
                <a:latin typeface="+mn-lt"/>
                <a:ea typeface="MS PGothic" panose="020B0600070205080204" pitchFamily="34" charset="-128"/>
                <a:cs typeface="+mn-cs"/>
              </a:rPr>
              <a:t>Leppink</a:t>
            </a:r>
            <a:r>
              <a:rPr lang="en-US" sz="1200" b="0" i="0" kern="1200" dirty="0" smtClean="0">
                <a:solidFill>
                  <a:schemeClr val="tx1"/>
                </a:solidFill>
                <a:effectLst/>
                <a:latin typeface="+mn-lt"/>
                <a:ea typeface="MS PGothic" panose="020B0600070205080204" pitchFamily="34" charset="-128"/>
                <a:cs typeface="+mn-cs"/>
              </a:rPr>
              <a:t>, J., </a:t>
            </a:r>
            <a:r>
              <a:rPr lang="en-US" sz="1200" b="0" i="0" kern="1200" dirty="0" err="1" smtClean="0">
                <a:solidFill>
                  <a:schemeClr val="tx1"/>
                </a:solidFill>
                <a:effectLst/>
                <a:latin typeface="+mn-lt"/>
                <a:ea typeface="MS PGothic" panose="020B0600070205080204" pitchFamily="34" charset="-128"/>
                <a:cs typeface="+mn-cs"/>
              </a:rPr>
              <a:t>Jelicic</a:t>
            </a:r>
            <a:r>
              <a:rPr lang="en-US" sz="1200" b="0" i="0" kern="1200" dirty="0" smtClean="0">
                <a:solidFill>
                  <a:schemeClr val="tx1"/>
                </a:solidFill>
                <a:effectLst/>
                <a:latin typeface="+mn-lt"/>
                <a:ea typeface="MS PGothic" panose="020B0600070205080204" pitchFamily="34" charset="-128"/>
                <a:cs typeface="+mn-cs"/>
              </a:rPr>
              <a:t>, M., &amp; Merckelbach, H. (2007). Acute dissociation after 1 night of sleep loss. </a:t>
            </a:r>
            <a:r>
              <a:rPr lang="en-US" sz="1200" b="0" i="1" kern="1200" dirty="0" smtClean="0">
                <a:solidFill>
                  <a:schemeClr val="tx1"/>
                </a:solidFill>
                <a:effectLst/>
                <a:latin typeface="+mn-lt"/>
                <a:ea typeface="MS PGothic" panose="020B0600070205080204" pitchFamily="34" charset="-128"/>
                <a:cs typeface="+mn-cs"/>
              </a:rPr>
              <a:t>Journal of Abnormal Psychology, 116</a:t>
            </a:r>
            <a:r>
              <a:rPr lang="en-US" sz="1200" b="0" i="0" kern="1200" dirty="0" smtClean="0">
                <a:solidFill>
                  <a:schemeClr val="tx1"/>
                </a:solidFill>
                <a:effectLst/>
                <a:latin typeface="+mn-lt"/>
                <a:ea typeface="MS PGothic" panose="020B0600070205080204" pitchFamily="34" charset="-128"/>
                <a:cs typeface="+mn-cs"/>
              </a:rPr>
              <a:t>, 599–606.</a:t>
            </a:r>
          </a:p>
          <a:p>
            <a:pPr marL="0" marR="0" indent="0" algn="l" defTabSz="457200" rtl="0" eaLnBrk="1" fontAlgn="base" latinLnBrk="0" hangingPunct="1">
              <a:lnSpc>
                <a:spcPct val="100000"/>
              </a:lnSpc>
              <a:spcBef>
                <a:spcPct val="0"/>
              </a:spcBef>
              <a:spcAft>
                <a:spcPct val="0"/>
              </a:spcAft>
              <a:buClrTx/>
              <a:buSzTx/>
              <a:buFontTx/>
              <a:buNone/>
              <a:tabLst/>
              <a:defRPr/>
            </a:pPr>
            <a:endParaRPr lang="en-US" sz="1200" b="0" i="0" kern="1200" dirty="0" smtClean="0">
              <a:solidFill>
                <a:schemeClr val="tx1"/>
              </a:solidFill>
              <a:effectLst/>
              <a:latin typeface="+mn-lt"/>
              <a:ea typeface="MS PGothic" panose="020B0600070205080204" pitchFamily="34" charset="-128"/>
              <a:cs typeface="+mn-cs"/>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Morgan, C. A., Hazlett, G., Wang, S., Richardson, E. G., </a:t>
            </a:r>
            <a:r>
              <a:rPr lang="en-US" sz="1200" b="0" i="0" kern="1200" dirty="0" err="1" smtClean="0">
                <a:solidFill>
                  <a:schemeClr val="tx1"/>
                </a:solidFill>
                <a:effectLst/>
                <a:latin typeface="+mn-lt"/>
                <a:ea typeface="MS PGothic" panose="020B0600070205080204" pitchFamily="34" charset="-128"/>
                <a:cs typeface="+mn-cs"/>
              </a:rPr>
              <a:t>Schnurr</a:t>
            </a:r>
            <a:r>
              <a:rPr lang="en-US" sz="1200" b="0" i="0" kern="1200" dirty="0" smtClean="0">
                <a:solidFill>
                  <a:schemeClr val="tx1"/>
                </a:solidFill>
                <a:effectLst/>
                <a:latin typeface="+mn-lt"/>
                <a:ea typeface="MS PGothic" panose="020B0600070205080204" pitchFamily="34" charset="-128"/>
                <a:cs typeface="+mn-cs"/>
              </a:rPr>
              <a:t>, P., &amp; Southwick, S. M. (2001). Symptoms of dissociation in humans experiencing acute, uncontrollable stress: A prospective investigation. </a:t>
            </a:r>
            <a:r>
              <a:rPr lang="en-US" sz="1200" b="0" i="1" kern="1200" dirty="0" smtClean="0">
                <a:solidFill>
                  <a:schemeClr val="tx1"/>
                </a:solidFill>
                <a:effectLst/>
                <a:latin typeface="+mn-lt"/>
                <a:ea typeface="MS PGothic" panose="020B0600070205080204" pitchFamily="34" charset="-128"/>
                <a:cs typeface="+mn-cs"/>
              </a:rPr>
              <a:t>American Journal of Psychiatry, 158</a:t>
            </a:r>
            <a:r>
              <a:rPr lang="en-US" sz="1200" b="0" i="0" kern="1200" dirty="0" smtClean="0">
                <a:solidFill>
                  <a:schemeClr val="tx1"/>
                </a:solidFill>
                <a:effectLst/>
                <a:latin typeface="+mn-lt"/>
                <a:ea typeface="MS PGothic" panose="020B0600070205080204" pitchFamily="34" charset="-128"/>
                <a:cs typeface="+mn-cs"/>
              </a:rPr>
              <a:t>, 1239–1247.</a:t>
            </a:r>
          </a:p>
          <a:p>
            <a:pPr eaLnBrk="1" hangingPunct="1">
              <a:spcBef>
                <a:spcPct val="0"/>
              </a:spcBef>
            </a:pPr>
            <a:endParaRPr lang="en-US" altLang="en-US" dirty="0">
              <a:ea typeface="MS PGothic"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Van der </a:t>
            </a:r>
            <a:r>
              <a:rPr lang="en-US" sz="1200" b="0" i="0" kern="1200" dirty="0" err="1" smtClean="0">
                <a:solidFill>
                  <a:schemeClr val="tx1"/>
                </a:solidFill>
                <a:effectLst/>
                <a:latin typeface="+mn-lt"/>
                <a:ea typeface="MS PGothic" panose="020B0600070205080204" pitchFamily="34" charset="-128"/>
                <a:cs typeface="+mn-cs"/>
              </a:rPr>
              <a:t>Kloet</a:t>
            </a:r>
            <a:r>
              <a:rPr lang="en-US" sz="1200" b="0" i="0" kern="1200" dirty="0" smtClean="0">
                <a:solidFill>
                  <a:schemeClr val="tx1"/>
                </a:solidFill>
                <a:effectLst/>
                <a:latin typeface="+mn-lt"/>
                <a:ea typeface="MS PGothic" panose="020B0600070205080204" pitchFamily="34" charset="-128"/>
                <a:cs typeface="+mn-cs"/>
              </a:rPr>
              <a:t>, D., </a:t>
            </a:r>
            <a:r>
              <a:rPr lang="en-US" sz="1200" b="0" i="0" kern="1200" dirty="0" err="1" smtClean="0">
                <a:solidFill>
                  <a:schemeClr val="tx1"/>
                </a:solidFill>
                <a:effectLst/>
                <a:latin typeface="+mn-lt"/>
                <a:ea typeface="MS PGothic" panose="020B0600070205080204" pitchFamily="34" charset="-128"/>
                <a:cs typeface="+mn-cs"/>
              </a:rPr>
              <a:t>Giesbrecht</a:t>
            </a:r>
            <a:r>
              <a:rPr lang="en-US" sz="1200" b="0" i="0" kern="1200" dirty="0" smtClean="0">
                <a:solidFill>
                  <a:schemeClr val="tx1"/>
                </a:solidFill>
                <a:effectLst/>
                <a:latin typeface="+mn-lt"/>
                <a:ea typeface="MS PGothic" panose="020B0600070205080204" pitchFamily="34" charset="-128"/>
                <a:cs typeface="+mn-cs"/>
              </a:rPr>
              <a:t>, T., Lynn, S.J., Merckelbach, &amp; de </a:t>
            </a:r>
            <a:r>
              <a:rPr lang="en-US" sz="1200" b="0" i="0" kern="1200" dirty="0" err="1" smtClean="0">
                <a:solidFill>
                  <a:schemeClr val="tx1"/>
                </a:solidFill>
                <a:effectLst/>
                <a:latin typeface="+mn-lt"/>
                <a:ea typeface="MS PGothic" panose="020B0600070205080204" pitchFamily="34" charset="-128"/>
                <a:cs typeface="+mn-cs"/>
              </a:rPr>
              <a:t>Zutter</a:t>
            </a:r>
            <a:r>
              <a:rPr lang="en-US" sz="1200" b="0" i="0" kern="1200" dirty="0" smtClean="0">
                <a:solidFill>
                  <a:schemeClr val="tx1"/>
                </a:solidFill>
                <a:effectLst/>
                <a:latin typeface="+mn-lt"/>
                <a:ea typeface="MS PGothic" panose="020B0600070205080204" pitchFamily="34" charset="-128"/>
                <a:cs typeface="+mn-cs"/>
              </a:rPr>
              <a:t>, A. (2011). Sleep normalization and decrease in dissociative experiences: Evaluation in an inpatient sample. </a:t>
            </a:r>
            <a:r>
              <a:rPr lang="en-US" sz="1200" b="0" i="1" kern="1200" dirty="0" smtClean="0">
                <a:solidFill>
                  <a:schemeClr val="tx1"/>
                </a:solidFill>
                <a:effectLst/>
                <a:latin typeface="+mn-lt"/>
                <a:ea typeface="MS PGothic" panose="020B0600070205080204" pitchFamily="34" charset="-128"/>
                <a:cs typeface="+mn-cs"/>
              </a:rPr>
              <a:t>Journal of Abnormal Psychology</a:t>
            </a:r>
            <a:r>
              <a:rPr lang="en-US" sz="1200" b="0" i="0" kern="1200" dirty="0" smtClean="0">
                <a:solidFill>
                  <a:schemeClr val="tx1"/>
                </a:solidFill>
                <a:effectLst/>
                <a:latin typeface="+mn-lt"/>
                <a:ea typeface="MS PGothic" panose="020B0600070205080204" pitchFamily="34" charset="-128"/>
                <a:cs typeface="+mn-cs"/>
              </a:rPr>
              <a:t>, Online First Publication, August 15, 2011. </a:t>
            </a:r>
            <a:r>
              <a:rPr lang="en-US" sz="1200" b="0" i="0" kern="1200" dirty="0" err="1" smtClean="0">
                <a:solidFill>
                  <a:schemeClr val="tx1"/>
                </a:solidFill>
                <a:effectLst/>
                <a:latin typeface="+mn-lt"/>
                <a:ea typeface="MS PGothic" panose="020B0600070205080204" pitchFamily="34" charset="-128"/>
                <a:cs typeface="+mn-cs"/>
              </a:rPr>
              <a:t>doi</a:t>
            </a:r>
            <a:r>
              <a:rPr lang="en-US" sz="1200" b="0" i="0" kern="1200" dirty="0" smtClean="0">
                <a:solidFill>
                  <a:schemeClr val="tx1"/>
                </a:solidFill>
                <a:effectLst/>
                <a:latin typeface="+mn-lt"/>
                <a:ea typeface="MS PGothic" panose="020B0600070205080204" pitchFamily="34" charset="-128"/>
                <a:cs typeface="+mn-cs"/>
              </a:rPr>
              <a:t>: 10.1037/a0024781</a:t>
            </a:r>
          </a:p>
          <a:p>
            <a:pPr eaLnBrk="1" hangingPunct="1">
              <a:spcBef>
                <a:spcPct val="0"/>
              </a:spcBef>
              <a:buFontTx/>
              <a:buNone/>
            </a:pPr>
            <a:endParaRPr lang="en-US" altLang="en-US" dirty="0">
              <a:ea typeface="MS PGothic" charset="-128"/>
            </a:endParaRP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8C860AA4-B261-3B41-8518-D82A52073A11}" type="slidenum">
              <a:rPr lang="en-US" altLang="en-US">
                <a:solidFill>
                  <a:prstClr val="black"/>
                </a:solidFill>
                <a:latin typeface="Calibri" charset="0"/>
              </a:rPr>
              <a:pPr/>
              <a:t>28</a:t>
            </a:fld>
            <a:endParaRPr lang="en-US" altLang="en-US">
              <a:solidFill>
                <a:prstClr val="black"/>
              </a:solidFill>
              <a:latin typeface="Calibri" charset="0"/>
            </a:endParaRPr>
          </a:p>
        </p:txBody>
      </p:sp>
    </p:spTree>
    <p:extLst>
      <p:ext uri="{BB962C8B-B14F-4D97-AF65-F5344CB8AC3E}">
        <p14:creationId xmlns:p14="http://schemas.microsoft.com/office/powerpoint/2010/main" val="2192479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Purpose: </a:t>
            </a:r>
            <a:r>
              <a:rPr lang="en-US" altLang="en-US" dirty="0">
                <a:ea typeface="MS PGothic" charset="-128"/>
              </a:rPr>
              <a:t>This slide is the lecture progress Overview</a:t>
            </a: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930472EE-155D-464F-9E72-BE215C614EEC}" type="slidenum">
              <a:rPr lang="en-US" altLang="en-US">
                <a:solidFill>
                  <a:prstClr val="black"/>
                </a:solidFill>
                <a:latin typeface="Calibri" charset="0"/>
              </a:rPr>
              <a:pPr/>
              <a:t>29</a:t>
            </a:fld>
            <a:endParaRPr lang="en-US" altLang="en-US">
              <a:solidFill>
                <a:prstClr val="black"/>
              </a:solidFill>
              <a:latin typeface="Calibri" charset="0"/>
            </a:endParaRPr>
          </a:p>
        </p:txBody>
      </p:sp>
    </p:spTree>
    <p:extLst>
      <p:ext uri="{BB962C8B-B14F-4D97-AF65-F5344CB8AC3E}">
        <p14:creationId xmlns:p14="http://schemas.microsoft.com/office/powerpoint/2010/main" val="338241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dirty="0">
                <a:ea typeface="MS PGothic" charset="-128"/>
              </a:rPr>
              <a:t>Purpose: </a:t>
            </a:r>
            <a:r>
              <a:rPr lang="en-US" altLang="en-US" dirty="0">
                <a:ea typeface="MS PGothic" charset="-128"/>
              </a:rPr>
              <a:t>This slide outlines a warm-up activity. This activity is designed to help students get a sense of what it might feel like to experience a dissociative episode.</a:t>
            </a:r>
          </a:p>
          <a:p>
            <a:pPr eaLnBrk="1" hangingPunct="1"/>
            <a:endParaRPr lang="en-US" altLang="en-US" dirty="0">
              <a:ea typeface="MS PGothic" charset="-128"/>
            </a:endParaRPr>
          </a:p>
          <a:p>
            <a:pPr eaLnBrk="1" hangingPunct="1"/>
            <a:r>
              <a:rPr lang="en-US" altLang="en-US" dirty="0">
                <a:ea typeface="MS PGothic" charset="-128"/>
              </a:rPr>
              <a:t>If you are presenting the information in this module in 1 day, you may not have time for this activity, especially if you are teaching a 50-minute class. </a:t>
            </a:r>
          </a:p>
          <a:p>
            <a:pPr eaLnBrk="1" hangingPunct="1"/>
            <a:endParaRPr lang="en-US" altLang="en-US" dirty="0">
              <a:ea typeface="MS PGothic" charset="-128"/>
            </a:endParaRPr>
          </a:p>
          <a:p>
            <a:pPr eaLnBrk="1" hangingPunct="1">
              <a:buFont typeface="Wingdings" charset="2"/>
              <a:buNone/>
            </a:pPr>
            <a:endParaRPr lang="en-US" altLang="en-US" b="1" dirty="0">
              <a:ea typeface="MS PGothic" charset="-128"/>
            </a:endParaRPr>
          </a:p>
          <a:p>
            <a:r>
              <a:rPr lang="en-US" altLang="en-US" b="1" dirty="0">
                <a:ea typeface="MS PGothic" charset="-128"/>
              </a:rPr>
              <a:t>(Click): </a:t>
            </a:r>
            <a:r>
              <a:rPr lang="en-US" altLang="en-US" b="1" dirty="0">
                <a:solidFill>
                  <a:srgbClr val="00B0F0"/>
                </a:solidFill>
                <a:ea typeface="MS PGothic" charset="-128"/>
              </a:rPr>
              <a:t>Pull out a sheet of paper. You will turn it in, but you do not have to put your name on it. </a:t>
            </a:r>
            <a:endParaRPr lang="en-US" altLang="en-US" b="1" dirty="0">
              <a:ea typeface="MS PGothic" charset="-128"/>
            </a:endParaRPr>
          </a:p>
          <a:p>
            <a:endParaRPr lang="en-US" altLang="en-US" dirty="0">
              <a:ea typeface="MS PGothic" charset="-128"/>
            </a:endParaRPr>
          </a:p>
          <a:p>
            <a:r>
              <a:rPr lang="en-US" altLang="en-US" b="1" dirty="0">
                <a:ea typeface="MS PGothic" charset="-128"/>
              </a:rPr>
              <a:t>(Click): </a:t>
            </a:r>
            <a:r>
              <a:rPr lang="en-US" altLang="en-US" dirty="0">
                <a:ea typeface="MS PGothic" charset="-128"/>
              </a:rPr>
              <a:t>On a sheet of paper, write about the last time you were daydreaming. </a:t>
            </a:r>
          </a:p>
          <a:p>
            <a:r>
              <a:rPr lang="en-US" altLang="en-US" b="1" dirty="0">
                <a:ea typeface="MS PGothic" charset="-128"/>
              </a:rPr>
              <a:t>(Click): </a:t>
            </a:r>
            <a:r>
              <a:rPr lang="en-US" altLang="en-US" dirty="0">
                <a:ea typeface="MS PGothic" charset="-128"/>
              </a:rPr>
              <a:t>Describe the place were you imagining.</a:t>
            </a:r>
          </a:p>
          <a:p>
            <a:r>
              <a:rPr lang="en-US" altLang="en-US" b="1" dirty="0">
                <a:ea typeface="MS PGothic" charset="-128"/>
              </a:rPr>
              <a:t>(Click): </a:t>
            </a:r>
            <a:r>
              <a:rPr lang="en-US" altLang="en-US" dirty="0">
                <a:ea typeface="MS PGothic" charset="-128"/>
              </a:rPr>
              <a:t>Describe how you were you feeling.</a:t>
            </a: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b="1" dirty="0">
                <a:ea typeface="MS PGothic" charset="-128"/>
              </a:rPr>
              <a:t>(Click): </a:t>
            </a:r>
            <a:r>
              <a:rPr lang="en-US" altLang="en-US" dirty="0">
                <a:ea typeface="MS PGothic" charset="-128"/>
              </a:rPr>
              <a:t>What snapped you out of this fantasy?</a:t>
            </a:r>
          </a:p>
          <a:p>
            <a:pPr eaLnBrk="1" hangingPunct="1">
              <a:buFont typeface="Wingdings" charset="2"/>
              <a:buNone/>
            </a:pPr>
            <a:endParaRPr lang="en-US" altLang="en-US" dirty="0">
              <a:ea typeface="MS PGothic" charset="-128"/>
            </a:endParaRPr>
          </a:p>
          <a:p>
            <a:pPr eaLnBrk="1" hangingPunct="1">
              <a:buFont typeface="Wingdings" charset="2"/>
              <a:buNone/>
            </a:pPr>
            <a:r>
              <a:rPr lang="en-US" altLang="en-US" b="1" dirty="0">
                <a:ea typeface="MS PGothic" charset="-128"/>
              </a:rPr>
              <a:t>(Click): Now write down what might happen or how you would feel if you could not snap out of – or end this fantasy</a:t>
            </a:r>
            <a:r>
              <a:rPr lang="en-US" altLang="en-US" b="1" dirty="0" smtClean="0">
                <a:ea typeface="MS PGothic" charset="-128"/>
              </a:rPr>
              <a:t>.</a:t>
            </a:r>
            <a:endParaRPr lang="en-US" altLang="en-US" dirty="0" smtClean="0">
              <a:ea typeface="MS PGothic" charset="-128"/>
            </a:endParaRPr>
          </a:p>
          <a:p>
            <a:pPr eaLnBrk="1" hangingPunct="1">
              <a:buFont typeface="Wingdings" charset="2"/>
              <a:buChar char="§"/>
            </a:pPr>
            <a:r>
              <a:rPr lang="en-US" altLang="en-US" dirty="0" smtClean="0">
                <a:ea typeface="MS PGothic" charset="-128"/>
              </a:rPr>
              <a:t>Tell students they have about three minutes to write their story.</a:t>
            </a:r>
          </a:p>
          <a:p>
            <a:pPr eaLnBrk="1" hangingPunct="1">
              <a:buFont typeface="Wingdings" charset="2"/>
              <a:buChar char="§"/>
            </a:pPr>
            <a:r>
              <a:rPr lang="en-US" altLang="en-US" dirty="0" smtClean="0">
                <a:ea typeface="MS PGothic" charset="-128"/>
              </a:rPr>
              <a:t>If students are having trouble getting started prompt them to think if they were daydreaming while driving or in class! Further explanation; some portion of your attention was on the activity at hand, but most of your conscious mind was wrapped up in fantasy. Students can also write fictional accounts if needed.</a:t>
            </a:r>
          </a:p>
          <a:p>
            <a:pPr eaLnBrk="1" hangingPunct="1">
              <a:buFont typeface="Wingdings" charset="2"/>
              <a:buNone/>
            </a:pPr>
            <a:endParaRPr lang="en-US" altLang="en-US" b="1" dirty="0" smtClean="0">
              <a:ea typeface="MS PGothic" charset="-128"/>
            </a:endParaRPr>
          </a:p>
          <a:p>
            <a:pPr eaLnBrk="1" hangingPunct="1"/>
            <a:endParaRPr lang="en-US" altLang="en-US" dirty="0">
              <a:ea typeface="MS PGothic" charset="-128"/>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A5BA4185-89A9-C74B-B080-14D60E9C94CE}" type="slidenum">
              <a:rPr lang="en-US" altLang="en-US">
                <a:solidFill>
                  <a:prstClr val="black"/>
                </a:solidFill>
                <a:latin typeface="Calibri" charset="0"/>
              </a:rPr>
              <a:pPr/>
              <a:t>3</a:t>
            </a:fld>
            <a:endParaRPr lang="en-US" altLang="en-US">
              <a:solidFill>
                <a:prstClr val="black"/>
              </a:solidFill>
              <a:latin typeface="Calibri" charset="0"/>
            </a:endParaRPr>
          </a:p>
        </p:txBody>
      </p:sp>
    </p:spTree>
    <p:extLst>
      <p:ext uri="{BB962C8B-B14F-4D97-AF65-F5344CB8AC3E}">
        <p14:creationId xmlns:p14="http://schemas.microsoft.com/office/powerpoint/2010/main" val="2166735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Purpose: </a:t>
            </a:r>
            <a:r>
              <a:rPr lang="en-US" altLang="en-US" dirty="0">
                <a:ea typeface="MS PGothic" charset="-128"/>
              </a:rPr>
              <a:t>This slide presents implications and conclusions from</a:t>
            </a:r>
            <a:r>
              <a:rPr lang="en-US" altLang="en-US" baseline="0" dirty="0">
                <a:ea typeface="MS PGothic" charset="-128"/>
              </a:rPr>
              <a:t> the lecture. Working through these questions in a class discussion may help differentiate the lesson by giving students an extra opportunity to discuss these complex questions before being asked to reflect on a question of their choice in the final CAT (slide 28). In addition, using the same questions in the discussion and the CAT may encourage students to be attentive in the discussion as it is directly related to the CAT.</a:t>
            </a:r>
            <a:endParaRPr lang="en-US" altLang="en-US" dirty="0">
              <a:ea typeface="MS PGothic" charset="-128"/>
            </a:endParaRPr>
          </a:p>
          <a:p>
            <a:pPr eaLnBrk="1" hangingPunct="1">
              <a:spcBef>
                <a:spcPct val="0"/>
              </a:spcBef>
            </a:pPr>
            <a:endParaRPr lang="en-US" altLang="en-US" b="1" dirty="0">
              <a:ea typeface="MS PGothic" charset="-128"/>
            </a:endParaRPr>
          </a:p>
          <a:p>
            <a:pPr eaLnBrk="1" hangingPunct="1">
              <a:spcBef>
                <a:spcPct val="0"/>
              </a:spcBef>
            </a:pPr>
            <a:r>
              <a:rPr lang="en-US" altLang="en-US" b="1" dirty="0" smtClean="0">
                <a:ea typeface="MS PGothic" charset="-128"/>
              </a:rPr>
              <a:t>Ask</a:t>
            </a:r>
            <a:r>
              <a:rPr lang="en-US" altLang="en-US" b="1" dirty="0">
                <a:ea typeface="MS PGothic" charset="-128"/>
              </a:rPr>
              <a:t>:</a:t>
            </a:r>
            <a:r>
              <a:rPr lang="en-US" altLang="en-US" dirty="0">
                <a:ea typeface="MS PGothic" charset="-128"/>
              </a:rPr>
              <a:t> what are some similarities and differences between PTM and sleep-dissociation model?</a:t>
            </a:r>
          </a:p>
          <a:p>
            <a:pPr eaLnBrk="1" hangingPunct="1">
              <a:lnSpc>
                <a:spcPct val="90000"/>
              </a:lnSpc>
              <a:buFont typeface="Wingdings" charset="2"/>
              <a:buNone/>
            </a:pPr>
            <a:endParaRPr lang="en-US" altLang="en-US" dirty="0">
              <a:ea typeface="MS PGothic" charset="-128"/>
            </a:endParaRPr>
          </a:p>
          <a:p>
            <a:pPr eaLnBrk="1" hangingPunct="1">
              <a:lnSpc>
                <a:spcPct val="90000"/>
              </a:lnSpc>
              <a:buFont typeface="Wingdings" charset="2"/>
              <a:buNone/>
            </a:pPr>
            <a:r>
              <a:rPr lang="en-US" altLang="en-US" b="1" dirty="0" smtClean="0">
                <a:ea typeface="MS PGothic" charset="-128"/>
              </a:rPr>
              <a:t>Ask</a:t>
            </a:r>
            <a:r>
              <a:rPr lang="en-US" altLang="en-US" b="1" dirty="0">
                <a:ea typeface="MS PGothic" charset="-128"/>
              </a:rPr>
              <a:t>:</a:t>
            </a:r>
            <a:r>
              <a:rPr lang="en-US" altLang="en-US" dirty="0">
                <a:ea typeface="MS PGothic" charset="-128"/>
              </a:rPr>
              <a:t> Do you think PTM or the and sleep-dissociation better explains dissociative disorders, why?</a:t>
            </a:r>
          </a:p>
          <a:p>
            <a:pPr eaLnBrk="1" hangingPunct="1">
              <a:lnSpc>
                <a:spcPct val="90000"/>
              </a:lnSpc>
            </a:pPr>
            <a:endParaRPr lang="en-US" altLang="en-US" dirty="0">
              <a:ea typeface="MS PGothic" charset="-128"/>
            </a:endParaRPr>
          </a:p>
          <a:p>
            <a:pPr eaLnBrk="1" hangingPunct="1">
              <a:lnSpc>
                <a:spcPct val="90000"/>
              </a:lnSpc>
              <a:buFont typeface="Wingdings" charset="2"/>
              <a:buNone/>
            </a:pPr>
            <a:r>
              <a:rPr lang="en-US" altLang="en-US" b="1" dirty="0" smtClean="0">
                <a:ea typeface="MS PGothic" charset="-128"/>
              </a:rPr>
              <a:t>Ask</a:t>
            </a:r>
            <a:r>
              <a:rPr lang="en-US" altLang="en-US" b="1" dirty="0">
                <a:ea typeface="MS PGothic" charset="-128"/>
              </a:rPr>
              <a:t>:</a:t>
            </a:r>
            <a:r>
              <a:rPr lang="en-US" altLang="en-US" dirty="0">
                <a:ea typeface="MS PGothic" charset="-128"/>
              </a:rPr>
              <a:t> Can these models be integrated? If so, how?</a:t>
            </a:r>
          </a:p>
          <a:p>
            <a:pPr eaLnBrk="1" hangingPunct="1">
              <a:spcBef>
                <a:spcPct val="0"/>
              </a:spcBef>
            </a:pPr>
            <a:endParaRPr lang="en-US" altLang="en-US" dirty="0">
              <a:ea typeface="MS PGothic" charset="-128"/>
            </a:endParaRPr>
          </a:p>
          <a:p>
            <a:r>
              <a:rPr lang="en-US" altLang="en-US" b="1" dirty="0">
                <a:ea typeface="MS PGothic" charset="-128"/>
              </a:rPr>
              <a:t>Possible answer: </a:t>
            </a:r>
            <a:r>
              <a:rPr lang="en-US" altLang="en-US" dirty="0">
                <a:ea typeface="MS PGothic" charset="-128"/>
              </a:rPr>
              <a:t>Both models can be integrated in a single conceptual scheme in which traumatic childhood experiences may lead to disturbed</a:t>
            </a:r>
          </a:p>
          <a:p>
            <a:r>
              <a:rPr lang="en-US" altLang="en-US" dirty="0">
                <a:ea typeface="MS PGothic" charset="-128"/>
              </a:rPr>
              <a:t>sleep patterns, which may be the final common pathway to dissociative symptoms. Accordingly, the sleep dissociation model may explain both: (a) how traumatic experiences disrupt the sleep–wake cycle and increase vulnerability to dissociative symptoms, and (b) why dissociation, trauma, fantasy proneness, and cognitive failures overlap.</a:t>
            </a:r>
          </a:p>
          <a:p>
            <a:endParaRPr lang="en-US" altLang="en-US" dirty="0">
              <a:ea typeface="MS PGothic" charset="-128"/>
            </a:endParaRPr>
          </a:p>
          <a:p>
            <a:pPr eaLnBrk="1" hangingPunct="1">
              <a:lnSpc>
                <a:spcPct val="90000"/>
              </a:lnSpc>
              <a:buFont typeface="Wingdings" charset="2"/>
              <a:buNone/>
            </a:pPr>
            <a:r>
              <a:rPr lang="en-US" altLang="en-US" b="1" dirty="0" smtClean="0">
                <a:ea typeface="MS PGothic" charset="-128"/>
              </a:rPr>
              <a:t>Ask</a:t>
            </a:r>
            <a:r>
              <a:rPr lang="en-US" altLang="en-US" b="1" dirty="0">
                <a:ea typeface="MS PGothic" charset="-128"/>
              </a:rPr>
              <a:t>: </a:t>
            </a:r>
            <a:r>
              <a:rPr lang="en-US" altLang="en-US" dirty="0">
                <a:ea typeface="MS PGothic" charset="-128"/>
              </a:rPr>
              <a:t>Based on your understandings of the strengths and weaknesses of these models how might you design a future study?</a:t>
            </a:r>
          </a:p>
          <a:p>
            <a:pPr eaLnBrk="1" hangingPunct="1">
              <a:lnSpc>
                <a:spcPct val="90000"/>
              </a:lnSpc>
              <a:buFont typeface="Wingdings" charset="2"/>
              <a:buNone/>
            </a:pPr>
            <a:endParaRPr lang="en-US" altLang="en-US" dirty="0">
              <a:ea typeface="MS PGothic" charset="-128"/>
            </a:endParaRPr>
          </a:p>
          <a:p>
            <a:pPr eaLnBrk="1" hangingPunct="1">
              <a:lnSpc>
                <a:spcPct val="90000"/>
              </a:lnSpc>
              <a:buFont typeface="Wingdings" charset="2"/>
              <a:buNone/>
            </a:pPr>
            <a:r>
              <a:rPr lang="en-US" altLang="en-US" dirty="0">
                <a:ea typeface="MS PGothic" charset="-128"/>
              </a:rPr>
              <a:t>Could also ask – who would the participants be, what measures might be used?</a:t>
            </a:r>
          </a:p>
          <a:p>
            <a:pPr eaLnBrk="1" hangingPunct="1">
              <a:lnSpc>
                <a:spcPct val="90000"/>
              </a:lnSpc>
              <a:buFont typeface="Wingdings" charset="2"/>
              <a:buNone/>
            </a:pPr>
            <a:r>
              <a:rPr lang="en-US" altLang="en-US" dirty="0">
                <a:ea typeface="MS PGothic" charset="-128"/>
              </a:rPr>
              <a:t>Would it be cross-sectional? Why or why not?</a:t>
            </a:r>
          </a:p>
          <a:p>
            <a:endParaRPr lang="en-US" altLang="en-US" dirty="0">
              <a:ea typeface="MS PGothic" charset="-128"/>
            </a:endParaRPr>
          </a:p>
          <a:p>
            <a:r>
              <a:rPr lang="en-US" altLang="en-US" b="1" dirty="0">
                <a:ea typeface="MS PGothic" charset="-128"/>
              </a:rPr>
              <a:t>Possible answer: </a:t>
            </a:r>
            <a:r>
              <a:rPr lang="en-US" altLang="en-US" dirty="0">
                <a:ea typeface="MS PGothic" charset="-128"/>
              </a:rPr>
              <a:t>Future studies can also discern what characteristic sleep disruptions in the sleep–wake cycle are most reliably related to dissociative disorders, and then establish training programs, including medication regimens, to address these problems. This would constitute an entirely novel and exciting approach to the treatment of dissociative symptoms.</a:t>
            </a:r>
          </a:p>
          <a:p>
            <a:endParaRPr lang="en-US" altLang="en-US" dirty="0">
              <a:ea typeface="MS PGothic" charset="-128"/>
            </a:endParaRPr>
          </a:p>
          <a:p>
            <a:r>
              <a:rPr lang="en-US" altLang="en-US" b="1" dirty="0">
                <a:ea typeface="MS PGothic" charset="-128"/>
              </a:rPr>
              <a:t>Finally:</a:t>
            </a:r>
            <a:r>
              <a:rPr lang="en-US" altLang="en-US" dirty="0">
                <a:ea typeface="MS PGothic" charset="-128"/>
              </a:rPr>
              <a:t> Does DID really exist?</a:t>
            </a:r>
          </a:p>
          <a:p>
            <a:endParaRPr lang="en-US" altLang="en-US" dirty="0" smtClean="0">
              <a:ea typeface="MS PGothic" charset="-128"/>
            </a:endParaRPr>
          </a:p>
          <a:p>
            <a:r>
              <a:rPr lang="en-US" altLang="en-US" b="1" dirty="0" smtClean="0">
                <a:ea typeface="MS PGothic" charset="-128"/>
              </a:rPr>
              <a:t>Possible answer: </a:t>
            </a:r>
            <a:r>
              <a:rPr lang="en-US" altLang="en-US" dirty="0" smtClean="0">
                <a:ea typeface="MS PGothic" charset="-128"/>
              </a:rPr>
              <a:t>Debate </a:t>
            </a:r>
            <a:r>
              <a:rPr lang="en-US" altLang="en-US" dirty="0">
                <a:ea typeface="MS PGothic" charset="-128"/>
              </a:rPr>
              <a:t>between clinicians and researchers on the topics of brain imaging, recovered memories, and false memories. Brain scan—switching on command. (</a:t>
            </a:r>
            <a:r>
              <a:rPr lang="en-US" altLang="en-US" u="sng" dirty="0">
                <a:ea typeface="MS PGothic" charset="-128"/>
                <a:hlinkClick r:id="rId3"/>
              </a:rPr>
              <a:t>http://www.nytimes.com/2014/11/24/us/debate-persists-over-diagnosing-mental-health-disorders-long-after-sybil.html</a:t>
            </a:r>
            <a:r>
              <a:rPr lang="en-US" altLang="en-US" dirty="0">
                <a:ea typeface="MS PGothic" charset="-128"/>
              </a:rPr>
              <a:t> or </a:t>
            </a:r>
            <a:r>
              <a:rPr lang="en-US" altLang="en-US" u="sng" dirty="0">
                <a:ea typeface="MS PGothic" charset="-128"/>
                <a:hlinkClick r:id="rId4"/>
              </a:rPr>
              <a:t>https://www.youtube.com/watch?v=VcFRZsD8DLk</a:t>
            </a:r>
            <a:endParaRPr lang="en-US" altLang="en-US" dirty="0">
              <a:ea typeface="MS PGothic" charset="-128"/>
            </a:endParaRPr>
          </a:p>
          <a:p>
            <a:endParaRPr lang="en-US" altLang="en-US" dirty="0">
              <a:ea typeface="MS PGothic" charset="-128"/>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61FA2F3A-FEFC-4A49-A77D-163EF097CEBC}" type="slidenum">
              <a:rPr lang="en-US" altLang="en-US">
                <a:solidFill>
                  <a:prstClr val="black"/>
                </a:solidFill>
                <a:latin typeface="Calibri" charset="0"/>
              </a:rPr>
              <a:pPr/>
              <a:t>30</a:t>
            </a:fld>
            <a:endParaRPr lang="en-US" altLang="en-US">
              <a:solidFill>
                <a:prstClr val="black"/>
              </a:solidFill>
              <a:latin typeface="Calibri" charset="0"/>
            </a:endParaRPr>
          </a:p>
        </p:txBody>
      </p:sp>
    </p:spTree>
    <p:extLst>
      <p:ext uri="{BB962C8B-B14F-4D97-AF65-F5344CB8AC3E}">
        <p14:creationId xmlns:p14="http://schemas.microsoft.com/office/powerpoint/2010/main" val="4239572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S PGothic" panose="020B0600070205080204" pitchFamily="34" charset="-128"/>
                <a:cs typeface="+mn-cs"/>
              </a:rPr>
              <a:t>Purpose:</a:t>
            </a:r>
            <a:r>
              <a:rPr lang="en-US" sz="1200" b="1" kern="1200" baseline="0" dirty="0" smtClean="0">
                <a:solidFill>
                  <a:schemeClr val="tx1"/>
                </a:solidFill>
                <a:effectLst/>
                <a:latin typeface="+mn-lt"/>
                <a:ea typeface="MS PGothic" panose="020B0600070205080204" pitchFamily="34" charset="-128"/>
                <a:cs typeface="+mn-cs"/>
              </a:rPr>
              <a:t> </a:t>
            </a:r>
            <a:r>
              <a:rPr lang="en-US" sz="1200" kern="1200" baseline="0" dirty="0" smtClean="0">
                <a:solidFill>
                  <a:schemeClr val="tx1"/>
                </a:solidFill>
                <a:effectLst/>
                <a:latin typeface="+mn-lt"/>
                <a:ea typeface="MS PGothic" panose="020B0600070205080204" pitchFamily="34" charset="-128"/>
                <a:cs typeface="+mn-cs"/>
              </a:rPr>
              <a:t>To outline the debate activity</a:t>
            </a:r>
          </a:p>
          <a:p>
            <a:pPr lvl="0"/>
            <a:endParaRPr lang="en-US" sz="1200" kern="1200" dirty="0" smtClean="0">
              <a:solidFill>
                <a:schemeClr val="tx1"/>
              </a:solidFill>
              <a:effectLst/>
              <a:latin typeface="+mn-lt"/>
              <a:ea typeface="MS PGothic" panose="020B0600070205080204" pitchFamily="34" charset="-128"/>
              <a:cs typeface="+mn-cs"/>
            </a:endParaRPr>
          </a:p>
          <a:p>
            <a:pPr lvl="0"/>
            <a:r>
              <a:rPr lang="en-US" sz="1200" kern="1200" dirty="0" smtClean="0">
                <a:solidFill>
                  <a:schemeClr val="tx1"/>
                </a:solidFill>
                <a:effectLst/>
                <a:latin typeface="+mn-lt"/>
                <a:ea typeface="MS PGothic" panose="020B0600070205080204" pitchFamily="34" charset="-128"/>
                <a:cs typeface="+mn-cs"/>
              </a:rPr>
              <a:t>Debate Activity: Does DID really exist? This activity based on Budesheim and Lundquist (1999) actively engages students in debate to foster their comprehension and topic mastery. </a:t>
            </a:r>
          </a:p>
          <a:p>
            <a:pPr lvl="0"/>
            <a:endParaRPr lang="en-US" sz="1200" kern="1200" dirty="0" smtClean="0">
              <a:solidFill>
                <a:schemeClr val="tx1"/>
              </a:solidFill>
              <a:effectLst/>
              <a:latin typeface="+mn-lt"/>
              <a:ea typeface="MS PGothic" panose="020B0600070205080204" pitchFamily="34" charset="-128"/>
              <a:cs typeface="+mn-cs"/>
            </a:endParaRPr>
          </a:p>
          <a:p>
            <a:pPr lvl="0"/>
            <a:r>
              <a:rPr lang="en-US" sz="1200" kern="1200" dirty="0" smtClean="0">
                <a:solidFill>
                  <a:schemeClr val="tx1"/>
                </a:solidFill>
                <a:effectLst/>
                <a:latin typeface="+mn-lt"/>
                <a:ea typeface="MS PGothic" panose="020B0600070205080204" pitchFamily="34" charset="-128"/>
                <a:cs typeface="+mn-cs"/>
              </a:rPr>
              <a:t>Divide the class in half (see ideas</a:t>
            </a:r>
            <a:r>
              <a:rPr lang="en-US" sz="1200" kern="1200" baseline="0" dirty="0" smtClean="0">
                <a:solidFill>
                  <a:schemeClr val="tx1"/>
                </a:solidFill>
                <a:effectLst/>
                <a:latin typeface="+mn-lt"/>
                <a:ea typeface="MS PGothic" panose="020B0600070205080204" pitchFamily="34" charset="-128"/>
                <a:cs typeface="+mn-cs"/>
              </a:rPr>
              <a:t> for alternate divisions of the class in the module notes)</a:t>
            </a:r>
            <a:r>
              <a:rPr lang="en-US" sz="1200" kern="1200" dirty="0" smtClean="0">
                <a:solidFill>
                  <a:schemeClr val="tx1"/>
                </a:solidFill>
                <a:effectLst/>
                <a:latin typeface="+mn-lt"/>
                <a:ea typeface="MS PGothic" panose="020B0600070205080204" pitchFamily="34" charset="-128"/>
                <a:cs typeface="+mn-cs"/>
              </a:rPr>
              <a:t>.</a:t>
            </a:r>
          </a:p>
          <a:p>
            <a:r>
              <a:rPr lang="en-US" sz="1200" kern="1200" dirty="0" smtClean="0">
                <a:solidFill>
                  <a:schemeClr val="tx1"/>
                </a:solidFill>
                <a:effectLst/>
                <a:latin typeface="+mn-lt"/>
                <a:ea typeface="MS PGothic" panose="020B0600070205080204" pitchFamily="34" charset="-128"/>
                <a:cs typeface="+mn-cs"/>
              </a:rPr>
              <a:t> </a:t>
            </a:r>
          </a:p>
          <a:p>
            <a:r>
              <a:rPr lang="en-US" sz="1200" b="1" kern="1200" dirty="0" smtClean="0">
                <a:solidFill>
                  <a:schemeClr val="tx1"/>
                </a:solidFill>
                <a:effectLst/>
                <a:latin typeface="+mn-lt"/>
                <a:ea typeface="MS PGothic" panose="020B0600070205080204" pitchFamily="34" charset="-128"/>
                <a:cs typeface="+mn-cs"/>
              </a:rPr>
              <a:t>Directions:</a:t>
            </a:r>
          </a:p>
          <a:p>
            <a:pPr lvl="0"/>
            <a:r>
              <a:rPr lang="en-US" sz="1200" kern="1200" dirty="0" smtClean="0">
                <a:solidFill>
                  <a:schemeClr val="tx1"/>
                </a:solidFill>
                <a:effectLst/>
                <a:latin typeface="+mn-lt"/>
                <a:ea typeface="MS PGothic" panose="020B0600070205080204" pitchFamily="34" charset="-128"/>
                <a:cs typeface="+mn-cs"/>
              </a:rPr>
              <a:t>Show the following short film that presents a debate between clinicians and researchers on the topics of brain imaging, recovered memories, and false memories. Brain scan—switching on command.</a:t>
            </a:r>
          </a:p>
          <a:p>
            <a:r>
              <a:rPr lang="en-US" sz="1200" kern="1200" dirty="0" smtClean="0">
                <a:solidFill>
                  <a:schemeClr val="tx1"/>
                </a:solidFill>
                <a:effectLst/>
                <a:latin typeface="+mn-lt"/>
                <a:ea typeface="MS PGothic" panose="020B0600070205080204" pitchFamily="34" charset="-128"/>
                <a:cs typeface="+mn-cs"/>
              </a:rPr>
              <a:t>(</a:t>
            </a:r>
            <a:r>
              <a:rPr lang="en-US" sz="1200" u="sng" kern="1200" dirty="0" smtClean="0">
                <a:solidFill>
                  <a:schemeClr val="tx1"/>
                </a:solidFill>
                <a:effectLst/>
                <a:latin typeface="+mn-lt"/>
                <a:ea typeface="MS PGothic" panose="020B0600070205080204" pitchFamily="34" charset="-128"/>
                <a:cs typeface="+mn-cs"/>
                <a:hlinkClick r:id="rId3"/>
              </a:rPr>
              <a:t>http://www.nytimes.com/2014/11/24/us/debate-persists-over-diagnosing-mental-health-disorders-long-after-sybil.html</a:t>
            </a:r>
            <a:r>
              <a:rPr lang="en-US" sz="1200" kern="1200" dirty="0" smtClean="0">
                <a:solidFill>
                  <a:schemeClr val="tx1"/>
                </a:solidFill>
                <a:effectLst/>
                <a:latin typeface="+mn-lt"/>
                <a:ea typeface="MS PGothic" panose="020B0600070205080204" pitchFamily="34" charset="-128"/>
                <a:cs typeface="+mn-cs"/>
              </a:rPr>
              <a:t> </a:t>
            </a:r>
            <a:r>
              <a:rPr lang="en-US" sz="1200" b="1" kern="1200" dirty="0" smtClean="0">
                <a:solidFill>
                  <a:schemeClr val="tx1"/>
                </a:solidFill>
                <a:effectLst/>
                <a:latin typeface="+mn-lt"/>
                <a:ea typeface="MS PGothic" panose="020B0600070205080204" pitchFamily="34" charset="-128"/>
                <a:cs typeface="+mn-cs"/>
              </a:rPr>
              <a:t>or</a:t>
            </a:r>
            <a:r>
              <a:rPr lang="en-US" sz="1200" kern="1200" dirty="0" smtClean="0">
                <a:solidFill>
                  <a:schemeClr val="tx1"/>
                </a:solidFill>
                <a:effectLst/>
                <a:latin typeface="+mn-lt"/>
                <a:ea typeface="MS PGothic" panose="020B0600070205080204" pitchFamily="34" charset="-128"/>
                <a:cs typeface="+mn-cs"/>
              </a:rPr>
              <a:t> </a:t>
            </a:r>
            <a:r>
              <a:rPr lang="en-US" sz="1200" u="sng" kern="1200" dirty="0" smtClean="0">
                <a:solidFill>
                  <a:schemeClr val="tx1"/>
                </a:solidFill>
                <a:effectLst/>
                <a:latin typeface="+mn-lt"/>
                <a:ea typeface="MS PGothic" panose="020B0600070205080204" pitchFamily="34" charset="-128"/>
                <a:cs typeface="+mn-cs"/>
                <a:hlinkClick r:id="rId4"/>
              </a:rPr>
              <a:t>https://www.youtube.com/watch?v=VcFRZsD8DLk</a:t>
            </a:r>
            <a:endParaRPr lang="en-US" sz="1200" kern="1200" dirty="0" smtClean="0">
              <a:solidFill>
                <a:schemeClr val="tx1"/>
              </a:solidFill>
              <a:effectLst/>
              <a:latin typeface="+mn-lt"/>
              <a:ea typeface="MS PGothic" panose="020B0600070205080204" pitchFamily="34" charset="-128"/>
              <a:cs typeface="+mn-cs"/>
            </a:endParaRPr>
          </a:p>
          <a:p>
            <a:pPr lvl="0"/>
            <a:endParaRPr lang="en-US" sz="1200" kern="1200" dirty="0" smtClean="0">
              <a:solidFill>
                <a:schemeClr val="tx1"/>
              </a:solidFill>
              <a:effectLst/>
              <a:latin typeface="+mn-lt"/>
              <a:ea typeface="MS PGothic" panose="020B0600070205080204" pitchFamily="34" charset="-128"/>
              <a:cs typeface="+mn-cs"/>
            </a:endParaRPr>
          </a:p>
          <a:p>
            <a:pPr lvl="0"/>
            <a:r>
              <a:rPr lang="en-US" sz="1200" kern="1200" dirty="0" smtClean="0">
                <a:solidFill>
                  <a:schemeClr val="tx1"/>
                </a:solidFill>
                <a:effectLst/>
                <a:latin typeface="+mn-lt"/>
                <a:ea typeface="MS PGothic" panose="020B0600070205080204" pitchFamily="34" charset="-128"/>
                <a:cs typeface="+mn-cs"/>
              </a:rPr>
              <a:t>Consider assigning one side of the room to each side of the debate.</a:t>
            </a:r>
          </a:p>
          <a:p>
            <a:pPr lvl="0"/>
            <a:endParaRPr lang="en-US" sz="1200" kern="1200" dirty="0" smtClean="0">
              <a:solidFill>
                <a:schemeClr val="tx1"/>
              </a:solidFill>
              <a:effectLst/>
              <a:latin typeface="+mn-lt"/>
              <a:ea typeface="MS PGothic" panose="020B0600070205080204" pitchFamily="34" charset="-128"/>
              <a:cs typeface="+mn-cs"/>
            </a:endParaRPr>
          </a:p>
          <a:p>
            <a:pPr lvl="0"/>
            <a:r>
              <a:rPr lang="en-US" sz="1200" b="1" kern="1200" dirty="0" smtClean="0">
                <a:solidFill>
                  <a:schemeClr val="tx1"/>
                </a:solidFill>
                <a:effectLst/>
                <a:latin typeface="+mn-lt"/>
                <a:ea typeface="MS PGothic" panose="020B0600070205080204" pitchFamily="34" charset="-128"/>
                <a:cs typeface="+mn-cs"/>
              </a:rPr>
              <a:t>(Click):</a:t>
            </a:r>
            <a:r>
              <a:rPr lang="en-US" sz="1200" b="1" kern="1200" baseline="0" dirty="0" smtClean="0">
                <a:solidFill>
                  <a:schemeClr val="tx1"/>
                </a:solidFill>
                <a:effectLst/>
                <a:latin typeface="+mn-lt"/>
                <a:ea typeface="MS PGothic" panose="020B0600070205080204" pitchFamily="34" charset="-128"/>
                <a:cs typeface="+mn-cs"/>
              </a:rPr>
              <a:t> </a:t>
            </a:r>
            <a:r>
              <a:rPr lang="en-US" sz="1200" kern="1200" dirty="0" smtClean="0">
                <a:solidFill>
                  <a:schemeClr val="tx1"/>
                </a:solidFill>
                <a:effectLst/>
                <a:latin typeface="+mn-lt"/>
                <a:ea typeface="MS PGothic" panose="020B0600070205080204" pitchFamily="34" charset="-128"/>
                <a:cs typeface="+mn-cs"/>
              </a:rPr>
              <a:t>Ask students to individually write what they think are the three strongest arguments for their side (they can reference the film as evidence but are not required to).</a:t>
            </a:r>
          </a:p>
          <a:p>
            <a:pPr lvl="0"/>
            <a:r>
              <a:rPr lang="en-US" sz="1200" b="1" kern="1200" dirty="0" smtClean="0">
                <a:solidFill>
                  <a:schemeClr val="tx1"/>
                </a:solidFill>
                <a:effectLst/>
                <a:latin typeface="+mn-lt"/>
                <a:ea typeface="MS PGothic" panose="020B0600070205080204" pitchFamily="34" charset="-128"/>
                <a:cs typeface="+mn-cs"/>
              </a:rPr>
              <a:t>(Click):</a:t>
            </a:r>
            <a:r>
              <a:rPr lang="en-US" sz="1200" b="1" kern="1200" baseline="0" dirty="0" smtClean="0">
                <a:solidFill>
                  <a:schemeClr val="tx1"/>
                </a:solidFill>
                <a:effectLst/>
                <a:latin typeface="+mn-lt"/>
                <a:ea typeface="MS PGothic" panose="020B0600070205080204" pitchFamily="34" charset="-128"/>
                <a:cs typeface="+mn-cs"/>
              </a:rPr>
              <a:t> </a:t>
            </a:r>
            <a:r>
              <a:rPr lang="en-US" sz="1200" kern="1200" dirty="0" smtClean="0">
                <a:solidFill>
                  <a:schemeClr val="tx1"/>
                </a:solidFill>
                <a:effectLst/>
                <a:latin typeface="+mn-lt"/>
                <a:ea typeface="MS PGothic" panose="020B0600070205080204" pitchFamily="34" charset="-128"/>
                <a:cs typeface="+mn-cs"/>
              </a:rPr>
              <a:t>Ask students to select one spokesperson to give a 2-minutes introduction to their arguments, and one person to argue a rebuttal, and one person to present a 2-minute conclusion (these should each be different people).</a:t>
            </a:r>
          </a:p>
          <a:p>
            <a:pPr lvl="0"/>
            <a:r>
              <a:rPr lang="en-US" sz="1200" b="1" kern="1200" dirty="0" smtClean="0">
                <a:solidFill>
                  <a:schemeClr val="tx1"/>
                </a:solidFill>
                <a:effectLst/>
                <a:latin typeface="+mn-lt"/>
                <a:ea typeface="MS PGothic" panose="020B0600070205080204" pitchFamily="34" charset="-128"/>
                <a:cs typeface="+mn-cs"/>
              </a:rPr>
              <a:t>(Click):</a:t>
            </a:r>
            <a:r>
              <a:rPr lang="en-US" sz="1200" b="1" kern="1200" baseline="0" dirty="0" smtClean="0">
                <a:solidFill>
                  <a:schemeClr val="tx1"/>
                </a:solidFill>
                <a:effectLst/>
                <a:latin typeface="+mn-lt"/>
                <a:ea typeface="MS PGothic" panose="020B0600070205080204" pitchFamily="34" charset="-128"/>
                <a:cs typeface="+mn-cs"/>
              </a:rPr>
              <a:t> </a:t>
            </a:r>
            <a:r>
              <a:rPr lang="en-US" sz="1200" kern="1200" dirty="0" smtClean="0">
                <a:solidFill>
                  <a:schemeClr val="tx1"/>
                </a:solidFill>
                <a:effectLst/>
                <a:latin typeface="+mn-lt"/>
                <a:ea typeface="MS PGothic" panose="020B0600070205080204" pitchFamily="34" charset="-128"/>
                <a:cs typeface="+mn-cs"/>
              </a:rPr>
              <a:t>Each group is given 2-minutes to introduce their main arguments, and 2-minutes for rebuttal.</a:t>
            </a:r>
          </a:p>
          <a:p>
            <a:pPr lvl="0"/>
            <a:r>
              <a:rPr lang="en-US" sz="1200" b="1" kern="1200" dirty="0" smtClean="0">
                <a:solidFill>
                  <a:schemeClr val="tx1"/>
                </a:solidFill>
                <a:effectLst/>
                <a:latin typeface="+mn-lt"/>
                <a:ea typeface="MS PGothic" panose="020B0600070205080204" pitchFamily="34" charset="-128"/>
                <a:cs typeface="+mn-cs"/>
              </a:rPr>
              <a:t>(Click):</a:t>
            </a:r>
            <a:r>
              <a:rPr lang="en-US" sz="1200" b="1" kern="1200" baseline="0" dirty="0" smtClean="0">
                <a:solidFill>
                  <a:schemeClr val="tx1"/>
                </a:solidFill>
                <a:effectLst/>
                <a:latin typeface="+mn-lt"/>
                <a:ea typeface="MS PGothic" panose="020B0600070205080204" pitchFamily="34" charset="-128"/>
                <a:cs typeface="+mn-cs"/>
              </a:rPr>
              <a:t> </a:t>
            </a:r>
            <a:r>
              <a:rPr lang="en-US" sz="1200" kern="1200" dirty="0" smtClean="0">
                <a:solidFill>
                  <a:schemeClr val="tx1"/>
                </a:solidFill>
                <a:effectLst/>
                <a:latin typeface="+mn-lt"/>
                <a:ea typeface="MS PGothic" panose="020B0600070205080204" pitchFamily="34" charset="-128"/>
                <a:cs typeface="+mn-cs"/>
              </a:rPr>
              <a:t>Ask students to vote on which side they think “won” the debate.</a:t>
            </a:r>
          </a:p>
          <a:p>
            <a:pPr lvl="0"/>
            <a:r>
              <a:rPr lang="en-US" sz="1200" b="1" kern="1200" dirty="0" smtClean="0">
                <a:solidFill>
                  <a:schemeClr val="tx1"/>
                </a:solidFill>
                <a:effectLst/>
                <a:latin typeface="+mn-lt"/>
                <a:ea typeface="MS PGothic" panose="020B0600070205080204" pitchFamily="34" charset="-128"/>
                <a:cs typeface="+mn-cs"/>
              </a:rPr>
              <a:t>(Click):</a:t>
            </a:r>
            <a:r>
              <a:rPr lang="en-US" sz="1200" b="1" kern="1200" baseline="0" dirty="0" smtClean="0">
                <a:solidFill>
                  <a:schemeClr val="tx1"/>
                </a:solidFill>
                <a:effectLst/>
                <a:latin typeface="+mn-lt"/>
                <a:ea typeface="MS PGothic" panose="020B0600070205080204" pitchFamily="34" charset="-128"/>
                <a:cs typeface="+mn-cs"/>
              </a:rPr>
              <a:t> </a:t>
            </a:r>
            <a:r>
              <a:rPr lang="en-US" sz="1200" kern="1200" baseline="0" dirty="0" smtClean="0">
                <a:solidFill>
                  <a:schemeClr val="tx1"/>
                </a:solidFill>
                <a:effectLst/>
                <a:latin typeface="+mn-lt"/>
                <a:ea typeface="MS PGothic" panose="020B0600070205080204" pitchFamily="34" charset="-128"/>
                <a:cs typeface="+mn-cs"/>
              </a:rPr>
              <a:t>Ask students to reflect: what made them vote this way?</a:t>
            </a:r>
            <a:endParaRPr lang="en-US" sz="1200" kern="1200" dirty="0" smtClean="0">
              <a:solidFill>
                <a:schemeClr val="tx1"/>
              </a:solidFill>
              <a:effectLst/>
              <a:latin typeface="+mn-lt"/>
              <a:ea typeface="MS PGothic" panose="020B0600070205080204" pitchFamily="34" charset="-128"/>
              <a:cs typeface="+mn-cs"/>
            </a:endParaRPr>
          </a:p>
          <a:p>
            <a:pPr lvl="0"/>
            <a:endParaRPr lang="en-US" sz="1200" kern="1200" dirty="0" smtClean="0">
              <a:solidFill>
                <a:schemeClr val="tx1"/>
              </a:solidFill>
              <a:effectLst/>
              <a:latin typeface="+mn-lt"/>
              <a:ea typeface="MS PGothic" panose="020B0600070205080204" pitchFamily="34" charset="-128"/>
              <a:cs typeface="+mn-cs"/>
            </a:endParaRPr>
          </a:p>
          <a:p>
            <a:pPr lvl="0"/>
            <a:r>
              <a:rPr lang="en-US" sz="1200" b="1" kern="1200" dirty="0" smtClean="0">
                <a:solidFill>
                  <a:schemeClr val="tx1"/>
                </a:solidFill>
                <a:effectLst/>
                <a:latin typeface="+mn-lt"/>
                <a:ea typeface="MS PGothic" panose="020B0600070205080204" pitchFamily="34" charset="-128"/>
                <a:cs typeface="+mn-cs"/>
              </a:rPr>
              <a:t>Optional: </a:t>
            </a:r>
            <a:r>
              <a:rPr lang="en-US" sz="1200" kern="1200" dirty="0" smtClean="0">
                <a:solidFill>
                  <a:schemeClr val="tx1"/>
                </a:solidFill>
                <a:effectLst/>
                <a:latin typeface="+mn-lt"/>
                <a:ea typeface="MS PGothic" panose="020B0600070205080204" pitchFamily="34" charset="-128"/>
                <a:cs typeface="+mn-cs"/>
              </a:rPr>
              <a:t>Ask students to write a one minute paper about what they thought was most surprising about the debate (could then share this with the class).</a:t>
            </a:r>
          </a:p>
          <a:p>
            <a:pPr lvl="0"/>
            <a:r>
              <a:rPr lang="en-US" sz="1200" kern="1200" dirty="0" smtClean="0">
                <a:solidFill>
                  <a:schemeClr val="tx1"/>
                </a:solidFill>
                <a:effectLst/>
                <a:latin typeface="+mn-lt"/>
                <a:ea typeface="MS PGothic" panose="020B0600070205080204" pitchFamily="34" charset="-128"/>
                <a:cs typeface="+mn-cs"/>
              </a:rPr>
              <a:t>For further details on fostering productive debates see Budesheim and Lundquist (1999) and Moeller (1985).</a:t>
            </a:r>
          </a:p>
          <a:p>
            <a:pPr lvl="0"/>
            <a:endParaRPr lang="en-US" sz="1200" kern="1200" dirty="0" smtClean="0">
              <a:solidFill>
                <a:schemeClr val="tx1"/>
              </a:solidFill>
              <a:effectLst/>
              <a:latin typeface="+mn-lt"/>
              <a:ea typeface="MS PGothic" panose="020B0600070205080204" pitchFamily="34" charset="-128"/>
              <a:cs typeface="+mn-cs"/>
            </a:endParaRPr>
          </a:p>
          <a:p>
            <a:pPr lvl="0"/>
            <a:r>
              <a:rPr lang="en-US" sz="1200" b="1" kern="1200" dirty="0" smtClean="0">
                <a:solidFill>
                  <a:schemeClr val="tx1"/>
                </a:solidFill>
                <a:effectLst/>
                <a:latin typeface="+mn-lt"/>
                <a:ea typeface="MS PGothic" panose="020B0600070205080204" pitchFamily="34" charset="-128"/>
                <a:cs typeface="+mn-cs"/>
              </a:rPr>
              <a:t>References: </a:t>
            </a:r>
          </a:p>
          <a:p>
            <a:pPr lvl="0"/>
            <a:endParaRPr lang="en-US" sz="1200" kern="1200" dirty="0" smtClean="0">
              <a:solidFill>
                <a:schemeClr val="tx1"/>
              </a:solidFill>
              <a:effectLst/>
              <a:latin typeface="+mn-lt"/>
              <a:ea typeface="MS PGothic" panose="020B0600070205080204" pitchFamily="34" charset="-128"/>
              <a:cs typeface="+mn-cs"/>
            </a:endParaRPr>
          </a:p>
          <a:p>
            <a:pPr lvl="0"/>
            <a:r>
              <a:rPr lang="en-US" sz="1200" b="0" i="0" kern="1200" dirty="0" smtClean="0">
                <a:solidFill>
                  <a:schemeClr val="tx1"/>
                </a:solidFill>
                <a:effectLst/>
                <a:latin typeface="+mn-lt"/>
                <a:ea typeface="MS PGothic" panose="020B0600070205080204" pitchFamily="34" charset="-128"/>
                <a:cs typeface="+mn-cs"/>
              </a:rPr>
              <a:t>Budesheim, T. L., &amp; Lundquist, A. R. (1999). Consider the opposite: Opening minds through in-class debates on course-related controversies. </a:t>
            </a:r>
            <a:r>
              <a:rPr lang="en-US" sz="1200" b="0" i="1" kern="1200" dirty="0" smtClean="0">
                <a:solidFill>
                  <a:schemeClr val="tx1"/>
                </a:solidFill>
                <a:effectLst/>
                <a:latin typeface="+mn-lt"/>
                <a:ea typeface="MS PGothic" panose="020B0600070205080204" pitchFamily="34" charset="-128"/>
                <a:cs typeface="+mn-cs"/>
              </a:rPr>
              <a:t>Teaching of Psychology</a:t>
            </a:r>
            <a:r>
              <a:rPr lang="en-US" sz="1200" b="0" i="0" kern="1200" dirty="0" smtClean="0">
                <a:solidFill>
                  <a:schemeClr val="tx1"/>
                </a:solidFill>
                <a:effectLst/>
                <a:latin typeface="+mn-lt"/>
                <a:ea typeface="MS PGothic" panose="020B0600070205080204" pitchFamily="34" charset="-128"/>
                <a:cs typeface="+mn-cs"/>
              </a:rPr>
              <a:t>, </a:t>
            </a:r>
            <a:r>
              <a:rPr lang="en-US" sz="1200" b="0" i="1" kern="1200" dirty="0" smtClean="0">
                <a:solidFill>
                  <a:schemeClr val="tx1"/>
                </a:solidFill>
                <a:effectLst/>
                <a:latin typeface="+mn-lt"/>
                <a:ea typeface="MS PGothic" panose="020B0600070205080204" pitchFamily="34" charset="-128"/>
                <a:cs typeface="+mn-cs"/>
              </a:rPr>
              <a:t>26</a:t>
            </a:r>
            <a:r>
              <a:rPr lang="en-US" sz="1200" b="0" i="0" kern="1200" dirty="0" smtClean="0">
                <a:solidFill>
                  <a:schemeClr val="tx1"/>
                </a:solidFill>
                <a:effectLst/>
                <a:latin typeface="+mn-lt"/>
                <a:ea typeface="MS PGothic" panose="020B0600070205080204" pitchFamily="34" charset="-128"/>
                <a:cs typeface="+mn-cs"/>
              </a:rPr>
              <a:t>(2), 106-110.</a:t>
            </a:r>
          </a:p>
          <a:p>
            <a:pPr lvl="0"/>
            <a:endParaRPr lang="en-US" sz="1200" b="0" i="0" kern="1200" dirty="0" smtClean="0">
              <a:solidFill>
                <a:schemeClr val="tx1"/>
              </a:solidFill>
              <a:effectLst/>
              <a:latin typeface="+mn-lt"/>
              <a:ea typeface="MS PGothic" panose="020B0600070205080204" pitchFamily="34" charset="-128"/>
              <a:cs typeface="+mn-cs"/>
            </a:endParaRPr>
          </a:p>
          <a:p>
            <a:pPr lvl="0"/>
            <a:r>
              <a:rPr lang="en-US" sz="1200" b="0" i="0" kern="1200" dirty="0" smtClean="0">
                <a:solidFill>
                  <a:schemeClr val="tx1"/>
                </a:solidFill>
                <a:effectLst/>
                <a:latin typeface="+mn-lt"/>
                <a:ea typeface="MS PGothic" panose="020B0600070205080204" pitchFamily="34" charset="-128"/>
                <a:cs typeface="+mn-cs"/>
              </a:rPr>
              <a:t>Moeller, T. G. (1985). Using classroom debates in teaching developmental psychology. </a:t>
            </a:r>
            <a:r>
              <a:rPr lang="en-US" sz="1200" b="0" i="1" kern="1200" dirty="0" smtClean="0">
                <a:solidFill>
                  <a:schemeClr val="tx1"/>
                </a:solidFill>
                <a:effectLst/>
                <a:latin typeface="+mn-lt"/>
                <a:ea typeface="MS PGothic" panose="020B0600070205080204" pitchFamily="34" charset="-128"/>
                <a:cs typeface="+mn-cs"/>
              </a:rPr>
              <a:t>Teaching of Psychology</a:t>
            </a:r>
            <a:r>
              <a:rPr lang="en-US" sz="1200" b="0" i="0" kern="1200" dirty="0" smtClean="0">
                <a:solidFill>
                  <a:schemeClr val="tx1"/>
                </a:solidFill>
                <a:effectLst/>
                <a:latin typeface="+mn-lt"/>
                <a:ea typeface="MS PGothic" panose="020B0600070205080204" pitchFamily="34" charset="-128"/>
                <a:cs typeface="+mn-cs"/>
              </a:rPr>
              <a:t>, </a:t>
            </a:r>
            <a:r>
              <a:rPr lang="en-US" sz="1200" b="0" i="1" kern="1200" dirty="0" smtClean="0">
                <a:solidFill>
                  <a:schemeClr val="tx1"/>
                </a:solidFill>
                <a:effectLst/>
                <a:latin typeface="+mn-lt"/>
                <a:ea typeface="MS PGothic" panose="020B0600070205080204" pitchFamily="34" charset="-128"/>
                <a:cs typeface="+mn-cs"/>
              </a:rPr>
              <a:t>12</a:t>
            </a:r>
            <a:r>
              <a:rPr lang="en-US" sz="1200" b="0" i="0" kern="1200" dirty="0" smtClean="0">
                <a:solidFill>
                  <a:schemeClr val="tx1"/>
                </a:solidFill>
                <a:effectLst/>
                <a:latin typeface="+mn-lt"/>
                <a:ea typeface="MS PGothic" panose="020B0600070205080204" pitchFamily="34" charset="-128"/>
                <a:cs typeface="+mn-cs"/>
              </a:rPr>
              <a:t>(4), 207-209.</a:t>
            </a:r>
            <a:endParaRPr lang="en-US" sz="1200" kern="1200" dirty="0" smtClean="0">
              <a:solidFill>
                <a:schemeClr val="tx1"/>
              </a:solidFill>
              <a:effectLst/>
              <a:latin typeface="+mn-lt"/>
              <a:ea typeface="MS PGothic" panose="020B0600070205080204" pitchFamily="34" charset="-128"/>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4E32000-511C-B244-9240-6B27681F77AD}" type="slidenum">
              <a:rPr lang="en-US" altLang="en-US" smtClean="0">
                <a:solidFill>
                  <a:prstClr val="black"/>
                </a:solidFill>
              </a:rPr>
              <a:pPr>
                <a:defRPr/>
              </a:pPr>
              <a:t>31</a:t>
            </a:fld>
            <a:endParaRPr lang="en-US" altLang="en-US">
              <a:solidFill>
                <a:prstClr val="black"/>
              </a:solidFill>
            </a:endParaRPr>
          </a:p>
        </p:txBody>
      </p:sp>
    </p:spTree>
    <p:extLst>
      <p:ext uri="{BB962C8B-B14F-4D97-AF65-F5344CB8AC3E}">
        <p14:creationId xmlns:p14="http://schemas.microsoft.com/office/powerpoint/2010/main" val="747058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Classroom Assessment Technique (CAT): One-Minute Paper</a:t>
            </a:r>
          </a:p>
          <a:p>
            <a:endParaRPr lang="en-US" altLang="en-US" dirty="0" smtClean="0"/>
          </a:p>
          <a:p>
            <a:r>
              <a:rPr lang="en-US" altLang="en-US" dirty="0" smtClean="0"/>
              <a:t>If you are presenting the information on one class day, you might end the material about here. End your class time with a one-minute paper. </a:t>
            </a:r>
          </a:p>
          <a:p>
            <a:endParaRPr lang="en-US" altLang="en-US" dirty="0" smtClean="0"/>
          </a:p>
          <a:p>
            <a:r>
              <a:rPr lang="en-US" altLang="en-US" dirty="0" smtClean="0"/>
              <a:t>The Minute Paper tests how students are gaining knowledge, or not. The instructor ends class by asking students to write a brief response to the following questions: “What was the most important thing you learned during this class?” and “What important question remains unanswered?”</a:t>
            </a:r>
          </a:p>
          <a:p>
            <a:endParaRPr lang="en-US" altLang="en-US" dirty="0" smtClean="0"/>
          </a:p>
          <a:p>
            <a:r>
              <a:rPr lang="en-US" altLang="en-US" dirty="0" smtClean="0"/>
              <a:t>Have students briefly answer these questions in writing and turn them in. After class, assess students’ responses. At the beginning of the next class, go over any misunderstandings or relevant questions. </a:t>
            </a:r>
          </a:p>
          <a:p>
            <a:endParaRPr lang="en-US" altLang="en-US" dirty="0" smtClean="0"/>
          </a:p>
          <a:p>
            <a:pPr eaLnBrk="1" hangingPunct="1">
              <a:spcBef>
                <a:spcPct val="0"/>
              </a:spcBef>
            </a:pPr>
            <a:r>
              <a:rPr lang="en-US" altLang="en-US" b="1" dirty="0" smtClean="0"/>
              <a:t>Alternative Questions:</a:t>
            </a:r>
            <a:r>
              <a:rPr lang="en-US" altLang="en-US" b="1" baseline="0" dirty="0" smtClean="0"/>
              <a:t> </a:t>
            </a:r>
          </a:p>
          <a:p>
            <a:pPr eaLnBrk="1" hangingPunct="1">
              <a:spcBef>
                <a:spcPct val="0"/>
              </a:spcBef>
            </a:pPr>
            <a:r>
              <a:rPr lang="en-US" altLang="en-US" dirty="0" smtClean="0"/>
              <a:t>What are some similarities and differences between PTM and sleep-dissociation model?</a:t>
            </a:r>
          </a:p>
          <a:p>
            <a:pPr eaLnBrk="1" hangingPunct="1">
              <a:spcBef>
                <a:spcPct val="0"/>
              </a:spcBef>
            </a:pPr>
            <a:r>
              <a:rPr lang="en-US" altLang="en-US" dirty="0" smtClean="0"/>
              <a:t>Do you think PTM or the sleep-dissociation model better explains dissociative disorders, why?</a:t>
            </a:r>
          </a:p>
          <a:p>
            <a:pPr eaLnBrk="1" hangingPunct="1">
              <a:spcBef>
                <a:spcPct val="0"/>
              </a:spcBef>
            </a:pPr>
            <a:r>
              <a:rPr lang="en-US" altLang="en-US" dirty="0" smtClean="0"/>
              <a:t>Can these models be integrated? If so, how?</a:t>
            </a:r>
          </a:p>
          <a:p>
            <a:pPr eaLnBrk="1" hangingPunct="1">
              <a:spcBef>
                <a:spcPct val="0"/>
              </a:spcBef>
            </a:pPr>
            <a:r>
              <a:rPr lang="en-US" altLang="en-US" dirty="0" smtClean="0"/>
              <a:t>Based on your understandings of the strengths and weaknesses of these models how might you design a future study?</a:t>
            </a:r>
          </a:p>
          <a:p>
            <a:pPr eaLnBrk="1" hangingPunct="1">
              <a:spcBef>
                <a:spcPct val="0"/>
              </a:spcBef>
            </a:pPr>
            <a:endParaRPr lang="en-US" altLang="en-US" dirty="0" smtClean="0"/>
          </a:p>
          <a:p>
            <a:pPr eaLnBrk="1" hangingPunct="1">
              <a:spcBef>
                <a:spcPct val="0"/>
              </a:spcBef>
            </a:pPr>
            <a:r>
              <a:rPr lang="en-US" altLang="en-US" smtClean="0"/>
              <a:t>If </a:t>
            </a:r>
            <a:r>
              <a:rPr lang="en-US" altLang="en-US" dirty="0" smtClean="0"/>
              <a:t>you do not conclude with this Classroom Assessment Technique (CAT), it would helpful to use another CAT. It could be in the form of a:</a:t>
            </a:r>
          </a:p>
          <a:p>
            <a:pPr lvl="1" eaLnBrk="1" hangingPunct="1">
              <a:spcBef>
                <a:spcPct val="0"/>
              </a:spcBef>
            </a:pPr>
            <a:r>
              <a:rPr lang="en-US" altLang="en-US" dirty="0" smtClean="0"/>
              <a:t>Muddy point</a:t>
            </a:r>
          </a:p>
          <a:p>
            <a:pPr lvl="1" eaLnBrk="1" hangingPunct="1">
              <a:spcBef>
                <a:spcPct val="0"/>
              </a:spcBef>
            </a:pPr>
            <a:r>
              <a:rPr lang="en-US" altLang="en-US" dirty="0" smtClean="0"/>
              <a:t>One-minute paper</a:t>
            </a:r>
          </a:p>
          <a:p>
            <a:pPr lvl="1" eaLnBrk="1" hangingPunct="1">
              <a:spcBef>
                <a:spcPct val="0"/>
              </a:spcBef>
            </a:pPr>
            <a:r>
              <a:rPr lang="en-US" altLang="en-US" dirty="0" smtClean="0"/>
              <a:t>Background knowledge</a:t>
            </a:r>
          </a:p>
          <a:p>
            <a:pPr lvl="1" eaLnBrk="1" hangingPunct="1">
              <a:spcBef>
                <a:spcPct val="0"/>
              </a:spcBef>
            </a:pPr>
            <a:r>
              <a:rPr lang="en-US" altLang="en-US" dirty="0" smtClean="0"/>
              <a:t>What’s the Principle?</a:t>
            </a:r>
          </a:p>
          <a:p>
            <a:pPr lvl="1" eaLnBrk="1" hangingPunct="1">
              <a:spcBef>
                <a:spcPct val="0"/>
              </a:spcBef>
            </a:pPr>
            <a:r>
              <a:rPr lang="en-US" altLang="en-US" dirty="0" smtClean="0"/>
              <a:t>Defining features Matrix: </a:t>
            </a:r>
          </a:p>
          <a:p>
            <a:pPr eaLnBrk="1" hangingPunct="1">
              <a:spcBef>
                <a:spcPct val="0"/>
              </a:spcBef>
            </a:pPr>
            <a:r>
              <a:rPr lang="en-US" altLang="en-US" dirty="0" smtClean="0"/>
              <a:t>For more information on CATs click here: </a:t>
            </a:r>
            <a:r>
              <a:rPr lang="en-US" altLang="en-US" dirty="0" smtClean="0">
                <a:hlinkClick r:id="rId3"/>
              </a:rPr>
              <a:t>http://cft.vanderbilt.edu/guides-sub-pages/cats/</a:t>
            </a:r>
            <a:r>
              <a:rPr lang="en-US" alt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74E32000-511C-B244-9240-6B27681F77AD}" type="slidenum">
              <a:rPr lang="en-US" altLang="en-US" smtClean="0">
                <a:solidFill>
                  <a:prstClr val="black"/>
                </a:solidFill>
              </a:rPr>
              <a:pPr>
                <a:defRPr/>
              </a:pPr>
              <a:t>32</a:t>
            </a:fld>
            <a:endParaRPr lang="en-US" altLang="en-US">
              <a:solidFill>
                <a:prstClr val="black"/>
              </a:solidFill>
            </a:endParaRPr>
          </a:p>
        </p:txBody>
      </p:sp>
    </p:spTree>
    <p:extLst>
      <p:ext uri="{BB962C8B-B14F-4D97-AF65-F5344CB8AC3E}">
        <p14:creationId xmlns:p14="http://schemas.microsoft.com/office/powerpoint/2010/main" val="456261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Photo Attribution Slide</a:t>
            </a:r>
          </a:p>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EF24E00-A125-41C7-BA97-42BCFCEAB999}" type="slidenum">
              <a:rPr lang="en-US" altLang="en-US" smtClean="0">
                <a:solidFill>
                  <a:srgbClr val="000000"/>
                </a:solidFill>
              </a:rPr>
              <a:pPr/>
              <a:t>33</a:t>
            </a:fld>
            <a:endParaRPr lang="en-US" altLang="en-US" smtClean="0">
              <a:solidFill>
                <a:srgbClr val="000000"/>
              </a:solidFill>
            </a:endParaRPr>
          </a:p>
        </p:txBody>
      </p:sp>
    </p:spTree>
    <p:extLst>
      <p:ext uri="{BB962C8B-B14F-4D97-AF65-F5344CB8AC3E}">
        <p14:creationId xmlns:p14="http://schemas.microsoft.com/office/powerpoint/2010/main" val="2837859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Photo Attribution Slide</a:t>
            </a:r>
          </a:p>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6D6327E-2D40-470D-A67F-E4AFCC2AD986}" type="slidenum">
              <a:rPr lang="en-US" altLang="en-US" smtClean="0">
                <a:solidFill>
                  <a:srgbClr val="000000"/>
                </a:solidFill>
              </a:rPr>
              <a:pPr/>
              <a:t>34</a:t>
            </a:fld>
            <a:endParaRPr lang="en-US" altLang="en-US" smtClean="0">
              <a:solidFill>
                <a:srgbClr val="000000"/>
              </a:solidFill>
            </a:endParaRPr>
          </a:p>
        </p:txBody>
      </p:sp>
    </p:spTree>
    <p:extLst>
      <p:ext uri="{BB962C8B-B14F-4D97-AF65-F5344CB8AC3E}">
        <p14:creationId xmlns:p14="http://schemas.microsoft.com/office/powerpoint/2010/main" val="370559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dirty="0">
                <a:ea typeface="MS PGothic" charset="-128"/>
              </a:rPr>
              <a:t>Purpose: </a:t>
            </a:r>
            <a:r>
              <a:rPr lang="en-US" altLang="en-US" dirty="0">
                <a:ea typeface="MS PGothic" charset="-128"/>
              </a:rPr>
              <a:t>This slide </a:t>
            </a:r>
            <a:r>
              <a:rPr lang="en-US" altLang="en-US" dirty="0" smtClean="0">
                <a:ea typeface="MS PGothic" charset="-128"/>
              </a:rPr>
              <a:t>continues the warm-up </a:t>
            </a:r>
            <a:r>
              <a:rPr lang="en-US" altLang="en-US" dirty="0">
                <a:ea typeface="MS PGothic" charset="-128"/>
              </a:rPr>
              <a:t>activity. </a:t>
            </a:r>
            <a:endParaRPr lang="en-US" altLang="en-US" b="1" dirty="0">
              <a:ea typeface="MS PGothic" charset="-128"/>
            </a:endParaRPr>
          </a:p>
          <a:p>
            <a:pPr eaLnBrk="1" hangingPunct="1">
              <a:buFont typeface="Wingdings" charset="2"/>
              <a:buNone/>
            </a:pPr>
            <a:endParaRPr lang="en-US" altLang="en-US" b="1" dirty="0" smtClean="0">
              <a:ea typeface="MS PGothic" charset="-128"/>
            </a:endParaRPr>
          </a:p>
          <a:p>
            <a:pPr eaLnBrk="1" hangingPunct="1">
              <a:buFont typeface="Wingdings" charset="2"/>
              <a:buNone/>
            </a:pPr>
            <a:r>
              <a:rPr lang="en-US" altLang="en-US" b="1" dirty="0" smtClean="0">
                <a:ea typeface="MS PGothic" charset="-128"/>
              </a:rPr>
              <a:t>(</a:t>
            </a:r>
            <a:r>
              <a:rPr lang="en-US" altLang="en-US" b="1" dirty="0">
                <a:ea typeface="MS PGothic" charset="-128"/>
              </a:rPr>
              <a:t>Click): Discussion Activity:</a:t>
            </a:r>
          </a:p>
          <a:p>
            <a:pPr eaLnBrk="1" hangingPunct="1">
              <a:buFont typeface="Wingdings" charset="2"/>
              <a:buNone/>
            </a:pPr>
            <a:r>
              <a:rPr lang="en-US" altLang="en-US" dirty="0">
                <a:ea typeface="MS PGothic" charset="-128"/>
              </a:rPr>
              <a:t>Now share this story with the person next you (allow 3-5 minutes).</a:t>
            </a:r>
          </a:p>
          <a:p>
            <a:pPr eaLnBrk="1" hangingPunct="1">
              <a:buFont typeface="Wingdings" charset="2"/>
              <a:buNone/>
            </a:pPr>
            <a:endParaRPr lang="en-US" altLang="en-US" dirty="0">
              <a:ea typeface="MS PGothic" charset="-128"/>
            </a:endParaRPr>
          </a:p>
          <a:p>
            <a:pPr eaLnBrk="1" hangingPunct="1">
              <a:buFont typeface="Wingdings" charset="2"/>
              <a:buNone/>
            </a:pPr>
            <a:r>
              <a:rPr lang="en-US" altLang="en-US" b="1" dirty="0">
                <a:ea typeface="MS PGothic" charset="-128"/>
              </a:rPr>
              <a:t>Ask the class: </a:t>
            </a:r>
          </a:p>
          <a:p>
            <a:pPr eaLnBrk="1" hangingPunct="1">
              <a:buFont typeface="Wingdings" charset="2"/>
              <a:buNone/>
            </a:pPr>
            <a:r>
              <a:rPr lang="en-US" altLang="en-US" b="1" dirty="0">
                <a:ea typeface="MS PGothic" charset="-128"/>
              </a:rPr>
              <a:t>(Click):</a:t>
            </a:r>
            <a:r>
              <a:rPr lang="en-US" altLang="en-US" b="1" baseline="0" dirty="0">
                <a:ea typeface="MS PGothic" charset="-128"/>
              </a:rPr>
              <a:t> </a:t>
            </a:r>
            <a:r>
              <a:rPr lang="en-US" altLang="en-US" dirty="0">
                <a:ea typeface="MS PGothic" charset="-128"/>
              </a:rPr>
              <a:t>Were there similarities across your stories?</a:t>
            </a:r>
          </a:p>
          <a:p>
            <a:pPr eaLnBrk="1" hangingPunct="1">
              <a:buFont typeface="Wingdings" charset="2"/>
              <a:buNone/>
            </a:pPr>
            <a:r>
              <a:rPr lang="en-US" altLang="en-US" b="1" dirty="0">
                <a:ea typeface="MS PGothic" charset="-128"/>
              </a:rPr>
              <a:t>(Click): </a:t>
            </a:r>
            <a:r>
              <a:rPr lang="en-US" altLang="en-US" dirty="0">
                <a:ea typeface="MS PGothic" charset="-128"/>
              </a:rPr>
              <a:t>In particular, how did your partner feel about the idea of not being able to end their fantasy?</a:t>
            </a:r>
          </a:p>
          <a:p>
            <a:pPr eaLnBrk="1" hangingPunct="1"/>
            <a:endParaRPr lang="en-US" altLang="en-US" dirty="0">
              <a:ea typeface="MS PGothic" charset="-128"/>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A5BA4185-89A9-C74B-B080-14D60E9C94CE}" type="slidenum">
              <a:rPr lang="en-US" altLang="en-US">
                <a:solidFill>
                  <a:prstClr val="black"/>
                </a:solidFill>
                <a:latin typeface="Calibri" charset="0"/>
              </a:rPr>
              <a:pPr/>
              <a:t>4</a:t>
            </a:fld>
            <a:endParaRPr lang="en-US" altLang="en-US">
              <a:solidFill>
                <a:prstClr val="black"/>
              </a:solidFill>
              <a:latin typeface="Calibri" charset="0"/>
            </a:endParaRPr>
          </a:p>
        </p:txBody>
      </p:sp>
    </p:spTree>
    <p:extLst>
      <p:ext uri="{BB962C8B-B14F-4D97-AF65-F5344CB8AC3E}">
        <p14:creationId xmlns:p14="http://schemas.microsoft.com/office/powerpoint/2010/main" val="23866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Purpose: </a:t>
            </a:r>
            <a:r>
              <a:rPr lang="en-US" altLang="en-US" dirty="0">
                <a:ea typeface="MS PGothic" charset="-128"/>
              </a:rPr>
              <a:t>This slide is the lecture progress Overview. The purpose of this slide is to provide students with an overview of the material that will be covered during the lecture</a:t>
            </a: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98205D85-7C95-AE44-A6DC-F5618F440E96}" type="slidenum">
              <a:rPr lang="en-US" altLang="en-US">
                <a:solidFill>
                  <a:prstClr val="black"/>
                </a:solidFill>
                <a:latin typeface="Calibri" charset="0"/>
              </a:rPr>
              <a:pPr/>
              <a:t>5</a:t>
            </a:fld>
            <a:endParaRPr lang="en-US" altLang="en-US">
              <a:solidFill>
                <a:prstClr val="black"/>
              </a:solidFill>
              <a:latin typeface="Calibri" charset="0"/>
            </a:endParaRPr>
          </a:p>
        </p:txBody>
      </p:sp>
    </p:spTree>
    <p:extLst>
      <p:ext uri="{BB962C8B-B14F-4D97-AF65-F5344CB8AC3E}">
        <p14:creationId xmlns:p14="http://schemas.microsoft.com/office/powerpoint/2010/main" val="164266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introduce the history</a:t>
            </a:r>
            <a:r>
              <a:rPr lang="en-US" altLang="en-US" baseline="0" dirty="0">
                <a:ea typeface="MS PGothic" charset="-128"/>
              </a:rPr>
              <a:t> of</a:t>
            </a:r>
            <a:r>
              <a:rPr lang="en-US" altLang="en-US" dirty="0">
                <a:ea typeface="MS PGothic" charset="-128"/>
              </a:rPr>
              <a:t> </a:t>
            </a:r>
            <a:r>
              <a:rPr lang="en-US" altLang="en-US" sz="800" dirty="0">
                <a:ea typeface="MS PGothic" charset="-128"/>
              </a:rPr>
              <a:t>Dissociative Disorders</a:t>
            </a:r>
            <a:r>
              <a:rPr lang="en-US" altLang="en-US" dirty="0">
                <a:ea typeface="MS PGothic" charset="-128"/>
              </a:rPr>
              <a:t>. </a:t>
            </a:r>
          </a:p>
          <a:p>
            <a:pPr eaLnBrk="1" hangingPunct="1">
              <a:spcBef>
                <a:spcPct val="0"/>
              </a:spcBef>
            </a:pPr>
            <a:endParaRPr lang="en-US" altLang="en-US" dirty="0">
              <a:ea typeface="MS PGothic" charset="-128"/>
            </a:endParaRPr>
          </a:p>
          <a:p>
            <a:pPr>
              <a:buFont typeface="Wingdings" charset="2"/>
              <a:buNone/>
            </a:pPr>
            <a:r>
              <a:rPr lang="en-US" altLang="en-US" b="1" dirty="0">
                <a:ea typeface="MS PGothic" charset="-128"/>
              </a:rPr>
              <a:t>(Click): </a:t>
            </a:r>
            <a:r>
              <a:rPr lang="en-US" altLang="en-US" sz="1200" dirty="0" smtClean="0">
                <a:ea typeface="MS PGothic" charset="-128"/>
              </a:rPr>
              <a:t>Dissociative disorders encompass an array of symptoms ranging from memory loss to changes in identity.</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Formerly known as multiple personality disorder.</a:t>
            </a:r>
          </a:p>
          <a:p>
            <a:pPr marL="0" lvl="1" eaLnBrk="1" hangingPunct="1">
              <a:spcBef>
                <a:spcPct val="0"/>
              </a:spcBef>
            </a:pPr>
            <a:r>
              <a:rPr lang="en-US" altLang="en-US" dirty="0">
                <a:ea typeface="MS PGothic" charset="-128"/>
              </a:rPr>
              <a:t>Explain that this is a disorder in which people present with more than one personality. For example, at times, a person might act as an adult while at other times they behave as a child.</a:t>
            </a:r>
          </a:p>
          <a:p>
            <a:pPr marL="0" lvl="1" eaLnBrk="1" hangingPunct="1">
              <a:spcBef>
                <a:spcPct val="0"/>
              </a:spcBef>
            </a:pPr>
            <a:r>
              <a:rPr lang="en-US" altLang="en-US" dirty="0">
                <a:ea typeface="MS PGothic" charset="-128"/>
              </a:rPr>
              <a:t>Note that you</a:t>
            </a:r>
            <a:r>
              <a:rPr lang="en-US" altLang="en-US" baseline="0" dirty="0">
                <a:ea typeface="MS PGothic" charset="-128"/>
              </a:rPr>
              <a:t> may show the video and discuss t</a:t>
            </a:r>
            <a:r>
              <a:rPr lang="en-US" altLang="en-US" dirty="0">
                <a:ea typeface="MS PGothic" charset="-128"/>
              </a:rPr>
              <a:t>he woman with seven personalities shortly (SLIDE 8)</a:t>
            </a:r>
            <a:endParaRPr lang="en-US" altLang="en-US" b="1" dirty="0">
              <a:ea typeface="MS PGothic" charset="-128"/>
            </a:endParaRPr>
          </a:p>
          <a:p>
            <a:pPr marL="0" lvl="1" eaLnBrk="1" hangingPunct="1">
              <a:spcBef>
                <a:spcPct val="0"/>
              </a:spcBef>
            </a:pPr>
            <a:endParaRPr lang="en-US" altLang="en-US" b="1" dirty="0">
              <a:ea typeface="MS PGothic" charset="-128"/>
            </a:endParaRPr>
          </a:p>
          <a:p>
            <a:pPr marL="0" lvl="1" eaLnBrk="1" hangingPunct="1">
              <a:spcBef>
                <a:spcPct val="0"/>
              </a:spcBef>
            </a:pPr>
            <a:r>
              <a:rPr lang="en-US" altLang="en-US" b="1" dirty="0">
                <a:ea typeface="MS PGothic" charset="-128"/>
              </a:rPr>
              <a:t>(Click): </a:t>
            </a:r>
            <a:r>
              <a:rPr lang="en-US" altLang="en-US" dirty="0">
                <a:ea typeface="MS PGothic" charset="-128"/>
              </a:rPr>
              <a:t>Rarely diagnosed until the 1980s</a:t>
            </a:r>
          </a:p>
          <a:p>
            <a:pPr marL="0" lvl="1" eaLnBrk="1" hangingPunct="1">
              <a:spcBef>
                <a:spcPct val="0"/>
              </a:spcBef>
            </a:pPr>
            <a:r>
              <a:rPr lang="en-US" altLang="en-US" dirty="0">
                <a:ea typeface="MS PGothic" charset="-128"/>
              </a:rPr>
              <a:t>Ask students: What might be the relationship between pop-culture, such as films about dissociative disorders, and increase in rates of diagnosis?</a:t>
            </a:r>
          </a:p>
          <a:p>
            <a:pPr eaLnBrk="1" hangingPunct="1">
              <a:spcBef>
                <a:spcPct val="0"/>
              </a:spcBef>
            </a:pPr>
            <a:endParaRPr lang="en-US" altLang="en-US" dirty="0">
              <a:ea typeface="MS PGothic" charset="-128"/>
            </a:endParaRPr>
          </a:p>
          <a:p>
            <a:r>
              <a:rPr lang="en-US" altLang="en-US" b="1" dirty="0">
                <a:ea typeface="MS PGothic" charset="-128"/>
              </a:rPr>
              <a:t>An</a:t>
            </a:r>
            <a:r>
              <a:rPr lang="en-US" altLang="en-US" b="1" baseline="0" dirty="0">
                <a:ea typeface="MS PGothic" charset="-128"/>
              </a:rPr>
              <a:t> </a:t>
            </a:r>
            <a:r>
              <a:rPr lang="en-US" altLang="en-US" b="1" dirty="0">
                <a:ea typeface="MS PGothic" charset="-128"/>
              </a:rPr>
              <a:t>explanation of the history of dissociative disorders and media coverage. </a:t>
            </a:r>
            <a:r>
              <a:rPr lang="en-US" altLang="en-US" dirty="0">
                <a:ea typeface="MS PGothic" charset="-128"/>
              </a:rPr>
              <a:t>Some argue that it all started with the book </a:t>
            </a:r>
            <a:r>
              <a:rPr lang="en-US" altLang="en-US" i="1" dirty="0">
                <a:ea typeface="MS PGothic" charset="-128"/>
              </a:rPr>
              <a:t>The Three Faces of Eve </a:t>
            </a:r>
            <a:r>
              <a:rPr lang="en-US" altLang="en-US" dirty="0">
                <a:ea typeface="MS PGothic" charset="-128"/>
              </a:rPr>
              <a:t>(Thigpen &amp; </a:t>
            </a:r>
            <a:r>
              <a:rPr lang="en-US" altLang="en-US" dirty="0" err="1">
                <a:ea typeface="MS PGothic" charset="-128"/>
              </a:rPr>
              <a:t>Cleckley</a:t>
            </a:r>
            <a:r>
              <a:rPr lang="en-US" altLang="en-US" dirty="0">
                <a:ea typeface="MS PGothic" charset="-128"/>
              </a:rPr>
              <a:t>, 1957). This book, and later the movie, was one of the first to speak of multiple personality disorder. However, it wasn’t until years later, when the fictional “as told to” book of </a:t>
            </a:r>
            <a:r>
              <a:rPr lang="en-US" altLang="en-US" i="1" dirty="0">
                <a:ea typeface="MS PGothic" charset="-128"/>
              </a:rPr>
              <a:t>Sybil </a:t>
            </a:r>
            <a:r>
              <a:rPr lang="en-US" altLang="en-US" dirty="0">
                <a:ea typeface="MS PGothic" charset="-128"/>
              </a:rPr>
              <a:t>(Schreiber, 1973) became known worldwide, that the prototype of what it was like to be a “multiple personality” was born. Sybil tells the story of how a clinician—Cornelia Wilbur—unravels the different personalities of her patient Sybil during a long course of treatment (over 2,500 office hours!). She was one of the first to relate multiple personality to childhood sexual abuse. Probably, this relation between childhood abuse and dissociation has fueled the increase of numbers of multiples from that time on. It motivated therapists to actively seek for clues of childhood abuse in their dissociative patients. This suited well within the mindset of the 1980s, as childhood abuse was a sensitive issue then in psychology as well as in politics (Hacking, 1995).</a:t>
            </a:r>
          </a:p>
          <a:p>
            <a:pPr eaLnBrk="1" hangingPunct="1">
              <a:spcBef>
                <a:spcPct val="0"/>
              </a:spcBef>
            </a:pPr>
            <a:endParaRPr lang="en-US" altLang="en-US" dirty="0">
              <a:ea typeface="MS PGothic" charset="-128"/>
            </a:endParaRPr>
          </a:p>
          <a:p>
            <a:pPr eaLnBrk="1" hangingPunct="1">
              <a:spcBef>
                <a:spcPct val="0"/>
              </a:spcBef>
              <a:buFontTx/>
              <a:buNone/>
            </a:pPr>
            <a:r>
              <a:rPr lang="en-US" altLang="en-US" b="1" dirty="0" smtClean="0">
                <a:ea typeface="MS PGothic" charset="-128"/>
              </a:rPr>
              <a:t>References: </a:t>
            </a:r>
          </a:p>
          <a:p>
            <a:pPr eaLnBrk="1" hangingPunct="1">
              <a:spcBef>
                <a:spcPct val="0"/>
              </a:spcBef>
              <a:buFontTx/>
              <a:buNone/>
            </a:pPr>
            <a:endParaRPr lang="en-US" altLang="en-US" dirty="0" smtClean="0">
              <a:ea typeface="MS PGothic"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altLang="en-US" dirty="0" smtClean="0">
                <a:ea typeface="MS PGothic" charset="-128"/>
              </a:rPr>
              <a:t>Hacking, I. (1995). </a:t>
            </a:r>
            <a:r>
              <a:rPr lang="en-US" altLang="en-US" i="1" dirty="0" smtClean="0">
                <a:ea typeface="MS PGothic" charset="-128"/>
              </a:rPr>
              <a:t>Rewriting the Soul: Multiple Personality and the</a:t>
            </a:r>
            <a:r>
              <a:rPr lang="en-US" altLang="en-US" i="1" baseline="0" dirty="0" smtClean="0">
                <a:ea typeface="MS PGothic" charset="-128"/>
              </a:rPr>
              <a:t> </a:t>
            </a:r>
            <a:r>
              <a:rPr lang="en-US" altLang="en-US" i="1" dirty="0" smtClean="0">
                <a:ea typeface="MS PGothic" charset="-128"/>
              </a:rPr>
              <a:t>Sciences of Memory</a:t>
            </a:r>
            <a:r>
              <a:rPr lang="en-US" altLang="en-US" dirty="0" smtClean="0">
                <a:ea typeface="MS PGothic" charset="-128"/>
              </a:rPr>
              <a:t>. New Jersey, NY: Princeton University Press. </a:t>
            </a:r>
          </a:p>
          <a:p>
            <a:pPr eaLnBrk="1" hangingPunct="1">
              <a:spcBef>
                <a:spcPct val="0"/>
              </a:spcBef>
              <a:buFontTx/>
              <a:buNone/>
            </a:pPr>
            <a:endParaRPr lang="en-US" altLang="en-US" dirty="0" smtClean="0">
              <a:ea typeface="MS PGothic" charset="-128"/>
            </a:endParaRPr>
          </a:p>
          <a:p>
            <a:pPr eaLnBrk="1" hangingPunct="1">
              <a:spcBef>
                <a:spcPct val="0"/>
              </a:spcBef>
              <a:buFontTx/>
              <a:buNone/>
            </a:pPr>
            <a:r>
              <a:rPr lang="en-US" altLang="en-US" dirty="0" smtClean="0">
                <a:ea typeface="MS PGothic" charset="-128"/>
              </a:rPr>
              <a:t>Thigpen, C. H., &amp; </a:t>
            </a:r>
            <a:r>
              <a:rPr lang="en-US" altLang="en-US" dirty="0" err="1" smtClean="0">
                <a:ea typeface="MS PGothic" charset="-128"/>
              </a:rPr>
              <a:t>Cleckley</a:t>
            </a:r>
            <a:r>
              <a:rPr lang="en-US" altLang="en-US" dirty="0" smtClean="0">
                <a:ea typeface="MS PGothic" charset="-128"/>
              </a:rPr>
              <a:t>, H. M. (1957). </a:t>
            </a:r>
            <a:r>
              <a:rPr lang="en-US" altLang="en-US" i="1" dirty="0" smtClean="0">
                <a:ea typeface="MS PGothic" charset="-128"/>
              </a:rPr>
              <a:t>The three faces of Eve.</a:t>
            </a:r>
            <a:r>
              <a:rPr lang="en-US" altLang="en-US" dirty="0" smtClean="0">
                <a:ea typeface="MS PGothic" charset="-128"/>
              </a:rPr>
              <a:t> New York, NY: McGraw-Hill.</a:t>
            </a:r>
          </a:p>
          <a:p>
            <a:pPr eaLnBrk="1" hangingPunct="1">
              <a:spcBef>
                <a:spcPct val="0"/>
              </a:spcBef>
              <a:buFontTx/>
              <a:buNone/>
            </a:pPr>
            <a:endParaRPr lang="en-US" altLang="en-US" dirty="0" smtClean="0">
              <a:ea typeface="MS PGothic" charset="-128"/>
            </a:endParaRPr>
          </a:p>
          <a:p>
            <a:pPr eaLnBrk="1" hangingPunct="1">
              <a:spcBef>
                <a:spcPct val="0"/>
              </a:spcBef>
              <a:buFontTx/>
              <a:buNone/>
            </a:pPr>
            <a:r>
              <a:rPr lang="en-US" altLang="en-US" dirty="0" smtClean="0">
                <a:ea typeface="MS PGothic" charset="-128"/>
              </a:rPr>
              <a:t>Schreiber, F. R. (1973). </a:t>
            </a:r>
            <a:r>
              <a:rPr lang="en-US" altLang="en-US" i="1" dirty="0" smtClean="0">
                <a:ea typeface="MS PGothic" charset="-128"/>
              </a:rPr>
              <a:t>Sybil: The True and Extraordinary Story of a Woman Possessing Sixteen Separate Personalities</a:t>
            </a:r>
            <a:r>
              <a:rPr lang="en-US" altLang="en-US" dirty="0" smtClean="0">
                <a:ea typeface="MS PGothic" charset="-128"/>
              </a:rPr>
              <a:t>. New York.</a:t>
            </a:r>
            <a:r>
              <a:rPr lang="en-US" altLang="en-US" baseline="0" dirty="0" smtClean="0">
                <a:ea typeface="MS PGothic" charset="-128"/>
              </a:rPr>
              <a:t> NY: Warner Books. </a:t>
            </a:r>
          </a:p>
          <a:p>
            <a:pPr eaLnBrk="1" hangingPunct="1">
              <a:spcBef>
                <a:spcPct val="0"/>
              </a:spcBef>
              <a:buFontTx/>
              <a:buNone/>
            </a:pPr>
            <a:endParaRPr lang="en-US" altLang="en-US" baseline="0" dirty="0" smtClean="0">
              <a:ea typeface="MS PGothic" charset="-128"/>
            </a:endParaRPr>
          </a:p>
          <a:p>
            <a:pPr eaLnBrk="1" hangingPunct="1">
              <a:spcBef>
                <a:spcPct val="0"/>
              </a:spcBef>
              <a:buFontTx/>
              <a:buNone/>
            </a:pPr>
            <a:endParaRPr lang="en-US" altLang="en-US" dirty="0">
              <a:ea typeface="MS PGothic" charset="-128"/>
            </a:endParaRP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98FA5498-21DD-604A-B56B-3F62F13EF159}" type="slidenum">
              <a:rPr lang="en-US" altLang="en-US">
                <a:solidFill>
                  <a:prstClr val="black"/>
                </a:solidFill>
                <a:latin typeface="Calibri" charset="0"/>
              </a:rPr>
              <a:pPr/>
              <a:t>6</a:t>
            </a:fld>
            <a:endParaRPr lang="en-US" altLang="en-US">
              <a:solidFill>
                <a:prstClr val="black"/>
              </a:solidFill>
              <a:latin typeface="Calibri" charset="0"/>
            </a:endParaRPr>
          </a:p>
        </p:txBody>
      </p:sp>
    </p:spTree>
    <p:extLst>
      <p:ext uri="{BB962C8B-B14F-4D97-AF65-F5344CB8AC3E}">
        <p14:creationId xmlns:p14="http://schemas.microsoft.com/office/powerpoint/2010/main" val="4204898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dirty="0">
                <a:ea typeface="MS PGothic" charset="-128"/>
              </a:rPr>
              <a:t>Purpose: </a:t>
            </a:r>
            <a:r>
              <a:rPr lang="en-US" altLang="en-US" dirty="0">
                <a:ea typeface="MS PGothic" charset="-128"/>
              </a:rPr>
              <a:t>This slide is the lecture progress Overview</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B3C82C1-6F12-4344-993F-0AC0BA36380B}" type="slidenum">
              <a:rPr lang="en-US" altLang="en-US">
                <a:solidFill>
                  <a:prstClr val="black"/>
                </a:solidFill>
                <a:latin typeface="Calibri" charset="0"/>
              </a:rPr>
              <a:pPr/>
              <a:t>7</a:t>
            </a:fld>
            <a:endParaRPr lang="en-US" altLang="en-US">
              <a:solidFill>
                <a:prstClr val="black"/>
              </a:solidFill>
              <a:latin typeface="Calibri" charset="0"/>
            </a:endParaRPr>
          </a:p>
        </p:txBody>
      </p:sp>
    </p:spTree>
    <p:extLst>
      <p:ext uri="{BB962C8B-B14F-4D97-AF65-F5344CB8AC3E}">
        <p14:creationId xmlns:p14="http://schemas.microsoft.com/office/powerpoint/2010/main" val="276764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define dissociative disorders and introduce symptom clusters</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DSM-5 definition of dissociation </a:t>
            </a:r>
          </a:p>
          <a:p>
            <a:pPr eaLnBrk="1" hangingPunct="1">
              <a:spcBef>
                <a:spcPct val="0"/>
              </a:spcBef>
            </a:pPr>
            <a:r>
              <a:rPr lang="en-US" altLang="en-US" dirty="0">
                <a:ea typeface="MS PGothic" charset="-128"/>
              </a:rPr>
              <a:t>The DSM-5 defines dissociation as “a disruption and/or discontinuity in the normal integration</a:t>
            </a:r>
          </a:p>
          <a:p>
            <a:pPr eaLnBrk="1" hangingPunct="1">
              <a:spcBef>
                <a:spcPct val="0"/>
              </a:spcBef>
            </a:pPr>
            <a:r>
              <a:rPr lang="en-US" altLang="en-US" dirty="0">
                <a:ea typeface="MS PGothic" charset="-128"/>
              </a:rPr>
              <a:t>of consciousness, memory, identity, emotion, perception, body representation, motor control</a:t>
            </a:r>
          </a:p>
          <a:p>
            <a:pPr eaLnBrk="1" hangingPunct="1">
              <a:spcBef>
                <a:spcPct val="0"/>
              </a:spcBef>
            </a:pPr>
            <a:r>
              <a:rPr lang="en-US" altLang="en-US" dirty="0">
                <a:ea typeface="MS PGothic" charset="-128"/>
              </a:rPr>
              <a:t>and behavior” (American Psychiatric Association, 2013, p. 291).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(Click) </a:t>
            </a:r>
            <a:r>
              <a:rPr lang="en-US" altLang="en-US" dirty="0">
                <a:ea typeface="MS PGothic" charset="-128"/>
              </a:rPr>
              <a:t>Differences between “trait” and “state” (Bremner, 2010; Bremner &amp; Brett, 1997).</a:t>
            </a:r>
          </a:p>
          <a:p>
            <a:r>
              <a:rPr lang="en-US" altLang="en-US" dirty="0">
                <a:ea typeface="MS PGothic" charset="-128"/>
              </a:rPr>
              <a:t>State dissociation is viewed as a transient symptom, which lasts for a few minutes or hours</a:t>
            </a:r>
          </a:p>
          <a:p>
            <a:r>
              <a:rPr lang="en-US" altLang="en-US" dirty="0">
                <a:ea typeface="MS PGothic" charset="-128"/>
              </a:rPr>
              <a:t>(e.g., dissociation during a traumatic event).</a:t>
            </a:r>
            <a:br>
              <a:rPr lang="en-US" altLang="en-US" dirty="0">
                <a:ea typeface="MS PGothic" charset="-128"/>
              </a:rPr>
            </a:br>
            <a:endParaRPr lang="en-US" altLang="en-US" dirty="0">
              <a:ea typeface="MS PGothic" charset="-128"/>
            </a:endParaRPr>
          </a:p>
          <a:p>
            <a:r>
              <a:rPr lang="en-US" altLang="en-US" dirty="0">
                <a:ea typeface="MS PGothic" charset="-128"/>
              </a:rPr>
              <a:t>Trait dissociation is viewed as an integral aspect of personality. Dissociative symptoms occur in patients but also in the general population.</a:t>
            </a:r>
          </a:p>
          <a:p>
            <a:endParaRPr lang="en-US" altLang="en-US" dirty="0">
              <a:ea typeface="MS PGothic" charset="-128"/>
            </a:endParaRPr>
          </a:p>
          <a:p>
            <a:r>
              <a:rPr lang="en-US" altLang="en-US" dirty="0">
                <a:ea typeface="MS PGothic" charset="-128"/>
              </a:rPr>
              <a:t>Dissociation is conceptualized as ranging on a continuum, from non-severe manifestations of daydreaming to more severe disturbances typical of dissociative disorders (Bernstein &amp; Putnam, 1986).</a:t>
            </a:r>
          </a:p>
          <a:p>
            <a:pPr eaLnBrk="1" hangingPunct="1">
              <a:spcBef>
                <a:spcPct val="0"/>
              </a:spcBef>
            </a:pPr>
            <a:endParaRPr lang="en-US" altLang="en-US" dirty="0">
              <a:ea typeface="MS PGothic" charset="-128"/>
            </a:endParaRPr>
          </a:p>
          <a:p>
            <a:r>
              <a:rPr lang="en-US" altLang="en-US" b="1" dirty="0">
                <a:ea typeface="MS PGothic" charset="-128"/>
              </a:rPr>
              <a:t>(Click) </a:t>
            </a:r>
            <a:r>
              <a:rPr lang="en-US" altLang="en-US" dirty="0">
                <a:ea typeface="MS PGothic" charset="-128"/>
              </a:rPr>
              <a:t>Types of dissociative disorders include:</a:t>
            </a:r>
          </a:p>
          <a:p>
            <a:r>
              <a:rPr lang="en-US" altLang="en-US" dirty="0">
                <a:ea typeface="MS PGothic" charset="-128"/>
              </a:rPr>
              <a:t>1. Dissociative Amnesia (extensive forgetting typically associated with highly aversive events);</a:t>
            </a:r>
          </a:p>
          <a:p>
            <a:r>
              <a:rPr lang="en-US" altLang="en-US" dirty="0">
                <a:ea typeface="MS PGothic" charset="-128"/>
              </a:rPr>
              <a:t>2. Dissociative Fugue (short-lived reversible amnesia for personal identity, involving</a:t>
            </a:r>
          </a:p>
          <a:p>
            <a:r>
              <a:rPr lang="en-US" altLang="en-US" dirty="0">
                <a:ea typeface="MS PGothic" charset="-128"/>
              </a:rPr>
              <a:t>unplanned travel or “bewildered wandering.” Dissociative fugue is not viewed as a separate</a:t>
            </a:r>
          </a:p>
          <a:p>
            <a:r>
              <a:rPr lang="en-US" altLang="en-US" dirty="0">
                <a:ea typeface="MS PGothic" charset="-128"/>
              </a:rPr>
              <a:t>disorder but is a feature of some, but not all, cases of dissociative amnesia );</a:t>
            </a:r>
          </a:p>
          <a:p>
            <a:r>
              <a:rPr lang="en-US" altLang="en-US" dirty="0">
                <a:ea typeface="MS PGothic" charset="-128"/>
              </a:rPr>
              <a:t>3. Depersonalization/</a:t>
            </a:r>
            <a:r>
              <a:rPr lang="en-US" altLang="en-US" dirty="0" err="1">
                <a:ea typeface="MS PGothic" charset="-128"/>
              </a:rPr>
              <a:t>Derealization</a:t>
            </a:r>
            <a:r>
              <a:rPr lang="en-US" altLang="en-US" dirty="0">
                <a:ea typeface="MS PGothic" charset="-128"/>
              </a:rPr>
              <a:t> Disorder (feeling as though one is an outside observer of</a:t>
            </a:r>
          </a:p>
          <a:p>
            <a:r>
              <a:rPr lang="en-US" altLang="en-US" dirty="0">
                <a:ea typeface="MS PGothic" charset="-128"/>
              </a:rPr>
              <a:t>one’s body); and</a:t>
            </a:r>
          </a:p>
          <a:p>
            <a:r>
              <a:rPr lang="en-US" altLang="en-US" dirty="0">
                <a:ea typeface="MS PGothic" charset="-128"/>
              </a:rPr>
              <a:t>4. Dissociative Identity Disorder (DID; experiencing two or more distinct identities that recurrently take control over one’s behavior) (American Psychiatric Association, 2000).</a:t>
            </a:r>
          </a:p>
          <a:p>
            <a:pPr eaLnBrk="1" hangingPunct="1">
              <a:spcBef>
                <a:spcPct val="0"/>
              </a:spcBef>
            </a:pPr>
            <a:endParaRPr lang="en-US" altLang="en-US" b="1" dirty="0">
              <a:ea typeface="MS PGothic" charset="-128"/>
            </a:endParaRPr>
          </a:p>
          <a:p>
            <a:r>
              <a:rPr lang="en-US" altLang="en-US" b="1" dirty="0">
                <a:ea typeface="MS PGothic" charset="-128"/>
              </a:rPr>
              <a:t>(Click) </a:t>
            </a:r>
            <a:r>
              <a:rPr lang="en-US" altLang="en-US" dirty="0">
                <a:ea typeface="MS PGothic" charset="-128"/>
              </a:rPr>
              <a:t>Dissociative symptom clusters</a:t>
            </a:r>
          </a:p>
          <a:p>
            <a:endParaRPr lang="en-US" altLang="en-US" dirty="0">
              <a:ea typeface="MS PGothic" charset="-128"/>
            </a:endParaRPr>
          </a:p>
          <a:p>
            <a:pPr>
              <a:buFontTx/>
              <a:buAutoNum type="arabicPeriod"/>
            </a:pPr>
            <a:r>
              <a:rPr lang="en-US" altLang="en-US" dirty="0">
                <a:ea typeface="MS PGothic" charset="-128"/>
              </a:rPr>
              <a:t>Depersonalization,</a:t>
            </a:r>
          </a:p>
          <a:p>
            <a:r>
              <a:rPr lang="en-US" altLang="en-US" dirty="0">
                <a:ea typeface="MS PGothic" charset="-128"/>
              </a:rPr>
              <a:t>“feeling of detachment or estrangement from one’s self.” (Steinberg, 2001, p. 101) Imagine that you are outside of your own body, </a:t>
            </a:r>
          </a:p>
          <a:p>
            <a:endParaRPr lang="en-US" altLang="en-US" dirty="0">
              <a:ea typeface="MS PGothic" charset="-128"/>
            </a:endParaRPr>
          </a:p>
          <a:p>
            <a:r>
              <a:rPr lang="en-US" altLang="en-US" dirty="0">
                <a:ea typeface="MS PGothic" charset="-128"/>
              </a:rPr>
              <a:t>2. </a:t>
            </a:r>
            <a:r>
              <a:rPr lang="en-US" altLang="en-US" dirty="0" err="1">
                <a:ea typeface="MS PGothic" charset="-128"/>
              </a:rPr>
              <a:t>Derealization</a:t>
            </a:r>
            <a:r>
              <a:rPr lang="en-US" altLang="en-US" dirty="0">
                <a:ea typeface="MS PGothic" charset="-128"/>
              </a:rPr>
              <a:t>,</a:t>
            </a:r>
          </a:p>
          <a:p>
            <a:r>
              <a:rPr lang="en-US" altLang="en-US" dirty="0">
                <a:ea typeface="MS PGothic" charset="-128"/>
              </a:rPr>
              <a:t>looking at yourself from a distance, or as if living in a movie, or looking through a fog.</a:t>
            </a:r>
          </a:p>
          <a:p>
            <a:endParaRPr lang="en-US" altLang="en-US" b="1" dirty="0">
              <a:ea typeface="MS PGothic" charset="-128"/>
            </a:endParaRPr>
          </a:p>
          <a:p>
            <a:r>
              <a:rPr lang="en-US" altLang="en-US" dirty="0">
                <a:ea typeface="MS PGothic" charset="-128"/>
              </a:rPr>
              <a:t>3. Dissociative Amnesia,</a:t>
            </a:r>
          </a:p>
          <a:p>
            <a:r>
              <a:rPr lang="en-US" altLang="en-US" dirty="0">
                <a:ea typeface="MS PGothic" charset="-128"/>
              </a:rPr>
              <a:t>Not total memory loss, the memory is still there somewhere, but you cannot reach it.</a:t>
            </a:r>
          </a:p>
          <a:p>
            <a:endParaRPr lang="en-US" altLang="en-US" dirty="0">
              <a:ea typeface="MS PGothic" charset="-128"/>
            </a:endParaRPr>
          </a:p>
          <a:p>
            <a:r>
              <a:rPr lang="en-US" altLang="en-US" dirty="0">
                <a:ea typeface="MS PGothic" charset="-128"/>
              </a:rPr>
              <a:t>4. Identity Confusion,</a:t>
            </a:r>
          </a:p>
          <a:p>
            <a:r>
              <a:rPr lang="en-US" altLang="en-US" dirty="0">
                <a:ea typeface="MS PGothic" charset="-128"/>
              </a:rPr>
              <a:t>Defined by Steinberg as “… thoughts and feelings of uncertainty and conflict a person has related to</a:t>
            </a:r>
          </a:p>
          <a:p>
            <a:r>
              <a:rPr lang="en-US" altLang="en-US" dirty="0">
                <a:ea typeface="MS PGothic" charset="-128"/>
              </a:rPr>
              <a:t>his or her identity” (Steinberg, 2001, p. 101).</a:t>
            </a:r>
          </a:p>
          <a:p>
            <a:endParaRPr lang="en-US" altLang="en-US" dirty="0">
              <a:ea typeface="MS PGothic" charset="-128"/>
            </a:endParaRPr>
          </a:p>
          <a:p>
            <a:r>
              <a:rPr lang="en-US" altLang="en-US" dirty="0">
                <a:ea typeface="MS PGothic" charset="-128"/>
              </a:rPr>
              <a:t>5. Identity Alteration.</a:t>
            </a:r>
          </a:p>
          <a:p>
            <a:r>
              <a:rPr lang="en-US" altLang="en-US" dirty="0">
                <a:ea typeface="MS PGothic" charset="-128"/>
              </a:rPr>
              <a:t>Identity alteration describes the behavioral acting out of this uncertainty and conflict (Bernstein &amp; Putnam, 1986</a:t>
            </a:r>
            <a:r>
              <a:rPr lang="en-US" altLang="en-US" dirty="0" smtClean="0">
                <a:ea typeface="MS PGothic" charset="-128"/>
              </a:rPr>
              <a:t>).</a:t>
            </a:r>
          </a:p>
          <a:p>
            <a:endParaRPr lang="en-US" altLang="en-US" dirty="0" smtClean="0">
              <a:ea typeface="MS PGothic" charset="-128"/>
            </a:endParaRPr>
          </a:p>
          <a:p>
            <a:r>
              <a:rPr lang="en-US" altLang="en-US" b="1" dirty="0" smtClean="0">
                <a:ea typeface="MS PGothic" charset="-128"/>
              </a:rPr>
              <a:t>References: </a:t>
            </a:r>
          </a:p>
          <a:p>
            <a:endParaRPr lang="en-US" altLang="en-US"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anose="020B0600070205080204" pitchFamily="34" charset="-128"/>
                <a:cs typeface="+mn-cs"/>
              </a:rPr>
              <a:t>American Psychiatric Association. (2000). </a:t>
            </a:r>
            <a:r>
              <a:rPr lang="en-US" sz="1200" b="0" i="1" kern="1200" dirty="0" smtClean="0">
                <a:solidFill>
                  <a:schemeClr val="tx1"/>
                </a:solidFill>
                <a:effectLst/>
                <a:latin typeface="+mn-lt"/>
                <a:ea typeface="MS PGothic" panose="020B0600070205080204" pitchFamily="34" charset="-128"/>
                <a:cs typeface="+mn-cs"/>
              </a:rPr>
              <a:t>Diagnostic and statistical manual of mental disorders (revised 4th ed.). </a:t>
            </a:r>
            <a:r>
              <a:rPr lang="en-US" sz="1200" b="0" i="0" kern="1200" dirty="0" smtClean="0">
                <a:solidFill>
                  <a:schemeClr val="tx1"/>
                </a:solidFill>
                <a:effectLst/>
                <a:latin typeface="+mn-lt"/>
                <a:ea typeface="MS PGothic" panose="020B0600070205080204" pitchFamily="34" charset="-128"/>
                <a:cs typeface="+mn-cs"/>
              </a:rPr>
              <a:t>Washington, DC: American Psychiatric Association.</a:t>
            </a:r>
            <a:endParaRPr lang="en-US" altLang="en-US" i="0" baseline="0" dirty="0" smtClean="0">
              <a:ea typeface="MS PGothic" charset="-128"/>
            </a:endParaRPr>
          </a:p>
          <a:p>
            <a:endParaRPr lang="en-US" altLang="en-US" dirty="0" smtClean="0">
              <a:ea typeface="MS PGothic" charset="-128"/>
            </a:endParaRPr>
          </a:p>
          <a:p>
            <a:r>
              <a:rPr lang="en-US" altLang="en-US" dirty="0" smtClean="0">
                <a:ea typeface="MS PGothic" charset="-128"/>
              </a:rPr>
              <a:t>American Psychiatric Association. (2013). </a:t>
            </a:r>
            <a:r>
              <a:rPr lang="en-US" altLang="en-US" i="1" dirty="0" smtClean="0">
                <a:ea typeface="MS PGothic" charset="-128"/>
              </a:rPr>
              <a:t>Diagnostic and statistical manual of mental disorders: DSM-5</a:t>
            </a:r>
            <a:r>
              <a:rPr lang="en-US" altLang="en-US" dirty="0" smtClean="0">
                <a:ea typeface="MS PGothic" charset="-128"/>
              </a:rPr>
              <a:t>,</a:t>
            </a:r>
            <a:r>
              <a:rPr lang="en-US" altLang="en-US" baseline="0" dirty="0" smtClean="0">
                <a:ea typeface="MS PGothic" charset="-128"/>
              </a:rPr>
              <a:t> (p. 291). </a:t>
            </a:r>
            <a:r>
              <a:rPr lang="en-US" altLang="en-US" dirty="0" smtClean="0">
                <a:ea typeface="MS PGothic" charset="-128"/>
              </a:rPr>
              <a:t>Washington, D.C: American Psychiatric Association.</a:t>
            </a:r>
            <a:r>
              <a:rPr lang="en-US" altLang="en-US" baseline="0" dirty="0" smtClean="0">
                <a:ea typeface="MS PGothic" charset="-128"/>
              </a:rPr>
              <a:t> </a:t>
            </a:r>
          </a:p>
          <a:p>
            <a:endParaRPr lang="en-US" altLang="en-US" baseline="0" dirty="0" smtClean="0">
              <a:ea typeface="MS PGothic"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S PGothic" panose="020B0600070205080204" pitchFamily="34" charset="-128"/>
                <a:cs typeface="+mn-cs"/>
              </a:rPr>
              <a:t>Bernstein, E. M., &amp; Putnam, F. W. (1986). Development, reliability, and validity of a dissociation scale. </a:t>
            </a:r>
            <a:r>
              <a:rPr lang="en-US" sz="1200" i="1" kern="1200" dirty="0" smtClean="0">
                <a:solidFill>
                  <a:schemeClr val="tx1"/>
                </a:solidFill>
                <a:effectLst/>
                <a:latin typeface="+mn-lt"/>
                <a:ea typeface="MS PGothic" panose="020B0600070205080204" pitchFamily="34" charset="-128"/>
                <a:cs typeface="+mn-cs"/>
              </a:rPr>
              <a:t>Journal of Nervous and Mental Disease, 174</a:t>
            </a:r>
            <a:r>
              <a:rPr lang="en-US" sz="1200" kern="1200" dirty="0" smtClean="0">
                <a:solidFill>
                  <a:schemeClr val="tx1"/>
                </a:solidFill>
                <a:effectLst/>
                <a:latin typeface="+mn-lt"/>
                <a:ea typeface="MS PGothic" panose="020B0600070205080204" pitchFamily="34" charset="-128"/>
                <a:cs typeface="+mn-cs"/>
              </a:rPr>
              <a:t>, 727–735</a:t>
            </a:r>
          </a:p>
          <a:p>
            <a:endParaRPr lang="fr-FR" altLang="en-US" dirty="0" smtClean="0">
              <a:ea typeface="MS PGothic" charset="-128"/>
            </a:endParaRPr>
          </a:p>
          <a:p>
            <a:r>
              <a:rPr lang="fr-FR" altLang="en-US" dirty="0" err="1" smtClean="0">
                <a:ea typeface="MS PGothic" charset="-128"/>
              </a:rPr>
              <a:t>Bremner</a:t>
            </a:r>
            <a:r>
              <a:rPr lang="fr-FR" altLang="en-US" dirty="0" smtClean="0">
                <a:ea typeface="MS PGothic" charset="-128"/>
              </a:rPr>
              <a:t>, J. D. (2010). </a:t>
            </a:r>
            <a:r>
              <a:rPr lang="fr-FR" altLang="en-US" i="1" dirty="0" smtClean="0">
                <a:ea typeface="MS PGothic" charset="-128"/>
              </a:rPr>
              <a:t>Cognitive </a:t>
            </a:r>
            <a:r>
              <a:rPr lang="fr-FR" altLang="en-US" i="1" dirty="0" err="1" smtClean="0">
                <a:ea typeface="MS PGothic" charset="-128"/>
              </a:rPr>
              <a:t>processes</a:t>
            </a:r>
            <a:r>
              <a:rPr lang="fr-FR" altLang="en-US" i="1" dirty="0" smtClean="0">
                <a:ea typeface="MS PGothic" charset="-128"/>
              </a:rPr>
              <a:t> in dissociation: Comment on</a:t>
            </a:r>
            <a:r>
              <a:rPr lang="fr-FR" altLang="en-US" i="1" baseline="0" dirty="0" smtClean="0">
                <a:ea typeface="MS PGothic" charset="-128"/>
              </a:rPr>
              <a:t> </a:t>
            </a:r>
            <a:r>
              <a:rPr lang="fr-FR" altLang="en-US" i="1" dirty="0" err="1" smtClean="0">
                <a:ea typeface="MS PGothic" charset="-128"/>
              </a:rPr>
              <a:t>Giesbrecht</a:t>
            </a:r>
            <a:r>
              <a:rPr lang="fr-FR" altLang="en-US" i="1" dirty="0" smtClean="0">
                <a:ea typeface="MS PGothic" charset="-128"/>
              </a:rPr>
              <a:t> et al. (2008). </a:t>
            </a:r>
            <a:r>
              <a:rPr lang="fr-FR" altLang="en-US" dirty="0" err="1" smtClean="0">
                <a:ea typeface="MS PGothic" charset="-128"/>
              </a:rPr>
              <a:t>Psychological</a:t>
            </a:r>
            <a:r>
              <a:rPr lang="fr-FR" altLang="en-US" dirty="0" smtClean="0">
                <a:ea typeface="MS PGothic" charset="-128"/>
              </a:rPr>
              <a:t> Bulletin, 136, 1– 6.</a:t>
            </a:r>
          </a:p>
          <a:p>
            <a:endParaRPr lang="fr-FR" altLang="en-US" dirty="0" smtClean="0">
              <a:ea typeface="MS PGothic" charset="-128"/>
            </a:endParaRPr>
          </a:p>
          <a:p>
            <a:r>
              <a:rPr lang="en-US" sz="1200" b="0" i="0" kern="1200" dirty="0" smtClean="0">
                <a:solidFill>
                  <a:schemeClr val="tx1"/>
                </a:solidFill>
                <a:effectLst/>
                <a:latin typeface="+mn-lt"/>
                <a:ea typeface="MS PGothic" panose="020B0600070205080204" pitchFamily="34" charset="-128"/>
                <a:cs typeface="+mn-cs"/>
              </a:rPr>
              <a:t>Bremner, J. D., &amp; Brett, E. (1997). Trauma‐related dissociative states and long‐term psychopathology in posttraumatic stress disorder. </a:t>
            </a:r>
            <a:r>
              <a:rPr lang="en-US" sz="1200" b="0" i="1" kern="1200" dirty="0" smtClean="0">
                <a:solidFill>
                  <a:schemeClr val="tx1"/>
                </a:solidFill>
                <a:effectLst/>
                <a:latin typeface="+mn-lt"/>
                <a:ea typeface="MS PGothic" panose="020B0600070205080204" pitchFamily="34" charset="-128"/>
                <a:cs typeface="+mn-cs"/>
              </a:rPr>
              <a:t>Journal of Traumatic Stress</a:t>
            </a:r>
            <a:r>
              <a:rPr lang="en-US" sz="1200" b="0" i="0" kern="1200" dirty="0" smtClean="0">
                <a:solidFill>
                  <a:schemeClr val="tx1"/>
                </a:solidFill>
                <a:effectLst/>
                <a:latin typeface="+mn-lt"/>
                <a:ea typeface="MS PGothic" panose="020B0600070205080204" pitchFamily="34" charset="-128"/>
                <a:cs typeface="+mn-cs"/>
              </a:rPr>
              <a:t>, </a:t>
            </a:r>
            <a:r>
              <a:rPr lang="en-US" sz="1200" b="0" i="1" kern="1200" dirty="0" smtClean="0">
                <a:solidFill>
                  <a:schemeClr val="tx1"/>
                </a:solidFill>
                <a:effectLst/>
                <a:latin typeface="+mn-lt"/>
                <a:ea typeface="MS PGothic" panose="020B0600070205080204" pitchFamily="34" charset="-128"/>
                <a:cs typeface="+mn-cs"/>
              </a:rPr>
              <a:t>10</a:t>
            </a:r>
            <a:r>
              <a:rPr lang="en-US" sz="1200" b="0" i="0" kern="1200" dirty="0" smtClean="0">
                <a:solidFill>
                  <a:schemeClr val="tx1"/>
                </a:solidFill>
                <a:effectLst/>
                <a:latin typeface="+mn-lt"/>
                <a:ea typeface="MS PGothic" panose="020B0600070205080204" pitchFamily="34" charset="-128"/>
                <a:cs typeface="+mn-cs"/>
              </a:rPr>
              <a:t>(1), 37-49.</a:t>
            </a:r>
          </a:p>
          <a:p>
            <a:endParaRPr lang="en-US" sz="1200" b="0" i="0" kern="1200" dirty="0" smtClean="0">
              <a:solidFill>
                <a:schemeClr val="tx1"/>
              </a:solidFill>
              <a:effectLst/>
              <a:latin typeface="+mn-lt"/>
              <a:ea typeface="MS PGothic" panose="020B0600070205080204" pitchFamily="34" charset="-128"/>
              <a:cs typeface="+mn-cs"/>
            </a:endParaRPr>
          </a:p>
          <a:p>
            <a:r>
              <a:rPr lang="en-US" sz="1200" b="0" i="0" kern="1200" dirty="0" smtClean="0">
                <a:solidFill>
                  <a:schemeClr val="tx1"/>
                </a:solidFill>
                <a:effectLst/>
                <a:latin typeface="+mn-lt"/>
                <a:ea typeface="MS PGothic" panose="020B0600070205080204" pitchFamily="34" charset="-128"/>
                <a:cs typeface="+mn-cs"/>
              </a:rPr>
              <a:t>Steinberg, M. (2001). </a:t>
            </a:r>
            <a:r>
              <a:rPr lang="en-US" sz="1200" b="0" i="1" kern="1200" dirty="0" smtClean="0">
                <a:solidFill>
                  <a:schemeClr val="tx1"/>
                </a:solidFill>
                <a:effectLst/>
                <a:latin typeface="+mn-lt"/>
                <a:ea typeface="MS PGothic" panose="020B0600070205080204" pitchFamily="34" charset="-128"/>
                <a:cs typeface="+mn-cs"/>
              </a:rPr>
              <a:t>The stranger in the mirror: Dissociation—the hidden epidemic</a:t>
            </a:r>
            <a:r>
              <a:rPr lang="en-US" sz="1200" b="0" i="0" kern="1200" dirty="0" smtClean="0">
                <a:solidFill>
                  <a:schemeClr val="tx1"/>
                </a:solidFill>
                <a:effectLst/>
                <a:latin typeface="+mn-lt"/>
                <a:ea typeface="MS PGothic" panose="020B0600070205080204" pitchFamily="34" charset="-128"/>
                <a:cs typeface="+mn-cs"/>
              </a:rPr>
              <a:t>, (p.101). New York, NY: Harper Collins Publishers, Inc.</a:t>
            </a:r>
          </a:p>
          <a:p>
            <a:endParaRPr lang="en-US" sz="1200" b="0" i="0" kern="1200" dirty="0" smtClean="0">
              <a:solidFill>
                <a:schemeClr val="tx1"/>
              </a:solidFill>
              <a:effectLst/>
              <a:latin typeface="+mn-lt"/>
              <a:ea typeface="MS PGothic" panose="020B0600070205080204" pitchFamily="34" charset="-128"/>
              <a:cs typeface="+mn-cs"/>
            </a:endParaRPr>
          </a:p>
          <a:p>
            <a:endParaRPr lang="en-US" altLang="en-US" sz="1200" b="0" i="0" kern="1200" dirty="0" smtClean="0">
              <a:solidFill>
                <a:schemeClr val="tx1"/>
              </a:solidFill>
              <a:effectLst/>
              <a:latin typeface="+mn-lt"/>
              <a:ea typeface="MS PGothic" panose="020B0600070205080204" pitchFamily="34" charset="-128"/>
              <a:cs typeface="+mn-cs"/>
            </a:endParaRPr>
          </a:p>
          <a:p>
            <a:endParaRPr lang="en-US" altLang="en-US" dirty="0">
              <a:ea typeface="MS PGothic"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B45D31A9-2CC9-4A4C-8ED6-4916F28DE164}" type="slidenum">
              <a:rPr lang="en-US" altLang="en-US">
                <a:solidFill>
                  <a:prstClr val="black"/>
                </a:solidFill>
                <a:latin typeface="Calibri" charset="0"/>
              </a:rPr>
              <a:pPr/>
              <a:t>8</a:t>
            </a:fld>
            <a:endParaRPr lang="en-US" altLang="en-US">
              <a:solidFill>
                <a:prstClr val="black"/>
              </a:solidFill>
              <a:latin typeface="Calibri" charset="0"/>
            </a:endParaRPr>
          </a:p>
        </p:txBody>
      </p:sp>
    </p:spTree>
    <p:extLst>
      <p:ext uri="{BB962C8B-B14F-4D97-AF65-F5344CB8AC3E}">
        <p14:creationId xmlns:p14="http://schemas.microsoft.com/office/powerpoint/2010/main" val="37615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none" kern="1200" dirty="0">
                <a:solidFill>
                  <a:schemeClr val="tx1"/>
                </a:solidFill>
                <a:effectLst/>
                <a:latin typeface="+mn-lt"/>
                <a:ea typeface="MS PGothic" panose="020B0600070205080204" pitchFamily="34" charset="-128"/>
                <a:cs typeface="+mn-cs"/>
              </a:rPr>
              <a:t>Purpose: </a:t>
            </a:r>
            <a:r>
              <a:rPr lang="en-US" sz="1200" u="none" kern="1200" dirty="0">
                <a:solidFill>
                  <a:schemeClr val="tx1"/>
                </a:solidFill>
                <a:effectLst/>
                <a:latin typeface="+mn-lt"/>
                <a:ea typeface="MS PGothic" panose="020B0600070205080204" pitchFamily="34" charset="-128"/>
                <a:cs typeface="+mn-cs"/>
              </a:rPr>
              <a:t>The purpose</a:t>
            </a:r>
            <a:r>
              <a:rPr lang="en-US" sz="1200" u="none" kern="1200" baseline="0" dirty="0">
                <a:solidFill>
                  <a:schemeClr val="tx1"/>
                </a:solidFill>
                <a:effectLst/>
                <a:latin typeface="+mn-lt"/>
                <a:ea typeface="MS PGothic" panose="020B0600070205080204" pitchFamily="34" charset="-128"/>
                <a:cs typeface="+mn-cs"/>
              </a:rPr>
              <a:t> of this slide is to </a:t>
            </a:r>
            <a:r>
              <a:rPr lang="en-US" sz="1200" kern="1200" dirty="0">
                <a:solidFill>
                  <a:schemeClr val="tx1"/>
                </a:solidFill>
                <a:effectLst/>
                <a:latin typeface="+mn-lt"/>
                <a:ea typeface="MS PGothic" panose="020B0600070205080204" pitchFamily="34" charset="-128"/>
                <a:cs typeface="+mn-cs"/>
              </a:rPr>
              <a:t>provide students with footage of someone who struggles with dissociative disorder. </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en-US" dirty="0">
              <a:ea typeface="MS PGothic" charset="-128"/>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dirty="0">
                <a:ea typeface="MS PGothic" charset="-128"/>
              </a:rPr>
              <a:t>If you are presenting the information in this module on 1 day, you may not have time for this activity, especially if you are teaching a 50-minute class. </a:t>
            </a:r>
          </a:p>
          <a:p>
            <a:pPr lvl="0"/>
            <a:endParaRPr lang="en-US" sz="1200" u="none" kern="1200" dirty="0">
              <a:solidFill>
                <a:schemeClr val="tx1"/>
              </a:solidFill>
              <a:effectLst/>
              <a:latin typeface="+mn-lt"/>
              <a:ea typeface="MS PGothic" panose="020B0600070205080204" pitchFamily="34" charset="-128"/>
              <a:cs typeface="+mn-cs"/>
            </a:endParaRPr>
          </a:p>
          <a:p>
            <a:pPr lvl="0"/>
            <a:r>
              <a:rPr lang="en-US" sz="1200" u="none" kern="1200" dirty="0">
                <a:solidFill>
                  <a:schemeClr val="tx1"/>
                </a:solidFill>
                <a:effectLst/>
                <a:latin typeface="+mn-lt"/>
                <a:ea typeface="MS PGothic" panose="020B0600070205080204" pitchFamily="34" charset="-128"/>
                <a:cs typeface="+mn-cs"/>
              </a:rPr>
              <a:t>Show video of the woman with seven personalities to give students a visual representation of dissociative disorder.</a:t>
            </a:r>
            <a:r>
              <a:rPr lang="en-US" sz="1200" u="none" kern="1200" baseline="0" dirty="0">
                <a:solidFill>
                  <a:schemeClr val="tx1"/>
                </a:solidFill>
                <a:effectLst/>
                <a:latin typeface="+mn-lt"/>
                <a:ea typeface="MS PGothic" panose="020B0600070205080204" pitchFamily="34" charset="-128"/>
                <a:cs typeface="+mn-cs"/>
              </a:rPr>
              <a:t> </a:t>
            </a:r>
            <a:r>
              <a:rPr lang="en-US" sz="1200" u="none" kern="1200" dirty="0">
                <a:solidFill>
                  <a:schemeClr val="tx1"/>
                </a:solidFill>
                <a:effectLst/>
                <a:latin typeface="+mn-lt"/>
                <a:ea typeface="MS PGothic" panose="020B0600070205080204" pitchFamily="34" charset="-128"/>
                <a:cs typeface="+mn-cs"/>
              </a:rPr>
              <a:t>(</a:t>
            </a:r>
            <a:r>
              <a:rPr lang="en-US" sz="1200" u="none" kern="1200" dirty="0">
                <a:solidFill>
                  <a:schemeClr val="tx1"/>
                </a:solidFill>
                <a:effectLst/>
                <a:latin typeface="+mn-lt"/>
                <a:ea typeface="MS PGothic" panose="020B0600070205080204" pitchFamily="34" charset="-128"/>
                <a:cs typeface="+mn-cs"/>
                <a:hlinkClick r:id="rId3"/>
              </a:rPr>
              <a:t>http://www.youtube.com/watch?v=7TlYGivBGYE</a:t>
            </a:r>
            <a:r>
              <a:rPr lang="en-US" sz="1200" u="none" kern="1200" dirty="0">
                <a:solidFill>
                  <a:schemeClr val="tx1"/>
                </a:solidFill>
                <a:effectLst/>
                <a:latin typeface="+mn-lt"/>
                <a:ea typeface="MS PGothic" panose="020B0600070205080204" pitchFamily="34" charset="-128"/>
                <a:cs typeface="+mn-cs"/>
              </a:rPr>
              <a:t>).</a:t>
            </a:r>
          </a:p>
          <a:p>
            <a:pPr lvl="0"/>
            <a:endParaRPr lang="en-US" sz="1200" u="none" kern="1200" dirty="0">
              <a:solidFill>
                <a:schemeClr val="tx1"/>
              </a:solidFill>
              <a:effectLst/>
              <a:latin typeface="+mn-lt"/>
              <a:ea typeface="MS PGothic" panose="020B0600070205080204" pitchFamily="34" charset="-128"/>
              <a:cs typeface="+mn-cs"/>
            </a:endParaRPr>
          </a:p>
          <a:p>
            <a:pPr lvl="0"/>
            <a:r>
              <a:rPr lang="en-US" sz="1200" u="none" kern="1200" dirty="0">
                <a:solidFill>
                  <a:schemeClr val="tx1"/>
                </a:solidFill>
                <a:effectLst/>
                <a:latin typeface="+mn-lt"/>
                <a:ea typeface="MS PGothic" panose="020B0600070205080204" pitchFamily="34" charset="-128"/>
                <a:cs typeface="+mn-cs"/>
              </a:rPr>
              <a:t>Ask students what they notice; what seems unusual about the woman’s behavior and cognition.</a:t>
            </a:r>
          </a:p>
          <a:p>
            <a:endParaRPr lang="en-US" u="none" dirty="0"/>
          </a:p>
        </p:txBody>
      </p:sp>
      <p:sp>
        <p:nvSpPr>
          <p:cNvPr id="4" name="Slide Number Placeholder 3"/>
          <p:cNvSpPr>
            <a:spLocks noGrp="1"/>
          </p:cNvSpPr>
          <p:nvPr>
            <p:ph type="sldNum" sz="quarter" idx="10"/>
          </p:nvPr>
        </p:nvSpPr>
        <p:spPr/>
        <p:txBody>
          <a:bodyPr/>
          <a:lstStyle/>
          <a:p>
            <a:pPr>
              <a:defRPr/>
            </a:pPr>
            <a:fld id="{74E32000-511C-B244-9240-6B27681F77AD}" type="slidenum">
              <a:rPr lang="en-US" altLang="en-US" smtClean="0">
                <a:solidFill>
                  <a:prstClr val="black"/>
                </a:solidFill>
              </a:rPr>
              <a:pPr>
                <a:defRPr/>
              </a:pPr>
              <a:t>9</a:t>
            </a:fld>
            <a:endParaRPr lang="en-US" altLang="en-US">
              <a:solidFill>
                <a:prstClr val="black"/>
              </a:solidFill>
            </a:endParaRPr>
          </a:p>
        </p:txBody>
      </p:sp>
    </p:spTree>
    <p:extLst>
      <p:ext uri="{BB962C8B-B14F-4D97-AF65-F5344CB8AC3E}">
        <p14:creationId xmlns:p14="http://schemas.microsoft.com/office/powerpoint/2010/main" val="221025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CC9DE3-31BA-4EF0-B6BD-26A525B5403C}"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26483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CC9DE3-31BA-4EF0-B6BD-26A525B5403C}"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279651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CC9DE3-31BA-4EF0-B6BD-26A525B5403C}"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221580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5FE93AC-8A0B-4B4F-926A-FE3BA9EFEE07}"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5DD0259-C671-B346-BB61-7D580112499F}" type="slidenum">
              <a:rPr lang="en-US" altLang="en-US"/>
              <a:pPr>
                <a:defRPr/>
              </a:pPr>
              <a:t>‹#›</a:t>
            </a:fld>
            <a:endParaRPr lang="en-US" altLang="en-US"/>
          </a:p>
        </p:txBody>
      </p:sp>
    </p:spTree>
    <p:extLst>
      <p:ext uri="{BB962C8B-B14F-4D97-AF65-F5344CB8AC3E}">
        <p14:creationId xmlns:p14="http://schemas.microsoft.com/office/powerpoint/2010/main" val="372794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C246737-F6E5-7445-B70B-11B416EB63A1}"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B02C93E-C0D6-7D43-B3A1-1E82CD074C67}" type="slidenum">
              <a:rPr lang="en-US" altLang="en-US"/>
              <a:pPr>
                <a:defRPr/>
              </a:pPr>
              <a:t>‹#›</a:t>
            </a:fld>
            <a:endParaRPr lang="en-US" altLang="en-US"/>
          </a:p>
        </p:txBody>
      </p:sp>
    </p:spTree>
    <p:extLst>
      <p:ext uri="{BB962C8B-B14F-4D97-AF65-F5344CB8AC3E}">
        <p14:creationId xmlns:p14="http://schemas.microsoft.com/office/powerpoint/2010/main" val="3014869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E44E5D5-A8F6-E04E-8CA9-9F2DBAEF239A}"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DE5DAF9-D0F6-9249-92D3-EBC3D256F99E}" type="slidenum">
              <a:rPr lang="en-US" altLang="en-US"/>
              <a:pPr>
                <a:defRPr/>
              </a:pPr>
              <a:t>‹#›</a:t>
            </a:fld>
            <a:endParaRPr lang="en-US" altLang="en-US"/>
          </a:p>
        </p:txBody>
      </p:sp>
    </p:spTree>
    <p:extLst>
      <p:ext uri="{BB962C8B-B14F-4D97-AF65-F5344CB8AC3E}">
        <p14:creationId xmlns:p14="http://schemas.microsoft.com/office/powerpoint/2010/main" val="2736167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AE9EEBF-9BFF-3640-BD14-7155442BB9B3}" type="datetimeFigureOut">
              <a:rPr lang="en-US" altLang="en-US"/>
              <a:pPr>
                <a:defRPr/>
              </a:pPr>
              <a:t>8/30/2016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D55419C-577A-974B-9272-85A9125F1DA0}" type="slidenum">
              <a:rPr lang="en-US" altLang="en-US"/>
              <a:pPr>
                <a:defRPr/>
              </a:pPr>
              <a:t>‹#›</a:t>
            </a:fld>
            <a:endParaRPr lang="en-US" altLang="en-US"/>
          </a:p>
        </p:txBody>
      </p:sp>
    </p:spTree>
    <p:extLst>
      <p:ext uri="{BB962C8B-B14F-4D97-AF65-F5344CB8AC3E}">
        <p14:creationId xmlns:p14="http://schemas.microsoft.com/office/powerpoint/2010/main" val="1991016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12AC1B3-7850-B843-B9C9-36596855F77B}" type="datetimeFigureOut">
              <a:rPr lang="en-US" altLang="en-US"/>
              <a:pPr>
                <a:defRPr/>
              </a:pPr>
              <a:t>8/30/2016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935B5C6-FC71-EB49-910E-F5CA5B575728}" type="slidenum">
              <a:rPr lang="en-US" altLang="en-US"/>
              <a:pPr>
                <a:defRPr/>
              </a:pPr>
              <a:t>‹#›</a:t>
            </a:fld>
            <a:endParaRPr lang="en-US" altLang="en-US"/>
          </a:p>
        </p:txBody>
      </p:sp>
    </p:spTree>
    <p:extLst>
      <p:ext uri="{BB962C8B-B14F-4D97-AF65-F5344CB8AC3E}">
        <p14:creationId xmlns:p14="http://schemas.microsoft.com/office/powerpoint/2010/main" val="4072305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3404132-0313-864C-B026-9FAB3A4A60AF}" type="datetimeFigureOut">
              <a:rPr lang="en-US" altLang="en-US"/>
              <a:pPr>
                <a:defRPr/>
              </a:pPr>
              <a:t>8/30/2016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4A4F5CA0-3809-0347-B8ED-C3DA896049D3}" type="slidenum">
              <a:rPr lang="en-US" altLang="en-US"/>
              <a:pPr>
                <a:defRPr/>
              </a:pPr>
              <a:t>‹#›</a:t>
            </a:fld>
            <a:endParaRPr lang="en-US" altLang="en-US"/>
          </a:p>
        </p:txBody>
      </p:sp>
    </p:spTree>
    <p:extLst>
      <p:ext uri="{BB962C8B-B14F-4D97-AF65-F5344CB8AC3E}">
        <p14:creationId xmlns:p14="http://schemas.microsoft.com/office/powerpoint/2010/main" val="1697500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ACB7389-197C-2940-A0F9-5F42D02F17D9}" type="datetimeFigureOut">
              <a:rPr lang="en-US" altLang="en-US"/>
              <a:pPr>
                <a:defRPr/>
              </a:pPr>
              <a:t>8/30/2016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0C75A5C2-15DB-9545-B209-90C14DEB66AF}" type="slidenum">
              <a:rPr lang="en-US" altLang="en-US"/>
              <a:pPr>
                <a:defRPr/>
              </a:pPr>
              <a:t>‹#›</a:t>
            </a:fld>
            <a:endParaRPr lang="en-US" altLang="en-US"/>
          </a:p>
        </p:txBody>
      </p:sp>
    </p:spTree>
    <p:extLst>
      <p:ext uri="{BB962C8B-B14F-4D97-AF65-F5344CB8AC3E}">
        <p14:creationId xmlns:p14="http://schemas.microsoft.com/office/powerpoint/2010/main" val="3865394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05E1992-AC25-4A43-BC6D-F7844BCC5974}" type="datetimeFigureOut">
              <a:rPr lang="en-US" altLang="en-US"/>
              <a:pPr>
                <a:defRPr/>
              </a:pPr>
              <a:t>8/30/2016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56D9D63-0136-1E4E-82BC-6C17BD3979E5}" type="slidenum">
              <a:rPr lang="en-US" altLang="en-US"/>
              <a:pPr>
                <a:defRPr/>
              </a:pPr>
              <a:t>‹#›</a:t>
            </a:fld>
            <a:endParaRPr lang="en-US" altLang="en-US"/>
          </a:p>
        </p:txBody>
      </p:sp>
    </p:spTree>
    <p:extLst>
      <p:ext uri="{BB962C8B-B14F-4D97-AF65-F5344CB8AC3E}">
        <p14:creationId xmlns:p14="http://schemas.microsoft.com/office/powerpoint/2010/main" val="112770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CC9DE3-31BA-4EF0-B6BD-26A525B5403C}"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1868615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9B7034C-4B7A-5842-BF2D-8B92EFF8808E}" type="datetimeFigureOut">
              <a:rPr lang="en-US" altLang="en-US"/>
              <a:pPr>
                <a:defRPr/>
              </a:pPr>
              <a:t>8/30/2016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10F4750-4B2E-7642-A00D-00A340088044}" type="slidenum">
              <a:rPr lang="en-US" altLang="en-US"/>
              <a:pPr>
                <a:defRPr/>
              </a:pPr>
              <a:t>‹#›</a:t>
            </a:fld>
            <a:endParaRPr lang="en-US" altLang="en-US"/>
          </a:p>
        </p:txBody>
      </p:sp>
    </p:spTree>
    <p:extLst>
      <p:ext uri="{BB962C8B-B14F-4D97-AF65-F5344CB8AC3E}">
        <p14:creationId xmlns:p14="http://schemas.microsoft.com/office/powerpoint/2010/main" val="2308933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574FD40-685B-7848-B8CF-384247292B3A}"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7EE625C-0C18-D644-8A97-5DA6FE8136FD}" type="slidenum">
              <a:rPr lang="en-US" altLang="en-US"/>
              <a:pPr>
                <a:defRPr/>
              </a:pPr>
              <a:t>‹#›</a:t>
            </a:fld>
            <a:endParaRPr lang="en-US" altLang="en-US"/>
          </a:p>
        </p:txBody>
      </p:sp>
    </p:spTree>
    <p:extLst>
      <p:ext uri="{BB962C8B-B14F-4D97-AF65-F5344CB8AC3E}">
        <p14:creationId xmlns:p14="http://schemas.microsoft.com/office/powerpoint/2010/main" val="527523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E0533B-3A5A-584D-8054-2394AEFC3273}"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93324D2-AA22-E94B-91C5-F6A3E23BA3C7}" type="slidenum">
              <a:rPr lang="en-US" altLang="en-US"/>
              <a:pPr>
                <a:defRPr/>
              </a:pPr>
              <a:t>‹#›</a:t>
            </a:fld>
            <a:endParaRPr lang="en-US" altLang="en-US"/>
          </a:p>
        </p:txBody>
      </p:sp>
    </p:spTree>
    <p:extLst>
      <p:ext uri="{BB962C8B-B14F-4D97-AF65-F5344CB8AC3E}">
        <p14:creationId xmlns:p14="http://schemas.microsoft.com/office/powerpoint/2010/main" val="229745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C9DE3-31BA-4EF0-B6BD-26A525B5403C}"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82082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CC9DE3-31BA-4EF0-B6BD-26A525B5403C}"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353245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CC9DE3-31BA-4EF0-B6BD-26A525B5403C}"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240108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CC9DE3-31BA-4EF0-B6BD-26A525B5403C}"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266422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C9DE3-31BA-4EF0-B6BD-26A525B5403C}" type="datetimeFigureOut">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353488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C9DE3-31BA-4EF0-B6BD-26A525B5403C}"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57764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C9DE3-31BA-4EF0-B6BD-26A525B5403C}"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16065-0A14-4AE9-BAEA-461414CCCF45}" type="slidenum">
              <a:rPr lang="en-US" smtClean="0"/>
              <a:t>‹#›</a:t>
            </a:fld>
            <a:endParaRPr lang="en-US"/>
          </a:p>
        </p:txBody>
      </p:sp>
    </p:spTree>
    <p:extLst>
      <p:ext uri="{BB962C8B-B14F-4D97-AF65-F5344CB8AC3E}">
        <p14:creationId xmlns:p14="http://schemas.microsoft.com/office/powerpoint/2010/main" val="213604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C9DE3-31BA-4EF0-B6BD-26A525B5403C}" type="datetimeFigureOut">
              <a:rPr lang="en-US" smtClean="0"/>
              <a:t>8/30/2016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16065-0A14-4AE9-BAEA-461414CCCF45}" type="slidenum">
              <a:rPr lang="en-US" smtClean="0"/>
              <a:t>‹#›</a:t>
            </a:fld>
            <a:endParaRPr lang="en-US"/>
          </a:p>
        </p:txBody>
      </p:sp>
    </p:spTree>
    <p:extLst>
      <p:ext uri="{BB962C8B-B14F-4D97-AF65-F5344CB8AC3E}">
        <p14:creationId xmlns:p14="http://schemas.microsoft.com/office/powerpoint/2010/main" val="551251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MS PGothic" pitchFamily="34" charset="-128"/>
              </a:defRPr>
            </a:lvl1pPr>
          </a:lstStyle>
          <a:p>
            <a:pPr defTabSz="457200" fontAlgn="base">
              <a:spcBef>
                <a:spcPct val="0"/>
              </a:spcBef>
              <a:spcAft>
                <a:spcPct val="0"/>
              </a:spcAft>
              <a:defRPr/>
            </a:pPr>
            <a:fld id="{7253AAF4-4D59-D44C-A48F-6B8200990EC8}" type="datetimeFigureOut">
              <a:rPr lang="en-US" altLang="en-US"/>
              <a:pPr defTabSz="457200" fontAlgn="base">
                <a:spcBef>
                  <a:spcPct val="0"/>
                </a:spcBef>
                <a:spcAft>
                  <a:spcPct val="0"/>
                </a:spcAft>
                <a:defRPr/>
              </a:pPr>
              <a:t>8/30/2016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MS PGothic" pitchFamily="34" charset="-128"/>
              </a:defRPr>
            </a:lvl1pPr>
          </a:lstStyle>
          <a:p>
            <a:pPr defTabSz="457200" fontAlgn="base">
              <a:spcBef>
                <a:spcPct val="0"/>
              </a:spcBef>
              <a:spcAft>
                <a:spcPct val="0"/>
              </a:spcAft>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S PGothic" pitchFamily="34" charset="-128"/>
              </a:defRPr>
            </a:lvl1pPr>
          </a:lstStyle>
          <a:p>
            <a:pPr defTabSz="457200" fontAlgn="base">
              <a:spcBef>
                <a:spcPct val="0"/>
              </a:spcBef>
              <a:spcAft>
                <a:spcPct val="0"/>
              </a:spcAft>
              <a:defRPr/>
            </a:pPr>
            <a:fld id="{7A28C128-13DD-0D4F-BB60-48D94D271AE6}" type="slidenum">
              <a:rPr lang="en-US" altLang="en-US"/>
              <a:pPr defTabSz="457200" fontAlgn="base">
                <a:spcBef>
                  <a:spcPct val="0"/>
                </a:spcBef>
                <a:spcAft>
                  <a:spcPct val="0"/>
                </a:spcAft>
                <a:defRPr/>
              </a:pPr>
              <a:t>‹#›</a:t>
            </a:fld>
            <a:endParaRPr lang="en-US" altLang="en-US"/>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239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visibleearth.nasa.gov/view.php?id=55167" TargetMode="External"/><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7TlYGivBGY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524250"/>
            <a:ext cx="7772400" cy="1470025"/>
          </a:xfrm>
        </p:spPr>
        <p:txBody>
          <a:bodyPr/>
          <a:lstStyle/>
          <a:p>
            <a:pPr eaLnBrk="1" hangingPunct="1"/>
            <a:r>
              <a:rPr lang="en-US" altLang="en-US" b="1">
                <a:ea typeface="MS PGothic" charset="-128"/>
              </a:rPr>
              <a:t>Dissociative Disorders</a:t>
            </a:r>
          </a:p>
        </p:txBody>
      </p:sp>
      <p:sp>
        <p:nvSpPr>
          <p:cNvPr id="3" name="Subtitle 2"/>
          <p:cNvSpPr>
            <a:spLocks noGrp="1"/>
          </p:cNvSpPr>
          <p:nvPr>
            <p:ph type="subTitle" idx="1"/>
          </p:nvPr>
        </p:nvSpPr>
        <p:spPr>
          <a:xfrm>
            <a:off x="1371600" y="4635500"/>
            <a:ext cx="6400800" cy="1752600"/>
          </a:xfrm>
        </p:spPr>
        <p:txBody>
          <a:bodyPr rtlCol="0">
            <a:normAutofit/>
          </a:bodyPr>
          <a:lstStyle/>
          <a:p>
            <a:pPr eaLnBrk="1" fontAlgn="auto" hangingPunct="1">
              <a:spcAft>
                <a:spcPts val="0"/>
              </a:spcAft>
              <a:buFont typeface="Arial"/>
              <a:buNone/>
              <a:defRPr/>
            </a:pPr>
            <a:r>
              <a:rPr lang="en-US" dirty="0">
                <a:ea typeface="+mn-ea"/>
              </a:rPr>
              <a:t>[Professor Name]</a:t>
            </a:r>
          </a:p>
          <a:p>
            <a:pPr eaLnBrk="1" fontAlgn="auto" hangingPunct="1">
              <a:spcAft>
                <a:spcPts val="0"/>
              </a:spcAft>
              <a:buFont typeface="Arial"/>
              <a:buNone/>
              <a:defRPr/>
            </a:pPr>
            <a:r>
              <a:rPr lang="en-US" dirty="0">
                <a:ea typeface="+mn-ea"/>
              </a:rPr>
              <a:t>[Class and Section Number]</a:t>
            </a:r>
          </a:p>
        </p:txBody>
      </p:sp>
      <p:pic>
        <p:nvPicPr>
          <p:cNvPr id="14339"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39938" y="447675"/>
            <a:ext cx="5064125" cy="33655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713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a:buChar char="•"/>
              <a:defRPr/>
            </a:pPr>
            <a:r>
              <a:rPr lang="en-US" dirty="0">
                <a:solidFill>
                  <a:schemeClr val="bg1">
                    <a:lumMod val="75000"/>
                  </a:schemeClr>
                </a:solidFill>
              </a:rPr>
              <a:t>History of Dissociative Disorders</a:t>
            </a:r>
          </a:p>
          <a:p>
            <a:pPr eaLnBrk="1" fontAlgn="auto" hangingPunct="1">
              <a:spcAft>
                <a:spcPts val="0"/>
              </a:spcAft>
              <a:buFont typeface="Arial"/>
              <a:buChar char="•"/>
              <a:defRPr/>
            </a:pPr>
            <a:r>
              <a:rPr lang="en-US" dirty="0">
                <a:solidFill>
                  <a:schemeClr val="bg1">
                    <a:lumMod val="75000"/>
                  </a:schemeClr>
                </a:solidFill>
              </a:rPr>
              <a:t>Defining Dissociative Disorders</a:t>
            </a:r>
          </a:p>
          <a:p>
            <a:pPr eaLnBrk="1" fontAlgn="auto" hangingPunct="1">
              <a:spcAft>
                <a:spcPts val="0"/>
              </a:spcAft>
              <a:buFont typeface="Arial"/>
              <a:buChar char="•"/>
              <a:defRPr/>
            </a:pPr>
            <a:r>
              <a:rPr lang="en-US" b="1" dirty="0"/>
              <a:t>Measuring Dissociation </a:t>
            </a:r>
          </a:p>
          <a:p>
            <a:pPr eaLnBrk="1" fontAlgn="auto" hangingPunct="1">
              <a:spcAft>
                <a:spcPts val="0"/>
              </a:spcAft>
              <a:buFont typeface="Arial"/>
              <a:buChar char="•"/>
              <a:defRPr/>
            </a:pPr>
            <a:r>
              <a:rPr lang="en-US" dirty="0">
                <a:solidFill>
                  <a:schemeClr val="bg1">
                    <a:lumMod val="75000"/>
                  </a:schemeClr>
                </a:solidFill>
              </a:rPr>
              <a:t>Dissociation and Trauma</a:t>
            </a:r>
          </a:p>
          <a:p>
            <a:pPr lvl="1" eaLnBrk="1" fontAlgn="auto" hangingPunct="1">
              <a:spcAft>
                <a:spcPts val="0"/>
              </a:spcAft>
              <a:buFont typeface="Arial"/>
              <a:buChar char="•"/>
              <a:defRPr/>
            </a:pPr>
            <a:r>
              <a:rPr lang="en-US" dirty="0">
                <a:solidFill>
                  <a:schemeClr val="bg1">
                    <a:lumMod val="75000"/>
                  </a:schemeClr>
                </a:solidFill>
              </a:rPr>
              <a:t>Causality and Evidence</a:t>
            </a:r>
          </a:p>
          <a:p>
            <a:pPr eaLnBrk="1" fontAlgn="auto" hangingPunct="1">
              <a:spcAft>
                <a:spcPts val="0"/>
              </a:spcAft>
              <a:buFont typeface="Arial"/>
              <a:buChar char="•"/>
              <a:defRPr/>
            </a:pPr>
            <a:r>
              <a:rPr lang="en-US" dirty="0">
                <a:solidFill>
                  <a:schemeClr val="bg1">
                    <a:lumMod val="75000"/>
                  </a:schemeClr>
                </a:solidFill>
              </a:rPr>
              <a:t>Dissociation and Sleep</a:t>
            </a:r>
          </a:p>
          <a:p>
            <a:pPr lvl="1" eaLnBrk="1" fontAlgn="auto" hangingPunct="1">
              <a:spcAft>
                <a:spcPts val="0"/>
              </a:spcAft>
              <a:buFont typeface="Arial"/>
              <a:buChar char="•"/>
              <a:defRPr/>
            </a:pPr>
            <a:r>
              <a:rPr lang="en-US" dirty="0">
                <a:solidFill>
                  <a:schemeClr val="bg1">
                    <a:lumMod val="75000"/>
                  </a:schemeClr>
                </a:solidFill>
              </a:rPr>
              <a:t>Sleep Problems</a:t>
            </a:r>
          </a:p>
          <a:p>
            <a:pPr lvl="1" eaLnBrk="1" fontAlgn="auto" hangingPunct="1">
              <a:spcAft>
                <a:spcPts val="0"/>
              </a:spcAft>
              <a:buFont typeface="Arial"/>
              <a:buChar char="•"/>
              <a:defRPr/>
            </a:pPr>
            <a:r>
              <a:rPr lang="en-US" dirty="0">
                <a:solidFill>
                  <a:schemeClr val="bg1">
                    <a:lumMod val="75000"/>
                  </a:schemeClr>
                </a:solidFill>
              </a:rPr>
              <a:t>Studying the Relationship between Dissociation and Sleep</a:t>
            </a:r>
          </a:p>
          <a:p>
            <a:pPr lvl="1" eaLnBrk="1" fontAlgn="auto" hangingPunct="1">
              <a:spcAft>
                <a:spcPts val="0"/>
              </a:spcAft>
              <a:buFont typeface="Arial"/>
              <a:buChar char="•"/>
              <a:defRPr/>
            </a:pPr>
            <a:r>
              <a:rPr lang="en-US" dirty="0">
                <a:solidFill>
                  <a:schemeClr val="bg1">
                    <a:lumMod val="75000"/>
                  </a:schemeClr>
                </a:solidFill>
              </a:rPr>
              <a:t>Inducing and Reducing Sleep Problems</a:t>
            </a:r>
          </a:p>
          <a:p>
            <a:pPr eaLnBrk="1" fontAlgn="auto" hangingPunct="1">
              <a:spcAft>
                <a:spcPts val="0"/>
              </a:spcAft>
              <a:buFont typeface="Arial"/>
              <a:buChar char="•"/>
              <a:defRPr/>
            </a:pPr>
            <a:r>
              <a:rPr lang="en-US" dirty="0">
                <a:solidFill>
                  <a:schemeClr val="bg1">
                    <a:lumMod val="75000"/>
                  </a:schemeClr>
                </a:solidFill>
              </a:rPr>
              <a:t>Implications and Conclusions </a:t>
            </a:r>
          </a:p>
        </p:txBody>
      </p:sp>
    </p:spTree>
    <p:extLst>
      <p:ext uri="{BB962C8B-B14F-4D97-AF65-F5344CB8AC3E}">
        <p14:creationId xmlns:p14="http://schemas.microsoft.com/office/powerpoint/2010/main" val="3712908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b="1" u="sng">
                <a:ea typeface="MS PGothic" charset="-128"/>
              </a:rPr>
              <a:t>Measuring Dissociation </a:t>
            </a:r>
          </a:p>
        </p:txBody>
      </p:sp>
      <p:sp>
        <p:nvSpPr>
          <p:cNvPr id="19459" name="Content Placeholder 2"/>
          <p:cNvSpPr>
            <a:spLocks noGrp="1"/>
          </p:cNvSpPr>
          <p:nvPr>
            <p:ph sz="half" idx="1"/>
          </p:nvPr>
        </p:nvSpPr>
        <p:spPr>
          <a:xfrm>
            <a:off x="1709949" y="4324350"/>
            <a:ext cx="8924925" cy="2316163"/>
          </a:xfrm>
        </p:spPr>
        <p:txBody>
          <a:bodyPr/>
          <a:lstStyle/>
          <a:p>
            <a:pPr marL="0" indent="0">
              <a:buNone/>
              <a:defRPr/>
            </a:pPr>
            <a:r>
              <a:rPr lang="en-US" altLang="en-US" b="1" dirty="0"/>
              <a:t>The Dissociative Experiences Scale (DES)</a:t>
            </a:r>
          </a:p>
          <a:p>
            <a:pPr lvl="1">
              <a:buFont typeface="Wingdings" panose="05000000000000000000" pitchFamily="2" charset="2"/>
              <a:buChar char="§"/>
              <a:defRPr/>
            </a:pPr>
            <a:r>
              <a:rPr lang="en-US" altLang="en-US" dirty="0"/>
              <a:t>Example of items</a:t>
            </a:r>
          </a:p>
          <a:p>
            <a:pPr lvl="1">
              <a:buFont typeface="Wingdings" panose="05000000000000000000" pitchFamily="2" charset="2"/>
              <a:buChar char="§"/>
              <a:defRPr/>
            </a:pPr>
            <a:r>
              <a:rPr lang="en-US" altLang="en-US" dirty="0"/>
              <a:t>Suitable only for screening</a:t>
            </a:r>
          </a:p>
          <a:p>
            <a:pPr marL="0" indent="0">
              <a:buNone/>
              <a:defRPr/>
            </a:pPr>
            <a:r>
              <a:rPr lang="en-US" altLang="en-US" b="1" dirty="0" smtClean="0">
                <a:solidFill>
                  <a:prstClr val="black"/>
                </a:solidFill>
              </a:rPr>
              <a:t>Structured </a:t>
            </a:r>
            <a:r>
              <a:rPr lang="en-US" altLang="en-US" b="1" dirty="0">
                <a:solidFill>
                  <a:prstClr val="black"/>
                </a:solidFill>
              </a:rPr>
              <a:t>Clinical Interview for </a:t>
            </a:r>
            <a:r>
              <a:rPr lang="en-US" altLang="en-US" b="1" dirty="0" smtClean="0">
                <a:solidFill>
                  <a:prstClr val="black"/>
                </a:solidFill>
              </a:rPr>
              <a:t>DSM-5</a:t>
            </a:r>
            <a:endParaRPr lang="en-US" altLang="en-US" dirty="0"/>
          </a:p>
          <a:p>
            <a:pPr lvl="1">
              <a:buFont typeface="Arial" panose="020B0604020202020204" pitchFamily="34" charset="0"/>
              <a:buNone/>
              <a:defRPr/>
            </a:pPr>
            <a:endParaRPr lang="en-US" altLang="en-US" dirty="0"/>
          </a:p>
        </p:txBody>
      </p:sp>
      <p:pic>
        <p:nvPicPr>
          <p:cNvPr id="30723"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636308" y="1263650"/>
            <a:ext cx="3871384" cy="2903538"/>
          </a:xfrm>
          <a:prstGeom prst="rect">
            <a:avLst/>
          </a:prstGeom>
          <a:ln>
            <a:noFill/>
          </a:ln>
          <a:effectLst/>
        </p:spPr>
      </p:pic>
    </p:spTree>
    <p:extLst>
      <p:ext uri="{BB962C8B-B14F-4D97-AF65-F5344CB8AC3E}">
        <p14:creationId xmlns:p14="http://schemas.microsoft.com/office/powerpoint/2010/main" val="147540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200" b="1" u="sng" dirty="0">
                <a:solidFill>
                  <a:srgbClr val="00B0F0"/>
                </a:solidFill>
              </a:rPr>
              <a:t>Measurement Approaches TPS</a:t>
            </a:r>
          </a:p>
        </p:txBody>
      </p:sp>
      <p:sp>
        <p:nvSpPr>
          <p:cNvPr id="9" name="Content Placeholder 8"/>
          <p:cNvSpPr>
            <a:spLocks noGrp="1"/>
          </p:cNvSpPr>
          <p:nvPr>
            <p:ph idx="1"/>
          </p:nvPr>
        </p:nvSpPr>
        <p:spPr>
          <a:xfrm>
            <a:off x="457200" y="1417638"/>
            <a:ext cx="8686800" cy="3481631"/>
          </a:xfrm>
        </p:spPr>
        <p:txBody>
          <a:bodyPr/>
          <a:lstStyle/>
          <a:p>
            <a:pPr lvl="0">
              <a:buFont typeface="Wingdings" panose="05000000000000000000" pitchFamily="2" charset="2"/>
              <a:buChar char="§"/>
            </a:pPr>
            <a:r>
              <a:rPr lang="en-US" sz="2500" dirty="0"/>
              <a:t>Identify and write down three strengths of the Dissociation Scale (Bernstein &amp; Putnam, 1986)  questions (2 </a:t>
            </a:r>
            <a:r>
              <a:rPr lang="en-US" sz="2500" dirty="0" err="1"/>
              <a:t>mins</a:t>
            </a:r>
            <a:r>
              <a:rPr lang="en-US" sz="2500" dirty="0"/>
              <a:t>)</a:t>
            </a:r>
          </a:p>
          <a:p>
            <a:pPr lvl="0">
              <a:buFont typeface="Wingdings" panose="05000000000000000000" pitchFamily="2" charset="2"/>
              <a:buChar char="§"/>
            </a:pPr>
            <a:r>
              <a:rPr lang="en-US" sz="2500" dirty="0"/>
              <a:t>Identify and write down three weaknesses of the Dissociation Scale (2 </a:t>
            </a:r>
            <a:r>
              <a:rPr lang="en-US" sz="2500" dirty="0" err="1"/>
              <a:t>mins</a:t>
            </a:r>
            <a:r>
              <a:rPr lang="en-US" sz="2500" dirty="0"/>
              <a:t>)</a:t>
            </a:r>
          </a:p>
          <a:p>
            <a:pPr lvl="0">
              <a:buFont typeface="Wingdings" panose="05000000000000000000" pitchFamily="2" charset="2"/>
              <a:buChar char="§"/>
            </a:pPr>
            <a:r>
              <a:rPr lang="en-US" sz="2500" dirty="0"/>
              <a:t>Share with class or with partner (3 </a:t>
            </a:r>
            <a:r>
              <a:rPr lang="en-US" sz="2500" dirty="0" err="1"/>
              <a:t>mins</a:t>
            </a:r>
            <a:r>
              <a:rPr lang="en-US" sz="2500" dirty="0"/>
              <a:t>)</a:t>
            </a:r>
          </a:p>
          <a:p>
            <a:pPr lvl="0">
              <a:buFont typeface="Wingdings" panose="05000000000000000000" pitchFamily="2" charset="2"/>
              <a:buChar char="§"/>
            </a:pPr>
            <a:r>
              <a:rPr lang="en-US" sz="2500" dirty="0"/>
              <a:t>Consider why the Dissociation Scale alone cannot be used to diagnose dissociative disorder.</a:t>
            </a:r>
          </a:p>
        </p:txBody>
      </p:sp>
      <p:pic>
        <p:nvPicPr>
          <p:cNvPr id="2" name="Picture 1"/>
          <p:cNvPicPr>
            <a:picLocks noChangeAspect="1"/>
          </p:cNvPicPr>
          <p:nvPr/>
        </p:nvPicPr>
        <p:blipFill>
          <a:blip r:embed="rId3"/>
          <a:stretch>
            <a:fillRect/>
          </a:stretch>
        </p:blipFill>
        <p:spPr>
          <a:xfrm>
            <a:off x="2453640" y="4494004"/>
            <a:ext cx="4236720" cy="2124980"/>
          </a:xfrm>
          <a:prstGeom prst="rect">
            <a:avLst/>
          </a:prstGeom>
        </p:spPr>
      </p:pic>
    </p:spTree>
    <p:extLst>
      <p:ext uri="{BB962C8B-B14F-4D97-AF65-F5344CB8AC3E}">
        <p14:creationId xmlns:p14="http://schemas.microsoft.com/office/powerpoint/2010/main" val="118934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Measurement Approaches TPS</a:t>
            </a:r>
            <a:endParaRPr lang="en-US" dirty="0"/>
          </a:p>
        </p:txBody>
      </p:sp>
      <p:sp>
        <p:nvSpPr>
          <p:cNvPr id="3" name="Content Placeholder 2"/>
          <p:cNvSpPr>
            <a:spLocks noGrp="1"/>
          </p:cNvSpPr>
          <p:nvPr>
            <p:ph idx="1"/>
          </p:nvPr>
        </p:nvSpPr>
        <p:spPr>
          <a:xfrm>
            <a:off x="457200" y="1417638"/>
            <a:ext cx="8229600" cy="4956717"/>
          </a:xfrm>
        </p:spPr>
        <p:txBody>
          <a:bodyPr/>
          <a:lstStyle/>
          <a:p>
            <a:pPr marL="0" indent="0">
              <a:buNone/>
            </a:pPr>
            <a:r>
              <a:rPr lang="en-US" sz="1600" b="1" dirty="0"/>
              <a:t>1</a:t>
            </a:r>
            <a:r>
              <a:rPr lang="en-US" sz="1600" dirty="0"/>
              <a:t>. Some people have the experience of driving a car and suddenly realizing that they don't remember what has happened during all or part of the trip. Mark the line to show what percentage of the time this happens to you. </a:t>
            </a:r>
          </a:p>
          <a:p>
            <a:pPr marL="0" indent="0">
              <a:buNone/>
            </a:pPr>
            <a:r>
              <a:rPr lang="en-US" sz="1600" dirty="0" smtClean="0"/>
              <a:t>	0</a:t>
            </a:r>
            <a:r>
              <a:rPr lang="en-US" sz="1600" dirty="0"/>
              <a:t>%-----------100% </a:t>
            </a:r>
            <a:endParaRPr lang="en-US" sz="1600" dirty="0" smtClean="0"/>
          </a:p>
          <a:p>
            <a:pPr marL="0" indent="0">
              <a:buNone/>
            </a:pPr>
            <a:endParaRPr lang="en-US" sz="1600" dirty="0"/>
          </a:p>
          <a:p>
            <a:pPr marL="0" indent="0">
              <a:buNone/>
            </a:pPr>
            <a:r>
              <a:rPr lang="en-US" sz="1600" b="1" dirty="0"/>
              <a:t>2. </a:t>
            </a:r>
            <a:r>
              <a:rPr lang="en-US" sz="1600" dirty="0"/>
              <a:t>Some people find that sometimes they are listening to someone talk and they suddenly realize that they did not hear part or all of what was just said. Mark the line to show what percentage of the time this happens to you. </a:t>
            </a:r>
          </a:p>
          <a:p>
            <a:pPr marL="0" indent="0">
              <a:buNone/>
            </a:pPr>
            <a:r>
              <a:rPr lang="en-US" sz="1600" dirty="0" smtClean="0"/>
              <a:t>	0</a:t>
            </a:r>
            <a:r>
              <a:rPr lang="en-US" sz="1600" dirty="0"/>
              <a:t>%----------100% </a:t>
            </a:r>
            <a:endParaRPr lang="en-US" sz="1600" dirty="0" smtClean="0"/>
          </a:p>
          <a:p>
            <a:pPr marL="0" indent="0">
              <a:buNone/>
            </a:pPr>
            <a:endParaRPr lang="en-US" sz="1600" dirty="0"/>
          </a:p>
          <a:p>
            <a:pPr marL="0" indent="0">
              <a:buNone/>
            </a:pPr>
            <a:r>
              <a:rPr lang="en-US" sz="1600" b="1" dirty="0"/>
              <a:t>3. </a:t>
            </a:r>
            <a:r>
              <a:rPr lang="en-US" sz="1600" dirty="0"/>
              <a:t>Some people have the experience of finding themselves in a place and having no idea how they got there. Mark the line to show what percentage of the time this happens to you. </a:t>
            </a:r>
            <a:endParaRPr lang="en-US" sz="1600" dirty="0" smtClean="0"/>
          </a:p>
          <a:p>
            <a:pPr marL="0" indent="0">
              <a:buNone/>
            </a:pPr>
            <a:endParaRPr lang="en-US" sz="1600" dirty="0"/>
          </a:p>
          <a:p>
            <a:pPr marL="0" indent="0">
              <a:buNone/>
            </a:pPr>
            <a:r>
              <a:rPr lang="en-US" sz="1600" b="1" dirty="0"/>
              <a:t>4</a:t>
            </a:r>
            <a:r>
              <a:rPr lang="en-US" sz="1600" dirty="0"/>
              <a:t>. Some people have the experience of finding themselves dressed in clothes that they don't remember putting on. Mark the line to show what percentage of the time this happens to you.</a:t>
            </a:r>
          </a:p>
          <a:p>
            <a:pPr marL="0" indent="0">
              <a:buNone/>
            </a:pPr>
            <a:r>
              <a:rPr lang="en-US" sz="1600" dirty="0" smtClean="0"/>
              <a:t>	0</a:t>
            </a:r>
            <a:r>
              <a:rPr lang="en-US" sz="1600" dirty="0"/>
              <a:t>% ---------- 100</a:t>
            </a:r>
            <a:r>
              <a:rPr lang="en-US" sz="1600" dirty="0" smtClean="0"/>
              <a:t>%</a:t>
            </a:r>
          </a:p>
          <a:p>
            <a:pPr marL="0" indent="0">
              <a:buNone/>
            </a:pPr>
            <a:endParaRPr lang="en-US" sz="1600" dirty="0"/>
          </a:p>
          <a:p>
            <a:endParaRPr lang="en-US" dirty="0"/>
          </a:p>
        </p:txBody>
      </p:sp>
    </p:spTree>
    <p:extLst>
      <p:ext uri="{BB962C8B-B14F-4D97-AF65-F5344CB8AC3E}">
        <p14:creationId xmlns:p14="http://schemas.microsoft.com/office/powerpoint/2010/main" val="2074080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Measurement Approaches TPS</a:t>
            </a:r>
            <a:endParaRPr lang="en-US" dirty="0"/>
          </a:p>
        </p:txBody>
      </p:sp>
      <p:sp>
        <p:nvSpPr>
          <p:cNvPr id="3" name="Content Placeholder 2"/>
          <p:cNvSpPr>
            <a:spLocks noGrp="1"/>
          </p:cNvSpPr>
          <p:nvPr>
            <p:ph idx="1"/>
          </p:nvPr>
        </p:nvSpPr>
        <p:spPr>
          <a:xfrm>
            <a:off x="457200" y="1417638"/>
            <a:ext cx="8229600" cy="5257800"/>
          </a:xfrm>
        </p:spPr>
        <p:txBody>
          <a:bodyPr/>
          <a:lstStyle/>
          <a:p>
            <a:pPr marL="0" indent="0">
              <a:buNone/>
            </a:pPr>
            <a:r>
              <a:rPr lang="en-US" sz="1600" b="1" dirty="0"/>
              <a:t>5. </a:t>
            </a:r>
            <a:r>
              <a:rPr lang="en-US" sz="1600" dirty="0"/>
              <a:t>Some people have the experience of finding new things among their belongings that they do not remember buying. Mark the line to show what percentage of the time this happens to you.</a:t>
            </a:r>
          </a:p>
          <a:p>
            <a:pPr marL="0" indent="0">
              <a:buNone/>
            </a:pPr>
            <a:r>
              <a:rPr lang="en-US" sz="1600" dirty="0"/>
              <a:t>	0% ---------- 100%</a:t>
            </a:r>
          </a:p>
          <a:p>
            <a:pPr marL="0" indent="0">
              <a:buNone/>
            </a:pPr>
            <a:endParaRPr lang="en-US" sz="1600" dirty="0" smtClean="0"/>
          </a:p>
          <a:p>
            <a:pPr marL="0" indent="0">
              <a:buNone/>
            </a:pPr>
            <a:r>
              <a:rPr lang="en-US" sz="1600" b="1" dirty="0" smtClean="0"/>
              <a:t>6</a:t>
            </a:r>
            <a:r>
              <a:rPr lang="en-US" sz="1600" b="1" dirty="0"/>
              <a:t>. </a:t>
            </a:r>
            <a:r>
              <a:rPr lang="en-US" sz="1600" dirty="0"/>
              <a:t>Some people sometimes find that they are approached by people that they do not know who call them by another name or insist that they have met them before. Mark the line to show what percentage of the time this happens to you.</a:t>
            </a:r>
          </a:p>
          <a:p>
            <a:pPr marL="0" indent="0">
              <a:buNone/>
            </a:pPr>
            <a:r>
              <a:rPr lang="en-US" sz="1600" dirty="0" smtClean="0"/>
              <a:t>	0</a:t>
            </a:r>
            <a:r>
              <a:rPr lang="en-US" sz="1600" dirty="0"/>
              <a:t>% ---------- 100</a:t>
            </a:r>
            <a:r>
              <a:rPr lang="en-US" sz="1600" dirty="0" smtClean="0"/>
              <a:t>%</a:t>
            </a:r>
          </a:p>
          <a:p>
            <a:pPr marL="0" indent="0">
              <a:buNone/>
            </a:pPr>
            <a:endParaRPr lang="en-US" sz="1600" dirty="0"/>
          </a:p>
          <a:p>
            <a:pPr marL="0" indent="0">
              <a:buNone/>
            </a:pPr>
            <a:r>
              <a:rPr lang="en-US" sz="1600" b="1" dirty="0"/>
              <a:t>7. </a:t>
            </a:r>
            <a:r>
              <a:rPr lang="en-US" sz="1600" dirty="0"/>
              <a:t>Some people sometimes have the experience of feeling as though they are standing next to themselves or watching themselves do something and they actually see themselves as if they were looking at another person. Mark the line to show what percentage of the time this happens to you. </a:t>
            </a:r>
            <a:endParaRPr lang="en-US" sz="1600" dirty="0" smtClean="0"/>
          </a:p>
          <a:p>
            <a:pPr marL="0" indent="0">
              <a:buNone/>
            </a:pPr>
            <a:r>
              <a:rPr lang="en-US" sz="1600" dirty="0"/>
              <a:t>	</a:t>
            </a:r>
            <a:r>
              <a:rPr lang="en-US" sz="1600" dirty="0" smtClean="0"/>
              <a:t>0</a:t>
            </a:r>
            <a:r>
              <a:rPr lang="en-US" sz="1600" dirty="0"/>
              <a:t>% ---------- 100%</a:t>
            </a:r>
          </a:p>
          <a:p>
            <a:pPr marL="0" indent="0">
              <a:buNone/>
            </a:pPr>
            <a:endParaRPr lang="en-US" dirty="0"/>
          </a:p>
        </p:txBody>
      </p:sp>
    </p:spTree>
    <p:extLst>
      <p:ext uri="{BB962C8B-B14F-4D97-AF65-F5344CB8AC3E}">
        <p14:creationId xmlns:p14="http://schemas.microsoft.com/office/powerpoint/2010/main" val="1002389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Measurement Approaches TPS</a:t>
            </a:r>
            <a:endParaRPr lang="en-US" dirty="0"/>
          </a:p>
        </p:txBody>
      </p:sp>
      <p:sp>
        <p:nvSpPr>
          <p:cNvPr id="3" name="Content Placeholder 2"/>
          <p:cNvSpPr>
            <a:spLocks noGrp="1"/>
          </p:cNvSpPr>
          <p:nvPr>
            <p:ph idx="1"/>
          </p:nvPr>
        </p:nvSpPr>
        <p:spPr>
          <a:xfrm>
            <a:off x="457200" y="1417638"/>
            <a:ext cx="8229600" cy="5257800"/>
          </a:xfrm>
        </p:spPr>
        <p:txBody>
          <a:bodyPr/>
          <a:lstStyle/>
          <a:p>
            <a:pPr marL="0" indent="0">
              <a:buNone/>
            </a:pPr>
            <a:r>
              <a:rPr lang="en-US" sz="1600" b="1" dirty="0" smtClean="0"/>
              <a:t>8</a:t>
            </a:r>
            <a:r>
              <a:rPr lang="en-US" sz="1600" b="1" dirty="0"/>
              <a:t>. </a:t>
            </a:r>
            <a:r>
              <a:rPr lang="en-US" sz="1600" dirty="0"/>
              <a:t>Some people are told that they sometimes do not recognize friends or family members. Mark the line to show what percentage of the time this happens to you.</a:t>
            </a:r>
          </a:p>
          <a:p>
            <a:pPr marL="0" lvl="0" indent="0">
              <a:spcBef>
                <a:spcPct val="30000"/>
              </a:spcBef>
              <a:buNone/>
              <a:defRPr/>
            </a:pPr>
            <a:r>
              <a:rPr lang="en-US" sz="1600" dirty="0" smtClean="0"/>
              <a:t>	0</a:t>
            </a:r>
            <a:r>
              <a:rPr lang="en-US" sz="1600" dirty="0"/>
              <a:t>% ---------- 100</a:t>
            </a:r>
            <a:r>
              <a:rPr lang="en-US" sz="1600" dirty="0" smtClean="0"/>
              <a:t>%</a:t>
            </a:r>
          </a:p>
          <a:p>
            <a:pPr marL="0" lvl="0" indent="0">
              <a:spcBef>
                <a:spcPct val="30000"/>
              </a:spcBef>
              <a:buNone/>
              <a:defRPr/>
            </a:pPr>
            <a:endParaRPr lang="en-US" sz="1600" dirty="0"/>
          </a:p>
          <a:p>
            <a:pPr marL="0" indent="0">
              <a:buNone/>
            </a:pPr>
            <a:r>
              <a:rPr lang="en-US" sz="1600" b="1" dirty="0"/>
              <a:t>9. </a:t>
            </a:r>
            <a:r>
              <a:rPr lang="en-US" sz="1600" dirty="0"/>
              <a:t>Some people find that they have no memory for some important events in their lives (for example, a wedding or graduation). Mark the line to show what percentage of the important events in your life you have no memory for. </a:t>
            </a:r>
          </a:p>
          <a:p>
            <a:pPr marL="0" indent="0">
              <a:buNone/>
            </a:pPr>
            <a:r>
              <a:rPr lang="en-US" sz="1600" dirty="0" smtClean="0"/>
              <a:t>	0</a:t>
            </a:r>
            <a:r>
              <a:rPr lang="en-US" sz="1600" dirty="0"/>
              <a:t>% ---------- 100% </a:t>
            </a:r>
            <a:endParaRPr lang="en-US" sz="1600" dirty="0" smtClean="0"/>
          </a:p>
          <a:p>
            <a:pPr marL="0" indent="0">
              <a:buNone/>
            </a:pPr>
            <a:endParaRPr lang="en-US" sz="1600" dirty="0"/>
          </a:p>
          <a:p>
            <a:pPr marL="0" indent="0">
              <a:buNone/>
            </a:pPr>
            <a:r>
              <a:rPr lang="en-US" sz="1600" b="1" dirty="0"/>
              <a:t>10. </a:t>
            </a:r>
            <a:r>
              <a:rPr lang="en-US" sz="1600" dirty="0"/>
              <a:t>Some people have the experience of being accused of lying when they do not think that they have lied. Mark the line to show what percentage of the time this happens to you. </a:t>
            </a:r>
          </a:p>
          <a:p>
            <a:pPr marL="0" indent="0">
              <a:buNone/>
            </a:pPr>
            <a:r>
              <a:rPr lang="en-US" sz="1600" dirty="0" smtClean="0"/>
              <a:t>	0</a:t>
            </a:r>
            <a:r>
              <a:rPr lang="en-US" sz="1600" dirty="0"/>
              <a:t>% ---------- 100% </a:t>
            </a:r>
          </a:p>
          <a:p>
            <a:pPr marL="0" indent="0">
              <a:buNone/>
            </a:pPr>
            <a:endParaRPr lang="en-US" dirty="0"/>
          </a:p>
        </p:txBody>
      </p:sp>
    </p:spTree>
    <p:extLst>
      <p:ext uri="{BB962C8B-B14F-4D97-AF65-F5344CB8AC3E}">
        <p14:creationId xmlns:p14="http://schemas.microsoft.com/office/powerpoint/2010/main" val="247423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801688" y="292100"/>
            <a:ext cx="8229600" cy="1143000"/>
          </a:xfrm>
        </p:spPr>
        <p:txBody>
          <a:bodyPr/>
          <a:lstStyle/>
          <a:p>
            <a:pPr eaLnBrk="1" hangingPunct="1"/>
            <a:r>
              <a:rPr lang="en-US" altLang="en-US" b="1" u="sng" dirty="0">
                <a:solidFill>
                  <a:srgbClr val="00B0F0"/>
                </a:solidFill>
                <a:ea typeface="MS PGothic" charset="-128"/>
              </a:rPr>
              <a:t>CAT: The Muddiest Point</a:t>
            </a:r>
          </a:p>
        </p:txBody>
      </p:sp>
      <p:pic>
        <p:nvPicPr>
          <p:cNvPr id="50179"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0175"/>
            <a:ext cx="15732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Content Placeholder 7"/>
          <p:cNvSpPr txBox="1">
            <a:spLocks/>
          </p:cNvSpPr>
          <p:nvPr/>
        </p:nvSpPr>
        <p:spPr bwMode="auto">
          <a:xfrm>
            <a:off x="457200" y="1931028"/>
            <a:ext cx="82296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fontAlgn="base">
              <a:spcAft>
                <a:spcPct val="0"/>
              </a:spcAft>
              <a:buFont typeface="Wingdings" charset="2"/>
              <a:buChar char="§"/>
            </a:pPr>
            <a:r>
              <a:rPr lang="en-US" altLang="en-US" b="1" dirty="0">
                <a:solidFill>
                  <a:prstClr val="black"/>
                </a:solidFill>
              </a:rPr>
              <a:t>What was the muddiest point in today’s class? </a:t>
            </a:r>
          </a:p>
          <a:p>
            <a:pPr defTabSz="457200" fontAlgn="base">
              <a:spcAft>
                <a:spcPct val="0"/>
              </a:spcAft>
              <a:buFont typeface="Wingdings" charset="2"/>
              <a:buChar char="§"/>
            </a:pPr>
            <a:r>
              <a:rPr lang="en-US" altLang="en-US" b="1" dirty="0">
                <a:solidFill>
                  <a:prstClr val="black"/>
                </a:solidFill>
              </a:rPr>
              <a:t>Write down what concept you are still struggling to understand. </a:t>
            </a:r>
          </a:p>
          <a:p>
            <a:pPr defTabSz="457200" fontAlgn="base">
              <a:spcAft>
                <a:spcPct val="0"/>
              </a:spcAft>
              <a:buFont typeface="Wingdings" charset="2"/>
              <a:buChar char="§"/>
            </a:pPr>
            <a:endParaRPr lang="en-US" altLang="en-US" b="1" dirty="0">
              <a:solidFill>
                <a:prstClr val="black"/>
              </a:solidFill>
            </a:endParaRPr>
          </a:p>
          <a:p>
            <a:pPr defTabSz="457200" fontAlgn="base">
              <a:spcAft>
                <a:spcPct val="0"/>
              </a:spcAft>
              <a:buFont typeface="Wingdings" charset="2"/>
              <a:buChar char="§"/>
            </a:pPr>
            <a:endParaRPr lang="en-US" altLang="en-US" b="1" dirty="0">
              <a:solidFill>
                <a:prstClr val="black"/>
              </a:solidFill>
            </a:endParaRPr>
          </a:p>
          <a:p>
            <a:pPr defTabSz="457200" fontAlgn="base">
              <a:spcAft>
                <a:spcPct val="0"/>
              </a:spcAft>
              <a:buFont typeface="Wingdings" charset="2"/>
              <a:buChar char="§"/>
            </a:pPr>
            <a:endParaRPr lang="en-US" altLang="en-US" b="1" dirty="0">
              <a:solidFill>
                <a:prstClr val="black"/>
              </a:solidFill>
            </a:endParaRPr>
          </a:p>
        </p:txBody>
      </p:sp>
    </p:spTree>
    <p:extLst>
      <p:ext uri="{BB962C8B-B14F-4D97-AF65-F5344CB8AC3E}">
        <p14:creationId xmlns:p14="http://schemas.microsoft.com/office/powerpoint/2010/main" val="4111089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801688" y="292100"/>
            <a:ext cx="8229600" cy="1143000"/>
          </a:xfrm>
        </p:spPr>
        <p:txBody>
          <a:bodyPr/>
          <a:lstStyle/>
          <a:p>
            <a:pPr eaLnBrk="1" hangingPunct="1"/>
            <a:r>
              <a:rPr lang="en-US" altLang="en-US" b="1" u="sng" dirty="0">
                <a:solidFill>
                  <a:srgbClr val="00B0F0"/>
                </a:solidFill>
                <a:ea typeface="MS PGothic" charset="-128"/>
              </a:rPr>
              <a:t>Revisiting The Muddiest Point</a:t>
            </a:r>
          </a:p>
        </p:txBody>
      </p:sp>
      <p:sp>
        <p:nvSpPr>
          <p:cNvPr id="2" name="Rectangle 1"/>
          <p:cNvSpPr/>
          <p:nvPr/>
        </p:nvSpPr>
        <p:spPr>
          <a:xfrm>
            <a:off x="527368" y="4919008"/>
            <a:ext cx="7816532" cy="1938992"/>
          </a:xfrm>
          <a:prstGeom prst="rect">
            <a:avLst/>
          </a:prstGeom>
        </p:spPr>
        <p:txBody>
          <a:bodyPr wrap="square">
            <a:spAutoFit/>
          </a:bodyPr>
          <a:lstStyle/>
          <a:p>
            <a:pPr marL="457200" indent="-457200" defTabSz="457200" eaLnBrk="0" fontAlgn="base" hangingPunct="0">
              <a:spcBef>
                <a:spcPct val="0"/>
              </a:spcBef>
              <a:spcAft>
                <a:spcPct val="0"/>
              </a:spcAft>
              <a:buFont typeface="Wingdings" panose="05000000000000000000" pitchFamily="2" charset="2"/>
              <a:buChar char="§"/>
            </a:pPr>
            <a:r>
              <a:rPr lang="en-US" sz="3200" dirty="0">
                <a:solidFill>
                  <a:prstClr val="black"/>
                </a:solidFill>
                <a:ea typeface="Calibri" charset="0"/>
                <a:cs typeface="Calibri" charset="0"/>
              </a:rPr>
              <a:t>Many of you seemed to struggle with…</a:t>
            </a:r>
          </a:p>
          <a:p>
            <a:pPr marL="457200" indent="-457200" defTabSz="457200" eaLnBrk="0" fontAlgn="base" hangingPunct="0">
              <a:spcBef>
                <a:spcPct val="0"/>
              </a:spcBef>
              <a:spcAft>
                <a:spcPct val="0"/>
              </a:spcAft>
              <a:buFont typeface="Wingdings" panose="05000000000000000000" pitchFamily="2" charset="2"/>
              <a:buChar char="§"/>
            </a:pPr>
            <a:r>
              <a:rPr lang="en-US" sz="2800" dirty="0">
                <a:solidFill>
                  <a:prstClr val="black"/>
                </a:solidFill>
                <a:latin typeface="Arial" charset="0"/>
                <a:ea typeface="MS PGothic" charset="-128"/>
              </a:rPr>
              <a:t>How would you respond to this muddiest point? </a:t>
            </a:r>
          </a:p>
          <a:p>
            <a:pPr defTabSz="457200" eaLnBrk="0" fontAlgn="base" hangingPunct="0">
              <a:spcBef>
                <a:spcPct val="0"/>
              </a:spcBef>
              <a:spcAft>
                <a:spcPct val="0"/>
              </a:spcAft>
            </a:pPr>
            <a:endParaRPr lang="en-US" sz="3200" dirty="0">
              <a:solidFill>
                <a:prstClr val="black"/>
              </a:solidFill>
              <a:latin typeface="Arial" charset="0"/>
              <a:ea typeface="MS PGothic" charset="-128"/>
            </a:endParaRPr>
          </a:p>
        </p:txBody>
      </p:sp>
      <p:pic>
        <p:nvPicPr>
          <p:cNvPr id="3" name="Picture 2"/>
          <p:cNvPicPr>
            <a:picLocks noChangeAspect="1"/>
          </p:cNvPicPr>
          <p:nvPr/>
        </p:nvPicPr>
        <p:blipFill>
          <a:blip r:embed="rId3"/>
          <a:stretch>
            <a:fillRect/>
          </a:stretch>
        </p:blipFill>
        <p:spPr>
          <a:xfrm>
            <a:off x="1792379" y="1400175"/>
            <a:ext cx="5286510" cy="3518833"/>
          </a:xfrm>
          <a:prstGeom prst="rect">
            <a:avLst/>
          </a:prstGeom>
        </p:spPr>
      </p:pic>
    </p:spTree>
    <p:extLst>
      <p:ext uri="{BB962C8B-B14F-4D97-AF65-F5344CB8AC3E}">
        <p14:creationId xmlns:p14="http://schemas.microsoft.com/office/powerpoint/2010/main" val="2286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a:buChar char="•"/>
              <a:defRPr/>
            </a:pPr>
            <a:r>
              <a:rPr lang="en-US" dirty="0">
                <a:solidFill>
                  <a:schemeClr val="bg1">
                    <a:lumMod val="75000"/>
                  </a:schemeClr>
                </a:solidFill>
              </a:rPr>
              <a:t>History of Dissociative Disorders</a:t>
            </a:r>
          </a:p>
          <a:p>
            <a:pPr eaLnBrk="1" fontAlgn="auto" hangingPunct="1">
              <a:spcAft>
                <a:spcPts val="0"/>
              </a:spcAft>
              <a:buFont typeface="Arial"/>
              <a:buChar char="•"/>
              <a:defRPr/>
            </a:pPr>
            <a:r>
              <a:rPr lang="en-US" dirty="0">
                <a:solidFill>
                  <a:schemeClr val="bg1">
                    <a:lumMod val="75000"/>
                  </a:schemeClr>
                </a:solidFill>
              </a:rPr>
              <a:t>Defining Dissociative Disorders</a:t>
            </a:r>
          </a:p>
          <a:p>
            <a:pPr eaLnBrk="1" fontAlgn="auto" hangingPunct="1">
              <a:spcAft>
                <a:spcPts val="0"/>
              </a:spcAft>
              <a:buFont typeface="Arial"/>
              <a:buChar char="•"/>
              <a:defRPr/>
            </a:pPr>
            <a:r>
              <a:rPr lang="en-US" dirty="0">
                <a:solidFill>
                  <a:schemeClr val="bg1">
                    <a:lumMod val="75000"/>
                  </a:schemeClr>
                </a:solidFill>
              </a:rPr>
              <a:t>Measuring Dissociation </a:t>
            </a:r>
          </a:p>
          <a:p>
            <a:pPr eaLnBrk="1" fontAlgn="auto" hangingPunct="1">
              <a:spcAft>
                <a:spcPts val="0"/>
              </a:spcAft>
              <a:buFont typeface="Arial"/>
              <a:buChar char="•"/>
              <a:defRPr/>
            </a:pPr>
            <a:r>
              <a:rPr lang="en-US" b="1" dirty="0"/>
              <a:t>Dissociation and Trauma</a:t>
            </a:r>
          </a:p>
          <a:p>
            <a:pPr lvl="1" eaLnBrk="1" fontAlgn="auto" hangingPunct="1">
              <a:spcAft>
                <a:spcPts val="0"/>
              </a:spcAft>
              <a:buFont typeface="Arial"/>
              <a:buChar char="•"/>
              <a:defRPr/>
            </a:pPr>
            <a:r>
              <a:rPr lang="en-US" dirty="0"/>
              <a:t>Causality and Evidence</a:t>
            </a:r>
          </a:p>
          <a:p>
            <a:pPr eaLnBrk="1" fontAlgn="auto" hangingPunct="1">
              <a:spcAft>
                <a:spcPts val="0"/>
              </a:spcAft>
              <a:buFont typeface="Arial"/>
              <a:buChar char="•"/>
              <a:defRPr/>
            </a:pPr>
            <a:r>
              <a:rPr lang="en-US" dirty="0">
                <a:solidFill>
                  <a:schemeClr val="bg1">
                    <a:lumMod val="75000"/>
                  </a:schemeClr>
                </a:solidFill>
              </a:rPr>
              <a:t>Dissociation and Sleep</a:t>
            </a:r>
          </a:p>
          <a:p>
            <a:pPr lvl="1" eaLnBrk="1" fontAlgn="auto" hangingPunct="1">
              <a:spcAft>
                <a:spcPts val="0"/>
              </a:spcAft>
              <a:buFont typeface="Arial"/>
              <a:buChar char="•"/>
              <a:defRPr/>
            </a:pPr>
            <a:r>
              <a:rPr lang="en-US" dirty="0">
                <a:solidFill>
                  <a:schemeClr val="bg1">
                    <a:lumMod val="75000"/>
                  </a:schemeClr>
                </a:solidFill>
              </a:rPr>
              <a:t>Sleep Problems</a:t>
            </a:r>
          </a:p>
          <a:p>
            <a:pPr lvl="1" eaLnBrk="1" fontAlgn="auto" hangingPunct="1">
              <a:spcAft>
                <a:spcPts val="0"/>
              </a:spcAft>
              <a:buFont typeface="Arial"/>
              <a:buChar char="•"/>
              <a:defRPr/>
            </a:pPr>
            <a:r>
              <a:rPr lang="en-US" dirty="0">
                <a:solidFill>
                  <a:schemeClr val="bg1">
                    <a:lumMod val="75000"/>
                  </a:schemeClr>
                </a:solidFill>
              </a:rPr>
              <a:t>Studying the Relationship between Dissociation and Sleep</a:t>
            </a:r>
          </a:p>
          <a:p>
            <a:pPr lvl="1" eaLnBrk="1" fontAlgn="auto" hangingPunct="1">
              <a:spcAft>
                <a:spcPts val="0"/>
              </a:spcAft>
              <a:buFont typeface="Arial"/>
              <a:buChar char="•"/>
              <a:defRPr/>
            </a:pPr>
            <a:r>
              <a:rPr lang="en-US" dirty="0">
                <a:solidFill>
                  <a:schemeClr val="bg1">
                    <a:lumMod val="75000"/>
                  </a:schemeClr>
                </a:solidFill>
              </a:rPr>
              <a:t>Inducing and Reducing Sleep Problems</a:t>
            </a:r>
          </a:p>
          <a:p>
            <a:pPr eaLnBrk="1" fontAlgn="auto" hangingPunct="1">
              <a:spcAft>
                <a:spcPts val="0"/>
              </a:spcAft>
              <a:buFont typeface="Arial"/>
              <a:buChar char="•"/>
              <a:defRPr/>
            </a:pPr>
            <a:r>
              <a:rPr lang="en-US" dirty="0">
                <a:solidFill>
                  <a:schemeClr val="bg1">
                    <a:lumMod val="75000"/>
                  </a:schemeClr>
                </a:solidFill>
              </a:rPr>
              <a:t>Implications and Conclusions </a:t>
            </a:r>
          </a:p>
        </p:txBody>
      </p:sp>
    </p:spTree>
    <p:extLst>
      <p:ext uri="{BB962C8B-B14F-4D97-AF65-F5344CB8AC3E}">
        <p14:creationId xmlns:p14="http://schemas.microsoft.com/office/powerpoint/2010/main" val="2547515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ltLang="en-US" b="1" u="sng">
                <a:ea typeface="MS PGothic" charset="-128"/>
              </a:rPr>
              <a:t>Dissociation and Trauma</a:t>
            </a:r>
          </a:p>
        </p:txBody>
      </p:sp>
      <p:sp>
        <p:nvSpPr>
          <p:cNvPr id="23555" name="Content Placeholder 5"/>
          <p:cNvSpPr>
            <a:spLocks noGrp="1"/>
          </p:cNvSpPr>
          <p:nvPr>
            <p:ph sz="half" idx="1"/>
          </p:nvPr>
        </p:nvSpPr>
        <p:spPr>
          <a:xfrm>
            <a:off x="1017607" y="4349750"/>
            <a:ext cx="7108786" cy="2229470"/>
          </a:xfrm>
        </p:spPr>
        <p:txBody>
          <a:bodyPr/>
          <a:lstStyle/>
          <a:p>
            <a:pPr marL="0" indent="0">
              <a:buFont typeface="Arial" charset="0"/>
              <a:buNone/>
              <a:defRPr/>
            </a:pPr>
            <a:r>
              <a:rPr lang="en-US" altLang="en-US" sz="2400" b="1" dirty="0">
                <a:ea typeface="MS PGothic" charset="-128"/>
              </a:rPr>
              <a:t>The Posttraumatic Model (PTM)</a:t>
            </a:r>
          </a:p>
          <a:p>
            <a:pPr>
              <a:buFont typeface="Wingdings" panose="05000000000000000000" pitchFamily="2" charset="2"/>
              <a:buChar char="§"/>
              <a:defRPr/>
            </a:pPr>
            <a:r>
              <a:rPr lang="en-US" altLang="en-US" sz="2400" dirty="0">
                <a:ea typeface="MS PGothic" charset="-128"/>
              </a:rPr>
              <a:t>The most widely held perspective on dissociative symptoms</a:t>
            </a:r>
          </a:p>
          <a:p>
            <a:pPr>
              <a:buFont typeface="Wingdings" panose="05000000000000000000" pitchFamily="2" charset="2"/>
              <a:buChar char="§"/>
              <a:defRPr/>
            </a:pPr>
            <a:r>
              <a:rPr lang="en-US" altLang="en-US" sz="2400" dirty="0">
                <a:ea typeface="MS PGothic" charset="-128"/>
              </a:rPr>
              <a:t>Symptoms are defensive response to highly aversive </a:t>
            </a:r>
            <a:r>
              <a:rPr lang="en-US" altLang="en-US" sz="2400" dirty="0" smtClean="0">
                <a:ea typeface="MS PGothic" charset="-128"/>
              </a:rPr>
              <a:t>events</a:t>
            </a:r>
            <a:endParaRPr lang="en-US" altLang="en-US" sz="2400" dirty="0">
              <a:ea typeface="MS PGothic" charset="-128"/>
            </a:endParaRPr>
          </a:p>
        </p:txBody>
      </p:sp>
      <p:pic>
        <p:nvPicPr>
          <p:cNvPr id="348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1319213"/>
            <a:ext cx="5113338" cy="2852737"/>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93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b="1" u="sng">
                <a:ea typeface="MS PGothic" charset="-128"/>
              </a:rPr>
              <a:t>Learning Objectives</a:t>
            </a:r>
            <a:endParaRPr lang="en-US" altLang="en-US">
              <a:ea typeface="MS PGothic" charset="-128"/>
            </a:endParaRPr>
          </a:p>
        </p:txBody>
      </p:sp>
      <p:sp>
        <p:nvSpPr>
          <p:cNvPr id="16386" name="Content Placeholder 2"/>
          <p:cNvSpPr>
            <a:spLocks noGrp="1"/>
          </p:cNvSpPr>
          <p:nvPr>
            <p:ph idx="1"/>
          </p:nvPr>
        </p:nvSpPr>
        <p:spPr>
          <a:xfrm>
            <a:off x="457200" y="1473200"/>
            <a:ext cx="8229600" cy="4768850"/>
          </a:xfrm>
        </p:spPr>
        <p:txBody>
          <a:bodyPr/>
          <a:lstStyle/>
          <a:p>
            <a:pPr marL="0" indent="0">
              <a:spcAft>
                <a:spcPts val="1000"/>
              </a:spcAft>
              <a:buFont typeface="Arial" charset="0"/>
              <a:buNone/>
            </a:pPr>
            <a:r>
              <a:rPr lang="en-US" altLang="en-US" sz="2700">
                <a:ea typeface="MS PGothic" charset="-128"/>
              </a:rPr>
              <a:t>1. Define the basic terminology and historical origins of dissociative symptoms and dissociative disorders.</a:t>
            </a:r>
          </a:p>
          <a:p>
            <a:pPr marL="0" indent="0">
              <a:spcAft>
                <a:spcPts val="1000"/>
              </a:spcAft>
              <a:buFont typeface="Arial" charset="0"/>
              <a:buNone/>
            </a:pPr>
            <a:r>
              <a:rPr lang="en-US" altLang="en-US" sz="2700">
                <a:ea typeface="MS PGothic" charset="-128"/>
              </a:rPr>
              <a:t>2. Describe the posttraumatic model of dissociation and the sleep-dissociation model, and the controversies and debate between these competing theories.</a:t>
            </a:r>
          </a:p>
          <a:p>
            <a:pPr marL="0" indent="0">
              <a:spcAft>
                <a:spcPts val="1000"/>
              </a:spcAft>
              <a:buFont typeface="Arial" charset="0"/>
              <a:buNone/>
            </a:pPr>
            <a:r>
              <a:rPr lang="en-US" altLang="en-US" sz="2700">
                <a:ea typeface="MS PGothic" charset="-128"/>
              </a:rPr>
              <a:t>3. What is the innovative angle of the sleep-dissociation model?</a:t>
            </a:r>
          </a:p>
          <a:p>
            <a:pPr marL="0" indent="0">
              <a:spcAft>
                <a:spcPts val="1000"/>
              </a:spcAft>
              <a:buFont typeface="Arial" charset="0"/>
              <a:buNone/>
            </a:pPr>
            <a:r>
              <a:rPr lang="en-US" altLang="en-US" sz="2700">
                <a:ea typeface="MS PGothic" charset="-128"/>
              </a:rPr>
              <a:t>4. How can the two models be combined into one conceptual scheme?</a:t>
            </a:r>
          </a:p>
        </p:txBody>
      </p:sp>
    </p:spTree>
    <p:extLst>
      <p:ext uri="{BB962C8B-B14F-4D97-AF65-F5344CB8AC3E}">
        <p14:creationId xmlns:p14="http://schemas.microsoft.com/office/powerpoint/2010/main" val="4184122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tLang="en-US" b="1" u="sng">
                <a:ea typeface="MS PGothic" charset="-128"/>
              </a:rPr>
              <a:t>The Posttraumatic Model (PTM)</a:t>
            </a:r>
          </a:p>
        </p:txBody>
      </p:sp>
      <p:sp>
        <p:nvSpPr>
          <p:cNvPr id="6" name="Content Placeholder 5"/>
          <p:cNvSpPr>
            <a:spLocks noGrp="1"/>
          </p:cNvSpPr>
          <p:nvPr>
            <p:ph sz="half" idx="1"/>
          </p:nvPr>
        </p:nvSpPr>
        <p:spPr>
          <a:xfrm>
            <a:off x="457200" y="1609725"/>
            <a:ext cx="4711700" cy="4525963"/>
          </a:xfrm>
        </p:spPr>
        <p:txBody>
          <a:bodyPr/>
          <a:lstStyle/>
          <a:p>
            <a:pPr>
              <a:buFont typeface="Wingdings" panose="05000000000000000000" pitchFamily="2" charset="2"/>
              <a:buChar char="§"/>
            </a:pPr>
            <a:r>
              <a:rPr lang="en-US" altLang="en-US" dirty="0">
                <a:ea typeface="MS PGothic" charset="-128"/>
              </a:rPr>
              <a:t>Symptoms are </a:t>
            </a:r>
            <a:r>
              <a:rPr lang="en-US" altLang="en-US" dirty="0" smtClean="0">
                <a:ea typeface="MS PGothic" charset="-128"/>
              </a:rPr>
              <a:t>a reflection of strategies </a:t>
            </a:r>
            <a:r>
              <a:rPr lang="en-US" altLang="en-US" dirty="0">
                <a:ea typeface="MS PGothic" charset="-128"/>
              </a:rPr>
              <a:t>to </a:t>
            </a:r>
            <a:r>
              <a:rPr lang="en-US" altLang="en-US" dirty="0" smtClean="0">
                <a:ea typeface="MS PGothic" charset="-128"/>
              </a:rPr>
              <a:t>cope with highly </a:t>
            </a:r>
            <a:r>
              <a:rPr lang="en-US" altLang="en-US" dirty="0">
                <a:ea typeface="MS PGothic" charset="-128"/>
              </a:rPr>
              <a:t>aversive experiences.</a:t>
            </a:r>
          </a:p>
          <a:p>
            <a:pPr>
              <a:buFont typeface="Wingdings" charset="2"/>
              <a:buChar char="§"/>
            </a:pPr>
            <a:r>
              <a:rPr lang="en-US" altLang="en-US" dirty="0">
                <a:ea typeface="MS PGothic" charset="-128"/>
              </a:rPr>
              <a:t>Dissociation as a means of escape from painful memories.</a:t>
            </a:r>
          </a:p>
          <a:p>
            <a:pPr>
              <a:buFont typeface="Wingdings" charset="2"/>
              <a:buChar char="§"/>
            </a:pPr>
            <a:r>
              <a:rPr lang="en-US" altLang="en-US" dirty="0" err="1">
                <a:ea typeface="MS PGothic" charset="-128"/>
              </a:rPr>
              <a:t>Vermetten</a:t>
            </a:r>
            <a:r>
              <a:rPr lang="en-US" altLang="en-US" dirty="0">
                <a:ea typeface="MS PGothic" charset="-128"/>
              </a:rPr>
              <a:t> and colleagues (2006) example</a:t>
            </a:r>
          </a:p>
        </p:txBody>
      </p:sp>
      <p:pic>
        <p:nvPicPr>
          <p:cNvPr id="3686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9088" y="1609725"/>
            <a:ext cx="3287712" cy="43100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564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381000" y="490538"/>
            <a:ext cx="8531225" cy="990600"/>
          </a:xfrm>
        </p:spPr>
        <p:txBody>
          <a:bodyPr/>
          <a:lstStyle/>
          <a:p>
            <a:pPr eaLnBrk="1" hangingPunct="1"/>
            <a:r>
              <a:rPr lang="en-US" altLang="en-US" b="1" u="sng" dirty="0">
                <a:ea typeface="MS PGothic" charset="-128"/>
              </a:rPr>
              <a:t>Causality and Evidence</a:t>
            </a:r>
            <a:endParaRPr lang="en-US" altLang="en-US" dirty="0">
              <a:ea typeface="MS PGothic" charset="-128"/>
            </a:endParaRPr>
          </a:p>
        </p:txBody>
      </p:sp>
      <p:sp>
        <p:nvSpPr>
          <p:cNvPr id="38915" name="AutoShape 2" descr="data:image/jpg;base64,/9j/4AAQSkZJRgABAQAAAQABAAD/2wBDAAkGBwgHBgkIBwgKCgkLDRYPDQwMDRsUFRAWIB0iIiAdHx8kKDQsJCYxJx8fLT0tMTU3Ojo6Iys/RD84QzQ5Ojf/2wBDAQoKCg0MDRoPDxo3JR8lNzc3Nzc3Nzc3Nzc3Nzc3Nzc3Nzc3Nzc3Nzc3Nzc3Nzc3Nzc3Nzc3Nzc3Nzc3Nzc3Nzf/wAARCABjAQcDASIAAhEBAxEB/8QAHAABAQEAAwEBAQAAAAAAAAAAAAcGBAUIAwEC/8QAPxAAAQMDAQUFBQQGCwAAAAAAAQACAwQFEQYHEiExQRNRYXGRFCKBobEVdLLBMjU2QlKiFhdTVGJyc4LR4fD/xAAaAQEAAwEBAQAAAAAAAAAAAAAAAgMEAQUG/8QAKxEAAgICAQMCBgEFAAAAAAAAAAECAwQREhMhMRQiBRVBUWGBcTIzQkPB/9oADAMBAAIRAxEAPwDBIiL6Y8EIiIAiIgCIiAIiIAiIgCIiAIiIAiIgCIiAIiIAiIgCIiAIiIAiIgCIiAdUTqiAIiIAiIh0Iu/0zo676lDpKGNkdM126Z53brc9w6k+S0x2Q3cDP2jQ+j/+FTPJqg9ORZGmyS2kTpEIwSEVxWEREOBERAEREARFyLfQVdyqW01BTyVEzskMjbkkDmUbS7s6k29I46LQ12idQW+2TXGvom09PC0OdvzNLuJA4AE96zyjGcZ/0vZ2UXHyERFIiEREAREQBERAEWit+h9SXCNktPa5RG8BzXyubGCD14nPyXS3Gimt1fUUVUGieB5ZIGnIyO4qEbISekybhJLbRx0RFMgEREA6onVEAREQBEWy2Zaet2orlWQXSN8kcUAe0MkLOO9jooWWKuLkycIOcuKK/oylio9J2mGEAN9kjcSOpc0En4klZPU20/7HvVXbYbV2/szgx0jqjc3jgE4G6e/vVAoqaKjpIaWAEQwMbGwE5w0DA4+QWXvmhNO1tRWXStgndPJmWRwqHgEgdwPgvDqnW5t2LaPVsjPhqBAicnKKobO9E2W/aeFfdIJXzPne1pbM5vujA5A9+VppNl2mHDDYKpvi2pd+a9KWdXB8dPsYVizktkJRUDXezr7BoX3K11Ek9JGQJY5cb8YJwHAgDIzjp6rpdE6PqtVVUm7J2FHDjtZsZOTya0dT9Fesitw577FTpmpcfqZlFeKTZlpeCMNkpZqh2OL5Z3ZPoQFx7tsz037HPLTwVED2RucDHO7GQO52QqPmFW/DLvSTRD0Wp0Jo6fVU8j3ymCggIEszQC5zjx3WjlnGOJ5ZCqFNs00tCwNfRyzu6ukneSfQgfJTtzK65cX3ZCGNOa2iDLZ7I+OtYM/2Ev0W3vWymz1UDjaXzUdQB7u88vjJ7iDx9D6rIbMaKe3bQ/Yqtm5PBHMx7c5wQFCeRC2qXHzonGmddkeRSdpn7DXUf4GfjavPa9O3y1096tk1urC8QTgB/Zuw7AIPA/BZ5mzbSrWbpt73Z6mokz9VkxcqFMGpI0ZFErJJogaKk7QdnlNZrc+62d8vYxEdtBI7e3QTjeaefPHA5XUaD0JLqdrqyqmdT29j93eYAXyuHMDPADx/7XorKrdfPfYxOianx+pjUV7h2a6WiYGuopJHdXSVDyfkV1N92UWyenc+yzS0tQBlrJHl8bj3HPEeefgqVn1N6eyx4k0tkaRc6C011ReBaGQH24zGLsieTgeOT3Dnnu4qt2bZRZ6aBpuss9bUEe9uvMbB5AcfU+ittya6ktsrronY+xFl+O/Rd5FXqo2Z6WmYWspJYT/HHO7I9SQphrzRc+lpGyxymooJstjlcMOa7Gd13jjkeuOijVl12viuzJWY84LkXOxgCx2/H91i/CF591x+2N5+9v8AyXoKx/qO3/dYvwhQjUdvqLttBuNBRs3p5657Wdw7yfADj8FjwZKNkmzTlLcIpGZRXJmzLTEFIHVUc7jGzMkrqlzQcDi44OB3qN3x9vfdKg2eJ8dCHYhD3lxcB+8Se/njot1OTG1tRRksplWtyOCiItBSOqJ1RAEREAXNtd3uNnkkltdXJTSPbuudHjJHPHFcJOh8lxxUlpnU2ntHpvT80tRYbdPO8vllpYnveebnFgJKjeudUX2n1Nd6GG6TspGymMRDGA0tGRy8SrDpn9m7V9yh/AFD9YwCq2iV9MTuiauZGSOm9uj815GJGLslyR6WS2q1pn8adrtXijFLp59wNNGThtPFlrSTk8cYz8VstH1Wvo9QUjLxDXvoHu3ZjPG3DRg8cgZHHCptJSwUNJHS0sTYoIWhjI2DAaBywFiLJtNpLxfKa1wWyoYZ5CwSOkb7vPiQPJcle7VLjBaEalBrcmajV8bZdK3djxkGimPHvDCR9F0uyemjh0TRvYMOmklkf4nfLfo0LvNVcNMXb7lN+By6XZTMyXRFC1hBMbpWOHce0cfoR6qhN9F/yXP+6v4MhtW1Ld6DUTaC3101LAynY8iF26XOcTxJ59AsfDrPUkbXM+2Kp7HNLS2Uh4IPmCtJthtta7UzK1lNM+mkp2NbIyMubkF2QSOvEeqxVPZ7nUgup7dWSNAyXMgfgfHGF6mPGrpLaR59zs5vWy17I4WR6JpnMHGSWRzvE72PoAuJr7TOpL9coX2qujgoo4gOzdUvjJfk5cQ0ceG7hcvZHKyXRFMGEZjlla4dx3ifoQuNr/VGodO3CIW2ghmoZYge1fA9+H5OQS0jHDHzXn+71EuPnb8m329JcjT6WpbjRWKlprzM2etiaWvka8u3hnhxIBPDCyLoWRbaWuYMGWg33ee6R9GhdBDtI1fO4NgtEMjjyEdHM4n0cvppG6XK77Top71TNpaxlI+N0QY5mAG5GQSTn3lNUThzlLXhkHbCXFL7lB13X1Vr0pcKyhl7KoiY3cfgHGXAdfAlTHZ1qm+VWraSkrblUVMFTvteyV2RwaSCO45HRUXaW1ztEXQNBJLG8AM/vtUs2W22tl1hR1LKeXsKfffJIWENb7pAGeWckcF3HUHjzb8nLnPqxS8Fe1w0P0feQ4ZHsch/lK+WgIGU+jbQ2MYDqdrz4l3vE+pX011I2PR95LjgGkkaPMjA+ZC/nQUrZdG2dzDkClY0+Y4H5grN36P7/wCGj/b+iabSNVXum1ZU0dFcZ6Wnpt0MZC7dyS0Ek9/NUzRFwqLtpW311Y4OnljO+4DG8Q4jPxwpLtQtdc3WNZUCknfDUbjonsjLmu90AgYHPI5Kr6Ao6ig0fbaaridFMyMlzH8C3LiQD44IWm9Q9PBryZ6XPqy2Z+hooRtiuEm4N4W8TD/OdxpPpn1K7raPdauz6Tqqu3ydlUbzGNkxkt3nAEjxwupoaiP+uGvj3ve+zGs58yCx2PQrsNqFFU1+jauKjifNI18cm5GMuIa4E4A58FU+9kOX2RZ/hLX5MXss1PeK3UnsFfXTVVPLC92Jnbxa5uCCD6rZ7VYGTaGuReMmMMkb4EPA/Mqf7IrZW/0p9sdTTNpoYJA6R0Za3J4AZPXw8FQtqUjY9C3MPIy9rGjjzO+1W3pLJXH8EKtuh8vyd7Y/1Hb/ALrF+ALotM6ZFDqC83uraPaKupeIB/BFnn5uI9AF3ti/Udv+6xfgC6fTWoxcL3ebPUuHtNDUv7PpvxZ4ehOPRZly92i/2+3Zmtr+qPZaUWGifieobvVTmn9CPo3/AHfTzUfVb2xaa7aFuoKSP34gI6sDqz91/wAOR8CO5STkMnkvWwuHS9v7POyuTs9wREWszjqidUQ4EREAREQF6sGs9N09it0E94pmSxUsTHtJOWkMAI5KQ6vroqnV9wrqCdr431AkhlZxBwBgj4hdHkos1WLGqTkn5NFl7sSi14Lzp3aHY7pQxGurIaGrDR2sc7t0b3UtceBHzSq1tpC0vdJT1FNLO8+97FEHOdk9XDA9SoMOCZPUqp4EN+Xos9ZLXgvWotY6dqrBc4Ke8Uj5ZaSVjGB/FziwgAKbbPtanTM0lNWxyTW+d288M4uidy3gOuRjI8FjumEVkMSEYuPlMhLJlKSl9UeiqXW2mapgfHeqRmRnEsnZn0dhca8a301FQ1Ef2vTyvdE5rWwkyZJB/hBXn4Ejkh481Svh8E/LJvMk1rRrtnusnaXnfBVMfNb5yC9rcbzHAY3m9/DgR5dyrlJrfTNZGHx3mkYMcpn9m4fB2F516YTJVt2FXY+XhkK8mcFryejJ9aaagbl97onDuZLvn0blTel1NaI9qdTen1WLe+MtbN2bufZtbyxnmCp3k4xlAcLkMGEN9/J2eVKTXbwejIda6Znbll7om/6km4f5sL9n1lpqnaXPvlE7HSOUPPoMrzlkpk9Sq/l0PuyfrZfYoe0TX0N7ozarO2T2RzgZpnjd7TByGgc8Z45K+WzrXken4Dbbq2R1CXl0UjBvGEnmCOrTz4cRx7+GBRaPS19Pp/Qp683PmejINaaZnjD2XuiHg+XcPocFdTfdpVgt9O/2GoFfUY9yOAHdz4uIwB5ZUJye8pz5qhfD609tsteZNrwdtTahr6fUYvweDWmYyvyODs8C3yxw8ArJZ9pGnbjC01FWKGbHvR1PAA+DuRHooKiutxYW632Kq8iVZ6Kqdb6Yp2Fz73RuwOUcnaH0blSvaNrcalDaK3sfHb43b5Lxh0zsEAkdAOg596xOT3lfihVhV1y5b2SsypTWtF/tGtdNw2mihlvFK2RlPG1zSTkENGeik1wv5ode1d7tcolYKt0jC04bKw8x5ELNZKKVeJCDffezlmRKaX4PQR1vpSuoiyoulN2c8eHwy5zgji0jHwUeay1WrUNU2Koiq6RoJppxkjBIOCccHY93PT48M9lEqxVXvT7MWZDnraOZdpaea4SyUgAiJGMN3Q7hxOOn/iuGiLSlpaKG9sdUTqi6cCIiAIiIAiIgCIiAIiIAiIgCIiAIiIAiIgCIiAIiIAiIgCIiAIiIAiIgCIiAdUTqiAFERdOIIiIdCIiAIiIAiIgCIiAIiIAiIgCIiAIiIAiIgCIiAIiIAiIgCIiAIiIAEREB/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fontAlgn="base">
              <a:spcBef>
                <a:spcPct val="0"/>
              </a:spcBef>
              <a:spcAft>
                <a:spcPct val="0"/>
              </a:spcAft>
              <a:buFontTx/>
              <a:buNone/>
            </a:pPr>
            <a:endParaRPr lang="en-US" altLang="en-US" sz="1800">
              <a:solidFill>
                <a:srgbClr val="000000"/>
              </a:solidFill>
            </a:endParaRPr>
          </a:p>
        </p:txBody>
      </p:sp>
      <p:sp>
        <p:nvSpPr>
          <p:cNvPr id="11" name="Rectangle 10"/>
          <p:cNvSpPr>
            <a:spLocks noChangeArrowheads="1"/>
          </p:cNvSpPr>
          <p:nvPr/>
        </p:nvSpPr>
        <p:spPr bwMode="auto">
          <a:xfrm>
            <a:off x="2082222" y="4003515"/>
            <a:ext cx="654045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eaLnBrk="0" fontAlgn="base" hangingPunct="0">
              <a:spcBef>
                <a:spcPct val="0"/>
              </a:spcBef>
              <a:spcAft>
                <a:spcPct val="0"/>
              </a:spcAft>
              <a:buFontTx/>
              <a:buNone/>
            </a:pPr>
            <a:r>
              <a:rPr lang="en-US" altLang="en-US" sz="2800" b="1" dirty="0">
                <a:solidFill>
                  <a:prstClr val="black"/>
                </a:solidFill>
                <a:latin typeface="Calibri"/>
              </a:rPr>
              <a:t>Three main limitations:</a:t>
            </a:r>
          </a:p>
          <a:p>
            <a:pPr marL="457200" indent="-457200" defTabSz="457200" eaLnBrk="0" fontAlgn="base" hangingPunct="0">
              <a:spcBef>
                <a:spcPct val="0"/>
              </a:spcBef>
              <a:spcAft>
                <a:spcPct val="0"/>
              </a:spcAft>
              <a:buFont typeface="Wingdings" panose="05000000000000000000" pitchFamily="2" charset="2"/>
              <a:buChar char="§"/>
            </a:pPr>
            <a:r>
              <a:rPr lang="en-US" altLang="en-US" sz="2800" dirty="0" smtClean="0">
                <a:solidFill>
                  <a:prstClr val="black"/>
                </a:solidFill>
                <a:latin typeface="Calibri"/>
              </a:rPr>
              <a:t>based </a:t>
            </a:r>
            <a:r>
              <a:rPr lang="en-US" altLang="en-US" sz="2800" dirty="0">
                <a:solidFill>
                  <a:prstClr val="black"/>
                </a:solidFill>
                <a:latin typeface="Calibri"/>
              </a:rPr>
              <a:t>on cross-sectional </a:t>
            </a:r>
            <a:r>
              <a:rPr lang="en-US" altLang="en-US" sz="2800" dirty="0" smtClean="0">
                <a:solidFill>
                  <a:prstClr val="black"/>
                </a:solidFill>
                <a:latin typeface="Calibri"/>
              </a:rPr>
              <a:t>designs</a:t>
            </a:r>
            <a:endParaRPr lang="en-US" altLang="en-US" sz="2800" dirty="0">
              <a:solidFill>
                <a:prstClr val="black"/>
              </a:solidFill>
              <a:latin typeface="Calibri"/>
            </a:endParaRPr>
          </a:p>
          <a:p>
            <a:pPr marL="457200" indent="-457200" defTabSz="457200" eaLnBrk="0" fontAlgn="base" hangingPunct="0">
              <a:spcBef>
                <a:spcPct val="0"/>
              </a:spcBef>
              <a:spcAft>
                <a:spcPct val="0"/>
              </a:spcAft>
              <a:buFont typeface="Wingdings" panose="05000000000000000000" pitchFamily="2" charset="2"/>
              <a:buChar char="§"/>
            </a:pPr>
            <a:r>
              <a:rPr lang="en-US" altLang="en-US" sz="2800" dirty="0">
                <a:solidFill>
                  <a:prstClr val="black"/>
                </a:solidFill>
                <a:latin typeface="Calibri"/>
              </a:rPr>
              <a:t>self-report measure</a:t>
            </a:r>
          </a:p>
          <a:p>
            <a:pPr marL="457200" indent="-457200" defTabSz="457200" eaLnBrk="0" fontAlgn="base" hangingPunct="0">
              <a:spcBef>
                <a:spcPct val="0"/>
              </a:spcBef>
              <a:spcAft>
                <a:spcPct val="0"/>
              </a:spcAft>
              <a:buFont typeface="Wingdings" panose="05000000000000000000" pitchFamily="2" charset="2"/>
              <a:buChar char="§"/>
            </a:pPr>
            <a:r>
              <a:rPr lang="en-US" altLang="en-US" sz="2800" dirty="0">
                <a:solidFill>
                  <a:prstClr val="black"/>
                </a:solidFill>
                <a:latin typeface="Calibri"/>
              </a:rPr>
              <a:t>c</a:t>
            </a:r>
            <a:r>
              <a:rPr lang="en-US" altLang="en-US" sz="2800" dirty="0" smtClean="0">
                <a:solidFill>
                  <a:prstClr val="black"/>
                </a:solidFill>
                <a:latin typeface="Calibri"/>
              </a:rPr>
              <a:t>ognitive failures/high dissociation</a:t>
            </a:r>
            <a:endParaRPr lang="en-US" altLang="en-US" sz="2800" dirty="0">
              <a:solidFill>
                <a:prstClr val="black"/>
              </a:solidFill>
              <a:latin typeface="Calibri"/>
            </a:endParaRPr>
          </a:p>
        </p:txBody>
      </p:sp>
      <p:sp>
        <p:nvSpPr>
          <p:cNvPr id="2" name="Rounded Rectangle 1"/>
          <p:cNvSpPr/>
          <p:nvPr/>
        </p:nvSpPr>
        <p:spPr>
          <a:xfrm>
            <a:off x="460375" y="1962937"/>
            <a:ext cx="2876937" cy="1159688"/>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spcBef>
                <a:spcPct val="0"/>
              </a:spcBef>
              <a:spcAft>
                <a:spcPct val="0"/>
              </a:spcAft>
            </a:pPr>
            <a:r>
              <a:rPr lang="en-US" sz="2800" b="1" dirty="0">
                <a:solidFill>
                  <a:prstClr val="black"/>
                </a:solidFill>
              </a:rPr>
              <a:t>Trauma</a:t>
            </a:r>
          </a:p>
        </p:txBody>
      </p:sp>
      <p:sp>
        <p:nvSpPr>
          <p:cNvPr id="16" name="Rounded Rectangle 15"/>
          <p:cNvSpPr/>
          <p:nvPr/>
        </p:nvSpPr>
        <p:spPr>
          <a:xfrm>
            <a:off x="5752346" y="1962937"/>
            <a:ext cx="2876937" cy="1159688"/>
          </a:xfrm>
          <a:prstGeom prst="roundRect">
            <a:avLst/>
          </a:prstGeom>
          <a:solidFill>
            <a:srgbClr val="9A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spcBef>
                <a:spcPct val="0"/>
              </a:spcBef>
              <a:spcAft>
                <a:spcPct val="0"/>
              </a:spcAft>
            </a:pPr>
            <a:r>
              <a:rPr lang="en-US" sz="2400" b="1" dirty="0">
                <a:solidFill>
                  <a:prstClr val="black"/>
                </a:solidFill>
              </a:rPr>
              <a:t>Dissociative Symptoms</a:t>
            </a:r>
          </a:p>
        </p:txBody>
      </p:sp>
      <p:sp>
        <p:nvSpPr>
          <p:cNvPr id="3" name="Right Arrow 2"/>
          <p:cNvSpPr/>
          <p:nvPr/>
        </p:nvSpPr>
        <p:spPr>
          <a:xfrm>
            <a:off x="3738369" y="2388350"/>
            <a:ext cx="1614080" cy="423727"/>
          </a:xfrm>
          <a:prstGeom prst="rightArrow">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spcBef>
                <a:spcPct val="0"/>
              </a:spcBef>
              <a:spcAft>
                <a:spcPct val="0"/>
              </a:spcAft>
            </a:pPr>
            <a:endParaRPr lang="en-US">
              <a:solidFill>
                <a:prstClr val="white"/>
              </a:solidFill>
            </a:endParaRPr>
          </a:p>
        </p:txBody>
      </p:sp>
      <p:sp>
        <p:nvSpPr>
          <p:cNvPr id="4" name="Action Button: Help 3">
            <a:hlinkClick r:id="" action="ppaction://noaction" highlightClick="1"/>
          </p:cNvPr>
          <p:cNvSpPr/>
          <p:nvPr/>
        </p:nvSpPr>
        <p:spPr>
          <a:xfrm>
            <a:off x="4178358" y="1657474"/>
            <a:ext cx="556457" cy="425023"/>
          </a:xfrm>
          <a:prstGeom prst="actionButtonHelp">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0" fontAlgn="base" hangingPunct="0">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4027166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381000" y="299153"/>
            <a:ext cx="8531225" cy="990600"/>
          </a:xfrm>
        </p:spPr>
        <p:txBody>
          <a:bodyPr/>
          <a:lstStyle/>
          <a:p>
            <a:pPr eaLnBrk="1" hangingPunct="1"/>
            <a:r>
              <a:rPr lang="en-US" altLang="en-US" b="1" u="sng" dirty="0">
                <a:solidFill>
                  <a:srgbClr val="00B0F0"/>
                </a:solidFill>
                <a:ea typeface="MS PGothic" charset="-128"/>
              </a:rPr>
              <a:t>Causality and Evidence</a:t>
            </a:r>
            <a:endParaRPr lang="en-US" altLang="en-US" dirty="0">
              <a:solidFill>
                <a:srgbClr val="00B0F0"/>
              </a:solidFill>
              <a:ea typeface="MS PGothic" charset="-128"/>
            </a:endParaRPr>
          </a:p>
        </p:txBody>
      </p:sp>
      <p:sp>
        <p:nvSpPr>
          <p:cNvPr id="38915" name="AutoShape 2" descr="data:image/jpg;base64,/9j/4AAQSkZJRgABAQAAAQABAAD/2wBDAAkGBwgHBgkIBwgKCgkLDRYPDQwMDRsUFRAWIB0iIiAdHx8kKDQsJCYxJx8fLT0tMTU3Ojo6Iys/RD84QzQ5Ojf/2wBDAQoKCg0MDRoPDxo3JR8lNzc3Nzc3Nzc3Nzc3Nzc3Nzc3Nzc3Nzc3Nzc3Nzc3Nzc3Nzc3Nzc3Nzc3Nzc3Nzc3Nzf/wAARCABjAQcDASIAAhEBAxEB/8QAHAABAQEAAwEBAQAAAAAAAAAAAAcGBAUIAwEC/8QAPxAAAQMDAQUFBQQGCwAAAAAAAQACAwQFEQYHEiExQRNRYXGRFCKBobEVdLLBMjU2QlKiFhdTVGJyc4LR4fD/xAAaAQEAAwEBAQAAAAAAAAAAAAAAAgMEAQUG/8QAKxEAAgICAQMCBgEFAAAAAAAAAAECAwQREhMhMRQiBRVBUWGBcTIzQkPB/9oADAMBAAIRAxEAPwDBIiL6Y8EIiIAiIgCIiAIiIAiIgCIiAIiIAiIgCIiAIiIAiIgCIiAIiIAiIgCIiAdUTqiAIiIAiIh0Iu/0zo676lDpKGNkdM126Z53brc9w6k+S0x2Q3cDP2jQ+j/+FTPJqg9ORZGmyS2kTpEIwSEVxWEREOBERAEREARFyLfQVdyqW01BTyVEzskMjbkkDmUbS7s6k29I46LQ12idQW+2TXGvom09PC0OdvzNLuJA4AE96zyjGcZ/0vZ2UXHyERFIiEREAREQBERAEWit+h9SXCNktPa5RG8BzXyubGCD14nPyXS3Gimt1fUUVUGieB5ZIGnIyO4qEbISekybhJLbRx0RFMgEREA6onVEAREQBEWy2Zaet2orlWQXSN8kcUAe0MkLOO9jooWWKuLkycIOcuKK/oylio9J2mGEAN9kjcSOpc0En4klZPU20/7HvVXbYbV2/szgx0jqjc3jgE4G6e/vVAoqaKjpIaWAEQwMbGwE5w0DA4+QWXvmhNO1tRWXStgndPJmWRwqHgEgdwPgvDqnW5t2LaPVsjPhqBAicnKKobO9E2W/aeFfdIJXzPne1pbM5vujA5A9+VppNl2mHDDYKpvi2pd+a9KWdXB8dPsYVizktkJRUDXezr7BoX3K11Ek9JGQJY5cb8YJwHAgDIzjp6rpdE6PqtVVUm7J2FHDjtZsZOTya0dT9Fesitw577FTpmpcfqZlFeKTZlpeCMNkpZqh2OL5Z3ZPoQFx7tsz037HPLTwVED2RucDHO7GQO52QqPmFW/DLvSTRD0Wp0Jo6fVU8j3ymCggIEszQC5zjx3WjlnGOJ5ZCqFNs00tCwNfRyzu6ukneSfQgfJTtzK65cX3ZCGNOa2iDLZ7I+OtYM/2Ev0W3vWymz1UDjaXzUdQB7u88vjJ7iDx9D6rIbMaKe3bQ/Yqtm5PBHMx7c5wQFCeRC2qXHzonGmddkeRSdpn7DXUf4GfjavPa9O3y1096tk1urC8QTgB/Zuw7AIPA/BZ5mzbSrWbpt73Z6mokz9VkxcqFMGpI0ZFErJJogaKk7QdnlNZrc+62d8vYxEdtBI7e3QTjeaefPHA5XUaD0JLqdrqyqmdT29j93eYAXyuHMDPADx/7XorKrdfPfYxOianx+pjUV7h2a6WiYGuopJHdXSVDyfkV1N92UWyenc+yzS0tQBlrJHl8bj3HPEeefgqVn1N6eyx4k0tkaRc6C011ReBaGQH24zGLsieTgeOT3Dnnu4qt2bZRZ6aBpuss9bUEe9uvMbB5AcfU+ittya6ktsrronY+xFl+O/Rd5FXqo2Z6WmYWspJYT/HHO7I9SQphrzRc+lpGyxymooJstjlcMOa7Gd13jjkeuOijVl12viuzJWY84LkXOxgCx2/H91i/CF591x+2N5+9v8AyXoKx/qO3/dYvwhQjUdvqLttBuNBRs3p5657Wdw7yfADj8FjwZKNkmzTlLcIpGZRXJmzLTEFIHVUc7jGzMkrqlzQcDi44OB3qN3x9vfdKg2eJ8dCHYhD3lxcB+8Se/njot1OTG1tRRksplWtyOCiItBSOqJ1RAEREAXNtd3uNnkkltdXJTSPbuudHjJHPHFcJOh8lxxUlpnU2ntHpvT80tRYbdPO8vllpYnveebnFgJKjeudUX2n1Nd6GG6TspGymMRDGA0tGRy8SrDpn9m7V9yh/AFD9YwCq2iV9MTuiauZGSOm9uj815GJGLslyR6WS2q1pn8adrtXijFLp59wNNGThtPFlrSTk8cYz8VstH1Wvo9QUjLxDXvoHu3ZjPG3DRg8cgZHHCptJSwUNJHS0sTYoIWhjI2DAaBywFiLJtNpLxfKa1wWyoYZ5CwSOkb7vPiQPJcle7VLjBaEalBrcmajV8bZdK3djxkGimPHvDCR9F0uyemjh0TRvYMOmklkf4nfLfo0LvNVcNMXb7lN+By6XZTMyXRFC1hBMbpWOHce0cfoR6qhN9F/yXP+6v4MhtW1Ld6DUTaC3101LAynY8iF26XOcTxJ59AsfDrPUkbXM+2Kp7HNLS2Uh4IPmCtJthtta7UzK1lNM+mkp2NbIyMubkF2QSOvEeqxVPZ7nUgup7dWSNAyXMgfgfHGF6mPGrpLaR59zs5vWy17I4WR6JpnMHGSWRzvE72PoAuJr7TOpL9coX2qujgoo4gOzdUvjJfk5cQ0ceG7hcvZHKyXRFMGEZjlla4dx3ifoQuNr/VGodO3CIW2ghmoZYge1fA9+H5OQS0jHDHzXn+71EuPnb8m329JcjT6WpbjRWKlprzM2etiaWvka8u3hnhxIBPDCyLoWRbaWuYMGWg33ee6R9GhdBDtI1fO4NgtEMjjyEdHM4n0cvppG6XK77Top71TNpaxlI+N0QY5mAG5GQSTn3lNUThzlLXhkHbCXFL7lB13X1Vr0pcKyhl7KoiY3cfgHGXAdfAlTHZ1qm+VWraSkrblUVMFTvteyV2RwaSCO45HRUXaW1ztEXQNBJLG8AM/vtUs2W22tl1hR1LKeXsKfffJIWENb7pAGeWckcF3HUHjzb8nLnPqxS8Fe1w0P0feQ4ZHsch/lK+WgIGU+jbQ2MYDqdrz4l3vE+pX011I2PR95LjgGkkaPMjA+ZC/nQUrZdG2dzDkClY0+Y4H5grN36P7/wCGj/b+iabSNVXum1ZU0dFcZ6Wnpt0MZC7dyS0Ek9/NUzRFwqLtpW311Y4OnljO+4DG8Q4jPxwpLtQtdc3WNZUCknfDUbjonsjLmu90AgYHPI5Kr6Ao6ig0fbaaridFMyMlzH8C3LiQD44IWm9Q9PBryZ6XPqy2Z+hooRtiuEm4N4W8TD/OdxpPpn1K7raPdauz6Tqqu3ydlUbzGNkxkt3nAEjxwupoaiP+uGvj3ve+zGs58yCx2PQrsNqFFU1+jauKjifNI18cm5GMuIa4E4A58FU+9kOX2RZ/hLX5MXss1PeK3UnsFfXTVVPLC92Jnbxa5uCCD6rZ7VYGTaGuReMmMMkb4EPA/Mqf7IrZW/0p9sdTTNpoYJA6R0Za3J4AZPXw8FQtqUjY9C3MPIy9rGjjzO+1W3pLJXH8EKtuh8vyd7Y/1Hb/ALrF+ALotM6ZFDqC83uraPaKupeIB/BFnn5uI9AF3ti/Udv+6xfgC6fTWoxcL3ebPUuHtNDUv7PpvxZ4ehOPRZly92i/2+3Zmtr+qPZaUWGifieobvVTmn9CPo3/AHfTzUfVb2xaa7aFuoKSP34gI6sDqz91/wAOR8CO5STkMnkvWwuHS9v7POyuTs9wREWszjqidUQ4EREAREQF6sGs9N09it0E94pmSxUsTHtJOWkMAI5KQ6vroqnV9wrqCdr431AkhlZxBwBgj4hdHkos1WLGqTkn5NFl7sSi14Lzp3aHY7pQxGurIaGrDR2sc7t0b3UtceBHzSq1tpC0vdJT1FNLO8+97FEHOdk9XDA9SoMOCZPUqp4EN+Xos9ZLXgvWotY6dqrBc4Ke8Uj5ZaSVjGB/FziwgAKbbPtanTM0lNWxyTW+d288M4uidy3gOuRjI8FjumEVkMSEYuPlMhLJlKSl9UeiqXW2mapgfHeqRmRnEsnZn0dhca8a301FQ1Ef2vTyvdE5rWwkyZJB/hBXn4Ejkh481Svh8E/LJvMk1rRrtnusnaXnfBVMfNb5yC9rcbzHAY3m9/DgR5dyrlJrfTNZGHx3mkYMcpn9m4fB2F516YTJVt2FXY+XhkK8mcFryejJ9aaagbl97onDuZLvn0blTel1NaI9qdTen1WLe+MtbN2bufZtbyxnmCp3k4xlAcLkMGEN9/J2eVKTXbwejIda6Znbll7om/6km4f5sL9n1lpqnaXPvlE7HSOUPPoMrzlkpk9Sq/l0PuyfrZfYoe0TX0N7ozarO2T2RzgZpnjd7TByGgc8Z45K+WzrXken4Dbbq2R1CXl0UjBvGEnmCOrTz4cRx7+GBRaPS19Pp/Qp683PmejINaaZnjD2XuiHg+XcPocFdTfdpVgt9O/2GoFfUY9yOAHdz4uIwB5ZUJye8pz5qhfD609tsteZNrwdtTahr6fUYvweDWmYyvyODs8C3yxw8ArJZ9pGnbjC01FWKGbHvR1PAA+DuRHooKiutxYW632Kq8iVZ6Kqdb6Yp2Fz73RuwOUcnaH0blSvaNrcalDaK3sfHb43b5Lxh0zsEAkdAOg596xOT3lfihVhV1y5b2SsypTWtF/tGtdNw2mihlvFK2RlPG1zSTkENGeik1wv5ode1d7tcolYKt0jC04bKw8x5ELNZKKVeJCDffezlmRKaX4PQR1vpSuoiyoulN2c8eHwy5zgji0jHwUeay1WrUNU2Koiq6RoJppxkjBIOCccHY93PT48M9lEqxVXvT7MWZDnraOZdpaea4SyUgAiJGMN3Q7hxOOn/iuGiLSlpaKG9sdUTqi6cCIiAIiIAiIgCIiAIiIAiIgCIiAIiIAiIgCIiAIiIAiIgCIiAIiIAiIgCIiAdUTqiAFERdOIIiIdCIiAIiIAiIgCIiAIiIAiIgCIiAIiIAiIgCIiAIiIAiIgCIiAIiIAEREB/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fontAlgn="base">
              <a:spcBef>
                <a:spcPct val="0"/>
              </a:spcBef>
              <a:spcAft>
                <a:spcPct val="0"/>
              </a:spcAft>
              <a:buFontTx/>
              <a:buNone/>
            </a:pPr>
            <a:endParaRPr lang="en-US" altLang="en-US" sz="1800">
              <a:solidFill>
                <a:srgbClr val="000000"/>
              </a:solidFill>
            </a:endParaRPr>
          </a:p>
        </p:txBody>
      </p:sp>
      <p:sp>
        <p:nvSpPr>
          <p:cNvPr id="8" name="Rectangle 7"/>
          <p:cNvSpPr>
            <a:spLocks noChangeArrowheads="1"/>
          </p:cNvSpPr>
          <p:nvPr/>
        </p:nvSpPr>
        <p:spPr bwMode="auto">
          <a:xfrm>
            <a:off x="772984" y="1428568"/>
            <a:ext cx="725589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eaLnBrk="0" fontAlgn="base" hangingPunct="0">
              <a:spcBef>
                <a:spcPct val="0"/>
              </a:spcBef>
              <a:spcAft>
                <a:spcPct val="0"/>
              </a:spcAft>
              <a:buFontTx/>
              <a:buNone/>
            </a:pPr>
            <a:r>
              <a:rPr lang="en-US" altLang="en-US" sz="2800" b="1" dirty="0">
                <a:solidFill>
                  <a:prstClr val="black"/>
                </a:solidFill>
                <a:latin typeface="Calibri"/>
              </a:rPr>
              <a:t>Three main limitations:</a:t>
            </a:r>
          </a:p>
          <a:p>
            <a:pPr marL="457200" indent="-457200" defTabSz="457200" eaLnBrk="0" fontAlgn="base" hangingPunct="0">
              <a:spcBef>
                <a:spcPct val="0"/>
              </a:spcBef>
              <a:spcAft>
                <a:spcPct val="0"/>
              </a:spcAft>
              <a:buFont typeface="Wingdings" panose="05000000000000000000" pitchFamily="2" charset="2"/>
              <a:buChar char="§"/>
            </a:pPr>
            <a:r>
              <a:rPr lang="en-US" altLang="en-US" sz="2800" dirty="0" smtClean="0">
                <a:solidFill>
                  <a:prstClr val="black"/>
                </a:solidFill>
                <a:latin typeface="Calibri"/>
              </a:rPr>
              <a:t>based </a:t>
            </a:r>
            <a:r>
              <a:rPr lang="en-US" altLang="en-US" sz="2800" dirty="0">
                <a:solidFill>
                  <a:prstClr val="black"/>
                </a:solidFill>
                <a:latin typeface="Calibri"/>
              </a:rPr>
              <a:t>on cross-sectional </a:t>
            </a:r>
            <a:r>
              <a:rPr lang="en-US" altLang="en-US" sz="2800" dirty="0" smtClean="0">
                <a:solidFill>
                  <a:prstClr val="black"/>
                </a:solidFill>
                <a:latin typeface="Calibri"/>
              </a:rPr>
              <a:t>designs</a:t>
            </a:r>
            <a:endParaRPr lang="en-US" altLang="en-US" sz="2800" dirty="0">
              <a:solidFill>
                <a:prstClr val="black"/>
              </a:solidFill>
              <a:latin typeface="Calibri"/>
            </a:endParaRPr>
          </a:p>
          <a:p>
            <a:pPr marL="457200" indent="-457200" defTabSz="457200" eaLnBrk="0" fontAlgn="base" hangingPunct="0">
              <a:spcBef>
                <a:spcPct val="0"/>
              </a:spcBef>
              <a:spcAft>
                <a:spcPct val="0"/>
              </a:spcAft>
              <a:buFont typeface="Wingdings" panose="05000000000000000000" pitchFamily="2" charset="2"/>
              <a:buChar char="§"/>
            </a:pPr>
            <a:r>
              <a:rPr lang="en-US" altLang="en-US" sz="2800" dirty="0">
                <a:solidFill>
                  <a:prstClr val="black"/>
                </a:solidFill>
                <a:latin typeface="Calibri"/>
              </a:rPr>
              <a:t>self-report measure</a:t>
            </a:r>
          </a:p>
          <a:p>
            <a:pPr marL="457200" indent="-457200" defTabSz="457200" eaLnBrk="0" fontAlgn="base" hangingPunct="0">
              <a:spcBef>
                <a:spcPct val="0"/>
              </a:spcBef>
              <a:spcAft>
                <a:spcPct val="0"/>
              </a:spcAft>
              <a:buFont typeface="Wingdings" panose="05000000000000000000" pitchFamily="2" charset="2"/>
              <a:buChar char="§"/>
            </a:pPr>
            <a:r>
              <a:rPr lang="en-US" altLang="en-US" sz="2800" dirty="0">
                <a:solidFill>
                  <a:prstClr val="black"/>
                </a:solidFill>
                <a:latin typeface="Calibri"/>
              </a:rPr>
              <a:t>c</a:t>
            </a:r>
            <a:r>
              <a:rPr lang="en-US" altLang="en-US" sz="2800" dirty="0" smtClean="0">
                <a:solidFill>
                  <a:prstClr val="black"/>
                </a:solidFill>
                <a:latin typeface="Calibri"/>
              </a:rPr>
              <a:t>ognitive failures/high dissociation</a:t>
            </a:r>
          </a:p>
          <a:p>
            <a:pPr marL="457200" indent="-457200" defTabSz="457200" eaLnBrk="0" fontAlgn="base" hangingPunct="0">
              <a:spcBef>
                <a:spcPct val="0"/>
              </a:spcBef>
              <a:spcAft>
                <a:spcPct val="0"/>
              </a:spcAft>
              <a:buFont typeface="+mj-lt"/>
              <a:buAutoNum type="arabicPeriod"/>
            </a:pPr>
            <a:endParaRPr lang="en-US" altLang="en-US" sz="2800" dirty="0">
              <a:solidFill>
                <a:prstClr val="black"/>
              </a:solidFill>
              <a:latin typeface="Calibri"/>
            </a:endParaRPr>
          </a:p>
          <a:p>
            <a:pPr defTabSz="457200" eaLnBrk="0" fontAlgn="base" hangingPunct="0">
              <a:spcBef>
                <a:spcPct val="0"/>
              </a:spcBef>
              <a:spcAft>
                <a:spcPct val="0"/>
              </a:spcAft>
              <a:buFont typeface="Arial" charset="0"/>
              <a:buNone/>
            </a:pPr>
            <a:r>
              <a:rPr lang="en-US" altLang="en-US" sz="2800" b="1" dirty="0" smtClean="0">
                <a:solidFill>
                  <a:prstClr val="black"/>
                </a:solidFill>
                <a:latin typeface="Calibri"/>
              </a:rPr>
              <a:t>Discussion Activity: </a:t>
            </a:r>
          </a:p>
          <a:p>
            <a:pPr defTabSz="457200" eaLnBrk="0" fontAlgn="base" hangingPunct="0">
              <a:spcBef>
                <a:spcPct val="0"/>
              </a:spcBef>
              <a:spcAft>
                <a:spcPct val="0"/>
              </a:spcAft>
              <a:buFont typeface="Arial" charset="0"/>
              <a:buNone/>
            </a:pPr>
            <a:r>
              <a:rPr lang="en-US" altLang="en-US" sz="2800" dirty="0" smtClean="0">
                <a:solidFill>
                  <a:prstClr val="black"/>
                </a:solidFill>
                <a:latin typeface="Calibri"/>
              </a:rPr>
              <a:t>Now take turns with the person next to you and share your explanations</a:t>
            </a:r>
            <a:endParaRPr lang="en-US" altLang="en-US" sz="2800" dirty="0">
              <a:solidFill>
                <a:prstClr val="black"/>
              </a:solidFill>
              <a:latin typeface="Calibri"/>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1413" y="4960412"/>
            <a:ext cx="2610397" cy="1725310"/>
          </a:xfrm>
          <a:prstGeom prst="rect">
            <a:avLst/>
          </a:prstGeom>
        </p:spPr>
      </p:pic>
    </p:spTree>
    <p:extLst>
      <p:ext uri="{BB962C8B-B14F-4D97-AF65-F5344CB8AC3E}">
        <p14:creationId xmlns:p14="http://schemas.microsoft.com/office/powerpoint/2010/main" val="90078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tLang="en-US" b="1" u="sng">
                <a:ea typeface="MS PGothic" charset="-128"/>
              </a:rPr>
              <a:t>Limitations of PTM continued</a:t>
            </a:r>
          </a:p>
        </p:txBody>
      </p:sp>
      <p:sp>
        <p:nvSpPr>
          <p:cNvPr id="6" name="Content Placeholder 5"/>
          <p:cNvSpPr>
            <a:spLocks noGrp="1"/>
          </p:cNvSpPr>
          <p:nvPr>
            <p:ph sz="half" idx="1"/>
          </p:nvPr>
        </p:nvSpPr>
        <p:spPr>
          <a:xfrm>
            <a:off x="1394693" y="4622104"/>
            <a:ext cx="7459375" cy="1621804"/>
          </a:xfrm>
        </p:spPr>
        <p:txBody>
          <a:bodyPr/>
          <a:lstStyle/>
          <a:p>
            <a:pPr>
              <a:buFont typeface="Wingdings" charset="2"/>
              <a:buChar char="§"/>
            </a:pPr>
            <a:r>
              <a:rPr lang="en-US" altLang="en-US" sz="2400" dirty="0">
                <a:ea typeface="MS PGothic" charset="-128"/>
              </a:rPr>
              <a:t>P</a:t>
            </a:r>
            <a:r>
              <a:rPr lang="en-US" altLang="en-US" sz="2400" dirty="0" smtClean="0">
                <a:ea typeface="MS PGothic" charset="-128"/>
              </a:rPr>
              <a:t>TM </a:t>
            </a:r>
            <a:r>
              <a:rPr lang="en-US" altLang="en-US" sz="2400" dirty="0">
                <a:ea typeface="MS PGothic" charset="-128"/>
              </a:rPr>
              <a:t>does not tell us </a:t>
            </a:r>
            <a:r>
              <a:rPr lang="en-US" altLang="en-US" sz="2400" i="1" dirty="0">
                <a:ea typeface="MS PGothic" charset="-128"/>
              </a:rPr>
              <a:t>how </a:t>
            </a:r>
            <a:r>
              <a:rPr lang="en-US" altLang="en-US" sz="2400" dirty="0">
                <a:ea typeface="MS PGothic" charset="-128"/>
              </a:rPr>
              <a:t>trauma produces dissociative </a:t>
            </a:r>
            <a:r>
              <a:rPr lang="en-US" altLang="en-US" sz="2400" dirty="0" smtClean="0">
                <a:ea typeface="MS PGothic" charset="-128"/>
              </a:rPr>
              <a:t>symptoms </a:t>
            </a:r>
            <a:endParaRPr lang="en-US" altLang="en-US" sz="2400" dirty="0">
              <a:ea typeface="MS PGothic" charset="-128"/>
            </a:endParaRPr>
          </a:p>
          <a:p>
            <a:pPr>
              <a:buFont typeface="Wingdings" charset="2"/>
              <a:buChar char="§"/>
            </a:pPr>
            <a:r>
              <a:rPr lang="en-US" altLang="en-US" sz="2400" dirty="0">
                <a:ea typeface="MS PGothic" charset="-128"/>
              </a:rPr>
              <a:t>T</a:t>
            </a:r>
            <a:r>
              <a:rPr lang="en-US" altLang="en-US" sz="2400" dirty="0" smtClean="0">
                <a:ea typeface="MS PGothic" charset="-128"/>
              </a:rPr>
              <a:t>he </a:t>
            </a:r>
            <a:r>
              <a:rPr lang="en-US" altLang="en-US" sz="2400" dirty="0">
                <a:ea typeface="MS PGothic" charset="-128"/>
              </a:rPr>
              <a:t>relation between highly aversive events and dissociative </a:t>
            </a:r>
            <a:r>
              <a:rPr lang="en-US" altLang="en-US" sz="2400" dirty="0" smtClean="0">
                <a:ea typeface="MS PGothic" charset="-128"/>
              </a:rPr>
              <a:t>symptoms</a:t>
            </a:r>
            <a:endParaRPr lang="en-US" altLang="en-US" sz="2400" dirty="0">
              <a:ea typeface="MS PGothic" charset="-128"/>
            </a:endParaRPr>
          </a:p>
          <a:p>
            <a:pPr>
              <a:buFont typeface="Arial" charset="0"/>
              <a:buNone/>
            </a:pPr>
            <a:endParaRPr lang="en-US" altLang="en-US" dirty="0">
              <a:ea typeface="MS PGothic" charset="-128"/>
            </a:endParaRPr>
          </a:p>
          <a:p>
            <a:pPr>
              <a:buFont typeface="Arial" charset="0"/>
              <a:buNone/>
            </a:pPr>
            <a:endParaRPr lang="en-US" altLang="en-US" sz="3600" dirty="0">
              <a:ea typeface="MS PGothic" charset="-128"/>
            </a:endParaRPr>
          </a:p>
        </p:txBody>
      </p:sp>
      <p:pic>
        <p:nvPicPr>
          <p:cNvPr id="4096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8779" y="1417638"/>
            <a:ext cx="4315711" cy="2872368"/>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660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a:buChar char="•"/>
              <a:defRPr/>
            </a:pPr>
            <a:r>
              <a:rPr lang="en-US" dirty="0">
                <a:solidFill>
                  <a:schemeClr val="bg1">
                    <a:lumMod val="75000"/>
                  </a:schemeClr>
                </a:solidFill>
              </a:rPr>
              <a:t>History of Dissociative Disorders</a:t>
            </a:r>
          </a:p>
          <a:p>
            <a:pPr eaLnBrk="1" fontAlgn="auto" hangingPunct="1">
              <a:spcAft>
                <a:spcPts val="0"/>
              </a:spcAft>
              <a:buFont typeface="Arial"/>
              <a:buChar char="•"/>
              <a:defRPr/>
            </a:pPr>
            <a:r>
              <a:rPr lang="en-US" dirty="0">
                <a:solidFill>
                  <a:schemeClr val="bg1">
                    <a:lumMod val="75000"/>
                  </a:schemeClr>
                </a:solidFill>
              </a:rPr>
              <a:t>Defining Dissociative Disorders</a:t>
            </a:r>
          </a:p>
          <a:p>
            <a:pPr eaLnBrk="1" fontAlgn="auto" hangingPunct="1">
              <a:spcAft>
                <a:spcPts val="0"/>
              </a:spcAft>
              <a:buFont typeface="Arial"/>
              <a:buChar char="•"/>
              <a:defRPr/>
            </a:pPr>
            <a:r>
              <a:rPr lang="en-US" dirty="0">
                <a:solidFill>
                  <a:schemeClr val="bg1">
                    <a:lumMod val="75000"/>
                  </a:schemeClr>
                </a:solidFill>
              </a:rPr>
              <a:t>Measuring Dissociation </a:t>
            </a:r>
          </a:p>
          <a:p>
            <a:pPr eaLnBrk="1" fontAlgn="auto" hangingPunct="1">
              <a:spcAft>
                <a:spcPts val="0"/>
              </a:spcAft>
              <a:buFont typeface="Arial"/>
              <a:buChar char="•"/>
              <a:defRPr/>
            </a:pPr>
            <a:r>
              <a:rPr lang="en-US" dirty="0">
                <a:solidFill>
                  <a:schemeClr val="bg1">
                    <a:lumMod val="75000"/>
                  </a:schemeClr>
                </a:solidFill>
              </a:rPr>
              <a:t>Dissociation and Trauma</a:t>
            </a:r>
          </a:p>
          <a:p>
            <a:pPr lvl="1" eaLnBrk="1" fontAlgn="auto" hangingPunct="1">
              <a:spcAft>
                <a:spcPts val="0"/>
              </a:spcAft>
              <a:buFont typeface="Arial"/>
              <a:buChar char="•"/>
              <a:defRPr/>
            </a:pPr>
            <a:r>
              <a:rPr lang="en-US" dirty="0">
                <a:solidFill>
                  <a:schemeClr val="bg1">
                    <a:lumMod val="75000"/>
                  </a:schemeClr>
                </a:solidFill>
              </a:rPr>
              <a:t>Causality and Evidence</a:t>
            </a:r>
          </a:p>
          <a:p>
            <a:pPr eaLnBrk="1" fontAlgn="auto" hangingPunct="1">
              <a:spcAft>
                <a:spcPts val="0"/>
              </a:spcAft>
              <a:buFont typeface="Arial"/>
              <a:buChar char="•"/>
              <a:defRPr/>
            </a:pPr>
            <a:r>
              <a:rPr lang="en-US" b="1" dirty="0"/>
              <a:t>Dissociation and Sleep</a:t>
            </a:r>
          </a:p>
          <a:p>
            <a:pPr lvl="1" eaLnBrk="1" fontAlgn="auto" hangingPunct="1">
              <a:spcAft>
                <a:spcPts val="0"/>
              </a:spcAft>
              <a:buFont typeface="Arial"/>
              <a:buChar char="•"/>
              <a:defRPr/>
            </a:pPr>
            <a:r>
              <a:rPr lang="en-US" dirty="0"/>
              <a:t>Sleep Problems</a:t>
            </a:r>
          </a:p>
          <a:p>
            <a:pPr lvl="1" eaLnBrk="1" fontAlgn="auto" hangingPunct="1">
              <a:spcAft>
                <a:spcPts val="0"/>
              </a:spcAft>
              <a:buFont typeface="Arial"/>
              <a:buChar char="•"/>
              <a:defRPr/>
            </a:pPr>
            <a:r>
              <a:rPr lang="en-US" dirty="0"/>
              <a:t>Studying the Relationship between Dissociation and Sleep</a:t>
            </a:r>
          </a:p>
          <a:p>
            <a:pPr lvl="1" eaLnBrk="1" fontAlgn="auto" hangingPunct="1">
              <a:spcAft>
                <a:spcPts val="0"/>
              </a:spcAft>
              <a:buFont typeface="Arial"/>
              <a:buChar char="•"/>
              <a:defRPr/>
            </a:pPr>
            <a:r>
              <a:rPr lang="en-US" dirty="0"/>
              <a:t>Inducing and Reducing Sleep Problems</a:t>
            </a:r>
          </a:p>
          <a:p>
            <a:pPr eaLnBrk="1" fontAlgn="auto" hangingPunct="1">
              <a:spcAft>
                <a:spcPts val="0"/>
              </a:spcAft>
              <a:buFont typeface="Arial"/>
              <a:buChar char="•"/>
              <a:defRPr/>
            </a:pPr>
            <a:r>
              <a:rPr lang="en-US" dirty="0">
                <a:solidFill>
                  <a:schemeClr val="bg1">
                    <a:lumMod val="75000"/>
                  </a:schemeClr>
                </a:solidFill>
              </a:rPr>
              <a:t>Implications and Conclusions </a:t>
            </a:r>
          </a:p>
        </p:txBody>
      </p:sp>
    </p:spTree>
    <p:extLst>
      <p:ext uri="{BB962C8B-B14F-4D97-AF65-F5344CB8AC3E}">
        <p14:creationId xmlns:p14="http://schemas.microsoft.com/office/powerpoint/2010/main" val="2546000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274638"/>
            <a:ext cx="8229600" cy="1325562"/>
          </a:xfrm>
        </p:spPr>
        <p:txBody>
          <a:bodyPr/>
          <a:lstStyle/>
          <a:p>
            <a:pPr eaLnBrk="1" hangingPunct="1"/>
            <a:r>
              <a:rPr lang="en-US" altLang="en-US" b="1" u="sng">
                <a:ea typeface="MS PGothic" charset="-128"/>
              </a:rPr>
              <a:t>Dissociation and Sleep</a:t>
            </a:r>
          </a:p>
        </p:txBody>
      </p:sp>
      <p:sp>
        <p:nvSpPr>
          <p:cNvPr id="4" name="Content Placeholder 3"/>
          <p:cNvSpPr>
            <a:spLocks noGrp="1"/>
          </p:cNvSpPr>
          <p:nvPr>
            <p:ph sz="half" idx="1"/>
          </p:nvPr>
        </p:nvSpPr>
        <p:spPr>
          <a:xfrm>
            <a:off x="1379538" y="4662488"/>
            <a:ext cx="8091487" cy="2054225"/>
          </a:xfrm>
        </p:spPr>
        <p:txBody>
          <a:bodyPr/>
          <a:lstStyle/>
          <a:p>
            <a:pPr>
              <a:buFont typeface="Wingdings" charset="2"/>
              <a:buChar char="§"/>
            </a:pPr>
            <a:r>
              <a:rPr lang="en-US" altLang="en-US">
                <a:ea typeface="MS PGothic" charset="-128"/>
              </a:rPr>
              <a:t>Connections noted as early as 19</a:t>
            </a:r>
            <a:r>
              <a:rPr lang="en-US" altLang="en-US" baseline="30000">
                <a:ea typeface="MS PGothic" charset="-128"/>
              </a:rPr>
              <a:t>th</a:t>
            </a:r>
            <a:r>
              <a:rPr lang="en-US" altLang="en-US">
                <a:ea typeface="MS PGothic" charset="-128"/>
              </a:rPr>
              <a:t> century</a:t>
            </a:r>
          </a:p>
          <a:p>
            <a:pPr>
              <a:buFont typeface="Wingdings" charset="2"/>
              <a:buChar char="§"/>
            </a:pPr>
            <a:r>
              <a:rPr lang="en-US" altLang="en-US">
                <a:ea typeface="MS PGothic" charset="-128"/>
              </a:rPr>
              <a:t>Experiencing self and  observing self </a:t>
            </a:r>
          </a:p>
          <a:p>
            <a:pPr>
              <a:buFont typeface="Wingdings" charset="2"/>
              <a:buChar char="§"/>
            </a:pPr>
            <a:r>
              <a:rPr lang="en-US" altLang="en-US">
                <a:ea typeface="MS PGothic" charset="-128"/>
              </a:rPr>
              <a:t>Amnesia</a:t>
            </a:r>
          </a:p>
          <a:p>
            <a:pPr>
              <a:buFont typeface="Wingdings" charset="2"/>
              <a:buChar char="§"/>
            </a:pPr>
            <a:r>
              <a:rPr lang="en-US" altLang="en-US">
                <a:ea typeface="MS PGothic" charset="-128"/>
              </a:rPr>
              <a:t>Dream characters and alter personalities</a:t>
            </a:r>
          </a:p>
          <a:p>
            <a:endParaRPr lang="en-US" altLang="en-US">
              <a:ea typeface="MS PGothic" charset="-128"/>
            </a:endParaRPr>
          </a:p>
          <a:p>
            <a:endParaRPr lang="en-US" altLang="en-US">
              <a:ea typeface="MS PGothic" charset="-128"/>
            </a:endParaRPr>
          </a:p>
        </p:txBody>
      </p:sp>
      <p:pic>
        <p:nvPicPr>
          <p:cNvPr id="4710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363121"/>
            <a:ext cx="4962525" cy="3070225"/>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2278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396875" y="334963"/>
            <a:ext cx="8229600" cy="1325562"/>
          </a:xfrm>
        </p:spPr>
        <p:txBody>
          <a:bodyPr/>
          <a:lstStyle/>
          <a:p>
            <a:pPr eaLnBrk="1" hangingPunct="1"/>
            <a:r>
              <a:rPr lang="en-US" altLang="en-US" b="1" u="sng" dirty="0">
                <a:ea typeface="MS PGothic" charset="-128"/>
              </a:rPr>
              <a:t>Sleep Problems</a:t>
            </a:r>
          </a:p>
        </p:txBody>
      </p:sp>
      <p:sp>
        <p:nvSpPr>
          <p:cNvPr id="4" name="Content Placeholder 3"/>
          <p:cNvSpPr>
            <a:spLocks noGrp="1"/>
          </p:cNvSpPr>
          <p:nvPr>
            <p:ph sz="half" idx="1"/>
          </p:nvPr>
        </p:nvSpPr>
        <p:spPr>
          <a:xfrm>
            <a:off x="396875" y="1920647"/>
            <a:ext cx="4246949" cy="3431937"/>
          </a:xfrm>
        </p:spPr>
        <p:txBody>
          <a:bodyPr/>
          <a:lstStyle/>
          <a:p>
            <a:pPr>
              <a:buFont typeface="Wingdings" charset="2"/>
              <a:buChar char="§"/>
            </a:pPr>
            <a:r>
              <a:rPr lang="en-US" altLang="en-US" dirty="0">
                <a:ea typeface="MS PGothic" charset="-128"/>
              </a:rPr>
              <a:t>Anecdotal evidence links sleep problems and </a:t>
            </a:r>
            <a:r>
              <a:rPr lang="en-US" altLang="en-US" dirty="0" smtClean="0">
                <a:ea typeface="MS PGothic" charset="-128"/>
              </a:rPr>
              <a:t>dissociation</a:t>
            </a:r>
            <a:endParaRPr lang="en-US" altLang="en-US" dirty="0">
              <a:ea typeface="MS PGothic" charset="-128"/>
            </a:endParaRPr>
          </a:p>
          <a:p>
            <a:pPr>
              <a:buFont typeface="Wingdings" charset="2"/>
              <a:buChar char="§"/>
            </a:pPr>
            <a:endParaRPr lang="en-US" altLang="en-US" dirty="0">
              <a:ea typeface="MS PGothic" charset="-128"/>
            </a:endParaRPr>
          </a:p>
          <a:p>
            <a:pPr>
              <a:buFont typeface="Wingdings" charset="2"/>
              <a:buChar char="§"/>
            </a:pPr>
            <a:r>
              <a:rPr lang="en-US" altLang="en-US" dirty="0">
                <a:ea typeface="MS PGothic" charset="-128"/>
              </a:rPr>
              <a:t>Patients </a:t>
            </a:r>
            <a:r>
              <a:rPr lang="en-US" altLang="en-US" dirty="0" smtClean="0">
                <a:ea typeface="MS PGothic" charset="-128"/>
              </a:rPr>
              <a:t>often </a:t>
            </a:r>
            <a:r>
              <a:rPr lang="en-US" altLang="en-US" dirty="0">
                <a:ea typeface="MS PGothic" charset="-128"/>
              </a:rPr>
              <a:t>exhibit sleep </a:t>
            </a:r>
            <a:r>
              <a:rPr lang="en-US" altLang="en-US" dirty="0" smtClean="0">
                <a:ea typeface="MS PGothic" charset="-128"/>
              </a:rPr>
              <a:t>abnormalities</a:t>
            </a:r>
            <a:endParaRPr lang="en-US" altLang="en-US" dirty="0">
              <a:ea typeface="MS PGothic" charset="-128"/>
            </a:endParaRPr>
          </a:p>
        </p:txBody>
      </p:sp>
      <p:pic>
        <p:nvPicPr>
          <p:cNvPr id="4915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8259" y="1920647"/>
            <a:ext cx="4053507" cy="3041505"/>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925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676275" y="493713"/>
            <a:ext cx="7613650" cy="1325562"/>
          </a:xfrm>
        </p:spPr>
        <p:txBody>
          <a:bodyPr/>
          <a:lstStyle/>
          <a:p>
            <a:pPr eaLnBrk="1" hangingPunct="1"/>
            <a:r>
              <a:rPr lang="en-US" altLang="en-US" b="1" u="sng" dirty="0">
                <a:ea typeface="MS PGothic" charset="-128"/>
              </a:rPr>
              <a:t>Dissociation and Sleep</a:t>
            </a:r>
          </a:p>
        </p:txBody>
      </p:sp>
      <p:sp>
        <p:nvSpPr>
          <p:cNvPr id="4" name="Content Placeholder 3"/>
          <p:cNvSpPr>
            <a:spLocks noGrp="1"/>
          </p:cNvSpPr>
          <p:nvPr>
            <p:ph sz="half" idx="1"/>
          </p:nvPr>
        </p:nvSpPr>
        <p:spPr>
          <a:xfrm>
            <a:off x="676275" y="5041900"/>
            <a:ext cx="8169275" cy="1558925"/>
          </a:xfrm>
        </p:spPr>
        <p:txBody>
          <a:bodyPr/>
          <a:lstStyle/>
          <a:p>
            <a:pPr>
              <a:buFont typeface="Wingdings" charset="2"/>
              <a:buChar char="§"/>
            </a:pPr>
            <a:r>
              <a:rPr lang="en-US" altLang="en-US" dirty="0">
                <a:ea typeface="MS PGothic" charset="-128"/>
              </a:rPr>
              <a:t>High prevalence of dissociative symptoms and sleep problems in American </a:t>
            </a:r>
            <a:r>
              <a:rPr lang="en-US" altLang="en-US" dirty="0" smtClean="0">
                <a:ea typeface="MS PGothic" charset="-128"/>
              </a:rPr>
              <a:t>adults</a:t>
            </a:r>
            <a:endParaRPr lang="en-US" altLang="en-US" dirty="0">
              <a:ea typeface="MS PGothic" charset="-128"/>
            </a:endParaRPr>
          </a:p>
          <a:p>
            <a:pPr>
              <a:buFont typeface="Wingdings" charset="2"/>
              <a:buChar char="§"/>
            </a:pPr>
            <a:r>
              <a:rPr lang="en-US" altLang="en-US" dirty="0">
                <a:ea typeface="MS PGothic" charset="-128"/>
              </a:rPr>
              <a:t>Watson’s (2001) pioneering study</a:t>
            </a:r>
          </a:p>
        </p:txBody>
      </p:sp>
      <p:pic>
        <p:nvPicPr>
          <p:cNvPr id="51203"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1819275"/>
            <a:ext cx="4851400" cy="29591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239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457200" y="457200"/>
            <a:ext cx="8229600" cy="1143000"/>
          </a:xfrm>
        </p:spPr>
        <p:txBody>
          <a:bodyPr/>
          <a:lstStyle/>
          <a:p>
            <a:pPr eaLnBrk="1" hangingPunct="1"/>
            <a:r>
              <a:rPr lang="en-US" altLang="en-US" b="1" u="sng" dirty="0">
                <a:ea typeface="MS PGothic" charset="-128"/>
              </a:rPr>
              <a:t>Inducing and Reducing </a:t>
            </a:r>
            <a:br>
              <a:rPr lang="en-US" altLang="en-US" b="1" u="sng" dirty="0">
                <a:ea typeface="MS PGothic" charset="-128"/>
              </a:rPr>
            </a:br>
            <a:r>
              <a:rPr lang="en-US" altLang="en-US" b="1" u="sng" dirty="0">
                <a:ea typeface="MS PGothic" charset="-128"/>
              </a:rPr>
              <a:t>Sleep Problems</a:t>
            </a:r>
          </a:p>
        </p:txBody>
      </p:sp>
      <p:sp>
        <p:nvSpPr>
          <p:cNvPr id="6" name="Content Placeholder 5"/>
          <p:cNvSpPr>
            <a:spLocks noGrp="1"/>
          </p:cNvSpPr>
          <p:nvPr>
            <p:ph sz="half" idx="1"/>
          </p:nvPr>
        </p:nvSpPr>
        <p:spPr>
          <a:xfrm>
            <a:off x="317500" y="2106613"/>
            <a:ext cx="5059363" cy="3859212"/>
          </a:xfrm>
        </p:spPr>
        <p:txBody>
          <a:bodyPr/>
          <a:lstStyle/>
          <a:p>
            <a:pPr>
              <a:buFont typeface="Wingdings" charset="2"/>
              <a:buChar char="§"/>
            </a:pPr>
            <a:r>
              <a:rPr lang="en-US" altLang="en-US" sz="2600" dirty="0">
                <a:ea typeface="MS PGothic" charset="-128"/>
              </a:rPr>
              <a:t>D</a:t>
            </a:r>
            <a:r>
              <a:rPr lang="en-US" altLang="en-US" sz="2600" dirty="0" smtClean="0">
                <a:ea typeface="MS PGothic" charset="-128"/>
              </a:rPr>
              <a:t>issociative </a:t>
            </a:r>
            <a:r>
              <a:rPr lang="en-US" altLang="en-US" sz="2600" dirty="0">
                <a:ea typeface="MS PGothic" charset="-128"/>
              </a:rPr>
              <a:t>symptoms increase with sleep </a:t>
            </a:r>
            <a:r>
              <a:rPr lang="en-US" altLang="en-US" sz="2600" dirty="0" smtClean="0">
                <a:ea typeface="MS PGothic" charset="-128"/>
              </a:rPr>
              <a:t>deprivation</a:t>
            </a:r>
            <a:endParaRPr lang="en-US" altLang="en-US" sz="2600" dirty="0">
              <a:ea typeface="MS PGothic" charset="-128"/>
            </a:endParaRPr>
          </a:p>
          <a:p>
            <a:pPr>
              <a:spcBef>
                <a:spcPts val="575"/>
              </a:spcBef>
              <a:buFont typeface="Wingdings" charset="2"/>
              <a:buChar char="§"/>
            </a:pPr>
            <a:r>
              <a:rPr lang="en-US" altLang="en-US" sz="2600" dirty="0">
                <a:ea typeface="MS PGothic" charset="-128"/>
              </a:rPr>
              <a:t>D</a:t>
            </a:r>
            <a:r>
              <a:rPr lang="en-US" altLang="en-US" sz="2600" dirty="0" smtClean="0">
                <a:ea typeface="MS PGothic" charset="-128"/>
              </a:rPr>
              <a:t>ecrease </a:t>
            </a:r>
            <a:r>
              <a:rPr lang="en-US" altLang="en-US" sz="2600" dirty="0">
                <a:ea typeface="MS PGothic" charset="-128"/>
              </a:rPr>
              <a:t>in </a:t>
            </a:r>
            <a:r>
              <a:rPr lang="en-US" altLang="en-US" sz="2600" dirty="0" smtClean="0">
                <a:ea typeface="MS PGothic" charset="-128"/>
              </a:rPr>
              <a:t>symptoms when sleep patterns</a:t>
            </a:r>
            <a:r>
              <a:rPr lang="en-US" altLang="en-US" sz="2600" dirty="0">
                <a:ea typeface="MS PGothic" charset="-128"/>
              </a:rPr>
              <a:t> </a:t>
            </a:r>
            <a:r>
              <a:rPr lang="en-US" altLang="en-US" sz="2600" dirty="0" smtClean="0">
                <a:ea typeface="MS PGothic" charset="-128"/>
              </a:rPr>
              <a:t>improve</a:t>
            </a:r>
            <a:endParaRPr lang="en-US" altLang="en-US" sz="2600" dirty="0">
              <a:ea typeface="MS PGothic" charset="-128"/>
            </a:endParaRPr>
          </a:p>
          <a:p>
            <a:pPr>
              <a:spcBef>
                <a:spcPts val="400"/>
              </a:spcBef>
              <a:buFont typeface="Wingdings" charset="2"/>
              <a:buChar char="§"/>
            </a:pPr>
            <a:r>
              <a:rPr lang="en-US" altLang="en-US" sz="2600" dirty="0">
                <a:ea typeface="MS PGothic" charset="-128"/>
              </a:rPr>
              <a:t>Cautious optimism regarding </a:t>
            </a:r>
            <a:r>
              <a:rPr lang="en-US" altLang="en-US" sz="2600" dirty="0" smtClean="0">
                <a:ea typeface="MS PGothic" charset="-128"/>
              </a:rPr>
              <a:t>sleep </a:t>
            </a:r>
            <a:r>
              <a:rPr lang="en-US" altLang="en-US" sz="2600" dirty="0">
                <a:ea typeface="MS PGothic" charset="-128"/>
              </a:rPr>
              <a:t>deprivation and dissociative </a:t>
            </a:r>
            <a:r>
              <a:rPr lang="en-US" altLang="en-US" sz="2600" dirty="0" smtClean="0">
                <a:ea typeface="MS PGothic" charset="-128"/>
              </a:rPr>
              <a:t>symptoms</a:t>
            </a:r>
            <a:endParaRPr lang="en-US" altLang="en-US" sz="2600" dirty="0">
              <a:ea typeface="MS PGothic" charset="-128"/>
            </a:endParaRPr>
          </a:p>
        </p:txBody>
      </p:sp>
      <p:pic>
        <p:nvPicPr>
          <p:cNvPr id="5325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68938" y="1871663"/>
            <a:ext cx="3217862" cy="4791075"/>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6424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a:buChar char="•"/>
              <a:defRPr/>
            </a:pPr>
            <a:r>
              <a:rPr lang="en-US" dirty="0">
                <a:solidFill>
                  <a:schemeClr val="bg1">
                    <a:lumMod val="75000"/>
                  </a:schemeClr>
                </a:solidFill>
              </a:rPr>
              <a:t>History of Dissociative Disorders</a:t>
            </a:r>
          </a:p>
          <a:p>
            <a:pPr eaLnBrk="1" fontAlgn="auto" hangingPunct="1">
              <a:spcAft>
                <a:spcPts val="0"/>
              </a:spcAft>
              <a:buFont typeface="Arial"/>
              <a:buChar char="•"/>
              <a:defRPr/>
            </a:pPr>
            <a:r>
              <a:rPr lang="en-US" dirty="0">
                <a:solidFill>
                  <a:schemeClr val="bg1">
                    <a:lumMod val="75000"/>
                  </a:schemeClr>
                </a:solidFill>
              </a:rPr>
              <a:t>Defining Dissociative Disorders</a:t>
            </a:r>
          </a:p>
          <a:p>
            <a:pPr eaLnBrk="1" fontAlgn="auto" hangingPunct="1">
              <a:spcAft>
                <a:spcPts val="0"/>
              </a:spcAft>
              <a:buFont typeface="Arial"/>
              <a:buChar char="•"/>
              <a:defRPr/>
            </a:pPr>
            <a:r>
              <a:rPr lang="en-US" dirty="0">
                <a:solidFill>
                  <a:schemeClr val="bg1">
                    <a:lumMod val="75000"/>
                  </a:schemeClr>
                </a:solidFill>
              </a:rPr>
              <a:t>Measuring Dissociation </a:t>
            </a:r>
          </a:p>
          <a:p>
            <a:pPr eaLnBrk="1" fontAlgn="auto" hangingPunct="1">
              <a:spcAft>
                <a:spcPts val="0"/>
              </a:spcAft>
              <a:buFont typeface="Arial"/>
              <a:buChar char="•"/>
              <a:defRPr/>
            </a:pPr>
            <a:r>
              <a:rPr lang="en-US" dirty="0">
                <a:solidFill>
                  <a:schemeClr val="bg1">
                    <a:lumMod val="75000"/>
                  </a:schemeClr>
                </a:solidFill>
              </a:rPr>
              <a:t>Dissociation and Trauma</a:t>
            </a:r>
          </a:p>
          <a:p>
            <a:pPr lvl="1" eaLnBrk="1" fontAlgn="auto" hangingPunct="1">
              <a:spcAft>
                <a:spcPts val="0"/>
              </a:spcAft>
              <a:buFont typeface="Arial"/>
              <a:buChar char="•"/>
              <a:defRPr/>
            </a:pPr>
            <a:r>
              <a:rPr lang="en-US" dirty="0">
                <a:solidFill>
                  <a:schemeClr val="bg1">
                    <a:lumMod val="75000"/>
                  </a:schemeClr>
                </a:solidFill>
              </a:rPr>
              <a:t>Causality and Evidence</a:t>
            </a:r>
          </a:p>
          <a:p>
            <a:pPr eaLnBrk="1" fontAlgn="auto" hangingPunct="1">
              <a:spcAft>
                <a:spcPts val="0"/>
              </a:spcAft>
              <a:buFont typeface="Arial"/>
              <a:buChar char="•"/>
              <a:defRPr/>
            </a:pPr>
            <a:r>
              <a:rPr lang="en-US" dirty="0">
                <a:solidFill>
                  <a:schemeClr val="bg1">
                    <a:lumMod val="75000"/>
                  </a:schemeClr>
                </a:solidFill>
              </a:rPr>
              <a:t>Dissociation and Sleep</a:t>
            </a:r>
          </a:p>
          <a:p>
            <a:pPr lvl="1" eaLnBrk="1" fontAlgn="auto" hangingPunct="1">
              <a:spcAft>
                <a:spcPts val="0"/>
              </a:spcAft>
              <a:buFont typeface="Arial"/>
              <a:buChar char="•"/>
              <a:defRPr/>
            </a:pPr>
            <a:r>
              <a:rPr lang="en-US" dirty="0">
                <a:solidFill>
                  <a:schemeClr val="bg1">
                    <a:lumMod val="75000"/>
                  </a:schemeClr>
                </a:solidFill>
              </a:rPr>
              <a:t>Sleep Problems</a:t>
            </a:r>
          </a:p>
          <a:p>
            <a:pPr lvl="1" eaLnBrk="1" fontAlgn="auto" hangingPunct="1">
              <a:spcAft>
                <a:spcPts val="0"/>
              </a:spcAft>
              <a:buFont typeface="Arial"/>
              <a:buChar char="•"/>
              <a:defRPr/>
            </a:pPr>
            <a:r>
              <a:rPr lang="en-US" dirty="0">
                <a:solidFill>
                  <a:schemeClr val="bg1">
                    <a:lumMod val="75000"/>
                  </a:schemeClr>
                </a:solidFill>
              </a:rPr>
              <a:t>Studying the Relationship between Dissociation and Sleep</a:t>
            </a:r>
          </a:p>
          <a:p>
            <a:pPr lvl="1" eaLnBrk="1" fontAlgn="auto" hangingPunct="1">
              <a:spcAft>
                <a:spcPts val="0"/>
              </a:spcAft>
              <a:buFont typeface="Arial"/>
              <a:buChar char="•"/>
              <a:defRPr/>
            </a:pPr>
            <a:r>
              <a:rPr lang="en-US" dirty="0">
                <a:solidFill>
                  <a:schemeClr val="bg1">
                    <a:lumMod val="75000"/>
                  </a:schemeClr>
                </a:solidFill>
              </a:rPr>
              <a:t>Inducing and Reducing Sleep Problems</a:t>
            </a:r>
          </a:p>
          <a:p>
            <a:pPr eaLnBrk="1" fontAlgn="auto" hangingPunct="1">
              <a:spcAft>
                <a:spcPts val="0"/>
              </a:spcAft>
              <a:buFont typeface="Arial"/>
              <a:buChar char="•"/>
              <a:defRPr/>
            </a:pPr>
            <a:r>
              <a:rPr lang="en-US" b="1" dirty="0"/>
              <a:t>Implications and Conclusions </a:t>
            </a:r>
          </a:p>
        </p:txBody>
      </p:sp>
    </p:spTree>
    <p:extLst>
      <p:ext uri="{BB962C8B-B14F-4D97-AF65-F5344CB8AC3E}">
        <p14:creationId xmlns:p14="http://schemas.microsoft.com/office/powerpoint/2010/main" val="224556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b="1" u="sng" dirty="0">
                <a:solidFill>
                  <a:srgbClr val="00B0F0"/>
                </a:solidFill>
                <a:ea typeface="MS PGothic" charset="-128"/>
              </a:rPr>
              <a:t>Warm Up Activity</a:t>
            </a:r>
          </a:p>
        </p:txBody>
      </p:sp>
      <p:sp>
        <p:nvSpPr>
          <p:cNvPr id="3" name="Content Placeholder 2"/>
          <p:cNvSpPr>
            <a:spLocks noGrp="1"/>
          </p:cNvSpPr>
          <p:nvPr>
            <p:ph idx="1"/>
          </p:nvPr>
        </p:nvSpPr>
        <p:spPr>
          <a:xfrm>
            <a:off x="330200" y="1662518"/>
            <a:ext cx="5327650" cy="4902200"/>
          </a:xfrm>
        </p:spPr>
        <p:txBody>
          <a:bodyPr/>
          <a:lstStyle/>
          <a:p>
            <a:pPr marL="0" indent="0">
              <a:buNone/>
            </a:pPr>
            <a:r>
              <a:rPr lang="en-US" altLang="en-US" sz="2800" b="1" dirty="0">
                <a:ea typeface="MS PGothic" charset="-128"/>
              </a:rPr>
              <a:t>On a sheet of paper, write about the last time you were daydreaming. </a:t>
            </a:r>
          </a:p>
          <a:p>
            <a:pPr lvl="1">
              <a:buFont typeface="Wingdings" charset="2"/>
              <a:buChar char="§"/>
            </a:pPr>
            <a:r>
              <a:rPr lang="en-US" altLang="en-US" sz="2400" dirty="0">
                <a:ea typeface="MS PGothic" charset="-128"/>
              </a:rPr>
              <a:t>Describe the place were you imagining. </a:t>
            </a:r>
          </a:p>
          <a:p>
            <a:pPr lvl="1">
              <a:buFont typeface="Wingdings" charset="2"/>
              <a:buChar char="§"/>
            </a:pPr>
            <a:r>
              <a:rPr lang="en-US" altLang="en-US" sz="2400" dirty="0">
                <a:ea typeface="MS PGothic" charset="-128"/>
              </a:rPr>
              <a:t>Describe how you were you feeling. </a:t>
            </a:r>
          </a:p>
          <a:p>
            <a:pPr lvl="1">
              <a:buFont typeface="Wingdings" charset="2"/>
              <a:buChar char="§"/>
            </a:pPr>
            <a:r>
              <a:rPr lang="en-US" altLang="en-US" sz="2400" dirty="0">
                <a:ea typeface="MS PGothic" charset="-128"/>
              </a:rPr>
              <a:t>What snapped you out of this fantasy</a:t>
            </a:r>
            <a:r>
              <a:rPr lang="en-US" altLang="en-US" sz="2400" dirty="0" smtClean="0">
                <a:ea typeface="MS PGothic" charset="-128"/>
              </a:rPr>
              <a:t>?</a:t>
            </a:r>
          </a:p>
          <a:p>
            <a:pPr lvl="1">
              <a:buFont typeface="Wingdings" charset="2"/>
              <a:buChar char="§"/>
            </a:pPr>
            <a:r>
              <a:rPr lang="en-US" altLang="en-US" sz="2400" dirty="0" smtClean="0">
                <a:ea typeface="MS PGothic" charset="-128"/>
              </a:rPr>
              <a:t>What if you couldn’t snap out of it?</a:t>
            </a:r>
            <a:endParaRPr lang="en-US" altLang="en-US" sz="2400" dirty="0">
              <a:ea typeface="MS PGothic" charset="-128"/>
            </a:endParaRPr>
          </a:p>
          <a:p>
            <a:pPr eaLnBrk="1" hangingPunct="1">
              <a:buFont typeface="Arial" charset="0"/>
              <a:buNone/>
            </a:pPr>
            <a:endParaRPr lang="en-US" altLang="en-US" sz="2400" b="1" dirty="0">
              <a:ea typeface="MS PGothic" charset="-128"/>
            </a:endParaRPr>
          </a:p>
        </p:txBody>
      </p:sp>
      <p:pic>
        <p:nvPicPr>
          <p:cNvPr id="184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7484" y="1662518"/>
            <a:ext cx="3078856" cy="4649072"/>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1346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altLang="en-US" b="1" u="sng">
                <a:ea typeface="MS PGothic" charset="-128"/>
              </a:rPr>
              <a:t>Implications and Conclusions</a:t>
            </a:r>
          </a:p>
        </p:txBody>
      </p:sp>
      <p:pic>
        <p:nvPicPr>
          <p:cNvPr id="57347"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39724" y="1729871"/>
            <a:ext cx="7864552" cy="3377387"/>
          </a:xfrm>
          <a:prstGeom prst="rect">
            <a:avLst/>
          </a:prstGeom>
          <a:ln>
            <a:noFill/>
          </a:ln>
          <a:effectLst/>
        </p:spPr>
      </p:pic>
    </p:spTree>
    <p:extLst>
      <p:ext uri="{BB962C8B-B14F-4D97-AF65-F5344CB8AC3E}">
        <p14:creationId xmlns:p14="http://schemas.microsoft.com/office/powerpoint/2010/main" val="1406980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Debate Activity </a:t>
            </a:r>
            <a:endParaRPr lang="en-US" b="1" dirty="0"/>
          </a:p>
        </p:txBody>
      </p:sp>
      <p:sp>
        <p:nvSpPr>
          <p:cNvPr id="3" name="Content Placeholder 2"/>
          <p:cNvSpPr>
            <a:spLocks noGrp="1"/>
          </p:cNvSpPr>
          <p:nvPr>
            <p:ph sz="half" idx="1"/>
          </p:nvPr>
        </p:nvSpPr>
        <p:spPr>
          <a:xfrm>
            <a:off x="518531" y="1490122"/>
            <a:ext cx="8106938" cy="4566424"/>
          </a:xfrm>
        </p:spPr>
        <p:txBody>
          <a:bodyPr/>
          <a:lstStyle/>
          <a:p>
            <a:pPr marL="0" indent="0">
              <a:buNone/>
            </a:pPr>
            <a:r>
              <a:rPr lang="en-US" sz="3600" b="1" dirty="0"/>
              <a:t>Does DID really exist</a:t>
            </a:r>
            <a:r>
              <a:rPr lang="en-US" sz="3600" b="1" dirty="0" smtClean="0"/>
              <a:t>?</a:t>
            </a:r>
          </a:p>
          <a:p>
            <a:pPr marL="514350" indent="-514350">
              <a:buFont typeface="+mj-lt"/>
              <a:buAutoNum type="arabicPeriod"/>
            </a:pPr>
            <a:r>
              <a:rPr lang="en-US" dirty="0"/>
              <a:t>Write down what you think are 3 strongest arguments for you </a:t>
            </a:r>
            <a:r>
              <a:rPr lang="en-US" dirty="0" smtClean="0"/>
              <a:t>position</a:t>
            </a:r>
          </a:p>
          <a:p>
            <a:pPr marL="514350" lvl="0" indent="-514350">
              <a:buFont typeface="+mj-lt"/>
              <a:buAutoNum type="arabicPeriod"/>
            </a:pPr>
            <a:r>
              <a:rPr lang="en-US" dirty="0" smtClean="0"/>
              <a:t>You </a:t>
            </a:r>
            <a:r>
              <a:rPr lang="en-US" dirty="0"/>
              <a:t>have 2-minutes to introduce your main </a:t>
            </a:r>
            <a:r>
              <a:rPr lang="en-US" dirty="0" smtClean="0"/>
              <a:t>arguments </a:t>
            </a:r>
            <a:endParaRPr lang="en-US" dirty="0"/>
          </a:p>
          <a:p>
            <a:pPr marL="514350" lvl="0" indent="-514350">
              <a:buFont typeface="+mj-lt"/>
              <a:buAutoNum type="arabicPeriod"/>
            </a:pPr>
            <a:r>
              <a:rPr lang="en-US" dirty="0"/>
              <a:t>And a 2-minute </a:t>
            </a:r>
            <a:r>
              <a:rPr lang="en-US" dirty="0" smtClean="0"/>
              <a:t>rebuttal</a:t>
            </a:r>
          </a:p>
          <a:p>
            <a:pPr marL="514350" lvl="0" indent="-514350">
              <a:buFont typeface="+mj-lt"/>
              <a:buAutoNum type="arabicPeriod"/>
            </a:pPr>
            <a:r>
              <a:rPr lang="en-US" dirty="0"/>
              <a:t>Now write on a piece of </a:t>
            </a:r>
            <a:r>
              <a:rPr lang="en-US" dirty="0" smtClean="0"/>
              <a:t>paper: </a:t>
            </a:r>
            <a:r>
              <a:rPr lang="en-US" dirty="0"/>
              <a:t>V</a:t>
            </a:r>
            <a:r>
              <a:rPr lang="en-US" dirty="0" smtClean="0"/>
              <a:t>ote </a:t>
            </a:r>
            <a:r>
              <a:rPr lang="en-US" dirty="0"/>
              <a:t>which side you think “won” the </a:t>
            </a:r>
            <a:r>
              <a:rPr lang="en-US" dirty="0" smtClean="0"/>
              <a:t>debate</a:t>
            </a:r>
            <a:endParaRPr lang="en-US" dirty="0"/>
          </a:p>
          <a:p>
            <a:pPr marL="514350" lvl="0" indent="-514350">
              <a:buFont typeface="+mj-lt"/>
              <a:buAutoNum type="arabicPeriod"/>
            </a:pPr>
            <a:r>
              <a:rPr lang="en-US" dirty="0" smtClean="0"/>
              <a:t>Reflect - what </a:t>
            </a:r>
            <a:r>
              <a:rPr lang="en-US" dirty="0"/>
              <a:t>made you vote this way</a:t>
            </a:r>
            <a:r>
              <a:rPr lang="en-US" dirty="0" smtClean="0"/>
              <a:t>?</a:t>
            </a:r>
          </a:p>
          <a:p>
            <a:pPr marL="514350" lvl="0" indent="-514350">
              <a:buFont typeface="+mj-lt"/>
              <a:buAutoNum type="arabicPeriod"/>
            </a:pPr>
            <a:endParaRPr lang="en-US" dirty="0" smtClean="0"/>
          </a:p>
          <a:p>
            <a:pPr marL="514350" lvl="0" indent="-514350">
              <a:buFont typeface="+mj-lt"/>
              <a:buAutoNum type="arabicPeriod"/>
            </a:pPr>
            <a:endParaRPr lang="en-US" dirty="0"/>
          </a:p>
          <a:p>
            <a:pPr marL="514350" lvl="0" indent="-514350">
              <a:buFont typeface="+mj-lt"/>
              <a:buAutoNum type="arabicPeriod"/>
            </a:pPr>
            <a:endParaRPr lang="en-US" dirty="0"/>
          </a:p>
        </p:txBody>
      </p:sp>
    </p:spTree>
    <p:extLst>
      <p:ext uri="{BB962C8B-B14F-4D97-AF65-F5344CB8AC3E}">
        <p14:creationId xmlns:p14="http://schemas.microsoft.com/office/powerpoint/2010/main" val="361822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a:solidFill>
                  <a:srgbClr val="00B0F0"/>
                </a:solidFill>
              </a:rPr>
              <a:t>CAT: The One-Minute Paper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977" y="274638"/>
            <a:ext cx="1090250" cy="99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457200" y="1803400"/>
            <a:ext cx="8229600" cy="2298700"/>
          </a:xfrm>
        </p:spPr>
        <p:txBody>
          <a:bodyPr/>
          <a:lstStyle/>
          <a:p>
            <a:pPr>
              <a:buFont typeface="Wingdings" panose="05000000000000000000" pitchFamily="2" charset="2"/>
              <a:buChar char="§"/>
              <a:defRPr/>
            </a:pPr>
            <a:r>
              <a:rPr lang="en-US" dirty="0"/>
              <a:t>What was the most important thing you learned during this class?</a:t>
            </a:r>
          </a:p>
          <a:p>
            <a:pPr>
              <a:buFont typeface="Wingdings" panose="05000000000000000000" pitchFamily="2" charset="2"/>
              <a:buChar char="§"/>
              <a:defRPr/>
            </a:pPr>
            <a:r>
              <a:rPr lang="en-US" dirty="0"/>
              <a:t>What important question remains unanswered?</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altLang="en-US" b="1" dirty="0"/>
          </a:p>
        </p:txBody>
      </p:sp>
    </p:spTree>
    <p:extLst>
      <p:ext uri="{BB962C8B-B14F-4D97-AF65-F5344CB8AC3E}">
        <p14:creationId xmlns:p14="http://schemas.microsoft.com/office/powerpoint/2010/main" val="1196694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3586165"/>
        </p:xfrm>
        <a:graphic>
          <a:graphicData uri="http://schemas.openxmlformats.org/drawingml/2006/table">
            <a:tbl>
              <a:tblPr/>
              <a:tblGrid>
                <a:gridCol w="711777">
                  <a:extLst>
                    <a:ext uri="{9D8B030D-6E8A-4147-A177-3AD203B41FA5}"/>
                  </a:extLst>
                </a:gridCol>
                <a:gridCol w="5460423">
                  <a:extLst>
                    <a:ext uri="{9D8B030D-6E8A-4147-A177-3AD203B41FA5}"/>
                  </a:extLst>
                </a:gridCol>
              </a:tblGrid>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baseline="0" dirty="0" smtClean="0">
                          <a:solidFill>
                            <a:schemeClr val="tx1"/>
                          </a:solidFill>
                          <a:effectLst/>
                          <a:latin typeface="+mn-lt"/>
                        </a:rPr>
                        <a:t>Photo Credit: Blow Your Mind Camilo Rueda López </a:t>
                      </a:r>
                      <a:r>
                        <a:rPr lang="en-US" sz="900" b="0" i="0" u="none" strike="noStrike" baseline="0" dirty="0" smtClean="0">
                          <a:solidFill>
                            <a:srgbClr val="00B050"/>
                          </a:solidFill>
                          <a:effectLst/>
                          <a:latin typeface="+mn-lt"/>
                        </a:rPr>
                        <a:t>https://www.flickr.com/photos/kozumel/4918575268 https://creativecommons.org/licenses/by-nd/2.0/</a:t>
                      </a:r>
                      <a:endParaRPr lang="en-US" sz="900" b="0" i="0" u="none" strike="noStrike" baseline="0" dirty="0">
                        <a:solidFill>
                          <a:srgbClr val="00B050"/>
                        </a:solidFill>
                        <a:effectLst/>
                        <a:latin typeface="+mn-lt"/>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smtClean="0">
                          <a:solidFill>
                            <a:schemeClr val="tx1"/>
                          </a:solidFill>
                          <a:effectLst/>
                          <a:latin typeface="Calibri"/>
                        </a:rPr>
                        <a:t>Slides 3 &amp; 4 </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Daydreaming Kristaps </a:t>
                      </a:r>
                      <a:r>
                        <a:rPr lang="en-US" sz="900" b="0" i="0" u="none" strike="noStrike" dirty="0" err="1" smtClean="0">
                          <a:solidFill>
                            <a:schemeClr val="tx1"/>
                          </a:solidFill>
                          <a:effectLst/>
                          <a:latin typeface="+mn-lt"/>
                        </a:rPr>
                        <a:t>Bergfelds</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https://www.flickr.com/photos/narciss/2758571483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6</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a:t>
                      </a:r>
                      <a:r>
                        <a:rPr lang="en-US" sz="900" b="0" i="0" u="none" strike="noStrike" dirty="0" err="1" smtClean="0">
                          <a:solidFill>
                            <a:schemeClr val="tx1"/>
                          </a:solidFill>
                          <a:effectLst/>
                          <a:latin typeface="+mn-lt"/>
                        </a:rPr>
                        <a:t>Depersonallization</a:t>
                      </a:r>
                      <a:r>
                        <a:rPr lang="en-US" sz="900" b="0" i="0" u="none" strike="noStrike" dirty="0" smtClean="0">
                          <a:solidFill>
                            <a:schemeClr val="tx1"/>
                          </a:solidFill>
                          <a:effectLst/>
                          <a:latin typeface="+mn-lt"/>
                        </a:rPr>
                        <a:t> disorder Janine </a:t>
                      </a:r>
                      <a:r>
                        <a:rPr lang="en-US" sz="900" b="0" i="0" u="none" strike="noStrike" dirty="0" smtClean="0">
                          <a:solidFill>
                            <a:srgbClr val="00B050"/>
                          </a:solidFill>
                          <a:effectLst/>
                          <a:latin typeface="+mn-lt"/>
                        </a:rPr>
                        <a:t>https://www.flickr.com/photos/pinkcotton/6091633858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8</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a:t>
                      </a:r>
                      <a:r>
                        <a:rPr lang="en-US" sz="900" b="0" i="0" u="none" strike="noStrike" baseline="0" dirty="0" smtClean="0">
                          <a:solidFill>
                            <a:schemeClr val="tx1"/>
                          </a:solidFill>
                          <a:effectLst/>
                          <a:latin typeface="+mn-lt"/>
                        </a:rPr>
                        <a:t> Credit: Psychosis Dave Emmett </a:t>
                      </a:r>
                      <a:r>
                        <a:rPr lang="en-US" sz="900" b="0" i="0" u="none" strike="noStrike" baseline="0" dirty="0" smtClean="0">
                          <a:solidFill>
                            <a:srgbClr val="00B050"/>
                          </a:solidFill>
                          <a:effectLst/>
                          <a:latin typeface="+mn-lt"/>
                        </a:rPr>
                        <a:t>https://www.flickr.com/photos/davemmett/342959835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9</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dissociative identity disorder 1 hunnnterrr </a:t>
                      </a:r>
                      <a:r>
                        <a:rPr lang="en-US" sz="900" b="0" i="0" u="none" strike="noStrike" dirty="0" smtClean="0">
                          <a:solidFill>
                            <a:srgbClr val="00B050"/>
                          </a:solidFill>
                          <a:effectLst/>
                          <a:latin typeface="+mn-lt"/>
                        </a:rPr>
                        <a:t>https://www.flickr.com/photos/hunter-m/3561409383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11</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 Credit:</a:t>
                      </a:r>
                      <a:r>
                        <a:rPr lang="en-US" sz="900" b="0" i="0" u="none" strike="noStrike" baseline="0" dirty="0" smtClean="0">
                          <a:solidFill>
                            <a:schemeClr val="tx1"/>
                          </a:solidFill>
                          <a:effectLst/>
                          <a:latin typeface="Calibri"/>
                        </a:rPr>
                        <a:t> Dissociation Phil </a:t>
                      </a:r>
                      <a:r>
                        <a:rPr lang="en-US" sz="900" b="0" i="0" u="none" strike="noStrike" baseline="0" dirty="0" err="1" smtClean="0">
                          <a:solidFill>
                            <a:schemeClr val="tx1"/>
                          </a:solidFill>
                          <a:effectLst/>
                          <a:latin typeface="Calibri"/>
                        </a:rPr>
                        <a:t>Kreniske</a:t>
                      </a:r>
                      <a:r>
                        <a:rPr lang="en-US" sz="900" b="0" i="0" u="none" strike="noStrike" baseline="0" dirty="0" smtClean="0">
                          <a:solidFill>
                            <a:schemeClr val="tx1"/>
                          </a:solidFill>
                          <a:effectLst/>
                          <a:latin typeface="Calibri"/>
                        </a:rPr>
                        <a:t> NOBA </a:t>
                      </a:r>
                      <a:r>
                        <a:rPr lang="en-US" sz="900" b="0" i="0" u="none" strike="noStrike" baseline="0" dirty="0" smtClean="0">
                          <a:solidFill>
                            <a:schemeClr val="tx1"/>
                          </a:solidFill>
                          <a:effectLst/>
                          <a:latin typeface="+mn-lt"/>
                        </a:rPr>
                        <a:t>Images </a:t>
                      </a:r>
                      <a:r>
                        <a:rPr lang="en-US" sz="900" b="0" i="0" u="none" strike="noStrike" baseline="0" dirty="0" smtClean="0">
                          <a:solidFill>
                            <a:srgbClr val="00B050"/>
                          </a:solidFill>
                          <a:effectLst/>
                          <a:latin typeface="+mn-lt"/>
                        </a:rPr>
                        <a:t>https://creativecommons.org/licenses/by-nc-sa/4.0/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12</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Ruler </a:t>
                      </a:r>
                      <a:r>
                        <a:rPr lang="en-US" sz="900" b="0" i="0" u="none" strike="noStrike" dirty="0" err="1" smtClean="0">
                          <a:solidFill>
                            <a:schemeClr val="tx1"/>
                          </a:solidFill>
                          <a:effectLst/>
                          <a:latin typeface="+mn-lt"/>
                        </a:rPr>
                        <a:t>ClkerFreeVectorImages</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https://pixabay.com/en/ruler-straight-edge-maths-tool-307475/ https://creativecommons.org/publicdomain/zero/1.0/deed.en</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smtClean="0">
                          <a:solidFill>
                            <a:schemeClr val="tx1"/>
                          </a:solidFill>
                          <a:effectLst/>
                          <a:latin typeface="Calibri"/>
                        </a:rPr>
                        <a:t>Slides</a:t>
                      </a:r>
                      <a:r>
                        <a:rPr lang="en-US" sz="900" b="0" i="0" u="none" strike="noStrike" baseline="0" dirty="0" smtClean="0">
                          <a:solidFill>
                            <a:schemeClr val="tx1"/>
                          </a:solidFill>
                          <a:effectLst/>
                          <a:latin typeface="Calibri"/>
                        </a:rPr>
                        <a:t> 16 &amp; 32</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mn-lt"/>
                        </a:rPr>
                        <a:t>Photo</a:t>
                      </a:r>
                      <a:r>
                        <a:rPr lang="en-US" sz="900" b="0" i="0" u="none" strike="noStrike" baseline="0" dirty="0" smtClean="0">
                          <a:solidFill>
                            <a:schemeClr val="tx1"/>
                          </a:solidFill>
                          <a:effectLst/>
                          <a:latin typeface="+mn-lt"/>
                        </a:rPr>
                        <a:t> Credit: Photo Credit: Illustrated silhouette of a black cat nehtaeh79 </a:t>
                      </a:r>
                      <a:r>
                        <a:rPr lang="en-US" sz="900" b="0" i="0" u="none" strike="noStrike" baseline="0" dirty="0" smtClean="0">
                          <a:solidFill>
                            <a:srgbClr val="00B050"/>
                          </a:solidFill>
                          <a:effectLst/>
                          <a:latin typeface="+mn-lt"/>
                        </a:rPr>
                        <a:t>http://www.freestockphotos.biz/stockphoto/16624 http://creativecommons.org/publicdomain/zero/1.0/</a:t>
                      </a: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17</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fr-FR" sz="900" b="0" i="0" u="none" strike="noStrike" dirty="0" smtClean="0">
                          <a:solidFill>
                            <a:schemeClr val="tx1"/>
                          </a:solidFill>
                          <a:effectLst/>
                          <a:latin typeface="+mn-lt"/>
                        </a:rPr>
                        <a:t>Photo </a:t>
                      </a:r>
                      <a:r>
                        <a:rPr lang="fr-FR" sz="900" b="0" i="0" u="none" strike="noStrike" dirty="0" err="1" smtClean="0">
                          <a:solidFill>
                            <a:schemeClr val="tx1"/>
                          </a:solidFill>
                          <a:effectLst/>
                          <a:latin typeface="+mn-lt"/>
                        </a:rPr>
                        <a:t>Credit</a:t>
                      </a:r>
                      <a:r>
                        <a:rPr lang="fr-FR" sz="900" b="0" i="0" u="none" strike="noStrike" dirty="0" smtClean="0">
                          <a:solidFill>
                            <a:schemeClr val="tx1"/>
                          </a:solidFill>
                          <a:effectLst/>
                          <a:latin typeface="+mn-lt"/>
                        </a:rPr>
                        <a:t>: bordeaux </a:t>
                      </a:r>
                      <a:r>
                        <a:rPr lang="fr-FR" sz="900" b="0" i="0" u="none" strike="noStrike" dirty="0" err="1" smtClean="0">
                          <a:solidFill>
                            <a:schemeClr val="tx1"/>
                          </a:solidFill>
                          <a:effectLst/>
                          <a:latin typeface="+mn-lt"/>
                        </a:rPr>
                        <a:t>JanDix</a:t>
                      </a:r>
                      <a:r>
                        <a:rPr lang="fr-FR" sz="900" b="0" i="0" u="none" strike="noStrike" dirty="0" smtClean="0">
                          <a:solidFill>
                            <a:schemeClr val="tx1"/>
                          </a:solidFill>
                          <a:effectLst/>
                          <a:latin typeface="+mn-lt"/>
                        </a:rPr>
                        <a:t> </a:t>
                      </a:r>
                      <a:r>
                        <a:rPr lang="fr-FR" sz="900" b="0" i="0" u="none" strike="noStrike" dirty="0" smtClean="0">
                          <a:solidFill>
                            <a:srgbClr val="00B050"/>
                          </a:solidFill>
                          <a:effectLst/>
                          <a:latin typeface="+mn-lt"/>
                        </a:rPr>
                        <a:t>https://pixabay.com/en/bordeaux-dog-de-dogue-water-muddy-895827/ https://creativecommons.org/publicdomain/zero/1.0/deed.en</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smtClean="0">
                          <a:solidFill>
                            <a:schemeClr val="tx1"/>
                          </a:solidFill>
                          <a:effectLst/>
                          <a:latin typeface="Calibri"/>
                        </a:rPr>
                        <a:t>Slide 19</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Lack of sleep. Angela </a:t>
                      </a:r>
                      <a:r>
                        <a:rPr lang="en-US" sz="900" b="0" i="0" u="none" strike="noStrike" dirty="0" err="1" smtClean="0">
                          <a:solidFill>
                            <a:schemeClr val="tx1"/>
                          </a:solidFill>
                          <a:effectLst/>
                          <a:latin typeface="+mn-lt"/>
                        </a:rPr>
                        <a:t>Quitoriano</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https://www.flickr.com/photos/angehphotos/6774645159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smtClean="0">
                          <a:solidFill>
                            <a:schemeClr val="tx1"/>
                          </a:solidFill>
                          <a:effectLst/>
                          <a:latin typeface="Calibri"/>
                        </a:rPr>
                        <a:t>Slide 20</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it-IT" sz="900" b="0" i="0" u="none" strike="noStrike" dirty="0" smtClean="0">
                          <a:solidFill>
                            <a:schemeClr val="tx1"/>
                          </a:solidFill>
                          <a:effectLst/>
                          <a:latin typeface="+mn-lt"/>
                        </a:rPr>
                        <a:t>Photo Credit: experimenting Alessandra Celauro </a:t>
                      </a:r>
                      <a:r>
                        <a:rPr lang="it-IT" sz="900" b="0" i="0" u="none" strike="noStrike" dirty="0" smtClean="0">
                          <a:solidFill>
                            <a:srgbClr val="00B050"/>
                          </a:solidFill>
                          <a:effectLst/>
                          <a:latin typeface="+mn-lt"/>
                        </a:rPr>
                        <a:t>https://www.flickr.com/photos/35794811@N06/6804106610/ https://creativecommons.org/licenses/by-nc/2.0/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bl>
          </a:graphicData>
        </a:graphic>
      </p:graphicFrame>
    </p:spTree>
    <p:extLst>
      <p:ext uri="{BB962C8B-B14F-4D97-AF65-F5344CB8AC3E}">
        <p14:creationId xmlns:p14="http://schemas.microsoft.com/office/powerpoint/2010/main" val="3654012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2282105"/>
        </p:xfrm>
        <a:graphic>
          <a:graphicData uri="http://schemas.openxmlformats.org/drawingml/2006/table">
            <a:tbl>
              <a:tblPr/>
              <a:tblGrid>
                <a:gridCol w="508912">
                  <a:extLst>
                    <a:ext uri="{9D8B030D-6E8A-4147-A177-3AD203B41FA5}"/>
                  </a:extLst>
                </a:gridCol>
                <a:gridCol w="5663288">
                  <a:extLst>
                    <a:ext uri="{9D8B030D-6E8A-4147-A177-3AD203B41FA5}"/>
                  </a:extLst>
                </a:gridCol>
              </a:tblGrid>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22</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mn-lt"/>
                          <a:ea typeface="+mn-ea"/>
                          <a:cs typeface="+mn-cs"/>
                        </a:rPr>
                        <a:t>Photo Credit: Questions1 </a:t>
                      </a:r>
                      <a:r>
                        <a:rPr kumimoji="0" lang="en-US" sz="900" b="0" i="0" u="none" strike="noStrike" kern="1200" cap="none" spc="0" normalizeH="0" baseline="0" noProof="0" dirty="0" err="1" smtClean="0">
                          <a:ln>
                            <a:noFill/>
                          </a:ln>
                          <a:solidFill>
                            <a:srgbClr val="000000"/>
                          </a:solidFill>
                          <a:effectLst/>
                          <a:uLnTx/>
                          <a:uFillTx/>
                          <a:latin typeface="+mn-lt"/>
                          <a:ea typeface="+mn-ea"/>
                          <a:cs typeface="+mn-cs"/>
                        </a:rPr>
                        <a:t>Grisel</a:t>
                      </a:r>
                      <a:r>
                        <a:rPr kumimoji="0" lang="en-US" sz="900" b="0" i="0" u="none" strike="noStrike" kern="1200" cap="none" spc="0" normalizeH="0" baseline="0" noProof="0" dirty="0" smtClean="0">
                          <a:ln>
                            <a:noFill/>
                          </a:ln>
                          <a:solidFill>
                            <a:srgbClr val="000000"/>
                          </a:solidFill>
                          <a:effectLst/>
                          <a:uLnTx/>
                          <a:uFillTx/>
                          <a:latin typeface="+mn-lt"/>
                          <a:ea typeface="+mn-ea"/>
                          <a:cs typeface="+mn-cs"/>
                        </a:rPr>
                        <a:t> </a:t>
                      </a:r>
                      <a:r>
                        <a:rPr kumimoji="0" lang="en-US" sz="900" b="0" i="0" u="none" strike="noStrike" kern="1200" cap="none" spc="0" normalizeH="0" baseline="0" noProof="0" dirty="0" err="1" smtClean="0">
                          <a:ln>
                            <a:noFill/>
                          </a:ln>
                          <a:solidFill>
                            <a:srgbClr val="000000"/>
                          </a:solidFill>
                          <a:effectLst/>
                          <a:uLnTx/>
                          <a:uFillTx/>
                          <a:latin typeface="+mn-lt"/>
                          <a:ea typeface="+mn-ea"/>
                          <a:cs typeface="+mn-cs"/>
                        </a:rPr>
                        <a:t>D´An</a:t>
                      </a:r>
                      <a:r>
                        <a:rPr kumimoji="0" lang="en-US" sz="900" b="0" i="0" u="none" strike="noStrike" kern="1200" cap="none" spc="0" normalizeH="0" baseline="0" noProof="0" dirty="0" smtClean="0">
                          <a:ln>
                            <a:noFill/>
                          </a:ln>
                          <a:solidFill>
                            <a:srgbClr val="000000"/>
                          </a:solidFill>
                          <a:effectLst/>
                          <a:uLnTx/>
                          <a:uFillTx/>
                          <a:latin typeface="+mn-lt"/>
                          <a:ea typeface="+mn-ea"/>
                          <a:cs typeface="+mn-cs"/>
                        </a:rPr>
                        <a:t> </a:t>
                      </a:r>
                      <a:r>
                        <a:rPr kumimoji="0" lang="en-US" sz="900" b="0" i="0" u="none" strike="noStrike" kern="1200" cap="none" spc="0" normalizeH="0" baseline="0" noProof="0" dirty="0" smtClean="0">
                          <a:ln>
                            <a:noFill/>
                          </a:ln>
                          <a:solidFill>
                            <a:srgbClr val="00B050"/>
                          </a:solidFill>
                          <a:effectLst/>
                          <a:uLnTx/>
                          <a:uFillTx/>
                          <a:latin typeface="+mn-lt"/>
                          <a:ea typeface="+mn-ea"/>
                          <a:cs typeface="+mn-cs"/>
                        </a:rPr>
                        <a:t>https://www.flickr.com/photos/128454566@N06/15893429463 https://creativecommons.org/licenses/by-nc/2.0/</a:t>
                      </a: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23</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Sad man holding pillow Vic </a:t>
                      </a:r>
                      <a:r>
                        <a:rPr lang="en-US" sz="900" b="0" i="0" u="none" strike="noStrike" dirty="0" smtClean="0">
                          <a:solidFill>
                            <a:srgbClr val="00B050"/>
                          </a:solidFill>
                          <a:effectLst/>
                          <a:latin typeface="+mn-lt"/>
                        </a:rPr>
                        <a:t>https://www.flickr.com/photos/59632563@N04/6480297645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25</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 Credit:</a:t>
                      </a:r>
                      <a:r>
                        <a:rPr lang="en-US" sz="900" b="0" i="0" u="none" strike="noStrike" baseline="0" dirty="0" smtClean="0">
                          <a:solidFill>
                            <a:schemeClr val="tx1"/>
                          </a:solidFill>
                          <a:effectLst/>
                          <a:latin typeface="+mn-lt"/>
                        </a:rPr>
                        <a:t> Sleep </a:t>
                      </a:r>
                      <a:r>
                        <a:rPr lang="en-US" sz="900" b="0" i="0" u="none" strike="noStrike" baseline="0" dirty="0" err="1" smtClean="0">
                          <a:solidFill>
                            <a:schemeClr val="tx1"/>
                          </a:solidFill>
                          <a:effectLst/>
                          <a:latin typeface="+mn-lt"/>
                        </a:rPr>
                        <a:t>Mislav</a:t>
                      </a:r>
                      <a:r>
                        <a:rPr lang="en-US" sz="900" b="0" i="0" u="none" strike="noStrike" baseline="0" dirty="0" smtClean="0">
                          <a:solidFill>
                            <a:schemeClr val="tx1"/>
                          </a:solidFill>
                          <a:effectLst/>
                          <a:latin typeface="+mn-lt"/>
                        </a:rPr>
                        <a:t> Marohnić </a:t>
                      </a:r>
                      <a:r>
                        <a:rPr lang="en-US" sz="900" b="0" i="0" u="none" strike="noStrike" baseline="0" dirty="0" smtClean="0">
                          <a:solidFill>
                            <a:srgbClr val="00B050"/>
                          </a:solidFill>
                          <a:effectLst/>
                          <a:latin typeface="+mn-lt"/>
                        </a:rPr>
                        <a:t>https://www.flickr.com/photos/mislav-marohnic/3406902041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26</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RER D Mooglio </a:t>
                      </a:r>
                      <a:r>
                        <a:rPr lang="en-US" sz="900" b="0" i="0" u="none" strike="noStrike" dirty="0" smtClean="0">
                          <a:solidFill>
                            <a:srgbClr val="00B050"/>
                          </a:solidFill>
                          <a:effectLst/>
                          <a:latin typeface="+mn-lt"/>
                        </a:rPr>
                        <a:t>https://www.flickr.com/photos/59016395@N00/5305648637/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27</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 Credit</a:t>
                      </a:r>
                      <a:r>
                        <a:rPr lang="en-US" sz="900" b="0" i="0" u="none" strike="noStrike" dirty="0" smtClean="0">
                          <a:solidFill>
                            <a:schemeClr val="tx1"/>
                          </a:solidFill>
                          <a:effectLst/>
                          <a:latin typeface="+mn-lt"/>
                        </a:rPr>
                        <a:t>: Craig Mayhew and Robert </a:t>
                      </a:r>
                      <a:r>
                        <a:rPr lang="en-US" sz="900" b="0" i="0" u="none" strike="noStrike" dirty="0" err="1" smtClean="0">
                          <a:solidFill>
                            <a:schemeClr val="tx1"/>
                          </a:solidFill>
                          <a:effectLst/>
                          <a:latin typeface="+mn-lt"/>
                        </a:rPr>
                        <a:t>Simmon</a:t>
                      </a:r>
                      <a:r>
                        <a:rPr lang="en-US" sz="900" b="0" i="0" u="none" strike="noStrike" dirty="0" smtClean="0">
                          <a:solidFill>
                            <a:schemeClr val="tx1"/>
                          </a:solidFill>
                          <a:effectLst/>
                          <a:latin typeface="+mn-lt"/>
                        </a:rPr>
                        <a:t>, NASA GSFC. Visible Earth NASA </a:t>
                      </a:r>
                      <a:r>
                        <a:rPr lang="en-US" sz="900" b="0" i="0" u="none" strike="noStrike" dirty="0" smtClean="0">
                          <a:solidFill>
                            <a:srgbClr val="00B050"/>
                          </a:solidFill>
                          <a:effectLst/>
                          <a:latin typeface="+mn-lt"/>
                        </a:rPr>
                        <a:t>http://visibleearth.nasa.gov/view.php?id=55167</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28</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it-IT" sz="900" b="0" i="0" u="none" strike="noStrike" dirty="0" smtClean="0">
                          <a:solidFill>
                            <a:schemeClr val="tx1"/>
                          </a:solidFill>
                          <a:effectLst/>
                          <a:latin typeface="+mn-lt"/>
                        </a:rPr>
                        <a:t>Photo Credit: Sleep Sano Rin </a:t>
                      </a:r>
                      <a:r>
                        <a:rPr lang="it-IT" sz="900" b="0" i="0" u="none" strike="noStrike" dirty="0" smtClean="0">
                          <a:solidFill>
                            <a:srgbClr val="00B050"/>
                          </a:solidFill>
                          <a:effectLst/>
                          <a:latin typeface="+mn-lt"/>
                        </a:rPr>
                        <a:t>https://www.flickr.com/photos/112361276@N07/19951907861/ https://creativecommons.org/licenses/by-nc/2.0/</a:t>
                      </a:r>
                      <a:endParaRPr lang="en-US" sz="900" b="0" i="0" u="none" strike="noStrike" dirty="0" smtClean="0">
                        <a:solidFill>
                          <a:srgbClr val="00B050"/>
                        </a:solidFill>
                        <a:effectLst/>
                        <a:latin typeface="+mn-lt"/>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30</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Man walking on the water - silent conversation Heidi &amp; Matt </a:t>
                      </a:r>
                      <a:r>
                        <a:rPr lang="en-US" sz="900" b="0" i="0" u="none" strike="noStrike" dirty="0" smtClean="0">
                          <a:solidFill>
                            <a:srgbClr val="00B050"/>
                          </a:solidFill>
                          <a:effectLst/>
                          <a:latin typeface="+mn-lt"/>
                        </a:rPr>
                        <a:t>https://www.flickr.com/photos/heidiandmatt/183973465/ https://creativecommons.org/licenses/by-nc-sa/2.0/</a:t>
                      </a:r>
                    </a:p>
                  </a:txBody>
                  <a:tcPr marL="3493" marR="3493" marT="3492" marB="0" anchor="b">
                    <a:lnL>
                      <a:noFill/>
                    </a:lnL>
                    <a:lnR>
                      <a:noFill/>
                    </a:lnR>
                    <a:lnT>
                      <a:noFill/>
                    </a:lnT>
                    <a:lnB>
                      <a:noFill/>
                    </a:lnB>
                  </a:tcPr>
                </a:tc>
                <a:extLst>
                  <a:ext uri="{0D108BD9-81ED-4DB2-BD59-A6C34878D82A}"/>
                </a:extLst>
              </a:tr>
            </a:tbl>
          </a:graphicData>
        </a:graphic>
      </p:graphicFrame>
    </p:spTree>
    <p:extLst>
      <p:ext uri="{BB962C8B-B14F-4D97-AF65-F5344CB8AC3E}">
        <p14:creationId xmlns:p14="http://schemas.microsoft.com/office/powerpoint/2010/main" val="2012136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b="1" u="sng" dirty="0">
                <a:solidFill>
                  <a:srgbClr val="00B0F0"/>
                </a:solidFill>
                <a:ea typeface="MS PGothic" charset="-128"/>
              </a:rPr>
              <a:t>Warm Up Activity</a:t>
            </a:r>
          </a:p>
        </p:txBody>
      </p:sp>
      <p:sp>
        <p:nvSpPr>
          <p:cNvPr id="3" name="Content Placeholder 2"/>
          <p:cNvSpPr>
            <a:spLocks noGrp="1"/>
          </p:cNvSpPr>
          <p:nvPr>
            <p:ph idx="1"/>
          </p:nvPr>
        </p:nvSpPr>
        <p:spPr>
          <a:xfrm>
            <a:off x="330200" y="1662518"/>
            <a:ext cx="5691188" cy="4902200"/>
          </a:xfrm>
        </p:spPr>
        <p:txBody>
          <a:bodyPr/>
          <a:lstStyle/>
          <a:p>
            <a:pPr eaLnBrk="1" hangingPunct="1">
              <a:buFont typeface="Arial" charset="0"/>
              <a:buNone/>
            </a:pPr>
            <a:r>
              <a:rPr lang="en-US" altLang="en-US" sz="2800" b="1" dirty="0" smtClean="0">
                <a:ea typeface="MS PGothic" charset="-128"/>
              </a:rPr>
              <a:t>Discussion</a:t>
            </a:r>
            <a:r>
              <a:rPr lang="en-US" altLang="en-US" sz="2800" b="1" dirty="0">
                <a:ea typeface="MS PGothic" charset="-128"/>
              </a:rPr>
              <a:t>:</a:t>
            </a:r>
          </a:p>
          <a:p>
            <a:pPr eaLnBrk="1" hangingPunct="1">
              <a:spcBef>
                <a:spcPct val="30000"/>
              </a:spcBef>
              <a:buFont typeface="Wingdings" panose="05000000000000000000" pitchFamily="2" charset="2"/>
              <a:buChar char="§"/>
            </a:pPr>
            <a:r>
              <a:rPr lang="en-US" altLang="en-US" sz="2400" dirty="0">
                <a:ea typeface="MS PGothic" charset="-128"/>
              </a:rPr>
              <a:t>Were there similarities across your stories?</a:t>
            </a:r>
          </a:p>
          <a:p>
            <a:pPr eaLnBrk="1" hangingPunct="1">
              <a:spcBef>
                <a:spcPct val="30000"/>
              </a:spcBef>
              <a:buFont typeface="Wingdings" panose="05000000000000000000" pitchFamily="2" charset="2"/>
              <a:buChar char="§"/>
            </a:pPr>
            <a:r>
              <a:rPr lang="en-US" altLang="en-US" sz="2400" dirty="0">
                <a:ea typeface="MS PGothic" charset="-128"/>
              </a:rPr>
              <a:t>In particular, how did your partner feel about the idea of not being able to end their fantasy?</a:t>
            </a:r>
          </a:p>
          <a:p>
            <a:pPr eaLnBrk="1" hangingPunct="1">
              <a:buFont typeface="Arial" charset="0"/>
              <a:buNone/>
            </a:pPr>
            <a:endParaRPr lang="en-US" altLang="en-US" sz="2400" b="1" dirty="0">
              <a:ea typeface="MS PGothic" charset="-128"/>
            </a:endParaRPr>
          </a:p>
        </p:txBody>
      </p:sp>
      <p:pic>
        <p:nvPicPr>
          <p:cNvPr id="184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7484" y="1662518"/>
            <a:ext cx="3078856" cy="4649072"/>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320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a:buChar char="•"/>
              <a:defRPr/>
            </a:pPr>
            <a:r>
              <a:rPr lang="en-US" b="1" dirty="0">
                <a:ea typeface="+mn-ea"/>
              </a:rPr>
              <a:t>History of Dissociative Disorders</a:t>
            </a:r>
          </a:p>
          <a:p>
            <a:pPr eaLnBrk="1" fontAlgn="auto" hangingPunct="1">
              <a:spcAft>
                <a:spcPts val="0"/>
              </a:spcAft>
              <a:buFont typeface="Arial"/>
              <a:buChar char="•"/>
              <a:defRPr/>
            </a:pPr>
            <a:r>
              <a:rPr lang="en-US" dirty="0">
                <a:ea typeface="+mn-ea"/>
              </a:rPr>
              <a:t>Defining </a:t>
            </a:r>
            <a:r>
              <a:rPr lang="en-US" dirty="0"/>
              <a:t>Dissociative Disorders</a:t>
            </a:r>
            <a:endParaRPr lang="en-US" dirty="0">
              <a:ea typeface="+mn-ea"/>
            </a:endParaRPr>
          </a:p>
          <a:p>
            <a:pPr eaLnBrk="1" fontAlgn="auto" hangingPunct="1">
              <a:spcAft>
                <a:spcPts val="0"/>
              </a:spcAft>
              <a:buFont typeface="Arial"/>
              <a:buChar char="•"/>
              <a:defRPr/>
            </a:pPr>
            <a:r>
              <a:rPr lang="en-US" dirty="0"/>
              <a:t>Measuring Dissociation </a:t>
            </a:r>
          </a:p>
          <a:p>
            <a:pPr eaLnBrk="1" fontAlgn="auto" hangingPunct="1">
              <a:spcAft>
                <a:spcPts val="0"/>
              </a:spcAft>
              <a:buFont typeface="Arial"/>
              <a:buChar char="•"/>
              <a:defRPr/>
            </a:pPr>
            <a:r>
              <a:rPr lang="en-US" dirty="0"/>
              <a:t>Dissociation and Trauma</a:t>
            </a:r>
            <a:endParaRPr lang="en-US" dirty="0">
              <a:ea typeface="+mn-ea"/>
            </a:endParaRPr>
          </a:p>
          <a:p>
            <a:pPr lvl="1" eaLnBrk="1" fontAlgn="auto" hangingPunct="1">
              <a:spcAft>
                <a:spcPts val="0"/>
              </a:spcAft>
              <a:buFont typeface="Arial"/>
              <a:buChar char="•"/>
              <a:defRPr/>
            </a:pPr>
            <a:r>
              <a:rPr lang="en-US" dirty="0">
                <a:ea typeface="+mn-ea"/>
              </a:rPr>
              <a:t>Causality and Evidence</a:t>
            </a:r>
          </a:p>
          <a:p>
            <a:pPr eaLnBrk="1" fontAlgn="auto" hangingPunct="1">
              <a:spcAft>
                <a:spcPts val="0"/>
              </a:spcAft>
              <a:buFont typeface="Arial"/>
              <a:buChar char="•"/>
              <a:defRPr/>
            </a:pPr>
            <a:r>
              <a:rPr lang="en-US" dirty="0"/>
              <a:t>Dissociation and Sleep</a:t>
            </a:r>
          </a:p>
          <a:p>
            <a:pPr lvl="1" eaLnBrk="1" fontAlgn="auto" hangingPunct="1">
              <a:spcAft>
                <a:spcPts val="0"/>
              </a:spcAft>
              <a:buFont typeface="Arial"/>
              <a:buChar char="•"/>
              <a:defRPr/>
            </a:pPr>
            <a:r>
              <a:rPr lang="en-US" dirty="0">
                <a:ea typeface="+mn-ea"/>
              </a:rPr>
              <a:t>Sleep Problems</a:t>
            </a:r>
          </a:p>
          <a:p>
            <a:pPr lvl="1" eaLnBrk="1" fontAlgn="auto" hangingPunct="1">
              <a:spcAft>
                <a:spcPts val="0"/>
              </a:spcAft>
              <a:buFont typeface="Arial"/>
              <a:buChar char="•"/>
              <a:defRPr/>
            </a:pPr>
            <a:r>
              <a:rPr lang="en-US" dirty="0">
                <a:ea typeface="+mn-ea"/>
              </a:rPr>
              <a:t>Studying the Relationship between </a:t>
            </a:r>
            <a:r>
              <a:rPr lang="en-US" dirty="0"/>
              <a:t>Dissociation and Sleep</a:t>
            </a:r>
          </a:p>
          <a:p>
            <a:pPr lvl="1" eaLnBrk="1" fontAlgn="auto" hangingPunct="1">
              <a:spcAft>
                <a:spcPts val="0"/>
              </a:spcAft>
              <a:buFont typeface="Arial"/>
              <a:buChar char="•"/>
              <a:defRPr/>
            </a:pPr>
            <a:r>
              <a:rPr lang="en-US" dirty="0">
                <a:ea typeface="+mn-ea"/>
              </a:rPr>
              <a:t>Inducing and Reducing Sleep Problems</a:t>
            </a:r>
          </a:p>
          <a:p>
            <a:pPr eaLnBrk="1" fontAlgn="auto" hangingPunct="1">
              <a:spcAft>
                <a:spcPts val="0"/>
              </a:spcAft>
              <a:buFont typeface="Arial"/>
              <a:buChar char="•"/>
              <a:defRPr/>
            </a:pPr>
            <a:r>
              <a:rPr lang="en-US" dirty="0">
                <a:ea typeface="+mn-ea"/>
              </a:rPr>
              <a:t>Implications and Conclusions </a:t>
            </a:r>
          </a:p>
        </p:txBody>
      </p:sp>
    </p:spTree>
    <p:extLst>
      <p:ext uri="{BB962C8B-B14F-4D97-AF65-F5344CB8AC3E}">
        <p14:creationId xmlns:p14="http://schemas.microsoft.com/office/powerpoint/2010/main" val="2933252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b="1" u="sng">
                <a:ea typeface="MS PGothic" charset="-128"/>
              </a:rPr>
              <a:t>History of Dissociative Disorders</a:t>
            </a:r>
          </a:p>
        </p:txBody>
      </p:sp>
      <p:sp>
        <p:nvSpPr>
          <p:cNvPr id="6" name="Content Placeholder 5"/>
          <p:cNvSpPr>
            <a:spLocks noGrp="1"/>
          </p:cNvSpPr>
          <p:nvPr>
            <p:ph sz="half" idx="1"/>
          </p:nvPr>
        </p:nvSpPr>
        <p:spPr>
          <a:xfrm>
            <a:off x="2357438" y="4430403"/>
            <a:ext cx="6745782" cy="1616694"/>
          </a:xfrm>
        </p:spPr>
        <p:txBody>
          <a:bodyPr/>
          <a:lstStyle/>
          <a:p>
            <a:pPr>
              <a:buFont typeface="Wingdings" charset="2"/>
              <a:buChar char="§"/>
            </a:pPr>
            <a:r>
              <a:rPr lang="en-US" altLang="en-US" sz="2600" dirty="0" smtClean="0">
                <a:ea typeface="MS PGothic" charset="-128"/>
              </a:rPr>
              <a:t>An </a:t>
            </a:r>
            <a:r>
              <a:rPr lang="en-US" altLang="en-US" sz="2600" dirty="0">
                <a:ea typeface="MS PGothic" charset="-128"/>
              </a:rPr>
              <a:t>array of </a:t>
            </a:r>
            <a:r>
              <a:rPr lang="en-US" altLang="en-US" sz="2600" dirty="0" smtClean="0">
                <a:ea typeface="MS PGothic" charset="-128"/>
              </a:rPr>
              <a:t>symptoms</a:t>
            </a:r>
            <a:endParaRPr lang="en-US" altLang="en-US" sz="2600" dirty="0">
              <a:ea typeface="MS PGothic" charset="-128"/>
            </a:endParaRPr>
          </a:p>
          <a:p>
            <a:pPr>
              <a:buFont typeface="Wingdings" charset="2"/>
              <a:buChar char="§"/>
            </a:pPr>
            <a:r>
              <a:rPr lang="en-US" altLang="en-US" sz="2600" dirty="0">
                <a:ea typeface="MS PGothic" charset="-128"/>
              </a:rPr>
              <a:t>Formerly known as </a:t>
            </a:r>
            <a:r>
              <a:rPr lang="en-US" altLang="en-US" sz="2600" dirty="0" smtClean="0">
                <a:ea typeface="MS PGothic" charset="-128"/>
              </a:rPr>
              <a:t>Multiple </a:t>
            </a:r>
            <a:r>
              <a:rPr lang="en-US" altLang="en-US" sz="2600" dirty="0">
                <a:ea typeface="MS PGothic" charset="-128"/>
              </a:rPr>
              <a:t>P</a:t>
            </a:r>
            <a:r>
              <a:rPr lang="en-US" altLang="en-US" sz="2600" dirty="0" smtClean="0">
                <a:ea typeface="MS PGothic" charset="-128"/>
              </a:rPr>
              <a:t>ersonality </a:t>
            </a:r>
            <a:r>
              <a:rPr lang="en-US" altLang="en-US" sz="2600" dirty="0">
                <a:ea typeface="MS PGothic" charset="-128"/>
              </a:rPr>
              <a:t>D</a:t>
            </a:r>
            <a:r>
              <a:rPr lang="en-US" altLang="en-US" sz="2600" dirty="0" smtClean="0">
                <a:ea typeface="MS PGothic" charset="-128"/>
              </a:rPr>
              <a:t>isorder</a:t>
            </a:r>
            <a:r>
              <a:rPr lang="en-US" altLang="en-US" sz="2600" dirty="0">
                <a:ea typeface="MS PGothic" charset="-128"/>
              </a:rPr>
              <a:t>.</a:t>
            </a:r>
          </a:p>
          <a:p>
            <a:pPr>
              <a:buFont typeface="Wingdings" charset="2"/>
              <a:buChar char="§"/>
            </a:pPr>
            <a:r>
              <a:rPr lang="en-US" altLang="en-US" sz="2600" dirty="0">
                <a:ea typeface="MS PGothic" charset="-128"/>
              </a:rPr>
              <a:t>Rarely diagnosed until the 1980s.</a:t>
            </a:r>
          </a:p>
        </p:txBody>
      </p:sp>
      <p:pic>
        <p:nvPicPr>
          <p:cNvPr id="2457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1293813"/>
            <a:ext cx="4429125" cy="2925762"/>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5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a:buChar char="•"/>
              <a:defRPr/>
            </a:pPr>
            <a:r>
              <a:rPr lang="en-US" dirty="0">
                <a:solidFill>
                  <a:schemeClr val="bg1">
                    <a:lumMod val="75000"/>
                  </a:schemeClr>
                </a:solidFill>
              </a:rPr>
              <a:t>History of Dissociative Disorders</a:t>
            </a:r>
          </a:p>
          <a:p>
            <a:pPr eaLnBrk="1" fontAlgn="auto" hangingPunct="1">
              <a:spcAft>
                <a:spcPts val="0"/>
              </a:spcAft>
              <a:buFont typeface="Arial"/>
              <a:buChar char="•"/>
              <a:defRPr/>
            </a:pPr>
            <a:r>
              <a:rPr lang="en-US" b="1" dirty="0"/>
              <a:t>Defining Dissociative Disorders</a:t>
            </a:r>
          </a:p>
          <a:p>
            <a:pPr eaLnBrk="1" fontAlgn="auto" hangingPunct="1">
              <a:spcAft>
                <a:spcPts val="0"/>
              </a:spcAft>
              <a:buFont typeface="Arial"/>
              <a:buChar char="•"/>
              <a:defRPr/>
            </a:pPr>
            <a:r>
              <a:rPr lang="en-US" dirty="0">
                <a:solidFill>
                  <a:schemeClr val="bg1">
                    <a:lumMod val="75000"/>
                  </a:schemeClr>
                </a:solidFill>
              </a:rPr>
              <a:t>Measuring Dissociation </a:t>
            </a:r>
          </a:p>
          <a:p>
            <a:pPr eaLnBrk="1" fontAlgn="auto" hangingPunct="1">
              <a:spcAft>
                <a:spcPts val="0"/>
              </a:spcAft>
              <a:buFont typeface="Arial"/>
              <a:buChar char="•"/>
              <a:defRPr/>
            </a:pPr>
            <a:r>
              <a:rPr lang="en-US" dirty="0">
                <a:solidFill>
                  <a:schemeClr val="bg1">
                    <a:lumMod val="75000"/>
                  </a:schemeClr>
                </a:solidFill>
              </a:rPr>
              <a:t>Dissociation and Trauma</a:t>
            </a:r>
          </a:p>
          <a:p>
            <a:pPr lvl="1" eaLnBrk="1" fontAlgn="auto" hangingPunct="1">
              <a:spcAft>
                <a:spcPts val="0"/>
              </a:spcAft>
              <a:buFont typeface="Arial"/>
              <a:buChar char="•"/>
              <a:defRPr/>
            </a:pPr>
            <a:r>
              <a:rPr lang="en-US" dirty="0">
                <a:solidFill>
                  <a:schemeClr val="bg1">
                    <a:lumMod val="75000"/>
                  </a:schemeClr>
                </a:solidFill>
              </a:rPr>
              <a:t>Causality and Evidence</a:t>
            </a:r>
          </a:p>
          <a:p>
            <a:pPr eaLnBrk="1" fontAlgn="auto" hangingPunct="1">
              <a:spcAft>
                <a:spcPts val="0"/>
              </a:spcAft>
              <a:buFont typeface="Arial"/>
              <a:buChar char="•"/>
              <a:defRPr/>
            </a:pPr>
            <a:r>
              <a:rPr lang="en-US" dirty="0">
                <a:solidFill>
                  <a:schemeClr val="bg1">
                    <a:lumMod val="75000"/>
                  </a:schemeClr>
                </a:solidFill>
              </a:rPr>
              <a:t>Dissociation and Sleep</a:t>
            </a:r>
          </a:p>
          <a:p>
            <a:pPr lvl="1" eaLnBrk="1" fontAlgn="auto" hangingPunct="1">
              <a:spcAft>
                <a:spcPts val="0"/>
              </a:spcAft>
              <a:buFont typeface="Arial"/>
              <a:buChar char="•"/>
              <a:defRPr/>
            </a:pPr>
            <a:r>
              <a:rPr lang="en-US" dirty="0">
                <a:solidFill>
                  <a:schemeClr val="bg1">
                    <a:lumMod val="75000"/>
                  </a:schemeClr>
                </a:solidFill>
              </a:rPr>
              <a:t>Sleep Problems</a:t>
            </a:r>
          </a:p>
          <a:p>
            <a:pPr lvl="1" eaLnBrk="1" fontAlgn="auto" hangingPunct="1">
              <a:spcAft>
                <a:spcPts val="0"/>
              </a:spcAft>
              <a:buFont typeface="Arial"/>
              <a:buChar char="•"/>
              <a:defRPr/>
            </a:pPr>
            <a:r>
              <a:rPr lang="en-US" dirty="0">
                <a:solidFill>
                  <a:schemeClr val="bg1">
                    <a:lumMod val="75000"/>
                  </a:schemeClr>
                </a:solidFill>
              </a:rPr>
              <a:t>Studying the Relationship between Dissociation and Sleep</a:t>
            </a:r>
          </a:p>
          <a:p>
            <a:pPr lvl="1" eaLnBrk="1" fontAlgn="auto" hangingPunct="1">
              <a:spcAft>
                <a:spcPts val="0"/>
              </a:spcAft>
              <a:buFont typeface="Arial"/>
              <a:buChar char="•"/>
              <a:defRPr/>
            </a:pPr>
            <a:r>
              <a:rPr lang="en-US" dirty="0">
                <a:solidFill>
                  <a:schemeClr val="bg1">
                    <a:lumMod val="75000"/>
                  </a:schemeClr>
                </a:solidFill>
              </a:rPr>
              <a:t>Inducing and Reducing Sleep Problems</a:t>
            </a:r>
          </a:p>
          <a:p>
            <a:pPr eaLnBrk="1" fontAlgn="auto" hangingPunct="1">
              <a:spcAft>
                <a:spcPts val="0"/>
              </a:spcAft>
              <a:buFont typeface="Arial"/>
              <a:buChar char="•"/>
              <a:defRPr/>
            </a:pPr>
            <a:r>
              <a:rPr lang="en-US" dirty="0">
                <a:solidFill>
                  <a:schemeClr val="bg1">
                    <a:lumMod val="75000"/>
                  </a:schemeClr>
                </a:solidFill>
              </a:rPr>
              <a:t>Implications and Conclusions </a:t>
            </a:r>
          </a:p>
        </p:txBody>
      </p:sp>
    </p:spTree>
    <p:extLst>
      <p:ext uri="{BB962C8B-B14F-4D97-AF65-F5344CB8AC3E}">
        <p14:creationId xmlns:p14="http://schemas.microsoft.com/office/powerpoint/2010/main" val="1280175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274638"/>
            <a:ext cx="8229600" cy="1325562"/>
          </a:xfrm>
        </p:spPr>
        <p:txBody>
          <a:bodyPr/>
          <a:lstStyle/>
          <a:p>
            <a:pPr eaLnBrk="1" hangingPunct="1"/>
            <a:r>
              <a:rPr lang="en-US" altLang="en-US" b="1" u="sng">
                <a:ea typeface="MS PGothic" charset="-128"/>
              </a:rPr>
              <a:t>Defining Dissociative Disorders</a:t>
            </a:r>
          </a:p>
        </p:txBody>
      </p:sp>
      <p:sp>
        <p:nvSpPr>
          <p:cNvPr id="4" name="Content Placeholder 3"/>
          <p:cNvSpPr>
            <a:spLocks noGrp="1"/>
          </p:cNvSpPr>
          <p:nvPr>
            <p:ph sz="half" idx="1"/>
          </p:nvPr>
        </p:nvSpPr>
        <p:spPr>
          <a:xfrm>
            <a:off x="1443038" y="4508500"/>
            <a:ext cx="6762750" cy="2133600"/>
          </a:xfrm>
        </p:spPr>
        <p:txBody>
          <a:bodyPr/>
          <a:lstStyle/>
          <a:p>
            <a:pPr>
              <a:buFont typeface="Wingdings" charset="2"/>
              <a:buChar char="§"/>
            </a:pPr>
            <a:r>
              <a:rPr lang="en-US" altLang="en-US" sz="2400" dirty="0">
                <a:ea typeface="MS PGothic" charset="-128"/>
              </a:rPr>
              <a:t>The DSM-5 definition of dissociation </a:t>
            </a:r>
          </a:p>
          <a:p>
            <a:pPr>
              <a:buFont typeface="Wingdings" charset="2"/>
              <a:buChar char="§"/>
            </a:pPr>
            <a:r>
              <a:rPr lang="en-US" altLang="en-US" sz="2400" dirty="0">
                <a:ea typeface="MS PGothic" charset="-128"/>
              </a:rPr>
              <a:t>Differences between “trait” and “state”, and the </a:t>
            </a:r>
            <a:r>
              <a:rPr lang="en-US" altLang="en-US" sz="2400" dirty="0" smtClean="0">
                <a:ea typeface="MS PGothic" charset="-128"/>
              </a:rPr>
              <a:t>continuum</a:t>
            </a:r>
            <a:endParaRPr lang="en-US" altLang="en-US" sz="2400" dirty="0">
              <a:ea typeface="MS PGothic" charset="-128"/>
            </a:endParaRPr>
          </a:p>
          <a:p>
            <a:pPr>
              <a:buFont typeface="Wingdings" charset="2"/>
              <a:buChar char="§"/>
            </a:pPr>
            <a:r>
              <a:rPr lang="en-US" altLang="en-US" sz="2400" dirty="0">
                <a:ea typeface="MS PGothic" charset="-128"/>
              </a:rPr>
              <a:t>Types of dissociative disorders</a:t>
            </a:r>
          </a:p>
          <a:p>
            <a:pPr>
              <a:buFont typeface="Wingdings" charset="2"/>
              <a:buChar char="§"/>
            </a:pPr>
            <a:r>
              <a:rPr lang="en-US" altLang="en-US" sz="2400" dirty="0">
                <a:ea typeface="MS PGothic" charset="-128"/>
              </a:rPr>
              <a:t>Dissociative symptom clusters</a:t>
            </a:r>
          </a:p>
        </p:txBody>
      </p:sp>
      <p:pic>
        <p:nvPicPr>
          <p:cNvPr id="2867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2063" y="1377176"/>
            <a:ext cx="4584700" cy="2878138"/>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330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74638"/>
            <a:ext cx="8217877" cy="1143000"/>
          </a:xfrm>
        </p:spPr>
        <p:txBody>
          <a:bodyPr/>
          <a:lstStyle/>
          <a:p>
            <a:r>
              <a:rPr lang="en-US" sz="4200" b="1" u="sng" dirty="0">
                <a:solidFill>
                  <a:srgbClr val="00B0F0"/>
                </a:solidFill>
                <a:hlinkClick r:id="rId3"/>
              </a:rPr>
              <a:t>“The Woman with 7 Personalities”</a:t>
            </a:r>
            <a:endParaRPr lang="en-US" sz="4200" b="1" u="sng" dirty="0">
              <a:solidFill>
                <a:srgbClr val="00B0F0"/>
              </a:solidFill>
            </a:endParaRPr>
          </a:p>
        </p:txBody>
      </p:sp>
      <p:pic>
        <p:nvPicPr>
          <p:cNvPr id="7"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1492494" y="1417638"/>
            <a:ext cx="6159012" cy="4109215"/>
          </a:xfrm>
          <a:prstGeom prst="rect">
            <a:avLst/>
          </a:prstGeom>
          <a:ln>
            <a:noFill/>
          </a:ln>
          <a:effectLst/>
        </p:spPr>
      </p:pic>
    </p:spTree>
    <p:extLst>
      <p:ext uri="{BB962C8B-B14F-4D97-AF65-F5344CB8AC3E}">
        <p14:creationId xmlns:p14="http://schemas.microsoft.com/office/powerpoint/2010/main" val="3675677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9A129FAE-3EC8-42BA-A136-D35DDDCD758C}"/>
</file>

<file path=customXml/itemProps2.xml><?xml version="1.0" encoding="utf-8"?>
<ds:datastoreItem xmlns:ds="http://schemas.openxmlformats.org/officeDocument/2006/customXml" ds:itemID="{BF3B1F00-30F9-470F-8634-0CE3D0303AC2}"/>
</file>

<file path=customXml/itemProps3.xml><?xml version="1.0" encoding="utf-8"?>
<ds:datastoreItem xmlns:ds="http://schemas.openxmlformats.org/officeDocument/2006/customXml" ds:itemID="{FB9B2B39-6CBF-448F-8463-61E9F14BAAF2}"/>
</file>

<file path=docProps/app.xml><?xml version="1.0" encoding="utf-8"?>
<Properties xmlns="http://schemas.openxmlformats.org/officeDocument/2006/extended-properties" xmlns:vt="http://schemas.openxmlformats.org/officeDocument/2006/docPropsVTypes">
  <Template>Office Theme</Template>
  <TotalTime>2</TotalTime>
  <Words>8126</Words>
  <Application>Microsoft Office PowerPoint</Application>
  <PresentationFormat>On-screen Show (4:3)</PresentationFormat>
  <Paragraphs>827</Paragraphs>
  <Slides>34</Slides>
  <Notes>34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MS PGothic</vt:lpstr>
      <vt:lpstr>Arial</vt:lpstr>
      <vt:lpstr>Calibri</vt:lpstr>
      <vt:lpstr>Calibri Light</vt:lpstr>
      <vt:lpstr>Wingdings</vt:lpstr>
      <vt:lpstr>Office Theme</vt:lpstr>
      <vt:lpstr>1_Office Theme</vt:lpstr>
      <vt:lpstr>Dissociative Disorders</vt:lpstr>
      <vt:lpstr>Learning Objectives</vt:lpstr>
      <vt:lpstr>Warm Up Activity</vt:lpstr>
      <vt:lpstr>Warm Up Activity</vt:lpstr>
      <vt:lpstr>Overview</vt:lpstr>
      <vt:lpstr>History of Dissociative Disorders</vt:lpstr>
      <vt:lpstr>Overview</vt:lpstr>
      <vt:lpstr>Defining Dissociative Disorders</vt:lpstr>
      <vt:lpstr>“The Woman with 7 Personalities”</vt:lpstr>
      <vt:lpstr>Overview</vt:lpstr>
      <vt:lpstr>Measuring Dissociation </vt:lpstr>
      <vt:lpstr>Measurement Approaches TPS</vt:lpstr>
      <vt:lpstr>Measurement Approaches TPS</vt:lpstr>
      <vt:lpstr>Measurement Approaches TPS</vt:lpstr>
      <vt:lpstr>Measurement Approaches TPS</vt:lpstr>
      <vt:lpstr>CAT: The Muddiest Point</vt:lpstr>
      <vt:lpstr>Revisiting The Muddiest Point</vt:lpstr>
      <vt:lpstr>Overview</vt:lpstr>
      <vt:lpstr>Dissociation and Trauma</vt:lpstr>
      <vt:lpstr>The Posttraumatic Model (PTM)</vt:lpstr>
      <vt:lpstr>Causality and Evidence</vt:lpstr>
      <vt:lpstr>Causality and Evidence</vt:lpstr>
      <vt:lpstr>Limitations of PTM continued</vt:lpstr>
      <vt:lpstr>Overview</vt:lpstr>
      <vt:lpstr>Dissociation and Sleep</vt:lpstr>
      <vt:lpstr>Sleep Problems</vt:lpstr>
      <vt:lpstr>Dissociation and Sleep</vt:lpstr>
      <vt:lpstr>Inducing and Reducing  Sleep Problems</vt:lpstr>
      <vt:lpstr>Overview</vt:lpstr>
      <vt:lpstr>Implications and Conclusions</vt:lpstr>
      <vt:lpstr>Debate Activity </vt:lpstr>
      <vt:lpstr>CAT: The One-Minute Paper</vt:lpstr>
      <vt:lpstr>Photo Attribution</vt:lpstr>
      <vt:lpstr>Photo Attribution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Dissociative Disorders</dc:title>
  <dc:creator>Noba Psychology</dc:creator>
  <cp:lastModifiedBy>Noba Psychology</cp:lastModifiedBy>
  <cp:revision>1</cp:revision>
  <dcterms:created xsi:type="dcterms:W3CDTF">2016-08-30T18:53:34Z</dcterms:created>
  <dcterms:modified xsi:type="dcterms:W3CDTF">2016-08-30T18:55:59Z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