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4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F020-877E-4376-B844-C7ACD922B42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758B-54F5-460D-917D-6F880168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.org/ethics/code/index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.org/ethics/code/index.aspx?item=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AX9b7agT9o" TargetMode="External"/><Relationship Id="rId2" Type="http://schemas.openxmlformats.org/officeDocument/2006/relationships/hyperlink" Target="https://www.youtube.com/watch?v=mOUEC5YXV8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z4jE7huhM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Psychology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53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Ethical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defRPr/>
            </a:pPr>
            <a:r>
              <a:rPr lang="en-US" dirty="0"/>
              <a:t>Ethics and morals</a:t>
            </a:r>
          </a:p>
          <a:p>
            <a:pPr marL="274320" indent="-274320">
              <a:defRPr/>
            </a:pPr>
            <a:r>
              <a:rPr lang="en-US" dirty="0"/>
              <a:t>According to the APA, there are </a:t>
            </a:r>
            <a:r>
              <a:rPr lang="en-US" dirty="0">
                <a:hlinkClick r:id="rId2"/>
              </a:rPr>
              <a:t>5 general ethical principles</a:t>
            </a:r>
            <a:endParaRPr lang="en-US" dirty="0"/>
          </a:p>
          <a:p>
            <a:pPr marL="640080" lvl="1" indent="-274320">
              <a:defRPr/>
            </a:pPr>
            <a:r>
              <a:rPr lang="en-US" dirty="0"/>
              <a:t>Beneficence &amp; </a:t>
            </a:r>
            <a:r>
              <a:rPr lang="en-US" dirty="0" err="1"/>
              <a:t>Nonmaleficence</a:t>
            </a:r>
            <a:endParaRPr lang="en-US" dirty="0"/>
          </a:p>
          <a:p>
            <a:pPr lvl="2">
              <a:defRPr/>
            </a:pPr>
            <a:r>
              <a:rPr lang="en-US" i="1" dirty="0"/>
              <a:t>Maximize benefits, minimize harm</a:t>
            </a:r>
          </a:p>
          <a:p>
            <a:pPr marL="640080" lvl="1" indent="-274320">
              <a:defRPr/>
            </a:pPr>
            <a:r>
              <a:rPr lang="en-US" dirty="0"/>
              <a:t>Fidelity &amp; Responsibility</a:t>
            </a:r>
          </a:p>
          <a:p>
            <a:pPr lvl="2">
              <a:defRPr/>
            </a:pPr>
            <a:r>
              <a:rPr lang="en-US" i="1" dirty="0"/>
              <a:t>Loyalty</a:t>
            </a:r>
          </a:p>
          <a:p>
            <a:pPr marL="640080" lvl="1" indent="-274320">
              <a:defRPr/>
            </a:pPr>
            <a:r>
              <a:rPr lang="en-US" dirty="0"/>
              <a:t>Integrity</a:t>
            </a:r>
          </a:p>
          <a:p>
            <a:pPr lvl="2">
              <a:defRPr/>
            </a:pPr>
            <a:r>
              <a:rPr lang="en-US" i="1" dirty="0"/>
              <a:t>Truthfulness </a:t>
            </a:r>
          </a:p>
          <a:p>
            <a:pPr marL="640080" lvl="1" indent="-274320">
              <a:defRPr/>
            </a:pPr>
            <a:r>
              <a:rPr lang="en-US" dirty="0"/>
              <a:t>Justice</a:t>
            </a:r>
          </a:p>
          <a:p>
            <a:pPr lvl="2">
              <a:defRPr/>
            </a:pPr>
            <a:r>
              <a:rPr lang="en-US" i="1" dirty="0"/>
              <a:t>Non-exploitative</a:t>
            </a:r>
          </a:p>
          <a:p>
            <a:pPr marL="640080" lvl="1" indent="-274320">
              <a:defRPr/>
            </a:pPr>
            <a:r>
              <a:rPr lang="en-US" dirty="0"/>
              <a:t>Respect for People’s Rights &amp; Dignity</a:t>
            </a:r>
          </a:p>
          <a:p>
            <a:pPr marL="36576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APA Standards</a:t>
            </a:r>
            <a:endParaRPr lang="en-US" altLang="en-US" dirty="0"/>
          </a:p>
          <a:p>
            <a:pPr lvl="1"/>
            <a:r>
              <a:rPr lang="en-US" altLang="en-US" dirty="0"/>
              <a:t>Informed consent</a:t>
            </a:r>
          </a:p>
          <a:p>
            <a:pPr lvl="1"/>
            <a:r>
              <a:rPr lang="en-US" altLang="en-US" dirty="0"/>
              <a:t>Voluntary participation</a:t>
            </a:r>
          </a:p>
          <a:p>
            <a:pPr lvl="1"/>
            <a:r>
              <a:rPr lang="en-US" altLang="en-US" dirty="0"/>
              <a:t>Debriefing</a:t>
            </a:r>
          </a:p>
          <a:p>
            <a:pPr lvl="1"/>
            <a:r>
              <a:rPr lang="en-US" altLang="en-US" dirty="0"/>
              <a:t>Anonymity/Confidentiality</a:t>
            </a:r>
          </a:p>
          <a:p>
            <a:pPr lvl="1"/>
            <a:r>
              <a:rPr lang="en-US" altLang="en-US" dirty="0"/>
              <a:t>Meet standards of validity, reliability</a:t>
            </a:r>
          </a:p>
          <a:p>
            <a:pPr lvl="1"/>
            <a:r>
              <a:rPr lang="en-US" altLang="en-US" dirty="0"/>
              <a:t>Assume responsibility for interpreting results</a:t>
            </a:r>
          </a:p>
          <a:p>
            <a:pPr lvl="1"/>
            <a:r>
              <a:rPr lang="en-US" altLang="en-US" dirty="0"/>
              <a:t>No coercion</a:t>
            </a:r>
          </a:p>
          <a:p>
            <a:pPr lvl="1"/>
            <a:r>
              <a:rPr lang="en-US" altLang="en-US" dirty="0"/>
              <a:t>No plagiarism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Nuremberg Code (1947)</a:t>
            </a:r>
          </a:p>
          <a:p>
            <a:pPr lvl="1"/>
            <a:r>
              <a:rPr lang="en-US" altLang="en-US" dirty="0"/>
              <a:t>Nazi doctors put on trial</a:t>
            </a:r>
          </a:p>
          <a:p>
            <a:r>
              <a:rPr lang="en-US" altLang="en-US" dirty="0"/>
              <a:t>Declaration of Helsinki (1964)</a:t>
            </a:r>
          </a:p>
          <a:p>
            <a:pPr lvl="1"/>
            <a:r>
              <a:rPr lang="en-US" altLang="en-US" dirty="0"/>
              <a:t>Revision of the Nuremberg Code</a:t>
            </a:r>
          </a:p>
          <a:p>
            <a:r>
              <a:rPr lang="en-US" altLang="en-US" dirty="0"/>
              <a:t>Belmont Report (1979)</a:t>
            </a:r>
          </a:p>
          <a:p>
            <a:pPr lvl="1"/>
            <a:r>
              <a:rPr lang="en-US" altLang="en-US" dirty="0"/>
              <a:t>In part due to Tuskegee Syphilis Study</a:t>
            </a:r>
          </a:p>
          <a:p>
            <a:pPr lvl="1"/>
            <a:r>
              <a:rPr lang="en-US" altLang="en-US" dirty="0"/>
              <a:t>Ethical principles and applications that inform APA Ethical Guidelines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An Institutional Review Board (IRB)</a:t>
            </a:r>
            <a:r>
              <a:rPr lang="en-US" altLang="en-US" dirty="0"/>
              <a:t>--review committee established to ensure that the rights and welfare of </a:t>
            </a:r>
            <a:r>
              <a:rPr lang="en-US" altLang="en-US" dirty="0">
                <a:solidFill>
                  <a:schemeClr val="accent2"/>
                </a:solidFill>
              </a:rPr>
              <a:t>human research subjects (</a:t>
            </a:r>
            <a:r>
              <a:rPr lang="en-US" altLang="en-US" b="1" dirty="0">
                <a:solidFill>
                  <a:schemeClr val="accent2"/>
                </a:solidFill>
              </a:rPr>
              <a:t>participants</a:t>
            </a:r>
            <a:r>
              <a:rPr lang="en-US" altLang="en-US" dirty="0">
                <a:solidFill>
                  <a:schemeClr val="accent2"/>
                </a:solidFill>
              </a:rPr>
              <a:t>) </a:t>
            </a:r>
            <a:r>
              <a:rPr lang="en-US" altLang="en-US" dirty="0"/>
              <a:t>are protected</a:t>
            </a:r>
          </a:p>
          <a:p>
            <a:pPr lvl="1"/>
            <a:r>
              <a:rPr lang="en-US" altLang="en-US" b="1" dirty="0"/>
              <a:t>Exempt research- </a:t>
            </a:r>
            <a:r>
              <a:rPr lang="en-US" altLang="en-US" dirty="0"/>
              <a:t>research that poses little to “no” risk</a:t>
            </a:r>
          </a:p>
          <a:p>
            <a:pPr lvl="2"/>
            <a:r>
              <a:rPr lang="en-US" altLang="en-US" dirty="0"/>
              <a:t>E.g., reviewing the effectiveness of a new teaching method</a:t>
            </a:r>
          </a:p>
          <a:p>
            <a:pPr lvl="1"/>
            <a:r>
              <a:rPr lang="en-US" altLang="en-US" b="1" dirty="0"/>
              <a:t>Minimal risk research-</a:t>
            </a:r>
            <a:r>
              <a:rPr lang="en-US" altLang="en-US" dirty="0"/>
              <a:t> research that poses minimal risk</a:t>
            </a:r>
          </a:p>
          <a:p>
            <a:pPr lvl="2"/>
            <a:r>
              <a:rPr lang="en-US" altLang="en-US" dirty="0"/>
              <a:t>E.g., making someone slightly uncomfortable while asking questions</a:t>
            </a:r>
          </a:p>
          <a:p>
            <a:pPr lvl="1"/>
            <a:r>
              <a:rPr lang="en-US" altLang="en-US" b="1" dirty="0"/>
              <a:t>At-risk research- </a:t>
            </a:r>
            <a:r>
              <a:rPr lang="en-US" altLang="en-US" dirty="0"/>
              <a:t>poses higher risk</a:t>
            </a:r>
          </a:p>
          <a:p>
            <a:pPr lvl="2"/>
            <a:r>
              <a:rPr lang="en-US" altLang="en-US" dirty="0"/>
              <a:t>E.g., asking someone very personal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Historical standpoint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Milgram Study </a:t>
            </a:r>
            <a:r>
              <a:rPr lang="en-US" altLang="en-US" dirty="0"/>
              <a:t>(1961)</a:t>
            </a:r>
          </a:p>
          <a:p>
            <a:r>
              <a:rPr lang="en-US" altLang="en-US" dirty="0">
                <a:hlinkClick r:id="rId3"/>
              </a:rPr>
              <a:t>Stanford Prison Study </a:t>
            </a:r>
            <a:r>
              <a:rPr lang="en-US" altLang="en-US" dirty="0"/>
              <a:t>(1971)</a:t>
            </a:r>
          </a:p>
          <a:p>
            <a:r>
              <a:rPr lang="en-US" altLang="en-US" dirty="0">
                <a:hlinkClick r:id="rId4"/>
              </a:rPr>
              <a:t>Tuskegee Syphilis Study</a:t>
            </a:r>
            <a:r>
              <a:rPr lang="en-US" altLang="en-US" dirty="0"/>
              <a:t> (1932-1972)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costs outweigh the benefits?</a:t>
            </a:r>
          </a:p>
          <a:p>
            <a:r>
              <a:rPr lang="en-US" b="1" dirty="0"/>
              <a:t>Humphrey’s Tearoom Trade</a:t>
            </a:r>
          </a:p>
          <a:p>
            <a:pPr lvl="1"/>
            <a:r>
              <a:rPr lang="en-US" dirty="0"/>
              <a:t>What are the ethical issues that need to be considered to see if this study could be regarded as ethical?</a:t>
            </a:r>
            <a:endParaRPr lang="en-US" sz="1600" dirty="0"/>
          </a:p>
          <a:p>
            <a:pPr lvl="1"/>
            <a:r>
              <a:rPr lang="en-US" dirty="0"/>
              <a:t>What alternatives were there to the methodology used by the researcher?</a:t>
            </a:r>
            <a:endParaRPr lang="en-US" sz="1800" dirty="0"/>
          </a:p>
          <a:p>
            <a:pPr lvl="1"/>
            <a:r>
              <a:rPr lang="en-US" dirty="0"/>
              <a:t>Do the costs outweigh the benefits?</a:t>
            </a:r>
            <a:endParaRPr lang="en-US" sz="18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FB3E99F7-C843-4CF0-963F-95FA8F101AFC}"/>
</file>

<file path=customXml/itemProps2.xml><?xml version="1.0" encoding="utf-8"?>
<ds:datastoreItem xmlns:ds="http://schemas.openxmlformats.org/officeDocument/2006/customXml" ds:itemID="{FAAD8A24-5D1F-4C5A-A69E-A21FC3EA9231}"/>
</file>

<file path=customXml/itemProps3.xml><?xml version="1.0" encoding="utf-8"?>
<ds:datastoreItem xmlns:ds="http://schemas.openxmlformats.org/officeDocument/2006/customXml" ds:itemID="{FFB09B5B-EA22-41EB-B856-F341840ADFD4}"/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Ethics</vt:lpstr>
      <vt:lpstr>APA Ethical Principles</vt:lpstr>
      <vt:lpstr>Assessment Standards</vt:lpstr>
      <vt:lpstr>History</vt:lpstr>
      <vt:lpstr>The IRB</vt:lpstr>
      <vt:lpstr>Historical standpoint</vt:lpstr>
      <vt:lpstr>Cost-benefit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Grissett</dc:creator>
  <cp:lastModifiedBy>Judy Orton Grissett</cp:lastModifiedBy>
  <cp:revision>31</cp:revision>
  <cp:lastPrinted>2018-02-04T18:44:57Z</cp:lastPrinted>
  <dcterms:created xsi:type="dcterms:W3CDTF">2017-01-26T04:20:56Z</dcterms:created>
  <dcterms:modified xsi:type="dcterms:W3CDTF">2018-08-17T17:45:50Z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