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81" r:id="rId6"/>
    <p:sldId id="263" r:id="rId7"/>
    <p:sldId id="264" r:id="rId8"/>
    <p:sldId id="266" r:id="rId9"/>
    <p:sldId id="267" r:id="rId10"/>
    <p:sldId id="282" r:id="rId11"/>
    <p:sldId id="269" r:id="rId12"/>
    <p:sldId id="283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2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55B8B-E946-48BC-A4AE-0670B686F810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FB992-FCBC-4E40-B672-8F41ECBB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B992-FCBC-4E40-B672-8F41ECBBD7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0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1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3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200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4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8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0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uffingtonpost.com/entry/one-hour-of-extra-screen-time-drags-down-teenagers-grades_us_55e99448e4b03784e2758b2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2491348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Started </a:t>
            </a:r>
            <a:r>
              <a:rPr lang="en-US" dirty="0"/>
              <a:t>in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Experimental </a:t>
            </a:r>
            <a:r>
              <a:rPr lang="en-US" sz="2800" dirty="0" smtClean="0"/>
              <a:t>Psychology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Relationships are measured by Pearson’s </a:t>
            </a:r>
            <a:r>
              <a:rPr lang="en-US" sz="2400" i="1" dirty="0" smtClean="0"/>
              <a:t>r </a:t>
            </a:r>
          </a:p>
          <a:p>
            <a:pPr lvl="1"/>
            <a:r>
              <a:rPr lang="en-US" sz="2400" i="1" dirty="0"/>
              <a:t>-1 = perfect negative correlation</a:t>
            </a:r>
          </a:p>
          <a:p>
            <a:pPr lvl="1"/>
            <a:r>
              <a:rPr lang="en-US" sz="2400" i="1" dirty="0"/>
              <a:t>1 = perfect positive correlation</a:t>
            </a:r>
          </a:p>
          <a:p>
            <a:pPr lvl="1"/>
            <a:r>
              <a:rPr lang="en-US" sz="2400" i="1" dirty="0"/>
              <a:t>0 = no correlation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99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Negative or positive relationship?</a:t>
            </a:r>
          </a:p>
          <a:p>
            <a:pPr lvl="1"/>
            <a:r>
              <a:rPr lang="en-US" sz="2400" dirty="0"/>
              <a:t>Relationship between </a:t>
            </a:r>
          </a:p>
          <a:p>
            <a:pPr lvl="2"/>
            <a:r>
              <a:rPr lang="en-US" sz="2400" dirty="0"/>
              <a:t>Age and working memory</a:t>
            </a:r>
          </a:p>
          <a:p>
            <a:pPr lvl="2"/>
            <a:r>
              <a:rPr lang="en-US" sz="2400" dirty="0"/>
              <a:t>Eating disorder symptoms and anxiety</a:t>
            </a:r>
          </a:p>
          <a:p>
            <a:pPr lvl="2"/>
            <a:r>
              <a:rPr lang="en-US" sz="2400" dirty="0"/>
              <a:t>Length of time people own a piece of exercise equipment and number of times it is used</a:t>
            </a:r>
          </a:p>
        </p:txBody>
      </p:sp>
    </p:spTree>
    <p:extLst>
      <p:ext uri="{BB962C8B-B14F-4D97-AF65-F5344CB8AC3E}">
        <p14:creationId xmlns:p14="http://schemas.microsoft.com/office/powerpoint/2010/main" val="397395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Watch out!  </a:t>
            </a:r>
            <a:r>
              <a:rPr lang="en-US" sz="2000" i="1" dirty="0" smtClean="0"/>
              <a:t>Correlation does not mean causation!</a:t>
            </a:r>
          </a:p>
          <a:p>
            <a:r>
              <a:rPr lang="en-US" sz="2000" dirty="0" smtClean="0"/>
              <a:t>Determining causation requires an </a:t>
            </a:r>
            <a:r>
              <a:rPr lang="en-US" sz="2000" i="1" dirty="0" smtClean="0"/>
              <a:t>independent variable</a:t>
            </a:r>
            <a:r>
              <a:rPr lang="en-US" sz="2000" dirty="0" smtClean="0"/>
              <a:t> and a </a:t>
            </a:r>
            <a:r>
              <a:rPr lang="en-US" sz="2000" i="1" dirty="0" smtClean="0"/>
              <a:t>dependent variable </a:t>
            </a:r>
          </a:p>
          <a:p>
            <a:pPr lvl="1"/>
            <a:r>
              <a:rPr lang="en-US" dirty="0" smtClean="0"/>
              <a:t>IV = manipulated by the researcher</a:t>
            </a:r>
          </a:p>
          <a:p>
            <a:pPr lvl="1"/>
            <a:r>
              <a:rPr lang="en-US" dirty="0" smtClean="0"/>
              <a:t>DV = measured after the IV has been manipulated</a:t>
            </a:r>
          </a:p>
          <a:p>
            <a:pPr lvl="1"/>
            <a:r>
              <a:rPr lang="en-US" dirty="0" smtClean="0"/>
              <a:t>E.g., researcher manipulates </a:t>
            </a:r>
            <a:r>
              <a:rPr lang="en-US" i="1" dirty="0" smtClean="0"/>
              <a:t>hours of sleep (IV) </a:t>
            </a:r>
            <a:r>
              <a:rPr lang="en-US" dirty="0" smtClean="0"/>
              <a:t>to see the effect is has on </a:t>
            </a:r>
            <a:r>
              <a:rPr lang="en-US" i="1" dirty="0" smtClean="0"/>
              <a:t>depression (DV)</a:t>
            </a:r>
            <a:endParaRPr lang="en-US" dirty="0" smtClean="0"/>
          </a:p>
          <a:p>
            <a:r>
              <a:rPr lang="en-US" sz="2000" dirty="0" smtClean="0"/>
              <a:t>Correlation does </a:t>
            </a:r>
            <a:r>
              <a:rPr lang="en-US" sz="2000" u="sng" dirty="0" smtClean="0"/>
              <a:t>not</a:t>
            </a:r>
            <a:r>
              <a:rPr lang="en-US" sz="2000" dirty="0" smtClean="0"/>
              <a:t> have a manipulated variable—only two measured variables</a:t>
            </a:r>
          </a:p>
          <a:p>
            <a:pPr lvl="1"/>
            <a:r>
              <a:rPr lang="en-US" dirty="0" smtClean="0"/>
              <a:t>E.g., researcher measures numbers of hours people sleep and their levels of depression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11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i="1" dirty="0"/>
              <a:t>Research question</a:t>
            </a:r>
            <a:r>
              <a:rPr lang="en-US" sz="2000" dirty="0"/>
              <a:t>: What is the relationship between numbers of hours of sleep and depression?</a:t>
            </a:r>
          </a:p>
          <a:p>
            <a:r>
              <a:rPr lang="en-US" sz="2000" dirty="0"/>
              <a:t>Two potential problems:</a:t>
            </a:r>
          </a:p>
          <a:p>
            <a:pPr lvl="1"/>
            <a:r>
              <a:rPr lang="en-US" dirty="0"/>
              <a:t>Directionality problem—which leads to which?</a:t>
            </a:r>
          </a:p>
          <a:p>
            <a:pPr lvl="1"/>
            <a:r>
              <a:rPr lang="en-US" dirty="0"/>
              <a:t>Third-variable problem—could they both be caused by something else?</a:t>
            </a:r>
          </a:p>
          <a:p>
            <a:r>
              <a:rPr lang="en-US" sz="2000" dirty="0"/>
              <a:t>Be critical:</a:t>
            </a:r>
          </a:p>
          <a:p>
            <a:pPr lvl="1"/>
            <a:r>
              <a:rPr lang="en-US" dirty="0">
                <a:hlinkClick r:id="rId2"/>
              </a:rPr>
              <a:t>“One hour of extra screen time drags down teenagers’ grades”</a:t>
            </a:r>
            <a:endParaRPr lang="en-US" dirty="0"/>
          </a:p>
          <a:p>
            <a:r>
              <a:rPr lang="en-US" sz="2000" dirty="0"/>
              <a:t>The best way to determine causation is through an </a:t>
            </a:r>
            <a:r>
              <a:rPr lang="en-US" sz="2000" i="1" dirty="0"/>
              <a:t>experiment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986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 the directionality problem present?  What may be one plausible third variable?</a:t>
            </a:r>
          </a:p>
          <a:p>
            <a:pPr lvl="1"/>
            <a:r>
              <a:rPr lang="en-US" dirty="0"/>
              <a:t>People who eat more lobster tend to live longer.</a:t>
            </a:r>
          </a:p>
          <a:p>
            <a:pPr lvl="1"/>
            <a:r>
              <a:rPr lang="en-US" dirty="0"/>
              <a:t>People who exercise more tend to weigh less.</a:t>
            </a:r>
          </a:p>
          <a:p>
            <a:pPr lvl="1"/>
            <a:r>
              <a:rPr lang="en-US" dirty="0"/>
              <a:t>College students who drink more alcohol tend to have poorer grades.</a:t>
            </a:r>
          </a:p>
        </p:txBody>
      </p:sp>
    </p:spTree>
    <p:extLst>
      <p:ext uri="{BB962C8B-B14F-4D97-AF65-F5344CB8AC3E}">
        <p14:creationId xmlns:p14="http://schemas.microsoft.com/office/powerpoint/2010/main" val="39948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E.g.,  Are there differences between the number of words men and women use?</a:t>
            </a:r>
          </a:p>
          <a:p>
            <a:r>
              <a:rPr lang="en-US" sz="2000" dirty="0"/>
              <a:t>Can be represented by a</a:t>
            </a:r>
            <a:r>
              <a:rPr lang="en-US" sz="2000" i="1" dirty="0"/>
              <a:t> bar graph</a:t>
            </a:r>
          </a:p>
        </p:txBody>
      </p:sp>
    </p:spTree>
    <p:extLst>
      <p:ext uri="{BB962C8B-B14F-4D97-AF65-F5344CB8AC3E}">
        <p14:creationId xmlns:p14="http://schemas.microsoft.com/office/powerpoint/2010/main" val="415216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good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Where do good research questions come from?</a:t>
            </a:r>
          </a:p>
          <a:p>
            <a:pPr lvl="1"/>
            <a:r>
              <a:rPr lang="en-US" dirty="0"/>
              <a:t>Inspiration</a:t>
            </a:r>
          </a:p>
          <a:p>
            <a:pPr lvl="2"/>
            <a:r>
              <a:rPr lang="en-US" sz="1800" dirty="0"/>
              <a:t>Informal observations</a:t>
            </a:r>
          </a:p>
          <a:p>
            <a:pPr lvl="2"/>
            <a:r>
              <a:rPr lang="en-US" sz="1800" dirty="0"/>
              <a:t>Practical problems</a:t>
            </a:r>
          </a:p>
          <a:p>
            <a:pPr lvl="1"/>
            <a:r>
              <a:rPr lang="en-US" dirty="0"/>
              <a:t>Previous research</a:t>
            </a:r>
          </a:p>
          <a:p>
            <a:r>
              <a:rPr lang="en-US" sz="2400" dirty="0"/>
              <a:t>Take a minute…</a:t>
            </a:r>
          </a:p>
          <a:p>
            <a:pPr lvl="1"/>
            <a:r>
              <a:rPr lang="en-US" dirty="0"/>
              <a:t>What have you observed that may be interesting to study?</a:t>
            </a:r>
          </a:p>
          <a:p>
            <a:pPr lvl="1"/>
            <a:r>
              <a:rPr lang="en-US" dirty="0"/>
              <a:t>What is a practical problem that can be addressed?</a:t>
            </a:r>
          </a:p>
          <a:p>
            <a:pPr marL="1714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good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What are some possible causes of the behavior or characteristic?</a:t>
            </a:r>
          </a:p>
          <a:p>
            <a:r>
              <a:rPr lang="en-US" sz="2000" dirty="0"/>
              <a:t>What are some possible effects of the behavior or characteristic?</a:t>
            </a:r>
          </a:p>
          <a:p>
            <a:r>
              <a:rPr lang="en-US" sz="2000" dirty="0"/>
              <a:t>What types of people might exhibit more or less of the behavior or characteristic?</a:t>
            </a:r>
          </a:p>
          <a:p>
            <a:r>
              <a:rPr lang="en-US" sz="2000" dirty="0"/>
              <a:t>What types of situations might elicit more or less of the behavior or characteristic?</a:t>
            </a:r>
          </a:p>
        </p:txBody>
      </p:sp>
    </p:spTree>
    <p:extLst>
      <p:ext uri="{BB962C8B-B14F-4D97-AF65-F5344CB8AC3E}">
        <p14:creationId xmlns:p14="http://schemas.microsoft.com/office/powerpoint/2010/main" val="161294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good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What if the research question has already been addressed?</a:t>
            </a:r>
          </a:p>
          <a:p>
            <a:pPr lvl="1"/>
            <a:r>
              <a:rPr lang="en-US" dirty="0"/>
              <a:t>E.g., Driving while under the influence of cannabis (DUIC) (</a:t>
            </a:r>
            <a:r>
              <a:rPr lang="en-US" dirty="0">
                <a:hlinkClick r:id="rId2"/>
              </a:rPr>
              <a:t>Article 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That’s okay!</a:t>
            </a:r>
          </a:p>
          <a:p>
            <a:pPr lvl="2"/>
            <a:r>
              <a:rPr lang="en-US" sz="1800" dirty="0"/>
              <a:t>How else can you operationally define the variable?</a:t>
            </a:r>
          </a:p>
          <a:p>
            <a:pPr lvl="2"/>
            <a:r>
              <a:rPr lang="en-US" sz="1800" dirty="0"/>
              <a:t>What about other groups?</a:t>
            </a:r>
          </a:p>
          <a:p>
            <a:pPr lvl="2"/>
            <a:r>
              <a:rPr lang="en-US" sz="1800" dirty="0"/>
              <a:t>Are there situations or contexts in which the statistical relationship may be stronger or weaker?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6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good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Questions to ask yourself as a researcher:</a:t>
            </a:r>
          </a:p>
          <a:p>
            <a:pPr lvl="1"/>
            <a:r>
              <a:rPr lang="en-US" sz="2000" dirty="0"/>
              <a:t>How interesting is this question?</a:t>
            </a:r>
          </a:p>
          <a:p>
            <a:pPr lvl="1"/>
            <a:r>
              <a:rPr lang="en-US" sz="2000" dirty="0"/>
              <a:t>Is it feasible?</a:t>
            </a:r>
          </a:p>
        </p:txBody>
      </p:sp>
    </p:spTree>
    <p:extLst>
      <p:ext uri="{BB962C8B-B14F-4D97-AF65-F5344CB8AC3E}">
        <p14:creationId xmlns:p14="http://schemas.microsoft.com/office/powerpoint/2010/main" val="363830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Variables</a:t>
            </a:r>
          </a:p>
          <a:p>
            <a:r>
              <a:rPr lang="en-US" sz="2800" dirty="0"/>
              <a:t>Populations and samples</a:t>
            </a:r>
          </a:p>
          <a:p>
            <a:r>
              <a:rPr lang="en-US" sz="2800" dirty="0"/>
              <a:t>Statistical relationships (correlations and differences)</a:t>
            </a:r>
          </a:p>
          <a:p>
            <a:r>
              <a:rPr lang="en-US" sz="2800" dirty="0"/>
              <a:t>Generating a good research question</a:t>
            </a:r>
          </a:p>
          <a:p>
            <a:r>
              <a:rPr lang="en-US" sz="2800" dirty="0"/>
              <a:t>Literature reviews</a:t>
            </a:r>
          </a:p>
        </p:txBody>
      </p:sp>
    </p:spTree>
    <p:extLst>
      <p:ext uri="{BB962C8B-B14F-4D97-AF65-F5344CB8AC3E}">
        <p14:creationId xmlns:p14="http://schemas.microsoft.com/office/powerpoint/2010/main" val="5747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research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Where can I find research literature?</a:t>
            </a:r>
          </a:p>
          <a:p>
            <a:pPr lvl="1"/>
            <a:r>
              <a:rPr lang="en-US" sz="1600" dirty="0"/>
              <a:t>Databases—most popular is </a:t>
            </a:r>
            <a:r>
              <a:rPr lang="en-US" sz="1600" b="1" dirty="0" err="1"/>
              <a:t>PsycINFO</a:t>
            </a:r>
            <a:r>
              <a:rPr lang="en-US" sz="1600" b="1" dirty="0"/>
              <a:t> </a:t>
            </a:r>
            <a:r>
              <a:rPr lang="en-US" sz="1600" dirty="0"/>
              <a:t>(Library Day)</a:t>
            </a:r>
          </a:p>
          <a:p>
            <a:r>
              <a:rPr lang="en-US" sz="2000" dirty="0"/>
              <a:t>Which sources should I select to read?  </a:t>
            </a:r>
          </a:p>
          <a:p>
            <a:pPr lvl="1"/>
            <a:r>
              <a:rPr lang="en-US" sz="1600" dirty="0"/>
              <a:t>Ones that:</a:t>
            </a:r>
          </a:p>
          <a:p>
            <a:pPr lvl="2"/>
            <a:r>
              <a:rPr lang="en-US" sz="1600" dirty="0"/>
              <a:t>Refine your research question</a:t>
            </a:r>
          </a:p>
          <a:p>
            <a:pPr lvl="2"/>
            <a:r>
              <a:rPr lang="en-US" sz="1600" dirty="0"/>
              <a:t>Identify appropriate research methods</a:t>
            </a:r>
          </a:p>
          <a:p>
            <a:pPr lvl="2"/>
            <a:r>
              <a:rPr lang="en-US" sz="1600" dirty="0"/>
              <a:t>Place your research in the context of previous research</a:t>
            </a:r>
          </a:p>
          <a:p>
            <a:pPr lvl="2"/>
            <a:r>
              <a:rPr lang="en-US" sz="1600" dirty="0"/>
              <a:t>Help you write an effective report</a:t>
            </a:r>
          </a:p>
        </p:txBody>
      </p:sp>
    </p:spTree>
    <p:extLst>
      <p:ext uri="{BB962C8B-B14F-4D97-AF65-F5344CB8AC3E}">
        <p14:creationId xmlns:p14="http://schemas.microsoft.com/office/powerpoint/2010/main" val="326588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research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Tips:</a:t>
            </a:r>
          </a:p>
          <a:p>
            <a:pPr lvl="1"/>
            <a:r>
              <a:rPr lang="en-US" dirty="0"/>
              <a:t>Keep it recent</a:t>
            </a:r>
          </a:p>
          <a:p>
            <a:pPr lvl="1"/>
            <a:r>
              <a:rPr lang="en-US" dirty="0"/>
              <a:t>Look for review articles (good lead for other articles) </a:t>
            </a:r>
          </a:p>
          <a:p>
            <a:pPr lvl="1"/>
            <a:r>
              <a:rPr lang="en-US" dirty="0"/>
              <a:t>Look for highly relevant empirical research reports (measures and procedures)</a:t>
            </a:r>
          </a:p>
        </p:txBody>
      </p:sp>
    </p:spTree>
    <p:extLst>
      <p:ext uri="{BB962C8B-B14F-4D97-AF65-F5344CB8AC3E}">
        <p14:creationId xmlns:p14="http://schemas.microsoft.com/office/powerpoint/2010/main" val="182825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What is a variable?</a:t>
            </a:r>
          </a:p>
          <a:p>
            <a:pPr lvl="1"/>
            <a:r>
              <a:rPr lang="en-US" sz="2400" dirty="0"/>
              <a:t>Something that varies</a:t>
            </a:r>
          </a:p>
          <a:p>
            <a:pPr lvl="1"/>
            <a:r>
              <a:rPr lang="en-US" sz="2400" dirty="0"/>
              <a:t>E.g., shoe size, levels of depression, number of hours slept</a:t>
            </a:r>
          </a:p>
          <a:p>
            <a:r>
              <a:rPr lang="en-US" sz="2400" i="1" dirty="0"/>
              <a:t>What kinds of variables are there?</a:t>
            </a:r>
          </a:p>
          <a:p>
            <a:pPr lvl="1"/>
            <a:r>
              <a:rPr lang="en-US" sz="2400" dirty="0"/>
              <a:t>Quantitative—assign a numerical value</a:t>
            </a:r>
          </a:p>
          <a:p>
            <a:pPr lvl="2"/>
            <a:r>
              <a:rPr lang="en-US" sz="2400" dirty="0"/>
              <a:t>E.g., height, driving speed, level of happiness</a:t>
            </a:r>
          </a:p>
          <a:p>
            <a:pPr lvl="1"/>
            <a:r>
              <a:rPr lang="en-US" sz="2400" dirty="0"/>
              <a:t>Categorical—put it in a category</a:t>
            </a:r>
          </a:p>
          <a:p>
            <a:pPr lvl="2"/>
            <a:r>
              <a:rPr lang="en-US" sz="2400" dirty="0"/>
              <a:t>E.g., whether attend private or public school, male or female</a:t>
            </a:r>
          </a:p>
        </p:txBody>
      </p:sp>
    </p:spTree>
    <p:extLst>
      <p:ext uri="{BB962C8B-B14F-4D97-AF65-F5344CB8AC3E}">
        <p14:creationId xmlns:p14="http://schemas.microsoft.com/office/powerpoint/2010/main" val="29453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your group, identify five possible variables a researcher may study</a:t>
            </a:r>
          </a:p>
          <a:p>
            <a:r>
              <a:rPr lang="en-US" sz="2400" dirty="0"/>
              <a:t>Now, exchange your list with another group</a:t>
            </a:r>
          </a:p>
          <a:p>
            <a:r>
              <a:rPr lang="en-US" sz="2400" dirty="0"/>
              <a:t>Are these variables </a:t>
            </a:r>
            <a:r>
              <a:rPr lang="en-US" sz="2400" i="1" dirty="0"/>
              <a:t>categorical </a:t>
            </a:r>
            <a:r>
              <a:rPr lang="en-US" sz="2400" dirty="0"/>
              <a:t>or </a:t>
            </a:r>
            <a:r>
              <a:rPr lang="en-US" sz="2400" i="1" dirty="0"/>
              <a:t>quantitative?</a:t>
            </a:r>
          </a:p>
          <a:p>
            <a:r>
              <a:rPr lang="en-US" sz="2400" dirty="0"/>
              <a:t>What about intelligence?</a:t>
            </a:r>
          </a:p>
        </p:txBody>
      </p:sp>
    </p:spTree>
    <p:extLst>
      <p:ext uri="{BB962C8B-B14F-4D97-AF65-F5344CB8AC3E}">
        <p14:creationId xmlns:p14="http://schemas.microsoft.com/office/powerpoint/2010/main" val="300364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our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Variables must be </a:t>
            </a:r>
            <a:r>
              <a:rPr lang="en-US" sz="2400" i="1" dirty="0" smtClean="0"/>
              <a:t>operationally defined</a:t>
            </a:r>
          </a:p>
          <a:p>
            <a:r>
              <a:rPr lang="en-US" sz="2400" dirty="0" smtClean="0"/>
              <a:t>This means—how will you measure your variable </a:t>
            </a:r>
            <a:r>
              <a:rPr lang="en-US" sz="2400" i="1" dirty="0" smtClean="0"/>
              <a:t>exactly?</a:t>
            </a:r>
            <a:endParaRPr lang="en-US" sz="2400" dirty="0" smtClean="0"/>
          </a:p>
          <a:p>
            <a:pPr lvl="1"/>
            <a:r>
              <a:rPr lang="en-US" sz="2000" dirty="0" smtClean="0"/>
              <a:t>E.g., measure intelligence with the WAIS; </a:t>
            </a:r>
          </a:p>
          <a:p>
            <a:pPr lvl="1"/>
            <a:r>
              <a:rPr lang="en-US" sz="2000" dirty="0" smtClean="0"/>
              <a:t>Measure adverse childhood experiences with the ACE survey; </a:t>
            </a:r>
          </a:p>
          <a:p>
            <a:pPr lvl="1"/>
            <a:r>
              <a:rPr lang="en-US" sz="2000" dirty="0" smtClean="0"/>
              <a:t>Measure feelings of regret through interviews</a:t>
            </a:r>
          </a:p>
          <a:p>
            <a:r>
              <a:rPr lang="en-US" sz="2400" dirty="0" smtClean="0"/>
              <a:t>How might you define depression?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65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our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 one of the variables from your list.</a:t>
            </a:r>
          </a:p>
          <a:p>
            <a:r>
              <a:rPr lang="en-US" sz="2400" dirty="0"/>
              <a:t>What are three different ways this variable can be operationally defined?</a:t>
            </a:r>
          </a:p>
        </p:txBody>
      </p:sp>
    </p:spTree>
    <p:extLst>
      <p:ext uri="{BB962C8B-B14F-4D97-AF65-F5344CB8AC3E}">
        <p14:creationId xmlns:p14="http://schemas.microsoft.com/office/powerpoint/2010/main" val="36838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Populations and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i="1" dirty="0"/>
              <a:t>What is a population?</a:t>
            </a:r>
          </a:p>
          <a:p>
            <a:pPr lvl="1"/>
            <a:r>
              <a:rPr lang="en-US" sz="2000" dirty="0"/>
              <a:t>The group about which we are trying to draw conclusions</a:t>
            </a:r>
          </a:p>
          <a:p>
            <a:pPr lvl="1"/>
            <a:r>
              <a:rPr lang="en-US" sz="2000" dirty="0"/>
              <a:t>E.g., American teenagers, children with anxiety</a:t>
            </a:r>
          </a:p>
          <a:p>
            <a:r>
              <a:rPr lang="en-US" sz="2000" i="1" dirty="0"/>
              <a:t>What is a sample?</a:t>
            </a:r>
          </a:p>
          <a:p>
            <a:pPr lvl="1"/>
            <a:r>
              <a:rPr lang="en-US" sz="2000" dirty="0"/>
              <a:t>A small subset of the population that a researcher studies</a:t>
            </a:r>
          </a:p>
          <a:p>
            <a:pPr lvl="1"/>
            <a:r>
              <a:rPr lang="en-US" sz="2000" dirty="0"/>
              <a:t>AKA: The people who participate in the study (participants)</a:t>
            </a:r>
          </a:p>
          <a:p>
            <a:pPr lvl="1"/>
            <a:r>
              <a:rPr lang="en-US" sz="2000" dirty="0"/>
              <a:t>Ideally representative (but most likely convenient)</a:t>
            </a:r>
          </a:p>
        </p:txBody>
      </p:sp>
    </p:spTree>
    <p:extLst>
      <p:ext uri="{BB962C8B-B14F-4D97-AF65-F5344CB8AC3E}">
        <p14:creationId xmlns:p14="http://schemas.microsoft.com/office/powerpoint/2010/main" val="405362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basic types of statistical relationships:</a:t>
            </a:r>
          </a:p>
          <a:p>
            <a:pPr lvl="1"/>
            <a:r>
              <a:rPr lang="en-US" sz="2400" dirty="0"/>
              <a:t>Correlations</a:t>
            </a:r>
          </a:p>
          <a:p>
            <a:pPr lvl="1"/>
            <a:r>
              <a:rPr lang="en-US" sz="2400" dirty="0"/>
              <a:t>Differences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14502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Examines the relationship between </a:t>
            </a:r>
            <a:r>
              <a:rPr lang="en-US" sz="2000" i="1" dirty="0"/>
              <a:t>two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E.g., depression and hours of sleep</a:t>
            </a:r>
          </a:p>
          <a:p>
            <a:r>
              <a:rPr lang="en-US" sz="2000" dirty="0"/>
              <a:t>Represented by a </a:t>
            </a:r>
            <a:r>
              <a:rPr lang="en-US" sz="2000" i="1" dirty="0"/>
              <a:t>scatterplot</a:t>
            </a:r>
          </a:p>
          <a:p>
            <a:r>
              <a:rPr lang="en-US" sz="2000" dirty="0"/>
              <a:t>Two types of relationships:</a:t>
            </a:r>
          </a:p>
          <a:p>
            <a:pPr lvl="1"/>
            <a:r>
              <a:rPr lang="en-US" sz="2000" u="sng" dirty="0"/>
              <a:t>Positive correlation</a:t>
            </a:r>
            <a:r>
              <a:rPr lang="en-US" sz="2000" dirty="0"/>
              <a:t>—both variables move in the same direction</a:t>
            </a:r>
          </a:p>
          <a:p>
            <a:pPr lvl="2"/>
            <a:r>
              <a:rPr lang="en-US" sz="2000" dirty="0"/>
              <a:t>E.g., stress and physical symptoms</a:t>
            </a:r>
          </a:p>
          <a:p>
            <a:pPr lvl="1"/>
            <a:r>
              <a:rPr lang="en-US" sz="2000" u="sng" dirty="0"/>
              <a:t>Negative correlation</a:t>
            </a:r>
            <a:r>
              <a:rPr lang="en-US" sz="2000" dirty="0"/>
              <a:t>—variables move in opposite directions</a:t>
            </a:r>
          </a:p>
          <a:p>
            <a:pPr lvl="2"/>
            <a:r>
              <a:rPr lang="en-US" sz="2000" dirty="0"/>
              <a:t>E.g., stress and immune function</a:t>
            </a:r>
          </a:p>
        </p:txBody>
      </p:sp>
    </p:spTree>
    <p:extLst>
      <p:ext uri="{BB962C8B-B14F-4D97-AF65-F5344CB8AC3E}">
        <p14:creationId xmlns:p14="http://schemas.microsoft.com/office/powerpoint/2010/main" val="210210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7C01A907CDC4C97236A2106A1EF25" ma:contentTypeVersion="10" ma:contentTypeDescription="Create a new document." ma:contentTypeScope="" ma:versionID="552de1a62d0cdf1a7bdb86cda4fb829f">
  <xsd:schema xmlns:xsd="http://www.w3.org/2001/XMLSchema" xmlns:xs="http://www.w3.org/2001/XMLSchema" xmlns:p="http://schemas.microsoft.com/office/2006/metadata/properties" xmlns:ns2="0f671927-d1a9-406b-b7bd-3f103b08663b" xmlns:ns3="d6688f25-41d9-4160-a082-7d1393b5a9cf" targetNamespace="http://schemas.microsoft.com/office/2006/metadata/properties" ma:root="true" ma:fieldsID="41c9ce8d61d33b699c68ceb8423ed578" ns2:_="" ns3:_="">
    <xsd:import namespace="0f671927-d1a9-406b-b7bd-3f103b08663b"/>
    <xsd:import namespace="d6688f25-41d9-4160-a082-7d1393b5a9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71927-d1a9-406b-b7bd-3f103b0866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0fbcf8-0bcd-4969-b2f0-8aed0e292d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88f25-41d9-4160-a082-7d1393b5a9c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fd51729-1cdb-45fd-a96e-59904bcc5588}" ma:internalName="TaxCatchAll" ma:showField="CatchAllData" ma:web="d6688f25-41d9-4160-a082-7d1393b5a9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671927-d1a9-406b-b7bd-3f103b08663b">
      <Terms xmlns="http://schemas.microsoft.com/office/infopath/2007/PartnerControls"/>
    </lcf76f155ced4ddcb4097134ff3c332f>
    <TaxCatchAll xmlns="d6688f25-41d9-4160-a082-7d1393b5a9cf" xsi:nil="true"/>
  </documentManagement>
</p:properties>
</file>

<file path=customXml/itemProps1.xml><?xml version="1.0" encoding="utf-8"?>
<ds:datastoreItem xmlns:ds="http://schemas.openxmlformats.org/officeDocument/2006/customXml" ds:itemID="{C5FC50D3-3268-4C59-B8A5-F5F3CF75C86E}"/>
</file>

<file path=customXml/itemProps2.xml><?xml version="1.0" encoding="utf-8"?>
<ds:datastoreItem xmlns:ds="http://schemas.openxmlformats.org/officeDocument/2006/customXml" ds:itemID="{17F243E5-A9D7-49D8-9FC1-10129ADC3A68}"/>
</file>

<file path=customXml/itemProps3.xml><?xml version="1.0" encoding="utf-8"?>
<ds:datastoreItem xmlns:ds="http://schemas.openxmlformats.org/officeDocument/2006/customXml" ds:itemID="{A39FA8AD-85E3-4F32-B632-AA9B9CBD79B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860</Words>
  <Application>Microsoft Office PowerPoint</Application>
  <PresentationFormat>On-screen Show (4:3)</PresentationFormat>
  <Paragraphs>128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Getting Started in Research</vt:lpstr>
      <vt:lpstr>Key concepts</vt:lpstr>
      <vt:lpstr>Variables</vt:lpstr>
      <vt:lpstr>Variables</vt:lpstr>
      <vt:lpstr>Defining our variables</vt:lpstr>
      <vt:lpstr>Defining our variables</vt:lpstr>
      <vt:lpstr>Populations and samples</vt:lpstr>
      <vt:lpstr>Statistical relationships</vt:lpstr>
      <vt:lpstr>Correlations</vt:lpstr>
      <vt:lpstr>Correlations</vt:lpstr>
      <vt:lpstr>Correlations</vt:lpstr>
      <vt:lpstr>Correlations</vt:lpstr>
      <vt:lpstr>Correlation and causation</vt:lpstr>
      <vt:lpstr>Correlation and causation</vt:lpstr>
      <vt:lpstr>Differences between groups</vt:lpstr>
      <vt:lpstr>Generating a good research question</vt:lpstr>
      <vt:lpstr>Generating a good research question</vt:lpstr>
      <vt:lpstr>Generating a good research question</vt:lpstr>
      <vt:lpstr>Generating a good research question</vt:lpstr>
      <vt:lpstr>Review the research literature</vt:lpstr>
      <vt:lpstr>Review the research 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Orton</dc:creator>
  <cp:lastModifiedBy>Judy Orton Grissett</cp:lastModifiedBy>
  <cp:revision>26</cp:revision>
  <dcterms:created xsi:type="dcterms:W3CDTF">2017-08-23T17:56:25Z</dcterms:created>
  <dcterms:modified xsi:type="dcterms:W3CDTF">2018-08-17T15:49:09Z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0x010100C8B7C01A907CDC4C97236A2106A1EF25</vt:lpwstr>
  </property>
</Properties>
</file>