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8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378B-DCBA-48D3-8BD0-2E2B18CA9B8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7844-8525-4380-B60A-4379E133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in 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Experimental Psychology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9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Contemporary (Mechanistic) Theory of Hypochondriasis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56" y="2800351"/>
            <a:ext cx="5788819" cy="203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56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theory?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Theory</a:t>
            </a:r>
            <a:r>
              <a:rPr lang="en-US" sz="2400" dirty="0"/>
              <a:t> = broad explanation of a phenomenon</a:t>
            </a:r>
          </a:p>
          <a:p>
            <a:r>
              <a:rPr lang="en-US" sz="2400" b="1" dirty="0"/>
              <a:t>Phenomenon</a:t>
            </a:r>
            <a:r>
              <a:rPr lang="en-US" sz="2400" dirty="0"/>
              <a:t> = a result that has been studied </a:t>
            </a:r>
            <a:r>
              <a:rPr lang="en-US" sz="2400" i="1" dirty="0"/>
              <a:t>empirically </a:t>
            </a:r>
            <a:r>
              <a:rPr lang="en-US" sz="2400" dirty="0"/>
              <a:t>(i.e., through research)</a:t>
            </a:r>
          </a:p>
          <a:p>
            <a:r>
              <a:rPr lang="en-US" sz="2400" dirty="0"/>
              <a:t>A theory is not the same thing as a hypothesis</a:t>
            </a:r>
          </a:p>
          <a:p>
            <a:r>
              <a:rPr lang="en-US" sz="2400" dirty="0"/>
              <a:t>A hypothesis is much more specific than a theory (it is a </a:t>
            </a:r>
            <a:r>
              <a:rPr lang="en-US" sz="2400" u="sng" dirty="0"/>
              <a:t>specific prediction</a:t>
            </a:r>
            <a:r>
              <a:rPr lang="en-US" sz="2400" dirty="0"/>
              <a:t> about the results of a study)</a:t>
            </a:r>
          </a:p>
        </p:txBody>
      </p:sp>
    </p:spTree>
    <p:extLst>
      <p:ext uri="{BB962C8B-B14F-4D97-AF65-F5344CB8AC3E}">
        <p14:creationId xmlns:p14="http://schemas.microsoft.com/office/powerpoint/2010/main" val="35701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are theories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Help organize information</a:t>
            </a:r>
          </a:p>
          <a:p>
            <a:pPr lvl="1"/>
            <a:r>
              <a:rPr lang="en-US" sz="2000" dirty="0"/>
              <a:t>E.g., organize aspects of intelligence</a:t>
            </a:r>
          </a:p>
          <a:p>
            <a:r>
              <a:rPr lang="en-US" sz="2400" dirty="0"/>
              <a:t>Help us predict future occurrences of phenomena</a:t>
            </a:r>
          </a:p>
          <a:p>
            <a:pPr lvl="1"/>
            <a:r>
              <a:rPr lang="en-US" sz="2000" dirty="0"/>
              <a:t>What will be the best type of therapy for PTSD?</a:t>
            </a:r>
          </a:p>
          <a:p>
            <a:r>
              <a:rPr lang="en-US" sz="2400" dirty="0"/>
              <a:t>Help us generate new research questions/hypotheses</a:t>
            </a:r>
          </a:p>
          <a:p>
            <a:pPr lvl="1"/>
            <a:r>
              <a:rPr lang="en-US" sz="2000" dirty="0"/>
              <a:t>If exposure therapy is helpful for people with PTSD, is it helpful for people with other anxiety disorders?</a:t>
            </a:r>
          </a:p>
        </p:txBody>
      </p:sp>
    </p:spTree>
    <p:extLst>
      <p:ext uri="{BB962C8B-B14F-4D97-AF65-F5344CB8AC3E}">
        <p14:creationId xmlns:p14="http://schemas.microsoft.com/office/powerpoint/2010/main" val="31589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Nested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Theories can be interrelated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 err="1"/>
              <a:t>Zajonc’s</a:t>
            </a:r>
            <a:r>
              <a:rPr lang="en-US" sz="2000" dirty="0"/>
              <a:t> Drive Theory encompasses both social facilitation theory and social inhibition theory</a:t>
            </a:r>
          </a:p>
        </p:txBody>
      </p:sp>
    </p:spTree>
    <p:extLst>
      <p:ext uri="{BB962C8B-B14F-4D97-AF65-F5344CB8AC3E}">
        <p14:creationId xmlns:p14="http://schemas.microsoft.com/office/powerpoint/2010/main" val="22086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Theories, Perspectives, Models,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Theory- </a:t>
            </a:r>
            <a:r>
              <a:rPr lang="en-US" sz="2400" dirty="0"/>
              <a:t>broad explanation of phenomena</a:t>
            </a:r>
          </a:p>
          <a:p>
            <a:r>
              <a:rPr lang="en-US" sz="2400" b="1" dirty="0"/>
              <a:t>Perspective- </a:t>
            </a:r>
            <a:r>
              <a:rPr lang="en-US" sz="2400" dirty="0"/>
              <a:t>broader explanation than theory</a:t>
            </a:r>
          </a:p>
          <a:p>
            <a:pPr lvl="1"/>
            <a:r>
              <a:rPr lang="en-US" sz="2000" dirty="0"/>
              <a:t>E.g., behaviorism, biopsychosocial perspective</a:t>
            </a:r>
          </a:p>
          <a:p>
            <a:r>
              <a:rPr lang="en-US" sz="2400" b="1" dirty="0"/>
              <a:t>Model- </a:t>
            </a:r>
            <a:r>
              <a:rPr lang="en-US" sz="2400" dirty="0"/>
              <a:t>precise explanation of phenomena</a:t>
            </a:r>
          </a:p>
          <a:p>
            <a:pPr lvl="1"/>
            <a:r>
              <a:rPr lang="en-US" sz="2000" dirty="0"/>
              <a:t>E.g., Three-Component Processing model of memory</a:t>
            </a:r>
          </a:p>
          <a:p>
            <a:r>
              <a:rPr lang="en-US" sz="2400" b="1" dirty="0"/>
              <a:t>Hypothesis-</a:t>
            </a:r>
            <a:r>
              <a:rPr lang="en-US" sz="2400" dirty="0"/>
              <a:t> specific prediction</a:t>
            </a:r>
          </a:p>
          <a:p>
            <a:pPr lvl="1"/>
            <a:r>
              <a:rPr lang="en-US" sz="2000" dirty="0"/>
              <a:t>E.g., people will be more likely to remember an emotionally charged event than a neutral event</a:t>
            </a:r>
          </a:p>
        </p:txBody>
      </p:sp>
    </p:spTree>
    <p:extLst>
      <p:ext uri="{BB962C8B-B14F-4D97-AF65-F5344CB8AC3E}">
        <p14:creationId xmlns:p14="http://schemas.microsoft.com/office/powerpoint/2010/main" val="24757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Same Phenomenon, Differing Theories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Researchers consider multiple theories</a:t>
            </a:r>
          </a:p>
          <a:p>
            <a:pPr lvl="1"/>
            <a:r>
              <a:rPr lang="en-US" sz="2000" dirty="0"/>
              <a:t>E.g., theories of intelligence</a:t>
            </a:r>
          </a:p>
          <a:p>
            <a:pPr lvl="1"/>
            <a:endParaRPr lang="en-US" sz="2000" dirty="0"/>
          </a:p>
          <a:p>
            <a:r>
              <a:rPr lang="en-US" sz="2800" dirty="0"/>
              <a:t>Theories can be </a:t>
            </a:r>
            <a:r>
              <a:rPr lang="en-US" sz="2800" b="1" dirty="0"/>
              <a:t>competing </a:t>
            </a:r>
            <a:r>
              <a:rPr lang="en-US" sz="2800" dirty="0"/>
              <a:t>or </a:t>
            </a:r>
            <a:r>
              <a:rPr lang="en-US" sz="2800" b="1" dirty="0"/>
              <a:t>complementary</a:t>
            </a:r>
          </a:p>
          <a:p>
            <a:pPr lvl="1"/>
            <a:r>
              <a:rPr lang="en-US" sz="2000" b="1" dirty="0"/>
              <a:t>Competing theories- </a:t>
            </a:r>
            <a:r>
              <a:rPr lang="en-US" sz="2000" dirty="0"/>
              <a:t>One more accurate than the other</a:t>
            </a:r>
          </a:p>
          <a:p>
            <a:pPr lvl="2"/>
            <a:r>
              <a:rPr lang="en-US" sz="1800" dirty="0" err="1"/>
              <a:t>Sociocognitive</a:t>
            </a:r>
            <a:r>
              <a:rPr lang="en-US" sz="1800" dirty="0"/>
              <a:t> model vs. posttraumatic model for DID</a:t>
            </a:r>
          </a:p>
          <a:p>
            <a:pPr lvl="1"/>
            <a:r>
              <a:rPr lang="en-US" sz="2000" b="1" dirty="0"/>
              <a:t>Complementary theories- </a:t>
            </a:r>
            <a:r>
              <a:rPr lang="en-US" sz="2000" dirty="0"/>
              <a:t>Both are equally accurate; describe different aspects of same phenomenon</a:t>
            </a:r>
          </a:p>
          <a:p>
            <a:pPr lvl="2"/>
            <a:r>
              <a:rPr lang="en-US" sz="1800" dirty="0"/>
              <a:t>Learning perspectives</a:t>
            </a:r>
          </a:p>
          <a:p>
            <a:pPr lvl="1"/>
            <a:endParaRPr lang="en-US" sz="20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627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Same Phenomenon, Differing Theories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 of at least three different theories to explain the observation that married people tend to report greater levels of happiness than unmarried people.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2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Variety of Theories in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Formality</a:t>
            </a:r>
            <a:r>
              <a:rPr lang="en-US" sz="2800" dirty="0"/>
              <a:t>: How specific/precise is the theory?</a:t>
            </a:r>
          </a:p>
          <a:p>
            <a:pPr marL="342900" lvl="1" indent="0" algn="ctr">
              <a:buNone/>
            </a:pPr>
            <a:r>
              <a:rPr lang="en-US" sz="2000" dirty="0"/>
              <a:t>Informal</a:t>
            </a:r>
            <a:r>
              <a:rPr lang="en-US" sz="2000" dirty="0">
                <a:sym typeface="Wingdings" panose="05000000000000000000" pitchFamily="2" charset="2"/>
              </a:rPr>
              <a:t> Formal</a:t>
            </a:r>
          </a:p>
          <a:p>
            <a:pPr marL="342900" lvl="1" indent="0" algn="ctr">
              <a:buNone/>
            </a:pPr>
            <a:endParaRPr lang="en-US" sz="2000" dirty="0"/>
          </a:p>
          <a:p>
            <a:r>
              <a:rPr lang="en-US" sz="2800" b="1" dirty="0"/>
              <a:t>Scope</a:t>
            </a:r>
            <a:r>
              <a:rPr lang="en-US" sz="2800" dirty="0"/>
              <a:t>: The number and variety of phenomena explained or interpreted by a theory</a:t>
            </a:r>
          </a:p>
          <a:p>
            <a:pPr marL="0" lvl="1" indent="0" algn="ctr">
              <a:buNone/>
            </a:pPr>
            <a:r>
              <a:rPr lang="en-US" sz="2000" dirty="0">
                <a:sym typeface="Wingdings" panose="05000000000000000000" pitchFamily="2" charset="2"/>
              </a:rPr>
              <a:t>Broad Narrow</a:t>
            </a:r>
            <a:endParaRPr lang="en-US" sz="2000" dirty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35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Variety of Theories in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Theoretical approach</a:t>
            </a:r>
          </a:p>
          <a:p>
            <a:pPr lvl="1"/>
            <a:r>
              <a:rPr lang="en-US" sz="2400" b="1" dirty="0"/>
              <a:t>Functional theory</a:t>
            </a:r>
            <a:r>
              <a:rPr lang="en-US" sz="2400" dirty="0"/>
              <a:t>: Explains phenomena in terms of their function or purpose</a:t>
            </a:r>
          </a:p>
          <a:p>
            <a:pPr lvl="2"/>
            <a:r>
              <a:rPr lang="en-US" sz="2000" dirty="0"/>
              <a:t>E.g., Evolutionary psychology</a:t>
            </a:r>
          </a:p>
          <a:p>
            <a:pPr lvl="1"/>
            <a:r>
              <a:rPr lang="en-US" sz="2400" b="1" dirty="0"/>
              <a:t>Mechanistic theory</a:t>
            </a:r>
            <a:r>
              <a:rPr lang="en-US" sz="2400" dirty="0"/>
              <a:t>: Explains phenomena in terms of underlying variables, structures, and processes, and the interactions among them</a:t>
            </a:r>
          </a:p>
          <a:p>
            <a:pPr lvl="2"/>
            <a:r>
              <a:rPr lang="en-US" sz="2000" dirty="0"/>
              <a:t>E.g., Model for explaining </a:t>
            </a:r>
            <a:r>
              <a:rPr lang="en-US" sz="2000" dirty="0" smtClean="0"/>
              <a:t>hypochondriasis</a:t>
            </a:r>
          </a:p>
          <a:p>
            <a:pPr lvl="1"/>
            <a:r>
              <a:rPr lang="en-US" sz="2400" b="1" dirty="0" smtClean="0"/>
              <a:t>Stage theory</a:t>
            </a:r>
            <a:r>
              <a:rPr lang="en-US" sz="2400" dirty="0" smtClean="0"/>
              <a:t>: Explains phenomena in terms of stages.</a:t>
            </a:r>
          </a:p>
          <a:p>
            <a:pPr lvl="2"/>
            <a:r>
              <a:rPr lang="en-US" sz="2000" dirty="0" smtClean="0"/>
              <a:t>E.g., Maslow’s hierarchy of needs, Freud’s stages of psychosexual development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2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61302B77-CAB3-4E91-94AD-2CAF0309766D}"/>
</file>

<file path=customXml/itemProps2.xml><?xml version="1.0" encoding="utf-8"?>
<ds:datastoreItem xmlns:ds="http://schemas.openxmlformats.org/officeDocument/2006/customXml" ds:itemID="{59656062-F65E-4EB8-A3EB-C65005F54DBE}"/>
</file>

<file path=customXml/itemProps3.xml><?xml version="1.0" encoding="utf-8"?>
<ds:datastoreItem xmlns:ds="http://schemas.openxmlformats.org/officeDocument/2006/customXml" ds:itemID="{2F5B27DC-D60B-4315-B99E-79F31892360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391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Theory in Psychology</vt:lpstr>
      <vt:lpstr>What is a theory?</vt:lpstr>
      <vt:lpstr>Why are theories important?</vt:lpstr>
      <vt:lpstr>Nested Theories</vt:lpstr>
      <vt:lpstr>Theories, Perspectives, Models, and Hypotheses</vt:lpstr>
      <vt:lpstr>Same Phenomenon, Differing Theories </vt:lpstr>
      <vt:lpstr>Same Phenomenon, Differing Theories </vt:lpstr>
      <vt:lpstr>Variety of Theories in Psychology</vt:lpstr>
      <vt:lpstr>Variety of Theories in Psychology</vt:lpstr>
      <vt:lpstr>Contemporary (Mechanistic) Theory of Hypochondriasis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in Psychology</dc:title>
  <dc:creator>Judy Orton</dc:creator>
  <cp:lastModifiedBy>Judy Orton Grissett</cp:lastModifiedBy>
  <cp:revision>43</cp:revision>
  <dcterms:created xsi:type="dcterms:W3CDTF">2017-02-06T16:46:45Z</dcterms:created>
  <dcterms:modified xsi:type="dcterms:W3CDTF">2018-08-17T17:50:27Z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