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emf" ContentType="image/x-emf"/>
  <Default Extension="xml" ContentType="application/xml"/>
  <Default Extension="vml" ContentType="application/vnd.openxmlformats-officedocument.vmlDrawing"/>
  <Default Extension="xlsx" ContentType="application/vnd.openxmlformats-officedocument.spreadsheetml.sheet"/>
  <Override PartName="/ppt/drawings/drawing1.xml" ContentType="application/vnd.openxmlformats-officedocument.drawingml.chartshapes+xml"/>
  <Override PartName="/ppt/presentation.xml" ContentType="application/vnd.openxmlformats-officedocument.presentationml.presentation.main+xml"/>
  <Override PartName="/ppt/slides/slide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16.xml" ContentType="application/vnd.openxmlformats-officedocument.presentationml.notesSlide+xml"/>
  <Override PartName="/ppt/notesSlides/notesSlide24.xml" ContentType="application/vnd.openxmlformats-officedocument.presentationml.notesSlide+xml"/>
  <Override PartName="/ppt/notesSlides/notesSlide6.xml" ContentType="application/vnd.openxmlformats-officedocument.presentationml.notesSlide+xml"/>
  <Override PartName="/ppt/notesSlides/notesSlide25.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26.xml" ContentType="application/vnd.openxmlformats-officedocument.presentationml.notesSlide+xml"/>
  <Override PartName="/ppt/slideLayouts/slideLayout13.xml" ContentType="application/vnd.openxmlformats-officedocument.presentationml.slideLayout+xml"/>
  <Override PartName="/ppt/notesSlides/notesSlide27.xml" ContentType="application/vnd.openxmlformats-officedocument.presentationml.notesSlide+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3.xml" ContentType="application/vnd.openxmlformats-officedocument.presentationml.notesSlide+xml"/>
  <Override PartName="/ppt/notesSlides/notesSlide2.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4.xml" ContentType="application/vnd.openxmlformats-officedocument.presentationml.notesSlide+xml"/>
  <Override PartName="/ppt/notesSlides/notesSlide15.xml" ContentType="application/vnd.openxmlformats-officedocument.presentationml.notesSlide+xml"/>
  <Override PartName="/ppt/notesSlides/notesSlide3.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5.xml" ContentType="application/vnd.openxmlformats-officedocument.presentationml.notesSlide+xml"/>
  <Override PartName="/ppt/slideLayouts/slideLayout11.xml" ContentType="application/vnd.openxmlformats-officedocument.presentationml.slideLayout+xml"/>
  <Override PartName="/ppt/notesSlides/notesSlide28.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slideLayouts/slideLayout1.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slideLayouts/slideLayout10.xml" ContentType="application/vnd.openxmlformats-officedocument.presentationml.slideLayout+xml"/>
  <Override PartName="/ppt/notesSlides/notesSlide14.xml" ContentType="application/vnd.openxmlformats-officedocument.presentationml.notesSlide+xml"/>
  <Override PartName="/ppt/notesSlides/notesSlide30.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29.xml" ContentType="application/vnd.openxmlformats-officedocument.presentationml.notesSlide+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charts/chart1.xml" ContentType="application/vnd.openxmlformats-officedocument.drawingml.chart+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5"/>
  </p:notesMasterIdLst>
  <p:handoutMasterIdLst>
    <p:handoutMasterId r:id="rId36"/>
  </p:handoutMasterIdLst>
  <p:sldIdLst>
    <p:sldId id="256" r:id="rId2"/>
    <p:sldId id="258" r:id="rId3"/>
    <p:sldId id="259" r:id="rId4"/>
    <p:sldId id="320" r:id="rId5"/>
    <p:sldId id="321" r:id="rId6"/>
    <p:sldId id="262" r:id="rId7"/>
    <p:sldId id="322" r:id="rId8"/>
    <p:sldId id="323" r:id="rId9"/>
    <p:sldId id="319" r:id="rId10"/>
    <p:sldId id="305" r:id="rId11"/>
    <p:sldId id="306" r:id="rId12"/>
    <p:sldId id="307" r:id="rId13"/>
    <p:sldId id="308" r:id="rId14"/>
    <p:sldId id="309" r:id="rId15"/>
    <p:sldId id="310" r:id="rId16"/>
    <p:sldId id="312" r:id="rId17"/>
    <p:sldId id="331" r:id="rId18"/>
    <p:sldId id="330" r:id="rId19"/>
    <p:sldId id="332" r:id="rId20"/>
    <p:sldId id="283" r:id="rId21"/>
    <p:sldId id="267" r:id="rId22"/>
    <p:sldId id="304" r:id="rId23"/>
    <p:sldId id="269" r:id="rId24"/>
    <p:sldId id="270" r:id="rId25"/>
    <p:sldId id="303" r:id="rId26"/>
    <p:sldId id="272" r:id="rId27"/>
    <p:sldId id="273" r:id="rId28"/>
    <p:sldId id="275" r:id="rId29"/>
    <p:sldId id="277" r:id="rId30"/>
    <p:sldId id="278" r:id="rId31"/>
    <p:sldId id="324" r:id="rId32"/>
    <p:sldId id="326" r:id="rId33"/>
    <p:sldId id="329" r:id="rId34"/>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19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15"/>
    <p:restoredTop sz="68088" autoAdjust="0"/>
  </p:normalViewPr>
  <p:slideViewPr>
    <p:cSldViewPr>
      <p:cViewPr varScale="1">
        <p:scale>
          <a:sx n="84" d="100"/>
          <a:sy n="84" d="100"/>
        </p:scale>
        <p:origin x="1280"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12" y="-96"/>
      </p:cViewPr>
      <p:guideLst>
        <p:guide orient="horz" pos="2932"/>
        <p:guide pos="219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0" Type="http://schemas.openxmlformats.org/officeDocument/2006/relationships/slide" Target="slides/slide19.xml"/><Relationship Id="rId29" Type="http://schemas.openxmlformats.org/officeDocument/2006/relationships/slide" Target="slides/slide28.xml"/><Relationship Id="rId2" Type="http://schemas.openxmlformats.org/officeDocument/2006/relationships/slide" Target="slides/slide1.xml"/><Relationship Id="rId16" Type="http://schemas.openxmlformats.org/officeDocument/2006/relationships/slide" Target="slides/slide15.xml"/><Relationship Id="rId41" Type="http://schemas.openxmlformats.org/officeDocument/2006/relationships/customXml" Target="../customXml/item1.xml"/><Relationship Id="rId24" Type="http://schemas.openxmlformats.org/officeDocument/2006/relationships/slide" Target="slides/slide23.xml"/><Relationship Id="rId1" Type="http://schemas.openxmlformats.org/officeDocument/2006/relationships/slideMaster" Target="slideMasters/slideMaster1.xml"/><Relationship Id="rId32" Type="http://schemas.openxmlformats.org/officeDocument/2006/relationships/slide" Target="slides/slide3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presProps" Target="presProps.xml"/><Relationship Id="rId40" Type="http://schemas.openxmlformats.org/officeDocument/2006/relationships/tableStyles" Target="tableStyles.xml"/><Relationship Id="rId23" Type="http://schemas.openxmlformats.org/officeDocument/2006/relationships/slide" Target="slides/slide22.xml"/><Relationship Id="rId28" Type="http://schemas.openxmlformats.org/officeDocument/2006/relationships/slide" Target="slides/slide27.xml"/><Relationship Id="rId5" Type="http://schemas.openxmlformats.org/officeDocument/2006/relationships/slide" Target="slides/slide4.xml"/><Relationship Id="rId36" Type="http://schemas.openxmlformats.org/officeDocument/2006/relationships/handoutMaster" Target="handoutMasters/handoutMaster1.xml"/><Relationship Id="rId15" Type="http://schemas.openxmlformats.org/officeDocument/2006/relationships/slide" Target="slides/slide14.xml"/><Relationship Id="rId31" Type="http://schemas.openxmlformats.org/officeDocument/2006/relationships/slide" Target="slides/slide30.xml"/><Relationship Id="rId10" Type="http://schemas.openxmlformats.org/officeDocument/2006/relationships/slide" Target="slides/slide9.xml"/><Relationship Id="rId19" Type="http://schemas.openxmlformats.org/officeDocument/2006/relationships/slide" Target="slides/slide18.xml"/><Relationship Id="rId22" Type="http://schemas.openxmlformats.org/officeDocument/2006/relationships/slide" Target="slides/slide21.xml"/><Relationship Id="rId27" Type="http://schemas.openxmlformats.org/officeDocument/2006/relationships/slide" Target="slides/slide26.xml"/><Relationship Id="rId4" Type="http://schemas.openxmlformats.org/officeDocument/2006/relationships/slide" Target="slides/slide3.xml"/><Relationship Id="rId30" Type="http://schemas.openxmlformats.org/officeDocument/2006/relationships/slide" Target="slides/slide29.xml"/><Relationship Id="rId9" Type="http://schemas.openxmlformats.org/officeDocument/2006/relationships/slide" Target="slides/slide8.xml"/><Relationship Id="rId35" Type="http://schemas.openxmlformats.org/officeDocument/2006/relationships/notesMaster" Target="notesMasters/notesMaster1.xml"/><Relationship Id="rId14" Type="http://schemas.openxmlformats.org/officeDocument/2006/relationships/slide" Target="slides/slide13.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25" Type="http://schemas.openxmlformats.org/officeDocument/2006/relationships/slide" Target="slides/slide24.xml"/><Relationship Id="rId33" Type="http://schemas.openxmlformats.org/officeDocument/2006/relationships/slide" Target="slides/slide32.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Column2</c:v>
                </c:pt>
              </c:strCache>
            </c:strRef>
          </c:tx>
          <c:invertIfNegative val="0"/>
          <c:cat>
            <c:numRef>
              <c:f>Sheet1!$A$2</c:f>
              <c:numCache>
                <c:formatCode>General</c:formatCode>
                <c:ptCount val="1"/>
              </c:numCache>
            </c:numRef>
          </c:cat>
          <c:val>
            <c:numRef>
              <c:f>Sheet1!$B$2</c:f>
              <c:numCache>
                <c:formatCode>General</c:formatCode>
                <c:ptCount val="1"/>
                <c:pt idx="0">
                  <c:v>1.0</c:v>
                </c:pt>
              </c:numCache>
            </c:numRef>
          </c:val>
          <c:extLst xmlns:c16r2="http://schemas.microsoft.com/office/drawing/2015/06/chart">
            <c:ext xmlns:c16="http://schemas.microsoft.com/office/drawing/2014/chart" uri="{C3380CC4-5D6E-409C-BE32-E72D297353CC}">
              <c16:uniqueId val="{00000000-284E-408D-9802-FE3F1F282560}"/>
            </c:ext>
          </c:extLst>
        </c:ser>
        <c:ser>
          <c:idx val="1"/>
          <c:order val="1"/>
          <c:tx>
            <c:strRef>
              <c:f>Sheet1!$C$1</c:f>
              <c:strCache>
                <c:ptCount val="1"/>
                <c:pt idx="0">
                  <c:v>Column3</c:v>
                </c:pt>
              </c:strCache>
            </c:strRef>
          </c:tx>
          <c:invertIfNegative val="0"/>
          <c:cat>
            <c:numRef>
              <c:f>Sheet1!$A$2</c:f>
              <c:numCache>
                <c:formatCode>General</c:formatCode>
                <c:ptCount val="1"/>
              </c:numCache>
            </c:numRef>
          </c:cat>
          <c:val>
            <c:numRef>
              <c:f>Sheet1!$C$2</c:f>
              <c:numCache>
                <c:formatCode>General</c:formatCode>
                <c:ptCount val="1"/>
                <c:pt idx="0">
                  <c:v>1.0</c:v>
                </c:pt>
              </c:numCache>
            </c:numRef>
          </c:val>
          <c:extLst xmlns:c16r2="http://schemas.microsoft.com/office/drawing/2015/06/chart">
            <c:ext xmlns:c16="http://schemas.microsoft.com/office/drawing/2014/chart" uri="{C3380CC4-5D6E-409C-BE32-E72D297353CC}">
              <c16:uniqueId val="{00000001-284E-408D-9802-FE3F1F282560}"/>
            </c:ext>
          </c:extLst>
        </c:ser>
        <c:ser>
          <c:idx val="2"/>
          <c:order val="2"/>
          <c:tx>
            <c:strRef>
              <c:f>Sheet1!$D$1</c:f>
              <c:strCache>
                <c:ptCount val="1"/>
                <c:pt idx="0">
                  <c:v>Column4</c:v>
                </c:pt>
              </c:strCache>
            </c:strRef>
          </c:tx>
          <c:invertIfNegative val="0"/>
          <c:cat>
            <c:numRef>
              <c:f>Sheet1!$A$2</c:f>
              <c:numCache>
                <c:formatCode>General</c:formatCode>
                <c:ptCount val="1"/>
              </c:numCache>
            </c:numRef>
          </c:cat>
          <c:val>
            <c:numRef>
              <c:f>Sheet1!$D$2</c:f>
              <c:numCache>
                <c:formatCode>General</c:formatCode>
                <c:ptCount val="1"/>
                <c:pt idx="0">
                  <c:v>1.0</c:v>
                </c:pt>
              </c:numCache>
            </c:numRef>
          </c:val>
          <c:extLst xmlns:c16r2="http://schemas.microsoft.com/office/drawing/2015/06/chart">
            <c:ext xmlns:c16="http://schemas.microsoft.com/office/drawing/2014/chart" uri="{C3380CC4-5D6E-409C-BE32-E72D297353CC}">
              <c16:uniqueId val="{00000002-284E-408D-9802-FE3F1F282560}"/>
            </c:ext>
          </c:extLst>
        </c:ser>
        <c:ser>
          <c:idx val="3"/>
          <c:order val="3"/>
          <c:tx>
            <c:strRef>
              <c:f>Sheet1!$E$1</c:f>
              <c:strCache>
                <c:ptCount val="1"/>
                <c:pt idx="0">
                  <c:v>Column5</c:v>
                </c:pt>
              </c:strCache>
            </c:strRef>
          </c:tx>
          <c:invertIfNegative val="0"/>
          <c:cat>
            <c:numRef>
              <c:f>Sheet1!$A$2</c:f>
              <c:numCache>
                <c:formatCode>General</c:formatCode>
                <c:ptCount val="1"/>
              </c:numCache>
            </c:numRef>
          </c:cat>
          <c:val>
            <c:numRef>
              <c:f>Sheet1!$E$2</c:f>
              <c:numCache>
                <c:formatCode>General</c:formatCode>
                <c:ptCount val="1"/>
                <c:pt idx="0">
                  <c:v>4.0</c:v>
                </c:pt>
              </c:numCache>
            </c:numRef>
          </c:val>
          <c:extLst xmlns:c16r2="http://schemas.microsoft.com/office/drawing/2015/06/chart">
            <c:ext xmlns:c16="http://schemas.microsoft.com/office/drawing/2014/chart" uri="{C3380CC4-5D6E-409C-BE32-E72D297353CC}">
              <c16:uniqueId val="{00000003-284E-408D-9802-FE3F1F282560}"/>
            </c:ext>
          </c:extLst>
        </c:ser>
        <c:ser>
          <c:idx val="4"/>
          <c:order val="4"/>
          <c:tx>
            <c:strRef>
              <c:f>Sheet1!$F$1</c:f>
              <c:strCache>
                <c:ptCount val="1"/>
                <c:pt idx="0">
                  <c:v>Column6</c:v>
                </c:pt>
              </c:strCache>
            </c:strRef>
          </c:tx>
          <c:invertIfNegative val="0"/>
          <c:cat>
            <c:numRef>
              <c:f>Sheet1!$A$2</c:f>
              <c:numCache>
                <c:formatCode>General</c:formatCode>
                <c:ptCount val="1"/>
              </c:numCache>
            </c:numRef>
          </c:cat>
          <c:val>
            <c:numRef>
              <c:f>Sheet1!$F$2</c:f>
              <c:numCache>
                <c:formatCode>General</c:formatCode>
                <c:ptCount val="1"/>
                <c:pt idx="0">
                  <c:v>6.0</c:v>
                </c:pt>
              </c:numCache>
            </c:numRef>
          </c:val>
          <c:extLst xmlns:c16r2="http://schemas.microsoft.com/office/drawing/2015/06/chart">
            <c:ext xmlns:c16="http://schemas.microsoft.com/office/drawing/2014/chart" uri="{C3380CC4-5D6E-409C-BE32-E72D297353CC}">
              <c16:uniqueId val="{00000004-284E-408D-9802-FE3F1F282560}"/>
            </c:ext>
          </c:extLst>
        </c:ser>
        <c:ser>
          <c:idx val="5"/>
          <c:order val="5"/>
          <c:tx>
            <c:strRef>
              <c:f>Sheet1!$G$1</c:f>
              <c:strCache>
                <c:ptCount val="1"/>
                <c:pt idx="0">
                  <c:v>Column7</c:v>
                </c:pt>
              </c:strCache>
            </c:strRef>
          </c:tx>
          <c:invertIfNegative val="0"/>
          <c:cat>
            <c:numRef>
              <c:f>Sheet1!$A$2</c:f>
              <c:numCache>
                <c:formatCode>General</c:formatCode>
                <c:ptCount val="1"/>
              </c:numCache>
            </c:numRef>
          </c:cat>
          <c:val>
            <c:numRef>
              <c:f>Sheet1!$G$2</c:f>
              <c:numCache>
                <c:formatCode>General</c:formatCode>
                <c:ptCount val="1"/>
                <c:pt idx="0">
                  <c:v>4.0</c:v>
                </c:pt>
              </c:numCache>
            </c:numRef>
          </c:val>
          <c:extLst xmlns:c16r2="http://schemas.microsoft.com/office/drawing/2015/06/chart">
            <c:ext xmlns:c16="http://schemas.microsoft.com/office/drawing/2014/chart" uri="{C3380CC4-5D6E-409C-BE32-E72D297353CC}">
              <c16:uniqueId val="{00000005-284E-408D-9802-FE3F1F282560}"/>
            </c:ext>
          </c:extLst>
        </c:ser>
        <c:ser>
          <c:idx val="6"/>
          <c:order val="6"/>
          <c:tx>
            <c:strRef>
              <c:f>Sheet1!$H$1</c:f>
              <c:strCache>
                <c:ptCount val="1"/>
                <c:pt idx="0">
                  <c:v>Column8</c:v>
                </c:pt>
              </c:strCache>
            </c:strRef>
          </c:tx>
          <c:invertIfNegative val="0"/>
          <c:cat>
            <c:numRef>
              <c:f>Sheet1!$A$2</c:f>
              <c:numCache>
                <c:formatCode>General</c:formatCode>
                <c:ptCount val="1"/>
              </c:numCache>
            </c:numRef>
          </c:cat>
          <c:val>
            <c:numRef>
              <c:f>Sheet1!$H$2</c:f>
              <c:numCache>
                <c:formatCode>General</c:formatCode>
                <c:ptCount val="1"/>
                <c:pt idx="0">
                  <c:v>0.0</c:v>
                </c:pt>
              </c:numCache>
            </c:numRef>
          </c:val>
          <c:extLst xmlns:c16r2="http://schemas.microsoft.com/office/drawing/2015/06/chart">
            <c:ext xmlns:c16="http://schemas.microsoft.com/office/drawing/2014/chart" uri="{C3380CC4-5D6E-409C-BE32-E72D297353CC}">
              <c16:uniqueId val="{00000006-284E-408D-9802-FE3F1F282560}"/>
            </c:ext>
          </c:extLst>
        </c:ser>
        <c:ser>
          <c:idx val="7"/>
          <c:order val="7"/>
          <c:tx>
            <c:strRef>
              <c:f>Sheet1!$I$1</c:f>
              <c:strCache>
                <c:ptCount val="1"/>
                <c:pt idx="0">
                  <c:v>Column9</c:v>
                </c:pt>
              </c:strCache>
            </c:strRef>
          </c:tx>
          <c:invertIfNegative val="0"/>
          <c:cat>
            <c:numRef>
              <c:f>Sheet1!$A$2</c:f>
              <c:numCache>
                <c:formatCode>General</c:formatCode>
                <c:ptCount val="1"/>
              </c:numCache>
            </c:numRef>
          </c:cat>
          <c:val>
            <c:numRef>
              <c:f>Sheet1!$I$2</c:f>
              <c:numCache>
                <c:formatCode>General</c:formatCode>
                <c:ptCount val="1"/>
                <c:pt idx="0">
                  <c:v>1.0</c:v>
                </c:pt>
              </c:numCache>
            </c:numRef>
          </c:val>
          <c:extLst xmlns:c16r2="http://schemas.microsoft.com/office/drawing/2015/06/chart">
            <c:ext xmlns:c16="http://schemas.microsoft.com/office/drawing/2014/chart" uri="{C3380CC4-5D6E-409C-BE32-E72D297353CC}">
              <c16:uniqueId val="{00000007-284E-408D-9802-FE3F1F282560}"/>
            </c:ext>
          </c:extLst>
        </c:ser>
        <c:dLbls>
          <c:showLegendKey val="0"/>
          <c:showVal val="0"/>
          <c:showCatName val="0"/>
          <c:showSerName val="0"/>
          <c:showPercent val="0"/>
          <c:showBubbleSize val="0"/>
        </c:dLbls>
        <c:gapWidth val="150"/>
        <c:axId val="126137520"/>
        <c:axId val="63210112"/>
      </c:barChart>
      <c:catAx>
        <c:axId val="126137520"/>
        <c:scaling>
          <c:orientation val="minMax"/>
        </c:scaling>
        <c:delete val="0"/>
        <c:axPos val="b"/>
        <c:numFmt formatCode="General" sourceLinked="1"/>
        <c:majorTickMark val="out"/>
        <c:minorTickMark val="none"/>
        <c:tickLblPos val="nextTo"/>
        <c:crossAx val="63210112"/>
        <c:crosses val="autoZero"/>
        <c:auto val="1"/>
        <c:lblAlgn val="ctr"/>
        <c:lblOffset val="100"/>
        <c:noMultiLvlLbl val="0"/>
      </c:catAx>
      <c:valAx>
        <c:axId val="63210112"/>
        <c:scaling>
          <c:orientation val="minMax"/>
        </c:scaling>
        <c:delete val="0"/>
        <c:axPos val="l"/>
        <c:numFmt formatCode="General" sourceLinked="1"/>
        <c:majorTickMark val="out"/>
        <c:minorTickMark val="none"/>
        <c:tickLblPos val="nextTo"/>
        <c:crossAx val="126137520"/>
        <c:crosses val="autoZero"/>
        <c:crossBetween val="between"/>
      </c:valAx>
    </c:plotArea>
    <c:plotVisOnly val="1"/>
    <c:dispBlanksAs val="gap"/>
    <c:showDLblsOverMax val="0"/>
  </c:chart>
  <c:txPr>
    <a:bodyPr/>
    <a:lstStyle/>
    <a:p>
      <a:pPr>
        <a:defRPr sz="1800"/>
      </a:pPr>
      <a:endParaRPr lang="en-US"/>
    </a:p>
  </c:txPr>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drawing1.xml><?xml version="1.0" encoding="utf-8"?>
<c:userShapes xmlns:c="http://schemas.openxmlformats.org/drawingml/2006/chart">
  <cdr:relSizeAnchor xmlns:cdr="http://schemas.openxmlformats.org/drawingml/2006/chartDrawing">
    <cdr:from>
      <cdr:x>0.71924</cdr:x>
      <cdr:y>0.91785</cdr:y>
    </cdr:from>
    <cdr:to>
      <cdr:x>0.81269</cdr:x>
      <cdr:y>1</cdr:y>
    </cdr:to>
    <cdr:sp macro="" textlink="">
      <cdr:nvSpPr>
        <cdr:cNvPr id="2" name="TextBox 5"/>
        <cdr:cNvSpPr txBox="1"/>
      </cdr:nvSpPr>
      <cdr:spPr>
        <a:xfrm xmlns:a="http://schemas.openxmlformats.org/drawingml/2006/main">
          <a:off x="5864289" y="4126470"/>
          <a:ext cx="761936" cy="369330"/>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Tw Cen MT"/>
            </a:defRPr>
          </a:lvl1pPr>
          <a:lvl2pPr marL="457200" algn="l" defTabSz="914400" rtl="0" eaLnBrk="1" latinLnBrk="0" hangingPunct="1">
            <a:defRPr sz="1800" kern="1200">
              <a:solidFill>
                <a:sysClr val="windowText" lastClr="000000"/>
              </a:solidFill>
              <a:latin typeface="Tw Cen MT"/>
            </a:defRPr>
          </a:lvl2pPr>
          <a:lvl3pPr marL="914400" algn="l" defTabSz="914400" rtl="0" eaLnBrk="1" latinLnBrk="0" hangingPunct="1">
            <a:defRPr sz="1800" kern="1200">
              <a:solidFill>
                <a:sysClr val="windowText" lastClr="000000"/>
              </a:solidFill>
              <a:latin typeface="Tw Cen MT"/>
            </a:defRPr>
          </a:lvl3pPr>
          <a:lvl4pPr marL="1371600" algn="l" defTabSz="914400" rtl="0" eaLnBrk="1" latinLnBrk="0" hangingPunct="1">
            <a:defRPr sz="1800" kern="1200">
              <a:solidFill>
                <a:sysClr val="windowText" lastClr="000000"/>
              </a:solidFill>
              <a:latin typeface="Tw Cen MT"/>
            </a:defRPr>
          </a:lvl4pPr>
          <a:lvl5pPr marL="1828800" algn="l" defTabSz="914400" rtl="0" eaLnBrk="1" latinLnBrk="0" hangingPunct="1">
            <a:defRPr sz="1800" kern="1200">
              <a:solidFill>
                <a:sysClr val="windowText" lastClr="000000"/>
              </a:solidFill>
              <a:latin typeface="Tw Cen MT"/>
            </a:defRPr>
          </a:lvl5pPr>
          <a:lvl6pPr marL="2286000" algn="l" defTabSz="914400" rtl="0" eaLnBrk="1" latinLnBrk="0" hangingPunct="1">
            <a:defRPr sz="1800" kern="1200">
              <a:solidFill>
                <a:sysClr val="windowText" lastClr="000000"/>
              </a:solidFill>
              <a:latin typeface="Tw Cen MT"/>
            </a:defRPr>
          </a:lvl6pPr>
          <a:lvl7pPr marL="2743200" algn="l" defTabSz="914400" rtl="0" eaLnBrk="1" latinLnBrk="0" hangingPunct="1">
            <a:defRPr sz="1800" kern="1200">
              <a:solidFill>
                <a:sysClr val="windowText" lastClr="000000"/>
              </a:solidFill>
              <a:latin typeface="Tw Cen MT"/>
            </a:defRPr>
          </a:lvl7pPr>
          <a:lvl8pPr marL="3200400" algn="l" defTabSz="914400" rtl="0" eaLnBrk="1" latinLnBrk="0" hangingPunct="1">
            <a:defRPr sz="1800" kern="1200">
              <a:solidFill>
                <a:sysClr val="windowText" lastClr="000000"/>
              </a:solidFill>
              <a:latin typeface="Tw Cen MT"/>
            </a:defRPr>
          </a:lvl8pPr>
          <a:lvl9pPr marL="3657600" algn="l" defTabSz="914400" rtl="0" eaLnBrk="1" latinLnBrk="0" hangingPunct="1">
            <a:defRPr sz="1800" kern="1200">
              <a:solidFill>
                <a:sysClr val="windowText" lastClr="000000"/>
              </a:solidFill>
              <a:latin typeface="Tw Cen MT"/>
            </a:defRPr>
          </a:lvl9pPr>
        </a:lstStyle>
        <a:p xmlns:a="http://schemas.openxmlformats.org/drawingml/2006/main">
          <a:pPr algn="ctr"/>
          <a:r>
            <a:rPr lang="en-US" dirty="0" smtClean="0"/>
            <a:t>16</a:t>
          </a:r>
          <a:endParaRPr lang="en-US"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13763" cy="465455"/>
          </a:xfrm>
          <a:prstGeom prst="rect">
            <a:avLst/>
          </a:prstGeom>
        </p:spPr>
        <p:txBody>
          <a:bodyPr vert="horz" lIns="93305" tIns="46653" rIns="93305" bIns="46653" rtlCol="0"/>
          <a:lstStyle>
            <a:lvl1pPr algn="l">
              <a:defRPr sz="1200"/>
            </a:lvl1pPr>
          </a:lstStyle>
          <a:p>
            <a:endParaRPr lang="en-US"/>
          </a:p>
        </p:txBody>
      </p:sp>
      <p:sp>
        <p:nvSpPr>
          <p:cNvPr id="3" name="Date Placeholder 2"/>
          <p:cNvSpPr>
            <a:spLocks noGrp="1"/>
          </p:cNvSpPr>
          <p:nvPr>
            <p:ph type="dt" sz="quarter" idx="1"/>
          </p:nvPr>
        </p:nvSpPr>
        <p:spPr>
          <a:xfrm>
            <a:off x="3939466" y="1"/>
            <a:ext cx="3013763" cy="465455"/>
          </a:xfrm>
          <a:prstGeom prst="rect">
            <a:avLst/>
          </a:prstGeom>
        </p:spPr>
        <p:txBody>
          <a:bodyPr vert="horz" lIns="93305" tIns="46653" rIns="93305" bIns="46653" rtlCol="0"/>
          <a:lstStyle>
            <a:lvl1pPr algn="r">
              <a:defRPr sz="1200"/>
            </a:lvl1pPr>
          </a:lstStyle>
          <a:p>
            <a:fld id="{9B88BA60-6E7B-44DB-976C-632AAB5D0E95}" type="datetimeFigureOut">
              <a:rPr lang="en-US" smtClean="0"/>
              <a:pPr/>
              <a:t>6/5/17</a:t>
            </a:fld>
            <a:endParaRPr lang="en-US"/>
          </a:p>
        </p:txBody>
      </p:sp>
      <p:sp>
        <p:nvSpPr>
          <p:cNvPr id="4" name="Footer Placeholder 3"/>
          <p:cNvSpPr>
            <a:spLocks noGrp="1"/>
          </p:cNvSpPr>
          <p:nvPr>
            <p:ph type="ftr" sz="quarter" idx="2"/>
          </p:nvPr>
        </p:nvSpPr>
        <p:spPr>
          <a:xfrm>
            <a:off x="0" y="8842019"/>
            <a:ext cx="3013763" cy="465455"/>
          </a:xfrm>
          <a:prstGeom prst="rect">
            <a:avLst/>
          </a:prstGeom>
        </p:spPr>
        <p:txBody>
          <a:bodyPr vert="horz" lIns="93305" tIns="46653" rIns="93305" bIns="46653"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842019"/>
            <a:ext cx="3013763" cy="465455"/>
          </a:xfrm>
          <a:prstGeom prst="rect">
            <a:avLst/>
          </a:prstGeom>
        </p:spPr>
        <p:txBody>
          <a:bodyPr vert="horz" lIns="93305" tIns="46653" rIns="93305" bIns="46653" rtlCol="0" anchor="b"/>
          <a:lstStyle>
            <a:lvl1pPr algn="r">
              <a:defRPr sz="1200"/>
            </a:lvl1pPr>
          </a:lstStyle>
          <a:p>
            <a:fld id="{95B74216-4689-451D-8149-9C306F2F3C47}" type="slidenum">
              <a:rPr lang="en-US" smtClean="0"/>
              <a:pPr/>
              <a:t>‹#›</a:t>
            </a:fld>
            <a:endParaRPr lang="en-US"/>
          </a:p>
        </p:txBody>
      </p:sp>
    </p:spTree>
    <p:extLst>
      <p:ext uri="{BB962C8B-B14F-4D97-AF65-F5344CB8AC3E}">
        <p14:creationId xmlns:p14="http://schemas.microsoft.com/office/powerpoint/2010/main" val="12135936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13763" cy="465455"/>
          </a:xfrm>
          <a:prstGeom prst="rect">
            <a:avLst/>
          </a:prstGeom>
        </p:spPr>
        <p:txBody>
          <a:bodyPr vert="horz" lIns="93305" tIns="46653" rIns="93305" bIns="46653" rtlCol="0"/>
          <a:lstStyle>
            <a:lvl1pPr algn="l">
              <a:defRPr sz="1200"/>
            </a:lvl1pPr>
          </a:lstStyle>
          <a:p>
            <a:endParaRPr lang="en-US"/>
          </a:p>
        </p:txBody>
      </p:sp>
      <p:sp>
        <p:nvSpPr>
          <p:cNvPr id="3" name="Date Placeholder 2"/>
          <p:cNvSpPr>
            <a:spLocks noGrp="1"/>
          </p:cNvSpPr>
          <p:nvPr>
            <p:ph type="dt" idx="1"/>
          </p:nvPr>
        </p:nvSpPr>
        <p:spPr>
          <a:xfrm>
            <a:off x="3939466" y="1"/>
            <a:ext cx="3013763" cy="465455"/>
          </a:xfrm>
          <a:prstGeom prst="rect">
            <a:avLst/>
          </a:prstGeom>
        </p:spPr>
        <p:txBody>
          <a:bodyPr vert="horz" lIns="93305" tIns="46653" rIns="93305" bIns="46653" rtlCol="0"/>
          <a:lstStyle>
            <a:lvl1pPr algn="r">
              <a:defRPr sz="1200"/>
            </a:lvl1pPr>
          </a:lstStyle>
          <a:p>
            <a:fld id="{5267E43B-86E9-433D-A349-45077C3D4BFF}" type="datetimeFigureOut">
              <a:rPr lang="en-US" smtClean="0"/>
              <a:pPr/>
              <a:t>6/5/17</a:t>
            </a:fld>
            <a:endParaRPr lang="en-US"/>
          </a:p>
        </p:txBody>
      </p:sp>
      <p:sp>
        <p:nvSpPr>
          <p:cNvPr id="4" name="Slide Image Placeholder 3"/>
          <p:cNvSpPr>
            <a:spLocks noGrp="1" noRot="1" noChangeAspect="1"/>
          </p:cNvSpPr>
          <p:nvPr>
            <p:ph type="sldImg" idx="2"/>
          </p:nvPr>
        </p:nvSpPr>
        <p:spPr>
          <a:xfrm>
            <a:off x="1150938" y="698500"/>
            <a:ext cx="4652962" cy="3490913"/>
          </a:xfrm>
          <a:prstGeom prst="rect">
            <a:avLst/>
          </a:prstGeom>
          <a:noFill/>
          <a:ln w="12700">
            <a:solidFill>
              <a:prstClr val="black"/>
            </a:solidFill>
          </a:ln>
        </p:spPr>
        <p:txBody>
          <a:bodyPr vert="horz" lIns="93305" tIns="46653" rIns="93305" bIns="46653" rtlCol="0" anchor="ctr"/>
          <a:lstStyle/>
          <a:p>
            <a:endParaRPr lang="en-US"/>
          </a:p>
        </p:txBody>
      </p:sp>
      <p:sp>
        <p:nvSpPr>
          <p:cNvPr id="5" name="Notes Placeholder 4"/>
          <p:cNvSpPr>
            <a:spLocks noGrp="1"/>
          </p:cNvSpPr>
          <p:nvPr>
            <p:ph type="body" sz="quarter" idx="3"/>
          </p:nvPr>
        </p:nvSpPr>
        <p:spPr>
          <a:xfrm>
            <a:off x="695484" y="4421824"/>
            <a:ext cx="5563870" cy="4189095"/>
          </a:xfrm>
          <a:prstGeom prst="rect">
            <a:avLst/>
          </a:prstGeom>
        </p:spPr>
        <p:txBody>
          <a:bodyPr vert="horz" lIns="93305" tIns="46653" rIns="93305" bIns="4665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13763" cy="465455"/>
          </a:xfrm>
          <a:prstGeom prst="rect">
            <a:avLst/>
          </a:prstGeom>
        </p:spPr>
        <p:txBody>
          <a:bodyPr vert="horz" lIns="93305" tIns="46653" rIns="93305" bIns="46653"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30"/>
            <a:ext cx="3013763" cy="465455"/>
          </a:xfrm>
          <a:prstGeom prst="rect">
            <a:avLst/>
          </a:prstGeom>
        </p:spPr>
        <p:txBody>
          <a:bodyPr vert="horz" lIns="93305" tIns="46653" rIns="93305" bIns="46653" rtlCol="0" anchor="b"/>
          <a:lstStyle>
            <a:lvl1pPr algn="r">
              <a:defRPr sz="1200"/>
            </a:lvl1pPr>
          </a:lstStyle>
          <a:p>
            <a:fld id="{C135F909-F210-441A-96AB-1AA01BC53ABC}" type="slidenum">
              <a:rPr lang="en-US" smtClean="0"/>
              <a:pPr/>
              <a:t>‹#›</a:t>
            </a:fld>
            <a:endParaRPr lang="en-US"/>
          </a:p>
        </p:txBody>
      </p:sp>
    </p:spTree>
    <p:extLst>
      <p:ext uri="{BB962C8B-B14F-4D97-AF65-F5344CB8AC3E}">
        <p14:creationId xmlns:p14="http://schemas.microsoft.com/office/powerpoint/2010/main" val="4153015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35F909-F210-441A-96AB-1AA01BC53ABC}" type="slidenum">
              <a:rPr lang="en-US" smtClean="0"/>
              <a:pPr/>
              <a:t>1</a:t>
            </a:fld>
            <a:endParaRPr lang="en-US"/>
          </a:p>
        </p:txBody>
      </p:sp>
    </p:spTree>
    <p:extLst>
      <p:ext uri="{BB962C8B-B14F-4D97-AF65-F5344CB8AC3E}">
        <p14:creationId xmlns:p14="http://schemas.microsoft.com/office/powerpoint/2010/main" val="3700902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35F909-F210-441A-96AB-1AA01BC53ABC}" type="slidenum">
              <a:rPr lang="en-US" smtClean="0"/>
              <a:pPr/>
              <a:t>10</a:t>
            </a:fld>
            <a:endParaRPr lang="en-US"/>
          </a:p>
        </p:txBody>
      </p:sp>
    </p:spTree>
    <p:extLst>
      <p:ext uri="{BB962C8B-B14F-4D97-AF65-F5344CB8AC3E}">
        <p14:creationId xmlns:p14="http://schemas.microsoft.com/office/powerpoint/2010/main" val="3275455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3150" y="311150"/>
            <a:ext cx="4654550" cy="3490913"/>
          </a:xfrm>
        </p:spPr>
      </p:sp>
      <p:sp>
        <p:nvSpPr>
          <p:cNvPr id="3" name="Notes Placeholder 2"/>
          <p:cNvSpPr>
            <a:spLocks noGrp="1"/>
          </p:cNvSpPr>
          <p:nvPr>
            <p:ph type="body" idx="1"/>
          </p:nvPr>
        </p:nvSpPr>
        <p:spPr>
          <a:xfrm>
            <a:off x="695484" y="3956368"/>
            <a:ext cx="5563870" cy="4654550"/>
          </a:xfrm>
        </p:spPr>
        <p:txBody>
          <a:bodyPr>
            <a:normAutofit fontScale="92500" lnSpcReduction="10000"/>
          </a:bodyPr>
          <a:lstStyle/>
          <a:p>
            <a:pPr marL="285750" indent="-285750" defTabSz="933054">
              <a:buFont typeface="Arial" charset="0"/>
              <a:buChar char="•"/>
              <a:defRPr/>
            </a:pPr>
            <a:r>
              <a:rPr lang="en-US" altLang="en-US" sz="1400" b="1" dirty="0"/>
              <a:t>Relative frequency</a:t>
            </a:r>
            <a:r>
              <a:rPr lang="en-US" altLang="en-US" sz="1400" dirty="0"/>
              <a:t> is the proportion of time the score </a:t>
            </a:r>
            <a:r>
              <a:rPr lang="en-US" altLang="en-US" sz="1400" dirty="0" smtClean="0"/>
              <a:t>occurs.</a:t>
            </a:r>
            <a:r>
              <a:rPr lang="en-US" altLang="en-US" sz="1400" baseline="0" dirty="0"/>
              <a:t> </a:t>
            </a:r>
            <a:r>
              <a:rPr lang="en-US" altLang="en-US" sz="1400" baseline="0" dirty="0" smtClean="0"/>
              <a:t>This is </a:t>
            </a:r>
            <a:r>
              <a:rPr lang="en-US" sz="1400" dirty="0" smtClean="0"/>
              <a:t>the </a:t>
            </a:r>
            <a:r>
              <a:rPr lang="en-US" sz="1400" dirty="0"/>
              <a:t>fraction of the total group that is associated with each score (often expressed in decimals</a:t>
            </a:r>
            <a:r>
              <a:rPr lang="en-US" sz="1400" dirty="0" smtClean="0"/>
              <a:t>).</a:t>
            </a:r>
            <a:r>
              <a:rPr lang="en-US" sz="1400" baseline="0" dirty="0"/>
              <a:t> </a:t>
            </a:r>
            <a:r>
              <a:rPr lang="en-US" sz="1400" baseline="0" dirty="0" smtClean="0"/>
              <a:t>It w</a:t>
            </a:r>
            <a:r>
              <a:rPr lang="en-US" sz="1400" dirty="0" smtClean="0"/>
              <a:t>ill </a:t>
            </a:r>
            <a:r>
              <a:rPr lang="en-US" sz="1400" dirty="0"/>
              <a:t>always be a number between 0 and </a:t>
            </a:r>
            <a:r>
              <a:rPr lang="en-US" sz="1400" dirty="0" smtClean="0"/>
              <a:t>1</a:t>
            </a:r>
          </a:p>
          <a:p>
            <a:pPr marL="285750" indent="-285750" defTabSz="933054">
              <a:buFont typeface="Arial" charset="0"/>
              <a:buChar char="•"/>
              <a:defRPr/>
            </a:pPr>
            <a:endParaRPr lang="en-US" sz="1400" dirty="0" smtClean="0"/>
          </a:p>
          <a:p>
            <a:pPr marL="285750" indent="-285750" defTabSz="933054">
              <a:buFont typeface="Arial" charset="0"/>
              <a:buChar char="•"/>
              <a:defRPr/>
            </a:pPr>
            <a:r>
              <a:rPr lang="en-US" sz="1400" dirty="0" smtClean="0"/>
              <a:t>On this table,</a:t>
            </a:r>
            <a:r>
              <a:rPr lang="en-US" sz="1400" baseline="0" dirty="0" smtClean="0"/>
              <a:t> the left-hand column identifies the scores, the middle column shows each score’s frequency, and the right-hand column shows each score’s relative frequency. </a:t>
            </a:r>
          </a:p>
          <a:p>
            <a:pPr marL="742950" lvl="1" indent="-285750" defTabSz="933054">
              <a:buFont typeface="Arial" charset="0"/>
              <a:buChar char="•"/>
              <a:defRPr/>
            </a:pPr>
            <a:r>
              <a:rPr lang="en-US" sz="1400" dirty="0" smtClean="0"/>
              <a:t>We see there are 6 possible scores (1 through 6).</a:t>
            </a:r>
            <a:r>
              <a:rPr lang="en-US" sz="1400" baseline="0" dirty="0" smtClean="0"/>
              <a:t> Our </a:t>
            </a:r>
            <a:r>
              <a:rPr lang="en-US" sz="1400" i="1" baseline="0" dirty="0" smtClean="0"/>
              <a:t>N</a:t>
            </a:r>
            <a:r>
              <a:rPr lang="en-US" sz="1400" baseline="0" dirty="0" smtClean="0"/>
              <a:t> is the sum of </a:t>
            </a:r>
            <a:r>
              <a:rPr lang="en-US" sz="1400" i="1" baseline="0" dirty="0" smtClean="0"/>
              <a:t>f</a:t>
            </a:r>
            <a:r>
              <a:rPr lang="en-US" sz="1400" baseline="0" dirty="0" smtClean="0"/>
              <a:t>, which is 20. </a:t>
            </a:r>
          </a:p>
          <a:p>
            <a:pPr marL="742950" lvl="1" indent="-285750" defTabSz="933054">
              <a:buFont typeface="Arial" charset="0"/>
              <a:buChar char="•"/>
              <a:defRPr/>
            </a:pPr>
            <a:r>
              <a:rPr lang="en-US" sz="1400" baseline="0" dirty="0" smtClean="0"/>
              <a:t>Relative frequency is </a:t>
            </a:r>
            <a:r>
              <a:rPr lang="en-US" sz="1400" i="1" baseline="0" dirty="0" smtClean="0"/>
              <a:t>f</a:t>
            </a:r>
            <a:r>
              <a:rPr lang="en-US" sz="1400" baseline="0" dirty="0" smtClean="0"/>
              <a:t> divided by </a:t>
            </a:r>
            <a:r>
              <a:rPr lang="en-US" sz="1400" i="1" baseline="0" dirty="0" smtClean="0"/>
              <a:t>N</a:t>
            </a:r>
            <a:r>
              <a:rPr lang="en-US" sz="1400" baseline="0" dirty="0" smtClean="0"/>
              <a:t>. </a:t>
            </a:r>
            <a:endParaRPr lang="en-US" sz="1400" dirty="0" smtClean="0"/>
          </a:p>
          <a:p>
            <a:pPr marL="285750" indent="-285750" defTabSz="933054">
              <a:buFont typeface="Arial" charset="0"/>
              <a:buChar char="•"/>
              <a:defRPr/>
            </a:pPr>
            <a:endParaRPr lang="en-US" sz="1400" dirty="0" smtClean="0"/>
          </a:p>
          <a:p>
            <a:pPr marL="285750" indent="-285750">
              <a:buFont typeface="Arial" charset="0"/>
              <a:buChar char="•"/>
            </a:pPr>
            <a:r>
              <a:rPr lang="en-US" sz="1400" dirty="0" smtClean="0"/>
              <a:t>1/20=.05</a:t>
            </a:r>
          </a:p>
          <a:p>
            <a:pPr marL="285750" indent="-285750">
              <a:buFont typeface="Arial" charset="0"/>
              <a:buChar char="•"/>
            </a:pPr>
            <a:r>
              <a:rPr lang="en-US" sz="1400" dirty="0" smtClean="0"/>
              <a:t>0/20=.00</a:t>
            </a:r>
          </a:p>
          <a:p>
            <a:pPr marL="285750" indent="-285750">
              <a:buFont typeface="Arial" charset="0"/>
              <a:buChar char="•"/>
            </a:pPr>
            <a:r>
              <a:rPr lang="en-US" sz="1400" dirty="0" smtClean="0"/>
              <a:t>2/20=.10</a:t>
            </a:r>
          </a:p>
          <a:p>
            <a:pPr marL="285750" indent="-285750">
              <a:buFont typeface="Arial" charset="0"/>
              <a:buChar char="•"/>
            </a:pPr>
            <a:r>
              <a:rPr lang="en-US" sz="1400" dirty="0" smtClean="0"/>
              <a:t>3/20=.15</a:t>
            </a:r>
          </a:p>
          <a:p>
            <a:pPr marL="285750" indent="-285750">
              <a:buFont typeface="Arial" charset="0"/>
              <a:buChar char="•"/>
            </a:pPr>
            <a:r>
              <a:rPr lang="en-US" sz="1400" dirty="0" smtClean="0"/>
              <a:t>10/20=.50</a:t>
            </a:r>
          </a:p>
          <a:p>
            <a:pPr marL="285750" indent="-285750">
              <a:buFont typeface="Arial" charset="0"/>
              <a:buChar char="•"/>
            </a:pPr>
            <a:r>
              <a:rPr lang="en-US" sz="1400" dirty="0" smtClean="0"/>
              <a:t>4/20=.20</a:t>
            </a:r>
          </a:p>
          <a:p>
            <a:pPr marL="285750" indent="-285750" defTabSz="933054">
              <a:buFont typeface="Arial" charset="0"/>
              <a:buChar char="•"/>
              <a:defRPr/>
            </a:pPr>
            <a:endParaRPr lang="en-US" sz="1400" dirty="0"/>
          </a:p>
        </p:txBody>
      </p:sp>
      <p:sp>
        <p:nvSpPr>
          <p:cNvPr id="4" name="Slide Number Placeholder 3"/>
          <p:cNvSpPr>
            <a:spLocks noGrp="1"/>
          </p:cNvSpPr>
          <p:nvPr>
            <p:ph type="sldNum" sz="quarter" idx="10"/>
          </p:nvPr>
        </p:nvSpPr>
        <p:spPr/>
        <p:txBody>
          <a:bodyPr/>
          <a:lstStyle/>
          <a:p>
            <a:fld id="{C135F909-F210-441A-96AB-1AA01BC53ABC}" type="slidenum">
              <a:rPr lang="en-US" smtClean="0"/>
              <a:pPr/>
              <a:t>11</a:t>
            </a:fld>
            <a:endParaRPr lang="en-US"/>
          </a:p>
        </p:txBody>
      </p:sp>
    </p:spTree>
    <p:extLst>
      <p:ext uri="{BB962C8B-B14F-4D97-AF65-F5344CB8AC3E}">
        <p14:creationId xmlns:p14="http://schemas.microsoft.com/office/powerpoint/2010/main" val="3702291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charset="0"/>
              <a:buChar char="•"/>
            </a:pPr>
            <a:endParaRPr lang="en-US" sz="1400" dirty="0" smtClean="0"/>
          </a:p>
          <a:p>
            <a:pPr marL="285750" indent="-285750">
              <a:buFont typeface="Arial" charset="0"/>
              <a:buChar char="•"/>
            </a:pPr>
            <a:r>
              <a:rPr lang="en-US" sz="1400" dirty="0" smtClean="0"/>
              <a:t>Why compute relative frequency?  -- Gives us a frame of reference</a:t>
            </a:r>
          </a:p>
          <a:p>
            <a:pPr marL="565666" lvl="1" indent="-285750">
              <a:buFont typeface="Arial" charset="0"/>
              <a:buChar char="•"/>
            </a:pPr>
            <a:r>
              <a:rPr lang="en-US" sz="1400" dirty="0" smtClean="0"/>
              <a:t>Suppose you tell your friend that 3 people got a perfect score on Assignment #2</a:t>
            </a:r>
          </a:p>
          <a:p>
            <a:pPr marL="565666" lvl="1" indent="-285750">
              <a:buFont typeface="Arial" charset="0"/>
              <a:buChar char="•"/>
            </a:pPr>
            <a:r>
              <a:rPr lang="en-US" sz="1400" dirty="0" smtClean="0"/>
              <a:t>Your friend will think it is an easy class if there are 4 people enrolled in the course</a:t>
            </a:r>
          </a:p>
          <a:p>
            <a:pPr marL="565666" lvl="1" indent="-285750">
              <a:buFont typeface="Arial" charset="0"/>
              <a:buChar char="•"/>
            </a:pPr>
            <a:r>
              <a:rPr lang="en-US" sz="1400" dirty="0" smtClean="0"/>
              <a:t>Your friend will think it is a hard class if there are 100 people in the course</a:t>
            </a:r>
          </a:p>
          <a:p>
            <a:pPr marL="565666" lvl="1" indent="-285750">
              <a:buFont typeface="Arial" charset="0"/>
              <a:buChar char="•"/>
            </a:pPr>
            <a:r>
              <a:rPr lang="en-US" sz="1400" dirty="0" smtClean="0"/>
              <a:t>Relative frequency helps you interpret scores</a:t>
            </a:r>
          </a:p>
          <a:p>
            <a:pPr marL="565666" lvl="1" indent="-285750">
              <a:buFont typeface="Arial" charset="0"/>
              <a:buChar char="•"/>
            </a:pPr>
            <a:endParaRPr lang="en-US" sz="1400" dirty="0" smtClean="0"/>
          </a:p>
          <a:p>
            <a:pPr marL="108466" lvl="0" indent="-285750">
              <a:buFont typeface="Arial" charset="0"/>
              <a:buChar char="•"/>
            </a:pPr>
            <a:r>
              <a:rPr lang="en-US" sz="1400" dirty="0" smtClean="0"/>
              <a:t>So, it might be helpful to know (as</a:t>
            </a:r>
            <a:r>
              <a:rPr lang="en-US" sz="1400" baseline="0" dirty="0" smtClean="0"/>
              <a:t> shown above) that 15% of the class received a score of 12 and 25% received a score of 10. </a:t>
            </a:r>
            <a:endParaRPr lang="en-US" sz="1400" dirty="0" smtClean="0"/>
          </a:p>
          <a:p>
            <a:pPr marL="285750" indent="-285750">
              <a:buFont typeface="Arial" charset="0"/>
              <a:buChar char="•"/>
            </a:pPr>
            <a:endParaRPr lang="en-US" sz="1400" dirty="0" smtClean="0"/>
          </a:p>
          <a:p>
            <a:endParaRPr lang="en-US" dirty="0" smtClean="0"/>
          </a:p>
        </p:txBody>
      </p:sp>
      <p:sp>
        <p:nvSpPr>
          <p:cNvPr id="4" name="Slide Number Placeholder 3"/>
          <p:cNvSpPr>
            <a:spLocks noGrp="1"/>
          </p:cNvSpPr>
          <p:nvPr>
            <p:ph type="sldNum" sz="quarter" idx="10"/>
          </p:nvPr>
        </p:nvSpPr>
        <p:spPr/>
        <p:txBody>
          <a:bodyPr/>
          <a:lstStyle/>
          <a:p>
            <a:fld id="{C135F909-F210-441A-96AB-1AA01BC53ABC}" type="slidenum">
              <a:rPr lang="en-US" smtClean="0"/>
              <a:pPr/>
              <a:t>12</a:t>
            </a:fld>
            <a:endParaRPr lang="en-US"/>
          </a:p>
        </p:txBody>
      </p:sp>
    </p:spTree>
    <p:extLst>
      <p:ext uri="{BB962C8B-B14F-4D97-AF65-F5344CB8AC3E}">
        <p14:creationId xmlns:p14="http://schemas.microsoft.com/office/powerpoint/2010/main" val="3346161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charset="0"/>
              <a:buChar char="•"/>
            </a:pPr>
            <a:r>
              <a:rPr lang="en-US" sz="1600" u="sng" dirty="0"/>
              <a:t>Cumulative frequency</a:t>
            </a:r>
            <a:r>
              <a:rPr lang="en-US" sz="1600" dirty="0"/>
              <a:t> – the frequency of all scores at or below a particular score</a:t>
            </a:r>
          </a:p>
          <a:p>
            <a:pPr marL="285750" indent="-285750">
              <a:buFont typeface="Arial" charset="0"/>
              <a:buChar char="•"/>
            </a:pPr>
            <a:r>
              <a:rPr lang="en-US" sz="1600" dirty="0"/>
              <a:t>The symbol for cumulative frequency is </a:t>
            </a:r>
            <a:r>
              <a:rPr lang="en-US" sz="1600" i="1" dirty="0" err="1"/>
              <a:t>cf</a:t>
            </a:r>
            <a:endParaRPr lang="en-US" sz="1600" dirty="0"/>
          </a:p>
          <a:p>
            <a:pPr marL="285750" indent="-285750">
              <a:buFont typeface="Arial" charset="0"/>
              <a:buChar char="•"/>
            </a:pPr>
            <a:r>
              <a:rPr lang="en-US" sz="1600" dirty="0"/>
              <a:t>To compute cumulative frequency, begin with the </a:t>
            </a:r>
            <a:r>
              <a:rPr lang="en-US" sz="1600" u="sng" dirty="0"/>
              <a:t>lowest</a:t>
            </a:r>
            <a:r>
              <a:rPr lang="en-US" sz="1600" dirty="0"/>
              <a:t> </a:t>
            </a:r>
            <a:r>
              <a:rPr lang="en-US" sz="1600" dirty="0" smtClean="0"/>
              <a:t>score</a:t>
            </a:r>
          </a:p>
          <a:p>
            <a:pPr marL="742950" lvl="1" indent="-285750">
              <a:buFont typeface="Arial" charset="0"/>
              <a:buChar char="•"/>
            </a:pPr>
            <a:r>
              <a:rPr lang="en-US" sz="1600" dirty="0" smtClean="0"/>
              <a:t>How many</a:t>
            </a:r>
            <a:r>
              <a:rPr lang="en-US" sz="1600" baseline="0" dirty="0" smtClean="0"/>
              <a:t> individuals scored at 10 or below? – 1. So </a:t>
            </a:r>
            <a:r>
              <a:rPr lang="en-US" sz="1600" i="1" baseline="0" dirty="0" smtClean="0"/>
              <a:t>f</a:t>
            </a:r>
            <a:r>
              <a:rPr lang="en-US" sz="1600" baseline="0" dirty="0" smtClean="0"/>
              <a:t> and</a:t>
            </a:r>
            <a:r>
              <a:rPr lang="en-US" sz="1600" i="1" baseline="0" dirty="0" smtClean="0"/>
              <a:t> </a:t>
            </a:r>
            <a:r>
              <a:rPr lang="en-US" sz="1600" i="1" baseline="0" dirty="0" err="1" smtClean="0"/>
              <a:t>cf</a:t>
            </a:r>
            <a:r>
              <a:rPr lang="en-US" sz="1600" i="1" baseline="0" dirty="0" smtClean="0"/>
              <a:t> </a:t>
            </a:r>
            <a:r>
              <a:rPr lang="en-US" sz="1600" baseline="0" dirty="0" smtClean="0"/>
              <a:t>will be the same for the first row. </a:t>
            </a:r>
          </a:p>
          <a:p>
            <a:pPr marL="742950" lvl="1" indent="-285750">
              <a:buFont typeface="Arial" charset="0"/>
              <a:buChar char="•"/>
            </a:pPr>
            <a:r>
              <a:rPr lang="en-US" sz="1600" baseline="0" dirty="0" smtClean="0"/>
              <a:t>How many individuals scored at 11 or below? – 1+2=3.</a:t>
            </a:r>
          </a:p>
          <a:p>
            <a:pPr marL="742950" lvl="1" indent="-285750">
              <a:buFont typeface="Arial" charset="0"/>
              <a:buChar char="•"/>
            </a:pPr>
            <a:r>
              <a:rPr lang="en-US" sz="1600" baseline="0" dirty="0" smtClean="0"/>
              <a:t>How many individuals scored at 12 or below? – 1+2+0=3</a:t>
            </a:r>
          </a:p>
          <a:p>
            <a:pPr marL="742950" lvl="1" indent="-285750">
              <a:buFont typeface="Arial" charset="0"/>
              <a:buChar char="•"/>
            </a:pPr>
            <a:r>
              <a:rPr lang="en-US" sz="1600" baseline="0" dirty="0" smtClean="0"/>
              <a:t>How many individuals scored at 13 or below? – 1+2+0+4=7</a:t>
            </a:r>
          </a:p>
          <a:p>
            <a:pPr marL="742950" lvl="1" indent="-285750">
              <a:buFont typeface="Arial" charset="0"/>
              <a:buChar char="•"/>
            </a:pPr>
            <a:r>
              <a:rPr lang="en-US" sz="1600" baseline="0" dirty="0" smtClean="0"/>
              <a:t>And so on..</a:t>
            </a:r>
          </a:p>
          <a:p>
            <a:pPr marL="742950" lvl="1" indent="-285750">
              <a:buFont typeface="Arial" charset="0"/>
              <a:buChar char="•"/>
            </a:pPr>
            <a:r>
              <a:rPr lang="en-US" sz="1600" baseline="0" dirty="0" smtClean="0"/>
              <a:t>How many individuals scored at 17 or below? – 1+2+0+4+6+4+2+1= 20. This should equal the total sample or the sum of </a:t>
            </a:r>
            <a:r>
              <a:rPr lang="en-US" sz="1600" i="1" baseline="0" dirty="0" smtClean="0"/>
              <a:t>f</a:t>
            </a:r>
            <a:r>
              <a:rPr lang="en-US" sz="1600" baseline="0" dirty="0" smtClean="0"/>
              <a:t>. </a:t>
            </a:r>
            <a:endParaRPr lang="en-US" sz="1600" dirty="0"/>
          </a:p>
          <a:p>
            <a:endParaRPr lang="en-US" dirty="0"/>
          </a:p>
        </p:txBody>
      </p:sp>
      <p:sp>
        <p:nvSpPr>
          <p:cNvPr id="4" name="Slide Number Placeholder 3"/>
          <p:cNvSpPr>
            <a:spLocks noGrp="1"/>
          </p:cNvSpPr>
          <p:nvPr>
            <p:ph type="sldNum" sz="quarter" idx="10"/>
          </p:nvPr>
        </p:nvSpPr>
        <p:spPr/>
        <p:txBody>
          <a:bodyPr/>
          <a:lstStyle/>
          <a:p>
            <a:fld id="{C135F909-F210-441A-96AB-1AA01BC53ABC}" type="slidenum">
              <a:rPr lang="en-US" smtClean="0"/>
              <a:pPr/>
              <a:t>13</a:t>
            </a:fld>
            <a:endParaRPr lang="en-US"/>
          </a:p>
        </p:txBody>
      </p:sp>
    </p:spTree>
    <p:extLst>
      <p:ext uri="{BB962C8B-B14F-4D97-AF65-F5344CB8AC3E}">
        <p14:creationId xmlns:p14="http://schemas.microsoft.com/office/powerpoint/2010/main" val="3274372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35F909-F210-441A-96AB-1AA01BC53ABC}" type="slidenum">
              <a:rPr lang="en-US" smtClean="0"/>
              <a:pPr/>
              <a:t>14</a:t>
            </a:fld>
            <a:endParaRPr lang="en-US"/>
          </a:p>
        </p:txBody>
      </p:sp>
    </p:spTree>
    <p:extLst>
      <p:ext uri="{BB962C8B-B14F-4D97-AF65-F5344CB8AC3E}">
        <p14:creationId xmlns:p14="http://schemas.microsoft.com/office/powerpoint/2010/main" val="3207430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600" u="sng" dirty="0"/>
              <a:t>Percentile</a:t>
            </a:r>
            <a:r>
              <a:rPr lang="en-US" sz="1600" dirty="0"/>
              <a:t> rank of a particular score – the percent of all scores in the data that are at or below a score</a:t>
            </a:r>
          </a:p>
          <a:p>
            <a:pPr defTabSz="933054">
              <a:defRPr/>
            </a:pPr>
            <a:r>
              <a:rPr lang="en-US" altLang="en-US" sz="1600" dirty="0"/>
              <a:t>If the scores cumulative frequency is known, the formula for finding the percentile is</a:t>
            </a:r>
          </a:p>
          <a:p>
            <a:endParaRPr lang="en-US" sz="1600" dirty="0"/>
          </a:p>
          <a:p>
            <a:r>
              <a:rPr lang="en-US" sz="1600" dirty="0"/>
              <a:t>Percentile rank = (</a:t>
            </a:r>
            <a:r>
              <a:rPr lang="en-US" sz="1600" i="1" dirty="0" err="1"/>
              <a:t>cf</a:t>
            </a:r>
            <a:r>
              <a:rPr lang="en-US" sz="1600" i="1" dirty="0"/>
              <a:t>/N</a:t>
            </a:r>
            <a:r>
              <a:rPr lang="en-US" sz="1600" dirty="0"/>
              <a:t>)(100)</a:t>
            </a:r>
          </a:p>
          <a:p>
            <a:endParaRPr lang="en-US" dirty="0"/>
          </a:p>
        </p:txBody>
      </p:sp>
      <p:sp>
        <p:nvSpPr>
          <p:cNvPr id="4" name="Slide Number Placeholder 3"/>
          <p:cNvSpPr>
            <a:spLocks noGrp="1"/>
          </p:cNvSpPr>
          <p:nvPr>
            <p:ph type="sldNum" sz="quarter" idx="10"/>
          </p:nvPr>
        </p:nvSpPr>
        <p:spPr/>
        <p:txBody>
          <a:bodyPr/>
          <a:lstStyle/>
          <a:p>
            <a:fld id="{C135F909-F210-441A-96AB-1AA01BC53ABC}" type="slidenum">
              <a:rPr lang="en-US" smtClean="0"/>
              <a:pPr/>
              <a:t>15</a:t>
            </a:fld>
            <a:endParaRPr lang="en-US"/>
          </a:p>
        </p:txBody>
      </p:sp>
    </p:spTree>
    <p:extLst>
      <p:ext uri="{BB962C8B-B14F-4D97-AF65-F5344CB8AC3E}">
        <p14:creationId xmlns:p14="http://schemas.microsoft.com/office/powerpoint/2010/main" val="1263772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35F909-F210-441A-96AB-1AA01BC53ABC}" type="slidenum">
              <a:rPr lang="en-US" smtClean="0"/>
              <a:pPr/>
              <a:t>16</a:t>
            </a:fld>
            <a:endParaRPr lang="en-US"/>
          </a:p>
        </p:txBody>
      </p:sp>
    </p:spTree>
    <p:extLst>
      <p:ext uri="{BB962C8B-B14F-4D97-AF65-F5344CB8AC3E}">
        <p14:creationId xmlns:p14="http://schemas.microsoft.com/office/powerpoint/2010/main" val="2151875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7D4DB8-B3EF-4913-8327-5CA825513AEE}" type="slidenum">
              <a:rPr lang="en-US"/>
              <a:pPr/>
              <a:t>17</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normAutofit/>
          </a:bodyPr>
          <a:lstStyle/>
          <a:p>
            <a:endParaRPr lang="en-US" sz="1600" dirty="0"/>
          </a:p>
        </p:txBody>
      </p:sp>
    </p:spTree>
    <p:extLst>
      <p:ext uri="{BB962C8B-B14F-4D97-AF65-F5344CB8AC3E}">
        <p14:creationId xmlns:p14="http://schemas.microsoft.com/office/powerpoint/2010/main" val="2108421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35F909-F210-441A-96AB-1AA01BC53ABC}" type="slidenum">
              <a:rPr lang="en-US" smtClean="0"/>
              <a:pPr/>
              <a:t>18</a:t>
            </a:fld>
            <a:endParaRPr lang="en-US"/>
          </a:p>
        </p:txBody>
      </p:sp>
    </p:spTree>
    <p:extLst>
      <p:ext uri="{BB962C8B-B14F-4D97-AF65-F5344CB8AC3E}">
        <p14:creationId xmlns:p14="http://schemas.microsoft.com/office/powerpoint/2010/main" val="1962089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7D4DB8-B3EF-4913-8327-5CA825513AEE}" type="slidenum">
              <a:rPr lang="en-US"/>
              <a:pPr/>
              <a:t>19</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normAutofit/>
          </a:bodyPr>
          <a:lstStyle/>
          <a:p>
            <a:endParaRPr lang="en-US" sz="1600" dirty="0"/>
          </a:p>
        </p:txBody>
      </p:sp>
    </p:spTree>
    <p:extLst>
      <p:ext uri="{BB962C8B-B14F-4D97-AF65-F5344CB8AC3E}">
        <p14:creationId xmlns:p14="http://schemas.microsoft.com/office/powerpoint/2010/main" val="920084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35F909-F210-441A-96AB-1AA01BC53ABC}" type="slidenum">
              <a:rPr lang="en-US" smtClean="0"/>
              <a:pPr/>
              <a:t>2</a:t>
            </a:fld>
            <a:endParaRPr lang="en-US"/>
          </a:p>
        </p:txBody>
      </p:sp>
    </p:spTree>
    <p:extLst>
      <p:ext uri="{BB962C8B-B14F-4D97-AF65-F5344CB8AC3E}">
        <p14:creationId xmlns:p14="http://schemas.microsoft.com/office/powerpoint/2010/main" val="11550470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35F909-F210-441A-96AB-1AA01BC53ABC}" type="slidenum">
              <a:rPr lang="en-US" smtClean="0"/>
              <a:pPr/>
              <a:t>20</a:t>
            </a:fld>
            <a:endParaRPr lang="en-US"/>
          </a:p>
        </p:txBody>
      </p:sp>
    </p:spTree>
    <p:extLst>
      <p:ext uri="{BB962C8B-B14F-4D97-AF65-F5344CB8AC3E}">
        <p14:creationId xmlns:p14="http://schemas.microsoft.com/office/powerpoint/2010/main" val="1040304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charset="0"/>
              <a:buChar char="•"/>
            </a:pPr>
            <a:r>
              <a:rPr lang="en-US" sz="1800" dirty="0"/>
              <a:t>A </a:t>
            </a:r>
            <a:r>
              <a:rPr lang="en-US" sz="1800" dirty="0" smtClean="0"/>
              <a:t>frequency</a:t>
            </a:r>
            <a:r>
              <a:rPr lang="en-US" sz="1800" baseline="0" dirty="0" smtClean="0"/>
              <a:t> distribution </a:t>
            </a:r>
            <a:r>
              <a:rPr lang="en-US" sz="1800" dirty="0" smtClean="0"/>
              <a:t>graph </a:t>
            </a:r>
            <a:r>
              <a:rPr lang="en-US" sz="1800" dirty="0"/>
              <a:t>shows the scores on the X axis and their frequency on the Y axis</a:t>
            </a:r>
          </a:p>
        </p:txBody>
      </p:sp>
      <p:sp>
        <p:nvSpPr>
          <p:cNvPr id="4" name="Slide Number Placeholder 3"/>
          <p:cNvSpPr>
            <a:spLocks noGrp="1"/>
          </p:cNvSpPr>
          <p:nvPr>
            <p:ph type="sldNum" sz="quarter" idx="10"/>
          </p:nvPr>
        </p:nvSpPr>
        <p:spPr/>
        <p:txBody>
          <a:bodyPr/>
          <a:lstStyle/>
          <a:p>
            <a:fld id="{C135F909-F210-441A-96AB-1AA01BC53ABC}" type="slidenum">
              <a:rPr lang="en-US" smtClean="0"/>
              <a:pPr/>
              <a:t>21</a:t>
            </a:fld>
            <a:endParaRPr lang="en-US"/>
          </a:p>
        </p:txBody>
      </p:sp>
    </p:spTree>
    <p:extLst>
      <p:ext uri="{BB962C8B-B14F-4D97-AF65-F5344CB8AC3E}">
        <p14:creationId xmlns:p14="http://schemas.microsoft.com/office/powerpoint/2010/main" val="881142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85750" indent="-285750">
              <a:buFont typeface="Arial" charset="0"/>
              <a:buChar char="•"/>
            </a:pPr>
            <a:r>
              <a:rPr lang="en-US" sz="1800" dirty="0"/>
              <a:t>Bar graph</a:t>
            </a:r>
          </a:p>
          <a:p>
            <a:pPr marL="742950" lvl="1" indent="-285750">
              <a:buFont typeface="Arial" charset="0"/>
              <a:buChar char="•"/>
            </a:pPr>
            <a:r>
              <a:rPr lang="en-US" sz="1800" dirty="0"/>
              <a:t>You see that frequency is represented on the y-axis</a:t>
            </a:r>
          </a:p>
          <a:p>
            <a:pPr marL="742950" lvl="1" indent="-285750">
              <a:buFont typeface="Arial" charset="0"/>
              <a:buChar char="•"/>
            </a:pPr>
            <a:r>
              <a:rPr lang="en-US" sz="1800" dirty="0"/>
              <a:t>Scores represented on the x-axis.</a:t>
            </a:r>
          </a:p>
          <a:p>
            <a:pPr marL="285750" indent="-285750">
              <a:buFont typeface="Arial" charset="0"/>
              <a:buChar char="•"/>
            </a:pPr>
            <a:endParaRPr lang="en-US" sz="1800" dirty="0"/>
          </a:p>
          <a:p>
            <a:pPr marL="285750" indent="-285750">
              <a:buFont typeface="Arial" charset="0"/>
              <a:buChar char="•"/>
            </a:pPr>
            <a:r>
              <a:rPr lang="en-US" sz="1800" dirty="0"/>
              <a:t>A bar is drawn above each x-category – so that height corresponds to frequency (on the y-axis)</a:t>
            </a:r>
          </a:p>
          <a:p>
            <a:pPr marL="285750" indent="-285750">
              <a:buFont typeface="Arial" charset="0"/>
              <a:buChar char="•"/>
            </a:pPr>
            <a:endParaRPr lang="en-US" sz="1800" dirty="0"/>
          </a:p>
          <a:p>
            <a:pPr marL="285750" indent="-285750">
              <a:buFont typeface="Arial" charset="0"/>
              <a:buChar char="•"/>
            </a:pPr>
            <a:r>
              <a:rPr lang="en-US" sz="1800" dirty="0"/>
              <a:t>What is the scale of measurement </a:t>
            </a:r>
            <a:r>
              <a:rPr lang="en-US" sz="1800" dirty="0" smtClean="0"/>
              <a:t>for</a:t>
            </a:r>
            <a:r>
              <a:rPr lang="en-US" sz="1800" baseline="0" dirty="0" smtClean="0"/>
              <a:t> the first graph</a:t>
            </a:r>
            <a:r>
              <a:rPr lang="en-US" sz="1800" dirty="0" smtClean="0"/>
              <a:t>? </a:t>
            </a:r>
            <a:r>
              <a:rPr lang="en-US" sz="1800" dirty="0"/>
              <a:t>(nominal</a:t>
            </a:r>
            <a:r>
              <a:rPr lang="en-US" sz="1800" dirty="0" smtClean="0"/>
              <a:t>)</a:t>
            </a:r>
          </a:p>
          <a:p>
            <a:pPr marL="285750" indent="-285750">
              <a:buFont typeface="Arial" charset="0"/>
              <a:buChar char="•"/>
            </a:pPr>
            <a:r>
              <a:rPr lang="en-US" sz="1800" dirty="0" smtClean="0"/>
              <a:t>What about the second graph?</a:t>
            </a:r>
            <a:r>
              <a:rPr lang="en-US" sz="1800" baseline="0" dirty="0" smtClean="0"/>
              <a:t> (ordinal)</a:t>
            </a:r>
            <a:endParaRPr lang="en-US" sz="1800" dirty="0"/>
          </a:p>
          <a:p>
            <a:pPr marL="285750" indent="-285750">
              <a:buFont typeface="Arial" charset="0"/>
              <a:buChar char="•"/>
            </a:pPr>
            <a:endParaRPr lang="en-US" sz="1800" dirty="0"/>
          </a:p>
          <a:p>
            <a:pPr marL="285750" indent="-285750">
              <a:buFont typeface="Arial" charset="0"/>
              <a:buChar char="•"/>
            </a:pPr>
            <a:r>
              <a:rPr lang="en-US" sz="1800" dirty="0"/>
              <a:t>Bar graphs are used with nominal (distinct categories) and ordinal scales of measurement (where you can’t assume that the categories are the same size).</a:t>
            </a:r>
          </a:p>
          <a:p>
            <a:pPr marL="285750" indent="-285750">
              <a:buFont typeface="Arial" charset="0"/>
              <a:buChar char="•"/>
            </a:pPr>
            <a:r>
              <a:rPr lang="en-US" sz="1800" dirty="0"/>
              <a:t>Also notice that there are spaces between the categories. </a:t>
            </a:r>
          </a:p>
        </p:txBody>
      </p:sp>
      <p:sp>
        <p:nvSpPr>
          <p:cNvPr id="4" name="Slide Number Placeholder 3"/>
          <p:cNvSpPr>
            <a:spLocks noGrp="1"/>
          </p:cNvSpPr>
          <p:nvPr>
            <p:ph type="sldNum" sz="quarter" idx="10"/>
          </p:nvPr>
        </p:nvSpPr>
        <p:spPr/>
        <p:txBody>
          <a:bodyPr/>
          <a:lstStyle/>
          <a:p>
            <a:fld id="{C135F909-F210-441A-96AB-1AA01BC53ABC}" type="slidenum">
              <a:rPr lang="en-US" smtClean="0"/>
              <a:pPr/>
              <a:t>22</a:t>
            </a:fld>
            <a:endParaRPr lang="en-US"/>
          </a:p>
        </p:txBody>
      </p:sp>
    </p:spTree>
    <p:extLst>
      <p:ext uri="{BB962C8B-B14F-4D97-AF65-F5344CB8AC3E}">
        <p14:creationId xmlns:p14="http://schemas.microsoft.com/office/powerpoint/2010/main" val="3814105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charset="0"/>
              <a:buChar char="•"/>
            </a:pPr>
            <a:r>
              <a:rPr lang="en-US" sz="1800" dirty="0"/>
              <a:t>Histograms are for ratio &amp; interval measurements</a:t>
            </a:r>
          </a:p>
          <a:p>
            <a:pPr marL="285750" indent="-285750">
              <a:buFont typeface="Arial" charset="0"/>
              <a:buChar char="•"/>
            </a:pPr>
            <a:r>
              <a:rPr lang="en-US" sz="1800" dirty="0"/>
              <a:t>Notice here the bars touch </a:t>
            </a:r>
            <a:endParaRPr lang="en-US" sz="1800" dirty="0" smtClean="0"/>
          </a:p>
          <a:p>
            <a:pPr marL="285750" indent="-285750">
              <a:buFont typeface="Arial" charset="0"/>
              <a:buChar char="•"/>
            </a:pPr>
            <a:r>
              <a:rPr lang="en-US" sz="1800" dirty="0" smtClean="0"/>
              <a:t>Histograms </a:t>
            </a:r>
            <a:r>
              <a:rPr lang="en-US" sz="1800" dirty="0"/>
              <a:t>– usually used for small ranges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135F909-F210-441A-96AB-1AA01BC53ABC}" type="slidenum">
              <a:rPr lang="en-US" smtClean="0"/>
              <a:pPr/>
              <a:t>23</a:t>
            </a:fld>
            <a:endParaRPr lang="en-US"/>
          </a:p>
        </p:txBody>
      </p:sp>
    </p:spTree>
    <p:extLst>
      <p:ext uri="{BB962C8B-B14F-4D97-AF65-F5344CB8AC3E}">
        <p14:creationId xmlns:p14="http://schemas.microsoft.com/office/powerpoint/2010/main" val="42484583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charset="0"/>
              <a:buChar char="•"/>
            </a:pPr>
            <a:r>
              <a:rPr lang="en-US" sz="1800" dirty="0"/>
              <a:t>Polygons are also used for interval and ratio data.</a:t>
            </a:r>
          </a:p>
          <a:p>
            <a:pPr marL="742950" lvl="1" indent="-285750">
              <a:buFont typeface="Arial" charset="0"/>
              <a:buChar char="•"/>
            </a:pPr>
            <a:r>
              <a:rPr lang="en-US" sz="1800" dirty="0"/>
              <a:t>Again frequency represented on y-axis and scores represented on x-axis</a:t>
            </a:r>
          </a:p>
          <a:p>
            <a:pPr marL="742950" lvl="1" indent="-285750">
              <a:buFont typeface="Arial" charset="0"/>
              <a:buChar char="•"/>
            </a:pPr>
            <a:r>
              <a:rPr lang="en-US" sz="1800" dirty="0"/>
              <a:t>A dot is placed over the midpoint of the category</a:t>
            </a:r>
          </a:p>
          <a:p>
            <a:pPr marL="742950" lvl="1" indent="-285750">
              <a:buFont typeface="Arial" charset="0"/>
              <a:buChar char="•"/>
            </a:pPr>
            <a:r>
              <a:rPr lang="en-US" sz="1800" dirty="0"/>
              <a:t>Dots are connected using a straight line</a:t>
            </a:r>
          </a:p>
          <a:p>
            <a:pPr marL="742950" lvl="1" indent="-285750">
              <a:buFont typeface="Arial" charset="0"/>
              <a:buChar char="•"/>
            </a:pPr>
            <a:r>
              <a:rPr lang="en-US" sz="1800" dirty="0"/>
              <a:t>Connect the graph to the x-axis (one pt above &amp; below the high &amp; low frequency)</a:t>
            </a:r>
          </a:p>
          <a:p>
            <a:pPr marL="742950" lvl="1" indent="-285750">
              <a:buFont typeface="Arial" charset="0"/>
              <a:buChar char="•"/>
            </a:pPr>
            <a:endParaRPr lang="en-US" sz="1800" dirty="0"/>
          </a:p>
          <a:p>
            <a:pPr marL="285750" lvl="0" indent="-285750">
              <a:buFont typeface="Arial" charset="0"/>
              <a:buChar char="•"/>
            </a:pPr>
            <a:r>
              <a:rPr lang="en-US" sz="1800" dirty="0"/>
              <a:t>Polygons are more often used with large </a:t>
            </a:r>
            <a:r>
              <a:rPr lang="en-US" sz="1800" dirty="0" smtClean="0"/>
              <a:t>ranges.</a:t>
            </a:r>
          </a:p>
          <a:p>
            <a:pPr marL="285750" lvl="0" indent="-285750">
              <a:buFont typeface="Arial" charset="0"/>
              <a:buChar char="•"/>
            </a:pPr>
            <a:endParaRPr lang="en-US" sz="1800" dirty="0" smtClean="0"/>
          </a:p>
          <a:p>
            <a:pPr marL="285750" lvl="0" indent="-285750">
              <a:buFont typeface="Arial" charset="0"/>
              <a:buChar char="•"/>
            </a:pPr>
            <a:r>
              <a:rPr lang="en-US" sz="1800" dirty="0" smtClean="0"/>
              <a:t>Source: </a:t>
            </a:r>
            <a:r>
              <a:rPr lang="en-US" sz="1800" dirty="0" err="1" smtClean="0"/>
              <a:t>Gravetter</a:t>
            </a:r>
            <a:r>
              <a:rPr lang="en-US" sz="1800" dirty="0" smtClean="0"/>
              <a:t> and </a:t>
            </a:r>
            <a:r>
              <a:rPr lang="en-US" sz="1800" dirty="0" err="1" smtClean="0"/>
              <a:t>Wallnau</a:t>
            </a:r>
            <a:r>
              <a:rPr lang="en-US" sz="1800" baseline="0" dirty="0" smtClean="0"/>
              <a:t> (2008) page 47.</a:t>
            </a:r>
            <a:endParaRPr lang="en-US" sz="1800" dirty="0"/>
          </a:p>
        </p:txBody>
      </p:sp>
      <p:sp>
        <p:nvSpPr>
          <p:cNvPr id="4" name="Slide Number Placeholder 3"/>
          <p:cNvSpPr>
            <a:spLocks noGrp="1"/>
          </p:cNvSpPr>
          <p:nvPr>
            <p:ph type="sldNum" sz="quarter" idx="10"/>
          </p:nvPr>
        </p:nvSpPr>
        <p:spPr/>
        <p:txBody>
          <a:bodyPr/>
          <a:lstStyle/>
          <a:p>
            <a:fld id="{C135F909-F210-441A-96AB-1AA01BC53ABC}" type="slidenum">
              <a:rPr lang="en-US" smtClean="0"/>
              <a:pPr/>
              <a:t>24</a:t>
            </a:fld>
            <a:endParaRPr lang="en-US"/>
          </a:p>
        </p:txBody>
      </p:sp>
    </p:spTree>
    <p:extLst>
      <p:ext uri="{BB962C8B-B14F-4D97-AF65-F5344CB8AC3E}">
        <p14:creationId xmlns:p14="http://schemas.microsoft.com/office/powerpoint/2010/main" val="1084218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What's wrong with these pictures? More careful reading of the whole article, buried several pages into the paper, reveals a different story:</a:t>
            </a:r>
            <a:br>
              <a:rPr lang="en-US" dirty="0"/>
            </a:br>
            <a:r>
              <a:rPr lang="en-US" dirty="0"/>
              <a:t/>
            </a:r>
            <a:br>
              <a:rPr lang="en-US" dirty="0"/>
            </a:br>
            <a:r>
              <a:rPr lang="en-US" dirty="0"/>
              <a:t>(1) The ranking graph covers an 11 year period, while the tuition graph covers 35 years; yet they are shown simultaneously with the same apparent width on the same horizontal "scale". The graph treats unequal scales as if they are equal. </a:t>
            </a:r>
            <a:br>
              <a:rPr lang="en-US" dirty="0"/>
            </a:br>
            <a:r>
              <a:rPr lang="en-US" dirty="0"/>
              <a:t/>
            </a:r>
            <a:br>
              <a:rPr lang="en-US" dirty="0"/>
            </a:br>
            <a:r>
              <a:rPr lang="en-US" dirty="0"/>
              <a:t>(2) The vertical scale for tuition and ranking could not possibly have common units, but the ranking graph is placed under the tuition graph creating the impression that cost exceeds quality. University ranking is an ordinal measure &amp; tuition is ratio (a proportion of income).</a:t>
            </a:r>
            <a:br>
              <a:rPr lang="en-US" dirty="0"/>
            </a:br>
            <a:r>
              <a:rPr lang="en-US" dirty="0"/>
              <a:t/>
            </a:r>
            <a:br>
              <a:rPr lang="en-US" dirty="0"/>
            </a:br>
            <a:r>
              <a:rPr lang="en-US" dirty="0"/>
              <a:t>(3) The graph uses misleading starting points. The line representing quality of education (Cornell’s rank compared to other institutions) lower than the line representing tuition costs as a proportion of income, suggesting that an institution already failing to deliver what students are paying for has, over the last 11 or 35 years (not sure which) became dramatically worse. The scales should not be placed in the same graph.</a:t>
            </a:r>
            <a:br>
              <a:rPr lang="en-US" dirty="0"/>
            </a:br>
            <a:r>
              <a:rPr lang="en-US" dirty="0"/>
              <a:t/>
            </a:r>
            <a:br>
              <a:rPr lang="en-US" dirty="0"/>
            </a:br>
            <a:r>
              <a:rPr lang="en-US" dirty="0"/>
              <a:t>(4) And here is the masterstroke: the sharp "drop" in the ranking graph over the past few years actually represents the fact that Cornell's rank has IMPROVED from 15th TO 6</a:t>
            </a:r>
            <a:r>
              <a:rPr lang="en-US" baseline="30000" dirty="0"/>
              <a:t>th .</a:t>
            </a:r>
            <a:r>
              <a:rPr lang="en-US" sz="1400" dirty="0"/>
              <a:t> The graph actually reverses the implied meaning of up and down. </a:t>
            </a:r>
            <a:endParaRPr lang="en-US" sz="1400" dirty="0" smtClean="0"/>
          </a:p>
          <a:p>
            <a:endParaRPr lang="en-US" sz="1400" dirty="0" smtClean="0"/>
          </a:p>
          <a:p>
            <a:endParaRPr lang="en-US" sz="1400" dirty="0" smtClean="0"/>
          </a:p>
          <a:p>
            <a:r>
              <a:rPr lang="en-US" dirty="0" smtClean="0"/>
              <a:t>Other more recent examples of graphs that</a:t>
            </a:r>
            <a:r>
              <a:rPr lang="en-US" baseline="0" dirty="0" smtClean="0"/>
              <a:t> can be misleading can be found here. </a:t>
            </a:r>
            <a:r>
              <a:rPr lang="en-US" dirty="0" smtClean="0"/>
              <a:t>http://</a:t>
            </a:r>
            <a:r>
              <a:rPr lang="en-US" dirty="0" err="1" smtClean="0"/>
              <a:t>www.statisticshowto.com</a:t>
            </a:r>
            <a:r>
              <a:rPr lang="en-US" dirty="0" smtClean="0"/>
              <a:t>/misleading-graphs/ </a:t>
            </a:r>
            <a:endParaRPr lang="en-US" dirty="0" smtClean="0"/>
          </a:p>
        </p:txBody>
      </p:sp>
      <p:sp>
        <p:nvSpPr>
          <p:cNvPr id="4" name="Slide Number Placeholder 3"/>
          <p:cNvSpPr>
            <a:spLocks noGrp="1"/>
          </p:cNvSpPr>
          <p:nvPr>
            <p:ph type="sldNum" sz="quarter" idx="10"/>
          </p:nvPr>
        </p:nvSpPr>
        <p:spPr/>
        <p:txBody>
          <a:bodyPr/>
          <a:lstStyle/>
          <a:p>
            <a:fld id="{C135F909-F210-441A-96AB-1AA01BC53ABC}" type="slidenum">
              <a:rPr lang="en-US" smtClean="0"/>
              <a:pPr/>
              <a:t>25</a:t>
            </a:fld>
            <a:endParaRPr lang="en-US"/>
          </a:p>
        </p:txBody>
      </p:sp>
    </p:spTree>
    <p:extLst>
      <p:ext uri="{BB962C8B-B14F-4D97-AF65-F5344CB8AC3E}">
        <p14:creationId xmlns:p14="http://schemas.microsoft.com/office/powerpoint/2010/main" val="31909788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charset="0"/>
              <a:buChar char="•"/>
            </a:pPr>
            <a:r>
              <a:rPr lang="en-US" sz="1600" dirty="0" smtClean="0"/>
              <a:t>Normal </a:t>
            </a:r>
            <a:r>
              <a:rPr lang="en-US" sz="1600" dirty="0"/>
              <a:t>curve (commonly occurring in population)</a:t>
            </a:r>
          </a:p>
          <a:p>
            <a:pPr marL="742950" lvl="1" indent="-285750" defTabSz="933054">
              <a:buFont typeface="Arial" charset="0"/>
              <a:buChar char="•"/>
              <a:defRPr/>
            </a:pPr>
            <a:r>
              <a:rPr lang="en-US" sz="1600" dirty="0"/>
              <a:t>The normal curve is not a single curve, rather it is an infinite number of possible curves, all described by the same algebraic expression: (we’re not going to worry about the equation)</a:t>
            </a:r>
          </a:p>
          <a:p>
            <a:pPr marL="742950" lvl="1" indent="-285750" defTabSz="933054">
              <a:buFont typeface="Arial" charset="0"/>
              <a:buChar char="•"/>
              <a:defRPr/>
            </a:pPr>
            <a:r>
              <a:rPr lang="en-US" sz="1600" dirty="0"/>
              <a:t>Symmetrical, bell-shaped distribution </a:t>
            </a:r>
          </a:p>
          <a:p>
            <a:pPr marL="742950" lvl="1" indent="-285750" defTabSz="933054">
              <a:buFont typeface="Arial" charset="0"/>
              <a:buChar char="•"/>
              <a:defRPr/>
            </a:pPr>
            <a:r>
              <a:rPr lang="en-US" sz="1600" dirty="0"/>
              <a:t>Values in the middle of the curve have a greater probability of occurring than values in the </a:t>
            </a:r>
            <a:r>
              <a:rPr lang="en-US" sz="1600" i="1" dirty="0"/>
              <a:t>tails</a:t>
            </a:r>
            <a:r>
              <a:rPr lang="en-US" sz="1600" dirty="0"/>
              <a:t>.</a:t>
            </a:r>
          </a:p>
          <a:p>
            <a:pPr marL="742950" lvl="1" indent="-285750" defTabSz="933054">
              <a:buFont typeface="Arial" charset="0"/>
              <a:buChar char="•"/>
              <a:defRPr/>
            </a:pPr>
            <a:r>
              <a:rPr lang="en-US" sz="1600" dirty="0"/>
              <a:t>Tails don’t touch X axis</a:t>
            </a:r>
          </a:p>
          <a:p>
            <a:pPr marL="742950" lvl="1" indent="-285750" defTabSz="933054">
              <a:buFont typeface="Arial" charset="0"/>
              <a:buChar char="•"/>
              <a:defRPr/>
            </a:pPr>
            <a:r>
              <a:rPr lang="en-US" sz="1600" dirty="0"/>
              <a:t>Many types of data that are of interest to psychologists are normally distributed (e.g., intelligence, SAT scores)</a:t>
            </a:r>
          </a:p>
          <a:p>
            <a:pPr marL="742950" lvl="1" indent="-285750" defTabSz="933054">
              <a:buFont typeface="Arial" charset="0"/>
              <a:buChar char="•"/>
              <a:defRPr/>
            </a:pPr>
            <a:r>
              <a:rPr lang="en-US" sz="1600" dirty="0"/>
              <a:t>Drawn as a </a:t>
            </a:r>
            <a:r>
              <a:rPr lang="en-US" sz="1600" u="sng" dirty="0"/>
              <a:t>smooth </a:t>
            </a:r>
            <a:r>
              <a:rPr lang="en-US" sz="1600" u="sng" dirty="0" smtClean="0"/>
              <a:t>curve </a:t>
            </a:r>
            <a:r>
              <a:rPr lang="en-US" sz="1600" dirty="0" smtClean="0"/>
              <a:t>(compared to jagged curves in polygons to signify you are not connecting precise frequencies but are showing relative changes)</a:t>
            </a:r>
            <a:endParaRPr lang="en-US" sz="1600"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C135F909-F210-441A-96AB-1AA01BC53ABC}" type="slidenum">
              <a:rPr lang="en-US" smtClean="0"/>
              <a:pPr/>
              <a:t>26</a:t>
            </a:fld>
            <a:endParaRPr lang="en-US"/>
          </a:p>
        </p:txBody>
      </p:sp>
    </p:spTree>
    <p:extLst>
      <p:ext uri="{BB962C8B-B14F-4D97-AF65-F5344CB8AC3E}">
        <p14:creationId xmlns:p14="http://schemas.microsoft.com/office/powerpoint/2010/main" val="17696180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BEA0AE-879B-41ED-BFE5-C151702A7EBE}" type="slidenum">
              <a:rPr lang="en-US"/>
              <a:pPr/>
              <a:t>27</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normAutofit/>
          </a:bodyPr>
          <a:lstStyle/>
          <a:p>
            <a:pPr>
              <a:spcBef>
                <a:spcPct val="50000"/>
              </a:spcBef>
            </a:pPr>
            <a:endParaRPr lang="en-US" altLang="en-US" sz="1600" dirty="0"/>
          </a:p>
          <a:p>
            <a:pPr marL="285750" indent="-285750" defTabSz="933054">
              <a:spcBef>
                <a:spcPct val="50000"/>
              </a:spcBef>
              <a:buFont typeface="Arial" charset="0"/>
              <a:buChar char="•"/>
              <a:defRPr/>
            </a:pPr>
            <a:r>
              <a:rPr lang="en-US" sz="1600" u="sng" dirty="0"/>
              <a:t>Kurtosis</a:t>
            </a:r>
            <a:r>
              <a:rPr lang="en-US" sz="1600" dirty="0"/>
              <a:t> – how peaked or flat (skinny or fat) a distribution is</a:t>
            </a:r>
          </a:p>
          <a:p>
            <a:pPr marL="742950" lvl="1" indent="-285750">
              <a:buFont typeface="Arial" charset="0"/>
              <a:buChar char="•"/>
            </a:pPr>
            <a:r>
              <a:rPr lang="en-US" sz="1600" dirty="0" err="1"/>
              <a:t>Mesokurtic</a:t>
            </a:r>
            <a:r>
              <a:rPr lang="en-US" sz="1600" dirty="0"/>
              <a:t> = normal distribution</a:t>
            </a:r>
          </a:p>
          <a:p>
            <a:pPr marL="742950" lvl="1" indent="-285750">
              <a:buFont typeface="Arial" charset="0"/>
              <a:buChar char="•"/>
            </a:pPr>
            <a:r>
              <a:rPr lang="en-US" sz="1600" dirty="0"/>
              <a:t>Leptokurtic = thin</a:t>
            </a:r>
          </a:p>
          <a:p>
            <a:pPr marL="742950" lvl="1" indent="-285750">
              <a:buFont typeface="Arial" charset="0"/>
              <a:buChar char="•"/>
            </a:pPr>
            <a:r>
              <a:rPr lang="en-US" sz="1600" dirty="0" err="1"/>
              <a:t>Platykurtic</a:t>
            </a:r>
            <a:r>
              <a:rPr lang="en-US" sz="1600" dirty="0"/>
              <a:t> = broad or fat</a:t>
            </a:r>
          </a:p>
          <a:p>
            <a:endParaRPr lang="en-US" dirty="0"/>
          </a:p>
        </p:txBody>
      </p:sp>
    </p:spTree>
    <p:extLst>
      <p:ext uri="{BB962C8B-B14F-4D97-AF65-F5344CB8AC3E}">
        <p14:creationId xmlns:p14="http://schemas.microsoft.com/office/powerpoint/2010/main" val="1728078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BEA0AE-879B-41ED-BFE5-C151702A7EBE}" type="slidenum">
              <a:rPr lang="en-US"/>
              <a:pPr/>
              <a:t>28</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normAutofit fontScale="85000" lnSpcReduction="10000"/>
          </a:bodyPr>
          <a:lstStyle/>
          <a:p>
            <a:pPr>
              <a:spcBef>
                <a:spcPct val="50000"/>
              </a:spcBef>
            </a:pPr>
            <a:r>
              <a:rPr lang="en-US" altLang="en-US" sz="1600" dirty="0"/>
              <a:t>Not all distributions are </a:t>
            </a:r>
            <a:r>
              <a:rPr lang="en-US" altLang="en-US" sz="1600" dirty="0" smtClean="0"/>
              <a:t>symmetrical.</a:t>
            </a:r>
            <a:r>
              <a:rPr lang="en-US" altLang="en-US" sz="1600" baseline="0" dirty="0" smtClean="0"/>
              <a:t> </a:t>
            </a:r>
            <a:r>
              <a:rPr lang="en-US" altLang="en-US" sz="1600" dirty="0" smtClean="0"/>
              <a:t>A skewed distribution is not symmetrical as it has only one pronounced tail</a:t>
            </a:r>
          </a:p>
          <a:p>
            <a:pPr marL="285750" indent="-285750">
              <a:spcBef>
                <a:spcPct val="50000"/>
              </a:spcBef>
              <a:buFont typeface="Arial" charset="0"/>
              <a:buChar char="•"/>
            </a:pPr>
            <a:r>
              <a:rPr lang="en-US" altLang="en-US" sz="1600" dirty="0" smtClean="0"/>
              <a:t>A distribution may be either </a:t>
            </a:r>
            <a:r>
              <a:rPr lang="en-US" altLang="en-US" sz="1600" b="1" dirty="0" smtClean="0"/>
              <a:t>negatively skewed</a:t>
            </a:r>
            <a:r>
              <a:rPr lang="en-US" altLang="en-US" sz="1600" dirty="0" smtClean="0"/>
              <a:t> or </a:t>
            </a:r>
            <a:r>
              <a:rPr lang="en-US" altLang="en-US" sz="1600" b="1" dirty="0" smtClean="0"/>
              <a:t>positively skewed</a:t>
            </a:r>
          </a:p>
          <a:p>
            <a:pPr marL="285750" indent="-285750">
              <a:spcBef>
                <a:spcPct val="50000"/>
              </a:spcBef>
              <a:buFont typeface="Arial" charset="0"/>
              <a:buChar char="•"/>
            </a:pPr>
            <a:r>
              <a:rPr lang="en-US" altLang="en-US" sz="1600" dirty="0" smtClean="0"/>
              <a:t>Whether a skewed distribution is </a:t>
            </a:r>
            <a:r>
              <a:rPr lang="en-US" altLang="en-US" sz="1600" i="1" dirty="0" smtClean="0"/>
              <a:t>negative</a:t>
            </a:r>
            <a:r>
              <a:rPr lang="en-US" altLang="en-US" sz="1600" dirty="0" smtClean="0"/>
              <a:t> or </a:t>
            </a:r>
            <a:r>
              <a:rPr lang="en-US" altLang="en-US" sz="1600" i="1" dirty="0" smtClean="0"/>
              <a:t>positive</a:t>
            </a:r>
            <a:r>
              <a:rPr lang="en-US" altLang="en-US" sz="1600" dirty="0" smtClean="0"/>
              <a:t> corresponds to whether the distinct tail slopes toward or away from zero</a:t>
            </a:r>
          </a:p>
          <a:p>
            <a:pPr>
              <a:spcBef>
                <a:spcPct val="50000"/>
              </a:spcBef>
            </a:pPr>
            <a:endParaRPr lang="en-US" altLang="en-US" sz="1600" dirty="0"/>
          </a:p>
          <a:p>
            <a:pPr defTabSz="933054">
              <a:spcBef>
                <a:spcPct val="50000"/>
              </a:spcBef>
              <a:defRPr/>
            </a:pPr>
            <a:r>
              <a:rPr lang="en-US" altLang="en-US" sz="1600" dirty="0"/>
              <a:t>A </a:t>
            </a:r>
            <a:r>
              <a:rPr lang="en-US" altLang="en-US" sz="1600" b="1" i="1" dirty="0"/>
              <a:t>negatively skewed </a:t>
            </a:r>
            <a:r>
              <a:rPr lang="en-US" altLang="en-US" sz="1600" dirty="0"/>
              <a:t>distribution contains extreme low scores that have a low frequency and most people have high scores.</a:t>
            </a:r>
          </a:p>
          <a:p>
            <a:pPr marL="285750" lvl="1" indent="-285750" defTabSz="933054">
              <a:spcBef>
                <a:spcPct val="50000"/>
              </a:spcBef>
              <a:buFont typeface="Arial" charset="0"/>
              <a:buChar char="•"/>
              <a:defRPr/>
            </a:pPr>
            <a:r>
              <a:rPr lang="en-US" sz="1600" dirty="0" smtClean="0"/>
              <a:t>The </a:t>
            </a:r>
            <a:r>
              <a:rPr lang="en-US" sz="1600" dirty="0"/>
              <a:t>tail is on the left side of the graph</a:t>
            </a:r>
          </a:p>
          <a:p>
            <a:pPr marL="285750" indent="-285750">
              <a:spcBef>
                <a:spcPct val="50000"/>
              </a:spcBef>
              <a:buFont typeface="Arial" charset="0"/>
              <a:buChar char="•"/>
            </a:pPr>
            <a:r>
              <a:rPr lang="en-US" altLang="en-US" sz="1600" dirty="0"/>
              <a:t>Tail slopes toward zero</a:t>
            </a:r>
          </a:p>
          <a:p>
            <a:pPr>
              <a:spcBef>
                <a:spcPct val="50000"/>
              </a:spcBef>
            </a:pPr>
            <a:endParaRPr lang="en-US" sz="1600" dirty="0"/>
          </a:p>
          <a:p>
            <a:pPr>
              <a:spcBef>
                <a:spcPct val="50000"/>
              </a:spcBef>
            </a:pPr>
            <a:r>
              <a:rPr lang="en-US" sz="1600" dirty="0" smtClean="0"/>
              <a:t>Examples:</a:t>
            </a:r>
            <a:endParaRPr lang="en-US" sz="1600" dirty="0"/>
          </a:p>
          <a:p>
            <a:pPr marL="285750" indent="-285750">
              <a:spcBef>
                <a:spcPct val="50000"/>
              </a:spcBef>
              <a:buFont typeface="Arial" charset="0"/>
              <a:buChar char="•"/>
            </a:pPr>
            <a:r>
              <a:rPr lang="en-US" sz="1600" dirty="0"/>
              <a:t>Grade inflation</a:t>
            </a:r>
          </a:p>
          <a:p>
            <a:pPr marL="285750" indent="-285750">
              <a:spcBef>
                <a:spcPct val="50000"/>
              </a:spcBef>
              <a:buFont typeface="Arial" charset="0"/>
              <a:buChar char="•"/>
            </a:pPr>
            <a:r>
              <a:rPr lang="en-US" sz="1600" dirty="0"/>
              <a:t>Class survey data: Extent to which you enjoy </a:t>
            </a:r>
            <a:r>
              <a:rPr lang="en-US" sz="1600" dirty="0" smtClean="0"/>
              <a:t>psychology </a:t>
            </a:r>
            <a:r>
              <a:rPr lang="en-US" sz="1600" dirty="0"/>
              <a:t>classes</a:t>
            </a:r>
          </a:p>
          <a:p>
            <a:endParaRPr lang="en-US" dirty="0"/>
          </a:p>
        </p:txBody>
      </p:sp>
    </p:spTree>
    <p:extLst>
      <p:ext uri="{BB962C8B-B14F-4D97-AF65-F5344CB8AC3E}">
        <p14:creationId xmlns:p14="http://schemas.microsoft.com/office/powerpoint/2010/main" val="2343428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BEA0AE-879B-41ED-BFE5-C151702A7EBE}" type="slidenum">
              <a:rPr lang="en-US"/>
              <a:pPr/>
              <a:t>29</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pPr marL="285750" indent="-285750">
              <a:buFont typeface="Arial" charset="0"/>
              <a:buChar char="•"/>
            </a:pPr>
            <a:r>
              <a:rPr lang="en-US" sz="1400" dirty="0"/>
              <a:t>Positively skewed distribution</a:t>
            </a:r>
          </a:p>
          <a:p>
            <a:pPr marL="742950" lvl="1" indent="-285750">
              <a:buFont typeface="Arial" charset="0"/>
              <a:buChar char="•"/>
            </a:pPr>
            <a:r>
              <a:rPr lang="en-US" sz="1400" dirty="0"/>
              <a:t>The tail is on the right side of the graph (slopes away from zero)</a:t>
            </a:r>
          </a:p>
          <a:p>
            <a:pPr marL="742950" lvl="1" indent="-285750">
              <a:buFont typeface="Arial" charset="0"/>
              <a:buChar char="•"/>
            </a:pPr>
            <a:r>
              <a:rPr lang="en-US" sz="1400" dirty="0"/>
              <a:t>Most people have low scores; few people have high scores</a:t>
            </a:r>
          </a:p>
          <a:p>
            <a:endParaRPr lang="en-US" dirty="0"/>
          </a:p>
        </p:txBody>
      </p:sp>
    </p:spTree>
    <p:extLst>
      <p:ext uri="{BB962C8B-B14F-4D97-AF65-F5344CB8AC3E}">
        <p14:creationId xmlns:p14="http://schemas.microsoft.com/office/powerpoint/2010/main" val="3521903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85750" indent="-285750">
              <a:buFont typeface="Arial" charset="0"/>
              <a:buChar char="•"/>
            </a:pPr>
            <a:r>
              <a:rPr lang="en-US" sz="1800" dirty="0"/>
              <a:t>You have collected data using reliable and valid </a:t>
            </a:r>
            <a:r>
              <a:rPr lang="en-US" sz="1800" dirty="0" smtClean="0"/>
              <a:t>measures.</a:t>
            </a:r>
            <a:r>
              <a:rPr lang="en-US" sz="1800" baseline="0" dirty="0" smtClean="0"/>
              <a:t> W</a:t>
            </a:r>
            <a:r>
              <a:rPr lang="en-US" sz="1800" dirty="0" smtClean="0"/>
              <a:t>hat </a:t>
            </a:r>
            <a:r>
              <a:rPr lang="en-US" sz="1800" dirty="0"/>
              <a:t>do you do now with the data?</a:t>
            </a:r>
          </a:p>
          <a:p>
            <a:pPr marL="742950" lvl="1" indent="-285750">
              <a:buFont typeface="Arial" charset="0"/>
              <a:buChar char="•"/>
            </a:pPr>
            <a:r>
              <a:rPr lang="en-US" sz="1800" dirty="0"/>
              <a:t>Data needs to be organized in some way to make it easier to </a:t>
            </a:r>
            <a:r>
              <a:rPr lang="en-US" sz="1800" dirty="0" smtClean="0"/>
              <a:t>understand</a:t>
            </a:r>
          </a:p>
          <a:p>
            <a:pPr marL="285750" lvl="0" indent="-285750">
              <a:buFont typeface="Arial" charset="0"/>
              <a:buChar char="•"/>
            </a:pPr>
            <a:r>
              <a:rPr lang="en-US" sz="1800" dirty="0" smtClean="0"/>
              <a:t>Imagine that you asked 18 people how difficult do</a:t>
            </a:r>
            <a:r>
              <a:rPr lang="en-US" sz="1800" baseline="0" dirty="0" smtClean="0"/>
              <a:t> you think this class is and these are their responses. How might you describe these data?</a:t>
            </a:r>
          </a:p>
          <a:p>
            <a:pPr marL="742950" lvl="1" indent="-285750">
              <a:buFont typeface="Arial" charset="0"/>
              <a:buChar char="•"/>
            </a:pPr>
            <a:r>
              <a:rPr lang="en-US" sz="1800" dirty="0" smtClean="0"/>
              <a:t>You might eyeball it and</a:t>
            </a:r>
            <a:r>
              <a:rPr lang="en-US" sz="1800" baseline="0" dirty="0" smtClean="0"/>
              <a:t> say will the fill range of values were used (i.e., at least one person said “1” and at least one said “7”). So there is some variability in participants responses. You might also point out that there are quite a few 5s and 6s, suggesting that several participants in the sample thought it was sort of difficult. Although this might be easy enough to eyeball with 18 participants, what if you had 1,000 – not so easy in that case. </a:t>
            </a:r>
            <a:endParaRPr lang="en-US" sz="1800" dirty="0"/>
          </a:p>
          <a:p>
            <a:pPr marL="285750" lvl="0" indent="-285750">
              <a:buFont typeface="Arial" charset="0"/>
              <a:buChar char="•"/>
            </a:pPr>
            <a:r>
              <a:rPr lang="en-US" sz="1800" dirty="0" smtClean="0"/>
              <a:t>A</a:t>
            </a:r>
            <a:r>
              <a:rPr lang="en-US" sz="1800" baseline="0" dirty="0" smtClean="0"/>
              <a:t> g</a:t>
            </a:r>
            <a:r>
              <a:rPr lang="en-US" sz="1800" dirty="0" smtClean="0"/>
              <a:t>ood </a:t>
            </a:r>
            <a:r>
              <a:rPr lang="en-US" sz="1800" dirty="0"/>
              <a:t>place to </a:t>
            </a:r>
            <a:r>
              <a:rPr lang="en-US" sz="1800" dirty="0" smtClean="0"/>
              <a:t>start, in terms of organizing</a:t>
            </a:r>
            <a:r>
              <a:rPr lang="en-US" sz="1800" baseline="0" dirty="0" smtClean="0"/>
              <a:t> and understanding your data, is to</a:t>
            </a:r>
            <a:r>
              <a:rPr lang="en-US" sz="1800" dirty="0" smtClean="0"/>
              <a:t> </a:t>
            </a:r>
            <a:r>
              <a:rPr lang="en-US" sz="1800" dirty="0"/>
              <a:t>make a frequency table and some kind of graph to summarize </a:t>
            </a:r>
            <a:r>
              <a:rPr lang="en-US" sz="1800" dirty="0" smtClean="0"/>
              <a:t>the data.</a:t>
            </a:r>
            <a:endParaRPr lang="en-US" sz="1800" dirty="0"/>
          </a:p>
        </p:txBody>
      </p:sp>
      <p:sp>
        <p:nvSpPr>
          <p:cNvPr id="4" name="Slide Number Placeholder 3"/>
          <p:cNvSpPr>
            <a:spLocks noGrp="1"/>
          </p:cNvSpPr>
          <p:nvPr>
            <p:ph type="sldNum" sz="quarter" idx="10"/>
          </p:nvPr>
        </p:nvSpPr>
        <p:spPr/>
        <p:txBody>
          <a:bodyPr/>
          <a:lstStyle/>
          <a:p>
            <a:fld id="{C135F909-F210-441A-96AB-1AA01BC53ABC}" type="slidenum">
              <a:rPr lang="en-US" smtClean="0"/>
              <a:pPr/>
              <a:t>3</a:t>
            </a:fld>
            <a:endParaRPr lang="en-US"/>
          </a:p>
        </p:txBody>
      </p:sp>
    </p:spTree>
    <p:extLst>
      <p:ext uri="{BB962C8B-B14F-4D97-AF65-F5344CB8AC3E}">
        <p14:creationId xmlns:p14="http://schemas.microsoft.com/office/powerpoint/2010/main" val="355185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BEA0AE-879B-41ED-BFE5-C151702A7EBE}" type="slidenum">
              <a:rPr lang="en-US"/>
              <a:pPr/>
              <a:t>30</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pPr defTabSz="933054">
              <a:defRPr/>
            </a:pPr>
            <a:r>
              <a:rPr lang="en-US" altLang="en-US" sz="1400" dirty="0"/>
              <a:t>A </a:t>
            </a:r>
            <a:r>
              <a:rPr lang="en-US" altLang="en-US" sz="1400" b="1" i="1" dirty="0"/>
              <a:t>bimodal </a:t>
            </a:r>
            <a:r>
              <a:rPr lang="en-US" altLang="en-US" sz="1400" dirty="0"/>
              <a:t>distribution</a:t>
            </a:r>
            <a:r>
              <a:rPr lang="en-US" altLang="en-US" sz="1400" b="1" i="1" dirty="0"/>
              <a:t> </a:t>
            </a:r>
            <a:r>
              <a:rPr lang="en-US" altLang="en-US" sz="1400" dirty="0"/>
              <a:t>is a symmetrical distribution containing two distinct humps</a:t>
            </a:r>
          </a:p>
          <a:p>
            <a:endParaRPr lang="en-US" dirty="0" smtClean="0"/>
          </a:p>
          <a:p>
            <a:endParaRPr lang="en-US" dirty="0"/>
          </a:p>
        </p:txBody>
      </p:sp>
    </p:spTree>
    <p:extLst>
      <p:ext uri="{BB962C8B-B14F-4D97-AF65-F5344CB8AC3E}">
        <p14:creationId xmlns:p14="http://schemas.microsoft.com/office/powerpoint/2010/main" val="42600755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35F909-F210-441A-96AB-1AA01BC53ABC}" type="slidenum">
              <a:rPr lang="en-US" smtClean="0"/>
              <a:pPr/>
              <a:t>31</a:t>
            </a:fld>
            <a:endParaRPr lang="en-US"/>
          </a:p>
        </p:txBody>
      </p:sp>
    </p:spTree>
    <p:extLst>
      <p:ext uri="{BB962C8B-B14F-4D97-AF65-F5344CB8AC3E}">
        <p14:creationId xmlns:p14="http://schemas.microsoft.com/office/powerpoint/2010/main" val="29069873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35F909-F210-441A-96AB-1AA01BC53ABC}" type="slidenum">
              <a:rPr lang="en-US" smtClean="0"/>
              <a:pPr/>
              <a:t>32</a:t>
            </a:fld>
            <a:endParaRPr lang="en-US"/>
          </a:p>
        </p:txBody>
      </p:sp>
    </p:spTree>
    <p:extLst>
      <p:ext uri="{BB962C8B-B14F-4D97-AF65-F5344CB8AC3E}">
        <p14:creationId xmlns:p14="http://schemas.microsoft.com/office/powerpoint/2010/main" val="4333901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7D4DB8-B3EF-4913-8327-5CA825513AEE}" type="slidenum">
              <a:rPr lang="en-US"/>
              <a:pPr/>
              <a:t>33</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normAutofit/>
          </a:bodyPr>
          <a:lstStyle/>
          <a:p>
            <a:r>
              <a:rPr lang="en-US" sz="1600" dirty="0"/>
              <a:t>Percentile=</a:t>
            </a:r>
            <a:r>
              <a:rPr lang="en-US" sz="1600" dirty="0" err="1"/>
              <a:t>cf</a:t>
            </a:r>
            <a:r>
              <a:rPr lang="en-US" sz="1600" dirty="0"/>
              <a:t>/N</a:t>
            </a:r>
          </a:p>
          <a:p>
            <a:r>
              <a:rPr lang="en-US" sz="1600" dirty="0"/>
              <a:t>N=18</a:t>
            </a:r>
          </a:p>
          <a:p>
            <a:endParaRPr lang="en-US" sz="1600" dirty="0"/>
          </a:p>
          <a:p>
            <a:r>
              <a:rPr lang="en-US" sz="1600" dirty="0"/>
              <a:t>Rel. f.=1</a:t>
            </a:r>
          </a:p>
        </p:txBody>
      </p:sp>
    </p:spTree>
    <p:extLst>
      <p:ext uri="{BB962C8B-B14F-4D97-AF65-F5344CB8AC3E}">
        <p14:creationId xmlns:p14="http://schemas.microsoft.com/office/powerpoint/2010/main" val="3095047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eaLnBrk="0" hangingPunct="0">
              <a:buFont typeface="Arial" charset="0"/>
              <a:buChar char="•"/>
            </a:pPr>
            <a:r>
              <a:rPr lang="en-US" sz="1600" dirty="0" smtClean="0"/>
              <a:t>This</a:t>
            </a:r>
            <a:r>
              <a:rPr lang="en-US" sz="1600" baseline="0" dirty="0" smtClean="0"/>
              <a:t> is a simple </a:t>
            </a:r>
            <a:r>
              <a:rPr lang="en-US" sz="1600" dirty="0" smtClean="0"/>
              <a:t>frequency distribution</a:t>
            </a:r>
            <a:r>
              <a:rPr lang="en-US" sz="1600" baseline="0" dirty="0" smtClean="0"/>
              <a:t> table. It is an o</a:t>
            </a:r>
            <a:r>
              <a:rPr lang="en-US" sz="1600" dirty="0" smtClean="0"/>
              <a:t>rganized </a:t>
            </a:r>
            <a:r>
              <a:rPr lang="en-US" sz="1600" dirty="0"/>
              <a:t>way of presenting numbers of individuals per category</a:t>
            </a:r>
          </a:p>
          <a:p>
            <a:pPr marL="285750" indent="-285750" eaLnBrk="0" hangingPunct="0">
              <a:buFont typeface="Arial" charset="0"/>
              <a:buChar char="•"/>
            </a:pPr>
            <a:endParaRPr lang="en-US" sz="1600" dirty="0"/>
          </a:p>
          <a:p>
            <a:pPr marL="285750" indent="-285750" eaLnBrk="0" hangingPunct="0">
              <a:buFont typeface="Arial" charset="0"/>
              <a:buChar char="•"/>
            </a:pPr>
            <a:r>
              <a:rPr lang="en-US" sz="1600" dirty="0"/>
              <a:t>Now what can you say about these data?</a:t>
            </a:r>
          </a:p>
          <a:p>
            <a:pPr marL="285750" indent="-285750" eaLnBrk="0" hangingPunct="0">
              <a:buFont typeface="Arial" charset="0"/>
              <a:buChar char="•"/>
            </a:pPr>
            <a:r>
              <a:rPr lang="en-US" sz="1600" dirty="0"/>
              <a:t>N? (19)</a:t>
            </a:r>
          </a:p>
          <a:p>
            <a:pPr marL="285750" indent="-285750" eaLnBrk="0" hangingPunct="0">
              <a:buFont typeface="Arial" charset="0"/>
              <a:buChar char="•"/>
            </a:pPr>
            <a:r>
              <a:rPr lang="en-US" sz="1600" dirty="0">
                <a:cs typeface="Times New Roman" pitchFamily="18" charset="0"/>
              </a:rPr>
              <a:t>What is the maximum (highest score)? (7)</a:t>
            </a:r>
          </a:p>
          <a:p>
            <a:pPr marL="285750" indent="-285750" eaLnBrk="0" hangingPunct="0">
              <a:buFont typeface="Arial" charset="0"/>
              <a:buChar char="•"/>
            </a:pPr>
            <a:r>
              <a:rPr lang="en-US" sz="1600" dirty="0">
                <a:cs typeface="Times New Roman" pitchFamily="18" charset="0"/>
              </a:rPr>
              <a:t>What is the minimum (lowest score)? (1)</a:t>
            </a:r>
          </a:p>
          <a:p>
            <a:pPr marL="285750" indent="-285750" eaLnBrk="0" hangingPunct="0">
              <a:buFont typeface="Arial" charset="0"/>
              <a:buChar char="•"/>
            </a:pPr>
            <a:r>
              <a:rPr lang="en-US" sz="1600" dirty="0">
                <a:cs typeface="Times New Roman" pitchFamily="18" charset="0"/>
              </a:rPr>
              <a:t>What is the range (highest-lowest scores)? (1-7)</a:t>
            </a:r>
          </a:p>
          <a:p>
            <a:pPr marL="285750" indent="-285750" eaLnBrk="0" hangingPunct="0">
              <a:buFont typeface="Arial" charset="0"/>
              <a:buChar char="•"/>
            </a:pPr>
            <a:r>
              <a:rPr lang="en-US" sz="1600" dirty="0">
                <a:cs typeface="Times New Roman" pitchFamily="18" charset="0"/>
              </a:rPr>
              <a:t>Do the scores tend to cluster? (cluster around 5 &amp; 6)</a:t>
            </a:r>
          </a:p>
          <a:p>
            <a:pPr marL="285750" indent="-285750" eaLnBrk="0" hangingPunct="0">
              <a:buFont typeface="Arial" charset="0"/>
              <a:buChar char="•"/>
            </a:pPr>
            <a:r>
              <a:rPr lang="en-US" sz="1600" dirty="0">
                <a:cs typeface="Times New Roman" pitchFamily="18" charset="0"/>
              </a:rPr>
              <a:t>How spread out are the scores?</a:t>
            </a:r>
            <a:r>
              <a:rPr lang="en-US" sz="1600" dirty="0"/>
              <a:t> </a:t>
            </a:r>
          </a:p>
          <a:p>
            <a:pPr marL="285750" indent="-285750" eaLnBrk="0" hangingPunct="0">
              <a:buFont typeface="Arial" charset="0"/>
              <a:buChar char="•"/>
            </a:pPr>
            <a:endParaRPr lang="en-US" sz="1600" dirty="0"/>
          </a:p>
          <a:p>
            <a:endParaRPr lang="en-US" dirty="0"/>
          </a:p>
        </p:txBody>
      </p:sp>
      <p:sp>
        <p:nvSpPr>
          <p:cNvPr id="4" name="Slide Number Placeholder 3"/>
          <p:cNvSpPr>
            <a:spLocks noGrp="1"/>
          </p:cNvSpPr>
          <p:nvPr>
            <p:ph type="sldNum" sz="quarter" idx="10"/>
          </p:nvPr>
        </p:nvSpPr>
        <p:spPr/>
        <p:txBody>
          <a:bodyPr/>
          <a:lstStyle/>
          <a:p>
            <a:fld id="{C135F909-F210-441A-96AB-1AA01BC53ABC}" type="slidenum">
              <a:rPr lang="en-US" smtClean="0"/>
              <a:pPr/>
              <a:t>4</a:t>
            </a:fld>
            <a:endParaRPr lang="en-US"/>
          </a:p>
        </p:txBody>
      </p:sp>
    </p:spTree>
    <p:extLst>
      <p:ext uri="{BB962C8B-B14F-4D97-AF65-F5344CB8AC3E}">
        <p14:creationId xmlns:p14="http://schemas.microsoft.com/office/powerpoint/2010/main" val="2493597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C76D8E-62CA-4EB7-B14B-DE71D5D249B3}" type="slidenum">
              <a:rPr lang="en-US"/>
              <a:pPr/>
              <a:t>5</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pPr marL="285750" indent="-285750" defTabSz="933054">
              <a:buFont typeface="Arial" charset="0"/>
              <a:buChar char="•"/>
              <a:defRPr/>
            </a:pPr>
            <a:r>
              <a:rPr lang="en-US" sz="1800" dirty="0"/>
              <a:t>List X values from high to low. That is, X column begins with highest score at top and lists all possible whole number scores in decreasing order</a:t>
            </a:r>
            <a:r>
              <a:rPr lang="en-US" sz="1800" dirty="0" smtClean="0"/>
              <a:t>.</a:t>
            </a:r>
          </a:p>
          <a:p>
            <a:pPr marL="742950" lvl="1" indent="-285750" defTabSz="933054">
              <a:buFont typeface="Arial" charset="0"/>
              <a:buChar char="•"/>
              <a:defRPr/>
            </a:pPr>
            <a:r>
              <a:rPr lang="en-US" sz="1800" dirty="0" smtClean="0"/>
              <a:t>Although it possible to do it the other way (i.e., begin</a:t>
            </a:r>
            <a:r>
              <a:rPr lang="en-US" sz="1800" baseline="0" dirty="0" smtClean="0"/>
              <a:t> with the lowest), but it will be easier to check answer if everyone does it the same way. </a:t>
            </a:r>
          </a:p>
          <a:p>
            <a:pPr marL="742950" lvl="1" indent="-285750" defTabSz="933054">
              <a:buFont typeface="Arial" charset="0"/>
              <a:buChar char="•"/>
              <a:defRPr/>
            </a:pPr>
            <a:endParaRPr lang="en-US" sz="1800" dirty="0"/>
          </a:p>
          <a:p>
            <a:pPr marL="285750" indent="-285750" defTabSz="933054">
              <a:buFont typeface="Arial" charset="0"/>
              <a:buChar char="•"/>
              <a:defRPr/>
            </a:pPr>
            <a:r>
              <a:rPr lang="en-US" sz="1800" i="1" dirty="0" smtClean="0"/>
              <a:t>f</a:t>
            </a:r>
            <a:r>
              <a:rPr lang="en-US" sz="1800" dirty="0" smtClean="0"/>
              <a:t> </a:t>
            </a:r>
            <a:r>
              <a:rPr lang="en-US" sz="1800" dirty="0"/>
              <a:t>column denotes </a:t>
            </a:r>
            <a:r>
              <a:rPr lang="en-US" sz="1800" dirty="0" smtClean="0"/>
              <a:t>how many </a:t>
            </a:r>
            <a:r>
              <a:rPr lang="en-US" sz="1800" dirty="0"/>
              <a:t>times </a:t>
            </a:r>
            <a:r>
              <a:rPr lang="en-US" sz="1800" dirty="0" smtClean="0"/>
              <a:t>specific</a:t>
            </a:r>
            <a:r>
              <a:rPr lang="en-US" sz="1800" baseline="0" dirty="0" smtClean="0"/>
              <a:t> scores appear in the dataset</a:t>
            </a:r>
            <a:r>
              <a:rPr lang="en-US" sz="1800" dirty="0" smtClean="0"/>
              <a:t>.</a:t>
            </a:r>
            <a:endParaRPr lang="en-US" sz="1800" dirty="0"/>
          </a:p>
          <a:p>
            <a:pPr marL="285750" indent="-285750">
              <a:buFont typeface="Arial" charset="0"/>
              <a:buChar char="•"/>
            </a:pPr>
            <a:r>
              <a:rPr lang="en-US" sz="1800" dirty="0"/>
              <a:t>List all values between highest &amp; lowest, even if nobody obtained such score</a:t>
            </a:r>
          </a:p>
          <a:p>
            <a:pPr marL="285750" indent="-285750">
              <a:buFont typeface="Arial" charset="0"/>
              <a:buChar char="•"/>
            </a:pPr>
            <a:r>
              <a:rPr lang="en-US" sz="1800" dirty="0"/>
              <a:t>Sum of all </a:t>
            </a:r>
            <a:r>
              <a:rPr lang="en-US" sz="1800" i="1" dirty="0"/>
              <a:t>f</a:t>
            </a:r>
            <a:r>
              <a:rPr lang="en-US" sz="1800" dirty="0"/>
              <a:t> must equal </a:t>
            </a:r>
            <a:r>
              <a:rPr lang="en-US" sz="1800" i="1" dirty="0"/>
              <a:t>N</a:t>
            </a:r>
            <a:r>
              <a:rPr lang="en-US" sz="1800" dirty="0"/>
              <a:t>. </a:t>
            </a:r>
          </a:p>
          <a:p>
            <a:pPr marL="285750" indent="-285750">
              <a:buFont typeface="Arial" charset="0"/>
              <a:buChar char="•"/>
            </a:pPr>
            <a:r>
              <a:rPr lang="en-US" sz="1800" dirty="0"/>
              <a:t>Notice that </a:t>
            </a:r>
            <a:r>
              <a:rPr lang="en-US" sz="1800" i="1" dirty="0"/>
              <a:t>f</a:t>
            </a:r>
            <a:r>
              <a:rPr lang="en-US" sz="1800" dirty="0"/>
              <a:t> is in italics (so is </a:t>
            </a:r>
            <a:r>
              <a:rPr lang="en-US" sz="1800" i="1" dirty="0"/>
              <a:t>N</a:t>
            </a:r>
            <a:r>
              <a:rPr lang="en-US" sz="1800" dirty="0" smtClean="0"/>
              <a:t>) – part of APA style.</a:t>
            </a:r>
            <a:endParaRPr lang="en-US" sz="1800" dirty="0"/>
          </a:p>
          <a:p>
            <a:pPr>
              <a:buFontTx/>
              <a:buChar char="-"/>
            </a:pPr>
            <a:endParaRPr lang="en-US" baseline="0" dirty="0" smtClean="0"/>
          </a:p>
          <a:p>
            <a:pPr>
              <a:buFontTx/>
              <a:buChar char="-"/>
            </a:pPr>
            <a:endParaRPr lang="en-US" dirty="0" smtClean="0"/>
          </a:p>
          <a:p>
            <a:endParaRPr lang="en-US" dirty="0"/>
          </a:p>
        </p:txBody>
      </p:sp>
    </p:spTree>
    <p:extLst>
      <p:ext uri="{BB962C8B-B14F-4D97-AF65-F5344CB8AC3E}">
        <p14:creationId xmlns:p14="http://schemas.microsoft.com/office/powerpoint/2010/main" val="975070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lnSpc>
                <a:spcPct val="90000"/>
              </a:lnSpc>
              <a:buFont typeface="Arial" charset="0"/>
              <a:buChar char="•"/>
            </a:pPr>
            <a:r>
              <a:rPr lang="en-US" sz="1800" dirty="0"/>
              <a:t>The previous example was measured on a ratio/interval scale. </a:t>
            </a:r>
            <a:endParaRPr lang="en-US" sz="1800" dirty="0" smtClean="0"/>
          </a:p>
          <a:p>
            <a:pPr marL="285750" indent="-285750">
              <a:lnSpc>
                <a:spcPct val="90000"/>
              </a:lnSpc>
              <a:buFont typeface="Arial" charset="0"/>
              <a:buChar char="•"/>
            </a:pPr>
            <a:endParaRPr lang="en-US" sz="1800" dirty="0"/>
          </a:p>
          <a:p>
            <a:pPr marL="285750" indent="-285750">
              <a:lnSpc>
                <a:spcPct val="90000"/>
              </a:lnSpc>
              <a:buFont typeface="Arial" charset="0"/>
              <a:buChar char="•"/>
            </a:pPr>
            <a:r>
              <a:rPr lang="en-US" sz="1800" dirty="0"/>
              <a:t>We can also create simple frequency distributions for nominal or ordinal </a:t>
            </a:r>
            <a:r>
              <a:rPr lang="en-US" sz="1800" dirty="0" smtClean="0"/>
              <a:t>data</a:t>
            </a:r>
            <a:r>
              <a:rPr lang="en-US" sz="1800" baseline="0" dirty="0" smtClean="0"/>
              <a:t> as shown here.</a:t>
            </a:r>
            <a:endParaRPr lang="en-US" sz="1800" dirty="0"/>
          </a:p>
          <a:p>
            <a:pPr marL="285750" indent="-285750">
              <a:lnSpc>
                <a:spcPct val="90000"/>
              </a:lnSpc>
              <a:buFont typeface="Arial" charset="0"/>
              <a:buChar char="•"/>
            </a:pPr>
            <a:r>
              <a:rPr lang="en-US" sz="1800" dirty="0"/>
              <a:t>Example: There are 7 men and 24 women working for a company. </a:t>
            </a:r>
            <a:endParaRPr lang="en-US" dirty="0"/>
          </a:p>
        </p:txBody>
      </p:sp>
      <p:sp>
        <p:nvSpPr>
          <p:cNvPr id="4" name="Slide Number Placeholder 3"/>
          <p:cNvSpPr>
            <a:spLocks noGrp="1"/>
          </p:cNvSpPr>
          <p:nvPr>
            <p:ph type="sldNum" sz="quarter" idx="10"/>
          </p:nvPr>
        </p:nvSpPr>
        <p:spPr/>
        <p:txBody>
          <a:bodyPr/>
          <a:lstStyle/>
          <a:p>
            <a:fld id="{C135F909-F210-441A-96AB-1AA01BC53ABC}" type="slidenum">
              <a:rPr lang="en-US" smtClean="0"/>
              <a:pPr/>
              <a:t>6</a:t>
            </a:fld>
            <a:endParaRPr lang="en-US"/>
          </a:p>
        </p:txBody>
      </p:sp>
    </p:spTree>
    <p:extLst>
      <p:ext uri="{BB962C8B-B14F-4D97-AF65-F5344CB8AC3E}">
        <p14:creationId xmlns:p14="http://schemas.microsoft.com/office/powerpoint/2010/main" val="2861184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sz="1600" dirty="0"/>
              <a:t>Suppose we need to find </a:t>
            </a:r>
            <a:r>
              <a:rPr lang="el-GR" sz="1600" dirty="0">
                <a:cs typeface="Arial" charset="0"/>
              </a:rPr>
              <a:t>Σ</a:t>
            </a:r>
            <a:r>
              <a:rPr lang="en-US" sz="1600" dirty="0">
                <a:cs typeface="Arial" charset="0"/>
              </a:rPr>
              <a:t>X from a frequency distribution </a:t>
            </a:r>
            <a:r>
              <a:rPr lang="en-US" sz="1600" dirty="0" smtClean="0">
                <a:cs typeface="Arial" charset="0"/>
              </a:rPr>
              <a:t>table. We could do this in two different ways. </a:t>
            </a:r>
            <a:endParaRPr lang="en-US" sz="1600" dirty="0">
              <a:cs typeface="Arial" charset="0"/>
            </a:endParaRPr>
          </a:p>
          <a:p>
            <a:pPr marL="233263" indent="-233263">
              <a:lnSpc>
                <a:spcPct val="80000"/>
              </a:lnSpc>
              <a:buAutoNum type="arabicPeriod"/>
            </a:pPr>
            <a:r>
              <a:rPr lang="en-US" sz="1600" dirty="0">
                <a:cs typeface="Arial" charset="0"/>
              </a:rPr>
              <a:t>We can take the scores out of the distribution table, list them out, and sum.</a:t>
            </a:r>
          </a:p>
          <a:p>
            <a:pPr marL="233263" indent="-233263">
              <a:lnSpc>
                <a:spcPct val="80000"/>
              </a:lnSpc>
              <a:buAutoNum type="arabicPeriod"/>
            </a:pPr>
            <a:r>
              <a:rPr lang="en-US" sz="1600" dirty="0">
                <a:cs typeface="Arial" charset="0"/>
              </a:rPr>
              <a:t>We can multiple frequency by score’s value, then sum the resulting products.</a:t>
            </a:r>
          </a:p>
          <a:p>
            <a:pPr marL="752277" lvl="1" indent="-285750">
              <a:lnSpc>
                <a:spcPct val="80000"/>
              </a:lnSpc>
              <a:buFont typeface="Arial" charset="0"/>
              <a:buChar char="•"/>
            </a:pPr>
            <a:r>
              <a:rPr lang="en-US" sz="1600" dirty="0">
                <a:cs typeface="Arial" charset="0"/>
              </a:rPr>
              <a:t>Caution doing more complex calculations in the table can easily lead to errors.</a:t>
            </a:r>
          </a:p>
          <a:p>
            <a:endParaRPr lang="en-US" dirty="0"/>
          </a:p>
        </p:txBody>
      </p:sp>
      <p:sp>
        <p:nvSpPr>
          <p:cNvPr id="4" name="Slide Number Placeholder 3"/>
          <p:cNvSpPr>
            <a:spLocks noGrp="1"/>
          </p:cNvSpPr>
          <p:nvPr>
            <p:ph type="sldNum" sz="quarter" idx="10"/>
          </p:nvPr>
        </p:nvSpPr>
        <p:spPr/>
        <p:txBody>
          <a:bodyPr/>
          <a:lstStyle/>
          <a:p>
            <a:fld id="{C135F909-F210-441A-96AB-1AA01BC53ABC}" type="slidenum">
              <a:rPr lang="en-US" smtClean="0"/>
              <a:pPr/>
              <a:t>7</a:t>
            </a:fld>
            <a:endParaRPr lang="en-US"/>
          </a:p>
        </p:txBody>
      </p:sp>
    </p:spTree>
    <p:extLst>
      <p:ext uri="{BB962C8B-B14F-4D97-AF65-F5344CB8AC3E}">
        <p14:creationId xmlns:p14="http://schemas.microsoft.com/office/powerpoint/2010/main" val="3762152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Thus,</a:t>
            </a:r>
            <a:r>
              <a:rPr lang="en-US" baseline="0" dirty="0" smtClean="0"/>
              <a:t> the sum of all the scores in this distribution is 158.</a:t>
            </a:r>
            <a:endParaRPr lang="en-US" dirty="0"/>
          </a:p>
        </p:txBody>
      </p:sp>
      <p:sp>
        <p:nvSpPr>
          <p:cNvPr id="4" name="Slide Number Placeholder 3"/>
          <p:cNvSpPr>
            <a:spLocks noGrp="1"/>
          </p:cNvSpPr>
          <p:nvPr>
            <p:ph type="sldNum" sz="quarter" idx="10"/>
          </p:nvPr>
        </p:nvSpPr>
        <p:spPr/>
        <p:txBody>
          <a:bodyPr/>
          <a:lstStyle/>
          <a:p>
            <a:fld id="{C135F909-F210-441A-96AB-1AA01BC53ABC}" type="slidenum">
              <a:rPr lang="en-US" smtClean="0"/>
              <a:pPr/>
              <a:t>8</a:t>
            </a:fld>
            <a:endParaRPr lang="en-US"/>
          </a:p>
        </p:txBody>
      </p:sp>
    </p:spTree>
    <p:extLst>
      <p:ext uri="{BB962C8B-B14F-4D97-AF65-F5344CB8AC3E}">
        <p14:creationId xmlns:p14="http://schemas.microsoft.com/office/powerpoint/2010/main" val="938362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4948" indent="-174948">
              <a:buFont typeface="Arial" pitchFamily="34" charset="0"/>
              <a:buChar char="•"/>
            </a:pPr>
            <a:r>
              <a:rPr lang="en-US" dirty="0" smtClean="0"/>
              <a:t>Grouped</a:t>
            </a:r>
            <a:r>
              <a:rPr lang="en-US" baseline="0" dirty="0" smtClean="0"/>
              <a:t> </a:t>
            </a:r>
            <a:r>
              <a:rPr lang="en-US" baseline="0" dirty="0" smtClean="0"/>
              <a:t>(i.e., class interval) distributions may </a:t>
            </a:r>
            <a:r>
              <a:rPr lang="en-US" baseline="0" dirty="0" smtClean="0"/>
              <a:t>make it easier to find </a:t>
            </a:r>
            <a:r>
              <a:rPr lang="en-US" baseline="0" dirty="0" smtClean="0"/>
              <a:t>patterns in very large dataset with range of possible scores (0 to 44 in this case). Often annual income is presented in grouped distributions. </a:t>
            </a:r>
          </a:p>
          <a:p>
            <a:pPr marL="174948" indent="-174948">
              <a:buFont typeface="Arial" pitchFamily="34" charset="0"/>
              <a:buChar char="•"/>
            </a:pPr>
            <a:r>
              <a:rPr lang="en-US" baseline="0" dirty="0" smtClean="0"/>
              <a:t>Guidelines: There should be non-overlapping intervals. That is, there should only be one category that a given number will fall into. Typically, there should be between 10-20 intervals. Additionally, the widths of the intervals should be simple – numbers that are easy to follow along with (e.g., 5, 10). </a:t>
            </a:r>
            <a:endParaRPr lang="en-US" baseline="0" dirty="0" smtClean="0"/>
          </a:p>
          <a:p>
            <a:pPr marL="174948" indent="-174948">
              <a:buFont typeface="Arial" pitchFamily="34" charset="0"/>
              <a:buChar char="•"/>
            </a:pPr>
            <a:r>
              <a:rPr lang="en-US" baseline="0" dirty="0" smtClean="0"/>
              <a:t>Note: </a:t>
            </a:r>
            <a:r>
              <a:rPr lang="en-US" baseline="0" dirty="0" smtClean="0"/>
              <a:t>we do lose </a:t>
            </a:r>
            <a:r>
              <a:rPr lang="en-US" baseline="0" dirty="0" smtClean="0"/>
              <a:t>information about the </a:t>
            </a:r>
            <a:r>
              <a:rPr lang="en-US" baseline="0" dirty="0" smtClean="0"/>
              <a:t>specific </a:t>
            </a:r>
            <a:r>
              <a:rPr lang="en-US" baseline="0" dirty="0" smtClean="0"/>
              <a:t>values for any individual </a:t>
            </a:r>
            <a:r>
              <a:rPr lang="en-US" baseline="0" dirty="0" smtClean="0"/>
              <a:t>score when looking at a grouped frequency distribution. For example, we know that there were 7 values that fell between 0 and 4, but we don’t know exactly what those 7 values are. </a:t>
            </a:r>
            <a:endParaRPr lang="en-US" dirty="0"/>
          </a:p>
        </p:txBody>
      </p:sp>
      <p:sp>
        <p:nvSpPr>
          <p:cNvPr id="4" name="Slide Number Placeholder 3"/>
          <p:cNvSpPr>
            <a:spLocks noGrp="1"/>
          </p:cNvSpPr>
          <p:nvPr>
            <p:ph type="sldNum" sz="quarter" idx="10"/>
          </p:nvPr>
        </p:nvSpPr>
        <p:spPr/>
        <p:txBody>
          <a:bodyPr/>
          <a:lstStyle/>
          <a:p>
            <a:fld id="{C135F909-F210-441A-96AB-1AA01BC53ABC}" type="slidenum">
              <a:rPr lang="en-US" smtClean="0"/>
              <a:pPr/>
              <a:t>9</a:t>
            </a:fld>
            <a:endParaRPr lang="en-US"/>
          </a:p>
        </p:txBody>
      </p:sp>
    </p:spTree>
    <p:extLst>
      <p:ext uri="{BB962C8B-B14F-4D97-AF65-F5344CB8AC3E}">
        <p14:creationId xmlns:p14="http://schemas.microsoft.com/office/powerpoint/2010/main" val="3853982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E0691BB-1F63-4482-8A17-1F79133F6609}" type="datetimeFigureOut">
              <a:rPr lang="en-US" smtClean="0"/>
              <a:pPr/>
              <a:t>6/5/17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C7F84BA5-476A-42BA-8F8A-8C4F3D4118A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0691BB-1F63-4482-8A17-1F79133F6609}" type="datetimeFigureOut">
              <a:rPr lang="en-US" smtClean="0"/>
              <a:pPr/>
              <a:t>6/5/17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84BA5-476A-42BA-8F8A-8C4F3D4118A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E0691BB-1F63-4482-8A17-1F79133F6609}" type="datetimeFigureOut">
              <a:rPr lang="en-US" smtClean="0"/>
              <a:pPr/>
              <a:t>6/5/17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C7F84BA5-476A-42BA-8F8A-8C4F3D4118A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33BDFF21-C905-4FBC-B3C1-003E1E266E41}"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2362200"/>
            <a:ext cx="7693025" cy="3724275"/>
          </a:xfrm>
        </p:spPr>
        <p:txBody>
          <a:bodyPr/>
          <a:lstStyle/>
          <a:p>
            <a:endParaRPr lang="en-US"/>
          </a:p>
        </p:txBody>
      </p:sp>
      <p:sp>
        <p:nvSpPr>
          <p:cNvPr id="4" name="Date Placeholder 3"/>
          <p:cNvSpPr>
            <a:spLocks noGrp="1"/>
          </p:cNvSpPr>
          <p:nvPr>
            <p:ph type="dt" sz="half" idx="10"/>
          </p:nvPr>
        </p:nvSpPr>
        <p:spPr>
          <a:xfrm>
            <a:off x="2438400" y="6248400"/>
            <a:ext cx="2130425" cy="474663"/>
          </a:xfrm>
        </p:spPr>
        <p:txBody>
          <a:bodyPr/>
          <a:lstStyle>
            <a:lvl1pPr>
              <a:defRPr/>
            </a:lvl1pPr>
          </a:lstStyle>
          <a:p>
            <a:endParaRPr lang="en-US"/>
          </a:p>
        </p:txBody>
      </p:sp>
      <p:sp>
        <p:nvSpPr>
          <p:cNvPr id="5" name="Footer Placeholder 4"/>
          <p:cNvSpPr>
            <a:spLocks noGrp="1"/>
          </p:cNvSpPr>
          <p:nvPr>
            <p:ph type="ftr" sz="quarter" idx="11"/>
          </p:nvPr>
        </p:nvSpPr>
        <p:spPr>
          <a:xfrm>
            <a:off x="5791200" y="6248400"/>
            <a:ext cx="2897188" cy="474663"/>
          </a:xfrm>
        </p:spPr>
        <p:txBody>
          <a:bodyPr/>
          <a:lstStyle>
            <a:lvl1pPr>
              <a:defRPr/>
            </a:lvl1pPr>
          </a:lstStyle>
          <a:p>
            <a:endParaRPr lang="en-US"/>
          </a:p>
        </p:txBody>
      </p:sp>
      <p:sp>
        <p:nvSpPr>
          <p:cNvPr id="6" name="Slide Number Placeholder 5"/>
          <p:cNvSpPr>
            <a:spLocks noGrp="1"/>
          </p:cNvSpPr>
          <p:nvPr>
            <p:ph type="sldNum" sz="quarter" idx="12"/>
          </p:nvPr>
        </p:nvSpPr>
        <p:spPr>
          <a:xfrm>
            <a:off x="84138" y="6242050"/>
            <a:ext cx="587375" cy="488950"/>
          </a:xfrm>
        </p:spPr>
        <p:txBody>
          <a:bodyPr/>
          <a:lstStyle>
            <a:lvl1pPr>
              <a:defRPr/>
            </a:lvl1pPr>
          </a:lstStyle>
          <a:p>
            <a:fld id="{2B59F9BE-ABB2-4A77-9889-F1355ECAE80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E0691BB-1F63-4482-8A17-1F79133F6609}" type="datetimeFigureOut">
              <a:rPr lang="en-US" smtClean="0"/>
              <a:pPr/>
              <a:t>6/5/17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7F84BA5-476A-42BA-8F8A-8C4F3D4118A4}"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0E0691BB-1F63-4482-8A17-1F79133F6609}" type="datetimeFigureOut">
              <a:rPr lang="en-US" smtClean="0"/>
              <a:pPr/>
              <a:t>6/5/17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7F84BA5-476A-42BA-8F8A-8C4F3D4118A4}"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0E0691BB-1F63-4482-8A17-1F79133F6609}" type="datetimeFigureOut">
              <a:rPr lang="en-US" smtClean="0"/>
              <a:pPr/>
              <a:t>6/5/17</a:t>
            </a:fld>
            <a:endParaRPr lang="en-US"/>
          </a:p>
        </p:txBody>
      </p:sp>
      <p:sp>
        <p:nvSpPr>
          <p:cNvPr id="10" name="Slide Number Placeholder 9"/>
          <p:cNvSpPr>
            <a:spLocks noGrp="1"/>
          </p:cNvSpPr>
          <p:nvPr>
            <p:ph type="sldNum" sz="quarter" idx="16"/>
          </p:nvPr>
        </p:nvSpPr>
        <p:spPr/>
        <p:txBody>
          <a:bodyPr rtlCol="0"/>
          <a:lstStyle/>
          <a:p>
            <a:fld id="{C7F84BA5-476A-42BA-8F8A-8C4F3D4118A4}"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0E0691BB-1F63-4482-8A17-1F79133F6609}" type="datetimeFigureOut">
              <a:rPr lang="en-US" smtClean="0"/>
              <a:pPr/>
              <a:t>6/5/17</a:t>
            </a:fld>
            <a:endParaRPr lang="en-US"/>
          </a:p>
        </p:txBody>
      </p:sp>
      <p:sp>
        <p:nvSpPr>
          <p:cNvPr id="12" name="Slide Number Placeholder 11"/>
          <p:cNvSpPr>
            <a:spLocks noGrp="1"/>
          </p:cNvSpPr>
          <p:nvPr>
            <p:ph type="sldNum" sz="quarter" idx="16"/>
          </p:nvPr>
        </p:nvSpPr>
        <p:spPr/>
        <p:txBody>
          <a:bodyPr rtlCol="0"/>
          <a:lstStyle/>
          <a:p>
            <a:fld id="{C7F84BA5-476A-42BA-8F8A-8C4F3D4118A4}"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E0691BB-1F63-4482-8A17-1F79133F6609}" type="datetimeFigureOut">
              <a:rPr lang="en-US" smtClean="0"/>
              <a:pPr/>
              <a:t>6/5/17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7F84BA5-476A-42BA-8F8A-8C4F3D4118A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0691BB-1F63-4482-8A17-1F79133F6609}" type="datetimeFigureOut">
              <a:rPr lang="en-US" smtClean="0"/>
              <a:pPr/>
              <a:t>6/5/17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7F84BA5-476A-42BA-8F8A-8C4F3D4118A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E0691BB-1F63-4482-8A17-1F79133F6609}" type="datetimeFigureOut">
              <a:rPr lang="en-US" smtClean="0"/>
              <a:pPr/>
              <a:t>6/5/17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7F84BA5-476A-42BA-8F8A-8C4F3D4118A4}"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0E0691BB-1F63-4482-8A17-1F79133F6609}" type="datetimeFigureOut">
              <a:rPr lang="en-US" smtClean="0"/>
              <a:pPr/>
              <a:t>6/5/17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C7F84BA5-476A-42BA-8F8A-8C4F3D4118A4}"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0E0691BB-1F63-4482-8A17-1F79133F6609}" type="datetimeFigureOut">
              <a:rPr lang="en-US" smtClean="0"/>
              <a:pPr/>
              <a:t>6/5/17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7F84BA5-476A-42BA-8F8A-8C4F3D4118A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1.bin"/><Relationship Id="rId5"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2.bin"/><Relationship Id="rId5"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wmf"/></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http://www.math.yorku.ca/SCS/Gallery/images/ithaca1.jpg" TargetMode="External"/><Relationship Id="rId5" Type="http://schemas.openxmlformats.org/officeDocument/2006/relationships/image" Target="../media/image9.jpeg"/><Relationship Id="rId6" Type="http://schemas.openxmlformats.org/officeDocument/2006/relationships/image" Target="http://www.math.yorku.ca/SCS/Gallery/images/ithaca2.jpg" TargetMode="External"/><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1.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13.png"/><Relationship Id="rId5" Type="http://schemas.openxmlformats.org/officeDocument/2006/relationships/oleObject" Target="../embeddings/oleObject3.bin"/><Relationship Id="rId6" Type="http://schemas.openxmlformats.org/officeDocument/2006/relationships/image" Target="../media/image12.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13.png"/><Relationship Id="rId5" Type="http://schemas.openxmlformats.org/officeDocument/2006/relationships/oleObject" Target="../embeddings/oleObject4.bin"/><Relationship Id="rId6" Type="http://schemas.openxmlformats.org/officeDocument/2006/relationships/image" Target="../media/image14.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16.png"/><Relationship Id="rId5" Type="http://schemas.openxmlformats.org/officeDocument/2006/relationships/oleObject" Target="../embeddings/oleObject5.bin"/><Relationship Id="rId6" Type="http://schemas.openxmlformats.org/officeDocument/2006/relationships/image" Target="../media/image15.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chart" Target="../charts/char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Frequency </a:t>
            </a:r>
            <a:r>
              <a:rPr lang="en-US" dirty="0" smtClean="0"/>
              <a:t>Distributions</a:t>
            </a:r>
            <a:endParaRPr lang="en-US" dirty="0"/>
          </a:p>
        </p:txBody>
      </p:sp>
      <p:sp>
        <p:nvSpPr>
          <p:cNvPr id="3" name="Subtitle 2"/>
          <p:cNvSpPr>
            <a:spLocks noGrp="1"/>
          </p:cNvSpPr>
          <p:nvPr>
            <p:ph type="subTitle" idx="1"/>
          </p:nvPr>
        </p:nvSpPr>
        <p:spPr/>
        <p:txBody>
          <a:bodyPr>
            <a:normAutofit/>
          </a:bodyPr>
          <a:lstStyle/>
          <a:p>
            <a:r>
              <a:rPr lang="en-US" dirty="0" smtClean="0"/>
              <a:t>Descriptive Statistics</a:t>
            </a:r>
            <a:endParaRPr lang="en-US" dirty="0"/>
          </a:p>
        </p:txBody>
      </p:sp>
      <p:sp>
        <p:nvSpPr>
          <p:cNvPr id="4" name="Subtitle 2"/>
          <p:cNvSpPr txBox="1">
            <a:spLocks/>
          </p:cNvSpPr>
          <p:nvPr/>
        </p:nvSpPr>
        <p:spPr>
          <a:xfrm>
            <a:off x="304800" y="5181600"/>
            <a:ext cx="6705600" cy="685800"/>
          </a:xfrm>
          <a:prstGeom prst="rect">
            <a:avLst/>
          </a:prstGeom>
        </p:spPr>
        <p:txBody>
          <a:bodyPr vert="horz" anchor="ctr">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endParaRPr kumimoji="0" lang="en-US" sz="2600" b="0"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Relative &amp; Cumulative Frequencies</a:t>
            </a:r>
            <a:endParaRPr lang="en-US" dirty="0"/>
          </a:p>
        </p:txBody>
      </p:sp>
    </p:spTree>
    <p:extLst>
      <p:ext uri="{BB962C8B-B14F-4D97-AF65-F5344CB8AC3E}">
        <p14:creationId xmlns:p14="http://schemas.microsoft.com/office/powerpoint/2010/main" val="2822278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Frequency</a:t>
            </a:r>
            <a:endParaRPr lang="en-US" dirty="0"/>
          </a:p>
        </p:txBody>
      </p:sp>
      <p:sp>
        <p:nvSpPr>
          <p:cNvPr id="7" name="Rectangle 6"/>
          <p:cNvSpPr/>
          <p:nvPr/>
        </p:nvSpPr>
        <p:spPr>
          <a:xfrm>
            <a:off x="4876800" y="5715000"/>
            <a:ext cx="21336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Object 5"/>
          <p:cNvGraphicFramePr>
            <a:graphicFrameLocks noChangeAspect="1"/>
          </p:cNvGraphicFramePr>
          <p:nvPr/>
        </p:nvGraphicFramePr>
        <p:xfrm>
          <a:off x="2286000" y="3429000"/>
          <a:ext cx="669925" cy="1295400"/>
        </p:xfrm>
        <a:graphic>
          <a:graphicData uri="http://schemas.openxmlformats.org/presentationml/2006/ole">
            <mc:AlternateContent xmlns:mc="http://schemas.openxmlformats.org/markup-compatibility/2006">
              <mc:Choice xmlns:v="urn:schemas-microsoft-com:vml" Requires="v">
                <p:oleObj spid="_x0000_s60447" name="Equation" r:id="rId4" imgW="203040" imgH="393480" progId="Equation.3">
                  <p:embed/>
                </p:oleObj>
              </mc:Choice>
              <mc:Fallback>
                <p:oleObj name="Equation" r:id="rId4" imgW="2030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429000"/>
                        <a:ext cx="669925"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6"/>
          <p:cNvSpPr txBox="1">
            <a:spLocks noChangeArrowheads="1"/>
          </p:cNvSpPr>
          <p:nvPr/>
        </p:nvSpPr>
        <p:spPr bwMode="auto">
          <a:xfrm>
            <a:off x="1154112" y="3790950"/>
            <a:ext cx="1292225" cy="579438"/>
          </a:xfrm>
          <a:prstGeom prst="rect">
            <a:avLst/>
          </a:prstGeom>
          <a:noFill/>
          <a:ln w="9525">
            <a:noFill/>
            <a:miter lim="800000"/>
            <a:headEnd/>
            <a:tailEnd/>
          </a:ln>
          <a:effectLst/>
        </p:spPr>
        <p:txBody>
          <a:bodyPr wrap="none">
            <a:spAutoFit/>
          </a:bodyPr>
          <a:lstStyle/>
          <a:p>
            <a:pPr eaLnBrk="1" hangingPunct="1"/>
            <a:r>
              <a:rPr lang="en-US" altLang="en-US" sz="3200" i="1" dirty="0">
                <a:latin typeface="Times New Roman" pitchFamily="18" charset="0"/>
              </a:rPr>
              <a:t>rel. f </a:t>
            </a:r>
            <a:r>
              <a:rPr lang="en-US" altLang="en-US" sz="3200" dirty="0"/>
              <a:t>=</a:t>
            </a:r>
            <a:endParaRPr lang="en-US" sz="3200" dirty="0"/>
          </a:p>
        </p:txBody>
      </p:sp>
      <p:sp>
        <p:nvSpPr>
          <p:cNvPr id="3" name="Content Placeholder 2"/>
          <p:cNvSpPr>
            <a:spLocks noGrp="1"/>
          </p:cNvSpPr>
          <p:nvPr>
            <p:ph sz="quarter" idx="1"/>
          </p:nvPr>
        </p:nvSpPr>
        <p:spPr>
          <a:xfrm>
            <a:off x="612648" y="1600200"/>
            <a:ext cx="4721352" cy="4495800"/>
          </a:xfrm>
        </p:spPr>
        <p:txBody>
          <a:bodyPr/>
          <a:lstStyle/>
          <a:p>
            <a:pPr>
              <a:buNone/>
            </a:pPr>
            <a:r>
              <a:rPr lang="en-US" sz="2600" dirty="0" smtClean="0"/>
              <a:t>Relative frequency (</a:t>
            </a:r>
            <a:r>
              <a:rPr lang="en-US" sz="2600" i="1" dirty="0" smtClean="0"/>
              <a:t>rel. f</a:t>
            </a:r>
            <a:r>
              <a:rPr lang="en-US" sz="2600" dirty="0" smtClean="0"/>
              <a:t> or </a:t>
            </a:r>
            <a:r>
              <a:rPr lang="en-US" sz="2600" i="1" dirty="0" err="1" smtClean="0"/>
              <a:t>rf</a:t>
            </a:r>
            <a:r>
              <a:rPr lang="en-US" sz="2600" dirty="0" smtClean="0"/>
              <a:t>)</a:t>
            </a:r>
          </a:p>
          <a:p>
            <a:pPr algn="ctr">
              <a:buNone/>
            </a:pPr>
            <a:endParaRPr lang="en-US" dirty="0" smtClean="0"/>
          </a:p>
        </p:txBody>
      </p:sp>
      <p:graphicFrame>
        <p:nvGraphicFramePr>
          <p:cNvPr id="10" name="Table 9"/>
          <p:cNvGraphicFramePr>
            <a:graphicFrameLocks noGrp="1"/>
          </p:cNvGraphicFramePr>
          <p:nvPr>
            <p:extLst>
              <p:ext uri="{D42A27DB-BD31-4B8C-83A1-F6EECF244321}">
                <p14:modId xmlns:p14="http://schemas.microsoft.com/office/powerpoint/2010/main" val="1643383449"/>
              </p:ext>
            </p:extLst>
          </p:nvPr>
        </p:nvGraphicFramePr>
        <p:xfrm>
          <a:off x="3854742" y="3072448"/>
          <a:ext cx="4876800" cy="2595880"/>
        </p:xfrm>
        <a:graphic>
          <a:graphicData uri="http://schemas.openxmlformats.org/drawingml/2006/table">
            <a:tbl>
              <a:tblPr firstRow="1" bandRow="1">
                <a:tableStyleId>{5C22544A-7EE6-4342-B048-85BDC9FD1C3A}</a:tableStyleId>
              </a:tblPr>
              <a:tblGrid>
                <a:gridCol w="1625600"/>
                <a:gridCol w="1625600"/>
                <a:gridCol w="1625600"/>
              </a:tblGrid>
              <a:tr h="370840">
                <a:tc>
                  <a:txBody>
                    <a:bodyPr/>
                    <a:lstStyle/>
                    <a:p>
                      <a:pPr algn="ctr"/>
                      <a:r>
                        <a:rPr lang="en-US" dirty="0" smtClean="0"/>
                        <a:t>Score</a:t>
                      </a:r>
                      <a:endParaRPr lang="en-US" dirty="0"/>
                    </a:p>
                  </a:txBody>
                  <a:tcPr/>
                </a:tc>
                <a:tc>
                  <a:txBody>
                    <a:bodyPr/>
                    <a:lstStyle/>
                    <a:p>
                      <a:pPr algn="ctr"/>
                      <a:r>
                        <a:rPr lang="en-US" i="1" dirty="0" smtClean="0"/>
                        <a:t>f</a:t>
                      </a:r>
                      <a:endParaRPr lang="en-US" i="1" dirty="0"/>
                    </a:p>
                  </a:txBody>
                  <a:tcPr/>
                </a:tc>
                <a:tc>
                  <a:txBody>
                    <a:bodyPr/>
                    <a:lstStyle/>
                    <a:p>
                      <a:pPr algn="ctr"/>
                      <a:r>
                        <a:rPr lang="en-US" i="1" dirty="0" smtClean="0"/>
                        <a:t>rel</a:t>
                      </a:r>
                      <a:r>
                        <a:rPr lang="en-US" i="1" baseline="0" dirty="0" smtClean="0"/>
                        <a:t>. f</a:t>
                      </a:r>
                      <a:endParaRPr lang="en-US" i="1" dirty="0"/>
                    </a:p>
                  </a:txBody>
                  <a:tcPr/>
                </a:tc>
              </a:tr>
              <a:tr h="370840">
                <a:tc>
                  <a:txBody>
                    <a:bodyPr/>
                    <a:lstStyle/>
                    <a:p>
                      <a:pPr algn="ctr"/>
                      <a:r>
                        <a:rPr lang="en-US" dirty="0" smtClean="0"/>
                        <a:t>6</a:t>
                      </a:r>
                    </a:p>
                  </a:txBody>
                  <a:tcPr/>
                </a:tc>
                <a:tc>
                  <a:txBody>
                    <a:bodyPr/>
                    <a:lstStyle/>
                    <a:p>
                      <a:pPr algn="ctr"/>
                      <a:r>
                        <a:rPr lang="en-US" dirty="0" smtClean="0"/>
                        <a:t>1</a:t>
                      </a:r>
                    </a:p>
                  </a:txBody>
                  <a:tcPr/>
                </a:tc>
                <a:tc>
                  <a:txBody>
                    <a:bodyPr/>
                    <a:lstStyle/>
                    <a:p>
                      <a:pPr algn="ctr"/>
                      <a:r>
                        <a:rPr lang="en-US" dirty="0" smtClean="0"/>
                        <a:t>.05</a:t>
                      </a:r>
                      <a:endParaRPr lang="en-US" dirty="0"/>
                    </a:p>
                  </a:txBody>
                  <a:tcPr/>
                </a:tc>
              </a:tr>
              <a:tr h="370840">
                <a:tc>
                  <a:txBody>
                    <a:bodyPr/>
                    <a:lstStyle/>
                    <a:p>
                      <a:pPr algn="ctr"/>
                      <a:r>
                        <a:rPr lang="en-US" dirty="0" smtClean="0"/>
                        <a:t>5</a:t>
                      </a:r>
                    </a:p>
                  </a:txBody>
                  <a:tcPr/>
                </a:tc>
                <a:tc>
                  <a:txBody>
                    <a:bodyPr/>
                    <a:lstStyle/>
                    <a:p>
                      <a:pPr algn="ctr"/>
                      <a:r>
                        <a:rPr lang="en-US" dirty="0" smtClean="0"/>
                        <a:t>0</a:t>
                      </a:r>
                      <a:endParaRPr lang="en-US" dirty="0"/>
                    </a:p>
                  </a:txBody>
                  <a:tcPr/>
                </a:tc>
                <a:tc>
                  <a:txBody>
                    <a:bodyPr/>
                    <a:lstStyle/>
                    <a:p>
                      <a:pPr algn="ctr"/>
                      <a:r>
                        <a:rPr lang="en-US" dirty="0" smtClean="0"/>
                        <a:t>.00</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.10</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.15</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10</a:t>
                      </a:r>
                      <a:endParaRPr lang="en-US" dirty="0"/>
                    </a:p>
                  </a:txBody>
                  <a:tcPr/>
                </a:tc>
                <a:tc>
                  <a:txBody>
                    <a:bodyPr/>
                    <a:lstStyle/>
                    <a:p>
                      <a:pPr algn="ctr"/>
                      <a:r>
                        <a:rPr lang="en-US" dirty="0" smtClean="0"/>
                        <a:t>.50</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.20</a:t>
                      </a:r>
                      <a:endParaRPr lang="en-US" dirty="0"/>
                    </a:p>
                  </a:txBody>
                  <a:tcPr/>
                </a:tc>
              </a:tr>
            </a:tbl>
          </a:graphicData>
        </a:graphic>
      </p:graphicFrame>
    </p:spTree>
    <p:extLst>
      <p:ext uri="{BB962C8B-B14F-4D97-AF65-F5344CB8AC3E}">
        <p14:creationId xmlns:p14="http://schemas.microsoft.com/office/powerpoint/2010/main" val="536901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4000" dirty="0" smtClean="0"/>
              <a:t>Relative Frequency</a:t>
            </a:r>
            <a:endParaRPr lang="en-US" sz="4000" dirty="0"/>
          </a:p>
        </p:txBody>
      </p:sp>
      <p:sp>
        <p:nvSpPr>
          <p:cNvPr id="34819" name="Rectangle 3"/>
          <p:cNvSpPr>
            <a:spLocks noGrp="1" noChangeArrowheads="1"/>
          </p:cNvSpPr>
          <p:nvPr>
            <p:ph type="body" idx="1"/>
          </p:nvPr>
        </p:nvSpPr>
        <p:spPr/>
        <p:txBody>
          <a:bodyPr/>
          <a:lstStyle/>
          <a:p>
            <a:pPr>
              <a:buFontTx/>
              <a:buNone/>
            </a:pPr>
            <a:r>
              <a:rPr lang="en-US" sz="2800" u="sng" dirty="0"/>
              <a:t>Score	</a:t>
            </a:r>
            <a:r>
              <a:rPr lang="en-US" sz="2800" u="sng" dirty="0" smtClean="0"/>
              <a:t>	</a:t>
            </a:r>
            <a:r>
              <a:rPr lang="en-US" sz="2800" i="1" u="sng" dirty="0" smtClean="0"/>
              <a:t>f</a:t>
            </a:r>
            <a:r>
              <a:rPr lang="en-US" sz="2800" u="sng" dirty="0"/>
              <a:t>	</a:t>
            </a:r>
            <a:r>
              <a:rPr lang="en-US" sz="2800" i="1" u="sng" dirty="0" smtClean="0"/>
              <a:t>rel. f</a:t>
            </a:r>
            <a:r>
              <a:rPr lang="en-US" sz="2800" u="sng" dirty="0"/>
              <a:t>	</a:t>
            </a:r>
          </a:p>
          <a:p>
            <a:pPr>
              <a:buFontTx/>
              <a:buNone/>
            </a:pPr>
            <a:r>
              <a:rPr lang="en-US" sz="2800" dirty="0"/>
              <a:t>12		3	.15 </a:t>
            </a:r>
            <a:r>
              <a:rPr lang="en-US" sz="2000" i="1" dirty="0"/>
              <a:t>(15% of the class received a score of 12)</a:t>
            </a:r>
          </a:p>
          <a:p>
            <a:pPr>
              <a:buFontTx/>
              <a:buNone/>
            </a:pPr>
            <a:r>
              <a:rPr lang="en-US" sz="2800" dirty="0"/>
              <a:t>11		2	.10</a:t>
            </a:r>
          </a:p>
          <a:p>
            <a:pPr>
              <a:buFontTx/>
              <a:buNone/>
            </a:pPr>
            <a:r>
              <a:rPr lang="en-US" sz="2800" dirty="0"/>
              <a:t>10		5	.25 </a:t>
            </a:r>
            <a:r>
              <a:rPr lang="en-US" sz="2000" i="1" dirty="0"/>
              <a:t>(25% of the class received a score of 10)</a:t>
            </a:r>
            <a:endParaRPr lang="en-US" sz="2800" dirty="0"/>
          </a:p>
          <a:p>
            <a:pPr>
              <a:buFontTx/>
              <a:buNone/>
            </a:pPr>
            <a:r>
              <a:rPr lang="en-US" sz="2800" dirty="0"/>
              <a:t>9			3	.15</a:t>
            </a:r>
          </a:p>
          <a:p>
            <a:pPr>
              <a:buFontTx/>
              <a:buNone/>
            </a:pPr>
            <a:r>
              <a:rPr lang="en-US" sz="2800" dirty="0"/>
              <a:t>8			2	.10</a:t>
            </a:r>
          </a:p>
          <a:p>
            <a:pPr>
              <a:buFontTx/>
              <a:buNone/>
            </a:pPr>
            <a:r>
              <a:rPr lang="en-US" sz="2800" u="sng" dirty="0"/>
              <a:t>7			5	.25	</a:t>
            </a:r>
          </a:p>
          <a:p>
            <a:pPr>
              <a:buFontTx/>
              <a:buNone/>
            </a:pPr>
            <a:r>
              <a:rPr lang="en-US" sz="2800" dirty="0"/>
              <a:t> 		</a:t>
            </a:r>
            <a:r>
              <a:rPr lang="en-US" sz="2800" i="1" dirty="0"/>
              <a:t>N</a:t>
            </a:r>
            <a:r>
              <a:rPr lang="en-US" sz="2800" dirty="0"/>
              <a:t> =	20</a:t>
            </a:r>
            <a:endParaRPr lang="en-US" sz="2800" u="sng" dirty="0"/>
          </a:p>
          <a:p>
            <a:pPr>
              <a:buFontTx/>
              <a:buNone/>
            </a:pPr>
            <a:endParaRPr lang="en-US" sz="2800" dirty="0"/>
          </a:p>
        </p:txBody>
      </p:sp>
    </p:spTree>
    <p:extLst>
      <p:ext uri="{BB962C8B-B14F-4D97-AF65-F5344CB8AC3E}">
        <p14:creationId xmlns:p14="http://schemas.microsoft.com/office/powerpoint/2010/main" val="1308856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Cumulative Frequency</a:t>
            </a:r>
            <a:endParaRPr lang="en-US" dirty="0"/>
          </a:p>
        </p:txBody>
      </p:sp>
      <p:sp>
        <p:nvSpPr>
          <p:cNvPr id="3" name="Content Placeholder 2"/>
          <p:cNvSpPr>
            <a:spLocks noGrp="1"/>
          </p:cNvSpPr>
          <p:nvPr>
            <p:ph sz="quarter" idx="1"/>
          </p:nvPr>
        </p:nvSpPr>
        <p:spPr/>
        <p:txBody>
          <a:bodyPr/>
          <a:lstStyle/>
          <a:p>
            <a:pPr>
              <a:buNone/>
            </a:pPr>
            <a:r>
              <a:rPr lang="en-US" dirty="0" smtClean="0"/>
              <a:t>Frequency of all scores at or below a particular score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485960442"/>
              </p:ext>
            </p:extLst>
          </p:nvPr>
        </p:nvGraphicFramePr>
        <p:xfrm>
          <a:off x="1905000" y="2590800"/>
          <a:ext cx="4876800" cy="3337560"/>
        </p:xfrm>
        <a:graphic>
          <a:graphicData uri="http://schemas.openxmlformats.org/drawingml/2006/table">
            <a:tbl>
              <a:tblPr firstRow="1" bandRow="1">
                <a:tableStyleId>{5C22544A-7EE6-4342-B048-85BDC9FD1C3A}</a:tableStyleId>
              </a:tblPr>
              <a:tblGrid>
                <a:gridCol w="1625600"/>
                <a:gridCol w="1625600"/>
                <a:gridCol w="1625600"/>
              </a:tblGrid>
              <a:tr h="370840">
                <a:tc>
                  <a:txBody>
                    <a:bodyPr/>
                    <a:lstStyle/>
                    <a:p>
                      <a:pPr algn="ctr"/>
                      <a:r>
                        <a:rPr lang="en-US" dirty="0" smtClean="0"/>
                        <a:t>Score</a:t>
                      </a:r>
                      <a:endParaRPr lang="en-US" dirty="0"/>
                    </a:p>
                  </a:txBody>
                  <a:tcPr/>
                </a:tc>
                <a:tc>
                  <a:txBody>
                    <a:bodyPr/>
                    <a:lstStyle/>
                    <a:p>
                      <a:pPr algn="ctr"/>
                      <a:r>
                        <a:rPr lang="en-US" i="1" dirty="0" smtClean="0"/>
                        <a:t>f</a:t>
                      </a:r>
                      <a:endParaRPr lang="en-US" i="1" dirty="0"/>
                    </a:p>
                  </a:txBody>
                  <a:tcPr/>
                </a:tc>
                <a:tc>
                  <a:txBody>
                    <a:bodyPr/>
                    <a:lstStyle/>
                    <a:p>
                      <a:pPr algn="ctr"/>
                      <a:r>
                        <a:rPr lang="en-US" i="1" dirty="0" err="1" smtClean="0"/>
                        <a:t>cf</a:t>
                      </a:r>
                      <a:endParaRPr lang="en-US" i="1" dirty="0"/>
                    </a:p>
                  </a:txBody>
                  <a:tcPr/>
                </a:tc>
              </a:tr>
              <a:tr h="370840">
                <a:tc>
                  <a:txBody>
                    <a:bodyPr/>
                    <a:lstStyle/>
                    <a:p>
                      <a:pPr algn="ctr"/>
                      <a:r>
                        <a:rPr lang="en-US" dirty="0" smtClean="0"/>
                        <a:t>17</a:t>
                      </a:r>
                    </a:p>
                  </a:txBody>
                  <a:tcPr/>
                </a:tc>
                <a:tc>
                  <a:txBody>
                    <a:bodyPr/>
                    <a:lstStyle/>
                    <a:p>
                      <a:pPr algn="ctr"/>
                      <a:r>
                        <a:rPr lang="en-US" dirty="0" smtClean="0"/>
                        <a:t>1</a:t>
                      </a:r>
                    </a:p>
                  </a:txBody>
                  <a:tcPr/>
                </a:tc>
                <a:tc>
                  <a:txBody>
                    <a:bodyPr/>
                    <a:lstStyle/>
                    <a:p>
                      <a:pPr algn="ctr"/>
                      <a:r>
                        <a:rPr lang="en-US" dirty="0" smtClean="0"/>
                        <a:t>20</a:t>
                      </a:r>
                      <a:endParaRPr lang="en-US" dirty="0"/>
                    </a:p>
                  </a:txBody>
                  <a:tcPr/>
                </a:tc>
              </a:tr>
              <a:tr h="370840">
                <a:tc>
                  <a:txBody>
                    <a:bodyPr/>
                    <a:lstStyle/>
                    <a:p>
                      <a:pPr algn="ctr"/>
                      <a:r>
                        <a:rPr lang="en-US" dirty="0" smtClean="0"/>
                        <a:t>16</a:t>
                      </a:r>
                    </a:p>
                  </a:txBody>
                  <a:tcPr/>
                </a:tc>
                <a:tc>
                  <a:txBody>
                    <a:bodyPr/>
                    <a:lstStyle/>
                    <a:p>
                      <a:pPr algn="ctr"/>
                      <a:r>
                        <a:rPr lang="en-US" dirty="0" smtClean="0"/>
                        <a:t>2</a:t>
                      </a:r>
                      <a:endParaRPr lang="en-US" dirty="0"/>
                    </a:p>
                  </a:txBody>
                  <a:tcPr/>
                </a:tc>
                <a:tc>
                  <a:txBody>
                    <a:bodyPr/>
                    <a:lstStyle/>
                    <a:p>
                      <a:pPr algn="ctr"/>
                      <a:r>
                        <a:rPr lang="en-US" dirty="0" smtClean="0"/>
                        <a:t>19</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4</a:t>
                      </a:r>
                      <a:endParaRPr lang="en-US" dirty="0"/>
                    </a:p>
                  </a:txBody>
                  <a:tcPr/>
                </a:tc>
                <a:tc>
                  <a:txBody>
                    <a:bodyPr/>
                    <a:lstStyle/>
                    <a:p>
                      <a:pPr algn="ctr"/>
                      <a:r>
                        <a:rPr lang="en-US" dirty="0" smtClean="0"/>
                        <a:t>17</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6</a:t>
                      </a:r>
                      <a:endParaRPr lang="en-US" dirty="0"/>
                    </a:p>
                  </a:txBody>
                  <a:tcPr/>
                </a:tc>
                <a:tc>
                  <a:txBody>
                    <a:bodyPr/>
                    <a:lstStyle/>
                    <a:p>
                      <a:pPr algn="ctr"/>
                      <a:r>
                        <a:rPr lang="en-US" dirty="0" smtClean="0"/>
                        <a:t>13</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4</a:t>
                      </a:r>
                      <a:endParaRPr lang="en-US" dirty="0"/>
                    </a:p>
                  </a:txBody>
                  <a:tcPr/>
                </a:tc>
                <a:tc>
                  <a:txBody>
                    <a:bodyPr/>
                    <a:lstStyle/>
                    <a:p>
                      <a:pPr algn="ctr"/>
                      <a:r>
                        <a:rPr lang="en-US" dirty="0" smtClean="0"/>
                        <a:t>7</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bl>
          </a:graphicData>
        </a:graphic>
      </p:graphicFrame>
    </p:spTree>
    <p:extLst>
      <p:ext uri="{BB962C8B-B14F-4D97-AF65-F5344CB8AC3E}">
        <p14:creationId xmlns:p14="http://schemas.microsoft.com/office/powerpoint/2010/main" val="1399108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4000"/>
              <a:t>Cumulative Frequency Distribution</a:t>
            </a:r>
          </a:p>
        </p:txBody>
      </p:sp>
      <p:sp>
        <p:nvSpPr>
          <p:cNvPr id="37891" name="Rectangle 3"/>
          <p:cNvSpPr>
            <a:spLocks noGrp="1" noChangeArrowheads="1"/>
          </p:cNvSpPr>
          <p:nvPr>
            <p:ph type="body" idx="1"/>
          </p:nvPr>
        </p:nvSpPr>
        <p:spPr/>
        <p:txBody>
          <a:bodyPr/>
          <a:lstStyle/>
          <a:p>
            <a:pPr>
              <a:buFontTx/>
              <a:buNone/>
            </a:pPr>
            <a:r>
              <a:rPr lang="en-US" sz="2800" u="sng" dirty="0"/>
              <a:t>Score	</a:t>
            </a:r>
            <a:r>
              <a:rPr lang="en-US" sz="2800" u="sng" dirty="0" smtClean="0"/>
              <a:t>	</a:t>
            </a:r>
            <a:r>
              <a:rPr lang="en-US" sz="2800" i="1" u="sng" dirty="0" smtClean="0"/>
              <a:t>f</a:t>
            </a:r>
            <a:r>
              <a:rPr lang="en-US" sz="2800" u="sng" dirty="0"/>
              <a:t>	</a:t>
            </a:r>
            <a:r>
              <a:rPr lang="en-US" sz="2800" i="1" u="sng" dirty="0" err="1"/>
              <a:t>cf</a:t>
            </a:r>
            <a:r>
              <a:rPr lang="en-US" sz="2800" u="sng" dirty="0"/>
              <a:t>	</a:t>
            </a:r>
          </a:p>
          <a:p>
            <a:pPr>
              <a:buFontTx/>
              <a:buNone/>
            </a:pPr>
            <a:r>
              <a:rPr lang="en-US" sz="2800" dirty="0"/>
              <a:t>12		3	</a:t>
            </a:r>
            <a:r>
              <a:rPr lang="en-US" sz="2800" b="1" dirty="0">
                <a:solidFill>
                  <a:schemeClr val="folHlink"/>
                </a:solidFill>
              </a:rPr>
              <a:t>20</a:t>
            </a:r>
          </a:p>
          <a:p>
            <a:pPr>
              <a:buFontTx/>
              <a:buNone/>
            </a:pPr>
            <a:r>
              <a:rPr lang="en-US" sz="2800" dirty="0"/>
              <a:t>11		2	17	</a:t>
            </a:r>
            <a:r>
              <a:rPr lang="en-US" sz="2000" i="1" dirty="0"/>
              <a:t>(17 people scored at or below 11)</a:t>
            </a:r>
          </a:p>
          <a:p>
            <a:pPr>
              <a:buFontTx/>
              <a:buNone/>
            </a:pPr>
            <a:r>
              <a:rPr lang="en-US" sz="2800" dirty="0"/>
              <a:t>10		5	15</a:t>
            </a:r>
          </a:p>
          <a:p>
            <a:pPr>
              <a:buFontTx/>
              <a:buNone/>
            </a:pPr>
            <a:r>
              <a:rPr lang="en-US" sz="2800" dirty="0"/>
              <a:t>9			3	10	(</a:t>
            </a:r>
            <a:r>
              <a:rPr lang="en-US" sz="2000" i="1" dirty="0"/>
              <a:t>10 people scored at or below 9)</a:t>
            </a:r>
          </a:p>
          <a:p>
            <a:pPr>
              <a:buFontTx/>
              <a:buNone/>
            </a:pPr>
            <a:r>
              <a:rPr lang="en-US" sz="2800" dirty="0"/>
              <a:t>8			2	7</a:t>
            </a:r>
          </a:p>
          <a:p>
            <a:pPr>
              <a:buFontTx/>
              <a:buNone/>
            </a:pPr>
            <a:r>
              <a:rPr lang="en-US" sz="2800" u="sng" dirty="0"/>
              <a:t>7			</a:t>
            </a:r>
            <a:r>
              <a:rPr lang="en-US" sz="2800" b="1" u="sng" dirty="0">
                <a:solidFill>
                  <a:schemeClr val="folHlink"/>
                </a:solidFill>
              </a:rPr>
              <a:t>5	5</a:t>
            </a:r>
            <a:r>
              <a:rPr lang="en-US" sz="2800" dirty="0"/>
              <a:t>	 (</a:t>
            </a:r>
            <a:r>
              <a:rPr lang="en-US" sz="2000" i="1" dirty="0"/>
              <a:t>5 people scored at or </a:t>
            </a:r>
            <a:r>
              <a:rPr lang="en-US" sz="2000" i="1"/>
              <a:t>below </a:t>
            </a:r>
            <a:r>
              <a:rPr lang="en-US" sz="2000" i="1" smtClean="0"/>
              <a:t>7)</a:t>
            </a:r>
            <a:endParaRPr lang="en-US" sz="2800" u="sng" dirty="0"/>
          </a:p>
          <a:p>
            <a:pPr>
              <a:buFontTx/>
              <a:buNone/>
            </a:pPr>
            <a:r>
              <a:rPr lang="en-US" sz="2800" dirty="0"/>
              <a:t> 		</a:t>
            </a:r>
            <a:r>
              <a:rPr lang="en-US" sz="2800" i="1" dirty="0"/>
              <a:t>N</a:t>
            </a:r>
            <a:r>
              <a:rPr lang="en-US" sz="2800" dirty="0"/>
              <a:t> =	</a:t>
            </a:r>
            <a:r>
              <a:rPr lang="en-US" sz="2800" b="1" dirty="0">
                <a:solidFill>
                  <a:schemeClr val="folHlink"/>
                </a:solidFill>
              </a:rPr>
              <a:t>20</a:t>
            </a:r>
            <a:endParaRPr lang="en-US" sz="2800" b="1" u="sng" dirty="0">
              <a:solidFill>
                <a:schemeClr val="folHlink"/>
              </a:solidFill>
            </a:endParaRPr>
          </a:p>
          <a:p>
            <a:pPr>
              <a:buFontTx/>
              <a:buNone/>
            </a:pPr>
            <a:endParaRPr lang="en-US" sz="2800" dirty="0"/>
          </a:p>
        </p:txBody>
      </p:sp>
    </p:spTree>
    <p:extLst>
      <p:ext uri="{BB962C8B-B14F-4D97-AF65-F5344CB8AC3E}">
        <p14:creationId xmlns:p14="http://schemas.microsoft.com/office/powerpoint/2010/main" val="2106481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Cumulative %</a:t>
            </a:r>
            <a:endParaRPr lang="en-US" dirty="0"/>
          </a:p>
        </p:txBody>
      </p:sp>
      <p:sp>
        <p:nvSpPr>
          <p:cNvPr id="3" name="Content Placeholder 2"/>
          <p:cNvSpPr>
            <a:spLocks noGrp="1"/>
          </p:cNvSpPr>
          <p:nvPr>
            <p:ph sz="quarter" idx="1"/>
          </p:nvPr>
        </p:nvSpPr>
        <p:spPr/>
        <p:txBody>
          <a:bodyPr/>
          <a:lstStyle/>
          <a:p>
            <a:pPr>
              <a:tabLst>
                <a:tab pos="800100" algn="l"/>
              </a:tabLst>
            </a:pPr>
            <a:r>
              <a:rPr lang="en-US" altLang="en-US" dirty="0" smtClean="0"/>
              <a:t>Percent of all scores in the data that are at or below the score</a:t>
            </a:r>
          </a:p>
          <a:p>
            <a:endParaRPr lang="en-US" dirty="0"/>
          </a:p>
        </p:txBody>
      </p:sp>
      <p:graphicFrame>
        <p:nvGraphicFramePr>
          <p:cNvPr id="4" name="Object 5"/>
          <p:cNvGraphicFramePr>
            <a:graphicFrameLocks noChangeAspect="1"/>
          </p:cNvGraphicFramePr>
          <p:nvPr>
            <p:extLst>
              <p:ext uri="{D42A27DB-BD31-4B8C-83A1-F6EECF244321}">
                <p14:modId xmlns:p14="http://schemas.microsoft.com/office/powerpoint/2010/main" val="2919792847"/>
              </p:ext>
            </p:extLst>
          </p:nvPr>
        </p:nvGraphicFramePr>
        <p:xfrm>
          <a:off x="3795713" y="2986088"/>
          <a:ext cx="2176462" cy="1420812"/>
        </p:xfrm>
        <a:graphic>
          <a:graphicData uri="http://schemas.openxmlformats.org/presentationml/2006/ole">
            <mc:AlternateContent xmlns:mc="http://schemas.openxmlformats.org/markup-compatibility/2006">
              <mc:Choice xmlns:v="urn:schemas-microsoft-com:vml" Requires="v">
                <p:oleObj spid="_x0000_s61469" name="Equation" r:id="rId4" imgW="660240" imgH="431640" progId="Equation.3">
                  <p:embed/>
                </p:oleObj>
              </mc:Choice>
              <mc:Fallback>
                <p:oleObj name="Equation" r:id="rId4" imgW="660240" imgH="431640" progId="Equation.3">
                  <p:embed/>
                  <p:pic>
                    <p:nvPicPr>
                      <p:cNvPr id="0" name=""/>
                      <p:cNvPicPr>
                        <a:picLocks noChangeAspect="1" noChangeArrowheads="1"/>
                      </p:cNvPicPr>
                      <p:nvPr/>
                    </p:nvPicPr>
                    <p:blipFill>
                      <a:blip r:embed="rId5"/>
                      <a:srcRect/>
                      <a:stretch>
                        <a:fillRect/>
                      </a:stretch>
                    </p:blipFill>
                    <p:spPr bwMode="auto">
                      <a:xfrm>
                        <a:off x="3795713" y="2986088"/>
                        <a:ext cx="2176462" cy="1420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6"/>
          <p:cNvSpPr txBox="1">
            <a:spLocks noChangeArrowheads="1"/>
          </p:cNvSpPr>
          <p:nvPr/>
        </p:nvSpPr>
        <p:spPr bwMode="auto">
          <a:xfrm>
            <a:off x="1143000" y="3429000"/>
            <a:ext cx="2848972" cy="584775"/>
          </a:xfrm>
          <a:prstGeom prst="rect">
            <a:avLst/>
          </a:prstGeom>
          <a:noFill/>
          <a:ln w="9525">
            <a:noFill/>
            <a:miter lim="800000"/>
            <a:headEnd/>
            <a:tailEnd/>
          </a:ln>
          <a:effectLst/>
        </p:spPr>
        <p:txBody>
          <a:bodyPr wrap="square">
            <a:spAutoFit/>
          </a:bodyPr>
          <a:lstStyle/>
          <a:p>
            <a:pPr eaLnBrk="1" hangingPunct="1"/>
            <a:r>
              <a:rPr lang="en-US" altLang="en-US" sz="3200" dirty="0" smtClean="0"/>
              <a:t>Cumulative % =</a:t>
            </a:r>
            <a:endParaRPr lang="en-US" sz="3200" dirty="0"/>
          </a:p>
        </p:txBody>
      </p:sp>
    </p:spTree>
    <p:extLst>
      <p:ext uri="{BB962C8B-B14F-4D97-AF65-F5344CB8AC3E}">
        <p14:creationId xmlns:p14="http://schemas.microsoft.com/office/powerpoint/2010/main" val="4049126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4" name="Group 2"/>
          <p:cNvGraphicFramePr>
            <a:graphicFrameLocks noGrp="1"/>
          </p:cNvGraphicFramePr>
          <p:nvPr>
            <p:extLst>
              <p:ext uri="{D42A27DB-BD31-4B8C-83A1-F6EECF244321}">
                <p14:modId xmlns:p14="http://schemas.microsoft.com/office/powerpoint/2010/main" val="2016321013"/>
              </p:ext>
            </p:extLst>
          </p:nvPr>
        </p:nvGraphicFramePr>
        <p:xfrm>
          <a:off x="1447800" y="3886200"/>
          <a:ext cx="5943600" cy="2057400"/>
        </p:xfrm>
        <a:graphic>
          <a:graphicData uri="http://schemas.openxmlformats.org/drawingml/2006/table">
            <a:tbl>
              <a:tblPr/>
              <a:tblGrid>
                <a:gridCol w="990600">
                  <a:extLst>
                    <a:ext uri="{9D8B030D-6E8A-4147-A177-3AD203B41FA5}">
                      <a16:colId xmlns:a16="http://schemas.microsoft.com/office/drawing/2014/main" xmlns="" val="20000"/>
                    </a:ext>
                  </a:extLst>
                </a:gridCol>
                <a:gridCol w="990600">
                  <a:extLst>
                    <a:ext uri="{9D8B030D-6E8A-4147-A177-3AD203B41FA5}">
                      <a16:colId xmlns:a16="http://schemas.microsoft.com/office/drawing/2014/main" xmlns="" val="20001"/>
                    </a:ext>
                  </a:extLst>
                </a:gridCol>
                <a:gridCol w="990600">
                  <a:extLst>
                    <a:ext uri="{9D8B030D-6E8A-4147-A177-3AD203B41FA5}">
                      <a16:colId xmlns:a16="http://schemas.microsoft.com/office/drawing/2014/main" xmlns="" val="20002"/>
                    </a:ext>
                  </a:extLst>
                </a:gridCol>
                <a:gridCol w="990600">
                  <a:extLst>
                    <a:ext uri="{9D8B030D-6E8A-4147-A177-3AD203B41FA5}">
                      <a16:colId xmlns:a16="http://schemas.microsoft.com/office/drawing/2014/main" xmlns="" val="20003"/>
                    </a:ext>
                  </a:extLst>
                </a:gridCol>
                <a:gridCol w="990600">
                  <a:extLst>
                    <a:ext uri="{9D8B030D-6E8A-4147-A177-3AD203B41FA5}">
                      <a16:colId xmlns:a16="http://schemas.microsoft.com/office/drawing/2014/main" xmlns="" val="20004"/>
                    </a:ext>
                  </a:extLst>
                </a:gridCol>
                <a:gridCol w="990600">
                  <a:extLst>
                    <a:ext uri="{9D8B030D-6E8A-4147-A177-3AD203B41FA5}">
                      <a16:colId xmlns:a16="http://schemas.microsoft.com/office/drawing/2014/main" xmlns="" val="20005"/>
                    </a:ext>
                  </a:extLst>
                </a:gridCol>
              </a:tblGrid>
              <a:tr h="685800">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5</a:t>
                      </a:r>
                    </a:p>
                  </a:txBody>
                  <a:tcPr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4</a:t>
                      </a: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3</a:t>
                      </a: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5</a:t>
                      </a: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1</a:t>
                      </a: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1</a:t>
                      </a:r>
                    </a:p>
                  </a:txBody>
                  <a:tcPr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xmlns="" val="10000"/>
                  </a:ext>
                </a:extLst>
              </a:tr>
              <a:tr h="685800">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4</a:t>
                      </a: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3</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3</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1</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4</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4</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1"/>
                  </a:ext>
                </a:extLst>
              </a:tr>
              <a:tr h="685800">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endParaRPr kumimoji="0" lang="en-US" altLang="en-US" sz="2000" b="0" i="0" u="none" strike="noStrike" cap="none" normalizeH="0" baseline="0" dirty="0" smtClean="0">
                        <a:ln>
                          <a:noFill/>
                        </a:ln>
                        <a:solidFill>
                          <a:schemeClr val="tx1"/>
                        </a:solidFill>
                        <a:effectLst/>
                        <a:latin typeface="Arial" charset="0"/>
                      </a:endParaRP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endParaRPr kumimoji="0" lang="en-US" altLang="en-US" sz="2000" b="0" i="0" u="none" strike="noStrike" cap="none" normalizeH="0" baseline="0" smtClean="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endParaRPr kumimoji="0" lang="en-US" altLang="en-US" sz="2000" b="0" i="0" u="none" strike="noStrike" cap="none" normalizeH="0" baseline="0" smtClean="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endParaRPr kumimoji="0" lang="en-US" altLang="en-US" sz="2000" b="0" i="0" u="none" strike="noStrike" cap="none" normalizeH="0" baseline="0" smtClean="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endParaRPr kumimoji="0" lang="en-US" altLang="en-US" sz="2000" b="0" i="0" u="none" strike="noStrike" cap="none" normalizeH="0" baseline="0" smtClean="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endParaRPr kumimoji="0" lang="en-US" altLang="en-US" sz="2000" b="0" i="0" u="none" strike="noStrike" cap="none" normalizeH="0" baseline="0" dirty="0" smtClean="0">
                        <a:ln>
                          <a:noFill/>
                        </a:ln>
                        <a:solidFill>
                          <a:schemeClr val="tx1"/>
                        </a:solidFill>
                        <a:effectLst/>
                        <a:latin typeface="Arial" charset="0"/>
                      </a:endParaRPr>
                    </a:p>
                  </a:txBody>
                  <a:tcPr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100391" name="AutoShape 39"/>
          <p:cNvSpPr>
            <a:spLocks noGrp="1" noChangeArrowheads="1"/>
          </p:cNvSpPr>
          <p:nvPr>
            <p:ph type="title"/>
          </p:nvPr>
        </p:nvSpPr>
        <p:spPr/>
        <p:txBody>
          <a:bodyPr/>
          <a:lstStyle/>
          <a:p>
            <a:r>
              <a:rPr lang="en-US" altLang="en-US" dirty="0" smtClean="0"/>
              <a:t>Practice 1</a:t>
            </a:r>
            <a:endParaRPr lang="en-US" altLang="en-US" dirty="0"/>
          </a:p>
        </p:txBody>
      </p:sp>
      <p:sp>
        <p:nvSpPr>
          <p:cNvPr id="100392" name="Rectangle 40"/>
          <p:cNvSpPr>
            <a:spLocks noGrp="1" noChangeArrowheads="1"/>
          </p:cNvSpPr>
          <p:nvPr>
            <p:ph type="body" idx="1"/>
          </p:nvPr>
        </p:nvSpPr>
        <p:spPr/>
        <p:txBody>
          <a:bodyPr/>
          <a:lstStyle/>
          <a:p>
            <a:r>
              <a:rPr lang="en-US" altLang="en-US" sz="2400" dirty="0"/>
              <a:t>Using the following data </a:t>
            </a:r>
            <a:r>
              <a:rPr lang="en-US" altLang="en-US" sz="2400" dirty="0" smtClean="0"/>
              <a:t>set: </a:t>
            </a:r>
          </a:p>
          <a:p>
            <a:pPr lvl="1"/>
            <a:r>
              <a:rPr lang="en-US" altLang="en-US" sz="2100" dirty="0"/>
              <a:t>Create a simple distribution table - find the relative frequency, find the cumulative frequency, and find the cumulative percent for each remaining data </a:t>
            </a:r>
            <a:r>
              <a:rPr lang="en-US" altLang="en-US" sz="2100" dirty="0" smtClean="0"/>
              <a:t>points</a:t>
            </a:r>
          </a:p>
          <a:p>
            <a:pPr lvl="1"/>
            <a:r>
              <a:rPr lang="en-US" altLang="en-US" sz="2100" dirty="0"/>
              <a:t>Note: Round to the 2</a:t>
            </a:r>
            <a:r>
              <a:rPr lang="en-US" altLang="en-US" sz="2100" baseline="30000" dirty="0"/>
              <a:t>nd</a:t>
            </a:r>
            <a:r>
              <a:rPr lang="en-US" altLang="en-US" sz="2100" dirty="0"/>
              <a:t> decimal </a:t>
            </a:r>
            <a:r>
              <a:rPr lang="en-US" altLang="en-US" sz="2100" dirty="0" smtClean="0"/>
              <a:t>place </a:t>
            </a:r>
            <a:endParaRPr lang="en-US" altLang="en-US" sz="2100" dirty="0"/>
          </a:p>
          <a:p>
            <a:pPr lvl="1"/>
            <a:endParaRPr lang="en-US" altLang="en-US" sz="2100" dirty="0"/>
          </a:p>
        </p:txBody>
      </p:sp>
    </p:spTree>
    <p:extLst>
      <p:ext uri="{BB962C8B-B14F-4D97-AF65-F5344CB8AC3E}">
        <p14:creationId xmlns:p14="http://schemas.microsoft.com/office/powerpoint/2010/main" val="323982243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wipe(left)">
                                      <p:cBhvr>
                                        <p:cTn id="7" dur="500"/>
                                        <p:tgtEl>
                                          <p:spTgt spid="100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AutoShape 2"/>
          <p:cNvSpPr>
            <a:spLocks noGrp="1" noChangeArrowheads="1"/>
          </p:cNvSpPr>
          <p:nvPr>
            <p:ph type="title"/>
          </p:nvPr>
        </p:nvSpPr>
        <p:spPr/>
        <p:txBody>
          <a:bodyPr/>
          <a:lstStyle/>
          <a:p>
            <a:r>
              <a:rPr lang="en-US" dirty="0" smtClean="0"/>
              <a:t>Practice 1: Answers</a:t>
            </a:r>
            <a:endParaRPr lang="en-US" dirty="0"/>
          </a:p>
        </p:txBody>
      </p:sp>
      <p:graphicFrame>
        <p:nvGraphicFramePr>
          <p:cNvPr id="107523" name="Group 3"/>
          <p:cNvGraphicFramePr>
            <a:graphicFrameLocks noGrp="1"/>
          </p:cNvGraphicFramePr>
          <p:nvPr>
            <p:ph sz="quarter" idx="1"/>
            <p:extLst>
              <p:ext uri="{D42A27DB-BD31-4B8C-83A1-F6EECF244321}">
                <p14:modId xmlns:p14="http://schemas.microsoft.com/office/powerpoint/2010/main" val="2391850563"/>
              </p:ext>
            </p:extLst>
          </p:nvPr>
        </p:nvGraphicFramePr>
        <p:xfrm>
          <a:off x="612775" y="1600200"/>
          <a:ext cx="8153400" cy="2792415"/>
        </p:xfrm>
        <a:graphic>
          <a:graphicData uri="http://schemas.openxmlformats.org/drawingml/2006/table">
            <a:tbl>
              <a:tblPr/>
              <a:tblGrid>
                <a:gridCol w="1631950">
                  <a:extLst>
                    <a:ext uri="{9D8B030D-6E8A-4147-A177-3AD203B41FA5}">
                      <a16:colId xmlns:a16="http://schemas.microsoft.com/office/drawing/2014/main" xmlns="" val="20000"/>
                    </a:ext>
                  </a:extLst>
                </a:gridCol>
                <a:gridCol w="1628775">
                  <a:extLst>
                    <a:ext uri="{9D8B030D-6E8A-4147-A177-3AD203B41FA5}">
                      <a16:colId xmlns:a16="http://schemas.microsoft.com/office/drawing/2014/main" xmlns="" val="20001"/>
                    </a:ext>
                  </a:extLst>
                </a:gridCol>
                <a:gridCol w="1631950">
                  <a:extLst>
                    <a:ext uri="{9D8B030D-6E8A-4147-A177-3AD203B41FA5}">
                      <a16:colId xmlns:a16="http://schemas.microsoft.com/office/drawing/2014/main" xmlns="" val="20002"/>
                    </a:ext>
                  </a:extLst>
                </a:gridCol>
                <a:gridCol w="1630363">
                  <a:extLst>
                    <a:ext uri="{9D8B030D-6E8A-4147-A177-3AD203B41FA5}">
                      <a16:colId xmlns:a16="http://schemas.microsoft.com/office/drawing/2014/main" xmlns="" val="20003"/>
                    </a:ext>
                  </a:extLst>
                </a:gridCol>
                <a:gridCol w="1630362">
                  <a:extLst>
                    <a:ext uri="{9D8B030D-6E8A-4147-A177-3AD203B41FA5}">
                      <a16:colId xmlns:a16="http://schemas.microsoft.com/office/drawing/2014/main" xmlns="" val="20004"/>
                    </a:ext>
                  </a:extLst>
                </a:gridCol>
              </a:tblGrid>
              <a:tr h="4651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0" u="none" strike="noStrike" cap="none" normalizeH="0" baseline="0" dirty="0" smtClean="0">
                          <a:ln>
                            <a:noFill/>
                          </a:ln>
                          <a:solidFill>
                            <a:schemeClr val="tx1"/>
                          </a:solidFill>
                          <a:effectLst/>
                          <a:latin typeface="Arial" charset="0"/>
                        </a:rPr>
                        <a:t>Scores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1" u="none" strike="noStrike" cap="none" normalizeH="0" baseline="0" dirty="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1" u="none" strike="noStrike" cap="none" normalizeH="0" baseline="0" dirty="0" err="1" smtClean="0">
                          <a:ln>
                            <a:noFill/>
                          </a:ln>
                          <a:solidFill>
                            <a:schemeClr val="tx1"/>
                          </a:solidFill>
                          <a:effectLst/>
                          <a:latin typeface="Arial" charset="0"/>
                        </a:rPr>
                        <a:t>rf</a:t>
                      </a:r>
                      <a:endParaRPr kumimoji="0" lang="en-US" sz="2400" b="1" i="1"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1" u="none" strike="noStrike" cap="none" normalizeH="0" baseline="0" dirty="0" err="1" smtClean="0">
                          <a:ln>
                            <a:noFill/>
                          </a:ln>
                          <a:solidFill>
                            <a:schemeClr val="tx1"/>
                          </a:solidFill>
                          <a:effectLst/>
                          <a:latin typeface="Arial" charset="0"/>
                        </a:rPr>
                        <a:t>cf</a:t>
                      </a:r>
                      <a:endParaRPr kumimoji="0" lang="en-US" sz="2400" b="1" i="1"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defRPr/>
                      </a:pPr>
                      <a:r>
                        <a:rPr kumimoji="0" lang="en-US" sz="2400" b="1" i="1" u="none" strike="noStrike" cap="none" normalizeH="0" baseline="0" dirty="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667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83%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507570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2</a:t>
            </a:r>
            <a:endParaRPr lang="en-US" dirty="0"/>
          </a:p>
        </p:txBody>
      </p:sp>
      <p:sp>
        <p:nvSpPr>
          <p:cNvPr id="4" name="Rectangle 40"/>
          <p:cNvSpPr txBox="1">
            <a:spLocks noChangeArrowheads="1"/>
          </p:cNvSpPr>
          <p:nvPr/>
        </p:nvSpPr>
        <p:spPr>
          <a:xfrm>
            <a:off x="612648" y="1600200"/>
            <a:ext cx="8153400" cy="4495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altLang="en-US" sz="2400" dirty="0" smtClean="0"/>
              <a:t>Using the following data set: </a:t>
            </a:r>
          </a:p>
          <a:p>
            <a:pPr lvl="1"/>
            <a:r>
              <a:rPr lang="en-US" altLang="en-US" sz="2100" dirty="0" smtClean="0"/>
              <a:t>Create a simple distribution table - find the relative frequency, find the cumulative frequency, and find the cumulative percent for each remaining data points</a:t>
            </a:r>
          </a:p>
          <a:p>
            <a:pPr lvl="1"/>
            <a:r>
              <a:rPr lang="en-US" altLang="en-US" sz="2100" dirty="0" smtClean="0"/>
              <a:t>Note: Round to the 2</a:t>
            </a:r>
            <a:r>
              <a:rPr lang="en-US" altLang="en-US" sz="2100" baseline="30000" dirty="0" smtClean="0"/>
              <a:t>nd</a:t>
            </a:r>
            <a:r>
              <a:rPr lang="en-US" altLang="en-US" sz="2100" dirty="0" smtClean="0"/>
              <a:t> decimal place</a:t>
            </a:r>
            <a:endParaRPr lang="en-US" altLang="en-US" sz="2100" dirty="0"/>
          </a:p>
        </p:txBody>
      </p:sp>
      <p:graphicFrame>
        <p:nvGraphicFramePr>
          <p:cNvPr id="5" name="Group 2"/>
          <p:cNvGraphicFramePr>
            <a:graphicFrameLocks noGrp="1"/>
          </p:cNvGraphicFramePr>
          <p:nvPr>
            <p:extLst>
              <p:ext uri="{D42A27DB-BD31-4B8C-83A1-F6EECF244321}">
                <p14:modId xmlns:p14="http://schemas.microsoft.com/office/powerpoint/2010/main" val="2474453392"/>
              </p:ext>
            </p:extLst>
          </p:nvPr>
        </p:nvGraphicFramePr>
        <p:xfrm>
          <a:off x="1447800" y="3886200"/>
          <a:ext cx="5943600" cy="2057400"/>
        </p:xfrm>
        <a:graphic>
          <a:graphicData uri="http://schemas.openxmlformats.org/drawingml/2006/table">
            <a:tbl>
              <a:tblPr/>
              <a:tblGrid>
                <a:gridCol w="990600">
                  <a:extLst>
                    <a:ext uri="{9D8B030D-6E8A-4147-A177-3AD203B41FA5}">
                      <a16:colId xmlns:a16="http://schemas.microsoft.com/office/drawing/2014/main" xmlns="" val="20000"/>
                    </a:ext>
                  </a:extLst>
                </a:gridCol>
                <a:gridCol w="990600">
                  <a:extLst>
                    <a:ext uri="{9D8B030D-6E8A-4147-A177-3AD203B41FA5}">
                      <a16:colId xmlns:a16="http://schemas.microsoft.com/office/drawing/2014/main" xmlns="" val="20001"/>
                    </a:ext>
                  </a:extLst>
                </a:gridCol>
                <a:gridCol w="990600">
                  <a:extLst>
                    <a:ext uri="{9D8B030D-6E8A-4147-A177-3AD203B41FA5}">
                      <a16:colId xmlns:a16="http://schemas.microsoft.com/office/drawing/2014/main" xmlns="" val="20002"/>
                    </a:ext>
                  </a:extLst>
                </a:gridCol>
                <a:gridCol w="990600">
                  <a:extLst>
                    <a:ext uri="{9D8B030D-6E8A-4147-A177-3AD203B41FA5}">
                      <a16:colId xmlns:a16="http://schemas.microsoft.com/office/drawing/2014/main" xmlns="" val="20003"/>
                    </a:ext>
                  </a:extLst>
                </a:gridCol>
                <a:gridCol w="990600">
                  <a:extLst>
                    <a:ext uri="{9D8B030D-6E8A-4147-A177-3AD203B41FA5}">
                      <a16:colId xmlns:a16="http://schemas.microsoft.com/office/drawing/2014/main" xmlns="" val="20004"/>
                    </a:ext>
                  </a:extLst>
                </a:gridCol>
                <a:gridCol w="990600">
                  <a:extLst>
                    <a:ext uri="{9D8B030D-6E8A-4147-A177-3AD203B41FA5}">
                      <a16:colId xmlns:a16="http://schemas.microsoft.com/office/drawing/2014/main" xmlns="" val="20005"/>
                    </a:ext>
                  </a:extLst>
                </a:gridCol>
              </a:tblGrid>
              <a:tr h="685800">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2</a:t>
                      </a:r>
                    </a:p>
                  </a:txBody>
                  <a:tcPr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5</a:t>
                      </a: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5</a:t>
                      </a: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2</a:t>
                      </a: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8</a:t>
                      </a: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8</a:t>
                      </a:r>
                    </a:p>
                  </a:txBody>
                  <a:tcPr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xmlns="" val="10000"/>
                  </a:ext>
                </a:extLst>
              </a:tr>
              <a:tr h="685800">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8</a:t>
                      </a: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6</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6</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4</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7</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8       6</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1"/>
                  </a:ext>
                </a:extLst>
              </a:tr>
              <a:tr h="685800">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endParaRPr kumimoji="0" lang="en-US" altLang="en-US" sz="2000" b="0" i="0" u="none" strike="noStrike" cap="none" normalizeH="0" baseline="0" dirty="0" smtClean="0">
                        <a:ln>
                          <a:noFill/>
                        </a:ln>
                        <a:solidFill>
                          <a:schemeClr val="tx1"/>
                        </a:solidFill>
                        <a:effectLst/>
                        <a:latin typeface="Arial" charset="0"/>
                      </a:endParaRP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endParaRPr kumimoji="0" lang="en-US" altLang="en-US" sz="2000" b="0" i="0" u="none" strike="noStrike" cap="none" normalizeH="0" baseline="0" smtClean="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endParaRPr kumimoji="0" lang="en-US" altLang="en-US" sz="2000" b="0" i="0" u="none" strike="noStrike" cap="none" normalizeH="0" baseline="0" smtClean="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endParaRPr kumimoji="0" lang="en-US" altLang="en-US" sz="2000" b="0" i="0" u="none" strike="noStrike" cap="none" normalizeH="0" baseline="0" smtClean="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endParaRPr kumimoji="0" lang="en-US" altLang="en-US" sz="2000" b="0" i="0" u="none" strike="noStrike" cap="none" normalizeH="0" baseline="0" smtClean="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endParaRPr kumimoji="0" lang="en-US" altLang="en-US" sz="2000" b="0" i="0" u="none" strike="noStrike" cap="none" normalizeH="0" baseline="0" dirty="0" smtClean="0">
                        <a:ln>
                          <a:noFill/>
                        </a:ln>
                        <a:solidFill>
                          <a:schemeClr val="tx1"/>
                        </a:solidFill>
                        <a:effectLst/>
                        <a:latin typeface="Arial" charset="0"/>
                      </a:endParaRPr>
                    </a:p>
                  </a:txBody>
                  <a:tcPr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403195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AutoShape 2"/>
          <p:cNvSpPr>
            <a:spLocks noGrp="1" noChangeArrowheads="1"/>
          </p:cNvSpPr>
          <p:nvPr>
            <p:ph type="title"/>
          </p:nvPr>
        </p:nvSpPr>
        <p:spPr/>
        <p:txBody>
          <a:bodyPr/>
          <a:lstStyle/>
          <a:p>
            <a:r>
              <a:rPr lang="en-US" dirty="0" smtClean="0"/>
              <a:t>Practice 2: Answers</a:t>
            </a:r>
            <a:endParaRPr lang="en-US" dirty="0"/>
          </a:p>
        </p:txBody>
      </p:sp>
      <p:graphicFrame>
        <p:nvGraphicFramePr>
          <p:cNvPr id="107523" name="Group 3"/>
          <p:cNvGraphicFramePr>
            <a:graphicFrameLocks noGrp="1"/>
          </p:cNvGraphicFramePr>
          <p:nvPr>
            <p:ph sz="quarter" idx="1"/>
            <p:extLst>
              <p:ext uri="{D42A27DB-BD31-4B8C-83A1-F6EECF244321}">
                <p14:modId xmlns:p14="http://schemas.microsoft.com/office/powerpoint/2010/main" val="771065064"/>
              </p:ext>
            </p:extLst>
          </p:nvPr>
        </p:nvGraphicFramePr>
        <p:xfrm>
          <a:off x="612775" y="1600200"/>
          <a:ext cx="8153400" cy="3724278"/>
        </p:xfrm>
        <a:graphic>
          <a:graphicData uri="http://schemas.openxmlformats.org/drawingml/2006/table">
            <a:tbl>
              <a:tblPr/>
              <a:tblGrid>
                <a:gridCol w="1631950">
                  <a:extLst>
                    <a:ext uri="{9D8B030D-6E8A-4147-A177-3AD203B41FA5}">
                      <a16:colId xmlns:a16="http://schemas.microsoft.com/office/drawing/2014/main" xmlns="" val="20000"/>
                    </a:ext>
                  </a:extLst>
                </a:gridCol>
                <a:gridCol w="1628775">
                  <a:extLst>
                    <a:ext uri="{9D8B030D-6E8A-4147-A177-3AD203B41FA5}">
                      <a16:colId xmlns:a16="http://schemas.microsoft.com/office/drawing/2014/main" xmlns="" val="20001"/>
                    </a:ext>
                  </a:extLst>
                </a:gridCol>
                <a:gridCol w="1631950">
                  <a:extLst>
                    <a:ext uri="{9D8B030D-6E8A-4147-A177-3AD203B41FA5}">
                      <a16:colId xmlns:a16="http://schemas.microsoft.com/office/drawing/2014/main" xmlns="" val="20002"/>
                    </a:ext>
                  </a:extLst>
                </a:gridCol>
                <a:gridCol w="1630363">
                  <a:extLst>
                    <a:ext uri="{9D8B030D-6E8A-4147-A177-3AD203B41FA5}">
                      <a16:colId xmlns:a16="http://schemas.microsoft.com/office/drawing/2014/main" xmlns="" val="20003"/>
                    </a:ext>
                  </a:extLst>
                </a:gridCol>
                <a:gridCol w="1630362">
                  <a:extLst>
                    <a:ext uri="{9D8B030D-6E8A-4147-A177-3AD203B41FA5}">
                      <a16:colId xmlns:a16="http://schemas.microsoft.com/office/drawing/2014/main" xmlns="" val="20004"/>
                    </a:ext>
                  </a:extLst>
                </a:gridCol>
              </a:tblGrid>
              <a:tr h="4651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0" u="none" strike="noStrike" cap="none" normalizeH="0" baseline="0" dirty="0" smtClean="0">
                          <a:ln>
                            <a:noFill/>
                          </a:ln>
                          <a:solidFill>
                            <a:schemeClr val="tx1"/>
                          </a:solidFill>
                          <a:effectLst/>
                          <a:latin typeface="Arial" charset="0"/>
                        </a:rPr>
                        <a:t>scores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1" u="none" strike="noStrike" cap="none" normalizeH="0" baseline="0" dirty="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1" u="none" strike="noStrike" cap="none" normalizeH="0" baseline="0" dirty="0" err="1" smtClean="0">
                          <a:ln>
                            <a:noFill/>
                          </a:ln>
                          <a:solidFill>
                            <a:schemeClr val="tx1"/>
                          </a:solidFill>
                          <a:effectLst/>
                          <a:latin typeface="Arial" charset="0"/>
                        </a:rPr>
                        <a:t>rf</a:t>
                      </a:r>
                      <a:endParaRPr kumimoji="0" lang="en-US" sz="2400" b="1" i="1"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1" u="none" strike="noStrike" cap="none" normalizeH="0" baseline="0" dirty="0" err="1" smtClean="0">
                          <a:ln>
                            <a:noFill/>
                          </a:ln>
                          <a:solidFill>
                            <a:schemeClr val="tx1"/>
                          </a:solidFill>
                          <a:effectLst/>
                          <a:latin typeface="Arial" charset="0"/>
                        </a:rPr>
                        <a:t>cf</a:t>
                      </a:r>
                      <a:endParaRPr kumimoji="0" lang="en-US" sz="2400" b="1" i="1"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defRPr/>
                      </a:pPr>
                      <a:r>
                        <a:rPr kumimoji="0" lang="en-US" sz="2400" b="1" i="1" u="none" strike="noStrike" cap="none" normalizeH="0" baseline="0" dirty="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667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69%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667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507570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quarter" idx="1"/>
          </p:nvPr>
        </p:nvSpPr>
        <p:spPr/>
        <p:txBody>
          <a:bodyPr/>
          <a:lstStyle/>
          <a:p>
            <a:r>
              <a:rPr lang="en-US" dirty="0" smtClean="0"/>
              <a:t>Frequency distributions &amp; tables</a:t>
            </a:r>
          </a:p>
          <a:p>
            <a:r>
              <a:rPr lang="en-US" dirty="0"/>
              <a:t>Relative &amp; cumulative frequencies/percentages</a:t>
            </a:r>
          </a:p>
          <a:p>
            <a:r>
              <a:rPr lang="en-US" dirty="0" smtClean="0"/>
              <a:t>Graphs</a:t>
            </a:r>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Graphs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sp>
        <p:nvSpPr>
          <p:cNvPr id="3" name="Content Placeholder 2"/>
          <p:cNvSpPr>
            <a:spLocks noGrp="1"/>
          </p:cNvSpPr>
          <p:nvPr>
            <p:ph sz="quarter" idx="1"/>
          </p:nvPr>
        </p:nvSpPr>
        <p:spPr/>
        <p:txBody>
          <a:bodyPr/>
          <a:lstStyle/>
          <a:p>
            <a:r>
              <a:rPr lang="en-US" dirty="0" smtClean="0"/>
              <a:t>X axis – horizontal (scores increase from left)</a:t>
            </a:r>
          </a:p>
          <a:p>
            <a:r>
              <a:rPr lang="en-US" dirty="0" smtClean="0"/>
              <a:t>Y axis – vertical (scores increase from bottom)</a:t>
            </a:r>
          </a:p>
          <a:p>
            <a:endParaRPr lang="en-US" dirty="0" smtClean="0"/>
          </a:p>
          <a:p>
            <a:r>
              <a:rPr lang="en-US" dirty="0" smtClean="0"/>
              <a:t>Scale of measurement determines type of graph</a:t>
            </a:r>
          </a:p>
          <a:p>
            <a:pPr lvl="1"/>
            <a:r>
              <a:rPr lang="en-US" dirty="0" smtClean="0"/>
              <a:t>Bar graph</a:t>
            </a:r>
          </a:p>
          <a:p>
            <a:pPr lvl="1"/>
            <a:r>
              <a:rPr lang="en-US" dirty="0" smtClean="0"/>
              <a:t>Histogram</a:t>
            </a:r>
          </a:p>
          <a:p>
            <a:pPr lvl="1"/>
            <a:r>
              <a:rPr lang="en-US" dirty="0" smtClean="0"/>
              <a:t>Polygon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Graphs</a:t>
            </a:r>
            <a:endParaRPr lang="en-US" dirty="0"/>
          </a:p>
        </p:txBody>
      </p:sp>
      <p:pic>
        <p:nvPicPr>
          <p:cNvPr id="4" name="Content Placeholder 3"/>
          <p:cNvPicPr>
            <a:picLocks noGrp="1" noChangeAspect="1" noChangeArrowheads="1"/>
          </p:cNvPicPr>
          <p:nvPr>
            <p:ph sz="quarter" idx="1"/>
          </p:nvPr>
        </p:nvPicPr>
        <p:blipFill>
          <a:blip r:embed="rId3" cstate="print"/>
          <a:stretch>
            <a:fillRect/>
          </a:stretch>
        </p:blipFill>
        <p:spPr bwMode="auto">
          <a:xfrm>
            <a:off x="990600" y="1589088"/>
            <a:ext cx="3505200" cy="5175884"/>
          </a:xfrm>
          <a:prstGeom prst="rect">
            <a:avLst/>
          </a:prstGeom>
          <a:noFill/>
          <a:ln w="9525">
            <a:noFill/>
            <a:miter lim="800000"/>
            <a:headEnd/>
            <a:tailEnd/>
          </a:ln>
        </p:spPr>
      </p:pic>
      <p:sp>
        <p:nvSpPr>
          <p:cNvPr id="6" name="Content Placeholder 5"/>
          <p:cNvSpPr>
            <a:spLocks noGrp="1"/>
          </p:cNvSpPr>
          <p:nvPr>
            <p:ph sz="quarter" idx="2"/>
          </p:nvPr>
        </p:nvSpPr>
        <p:spPr/>
        <p:txBody>
          <a:bodyPr>
            <a:normAutofit/>
          </a:bodyPr>
          <a:lstStyle/>
          <a:p>
            <a:r>
              <a:rPr lang="en-US" dirty="0" smtClean="0"/>
              <a:t>Spaces between bars</a:t>
            </a:r>
          </a:p>
          <a:p>
            <a:pPr lvl="1"/>
            <a:r>
              <a:rPr lang="en-US" dirty="0" smtClean="0"/>
              <a:t>Distinct categories</a:t>
            </a:r>
          </a:p>
          <a:p>
            <a:pPr lvl="1"/>
            <a:endParaRPr lang="en-US" dirty="0" smtClean="0"/>
          </a:p>
          <a:p>
            <a:endParaRPr lang="en-US" dirty="0" smtClean="0"/>
          </a:p>
          <a:p>
            <a:r>
              <a:rPr lang="en-US" dirty="0" smtClean="0"/>
              <a:t>Used with nominal scales or qualitative data</a:t>
            </a:r>
          </a:p>
          <a:p>
            <a:pPr lvl="1"/>
            <a:r>
              <a:rPr lang="en-US" dirty="0" smtClean="0"/>
              <a:t>Sometimes also used with ordinal scales</a:t>
            </a:r>
          </a:p>
          <a:p>
            <a:pPr lvl="1"/>
            <a:endParaRPr lang="en-US" dirty="0"/>
          </a:p>
          <a:p>
            <a:pPr marL="0" indent="0">
              <a:buNone/>
            </a:pPr>
            <a:endParaRPr lang="en-US" dirty="0"/>
          </a:p>
        </p:txBody>
      </p:sp>
      <p:sp>
        <p:nvSpPr>
          <p:cNvPr id="7" name="Right Arrow 6"/>
          <p:cNvSpPr/>
          <p:nvPr/>
        </p:nvSpPr>
        <p:spPr>
          <a:xfrm rot="10800000">
            <a:off x="4038601" y="5562600"/>
            <a:ext cx="14097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5878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Histograms</a:t>
            </a:r>
            <a:endParaRPr lang="en-US" dirty="0"/>
          </a:p>
        </p:txBody>
      </p:sp>
      <p:pic>
        <p:nvPicPr>
          <p:cNvPr id="4" name="Content Placeholder 3"/>
          <p:cNvPicPr>
            <a:picLocks noGrp="1" noChangeAspect="1" noChangeArrowheads="1"/>
          </p:cNvPicPr>
          <p:nvPr>
            <p:ph sz="quarter" idx="1"/>
          </p:nvPr>
        </p:nvPicPr>
        <p:blipFill>
          <a:blip r:embed="rId3" cstate="print"/>
          <a:srcRect/>
          <a:stretch>
            <a:fillRect/>
          </a:stretch>
        </p:blipFill>
        <p:spPr bwMode="auto">
          <a:xfrm>
            <a:off x="457200" y="1676400"/>
            <a:ext cx="5985709" cy="3005137"/>
          </a:xfrm>
          <a:prstGeom prst="rect">
            <a:avLst/>
          </a:prstGeom>
          <a:noFill/>
          <a:ln w="9525">
            <a:noFill/>
            <a:miter lim="800000"/>
            <a:headEnd/>
            <a:tailEnd/>
          </a:ln>
          <a:effectLst/>
        </p:spPr>
      </p:pic>
      <p:sp>
        <p:nvSpPr>
          <p:cNvPr id="5" name="Content Placeholder 5"/>
          <p:cNvSpPr txBox="1">
            <a:spLocks/>
          </p:cNvSpPr>
          <p:nvPr/>
        </p:nvSpPr>
        <p:spPr>
          <a:xfrm>
            <a:off x="5105399" y="1589567"/>
            <a:ext cx="3625701" cy="4572000"/>
          </a:xfrm>
          <a:prstGeom prst="rect">
            <a:avLst/>
          </a:prstGeom>
          <a:solidFill>
            <a:schemeClr val="bg1"/>
          </a:solidFill>
        </p:spPr>
        <p:txBody>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smtClean="0"/>
              <a:t>No spaces between bars</a:t>
            </a:r>
          </a:p>
          <a:p>
            <a:r>
              <a:rPr lang="en-US" dirty="0"/>
              <a:t>Labels directly under each box</a:t>
            </a:r>
          </a:p>
          <a:p>
            <a:r>
              <a:rPr lang="en-US" dirty="0" smtClean="0"/>
              <a:t>Used with ordinal, interval, or ratio scales</a:t>
            </a:r>
          </a:p>
          <a:p>
            <a:r>
              <a:rPr lang="en-US" dirty="0" smtClean="0"/>
              <a:t>Usually used with discrete data</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Polygons</a:t>
            </a:r>
            <a:endParaRPr lang="en-US" dirty="0"/>
          </a:p>
        </p:txBody>
      </p:sp>
      <p:pic>
        <p:nvPicPr>
          <p:cNvPr id="4" name="Content Placeholder 3"/>
          <p:cNvPicPr>
            <a:picLocks noGrp="1" noChangeAspect="1" noChangeArrowheads="1"/>
          </p:cNvPicPr>
          <p:nvPr>
            <p:ph sz="quarter" idx="1"/>
          </p:nvPr>
        </p:nvPicPr>
        <p:blipFill>
          <a:blip r:embed="rId3" cstate="print"/>
          <a:srcRect/>
          <a:stretch>
            <a:fillRect/>
          </a:stretch>
        </p:blipFill>
        <p:spPr bwMode="auto">
          <a:xfrm>
            <a:off x="381000" y="1905000"/>
            <a:ext cx="5181854" cy="3431691"/>
          </a:xfrm>
          <a:prstGeom prst="rect">
            <a:avLst/>
          </a:prstGeom>
          <a:noFill/>
          <a:ln w="9525">
            <a:noFill/>
            <a:miter lim="800000"/>
            <a:headEnd/>
            <a:tailEnd/>
          </a:ln>
          <a:effectLst/>
        </p:spPr>
      </p:pic>
      <p:sp>
        <p:nvSpPr>
          <p:cNvPr id="5" name="Content Placeholder 5"/>
          <p:cNvSpPr txBox="1">
            <a:spLocks/>
          </p:cNvSpPr>
          <p:nvPr/>
        </p:nvSpPr>
        <p:spPr>
          <a:xfrm>
            <a:off x="4648201" y="1589567"/>
            <a:ext cx="4082900" cy="4572000"/>
          </a:xfrm>
          <a:prstGeom prst="rect">
            <a:avLst/>
          </a:prstGeom>
          <a:solidFill>
            <a:schemeClr val="bg1"/>
          </a:solidFill>
        </p:spPr>
        <p:txBody>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U</a:t>
            </a:r>
            <a:r>
              <a:rPr lang="en-US" dirty="0" smtClean="0"/>
              <a:t>sed when</a:t>
            </a:r>
          </a:p>
          <a:p>
            <a:pPr lvl="1"/>
            <a:r>
              <a:rPr lang="en-US" dirty="0" smtClean="0"/>
              <a:t>larger range of scores</a:t>
            </a:r>
          </a:p>
          <a:p>
            <a:pPr lvl="1"/>
            <a:r>
              <a:rPr lang="en-US" dirty="0" smtClean="0"/>
              <a:t>Interval </a:t>
            </a:r>
            <a:r>
              <a:rPr lang="en-US" dirty="0"/>
              <a:t>or ratio scales</a:t>
            </a:r>
          </a:p>
          <a:p>
            <a:pPr lvl="1"/>
            <a:r>
              <a:rPr lang="en-US" dirty="0" smtClean="0"/>
              <a:t>Continuous data</a:t>
            </a:r>
          </a:p>
          <a:p>
            <a:r>
              <a:rPr lang="en-US" dirty="0" smtClean="0"/>
              <a:t>Dot centered above each score if it is discrete data</a:t>
            </a:r>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“Most misleading graph ever published”</a:t>
            </a:r>
            <a:endParaRPr lang="en-US" sz="3600" dirty="0"/>
          </a:p>
        </p:txBody>
      </p:sp>
      <p:pic>
        <p:nvPicPr>
          <p:cNvPr id="73730" name="Picture 2" descr="http://www.math.yorku.ca/SCS/Gallery/images/ithaca1.jpg"/>
          <p:cNvPicPr>
            <a:picLocks noChangeAspect="1" noChangeArrowheads="1"/>
          </p:cNvPicPr>
          <p:nvPr/>
        </p:nvPicPr>
        <p:blipFill>
          <a:blip r:embed="rId3" r:link="rId4"/>
          <a:srcRect/>
          <a:stretch>
            <a:fillRect/>
          </a:stretch>
        </p:blipFill>
        <p:spPr bwMode="auto">
          <a:xfrm>
            <a:off x="228600" y="1600200"/>
            <a:ext cx="4067175" cy="5086350"/>
          </a:xfrm>
          <a:prstGeom prst="rect">
            <a:avLst/>
          </a:prstGeom>
          <a:noFill/>
          <a:ln w="9525">
            <a:noFill/>
            <a:miter lim="800000"/>
            <a:headEnd/>
            <a:tailEnd/>
          </a:ln>
        </p:spPr>
      </p:pic>
      <p:pic>
        <p:nvPicPr>
          <p:cNvPr id="73731" name="Picture 3" descr="http://www.math.yorku.ca/SCS/Gallery/images/ithaca2.jpg"/>
          <p:cNvPicPr>
            <a:picLocks noChangeAspect="1" noChangeArrowheads="1"/>
          </p:cNvPicPr>
          <p:nvPr/>
        </p:nvPicPr>
        <p:blipFill>
          <a:blip r:embed="rId5" r:link="rId6"/>
          <a:srcRect/>
          <a:stretch>
            <a:fillRect/>
          </a:stretch>
        </p:blipFill>
        <p:spPr bwMode="auto">
          <a:xfrm>
            <a:off x="5334000" y="1676400"/>
            <a:ext cx="2981325" cy="4895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Distributions</a:t>
            </a:r>
            <a:endParaRPr lang="en-US" dirty="0"/>
          </a:p>
        </p:txBody>
      </p:sp>
      <p:sp>
        <p:nvSpPr>
          <p:cNvPr id="3" name="Content Placeholder 2"/>
          <p:cNvSpPr>
            <a:spLocks noGrp="1"/>
          </p:cNvSpPr>
          <p:nvPr>
            <p:ph sz="quarter" idx="1"/>
          </p:nvPr>
        </p:nvSpPr>
        <p:spPr/>
        <p:txBody>
          <a:bodyPr/>
          <a:lstStyle/>
          <a:p>
            <a:r>
              <a:rPr lang="en-US" dirty="0" smtClean="0"/>
              <a:t>Normal curve</a:t>
            </a:r>
          </a:p>
          <a:p>
            <a:pPr lvl="1">
              <a:buNone/>
            </a:pP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533400" y="2971800"/>
            <a:ext cx="8102600" cy="3241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AutoShape 2"/>
          <p:cNvSpPr>
            <a:spLocks noGrp="1" noChangeArrowheads="1"/>
          </p:cNvSpPr>
          <p:nvPr>
            <p:ph type="title"/>
          </p:nvPr>
        </p:nvSpPr>
        <p:spPr/>
        <p:txBody>
          <a:bodyPr/>
          <a:lstStyle/>
          <a:p>
            <a:r>
              <a:rPr lang="en-US" dirty="0"/>
              <a:t>Variations in </a:t>
            </a:r>
            <a:r>
              <a:rPr lang="en-US" dirty="0" smtClean="0"/>
              <a:t>Distributions</a:t>
            </a:r>
            <a:endParaRPr lang="en-US" dirty="0"/>
          </a:p>
        </p:txBody>
      </p:sp>
      <p:sp>
        <p:nvSpPr>
          <p:cNvPr id="66563" name="Rectangle 3"/>
          <p:cNvSpPr>
            <a:spLocks noGrp="1" noChangeArrowheads="1"/>
          </p:cNvSpPr>
          <p:nvPr>
            <p:ph sz="quarter" idx="1"/>
          </p:nvPr>
        </p:nvSpPr>
        <p:spPr/>
        <p:txBody>
          <a:bodyPr>
            <a:normAutofit/>
          </a:bodyPr>
          <a:lstStyle/>
          <a:p>
            <a:r>
              <a:rPr lang="en-US" dirty="0" smtClean="0"/>
              <a:t>Kurtosis = how peaked or flat distribution</a:t>
            </a:r>
          </a:p>
          <a:p>
            <a:endParaRPr lang="en-US" dirty="0" smtClean="0"/>
          </a:p>
          <a:p>
            <a:pPr>
              <a:buNone/>
            </a:pPr>
            <a:r>
              <a:rPr lang="en-US" dirty="0" err="1" smtClean="0"/>
              <a:t>Mesokurtic</a:t>
            </a:r>
            <a:r>
              <a:rPr lang="en-US" dirty="0" smtClean="0"/>
              <a:t> </a:t>
            </a:r>
            <a:r>
              <a:rPr lang="en-US" dirty="0"/>
              <a:t>= </a:t>
            </a:r>
            <a:r>
              <a:rPr lang="en-US" dirty="0" smtClean="0"/>
              <a:t>normal</a:t>
            </a:r>
            <a:endParaRPr lang="en-US" dirty="0"/>
          </a:p>
          <a:p>
            <a:pPr>
              <a:buNone/>
            </a:pPr>
            <a:r>
              <a:rPr lang="en-US" dirty="0"/>
              <a:t>Leptokurtic = thin</a:t>
            </a:r>
          </a:p>
          <a:p>
            <a:pPr>
              <a:buNone/>
            </a:pPr>
            <a:r>
              <a:rPr lang="en-US" dirty="0" err="1"/>
              <a:t>Platykurtic</a:t>
            </a:r>
            <a:r>
              <a:rPr lang="en-US" dirty="0"/>
              <a:t> = </a:t>
            </a:r>
            <a:r>
              <a:rPr lang="en-US" dirty="0" smtClean="0"/>
              <a:t>broad/ fat</a:t>
            </a:r>
            <a:endParaRPr lang="en-US" dirty="0"/>
          </a:p>
        </p:txBody>
      </p:sp>
      <p:pic>
        <p:nvPicPr>
          <p:cNvPr id="5" name="Content Placeholder 4" descr="Psychological Detective 152"/>
          <p:cNvPicPr>
            <a:picLocks noGrp="1" noChangeAspect="1" noChangeArrowheads="1"/>
          </p:cNvPicPr>
          <p:nvPr>
            <p:ph sz="quarter" idx="2"/>
          </p:nvPr>
        </p:nvPicPr>
        <p:blipFill>
          <a:blip r:embed="rId3" cstate="print"/>
          <a:srcRect/>
          <a:stretch>
            <a:fillRect/>
          </a:stretch>
        </p:blipFill>
        <p:spPr>
          <a:xfrm>
            <a:off x="4495735" y="3048000"/>
            <a:ext cx="4419665" cy="34290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56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AutoShape 2"/>
          <p:cNvSpPr>
            <a:spLocks noGrp="1" noChangeArrowheads="1"/>
          </p:cNvSpPr>
          <p:nvPr>
            <p:ph type="title"/>
          </p:nvPr>
        </p:nvSpPr>
        <p:spPr/>
        <p:txBody>
          <a:bodyPr/>
          <a:lstStyle/>
          <a:p>
            <a:r>
              <a:rPr lang="en-US" dirty="0"/>
              <a:t>Variations in </a:t>
            </a:r>
            <a:r>
              <a:rPr lang="en-US" dirty="0" smtClean="0"/>
              <a:t>Distributions</a:t>
            </a:r>
            <a:endParaRPr lang="en-US" dirty="0"/>
          </a:p>
        </p:txBody>
      </p:sp>
      <p:sp>
        <p:nvSpPr>
          <p:cNvPr id="66563" name="Rectangle 3"/>
          <p:cNvSpPr>
            <a:spLocks noGrp="1" noChangeArrowheads="1"/>
          </p:cNvSpPr>
          <p:nvPr>
            <p:ph sz="quarter" idx="1"/>
          </p:nvPr>
        </p:nvSpPr>
        <p:spPr/>
        <p:txBody>
          <a:bodyPr>
            <a:normAutofit/>
          </a:bodyPr>
          <a:lstStyle/>
          <a:p>
            <a:pPr lvl="1">
              <a:buNone/>
            </a:pPr>
            <a:r>
              <a:rPr lang="en-US" dirty="0" smtClean="0"/>
              <a:t>Negatively skewed</a:t>
            </a:r>
          </a:p>
          <a:p>
            <a:pPr lvl="1">
              <a:buNone/>
            </a:pPr>
            <a:r>
              <a:rPr lang="en-US" dirty="0" smtClean="0"/>
              <a:t>(left skew)</a:t>
            </a:r>
            <a:endParaRPr lang="en-US" dirty="0"/>
          </a:p>
          <a:p>
            <a:pPr lvl="1"/>
            <a:endParaRPr lang="en-US" dirty="0"/>
          </a:p>
        </p:txBody>
      </p:sp>
      <p:pic>
        <p:nvPicPr>
          <p:cNvPr id="5" name="Picture 4"/>
          <p:cNvPicPr>
            <a:picLocks noChangeAspect="1" noChangeArrowheads="1"/>
          </p:cNvPicPr>
          <p:nvPr/>
        </p:nvPicPr>
        <p:blipFill>
          <a:blip r:embed="rId4" cstate="print"/>
          <a:srcRect r="50000"/>
          <a:stretch>
            <a:fillRect/>
          </a:stretch>
        </p:blipFill>
        <p:spPr bwMode="auto">
          <a:xfrm>
            <a:off x="381000" y="3276600"/>
            <a:ext cx="4343400" cy="3179763"/>
          </a:xfrm>
          <a:prstGeom prst="rect">
            <a:avLst/>
          </a:prstGeom>
          <a:noFill/>
          <a:ln w="9525">
            <a:noFill/>
            <a:miter lim="800000"/>
            <a:headEnd/>
            <a:tailEnd/>
          </a:ln>
        </p:spPr>
      </p:pic>
      <p:graphicFrame>
        <p:nvGraphicFramePr>
          <p:cNvPr id="2050" name="Object 2"/>
          <p:cNvGraphicFramePr>
            <a:graphicFrameLocks noChangeAspect="1"/>
          </p:cNvGraphicFramePr>
          <p:nvPr/>
        </p:nvGraphicFramePr>
        <p:xfrm>
          <a:off x="3935361" y="1676400"/>
          <a:ext cx="4522839" cy="3505200"/>
        </p:xfrm>
        <a:graphic>
          <a:graphicData uri="http://schemas.openxmlformats.org/presentationml/2006/ole">
            <mc:AlternateContent xmlns:mc="http://schemas.openxmlformats.org/markup-compatibility/2006">
              <mc:Choice xmlns:v="urn:schemas-microsoft-com:vml" Requires="v">
                <p:oleObj spid="_x0000_s2090" name="Picture" r:id="rId5" imgW="5356800" imgH="4371120" progId="StaticEnhancedMetafile">
                  <p:embed/>
                </p:oleObj>
              </mc:Choice>
              <mc:Fallback>
                <p:oleObj name="Picture" r:id="rId5" imgW="5356800" imgH="4371120" progId="StaticEnhancedMetafile">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5361" y="1676400"/>
                        <a:ext cx="4522839" cy="350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AutoShape 2"/>
          <p:cNvSpPr>
            <a:spLocks noGrp="1" noChangeArrowheads="1"/>
          </p:cNvSpPr>
          <p:nvPr>
            <p:ph type="title"/>
          </p:nvPr>
        </p:nvSpPr>
        <p:spPr/>
        <p:txBody>
          <a:bodyPr/>
          <a:lstStyle/>
          <a:p>
            <a:r>
              <a:rPr lang="en-US" dirty="0"/>
              <a:t>Variations in </a:t>
            </a:r>
            <a:r>
              <a:rPr lang="en-US" dirty="0" smtClean="0"/>
              <a:t>Distributions</a:t>
            </a:r>
            <a:endParaRPr lang="en-US" dirty="0"/>
          </a:p>
        </p:txBody>
      </p:sp>
      <p:sp>
        <p:nvSpPr>
          <p:cNvPr id="66563" name="Rectangle 3"/>
          <p:cNvSpPr>
            <a:spLocks noGrp="1" noChangeArrowheads="1"/>
          </p:cNvSpPr>
          <p:nvPr>
            <p:ph sz="quarter" idx="1"/>
          </p:nvPr>
        </p:nvSpPr>
        <p:spPr/>
        <p:txBody>
          <a:bodyPr>
            <a:normAutofit/>
          </a:bodyPr>
          <a:lstStyle/>
          <a:p>
            <a:pPr lvl="1">
              <a:buNone/>
            </a:pPr>
            <a:r>
              <a:rPr lang="en-US" dirty="0" smtClean="0"/>
              <a:t>Positively skewed</a:t>
            </a:r>
          </a:p>
          <a:p>
            <a:pPr lvl="1">
              <a:buNone/>
            </a:pPr>
            <a:r>
              <a:rPr lang="en-US" dirty="0" smtClean="0"/>
              <a:t>(right skew)</a:t>
            </a:r>
            <a:endParaRPr lang="en-US" dirty="0"/>
          </a:p>
          <a:p>
            <a:pPr lvl="1"/>
            <a:endParaRPr lang="en-US" dirty="0"/>
          </a:p>
        </p:txBody>
      </p:sp>
      <p:pic>
        <p:nvPicPr>
          <p:cNvPr id="6" name="Picture 4"/>
          <p:cNvPicPr>
            <a:picLocks noChangeAspect="1" noChangeArrowheads="1"/>
          </p:cNvPicPr>
          <p:nvPr/>
        </p:nvPicPr>
        <p:blipFill>
          <a:blip r:embed="rId4" cstate="print"/>
          <a:srcRect l="49399"/>
          <a:stretch>
            <a:fillRect/>
          </a:stretch>
        </p:blipFill>
        <p:spPr bwMode="auto">
          <a:xfrm>
            <a:off x="214105" y="3276600"/>
            <a:ext cx="4738895" cy="3429000"/>
          </a:xfrm>
          <a:prstGeom prst="rect">
            <a:avLst/>
          </a:prstGeom>
          <a:noFill/>
          <a:ln w="9525">
            <a:noFill/>
            <a:miter lim="800000"/>
            <a:headEnd/>
            <a:tailEnd/>
          </a:ln>
        </p:spPr>
      </p:pic>
      <p:graphicFrame>
        <p:nvGraphicFramePr>
          <p:cNvPr id="3075" name="Object 3"/>
          <p:cNvGraphicFramePr>
            <a:graphicFrameLocks noChangeAspect="1"/>
          </p:cNvGraphicFramePr>
          <p:nvPr/>
        </p:nvGraphicFramePr>
        <p:xfrm>
          <a:off x="3810000" y="1676400"/>
          <a:ext cx="4953000" cy="3744951"/>
        </p:xfrm>
        <a:graphic>
          <a:graphicData uri="http://schemas.openxmlformats.org/presentationml/2006/ole">
            <mc:AlternateContent xmlns:mc="http://schemas.openxmlformats.org/markup-compatibility/2006">
              <mc:Choice xmlns:v="urn:schemas-microsoft-com:vml" Requires="v">
                <p:oleObj spid="_x0000_s3115" name="Picture" r:id="rId5" imgW="5356800" imgH="4371120" progId="StaticEnhancedMetafile">
                  <p:embed/>
                </p:oleObj>
              </mc:Choice>
              <mc:Fallback>
                <p:oleObj name="Picture" r:id="rId5" imgW="5356800" imgH="4371120" progId="StaticEnhancedMetafile">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1676400"/>
                        <a:ext cx="4953000" cy="37449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data</a:t>
            </a:r>
            <a:endParaRPr lang="en-US" dirty="0"/>
          </a:p>
        </p:txBody>
      </p:sp>
      <p:sp>
        <p:nvSpPr>
          <p:cNvPr id="3" name="Content Placeholder 2"/>
          <p:cNvSpPr>
            <a:spLocks noGrp="1"/>
          </p:cNvSpPr>
          <p:nvPr>
            <p:ph sz="quarter" idx="1"/>
          </p:nvPr>
        </p:nvSpPr>
        <p:spPr>
          <a:xfrm>
            <a:off x="533400" y="1600200"/>
            <a:ext cx="8232648" cy="5029200"/>
          </a:xfrm>
        </p:spPr>
        <p:txBody>
          <a:bodyPr>
            <a:normAutofit/>
          </a:bodyPr>
          <a:lstStyle/>
          <a:p>
            <a:r>
              <a:rPr lang="en-US" dirty="0" smtClean="0">
                <a:cs typeface="Times New Roman" pitchFamily="18" charset="0"/>
              </a:rPr>
              <a:t>On a 7pt scale with anchors of 1 (very easy) and 7 (very difficult), how difficult do you think this class is</a:t>
            </a:r>
            <a:r>
              <a:rPr lang="en-US" dirty="0" smtClean="0">
                <a:cs typeface="Times New Roman" pitchFamily="18" charset="0"/>
              </a:rPr>
              <a:t>?</a:t>
            </a:r>
          </a:p>
          <a:p>
            <a:endParaRPr lang="en-US" dirty="0" smtClean="0">
              <a:cs typeface="Times New Roman" pitchFamily="18" charset="0"/>
            </a:endParaRPr>
          </a:p>
          <a:p>
            <a:pPr eaLnBrk="0" hangingPunct="0">
              <a:buNone/>
            </a:pPr>
            <a:r>
              <a:rPr lang="en-US" sz="4000" dirty="0" smtClean="0">
                <a:cs typeface="Times New Roman" pitchFamily="18" charset="0"/>
              </a:rPr>
              <a:t> 		7	2	5	3	6	6</a:t>
            </a:r>
            <a:endParaRPr lang="en-US" sz="2000" dirty="0" smtClean="0">
              <a:cs typeface="Times New Roman" pitchFamily="18" charset="0"/>
            </a:endParaRPr>
          </a:p>
          <a:p>
            <a:pPr eaLnBrk="0" hangingPunct="0">
              <a:buNone/>
            </a:pPr>
            <a:r>
              <a:rPr lang="en-US" sz="4000" dirty="0" smtClean="0">
                <a:cs typeface="Times New Roman" pitchFamily="18" charset="0"/>
              </a:rPr>
              <a:t>		4	5	3	6	6	5</a:t>
            </a:r>
            <a:endParaRPr lang="en-US" sz="2000" dirty="0" smtClean="0">
              <a:cs typeface="Times New Roman" pitchFamily="18" charset="0"/>
            </a:endParaRPr>
          </a:p>
          <a:p>
            <a:pPr eaLnBrk="0" hangingPunct="0">
              <a:buNone/>
            </a:pPr>
            <a:r>
              <a:rPr lang="en-US" sz="4000" dirty="0" smtClean="0">
                <a:cs typeface="Times New Roman" pitchFamily="18" charset="0"/>
              </a:rPr>
              <a:t>		6	2	5	5	1	3</a:t>
            </a:r>
          </a:p>
          <a:p>
            <a:pPr eaLnBrk="0" hangingPunct="0">
              <a:buNone/>
            </a:pPr>
            <a:endParaRPr lang="en-US" sz="2000" dirty="0" smtClean="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AutoShape 2"/>
          <p:cNvSpPr>
            <a:spLocks noGrp="1" noChangeArrowheads="1"/>
          </p:cNvSpPr>
          <p:nvPr>
            <p:ph type="title"/>
          </p:nvPr>
        </p:nvSpPr>
        <p:spPr/>
        <p:txBody>
          <a:bodyPr/>
          <a:lstStyle/>
          <a:p>
            <a:r>
              <a:rPr lang="en-US" dirty="0"/>
              <a:t>Variations in </a:t>
            </a:r>
            <a:r>
              <a:rPr lang="en-US" dirty="0" smtClean="0"/>
              <a:t>Distributions</a:t>
            </a:r>
            <a:endParaRPr lang="en-US" dirty="0"/>
          </a:p>
        </p:txBody>
      </p:sp>
      <p:sp>
        <p:nvSpPr>
          <p:cNvPr id="66563" name="Rectangle 3"/>
          <p:cNvSpPr>
            <a:spLocks noGrp="1" noChangeArrowheads="1"/>
          </p:cNvSpPr>
          <p:nvPr>
            <p:ph sz="quarter" idx="1"/>
          </p:nvPr>
        </p:nvSpPr>
        <p:spPr/>
        <p:txBody>
          <a:bodyPr>
            <a:normAutofit/>
          </a:bodyPr>
          <a:lstStyle/>
          <a:p>
            <a:pPr lvl="1">
              <a:buNone/>
            </a:pPr>
            <a:r>
              <a:rPr lang="en-US" dirty="0" smtClean="0"/>
              <a:t>Bimodal</a:t>
            </a:r>
            <a:endParaRPr lang="en-US" dirty="0"/>
          </a:p>
          <a:p>
            <a:pPr lvl="1"/>
            <a:endParaRPr lang="en-US" dirty="0"/>
          </a:p>
        </p:txBody>
      </p:sp>
      <p:pic>
        <p:nvPicPr>
          <p:cNvPr id="7" name="Picture 4"/>
          <p:cNvPicPr>
            <a:picLocks noChangeAspect="1" noChangeArrowheads="1"/>
          </p:cNvPicPr>
          <p:nvPr/>
        </p:nvPicPr>
        <p:blipFill>
          <a:blip r:embed="rId4" cstate="print"/>
          <a:srcRect r="49399"/>
          <a:stretch>
            <a:fillRect/>
          </a:stretch>
        </p:blipFill>
        <p:spPr bwMode="auto">
          <a:xfrm>
            <a:off x="228600" y="3265488"/>
            <a:ext cx="4495800" cy="3287712"/>
          </a:xfrm>
          <a:prstGeom prst="rect">
            <a:avLst/>
          </a:prstGeom>
          <a:noFill/>
          <a:ln w="9525">
            <a:noFill/>
            <a:miter lim="800000"/>
            <a:headEnd/>
            <a:tailEnd/>
          </a:ln>
        </p:spPr>
      </p:pic>
      <p:graphicFrame>
        <p:nvGraphicFramePr>
          <p:cNvPr id="4099" name="Object 3"/>
          <p:cNvGraphicFramePr>
            <a:graphicFrameLocks noChangeAspect="1"/>
          </p:cNvGraphicFramePr>
          <p:nvPr/>
        </p:nvGraphicFramePr>
        <p:xfrm>
          <a:off x="3810000" y="1790700"/>
          <a:ext cx="5181600" cy="3238500"/>
        </p:xfrm>
        <a:graphic>
          <a:graphicData uri="http://schemas.openxmlformats.org/presentationml/2006/ole">
            <mc:AlternateContent xmlns:mc="http://schemas.openxmlformats.org/markup-compatibility/2006">
              <mc:Choice xmlns:v="urn:schemas-microsoft-com:vml" Requires="v">
                <p:oleObj spid="_x0000_s4139" name="Picture" r:id="rId5" imgW="5356800" imgH="4371120" progId="StaticEnhancedMetafile">
                  <p:embed/>
                </p:oleObj>
              </mc:Choice>
              <mc:Fallback>
                <p:oleObj name="Picture" r:id="rId5" imgW="5356800" imgH="4371120" progId="StaticEnhancedMetafile">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1790700"/>
                        <a:ext cx="5181600" cy="323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4" name="Group 2"/>
          <p:cNvGraphicFramePr>
            <a:graphicFrameLocks noGrp="1"/>
          </p:cNvGraphicFramePr>
          <p:nvPr/>
        </p:nvGraphicFramePr>
        <p:xfrm>
          <a:off x="1447800" y="3886200"/>
          <a:ext cx="5943600" cy="2057400"/>
        </p:xfrm>
        <a:graphic>
          <a:graphicData uri="http://schemas.openxmlformats.org/drawingml/2006/table">
            <a:tbl>
              <a:tblPr/>
              <a:tblGrid>
                <a:gridCol w="990600">
                  <a:extLst>
                    <a:ext uri="{9D8B030D-6E8A-4147-A177-3AD203B41FA5}">
                      <a16:colId xmlns:a16="http://schemas.microsoft.com/office/drawing/2014/main" xmlns="" val="20000"/>
                    </a:ext>
                  </a:extLst>
                </a:gridCol>
                <a:gridCol w="990600">
                  <a:extLst>
                    <a:ext uri="{9D8B030D-6E8A-4147-A177-3AD203B41FA5}">
                      <a16:colId xmlns:a16="http://schemas.microsoft.com/office/drawing/2014/main" xmlns="" val="20001"/>
                    </a:ext>
                  </a:extLst>
                </a:gridCol>
                <a:gridCol w="990600">
                  <a:extLst>
                    <a:ext uri="{9D8B030D-6E8A-4147-A177-3AD203B41FA5}">
                      <a16:colId xmlns:a16="http://schemas.microsoft.com/office/drawing/2014/main" xmlns="" val="20002"/>
                    </a:ext>
                  </a:extLst>
                </a:gridCol>
                <a:gridCol w="990600">
                  <a:extLst>
                    <a:ext uri="{9D8B030D-6E8A-4147-A177-3AD203B41FA5}">
                      <a16:colId xmlns:a16="http://schemas.microsoft.com/office/drawing/2014/main" xmlns="" val="20003"/>
                    </a:ext>
                  </a:extLst>
                </a:gridCol>
                <a:gridCol w="990600">
                  <a:extLst>
                    <a:ext uri="{9D8B030D-6E8A-4147-A177-3AD203B41FA5}">
                      <a16:colId xmlns:a16="http://schemas.microsoft.com/office/drawing/2014/main" xmlns="" val="20004"/>
                    </a:ext>
                  </a:extLst>
                </a:gridCol>
                <a:gridCol w="990600">
                  <a:extLst>
                    <a:ext uri="{9D8B030D-6E8A-4147-A177-3AD203B41FA5}">
                      <a16:colId xmlns:a16="http://schemas.microsoft.com/office/drawing/2014/main" xmlns="" val="20005"/>
                    </a:ext>
                  </a:extLst>
                </a:gridCol>
              </a:tblGrid>
              <a:tr h="685800">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14</a:t>
                      </a:r>
                    </a:p>
                  </a:txBody>
                  <a:tcPr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14</a:t>
                      </a: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13</a:t>
                      </a: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15</a:t>
                      </a: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11</a:t>
                      </a: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15</a:t>
                      </a:r>
                    </a:p>
                  </a:txBody>
                  <a:tcPr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xmlns="" val="10000"/>
                  </a:ext>
                </a:extLst>
              </a:tr>
              <a:tr h="685800">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13</a:t>
                      </a: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10</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12</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13</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14</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13</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1"/>
                  </a:ext>
                </a:extLst>
              </a:tr>
              <a:tr h="685800">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14</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15</a:t>
                      </a:r>
                    </a:p>
                  </a:txBody>
                  <a:tcPr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17</a:t>
                      </a:r>
                    </a:p>
                  </a:txBody>
                  <a:tcPr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14</a:t>
                      </a:r>
                    </a:p>
                  </a:txBody>
                  <a:tcPr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14</a:t>
                      </a:r>
                    </a:p>
                  </a:txBody>
                  <a:tcPr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75000"/>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15</a:t>
                      </a:r>
                    </a:p>
                  </a:txBody>
                  <a:tcPr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100391" name="AutoShape 39"/>
          <p:cNvSpPr>
            <a:spLocks noGrp="1" noChangeArrowheads="1"/>
          </p:cNvSpPr>
          <p:nvPr>
            <p:ph type="title"/>
          </p:nvPr>
        </p:nvSpPr>
        <p:spPr/>
        <p:txBody>
          <a:bodyPr/>
          <a:lstStyle/>
          <a:p>
            <a:r>
              <a:rPr lang="en-US" altLang="en-US" dirty="0" smtClean="0"/>
              <a:t>Practice 3</a:t>
            </a:r>
            <a:endParaRPr lang="en-US" altLang="en-US" dirty="0"/>
          </a:p>
        </p:txBody>
      </p:sp>
      <p:sp>
        <p:nvSpPr>
          <p:cNvPr id="100392" name="Rectangle 40"/>
          <p:cNvSpPr>
            <a:spLocks noGrp="1" noChangeArrowheads="1"/>
          </p:cNvSpPr>
          <p:nvPr>
            <p:ph type="body" idx="1"/>
          </p:nvPr>
        </p:nvSpPr>
        <p:spPr/>
        <p:txBody>
          <a:bodyPr/>
          <a:lstStyle/>
          <a:p>
            <a:r>
              <a:rPr lang="en-US" altLang="en-US" sz="2400" dirty="0"/>
              <a:t>Using the following data </a:t>
            </a:r>
            <a:r>
              <a:rPr lang="en-US" altLang="en-US" sz="2400" dirty="0" smtClean="0"/>
              <a:t>set: </a:t>
            </a:r>
          </a:p>
          <a:p>
            <a:pPr lvl="1"/>
            <a:r>
              <a:rPr lang="en-US" altLang="en-US" sz="2100" dirty="0"/>
              <a:t>Create a simple distribution </a:t>
            </a:r>
            <a:r>
              <a:rPr lang="en-US" altLang="en-US" sz="2100" dirty="0" smtClean="0"/>
              <a:t>table, </a:t>
            </a:r>
            <a:r>
              <a:rPr lang="en-US" altLang="en-US" sz="2100" dirty="0"/>
              <a:t>find the relative frequency, find the cumulative frequency, and find the cumulative percent for each remaining </a:t>
            </a:r>
            <a:r>
              <a:rPr lang="en-US" altLang="en-US" sz="2100" dirty="0" smtClean="0"/>
              <a:t>data point --- also, create a graph.</a:t>
            </a:r>
          </a:p>
          <a:p>
            <a:pPr lvl="1"/>
            <a:r>
              <a:rPr lang="en-US" altLang="en-US" sz="2100" dirty="0"/>
              <a:t>Note: Round to the 2</a:t>
            </a:r>
            <a:r>
              <a:rPr lang="en-US" altLang="en-US" sz="2100" baseline="30000" dirty="0"/>
              <a:t>nd</a:t>
            </a:r>
            <a:r>
              <a:rPr lang="en-US" altLang="en-US" sz="2100" dirty="0"/>
              <a:t> decimal </a:t>
            </a:r>
            <a:r>
              <a:rPr lang="en-US" altLang="en-US" sz="2100" dirty="0" smtClean="0"/>
              <a:t>place (assume interval scale)</a:t>
            </a:r>
            <a:endParaRPr lang="en-US" altLang="en-US" sz="2100" dirty="0"/>
          </a:p>
          <a:p>
            <a:pPr marL="365760" lvl="1" indent="0">
              <a:buNone/>
            </a:pPr>
            <a:endParaRPr lang="en-US" altLang="en-US" sz="2100" dirty="0"/>
          </a:p>
        </p:txBody>
      </p:sp>
    </p:spTree>
    <p:extLst>
      <p:ext uri="{BB962C8B-B14F-4D97-AF65-F5344CB8AC3E}">
        <p14:creationId xmlns:p14="http://schemas.microsoft.com/office/powerpoint/2010/main" val="399625842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wipe(left)">
                                      <p:cBhvr>
                                        <p:cTn id="7" dur="500"/>
                                        <p:tgtEl>
                                          <p:spTgt spid="100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3: Histogram</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690125981"/>
              </p:ext>
            </p:extLst>
          </p:nvPr>
        </p:nvGraphicFramePr>
        <p:xfrm>
          <a:off x="612775" y="1600200"/>
          <a:ext cx="8153400" cy="44958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1717623" y="5867400"/>
            <a:ext cx="762000" cy="369332"/>
          </a:xfrm>
          <a:prstGeom prst="rect">
            <a:avLst/>
          </a:prstGeom>
          <a:noFill/>
        </p:spPr>
        <p:txBody>
          <a:bodyPr wrap="square" rtlCol="0">
            <a:spAutoFit/>
          </a:bodyPr>
          <a:lstStyle/>
          <a:p>
            <a:pPr algn="ctr"/>
            <a:r>
              <a:rPr lang="en-US" dirty="0" smtClean="0"/>
              <a:t>10</a:t>
            </a:r>
            <a:endParaRPr lang="en-US" dirty="0"/>
          </a:p>
        </p:txBody>
      </p:sp>
      <p:sp>
        <p:nvSpPr>
          <p:cNvPr id="7" name="TextBox 6"/>
          <p:cNvSpPr txBox="1"/>
          <p:nvPr/>
        </p:nvSpPr>
        <p:spPr>
          <a:xfrm>
            <a:off x="4079823" y="5867400"/>
            <a:ext cx="762000" cy="369332"/>
          </a:xfrm>
          <a:prstGeom prst="rect">
            <a:avLst/>
          </a:prstGeom>
          <a:noFill/>
        </p:spPr>
        <p:txBody>
          <a:bodyPr wrap="square" rtlCol="0">
            <a:spAutoFit/>
          </a:bodyPr>
          <a:lstStyle/>
          <a:p>
            <a:pPr algn="ctr"/>
            <a:r>
              <a:rPr lang="en-US" dirty="0" smtClean="0"/>
              <a:t>13</a:t>
            </a:r>
            <a:endParaRPr lang="en-US" dirty="0"/>
          </a:p>
        </p:txBody>
      </p:sp>
      <p:sp>
        <p:nvSpPr>
          <p:cNvPr id="8" name="TextBox 7"/>
          <p:cNvSpPr txBox="1"/>
          <p:nvPr/>
        </p:nvSpPr>
        <p:spPr>
          <a:xfrm>
            <a:off x="4918023" y="5867400"/>
            <a:ext cx="762000" cy="369332"/>
          </a:xfrm>
          <a:prstGeom prst="rect">
            <a:avLst/>
          </a:prstGeom>
          <a:noFill/>
        </p:spPr>
        <p:txBody>
          <a:bodyPr wrap="square" rtlCol="0">
            <a:spAutoFit/>
          </a:bodyPr>
          <a:lstStyle/>
          <a:p>
            <a:pPr algn="ctr"/>
            <a:r>
              <a:rPr lang="en-US" dirty="0" smtClean="0"/>
              <a:t>14</a:t>
            </a:r>
            <a:endParaRPr lang="en-US" dirty="0"/>
          </a:p>
        </p:txBody>
      </p:sp>
      <p:sp>
        <p:nvSpPr>
          <p:cNvPr id="9" name="TextBox 8"/>
          <p:cNvSpPr txBox="1"/>
          <p:nvPr/>
        </p:nvSpPr>
        <p:spPr>
          <a:xfrm>
            <a:off x="5638800" y="5867400"/>
            <a:ext cx="762000" cy="369332"/>
          </a:xfrm>
          <a:prstGeom prst="rect">
            <a:avLst/>
          </a:prstGeom>
          <a:noFill/>
        </p:spPr>
        <p:txBody>
          <a:bodyPr wrap="square" rtlCol="0">
            <a:spAutoFit/>
          </a:bodyPr>
          <a:lstStyle/>
          <a:p>
            <a:pPr algn="ctr"/>
            <a:r>
              <a:rPr lang="en-US" dirty="0" smtClean="0"/>
              <a:t>15</a:t>
            </a:r>
            <a:endParaRPr lang="en-US" dirty="0"/>
          </a:p>
        </p:txBody>
      </p:sp>
      <p:sp>
        <p:nvSpPr>
          <p:cNvPr id="10" name="TextBox 9"/>
          <p:cNvSpPr txBox="1"/>
          <p:nvPr/>
        </p:nvSpPr>
        <p:spPr>
          <a:xfrm>
            <a:off x="7239000" y="5867400"/>
            <a:ext cx="762000" cy="369332"/>
          </a:xfrm>
          <a:prstGeom prst="rect">
            <a:avLst/>
          </a:prstGeom>
          <a:noFill/>
        </p:spPr>
        <p:txBody>
          <a:bodyPr wrap="square" rtlCol="0">
            <a:spAutoFit/>
          </a:bodyPr>
          <a:lstStyle/>
          <a:p>
            <a:pPr algn="ctr"/>
            <a:r>
              <a:rPr lang="en-US" dirty="0" smtClean="0"/>
              <a:t>17</a:t>
            </a:r>
            <a:endParaRPr lang="en-US" dirty="0"/>
          </a:p>
        </p:txBody>
      </p:sp>
      <p:sp>
        <p:nvSpPr>
          <p:cNvPr id="11" name="TextBox 10"/>
          <p:cNvSpPr txBox="1"/>
          <p:nvPr/>
        </p:nvSpPr>
        <p:spPr>
          <a:xfrm>
            <a:off x="2479623" y="5867400"/>
            <a:ext cx="762000" cy="369332"/>
          </a:xfrm>
          <a:prstGeom prst="rect">
            <a:avLst/>
          </a:prstGeom>
          <a:noFill/>
        </p:spPr>
        <p:txBody>
          <a:bodyPr wrap="square" rtlCol="0">
            <a:spAutoFit/>
          </a:bodyPr>
          <a:lstStyle/>
          <a:p>
            <a:pPr algn="ctr"/>
            <a:r>
              <a:rPr lang="en-US" dirty="0" smtClean="0"/>
              <a:t>11</a:t>
            </a:r>
            <a:endParaRPr lang="en-US" dirty="0"/>
          </a:p>
        </p:txBody>
      </p:sp>
      <p:sp>
        <p:nvSpPr>
          <p:cNvPr id="12" name="TextBox 11"/>
          <p:cNvSpPr txBox="1"/>
          <p:nvPr/>
        </p:nvSpPr>
        <p:spPr>
          <a:xfrm>
            <a:off x="3317823" y="5867400"/>
            <a:ext cx="762000" cy="369332"/>
          </a:xfrm>
          <a:prstGeom prst="rect">
            <a:avLst/>
          </a:prstGeom>
          <a:noFill/>
        </p:spPr>
        <p:txBody>
          <a:bodyPr wrap="square" rtlCol="0">
            <a:spAutoFit/>
          </a:bodyPr>
          <a:lstStyle/>
          <a:p>
            <a:pPr algn="ctr"/>
            <a:r>
              <a:rPr lang="en-US" dirty="0" smtClean="0"/>
              <a:t>12</a:t>
            </a:r>
            <a:endParaRPr lang="en-US" dirty="0"/>
          </a:p>
        </p:txBody>
      </p:sp>
      <p:sp>
        <p:nvSpPr>
          <p:cNvPr id="13" name="TextBox 12"/>
          <p:cNvSpPr txBox="1"/>
          <p:nvPr/>
        </p:nvSpPr>
        <p:spPr>
          <a:xfrm>
            <a:off x="1066800" y="6336268"/>
            <a:ext cx="7543800" cy="369332"/>
          </a:xfrm>
          <a:prstGeom prst="rect">
            <a:avLst/>
          </a:prstGeom>
          <a:noFill/>
        </p:spPr>
        <p:txBody>
          <a:bodyPr wrap="square" rtlCol="0">
            <a:spAutoFit/>
          </a:bodyPr>
          <a:lstStyle/>
          <a:p>
            <a:pPr algn="ctr"/>
            <a:r>
              <a:rPr lang="en-US" dirty="0" smtClean="0"/>
              <a:t>Scores</a:t>
            </a:r>
            <a:endParaRPr lang="en-US" dirty="0"/>
          </a:p>
        </p:txBody>
      </p:sp>
      <p:sp>
        <p:nvSpPr>
          <p:cNvPr id="14" name="TextBox 13"/>
          <p:cNvSpPr txBox="1"/>
          <p:nvPr/>
        </p:nvSpPr>
        <p:spPr>
          <a:xfrm>
            <a:off x="228600" y="2971800"/>
            <a:ext cx="461665" cy="2031325"/>
          </a:xfrm>
          <a:prstGeom prst="rect">
            <a:avLst/>
          </a:prstGeom>
          <a:noFill/>
        </p:spPr>
        <p:txBody>
          <a:bodyPr vert="vert270" wrap="square" rtlCol="0">
            <a:spAutoFit/>
          </a:bodyPr>
          <a:lstStyle/>
          <a:p>
            <a:pPr algn="ctr"/>
            <a:r>
              <a:rPr lang="en-US" dirty="0" smtClean="0"/>
              <a:t>Frequency</a:t>
            </a:r>
            <a:endParaRPr lang="en-US" dirty="0"/>
          </a:p>
        </p:txBody>
      </p:sp>
    </p:spTree>
    <p:extLst>
      <p:ext uri="{BB962C8B-B14F-4D97-AF65-F5344CB8AC3E}">
        <p14:creationId xmlns:p14="http://schemas.microsoft.com/office/powerpoint/2010/main" val="295772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AutoShape 2"/>
          <p:cNvSpPr>
            <a:spLocks noGrp="1" noChangeArrowheads="1"/>
          </p:cNvSpPr>
          <p:nvPr>
            <p:ph type="title"/>
          </p:nvPr>
        </p:nvSpPr>
        <p:spPr/>
        <p:txBody>
          <a:bodyPr/>
          <a:lstStyle/>
          <a:p>
            <a:r>
              <a:rPr lang="en-US" dirty="0" smtClean="0"/>
              <a:t>Practice 3: Answers</a:t>
            </a:r>
            <a:endParaRPr lang="en-US" dirty="0"/>
          </a:p>
        </p:txBody>
      </p:sp>
      <p:graphicFrame>
        <p:nvGraphicFramePr>
          <p:cNvPr id="107523" name="Group 3"/>
          <p:cNvGraphicFramePr>
            <a:graphicFrameLocks noGrp="1"/>
          </p:cNvGraphicFramePr>
          <p:nvPr>
            <p:ph sz="quarter" idx="1"/>
            <p:extLst>
              <p:ext uri="{D42A27DB-BD31-4B8C-83A1-F6EECF244321}">
                <p14:modId xmlns:p14="http://schemas.microsoft.com/office/powerpoint/2010/main" val="3942142561"/>
              </p:ext>
            </p:extLst>
          </p:nvPr>
        </p:nvGraphicFramePr>
        <p:xfrm>
          <a:off x="612775" y="1600200"/>
          <a:ext cx="8153400" cy="4189416"/>
        </p:xfrm>
        <a:graphic>
          <a:graphicData uri="http://schemas.openxmlformats.org/drawingml/2006/table">
            <a:tbl>
              <a:tblPr/>
              <a:tblGrid>
                <a:gridCol w="1631950">
                  <a:extLst>
                    <a:ext uri="{9D8B030D-6E8A-4147-A177-3AD203B41FA5}">
                      <a16:colId xmlns:a16="http://schemas.microsoft.com/office/drawing/2014/main" xmlns="" val="20000"/>
                    </a:ext>
                  </a:extLst>
                </a:gridCol>
                <a:gridCol w="1628775">
                  <a:extLst>
                    <a:ext uri="{9D8B030D-6E8A-4147-A177-3AD203B41FA5}">
                      <a16:colId xmlns:a16="http://schemas.microsoft.com/office/drawing/2014/main" xmlns="" val="20001"/>
                    </a:ext>
                  </a:extLst>
                </a:gridCol>
                <a:gridCol w="1631950">
                  <a:extLst>
                    <a:ext uri="{9D8B030D-6E8A-4147-A177-3AD203B41FA5}">
                      <a16:colId xmlns:a16="http://schemas.microsoft.com/office/drawing/2014/main" xmlns="" val="20002"/>
                    </a:ext>
                  </a:extLst>
                </a:gridCol>
                <a:gridCol w="1630363">
                  <a:extLst>
                    <a:ext uri="{9D8B030D-6E8A-4147-A177-3AD203B41FA5}">
                      <a16:colId xmlns:a16="http://schemas.microsoft.com/office/drawing/2014/main" xmlns="" val="20003"/>
                    </a:ext>
                  </a:extLst>
                </a:gridCol>
                <a:gridCol w="1630362">
                  <a:extLst>
                    <a:ext uri="{9D8B030D-6E8A-4147-A177-3AD203B41FA5}">
                      <a16:colId xmlns:a16="http://schemas.microsoft.com/office/drawing/2014/main" xmlns="" val="20004"/>
                    </a:ext>
                  </a:extLst>
                </a:gridCol>
              </a:tblGrid>
              <a:tr h="4651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0" u="none" strike="noStrike" cap="none" normalizeH="0" baseline="0" dirty="0" smtClean="0">
                          <a:ln>
                            <a:noFill/>
                          </a:ln>
                          <a:solidFill>
                            <a:schemeClr val="tx1"/>
                          </a:solidFill>
                          <a:effectLst/>
                          <a:latin typeface="Arial"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1" u="none" strike="noStrike" cap="none" normalizeH="0" baseline="0" dirty="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1" u="none" strike="noStrike" cap="none" normalizeH="0" baseline="0" dirty="0" err="1" smtClean="0">
                          <a:ln>
                            <a:noFill/>
                          </a:ln>
                          <a:solidFill>
                            <a:schemeClr val="tx1"/>
                          </a:solidFill>
                          <a:effectLst/>
                          <a:latin typeface="Arial" charset="0"/>
                        </a:rPr>
                        <a:t>rf</a:t>
                      </a:r>
                      <a:endParaRPr kumimoji="0" lang="en-US" sz="2400" b="1" i="1"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1" u="none" strike="noStrike" cap="none" normalizeH="0" baseline="0" dirty="0" err="1" smtClean="0">
                          <a:ln>
                            <a:noFill/>
                          </a:ln>
                          <a:solidFill>
                            <a:schemeClr val="tx1"/>
                          </a:solidFill>
                          <a:effectLst/>
                          <a:latin typeface="Arial" charset="0"/>
                        </a:rPr>
                        <a:t>cf</a:t>
                      </a:r>
                      <a:endParaRPr kumimoji="0" lang="en-US" sz="2400" b="1" i="1"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defRPr/>
                      </a:pPr>
                      <a:r>
                        <a:rPr kumimoji="0" lang="en-US" sz="2400" b="1" i="1" u="none" strike="noStrike" cap="none" normalizeH="0" baseline="0" dirty="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667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94%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94%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667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155050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Frequency </a:t>
            </a:r>
            <a:r>
              <a:rPr lang="en-US" dirty="0" smtClean="0"/>
              <a:t>Distribution Table</a:t>
            </a:r>
            <a:endParaRPr lang="en-US" dirty="0"/>
          </a:p>
        </p:txBody>
      </p:sp>
      <p:sp>
        <p:nvSpPr>
          <p:cNvPr id="7" name="Content Placeholder 6"/>
          <p:cNvSpPr>
            <a:spLocks noGrp="1"/>
          </p:cNvSpPr>
          <p:nvPr>
            <p:ph sz="quarter" idx="1"/>
          </p:nvPr>
        </p:nvSpPr>
        <p:spPr>
          <a:xfrm>
            <a:off x="457200" y="1589567"/>
            <a:ext cx="4191000" cy="4572000"/>
          </a:xfrm>
        </p:spPr>
        <p:txBody>
          <a:bodyPr>
            <a:normAutofit fontScale="92500" lnSpcReduction="20000"/>
          </a:bodyPr>
          <a:lstStyle/>
          <a:p>
            <a:pPr eaLnBrk="0" hangingPunct="0">
              <a:buNone/>
            </a:pPr>
            <a:r>
              <a:rPr lang="en-US" sz="3200" dirty="0" smtClean="0">
                <a:cs typeface="Times New Roman" pitchFamily="18" charset="0"/>
              </a:rPr>
              <a:t> </a:t>
            </a:r>
            <a:endParaRPr lang="en-US" sz="1600" dirty="0" smtClean="0">
              <a:cs typeface="Times New Roman" pitchFamily="18" charset="0"/>
            </a:endParaRPr>
          </a:p>
          <a:p>
            <a:pPr eaLnBrk="0" hangingPunct="0">
              <a:buNone/>
            </a:pPr>
            <a:r>
              <a:rPr lang="en-US" sz="3200" dirty="0" smtClean="0">
                <a:cs typeface="Times New Roman" pitchFamily="18" charset="0"/>
              </a:rPr>
              <a:t>		</a:t>
            </a:r>
            <a:r>
              <a:rPr lang="en-US" sz="3200" u="sng" dirty="0" smtClean="0">
                <a:cs typeface="Times New Roman" pitchFamily="18" charset="0"/>
              </a:rPr>
              <a:t>Scores	</a:t>
            </a:r>
            <a:r>
              <a:rPr lang="en-US" sz="3200" i="1" u="sng" dirty="0" smtClean="0">
                <a:cs typeface="Times New Roman" pitchFamily="18" charset="0"/>
              </a:rPr>
              <a:t>f</a:t>
            </a:r>
            <a:endParaRPr lang="en-US" sz="1600" i="1" u="sng" dirty="0" smtClean="0">
              <a:cs typeface="Times New Roman" pitchFamily="18" charset="0"/>
            </a:endParaRPr>
          </a:p>
          <a:p>
            <a:pPr eaLnBrk="0" hangingPunct="0">
              <a:buNone/>
            </a:pPr>
            <a:r>
              <a:rPr lang="en-US" sz="3200" dirty="0" smtClean="0">
                <a:cs typeface="Times New Roman" pitchFamily="18" charset="0"/>
              </a:rPr>
              <a:t>		7		1</a:t>
            </a:r>
            <a:endParaRPr lang="en-US" sz="1600" dirty="0" smtClean="0">
              <a:cs typeface="Times New Roman" pitchFamily="18" charset="0"/>
            </a:endParaRPr>
          </a:p>
          <a:p>
            <a:pPr eaLnBrk="0" hangingPunct="0">
              <a:buNone/>
            </a:pPr>
            <a:r>
              <a:rPr lang="en-US" sz="3200" dirty="0" smtClean="0">
                <a:cs typeface="Times New Roman" pitchFamily="18" charset="0"/>
              </a:rPr>
              <a:t>		6		5</a:t>
            </a:r>
            <a:endParaRPr lang="en-US" sz="1600" dirty="0" smtClean="0">
              <a:cs typeface="Times New Roman" pitchFamily="18" charset="0"/>
            </a:endParaRPr>
          </a:p>
          <a:p>
            <a:pPr eaLnBrk="0" hangingPunct="0">
              <a:buNone/>
            </a:pPr>
            <a:r>
              <a:rPr lang="en-US" sz="3200" dirty="0" smtClean="0">
                <a:cs typeface="Times New Roman" pitchFamily="18" charset="0"/>
              </a:rPr>
              <a:t>		5		5</a:t>
            </a:r>
            <a:endParaRPr lang="en-US" sz="1600" dirty="0" smtClean="0">
              <a:cs typeface="Times New Roman" pitchFamily="18" charset="0"/>
            </a:endParaRPr>
          </a:p>
          <a:p>
            <a:pPr eaLnBrk="0" hangingPunct="0">
              <a:buNone/>
            </a:pPr>
            <a:r>
              <a:rPr lang="en-US" sz="3200" dirty="0" smtClean="0">
                <a:cs typeface="Times New Roman" pitchFamily="18" charset="0"/>
              </a:rPr>
              <a:t>		4		2</a:t>
            </a:r>
            <a:endParaRPr lang="en-US" sz="1600" dirty="0" smtClean="0">
              <a:cs typeface="Times New Roman" pitchFamily="18" charset="0"/>
            </a:endParaRPr>
          </a:p>
          <a:p>
            <a:pPr eaLnBrk="0" hangingPunct="0">
              <a:buNone/>
            </a:pPr>
            <a:r>
              <a:rPr lang="en-US" sz="3200" dirty="0" smtClean="0">
                <a:cs typeface="Times New Roman" pitchFamily="18" charset="0"/>
              </a:rPr>
              <a:t>		3		3</a:t>
            </a:r>
            <a:endParaRPr lang="en-US" sz="1600" dirty="0" smtClean="0">
              <a:cs typeface="Times New Roman" pitchFamily="18" charset="0"/>
            </a:endParaRPr>
          </a:p>
          <a:p>
            <a:pPr eaLnBrk="0" hangingPunct="0">
              <a:buNone/>
            </a:pPr>
            <a:r>
              <a:rPr lang="en-US" sz="3200" dirty="0" smtClean="0">
                <a:cs typeface="Times New Roman" pitchFamily="18" charset="0"/>
              </a:rPr>
              <a:t>		2		2</a:t>
            </a:r>
            <a:endParaRPr lang="en-US" sz="1600" dirty="0" smtClean="0">
              <a:cs typeface="Times New Roman" pitchFamily="18" charset="0"/>
            </a:endParaRPr>
          </a:p>
          <a:p>
            <a:pPr eaLnBrk="0" hangingPunct="0">
              <a:buNone/>
            </a:pPr>
            <a:r>
              <a:rPr lang="en-US" sz="3200" dirty="0" smtClean="0">
                <a:cs typeface="Times New Roman" pitchFamily="18" charset="0"/>
              </a:rPr>
              <a:t>		</a:t>
            </a:r>
            <a:r>
              <a:rPr lang="en-US" sz="3200" u="sng" dirty="0" smtClean="0">
                <a:cs typeface="Times New Roman" pitchFamily="18" charset="0"/>
              </a:rPr>
              <a:t>1		1</a:t>
            </a:r>
            <a:endParaRPr lang="en-US" sz="1600" u="sng" dirty="0" smtClean="0">
              <a:cs typeface="Times New Roman" pitchFamily="18" charset="0"/>
            </a:endParaRPr>
          </a:p>
          <a:p>
            <a:pPr eaLnBrk="0" hangingPunct="0"/>
            <a:endParaRPr lang="en-US" dirty="0" smtClean="0"/>
          </a:p>
          <a:p>
            <a:endParaRPr lang="en-US" dirty="0"/>
          </a:p>
        </p:txBody>
      </p:sp>
      <p:sp>
        <p:nvSpPr>
          <p:cNvPr id="8" name="Content Placeholder 7"/>
          <p:cNvSpPr>
            <a:spLocks noGrp="1"/>
          </p:cNvSpPr>
          <p:nvPr>
            <p:ph sz="quarter" idx="2"/>
          </p:nvPr>
        </p:nvSpPr>
        <p:spPr>
          <a:xfrm>
            <a:off x="4844901" y="2667001"/>
            <a:ext cx="3886200" cy="3494566"/>
          </a:xfrm>
        </p:spPr>
        <p:txBody>
          <a:bodyPr>
            <a:normAutofit fontScale="92500" lnSpcReduction="20000"/>
          </a:bodyPr>
          <a:lstStyle/>
          <a:p>
            <a:pPr eaLnBrk="0" hangingPunct="0"/>
            <a:endParaRPr lang="en-US" sz="3200" dirty="0" smtClean="0">
              <a:cs typeface="Times New Roman" pitchFamily="18" charset="0"/>
            </a:endParaRPr>
          </a:p>
          <a:p>
            <a:pPr eaLnBrk="0" hangingPunct="0"/>
            <a:r>
              <a:rPr lang="en-US" sz="3200" i="1" dirty="0" smtClean="0">
                <a:cs typeface="Times New Roman" pitchFamily="18" charset="0"/>
              </a:rPr>
              <a:t>N</a:t>
            </a:r>
            <a:r>
              <a:rPr lang="en-US" sz="3200" dirty="0" smtClean="0">
                <a:cs typeface="Times New Roman" pitchFamily="18" charset="0"/>
              </a:rPr>
              <a:t>?</a:t>
            </a:r>
          </a:p>
          <a:p>
            <a:pPr eaLnBrk="0" hangingPunct="0"/>
            <a:r>
              <a:rPr lang="en-US" sz="3200" dirty="0" smtClean="0">
                <a:cs typeface="Times New Roman" pitchFamily="18" charset="0"/>
              </a:rPr>
              <a:t>Maximum score? </a:t>
            </a:r>
            <a:endParaRPr lang="en-US" sz="1600" dirty="0" smtClean="0">
              <a:cs typeface="Times New Roman" pitchFamily="18" charset="0"/>
            </a:endParaRPr>
          </a:p>
          <a:p>
            <a:pPr eaLnBrk="0" hangingPunct="0"/>
            <a:r>
              <a:rPr lang="en-US" sz="3200" dirty="0" smtClean="0">
                <a:cs typeface="Times New Roman" pitchFamily="18" charset="0"/>
              </a:rPr>
              <a:t>Minimum score?</a:t>
            </a:r>
            <a:endParaRPr lang="en-US" sz="1600" dirty="0" smtClean="0">
              <a:cs typeface="Times New Roman" pitchFamily="18" charset="0"/>
            </a:endParaRPr>
          </a:p>
          <a:p>
            <a:pPr eaLnBrk="0" hangingPunct="0"/>
            <a:r>
              <a:rPr lang="en-US" sz="3200" dirty="0" smtClean="0">
                <a:cs typeface="Times New Roman" pitchFamily="18" charset="0"/>
              </a:rPr>
              <a:t>Range?</a:t>
            </a:r>
            <a:endParaRPr lang="en-US" sz="1600" dirty="0" smtClean="0">
              <a:cs typeface="Times New Roman" pitchFamily="18" charset="0"/>
            </a:endParaRPr>
          </a:p>
          <a:p>
            <a:pPr eaLnBrk="0" hangingPunct="0"/>
            <a:r>
              <a:rPr lang="en-US" sz="3200" dirty="0" smtClean="0">
                <a:cs typeface="Times New Roman" pitchFamily="18" charset="0"/>
              </a:rPr>
              <a:t>Scores cluster?</a:t>
            </a:r>
            <a:endParaRPr lang="en-US" sz="1600" dirty="0" smtClean="0">
              <a:cs typeface="Times New Roman" pitchFamily="18" charset="0"/>
            </a:endParaRPr>
          </a:p>
          <a:p>
            <a:pPr eaLnBrk="0" hangingPunct="0"/>
            <a:r>
              <a:rPr lang="en-US" sz="3200" dirty="0" smtClean="0">
                <a:cs typeface="Times New Roman" pitchFamily="18" charset="0"/>
              </a:rPr>
              <a:t>Spread of scores?</a:t>
            </a:r>
            <a:r>
              <a:rPr lang="en-US" sz="1800" dirty="0" smtClean="0"/>
              <a:t> </a:t>
            </a:r>
            <a:endParaRPr lang="en-US" dirty="0" smtClean="0"/>
          </a:p>
          <a:p>
            <a:endParaRPr lang="en-US" dirty="0"/>
          </a:p>
        </p:txBody>
      </p:sp>
      <p:sp>
        <p:nvSpPr>
          <p:cNvPr id="6" name="Rectangle 5"/>
          <p:cNvSpPr/>
          <p:nvPr/>
        </p:nvSpPr>
        <p:spPr>
          <a:xfrm>
            <a:off x="6123482" y="21336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err="1">
                <a:latin typeface="Symbol" pitchFamily="18" charset="2"/>
              </a:rPr>
              <a:t>S</a:t>
            </a:r>
            <a:r>
              <a:rPr lang="en-US" sz="3000" i="1" dirty="0" err="1"/>
              <a:t>f</a:t>
            </a:r>
            <a:r>
              <a:rPr lang="en-US" sz="3000" dirty="0"/>
              <a:t> = </a:t>
            </a:r>
            <a:r>
              <a:rPr lang="en-US" sz="3000" i="1" dirty="0"/>
              <a:t>N</a:t>
            </a:r>
            <a:endParaRPr lang="en-US" sz="3000" i="1" dirty="0">
              <a:latin typeface="Symbol" pitchFamily="18" charset="2"/>
            </a:endParaRPr>
          </a:p>
        </p:txBody>
      </p:sp>
    </p:spTree>
    <p:extLst>
      <p:ext uri="{BB962C8B-B14F-4D97-AF65-F5344CB8AC3E}">
        <p14:creationId xmlns:p14="http://schemas.microsoft.com/office/powerpoint/2010/main" val="260781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a:t>Constructing a </a:t>
            </a:r>
            <a:r>
              <a:rPr lang="en-US" dirty="0" smtClean="0"/>
              <a:t>Frequency </a:t>
            </a:r>
            <a:r>
              <a:rPr lang="en-US" dirty="0"/>
              <a:t>Table</a:t>
            </a:r>
          </a:p>
        </p:txBody>
      </p:sp>
      <p:sp>
        <p:nvSpPr>
          <p:cNvPr id="5" name="Content Placeholder 4"/>
          <p:cNvSpPr>
            <a:spLocks noGrp="1"/>
          </p:cNvSpPr>
          <p:nvPr>
            <p:ph sz="quarter" idx="1"/>
          </p:nvPr>
        </p:nvSpPr>
        <p:spPr/>
        <p:txBody>
          <a:bodyPr>
            <a:normAutofit fontScale="92500" lnSpcReduction="20000"/>
          </a:bodyPr>
          <a:lstStyle/>
          <a:p>
            <a:pPr>
              <a:buNone/>
            </a:pPr>
            <a:r>
              <a:rPr lang="en-US" dirty="0" smtClean="0"/>
              <a:t>	</a:t>
            </a:r>
            <a:r>
              <a:rPr lang="en-US" u="sng" dirty="0" smtClean="0"/>
              <a:t>Scores	</a:t>
            </a:r>
            <a:r>
              <a:rPr lang="en-US" i="1" u="sng" dirty="0" smtClean="0"/>
              <a:t>f</a:t>
            </a:r>
          </a:p>
          <a:p>
            <a:pPr>
              <a:buNone/>
            </a:pPr>
            <a:r>
              <a:rPr lang="en-US" dirty="0" smtClean="0"/>
              <a:t>	7		1</a:t>
            </a:r>
          </a:p>
          <a:p>
            <a:pPr>
              <a:buNone/>
            </a:pPr>
            <a:r>
              <a:rPr lang="en-US" dirty="0" smtClean="0"/>
              <a:t>	6		0</a:t>
            </a:r>
          </a:p>
          <a:p>
            <a:pPr>
              <a:buNone/>
            </a:pPr>
            <a:r>
              <a:rPr lang="en-US" dirty="0" smtClean="0"/>
              <a:t>	5		3</a:t>
            </a:r>
          </a:p>
          <a:p>
            <a:pPr>
              <a:buNone/>
            </a:pPr>
            <a:r>
              <a:rPr lang="en-US" dirty="0" smtClean="0"/>
              <a:t>	4		1</a:t>
            </a:r>
          </a:p>
          <a:p>
            <a:pPr>
              <a:buNone/>
            </a:pPr>
            <a:r>
              <a:rPr lang="en-US" dirty="0" smtClean="0"/>
              <a:t>	3		3</a:t>
            </a:r>
          </a:p>
          <a:p>
            <a:pPr>
              <a:buNone/>
            </a:pPr>
            <a:r>
              <a:rPr lang="en-US" dirty="0" smtClean="0"/>
              <a:t>	</a:t>
            </a:r>
            <a:r>
              <a:rPr lang="en-US" u="sng" dirty="0" smtClean="0"/>
              <a:t>2		2</a:t>
            </a:r>
          </a:p>
        </p:txBody>
      </p:sp>
      <p:sp>
        <p:nvSpPr>
          <p:cNvPr id="6" name="Rectangle 3"/>
          <p:cNvSpPr>
            <a:spLocks noGrp="1" noChangeArrowheads="1"/>
          </p:cNvSpPr>
          <p:nvPr>
            <p:ph sz="quarter" idx="2"/>
          </p:nvPr>
        </p:nvSpPr>
        <p:spPr>
          <a:xfrm>
            <a:off x="4038600" y="1589567"/>
            <a:ext cx="4692501" cy="4572000"/>
          </a:xfrm>
        </p:spPr>
        <p:txBody>
          <a:bodyPr>
            <a:normAutofit fontScale="92500" lnSpcReduction="20000"/>
          </a:bodyPr>
          <a:lstStyle/>
          <a:p>
            <a:endParaRPr lang="en-US" sz="2800" dirty="0" smtClean="0"/>
          </a:p>
          <a:p>
            <a:r>
              <a:rPr lang="en-US" sz="2800" dirty="0" smtClean="0"/>
              <a:t>Scores listed from high to low</a:t>
            </a:r>
          </a:p>
          <a:p>
            <a:pPr lvl="1"/>
            <a:r>
              <a:rPr lang="en-US" sz="2500" dirty="0" smtClean="0"/>
              <a:t>Note: can do it the other way, but it will be easier to check answers if everyone does it the same way </a:t>
            </a:r>
          </a:p>
          <a:p>
            <a:endParaRPr lang="en-US" sz="2600" dirty="0" smtClean="0"/>
          </a:p>
          <a:p>
            <a:r>
              <a:rPr lang="en-US" sz="2800" dirty="0" smtClean="0"/>
              <a:t>List all possible scores between </a:t>
            </a:r>
            <a:r>
              <a:rPr lang="en-US" sz="2800" dirty="0"/>
              <a:t>highest </a:t>
            </a:r>
            <a:r>
              <a:rPr lang="en-US" sz="2800" dirty="0" smtClean="0"/>
              <a:t>&amp; lowest, </a:t>
            </a:r>
            <a:r>
              <a:rPr lang="en-US" sz="2800" dirty="0"/>
              <a:t>even if nobody obtained such </a:t>
            </a:r>
            <a:r>
              <a:rPr lang="en-US" sz="2800" dirty="0" smtClean="0"/>
              <a:t>score</a:t>
            </a:r>
          </a:p>
          <a:p>
            <a:endParaRPr lang="en-US" sz="2600" dirty="0" smtClean="0"/>
          </a:p>
          <a:p>
            <a:r>
              <a:rPr lang="en-US" sz="2800" dirty="0" smtClean="0"/>
              <a:t>Notice </a:t>
            </a:r>
            <a:r>
              <a:rPr lang="en-US" sz="2800" i="1" dirty="0" smtClean="0"/>
              <a:t>f</a:t>
            </a:r>
            <a:r>
              <a:rPr lang="en-US" sz="2800" dirty="0" smtClean="0"/>
              <a:t> is in italics</a:t>
            </a:r>
            <a:endParaRPr lang="en-US" sz="2800" dirty="0"/>
          </a:p>
        </p:txBody>
      </p:sp>
    </p:spTree>
    <p:extLst>
      <p:ext uri="{BB962C8B-B14F-4D97-AF65-F5344CB8AC3E}">
        <p14:creationId xmlns:p14="http://schemas.microsoft.com/office/powerpoint/2010/main" val="133131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a:t>
            </a:r>
            <a:endParaRPr lang="en-US" dirty="0"/>
          </a:p>
        </p:txBody>
      </p:sp>
      <p:sp>
        <p:nvSpPr>
          <p:cNvPr id="6" name="Content Placeholder 5"/>
          <p:cNvSpPr>
            <a:spLocks noGrp="1"/>
          </p:cNvSpPr>
          <p:nvPr>
            <p:ph sz="quarter" idx="1"/>
          </p:nvPr>
        </p:nvSpPr>
        <p:spPr/>
        <p:txBody>
          <a:bodyPr/>
          <a:lstStyle/>
          <a:p>
            <a:pPr>
              <a:buFontTx/>
              <a:buNone/>
            </a:pPr>
            <a:r>
              <a:rPr lang="en-US" dirty="0" smtClean="0"/>
              <a:t>		</a:t>
            </a:r>
          </a:p>
          <a:p>
            <a:pPr>
              <a:buFontTx/>
              <a:buNone/>
            </a:pPr>
            <a:endParaRPr lang="en-US" dirty="0" smtClean="0"/>
          </a:p>
          <a:p>
            <a:pPr>
              <a:buFontTx/>
              <a:buNone/>
            </a:pPr>
            <a:r>
              <a:rPr lang="en-US" dirty="0" smtClean="0"/>
              <a:t>			</a:t>
            </a:r>
            <a:r>
              <a:rPr lang="en-US" u="sng" dirty="0" smtClean="0"/>
              <a:t>Gender		  </a:t>
            </a:r>
            <a:r>
              <a:rPr lang="en-US" i="1" u="sng" dirty="0" smtClean="0"/>
              <a:t>f</a:t>
            </a:r>
            <a:r>
              <a:rPr lang="en-US" u="sng" dirty="0" smtClean="0"/>
              <a:t>	</a:t>
            </a:r>
          </a:p>
          <a:p>
            <a:pPr>
              <a:buFontTx/>
              <a:buNone/>
            </a:pPr>
            <a:r>
              <a:rPr lang="en-US" dirty="0" smtClean="0"/>
              <a:t>			Men			24		</a:t>
            </a:r>
          </a:p>
          <a:p>
            <a:pPr>
              <a:buFontTx/>
              <a:buNone/>
            </a:pPr>
            <a:r>
              <a:rPr lang="en-US" dirty="0" smtClean="0"/>
              <a:t>			</a:t>
            </a:r>
            <a:r>
              <a:rPr lang="en-US" u="sng" dirty="0" smtClean="0"/>
              <a:t>Women		7	</a:t>
            </a:r>
          </a:p>
          <a:p>
            <a:pPr>
              <a:buFontTx/>
              <a:buNone/>
            </a:pPr>
            <a:r>
              <a:rPr lang="en-US" dirty="0" smtClean="0"/>
              <a:t>					</a:t>
            </a:r>
            <a:r>
              <a:rPr lang="en-US" i="1" dirty="0" smtClean="0"/>
              <a:t>N </a:t>
            </a:r>
            <a:r>
              <a:rPr lang="en-US" dirty="0" smtClean="0"/>
              <a:t> =	31</a:t>
            </a:r>
          </a:p>
          <a:p>
            <a:endParaRPr lang="en-US" dirty="0"/>
          </a:p>
        </p:txBody>
      </p:sp>
      <p:sp>
        <p:nvSpPr>
          <p:cNvPr id="2" name="Rectangle 1"/>
          <p:cNvSpPr/>
          <p:nvPr/>
        </p:nvSpPr>
        <p:spPr>
          <a:xfrm>
            <a:off x="5943600" y="5257800"/>
            <a:ext cx="2438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Notice: This is on a nominal scale.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normAutofit fontScale="85000" lnSpcReduction="20000"/>
          </a:bodyPr>
          <a:lstStyle/>
          <a:p>
            <a:fld id="{47CBE5CC-50C9-44D3-A1D7-9069A23D2A29}" type="slidenum">
              <a:rPr lang="en-US"/>
              <a:pPr/>
              <a:t>7</a:t>
            </a:fld>
            <a:endParaRPr lang="en-US"/>
          </a:p>
        </p:txBody>
      </p:sp>
      <p:sp>
        <p:nvSpPr>
          <p:cNvPr id="120834" name="Rectangle 2"/>
          <p:cNvSpPr>
            <a:spLocks noGrp="1" noChangeArrowheads="1"/>
          </p:cNvSpPr>
          <p:nvPr>
            <p:ph type="title"/>
          </p:nvPr>
        </p:nvSpPr>
        <p:spPr/>
        <p:txBody>
          <a:bodyPr/>
          <a:lstStyle/>
          <a:p>
            <a:r>
              <a:rPr lang="en-US" sz="4000" dirty="0"/>
              <a:t>Simple Frequency </a:t>
            </a:r>
            <a:r>
              <a:rPr lang="en-US" sz="4000" dirty="0" smtClean="0"/>
              <a:t>Distribution</a:t>
            </a:r>
            <a:endParaRPr lang="en-US" sz="4000" dirty="0"/>
          </a:p>
        </p:txBody>
      </p:sp>
      <p:sp>
        <p:nvSpPr>
          <p:cNvPr id="120835" name="Rectangle 3"/>
          <p:cNvSpPr>
            <a:spLocks noGrp="1" noChangeArrowheads="1"/>
          </p:cNvSpPr>
          <p:nvPr>
            <p:ph type="body" idx="1"/>
          </p:nvPr>
        </p:nvSpPr>
        <p:spPr>
          <a:xfrm>
            <a:off x="1066800" y="1600200"/>
            <a:ext cx="7620000" cy="4525963"/>
          </a:xfrm>
        </p:spPr>
        <p:txBody>
          <a:bodyPr>
            <a:normAutofit lnSpcReduction="10000"/>
          </a:bodyPr>
          <a:lstStyle/>
          <a:p>
            <a:pPr>
              <a:lnSpc>
                <a:spcPct val="80000"/>
              </a:lnSpc>
              <a:buFontTx/>
              <a:buNone/>
            </a:pPr>
            <a:r>
              <a:rPr lang="en-US" sz="2800" dirty="0" smtClean="0">
                <a:cs typeface="Arial" charset="0"/>
              </a:rPr>
              <a:t>Can find </a:t>
            </a:r>
            <a:r>
              <a:rPr lang="el-GR" sz="2800" dirty="0" smtClean="0">
                <a:cs typeface="Arial" charset="0"/>
              </a:rPr>
              <a:t>Σ</a:t>
            </a:r>
            <a:r>
              <a:rPr lang="en-US" sz="2800" dirty="0" smtClean="0">
                <a:cs typeface="Arial" charset="0"/>
              </a:rPr>
              <a:t>X using frequency distribution:</a:t>
            </a:r>
          </a:p>
          <a:p>
            <a:pPr lvl="1">
              <a:lnSpc>
                <a:spcPct val="80000"/>
              </a:lnSpc>
            </a:pPr>
            <a:r>
              <a:rPr lang="en-US" sz="2500" dirty="0" smtClean="0">
                <a:cs typeface="Arial" charset="0"/>
              </a:rPr>
              <a:t>Multiply each X by </a:t>
            </a:r>
            <a:r>
              <a:rPr lang="en-US" sz="2500" i="1" dirty="0" smtClean="0">
                <a:cs typeface="Arial" charset="0"/>
              </a:rPr>
              <a:t>f</a:t>
            </a:r>
            <a:r>
              <a:rPr lang="en-US" sz="2500" dirty="0" smtClean="0">
                <a:cs typeface="Arial" charset="0"/>
              </a:rPr>
              <a:t>, then sum</a:t>
            </a:r>
          </a:p>
          <a:p>
            <a:pPr>
              <a:lnSpc>
                <a:spcPct val="80000"/>
              </a:lnSpc>
              <a:buFontTx/>
              <a:buNone/>
            </a:pPr>
            <a:endParaRPr lang="en-US" sz="2000" dirty="0">
              <a:cs typeface="Arial" charset="0"/>
            </a:endParaRPr>
          </a:p>
          <a:p>
            <a:pPr>
              <a:lnSpc>
                <a:spcPct val="80000"/>
              </a:lnSpc>
              <a:buFontTx/>
              <a:buNone/>
            </a:pPr>
            <a:r>
              <a:rPr lang="en-US" sz="2400" dirty="0"/>
              <a:t>		</a:t>
            </a:r>
            <a:r>
              <a:rPr lang="en-US" sz="2400" u="sng" dirty="0" smtClean="0"/>
              <a:t>Scores</a:t>
            </a:r>
            <a:r>
              <a:rPr lang="en-US" sz="2400" u="sng" dirty="0"/>
              <a:t>	</a:t>
            </a:r>
            <a:r>
              <a:rPr lang="en-US" sz="2400" i="1" u="sng" dirty="0"/>
              <a:t>f	</a:t>
            </a:r>
            <a:r>
              <a:rPr lang="en-US" sz="2400" i="1" u="sng" dirty="0" smtClean="0"/>
              <a:t>f*</a:t>
            </a:r>
            <a:r>
              <a:rPr lang="en-US" sz="2400" u="sng" dirty="0" smtClean="0"/>
              <a:t>Scores</a:t>
            </a:r>
            <a:r>
              <a:rPr lang="en-US" sz="2400" dirty="0"/>
              <a:t>	</a:t>
            </a:r>
          </a:p>
          <a:p>
            <a:pPr>
              <a:lnSpc>
                <a:spcPct val="80000"/>
              </a:lnSpc>
              <a:buFontTx/>
              <a:buNone/>
            </a:pPr>
            <a:r>
              <a:rPr lang="en-US" sz="2400" dirty="0"/>
              <a:t>		10	2	</a:t>
            </a:r>
          </a:p>
          <a:p>
            <a:pPr>
              <a:lnSpc>
                <a:spcPct val="80000"/>
              </a:lnSpc>
              <a:buFontTx/>
              <a:buNone/>
            </a:pPr>
            <a:r>
              <a:rPr lang="en-US" sz="2400" dirty="0"/>
              <a:t>		9	5	</a:t>
            </a:r>
          </a:p>
          <a:p>
            <a:pPr>
              <a:lnSpc>
                <a:spcPct val="80000"/>
              </a:lnSpc>
              <a:buFontTx/>
              <a:buNone/>
            </a:pPr>
            <a:r>
              <a:rPr lang="en-US" sz="2400" dirty="0"/>
              <a:t>		8	7	</a:t>
            </a:r>
          </a:p>
          <a:p>
            <a:pPr>
              <a:lnSpc>
                <a:spcPct val="80000"/>
              </a:lnSpc>
              <a:buFontTx/>
              <a:buNone/>
            </a:pPr>
            <a:r>
              <a:rPr lang="en-US" sz="2400" dirty="0"/>
              <a:t>		7	3	</a:t>
            </a:r>
          </a:p>
          <a:p>
            <a:pPr>
              <a:lnSpc>
                <a:spcPct val="80000"/>
              </a:lnSpc>
              <a:buFontTx/>
              <a:buNone/>
            </a:pPr>
            <a:r>
              <a:rPr lang="en-US" sz="2400" dirty="0"/>
              <a:t>		6	2	</a:t>
            </a:r>
          </a:p>
          <a:p>
            <a:pPr>
              <a:lnSpc>
                <a:spcPct val="80000"/>
              </a:lnSpc>
              <a:buFontTx/>
              <a:buNone/>
            </a:pPr>
            <a:r>
              <a:rPr lang="en-US" sz="2400" dirty="0"/>
              <a:t>		5	0	</a:t>
            </a:r>
          </a:p>
          <a:p>
            <a:pPr>
              <a:lnSpc>
                <a:spcPct val="80000"/>
              </a:lnSpc>
              <a:buFontTx/>
              <a:buNone/>
            </a:pPr>
            <a:r>
              <a:rPr lang="en-US" sz="2400" dirty="0"/>
              <a:t>		</a:t>
            </a:r>
            <a:r>
              <a:rPr lang="en-US" sz="2400" u="sng" dirty="0"/>
              <a:t>4	1	</a:t>
            </a:r>
          </a:p>
          <a:p>
            <a:pPr>
              <a:lnSpc>
                <a:spcPct val="80000"/>
              </a:lnSpc>
              <a:buFontTx/>
              <a:buNone/>
            </a:pPr>
            <a:r>
              <a:rPr lang="en-US" sz="2400" dirty="0">
                <a:cs typeface="Arial" charset="0"/>
              </a:rPr>
              <a:t>			  </a:t>
            </a:r>
            <a:r>
              <a:rPr lang="el-GR" sz="2400" dirty="0">
                <a:cs typeface="Arial" charset="0"/>
              </a:rPr>
              <a:t>Σ</a:t>
            </a:r>
            <a:r>
              <a:rPr lang="en-US" sz="2400" dirty="0">
                <a:cs typeface="Arial" charset="0"/>
              </a:rPr>
              <a:t>X </a:t>
            </a:r>
            <a:r>
              <a:rPr lang="en-US" sz="2400" dirty="0" smtClean="0">
                <a:cs typeface="Arial" charset="0"/>
              </a:rPr>
              <a:t>=</a:t>
            </a:r>
            <a:endParaRPr lang="el-GR" sz="2400" dirty="0">
              <a:cs typeface="Arial" charset="0"/>
            </a:endParaRPr>
          </a:p>
        </p:txBody>
      </p:sp>
    </p:spTree>
    <p:extLst>
      <p:ext uri="{BB962C8B-B14F-4D97-AF65-F5344CB8AC3E}">
        <p14:creationId xmlns:p14="http://schemas.microsoft.com/office/powerpoint/2010/main" val="235219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8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normAutofit fontScale="85000" lnSpcReduction="20000"/>
          </a:bodyPr>
          <a:lstStyle/>
          <a:p>
            <a:fld id="{47CBE5CC-50C9-44D3-A1D7-9069A23D2A29}" type="slidenum">
              <a:rPr lang="en-US"/>
              <a:pPr/>
              <a:t>8</a:t>
            </a:fld>
            <a:endParaRPr lang="en-US"/>
          </a:p>
        </p:txBody>
      </p:sp>
      <p:sp>
        <p:nvSpPr>
          <p:cNvPr id="120834" name="Rectangle 2"/>
          <p:cNvSpPr>
            <a:spLocks noGrp="1" noChangeArrowheads="1"/>
          </p:cNvSpPr>
          <p:nvPr>
            <p:ph type="title"/>
          </p:nvPr>
        </p:nvSpPr>
        <p:spPr/>
        <p:txBody>
          <a:bodyPr/>
          <a:lstStyle/>
          <a:p>
            <a:r>
              <a:rPr lang="en-US" sz="4000" dirty="0"/>
              <a:t>Simple Frequency </a:t>
            </a:r>
            <a:r>
              <a:rPr lang="en-US" sz="4000" dirty="0" smtClean="0"/>
              <a:t>Distribution</a:t>
            </a:r>
            <a:endParaRPr lang="en-US" sz="4000" dirty="0"/>
          </a:p>
        </p:txBody>
      </p:sp>
      <p:sp>
        <p:nvSpPr>
          <p:cNvPr id="120835" name="Rectangle 3"/>
          <p:cNvSpPr>
            <a:spLocks noGrp="1" noChangeArrowheads="1"/>
          </p:cNvSpPr>
          <p:nvPr>
            <p:ph type="body" idx="1"/>
          </p:nvPr>
        </p:nvSpPr>
        <p:spPr>
          <a:xfrm>
            <a:off x="1066800" y="1600200"/>
            <a:ext cx="7620000" cy="4525963"/>
          </a:xfrm>
        </p:spPr>
        <p:txBody>
          <a:bodyPr/>
          <a:lstStyle/>
          <a:p>
            <a:pPr>
              <a:lnSpc>
                <a:spcPct val="80000"/>
              </a:lnSpc>
              <a:buFontTx/>
              <a:buNone/>
            </a:pPr>
            <a:r>
              <a:rPr lang="en-US" sz="2800" dirty="0" smtClean="0">
                <a:cs typeface="Arial" charset="0"/>
              </a:rPr>
              <a:t>Finding </a:t>
            </a:r>
            <a:r>
              <a:rPr lang="el-GR" sz="2800" dirty="0" smtClean="0">
                <a:cs typeface="Arial" charset="0"/>
              </a:rPr>
              <a:t>Σ</a:t>
            </a:r>
            <a:r>
              <a:rPr lang="en-US" sz="2800" dirty="0" smtClean="0">
                <a:cs typeface="Arial" charset="0"/>
              </a:rPr>
              <a:t>X</a:t>
            </a:r>
          </a:p>
          <a:p>
            <a:pPr>
              <a:lnSpc>
                <a:spcPct val="80000"/>
              </a:lnSpc>
              <a:buFontTx/>
              <a:buNone/>
            </a:pPr>
            <a:endParaRPr lang="en-US" sz="2000" dirty="0">
              <a:cs typeface="Arial" charset="0"/>
            </a:endParaRPr>
          </a:p>
          <a:p>
            <a:pPr>
              <a:lnSpc>
                <a:spcPct val="80000"/>
              </a:lnSpc>
              <a:buFontTx/>
              <a:buNone/>
            </a:pPr>
            <a:r>
              <a:rPr lang="en-US" sz="2400" dirty="0"/>
              <a:t>		</a:t>
            </a:r>
            <a:r>
              <a:rPr lang="en-US" sz="2400" u="sng" dirty="0" smtClean="0"/>
              <a:t>Scores</a:t>
            </a:r>
            <a:r>
              <a:rPr lang="en-US" sz="2400" u="sng" dirty="0"/>
              <a:t>	</a:t>
            </a:r>
            <a:r>
              <a:rPr lang="en-US" sz="2400" i="1" u="sng" dirty="0"/>
              <a:t>f	</a:t>
            </a:r>
            <a:r>
              <a:rPr lang="en-US" sz="2400" i="1" u="sng" dirty="0" smtClean="0"/>
              <a:t>f*</a:t>
            </a:r>
            <a:r>
              <a:rPr lang="en-US" sz="2400" u="sng" dirty="0" smtClean="0"/>
              <a:t>Scores</a:t>
            </a:r>
            <a:r>
              <a:rPr lang="en-US" sz="2400" dirty="0"/>
              <a:t>	</a:t>
            </a:r>
          </a:p>
          <a:p>
            <a:pPr>
              <a:lnSpc>
                <a:spcPct val="80000"/>
              </a:lnSpc>
              <a:buFontTx/>
              <a:buNone/>
            </a:pPr>
            <a:r>
              <a:rPr lang="en-US" sz="2400" dirty="0"/>
              <a:t>		10	2	20</a:t>
            </a:r>
          </a:p>
          <a:p>
            <a:pPr>
              <a:lnSpc>
                <a:spcPct val="80000"/>
              </a:lnSpc>
              <a:buFontTx/>
              <a:buNone/>
            </a:pPr>
            <a:r>
              <a:rPr lang="en-US" sz="2400" dirty="0"/>
              <a:t>		9	5	45</a:t>
            </a:r>
          </a:p>
          <a:p>
            <a:pPr>
              <a:lnSpc>
                <a:spcPct val="80000"/>
              </a:lnSpc>
              <a:buFontTx/>
              <a:buNone/>
            </a:pPr>
            <a:r>
              <a:rPr lang="en-US" sz="2400" dirty="0"/>
              <a:t>		8	7	56</a:t>
            </a:r>
          </a:p>
          <a:p>
            <a:pPr>
              <a:lnSpc>
                <a:spcPct val="80000"/>
              </a:lnSpc>
              <a:buFontTx/>
              <a:buNone/>
            </a:pPr>
            <a:r>
              <a:rPr lang="en-US" sz="2400" dirty="0"/>
              <a:t>		7	3	21</a:t>
            </a:r>
          </a:p>
          <a:p>
            <a:pPr>
              <a:lnSpc>
                <a:spcPct val="80000"/>
              </a:lnSpc>
              <a:buFontTx/>
              <a:buNone/>
            </a:pPr>
            <a:r>
              <a:rPr lang="en-US" sz="2400" dirty="0"/>
              <a:t>		6	2	12</a:t>
            </a:r>
          </a:p>
          <a:p>
            <a:pPr>
              <a:lnSpc>
                <a:spcPct val="80000"/>
              </a:lnSpc>
              <a:buFontTx/>
              <a:buNone/>
            </a:pPr>
            <a:r>
              <a:rPr lang="en-US" sz="2400" dirty="0"/>
              <a:t>		5	0	  0</a:t>
            </a:r>
          </a:p>
          <a:p>
            <a:pPr>
              <a:lnSpc>
                <a:spcPct val="80000"/>
              </a:lnSpc>
              <a:buFontTx/>
              <a:buNone/>
            </a:pPr>
            <a:r>
              <a:rPr lang="en-US" sz="2400" dirty="0"/>
              <a:t>		</a:t>
            </a:r>
            <a:r>
              <a:rPr lang="en-US" sz="2400" u="sng" dirty="0"/>
              <a:t>4	1	  4</a:t>
            </a:r>
          </a:p>
          <a:p>
            <a:pPr>
              <a:lnSpc>
                <a:spcPct val="80000"/>
              </a:lnSpc>
              <a:buFontTx/>
              <a:buNone/>
            </a:pPr>
            <a:r>
              <a:rPr lang="en-US" sz="2400" dirty="0">
                <a:cs typeface="Arial" charset="0"/>
              </a:rPr>
              <a:t>			  </a:t>
            </a:r>
            <a:r>
              <a:rPr lang="el-GR" sz="2400" dirty="0">
                <a:cs typeface="Arial" charset="0"/>
              </a:rPr>
              <a:t>Σ</a:t>
            </a:r>
            <a:r>
              <a:rPr lang="en-US" sz="2400" dirty="0">
                <a:cs typeface="Arial" charset="0"/>
              </a:rPr>
              <a:t>X = 158</a:t>
            </a:r>
            <a:endParaRPr lang="el-GR" sz="2400" dirty="0">
              <a:cs typeface="Arial" charset="0"/>
            </a:endParaRPr>
          </a:p>
        </p:txBody>
      </p:sp>
    </p:spTree>
    <p:extLst>
      <p:ext uri="{BB962C8B-B14F-4D97-AF65-F5344CB8AC3E}">
        <p14:creationId xmlns:p14="http://schemas.microsoft.com/office/powerpoint/2010/main" val="195840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Grouped frequency </a:t>
            </a:r>
            <a:r>
              <a:rPr lang="en-US" dirty="0" smtClean="0"/>
              <a:t>distribution</a:t>
            </a:r>
            <a:endParaRPr lang="en-US" dirty="0"/>
          </a:p>
        </p:txBody>
      </p:sp>
      <p:sp>
        <p:nvSpPr>
          <p:cNvPr id="3" name="Content Placeholder 2"/>
          <p:cNvSpPr>
            <a:spLocks noGrp="1"/>
          </p:cNvSpPr>
          <p:nvPr>
            <p:ph sz="quarter" idx="2"/>
          </p:nvPr>
        </p:nvSpPr>
        <p:spPr>
          <a:xfrm>
            <a:off x="533400" y="1600200"/>
            <a:ext cx="8153400" cy="4572000"/>
          </a:xfrm>
        </p:spPr>
        <p:txBody>
          <a:bodyPr/>
          <a:lstStyle/>
          <a:p>
            <a:r>
              <a:rPr lang="en-US" sz="2700" dirty="0"/>
              <a:t>S</a:t>
            </a:r>
            <a:r>
              <a:rPr lang="en-US" sz="2700" dirty="0" smtClean="0"/>
              <a:t>cores grouped </a:t>
            </a:r>
            <a:r>
              <a:rPr lang="en-US" sz="2700" dirty="0"/>
              <a:t>into intervals </a:t>
            </a:r>
            <a:r>
              <a:rPr lang="en-US" sz="2700" dirty="0" smtClean="0"/>
              <a:t>&amp; listed </a:t>
            </a:r>
            <a:r>
              <a:rPr lang="en-US" sz="2700" dirty="0"/>
              <a:t>along with the frequency of scores in each interval</a:t>
            </a:r>
          </a:p>
          <a:p>
            <a:pPr lvl="1"/>
            <a:r>
              <a:rPr lang="en-US" sz="2500" dirty="0" smtClean="0"/>
              <a:t>Guidelines: Non-overlapping intervals, 10-20 intervals, widths of intervals should be simple (e.g., 5, 10)</a:t>
            </a:r>
          </a:p>
          <a:p>
            <a:pPr lvl="1"/>
            <a:endParaRPr lang="en-US" dirty="0"/>
          </a:p>
        </p:txBody>
      </p:sp>
      <p:sp>
        <p:nvSpPr>
          <p:cNvPr id="5" name="Rectangle 4"/>
          <p:cNvSpPr/>
          <p:nvPr/>
        </p:nvSpPr>
        <p:spPr>
          <a:xfrm>
            <a:off x="6781800" y="4572000"/>
            <a:ext cx="22098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We lose info about specific values.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342890349"/>
              </p:ext>
            </p:extLst>
          </p:nvPr>
        </p:nvGraphicFramePr>
        <p:xfrm>
          <a:off x="1295400" y="3352800"/>
          <a:ext cx="5011945" cy="3352800"/>
        </p:xfrm>
        <a:graphic>
          <a:graphicData uri="http://schemas.openxmlformats.org/drawingml/2006/table">
            <a:tbl>
              <a:tblPr firstRow="1" bandRow="1">
                <a:tableStyleId>{5C22544A-7EE6-4342-B048-85BDC9FD1C3A}</a:tableStyleId>
              </a:tblPr>
              <a:tblGrid>
                <a:gridCol w="1002389"/>
                <a:gridCol w="1002389"/>
                <a:gridCol w="1002389"/>
                <a:gridCol w="1002389"/>
                <a:gridCol w="1002389"/>
              </a:tblGrid>
              <a:tr h="303506">
                <a:tc>
                  <a:txBody>
                    <a:bodyPr/>
                    <a:lstStyle/>
                    <a:p>
                      <a:pPr algn="ctr"/>
                      <a:r>
                        <a:rPr lang="en-US" sz="1600" dirty="0" smtClean="0"/>
                        <a:t>Score</a:t>
                      </a:r>
                      <a:endParaRPr lang="en-US" sz="1600" dirty="0"/>
                    </a:p>
                  </a:txBody>
                  <a:tcPr/>
                </a:tc>
                <a:tc>
                  <a:txBody>
                    <a:bodyPr/>
                    <a:lstStyle/>
                    <a:p>
                      <a:pPr algn="ctr"/>
                      <a:r>
                        <a:rPr lang="en-US" sz="1600" i="1" dirty="0" smtClean="0"/>
                        <a:t>f</a:t>
                      </a:r>
                      <a:endParaRPr lang="en-US" sz="1600" i="1" dirty="0"/>
                    </a:p>
                  </a:txBody>
                  <a:tcPr/>
                </a:tc>
                <a:tc>
                  <a:txBody>
                    <a:bodyPr/>
                    <a:lstStyle/>
                    <a:p>
                      <a:pPr algn="ctr"/>
                      <a:r>
                        <a:rPr lang="en-US" sz="1600" i="1" dirty="0" smtClean="0"/>
                        <a:t>rel</a:t>
                      </a:r>
                      <a:r>
                        <a:rPr lang="en-US" sz="1600" i="1" baseline="0" dirty="0" smtClean="0"/>
                        <a:t>. f</a:t>
                      </a:r>
                      <a:endParaRPr lang="en-US" sz="1600" i="1" dirty="0"/>
                    </a:p>
                  </a:txBody>
                  <a:tcPr/>
                </a:tc>
                <a:tc>
                  <a:txBody>
                    <a:bodyPr/>
                    <a:lstStyle/>
                    <a:p>
                      <a:pPr algn="ctr"/>
                      <a:r>
                        <a:rPr lang="en-US" sz="1600" i="1" dirty="0" err="1" smtClean="0"/>
                        <a:t>cf</a:t>
                      </a:r>
                      <a:endParaRPr lang="en-US" sz="1600" i="1" dirty="0"/>
                    </a:p>
                  </a:txBody>
                  <a:tcPr/>
                </a:tc>
                <a:tc>
                  <a:txBody>
                    <a:bodyPr/>
                    <a:lstStyle/>
                    <a:p>
                      <a:pPr algn="ctr"/>
                      <a:r>
                        <a:rPr lang="en-US" sz="1600" i="1" dirty="0" smtClean="0"/>
                        <a:t>percentile</a:t>
                      </a:r>
                      <a:endParaRPr lang="en-US" sz="1600" i="1" dirty="0"/>
                    </a:p>
                  </a:txBody>
                  <a:tcPr/>
                </a:tc>
              </a:tr>
              <a:tr h="303506">
                <a:tc>
                  <a:txBody>
                    <a:bodyPr/>
                    <a:lstStyle/>
                    <a:p>
                      <a:pPr algn="ctr"/>
                      <a:r>
                        <a:rPr lang="en-US" sz="1600" dirty="0" smtClean="0"/>
                        <a:t>40-44</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.08</a:t>
                      </a:r>
                      <a:endParaRPr lang="en-US" sz="1600" dirty="0"/>
                    </a:p>
                  </a:txBody>
                  <a:tcPr/>
                </a:tc>
                <a:tc>
                  <a:txBody>
                    <a:bodyPr/>
                    <a:lstStyle/>
                    <a:p>
                      <a:pPr algn="ctr"/>
                      <a:r>
                        <a:rPr lang="en-US" sz="1600" dirty="0" smtClean="0"/>
                        <a:t>25</a:t>
                      </a:r>
                    </a:p>
                  </a:txBody>
                  <a:tcPr/>
                </a:tc>
                <a:tc>
                  <a:txBody>
                    <a:bodyPr/>
                    <a:lstStyle/>
                    <a:p>
                      <a:pPr algn="ctr"/>
                      <a:r>
                        <a:rPr lang="en-US" sz="1600" dirty="0" smtClean="0"/>
                        <a:t>100</a:t>
                      </a:r>
                      <a:endParaRPr lang="en-US" sz="1600" dirty="0"/>
                    </a:p>
                  </a:txBody>
                  <a:tcPr/>
                </a:tc>
              </a:tr>
              <a:tr h="303506">
                <a:tc>
                  <a:txBody>
                    <a:bodyPr/>
                    <a:lstStyle/>
                    <a:p>
                      <a:pPr algn="ctr"/>
                      <a:r>
                        <a:rPr lang="en-US" sz="1600" dirty="0" smtClean="0"/>
                        <a:t>35-39</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.08</a:t>
                      </a:r>
                      <a:endParaRPr lang="en-US" sz="1600" dirty="0"/>
                    </a:p>
                  </a:txBody>
                  <a:tcPr/>
                </a:tc>
                <a:tc>
                  <a:txBody>
                    <a:bodyPr/>
                    <a:lstStyle/>
                    <a:p>
                      <a:pPr algn="ctr"/>
                      <a:r>
                        <a:rPr lang="en-US" sz="1600" dirty="0" smtClean="0"/>
                        <a:t>23</a:t>
                      </a:r>
                      <a:endParaRPr lang="en-US" sz="1600" dirty="0"/>
                    </a:p>
                  </a:txBody>
                  <a:tcPr/>
                </a:tc>
                <a:tc>
                  <a:txBody>
                    <a:bodyPr/>
                    <a:lstStyle/>
                    <a:p>
                      <a:pPr algn="ctr"/>
                      <a:r>
                        <a:rPr lang="en-US" sz="1600" dirty="0" smtClean="0"/>
                        <a:t>92</a:t>
                      </a:r>
                      <a:endParaRPr lang="en-US" sz="1600" dirty="0"/>
                    </a:p>
                  </a:txBody>
                  <a:tcPr/>
                </a:tc>
              </a:tr>
              <a:tr h="303506">
                <a:tc>
                  <a:txBody>
                    <a:bodyPr/>
                    <a:lstStyle/>
                    <a:p>
                      <a:pPr algn="ctr"/>
                      <a:r>
                        <a:rPr lang="en-US" sz="1600" dirty="0" smtClean="0"/>
                        <a:t>30-34</a:t>
                      </a:r>
                      <a:endParaRPr lang="en-US" sz="1600" dirty="0"/>
                    </a:p>
                  </a:txBody>
                  <a:tcPr/>
                </a:tc>
                <a:tc>
                  <a:txBody>
                    <a:bodyPr/>
                    <a:lstStyle/>
                    <a:p>
                      <a:pPr algn="ctr"/>
                      <a:r>
                        <a:rPr lang="en-US" sz="1600" dirty="0" smtClean="0"/>
                        <a:t>0</a:t>
                      </a:r>
                      <a:endParaRPr lang="en-US" sz="1600" dirty="0"/>
                    </a:p>
                  </a:txBody>
                  <a:tcPr/>
                </a:tc>
                <a:tc>
                  <a:txBody>
                    <a:bodyPr/>
                    <a:lstStyle/>
                    <a:p>
                      <a:pPr algn="ctr"/>
                      <a:r>
                        <a:rPr lang="en-US" sz="1600" dirty="0" smtClean="0"/>
                        <a:t>.00</a:t>
                      </a:r>
                      <a:endParaRPr lang="en-US" sz="1600" dirty="0"/>
                    </a:p>
                  </a:txBody>
                  <a:tcPr/>
                </a:tc>
                <a:tc>
                  <a:txBody>
                    <a:bodyPr/>
                    <a:lstStyle/>
                    <a:p>
                      <a:pPr algn="ctr"/>
                      <a:r>
                        <a:rPr lang="en-US" sz="1600" dirty="0" smtClean="0"/>
                        <a:t>21</a:t>
                      </a:r>
                      <a:endParaRPr lang="en-US" sz="1600" dirty="0"/>
                    </a:p>
                  </a:txBody>
                  <a:tcPr/>
                </a:tc>
                <a:tc>
                  <a:txBody>
                    <a:bodyPr/>
                    <a:lstStyle/>
                    <a:p>
                      <a:pPr algn="ctr"/>
                      <a:r>
                        <a:rPr lang="en-US" sz="1600" dirty="0" smtClean="0"/>
                        <a:t>84</a:t>
                      </a:r>
                      <a:endParaRPr lang="en-US" sz="1600" dirty="0"/>
                    </a:p>
                  </a:txBody>
                  <a:tcPr/>
                </a:tc>
              </a:tr>
              <a:tr h="303506">
                <a:tc>
                  <a:txBody>
                    <a:bodyPr/>
                    <a:lstStyle/>
                    <a:p>
                      <a:pPr algn="ctr"/>
                      <a:r>
                        <a:rPr lang="en-US" sz="1600" dirty="0" smtClean="0"/>
                        <a:t>25-29</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.12</a:t>
                      </a:r>
                      <a:endParaRPr lang="en-US" sz="1600" dirty="0"/>
                    </a:p>
                  </a:txBody>
                  <a:tcPr/>
                </a:tc>
                <a:tc>
                  <a:txBody>
                    <a:bodyPr/>
                    <a:lstStyle/>
                    <a:p>
                      <a:pPr algn="ctr"/>
                      <a:r>
                        <a:rPr lang="en-US" sz="1600" dirty="0" smtClean="0"/>
                        <a:t>21</a:t>
                      </a:r>
                      <a:endParaRPr lang="en-US" sz="1600" dirty="0"/>
                    </a:p>
                  </a:txBody>
                  <a:tcPr/>
                </a:tc>
                <a:tc>
                  <a:txBody>
                    <a:bodyPr/>
                    <a:lstStyle/>
                    <a:p>
                      <a:pPr algn="ctr"/>
                      <a:r>
                        <a:rPr lang="en-US" sz="1600" dirty="0" smtClean="0"/>
                        <a:t>84</a:t>
                      </a:r>
                      <a:endParaRPr lang="en-US" sz="1600" dirty="0"/>
                    </a:p>
                  </a:txBody>
                  <a:tcPr/>
                </a:tc>
              </a:tr>
              <a:tr h="303506">
                <a:tc>
                  <a:txBody>
                    <a:bodyPr/>
                    <a:lstStyle/>
                    <a:p>
                      <a:pPr algn="ctr"/>
                      <a:r>
                        <a:rPr lang="en-US" sz="1600" dirty="0" smtClean="0"/>
                        <a:t>20-24</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.09</a:t>
                      </a:r>
                      <a:endParaRPr lang="en-US" sz="1600" dirty="0"/>
                    </a:p>
                  </a:txBody>
                  <a:tcPr/>
                </a:tc>
                <a:tc>
                  <a:txBody>
                    <a:bodyPr/>
                    <a:lstStyle/>
                    <a:p>
                      <a:pPr algn="ctr"/>
                      <a:r>
                        <a:rPr lang="en-US" sz="1600" dirty="0" smtClean="0"/>
                        <a:t>18</a:t>
                      </a:r>
                      <a:endParaRPr lang="en-US" sz="1600" dirty="0"/>
                    </a:p>
                  </a:txBody>
                  <a:tcPr/>
                </a:tc>
                <a:tc>
                  <a:txBody>
                    <a:bodyPr/>
                    <a:lstStyle/>
                    <a:p>
                      <a:pPr algn="ctr"/>
                      <a:r>
                        <a:rPr lang="en-US" sz="1600" dirty="0" smtClean="0"/>
                        <a:t>72</a:t>
                      </a:r>
                      <a:endParaRPr lang="en-US" sz="1600" dirty="0"/>
                    </a:p>
                  </a:txBody>
                  <a:tcPr/>
                </a:tc>
              </a:tr>
              <a:tr h="303506">
                <a:tc>
                  <a:txBody>
                    <a:bodyPr/>
                    <a:lstStyle/>
                    <a:p>
                      <a:pPr algn="ctr"/>
                      <a:r>
                        <a:rPr lang="en-US" sz="1600" dirty="0" smtClean="0"/>
                        <a:t>15-19</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.16</a:t>
                      </a:r>
                      <a:endParaRPr lang="en-US" sz="1600" dirty="0"/>
                    </a:p>
                  </a:txBody>
                  <a:tcPr/>
                </a:tc>
                <a:tc>
                  <a:txBody>
                    <a:bodyPr/>
                    <a:lstStyle/>
                    <a:p>
                      <a:pPr algn="ctr"/>
                      <a:r>
                        <a:rPr lang="en-US" sz="1600" dirty="0" smtClean="0"/>
                        <a:t>16</a:t>
                      </a:r>
                      <a:endParaRPr lang="en-US" sz="1600" dirty="0"/>
                    </a:p>
                  </a:txBody>
                  <a:tcPr/>
                </a:tc>
                <a:tc>
                  <a:txBody>
                    <a:bodyPr/>
                    <a:lstStyle/>
                    <a:p>
                      <a:pPr algn="ctr"/>
                      <a:r>
                        <a:rPr lang="en-US" sz="1600" dirty="0" smtClean="0"/>
                        <a:t>64</a:t>
                      </a:r>
                      <a:endParaRPr lang="en-US" sz="1600" dirty="0"/>
                    </a:p>
                  </a:txBody>
                  <a:tcPr/>
                </a:tc>
              </a:tr>
              <a:tr h="303506">
                <a:tc>
                  <a:txBody>
                    <a:bodyPr/>
                    <a:lstStyle/>
                    <a:p>
                      <a:pPr algn="ctr"/>
                      <a:r>
                        <a:rPr lang="en-US" sz="1600" dirty="0" smtClean="0"/>
                        <a:t>10-14</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.04</a:t>
                      </a:r>
                      <a:endParaRPr lang="en-US" sz="1600" dirty="0"/>
                    </a:p>
                  </a:txBody>
                  <a:tcPr/>
                </a:tc>
                <a:tc>
                  <a:txBody>
                    <a:bodyPr/>
                    <a:lstStyle/>
                    <a:p>
                      <a:pPr algn="ctr"/>
                      <a:r>
                        <a:rPr lang="en-US" sz="1600" dirty="0" smtClean="0"/>
                        <a:t>12</a:t>
                      </a:r>
                      <a:endParaRPr lang="en-US" sz="1600" dirty="0"/>
                    </a:p>
                  </a:txBody>
                  <a:tcPr/>
                </a:tc>
                <a:tc>
                  <a:txBody>
                    <a:bodyPr/>
                    <a:lstStyle/>
                    <a:p>
                      <a:pPr algn="ctr"/>
                      <a:r>
                        <a:rPr lang="en-US" sz="1600" dirty="0" smtClean="0"/>
                        <a:t>48</a:t>
                      </a:r>
                      <a:endParaRPr lang="en-US" sz="1600" dirty="0"/>
                    </a:p>
                  </a:txBody>
                  <a:tcPr/>
                </a:tc>
              </a:tr>
              <a:tr h="303506">
                <a:tc>
                  <a:txBody>
                    <a:bodyPr/>
                    <a:lstStyle/>
                    <a:p>
                      <a:pPr algn="ctr"/>
                      <a:r>
                        <a:rPr lang="en-US" sz="1600" dirty="0" smtClean="0"/>
                        <a:t>5-9</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.16</a:t>
                      </a:r>
                      <a:endParaRPr lang="en-US" sz="1600" dirty="0"/>
                    </a:p>
                  </a:txBody>
                  <a:tcPr/>
                </a:tc>
                <a:tc>
                  <a:txBody>
                    <a:bodyPr/>
                    <a:lstStyle/>
                    <a:p>
                      <a:pPr algn="ctr"/>
                      <a:r>
                        <a:rPr lang="en-US" sz="1600" dirty="0" smtClean="0"/>
                        <a:t>11</a:t>
                      </a:r>
                      <a:endParaRPr lang="en-US" sz="1600" dirty="0"/>
                    </a:p>
                  </a:txBody>
                  <a:tcPr/>
                </a:tc>
                <a:tc>
                  <a:txBody>
                    <a:bodyPr/>
                    <a:lstStyle/>
                    <a:p>
                      <a:pPr algn="ctr"/>
                      <a:r>
                        <a:rPr lang="en-US" sz="1600" dirty="0" smtClean="0"/>
                        <a:t>44</a:t>
                      </a:r>
                      <a:endParaRPr lang="en-US" sz="1600" dirty="0"/>
                    </a:p>
                  </a:txBody>
                  <a:tcPr/>
                </a:tc>
              </a:tr>
              <a:tr h="303506">
                <a:tc>
                  <a:txBody>
                    <a:bodyPr/>
                    <a:lstStyle/>
                    <a:p>
                      <a:pPr algn="ctr"/>
                      <a:r>
                        <a:rPr lang="en-US" sz="1600" dirty="0" smtClean="0"/>
                        <a:t>0-4</a:t>
                      </a:r>
                      <a:endParaRPr lang="en-US" sz="1600" dirty="0"/>
                    </a:p>
                  </a:txBody>
                  <a:tcPr/>
                </a:tc>
                <a:tc>
                  <a:txBody>
                    <a:bodyPr/>
                    <a:lstStyle/>
                    <a:p>
                      <a:pPr algn="ctr"/>
                      <a:r>
                        <a:rPr lang="en-US" sz="1600" dirty="0" smtClean="0"/>
                        <a:t>7</a:t>
                      </a:r>
                      <a:endParaRPr lang="en-US" sz="1600" dirty="0"/>
                    </a:p>
                  </a:txBody>
                  <a:tcPr/>
                </a:tc>
                <a:tc>
                  <a:txBody>
                    <a:bodyPr/>
                    <a:lstStyle/>
                    <a:p>
                      <a:pPr algn="ctr"/>
                      <a:r>
                        <a:rPr lang="en-US" sz="1600" dirty="0" smtClean="0"/>
                        <a:t>.28</a:t>
                      </a:r>
                      <a:endParaRPr lang="en-US" sz="1600" dirty="0"/>
                    </a:p>
                  </a:txBody>
                  <a:tcPr/>
                </a:tc>
                <a:tc>
                  <a:txBody>
                    <a:bodyPr/>
                    <a:lstStyle/>
                    <a:p>
                      <a:pPr algn="ctr"/>
                      <a:r>
                        <a:rPr lang="en-US" sz="1600" dirty="0" smtClean="0"/>
                        <a:t>7</a:t>
                      </a:r>
                      <a:endParaRPr lang="en-US" sz="1600" dirty="0"/>
                    </a:p>
                  </a:txBody>
                  <a:tcPr/>
                </a:tc>
                <a:tc>
                  <a:txBody>
                    <a:bodyPr/>
                    <a:lstStyle/>
                    <a:p>
                      <a:pPr algn="ctr"/>
                      <a:r>
                        <a:rPr lang="en-US" sz="1600" dirty="0" smtClean="0"/>
                        <a:t>28</a:t>
                      </a:r>
                      <a:endParaRPr lang="en-US" sz="1600" dirty="0"/>
                    </a:p>
                  </a:txBody>
                  <a:tcPr/>
                </a:tc>
              </a:tr>
            </a:tbl>
          </a:graphicData>
        </a:graphic>
      </p:graphicFrame>
    </p:spTree>
    <p:extLst>
      <p:ext uri="{BB962C8B-B14F-4D97-AF65-F5344CB8AC3E}">
        <p14:creationId xmlns:p14="http://schemas.microsoft.com/office/powerpoint/2010/main" val="9190328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B7C01A907CDC4C97236A2106A1EF25" ma:contentTypeVersion="10" ma:contentTypeDescription="Create a new document." ma:contentTypeScope="" ma:versionID="552de1a62d0cdf1a7bdb86cda4fb829f">
  <xsd:schema xmlns:xsd="http://www.w3.org/2001/XMLSchema" xmlns:xs="http://www.w3.org/2001/XMLSchema" xmlns:p="http://schemas.microsoft.com/office/2006/metadata/properties" xmlns:ns2="0f671927-d1a9-406b-b7bd-3f103b08663b" xmlns:ns3="d6688f25-41d9-4160-a082-7d1393b5a9cf" targetNamespace="http://schemas.microsoft.com/office/2006/metadata/properties" ma:root="true" ma:fieldsID="41c9ce8d61d33b699c68ceb8423ed578" ns2:_="" ns3:_="">
    <xsd:import namespace="0f671927-d1a9-406b-b7bd-3f103b08663b"/>
    <xsd:import namespace="d6688f25-41d9-4160-a082-7d1393b5a9c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71927-d1a9-406b-b7bd-3f103b0866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0fbcf8-0bcd-4969-b2f0-8aed0e292d54"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688f25-41d9-4160-a082-7d1393b5a9c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fd51729-1cdb-45fd-a96e-59904bcc5588}" ma:internalName="TaxCatchAll" ma:showField="CatchAllData" ma:web="d6688f25-41d9-4160-a082-7d1393b5a9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f671927-d1a9-406b-b7bd-3f103b08663b">
      <Terms xmlns="http://schemas.microsoft.com/office/infopath/2007/PartnerControls"/>
    </lcf76f155ced4ddcb4097134ff3c332f>
    <TaxCatchAll xmlns="d6688f25-41d9-4160-a082-7d1393b5a9cf" xsi:nil="true"/>
  </documentManagement>
</p:properties>
</file>

<file path=customXml/itemProps1.xml><?xml version="1.0" encoding="utf-8"?>
<ds:datastoreItem xmlns:ds="http://schemas.openxmlformats.org/officeDocument/2006/customXml" ds:itemID="{CE89FF26-5876-491F-B84F-101086A33A23}"/>
</file>

<file path=customXml/itemProps2.xml><?xml version="1.0" encoding="utf-8"?>
<ds:datastoreItem xmlns:ds="http://schemas.openxmlformats.org/officeDocument/2006/customXml" ds:itemID="{B84DC7A2-03CC-4A53-99A8-BAAA92BF4A5E}"/>
</file>

<file path=customXml/itemProps3.xml><?xml version="1.0" encoding="utf-8"?>
<ds:datastoreItem xmlns:ds="http://schemas.openxmlformats.org/officeDocument/2006/customXml" ds:itemID="{1821CB69-62CB-4093-8976-B8FEF85CEB94}"/>
</file>

<file path=docProps/app.xml><?xml version="1.0" encoding="utf-8"?>
<Properties xmlns="http://schemas.openxmlformats.org/officeDocument/2006/extended-properties" xmlns:vt="http://schemas.openxmlformats.org/officeDocument/2006/docPropsVTypes">
  <Template>Median</Template>
  <TotalTime>1434</TotalTime>
  <Words>2507</Words>
  <Application>Microsoft Macintosh PowerPoint</Application>
  <PresentationFormat>On-screen Show (4:3)</PresentationFormat>
  <Paragraphs>595</Paragraphs>
  <Slides>33</Slides>
  <Notes>33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43" baseType="lpstr">
      <vt:lpstr>Calibri</vt:lpstr>
      <vt:lpstr>Symbol</vt:lpstr>
      <vt:lpstr>Times New Roman</vt:lpstr>
      <vt:lpstr>Tw Cen MT</vt:lpstr>
      <vt:lpstr>Wingdings</vt:lpstr>
      <vt:lpstr>Wingdings 2</vt:lpstr>
      <vt:lpstr>Arial</vt:lpstr>
      <vt:lpstr>Median</vt:lpstr>
      <vt:lpstr>Equation</vt:lpstr>
      <vt:lpstr>Picture</vt:lpstr>
      <vt:lpstr>Frequency Distributions</vt:lpstr>
      <vt:lpstr>Overview</vt:lpstr>
      <vt:lpstr>Describing data</vt:lpstr>
      <vt:lpstr>Frequency Distribution Table</vt:lpstr>
      <vt:lpstr>Constructing a Frequency Table</vt:lpstr>
      <vt:lpstr>Example</vt:lpstr>
      <vt:lpstr>Simple Frequency Distribution</vt:lpstr>
      <vt:lpstr>Simple Frequency Distribution</vt:lpstr>
      <vt:lpstr>Grouped frequency distribution</vt:lpstr>
      <vt:lpstr>Relative &amp; Cumulative Frequencies</vt:lpstr>
      <vt:lpstr>Relative Frequency</vt:lpstr>
      <vt:lpstr>Relative Frequency</vt:lpstr>
      <vt:lpstr>Cumulative Frequency</vt:lpstr>
      <vt:lpstr>Cumulative Frequency Distribution</vt:lpstr>
      <vt:lpstr>Cumulative %</vt:lpstr>
      <vt:lpstr>Practice 1</vt:lpstr>
      <vt:lpstr>Practice 1: Answers</vt:lpstr>
      <vt:lpstr>Practice 2</vt:lpstr>
      <vt:lpstr>Practice 2: Answers</vt:lpstr>
      <vt:lpstr>Graphs</vt:lpstr>
      <vt:lpstr>Graphs</vt:lpstr>
      <vt:lpstr>Bar Graphs</vt:lpstr>
      <vt:lpstr>Histograms</vt:lpstr>
      <vt:lpstr>Polygons</vt:lpstr>
      <vt:lpstr>“Most misleading graph ever published”</vt:lpstr>
      <vt:lpstr>Distributions</vt:lpstr>
      <vt:lpstr>Variations in Distributions</vt:lpstr>
      <vt:lpstr>Variations in Distributions</vt:lpstr>
      <vt:lpstr>Variations in Distributions</vt:lpstr>
      <vt:lpstr>Variations in Distributions</vt:lpstr>
      <vt:lpstr>Practice 3</vt:lpstr>
      <vt:lpstr>Practice 3: Histogram</vt:lpstr>
      <vt:lpstr>Practice 3: Answers</vt:lpstr>
    </vt:vector>
  </TitlesOfParts>
  <Company>Kennesaw State Univerity</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Frequency Distributions</dc:title>
  <dc:creator>JUser</dc:creator>
  <cp:lastModifiedBy>Microsoft Office User</cp:lastModifiedBy>
  <cp:revision>111</cp:revision>
  <cp:lastPrinted>2013-03-12T17:40:59Z</cp:lastPrinted>
  <dcterms:created xsi:type="dcterms:W3CDTF">2008-10-15T18:59:46Z</dcterms:created>
  <dcterms:modified xsi:type="dcterms:W3CDTF">2017-06-05T16:39:52Z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0x010100C8B7C01A907CDC4C97236A2106A1EF25</vt:lpwstr>
  </property>
</Properties>
</file>