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s/slide1.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5.xml" ContentType="application/vnd.openxmlformats-officedocument.presentationml.slide+xml"/>
  <Override PartName="/ppt/slides/slide27.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4.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0.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15.xml" ContentType="application/vnd.openxmlformats-officedocument.presentationml.notesSlide+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4.xml" ContentType="application/vnd.openxmlformats-officedocument.presentationml.notesSlide+xml"/>
  <Override PartName="/ppt/notesSlides/notesSlide8.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14.xml" ContentType="application/vnd.openxmlformats-officedocument.presentationml.notesSlide+xml"/>
  <Override PartName="/ppt/notesSlides/notesSlide5.xml" ContentType="application/vnd.openxmlformats-officedocument.presentationml.notesSlide+xml"/>
  <Override PartName="/ppt/notesSlides/notesSlide13.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handoutMasters/handoutMaster1.xml" ContentType="application/vnd.openxmlformats-officedocument.presentationml.handoutMaster+xml"/>
  <Override PartName="/ppt/charts/chart2.xml" ContentType="application/vnd.openxmlformats-officedocument.drawingml.chart+xml"/>
  <Override PartName="/ppt/charts/chart1.xml" ContentType="application/vnd.openxmlformats-officedocument.drawingml.chart+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handoutMasterIdLst>
    <p:handoutMasterId r:id="rId30"/>
  </p:handoutMasterIdLst>
  <p:sldIdLst>
    <p:sldId id="256" r:id="rId2"/>
    <p:sldId id="318" r:id="rId3"/>
    <p:sldId id="262" r:id="rId4"/>
    <p:sldId id="289" r:id="rId5"/>
    <p:sldId id="292" r:id="rId6"/>
    <p:sldId id="320" r:id="rId7"/>
    <p:sldId id="296" r:id="rId8"/>
    <p:sldId id="321" r:id="rId9"/>
    <p:sldId id="323" r:id="rId10"/>
    <p:sldId id="297" r:id="rId11"/>
    <p:sldId id="317" r:id="rId12"/>
    <p:sldId id="263" r:id="rId13"/>
    <p:sldId id="324" r:id="rId14"/>
    <p:sldId id="300" r:id="rId15"/>
    <p:sldId id="265" r:id="rId16"/>
    <p:sldId id="301" r:id="rId17"/>
    <p:sldId id="274" r:id="rId18"/>
    <p:sldId id="277" r:id="rId19"/>
    <p:sldId id="325" r:id="rId20"/>
    <p:sldId id="309" r:id="rId21"/>
    <p:sldId id="326" r:id="rId22"/>
    <p:sldId id="308" r:id="rId23"/>
    <p:sldId id="310" r:id="rId24"/>
    <p:sldId id="311" r:id="rId25"/>
    <p:sldId id="312" r:id="rId26"/>
    <p:sldId id="313" r:id="rId27"/>
    <p:sldId id="314" r:id="rId28"/>
  </p:sldIdLst>
  <p:sldSz cx="9144000" cy="6858000" type="screen4x3"/>
  <p:notesSz cx="6954838"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32">
          <p15:clr>
            <a:srgbClr val="A4A3A4"/>
          </p15:clr>
        </p15:guide>
        <p15:guide id="2" pos="219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56"/>
    <p:restoredTop sz="55026" autoAdjust="0"/>
  </p:normalViewPr>
  <p:slideViewPr>
    <p:cSldViewPr>
      <p:cViewPr varScale="1">
        <p:scale>
          <a:sx n="71" d="100"/>
          <a:sy n="71" d="100"/>
        </p:scale>
        <p:origin x="1904" y="176"/>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1812" y="-96"/>
      </p:cViewPr>
      <p:guideLst>
        <p:guide orient="horz" pos="2932"/>
        <p:guide pos="2191"/>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3" Type="http://schemas.openxmlformats.org/officeDocument/2006/relationships/slide" Target="slides/slide12.xml"/><Relationship Id="rId18" Type="http://schemas.openxmlformats.org/officeDocument/2006/relationships/slide" Target="slides/slide17.xml"/><Relationship Id="rId21" Type="http://schemas.openxmlformats.org/officeDocument/2006/relationships/slide" Target="slides/slide20.xml"/><Relationship Id="rId34" Type="http://schemas.openxmlformats.org/officeDocument/2006/relationships/tableStyles" Target="tableStyles.xml"/><Relationship Id="rId25" Type="http://schemas.openxmlformats.org/officeDocument/2006/relationships/slide" Target="slides/slide24.xml"/><Relationship Id="rId7" Type="http://schemas.openxmlformats.org/officeDocument/2006/relationships/slide" Target="slides/slide6.xml"/><Relationship Id="rId33"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20" Type="http://schemas.openxmlformats.org/officeDocument/2006/relationships/slide" Target="slides/slide19.xml"/><Relationship Id="rId29"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4" Type="http://schemas.openxmlformats.org/officeDocument/2006/relationships/slide" Target="slides/slide23.xml"/><Relationship Id="rId1" Type="http://schemas.openxmlformats.org/officeDocument/2006/relationships/slideMaster" Target="slideMasters/slideMaster1.xml"/><Relationship Id="rId32" Type="http://schemas.openxmlformats.org/officeDocument/2006/relationships/viewProps" Target="viewProps.xml"/><Relationship Id="rId6" Type="http://schemas.openxmlformats.org/officeDocument/2006/relationships/slide" Target="slides/slide5.xml"/><Relationship Id="rId11" Type="http://schemas.openxmlformats.org/officeDocument/2006/relationships/slide" Target="slides/slide10.xml"/><Relationship Id="rId37" Type="http://schemas.openxmlformats.org/officeDocument/2006/relationships/customXml" Target="../customXml/item3.xml"/><Relationship Id="rId23" Type="http://schemas.openxmlformats.org/officeDocument/2006/relationships/slide" Target="slides/slide22.xml"/><Relationship Id="rId28" Type="http://schemas.openxmlformats.org/officeDocument/2006/relationships/slide" Target="slides/slide27.xml"/><Relationship Id="rId5" Type="http://schemas.openxmlformats.org/officeDocument/2006/relationships/slide" Target="slides/slide4.xml"/><Relationship Id="rId15" Type="http://schemas.openxmlformats.org/officeDocument/2006/relationships/slide" Target="slides/slide14.xml"/><Relationship Id="rId36" Type="http://schemas.openxmlformats.org/officeDocument/2006/relationships/customXml" Target="../customXml/item2.xml"/><Relationship Id="rId3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22" Type="http://schemas.openxmlformats.org/officeDocument/2006/relationships/slide" Target="slides/slide21.xml"/><Relationship Id="rId27" Type="http://schemas.openxmlformats.org/officeDocument/2006/relationships/slide" Target="slides/slide26.xml"/><Relationship Id="rId4" Type="http://schemas.openxmlformats.org/officeDocument/2006/relationships/slide" Target="slides/slide3.xml"/><Relationship Id="rId30" Type="http://schemas.openxmlformats.org/officeDocument/2006/relationships/handoutMaster" Target="handoutMasters/handoutMaster1.xml"/><Relationship Id="rId9" Type="http://schemas.openxmlformats.org/officeDocument/2006/relationships/slide" Target="slides/slide8.xml"/><Relationship Id="rId14" Type="http://schemas.openxmlformats.org/officeDocument/2006/relationships/slide" Target="slides/slide13.xml"/><Relationship Id="rId35"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1</c:v>
                </c:pt>
              </c:strCache>
            </c:strRef>
          </c:tx>
          <c:spPr>
            <a:solidFill>
              <a:srgbClr val="FFC000"/>
            </a:solidFill>
            <a:ln>
              <a:solidFill>
                <a:prstClr val="black"/>
              </a:solidFill>
            </a:ln>
          </c:spPr>
          <c:invertIfNegative val="0"/>
          <c:cat>
            <c:strRef>
              <c:f>Sheet1!$A$2</c:f>
              <c:strCache>
                <c:ptCount val="1"/>
                <c:pt idx="0">
                  <c:v>Category 1</c:v>
                </c:pt>
              </c:strCache>
            </c:strRef>
          </c:cat>
          <c:val>
            <c:numRef>
              <c:f>Sheet1!$B$2</c:f>
              <c:numCache>
                <c:formatCode>General</c:formatCode>
                <c:ptCount val="1"/>
                <c:pt idx="0">
                  <c:v>1.0</c:v>
                </c:pt>
              </c:numCache>
            </c:numRef>
          </c:val>
        </c:ser>
        <c:ser>
          <c:idx val="1"/>
          <c:order val="1"/>
          <c:tx>
            <c:strRef>
              <c:f>Sheet1!$C$1</c:f>
              <c:strCache>
                <c:ptCount val="1"/>
                <c:pt idx="0">
                  <c:v>2</c:v>
                </c:pt>
              </c:strCache>
            </c:strRef>
          </c:tx>
          <c:spPr>
            <a:solidFill>
              <a:srgbClr val="FFC000"/>
            </a:solidFill>
            <a:ln>
              <a:solidFill>
                <a:prstClr val="black"/>
              </a:solidFill>
            </a:ln>
          </c:spPr>
          <c:invertIfNegative val="0"/>
          <c:cat>
            <c:strRef>
              <c:f>Sheet1!$A$2</c:f>
              <c:strCache>
                <c:ptCount val="1"/>
                <c:pt idx="0">
                  <c:v>Category 1</c:v>
                </c:pt>
              </c:strCache>
            </c:strRef>
          </c:cat>
          <c:val>
            <c:numRef>
              <c:f>Sheet1!$C$2</c:f>
              <c:numCache>
                <c:formatCode>General</c:formatCode>
                <c:ptCount val="1"/>
                <c:pt idx="0">
                  <c:v>2.0</c:v>
                </c:pt>
              </c:numCache>
            </c:numRef>
          </c:val>
        </c:ser>
        <c:ser>
          <c:idx val="2"/>
          <c:order val="2"/>
          <c:tx>
            <c:strRef>
              <c:f>Sheet1!$D$1</c:f>
              <c:strCache>
                <c:ptCount val="1"/>
                <c:pt idx="0">
                  <c:v>3</c:v>
                </c:pt>
              </c:strCache>
            </c:strRef>
          </c:tx>
          <c:spPr>
            <a:ln>
              <a:solidFill>
                <a:schemeClr val="tx1"/>
              </a:solidFill>
            </a:ln>
          </c:spPr>
          <c:invertIfNegative val="0"/>
          <c:cat>
            <c:strRef>
              <c:f>Sheet1!$A$2</c:f>
              <c:strCache>
                <c:ptCount val="1"/>
                <c:pt idx="0">
                  <c:v>Category 1</c:v>
                </c:pt>
              </c:strCache>
            </c:strRef>
          </c:cat>
          <c:val>
            <c:numRef>
              <c:f>Sheet1!$D$2</c:f>
              <c:numCache>
                <c:formatCode>General</c:formatCode>
                <c:ptCount val="1"/>
                <c:pt idx="0">
                  <c:v>4.0</c:v>
                </c:pt>
              </c:numCache>
            </c:numRef>
          </c:val>
        </c:ser>
        <c:ser>
          <c:idx val="3"/>
          <c:order val="3"/>
          <c:tx>
            <c:strRef>
              <c:f>Sheet1!$E$1</c:f>
              <c:strCache>
                <c:ptCount val="1"/>
                <c:pt idx="0">
                  <c:v>4</c:v>
                </c:pt>
              </c:strCache>
            </c:strRef>
          </c:tx>
          <c:spPr>
            <a:solidFill>
              <a:srgbClr val="FFC000"/>
            </a:solidFill>
            <a:ln>
              <a:solidFill>
                <a:prstClr val="black"/>
              </a:solidFill>
            </a:ln>
          </c:spPr>
          <c:invertIfNegative val="0"/>
          <c:cat>
            <c:strRef>
              <c:f>Sheet1!$A$2</c:f>
              <c:strCache>
                <c:ptCount val="1"/>
                <c:pt idx="0">
                  <c:v>Category 1</c:v>
                </c:pt>
              </c:strCache>
            </c:strRef>
          </c:cat>
          <c:val>
            <c:numRef>
              <c:f>Sheet1!$E$2</c:f>
              <c:numCache>
                <c:formatCode>General</c:formatCode>
                <c:ptCount val="1"/>
                <c:pt idx="0">
                  <c:v>2.0</c:v>
                </c:pt>
              </c:numCache>
            </c:numRef>
          </c:val>
        </c:ser>
        <c:ser>
          <c:idx val="4"/>
          <c:order val="4"/>
          <c:tx>
            <c:strRef>
              <c:f>Sheet1!$F$1</c:f>
              <c:strCache>
                <c:ptCount val="1"/>
                <c:pt idx="0">
                  <c:v>5</c:v>
                </c:pt>
              </c:strCache>
            </c:strRef>
          </c:tx>
          <c:spPr>
            <a:solidFill>
              <a:srgbClr val="FFC000"/>
            </a:solidFill>
            <a:ln>
              <a:solidFill>
                <a:prstClr val="black"/>
              </a:solidFill>
            </a:ln>
          </c:spPr>
          <c:invertIfNegative val="0"/>
          <c:cat>
            <c:strRef>
              <c:f>Sheet1!$A$2</c:f>
              <c:strCache>
                <c:ptCount val="1"/>
                <c:pt idx="0">
                  <c:v>Category 1</c:v>
                </c:pt>
              </c:strCache>
            </c:strRef>
          </c:cat>
          <c:val>
            <c:numRef>
              <c:f>Sheet1!$F$2</c:f>
              <c:numCache>
                <c:formatCode>General</c:formatCode>
                <c:ptCount val="1"/>
                <c:pt idx="0">
                  <c:v>1.0</c:v>
                </c:pt>
              </c:numCache>
            </c:numRef>
          </c:val>
        </c:ser>
        <c:dLbls>
          <c:showLegendKey val="0"/>
          <c:showVal val="0"/>
          <c:showCatName val="0"/>
          <c:showSerName val="0"/>
          <c:showPercent val="0"/>
          <c:showBubbleSize val="0"/>
        </c:dLbls>
        <c:gapWidth val="150"/>
        <c:axId val="923567088"/>
        <c:axId val="926251264"/>
      </c:barChart>
      <c:catAx>
        <c:axId val="923567088"/>
        <c:scaling>
          <c:orientation val="minMax"/>
        </c:scaling>
        <c:delete val="1"/>
        <c:axPos val="b"/>
        <c:numFmt formatCode="General" sourceLinked="0"/>
        <c:majorTickMark val="out"/>
        <c:minorTickMark val="none"/>
        <c:tickLblPos val="none"/>
        <c:crossAx val="926251264"/>
        <c:crosses val="autoZero"/>
        <c:auto val="1"/>
        <c:lblAlgn val="ctr"/>
        <c:lblOffset val="100"/>
        <c:noMultiLvlLbl val="0"/>
      </c:catAx>
      <c:valAx>
        <c:axId val="926251264"/>
        <c:scaling>
          <c:orientation val="minMax"/>
          <c:max val="5.0"/>
          <c:min val="0.0"/>
        </c:scaling>
        <c:delete val="0"/>
        <c:axPos val="l"/>
        <c:numFmt formatCode="General" sourceLinked="1"/>
        <c:majorTickMark val="out"/>
        <c:minorTickMark val="none"/>
        <c:tickLblPos val="nextTo"/>
        <c:crossAx val="923567088"/>
        <c:crosses val="autoZero"/>
        <c:crossBetween val="between"/>
        <c:majorUnit val="1.0"/>
        <c:minorUnit val="1.0"/>
      </c:valAx>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1</c:v>
                </c:pt>
              </c:strCache>
            </c:strRef>
          </c:tx>
          <c:spPr>
            <a:solidFill>
              <a:srgbClr val="FFC000"/>
            </a:solidFill>
            <a:ln>
              <a:solidFill>
                <a:prstClr val="black"/>
              </a:solidFill>
            </a:ln>
          </c:spPr>
          <c:invertIfNegative val="0"/>
          <c:cat>
            <c:strRef>
              <c:f>Sheet1!$A$2</c:f>
              <c:strCache>
                <c:ptCount val="1"/>
                <c:pt idx="0">
                  <c:v>Category 1</c:v>
                </c:pt>
              </c:strCache>
            </c:strRef>
          </c:cat>
          <c:val>
            <c:numRef>
              <c:f>Sheet1!$B$2</c:f>
              <c:numCache>
                <c:formatCode>General</c:formatCode>
                <c:ptCount val="1"/>
                <c:pt idx="0">
                  <c:v>1.0</c:v>
                </c:pt>
              </c:numCache>
            </c:numRef>
          </c:val>
        </c:ser>
        <c:ser>
          <c:idx val="1"/>
          <c:order val="1"/>
          <c:tx>
            <c:strRef>
              <c:f>Sheet1!$C$1</c:f>
              <c:strCache>
                <c:ptCount val="1"/>
                <c:pt idx="0">
                  <c:v>2</c:v>
                </c:pt>
              </c:strCache>
            </c:strRef>
          </c:tx>
          <c:spPr>
            <a:solidFill>
              <a:srgbClr val="FFC000"/>
            </a:solidFill>
            <a:ln>
              <a:solidFill>
                <a:prstClr val="black"/>
              </a:solidFill>
            </a:ln>
          </c:spPr>
          <c:invertIfNegative val="0"/>
          <c:cat>
            <c:strRef>
              <c:f>Sheet1!$A$2</c:f>
              <c:strCache>
                <c:ptCount val="1"/>
                <c:pt idx="0">
                  <c:v>Category 1</c:v>
                </c:pt>
              </c:strCache>
            </c:strRef>
          </c:cat>
          <c:val>
            <c:numRef>
              <c:f>Sheet1!$C$2</c:f>
              <c:numCache>
                <c:formatCode>General</c:formatCode>
                <c:ptCount val="1"/>
                <c:pt idx="0">
                  <c:v>2.0</c:v>
                </c:pt>
              </c:numCache>
            </c:numRef>
          </c:val>
        </c:ser>
        <c:ser>
          <c:idx val="2"/>
          <c:order val="2"/>
          <c:tx>
            <c:strRef>
              <c:f>Sheet1!$D$1</c:f>
              <c:strCache>
                <c:ptCount val="1"/>
                <c:pt idx="0">
                  <c:v>3</c:v>
                </c:pt>
              </c:strCache>
            </c:strRef>
          </c:tx>
          <c:spPr>
            <a:ln>
              <a:solidFill>
                <a:schemeClr val="tx1"/>
              </a:solidFill>
            </a:ln>
          </c:spPr>
          <c:invertIfNegative val="0"/>
          <c:cat>
            <c:strRef>
              <c:f>Sheet1!$A$2</c:f>
              <c:strCache>
                <c:ptCount val="1"/>
                <c:pt idx="0">
                  <c:v>Category 1</c:v>
                </c:pt>
              </c:strCache>
            </c:strRef>
          </c:cat>
          <c:val>
            <c:numRef>
              <c:f>Sheet1!$D$2</c:f>
              <c:numCache>
                <c:formatCode>General</c:formatCode>
                <c:ptCount val="1"/>
                <c:pt idx="0">
                  <c:v>4.0</c:v>
                </c:pt>
              </c:numCache>
            </c:numRef>
          </c:val>
        </c:ser>
        <c:ser>
          <c:idx val="3"/>
          <c:order val="3"/>
          <c:tx>
            <c:strRef>
              <c:f>Sheet1!$E$1</c:f>
              <c:strCache>
                <c:ptCount val="1"/>
                <c:pt idx="0">
                  <c:v>4</c:v>
                </c:pt>
              </c:strCache>
            </c:strRef>
          </c:tx>
          <c:spPr>
            <a:solidFill>
              <a:srgbClr val="FFC000"/>
            </a:solidFill>
            <a:ln>
              <a:solidFill>
                <a:prstClr val="black"/>
              </a:solidFill>
            </a:ln>
          </c:spPr>
          <c:invertIfNegative val="0"/>
          <c:cat>
            <c:strRef>
              <c:f>Sheet1!$A$2</c:f>
              <c:strCache>
                <c:ptCount val="1"/>
                <c:pt idx="0">
                  <c:v>Category 1</c:v>
                </c:pt>
              </c:strCache>
            </c:strRef>
          </c:cat>
          <c:val>
            <c:numRef>
              <c:f>Sheet1!$E$2</c:f>
              <c:numCache>
                <c:formatCode>General</c:formatCode>
                <c:ptCount val="1"/>
                <c:pt idx="0">
                  <c:v>2.0</c:v>
                </c:pt>
              </c:numCache>
            </c:numRef>
          </c:val>
        </c:ser>
        <c:ser>
          <c:idx val="4"/>
          <c:order val="4"/>
          <c:tx>
            <c:strRef>
              <c:f>Sheet1!$F$1</c:f>
              <c:strCache>
                <c:ptCount val="1"/>
                <c:pt idx="0">
                  <c:v>5</c:v>
                </c:pt>
              </c:strCache>
            </c:strRef>
          </c:tx>
          <c:spPr>
            <a:solidFill>
              <a:srgbClr val="FFC000"/>
            </a:solidFill>
            <a:ln>
              <a:solidFill>
                <a:prstClr val="black"/>
              </a:solidFill>
            </a:ln>
          </c:spPr>
          <c:invertIfNegative val="0"/>
          <c:cat>
            <c:strRef>
              <c:f>Sheet1!$A$2</c:f>
              <c:strCache>
                <c:ptCount val="1"/>
                <c:pt idx="0">
                  <c:v>Category 1</c:v>
                </c:pt>
              </c:strCache>
            </c:strRef>
          </c:cat>
          <c:val>
            <c:numRef>
              <c:f>Sheet1!$F$2</c:f>
              <c:numCache>
                <c:formatCode>General</c:formatCode>
                <c:ptCount val="1"/>
                <c:pt idx="0">
                  <c:v>1.0</c:v>
                </c:pt>
              </c:numCache>
            </c:numRef>
          </c:val>
        </c:ser>
        <c:dLbls>
          <c:showLegendKey val="0"/>
          <c:showVal val="0"/>
          <c:showCatName val="0"/>
          <c:showSerName val="0"/>
          <c:showPercent val="0"/>
          <c:showBubbleSize val="0"/>
        </c:dLbls>
        <c:gapWidth val="150"/>
        <c:axId val="957929280"/>
        <c:axId val="957933248"/>
      </c:barChart>
      <c:catAx>
        <c:axId val="957929280"/>
        <c:scaling>
          <c:orientation val="minMax"/>
        </c:scaling>
        <c:delete val="1"/>
        <c:axPos val="b"/>
        <c:numFmt formatCode="General" sourceLinked="0"/>
        <c:majorTickMark val="out"/>
        <c:minorTickMark val="none"/>
        <c:tickLblPos val="none"/>
        <c:crossAx val="957933248"/>
        <c:crosses val="autoZero"/>
        <c:auto val="1"/>
        <c:lblAlgn val="ctr"/>
        <c:lblOffset val="100"/>
        <c:noMultiLvlLbl val="0"/>
      </c:catAx>
      <c:valAx>
        <c:axId val="957933248"/>
        <c:scaling>
          <c:orientation val="minMax"/>
          <c:max val="5.0"/>
          <c:min val="0.0"/>
        </c:scaling>
        <c:delete val="0"/>
        <c:axPos val="l"/>
        <c:numFmt formatCode="General" sourceLinked="1"/>
        <c:majorTickMark val="out"/>
        <c:minorTickMark val="none"/>
        <c:tickLblPos val="nextTo"/>
        <c:crossAx val="957929280"/>
        <c:crosses val="autoZero"/>
        <c:crossBetween val="between"/>
        <c:majorUnit val="1.0"/>
        <c:minorUnit val="1.0"/>
      </c:valAx>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1</c:v>
                </c:pt>
              </c:strCache>
            </c:strRef>
          </c:tx>
          <c:spPr>
            <a:solidFill>
              <a:srgbClr val="FFC000"/>
            </a:solidFill>
            <a:ln>
              <a:solidFill>
                <a:prstClr val="black"/>
              </a:solidFill>
            </a:ln>
          </c:spPr>
          <c:invertIfNegative val="0"/>
          <c:cat>
            <c:strRef>
              <c:f>Sheet1!$A$2</c:f>
              <c:strCache>
                <c:ptCount val="1"/>
                <c:pt idx="0">
                  <c:v>Category 1</c:v>
                </c:pt>
              </c:strCache>
            </c:strRef>
          </c:cat>
          <c:val>
            <c:numRef>
              <c:f>Sheet1!$B$2</c:f>
              <c:numCache>
                <c:formatCode>General</c:formatCode>
                <c:ptCount val="1"/>
                <c:pt idx="0">
                  <c:v>1.0</c:v>
                </c:pt>
              </c:numCache>
            </c:numRef>
          </c:val>
        </c:ser>
        <c:ser>
          <c:idx val="1"/>
          <c:order val="1"/>
          <c:tx>
            <c:strRef>
              <c:f>Sheet1!$C$1</c:f>
              <c:strCache>
                <c:ptCount val="1"/>
                <c:pt idx="0">
                  <c:v>2</c:v>
                </c:pt>
              </c:strCache>
            </c:strRef>
          </c:tx>
          <c:spPr>
            <a:solidFill>
              <a:srgbClr val="FFC000"/>
            </a:solidFill>
            <a:ln>
              <a:solidFill>
                <a:prstClr val="black"/>
              </a:solidFill>
            </a:ln>
          </c:spPr>
          <c:invertIfNegative val="0"/>
          <c:cat>
            <c:strRef>
              <c:f>Sheet1!$A$2</c:f>
              <c:strCache>
                <c:ptCount val="1"/>
                <c:pt idx="0">
                  <c:v>Category 1</c:v>
                </c:pt>
              </c:strCache>
            </c:strRef>
          </c:cat>
          <c:val>
            <c:numRef>
              <c:f>Sheet1!$C$2</c:f>
              <c:numCache>
                <c:formatCode>General</c:formatCode>
                <c:ptCount val="1"/>
                <c:pt idx="0">
                  <c:v>2.0</c:v>
                </c:pt>
              </c:numCache>
            </c:numRef>
          </c:val>
        </c:ser>
        <c:ser>
          <c:idx val="2"/>
          <c:order val="2"/>
          <c:tx>
            <c:strRef>
              <c:f>Sheet1!$D$1</c:f>
              <c:strCache>
                <c:ptCount val="1"/>
                <c:pt idx="0">
                  <c:v>3</c:v>
                </c:pt>
              </c:strCache>
            </c:strRef>
          </c:tx>
          <c:spPr>
            <a:solidFill>
              <a:srgbClr val="FFC000"/>
            </a:solidFill>
            <a:ln>
              <a:solidFill>
                <a:schemeClr val="tx1"/>
              </a:solidFill>
            </a:ln>
          </c:spPr>
          <c:invertIfNegative val="0"/>
          <c:cat>
            <c:strRef>
              <c:f>Sheet1!$A$2</c:f>
              <c:strCache>
                <c:ptCount val="1"/>
                <c:pt idx="0">
                  <c:v>Category 1</c:v>
                </c:pt>
              </c:strCache>
            </c:strRef>
          </c:cat>
          <c:val>
            <c:numRef>
              <c:f>Sheet1!$D$2</c:f>
              <c:numCache>
                <c:formatCode>General</c:formatCode>
                <c:ptCount val="1"/>
                <c:pt idx="0">
                  <c:v>4.0</c:v>
                </c:pt>
              </c:numCache>
            </c:numRef>
          </c:val>
        </c:ser>
        <c:ser>
          <c:idx val="3"/>
          <c:order val="3"/>
          <c:tx>
            <c:strRef>
              <c:f>Sheet1!$E$1</c:f>
              <c:strCache>
                <c:ptCount val="1"/>
                <c:pt idx="0">
                  <c:v>4</c:v>
                </c:pt>
              </c:strCache>
            </c:strRef>
          </c:tx>
          <c:spPr>
            <a:solidFill>
              <a:srgbClr val="FFC000"/>
            </a:solidFill>
            <a:ln>
              <a:solidFill>
                <a:prstClr val="black"/>
              </a:solidFill>
            </a:ln>
          </c:spPr>
          <c:invertIfNegative val="0"/>
          <c:cat>
            <c:strRef>
              <c:f>Sheet1!$A$2</c:f>
              <c:strCache>
                <c:ptCount val="1"/>
                <c:pt idx="0">
                  <c:v>Category 1</c:v>
                </c:pt>
              </c:strCache>
            </c:strRef>
          </c:cat>
          <c:val>
            <c:numRef>
              <c:f>Sheet1!$E$2</c:f>
              <c:numCache>
                <c:formatCode>General</c:formatCode>
                <c:ptCount val="1"/>
                <c:pt idx="0">
                  <c:v>2.0</c:v>
                </c:pt>
              </c:numCache>
            </c:numRef>
          </c:val>
        </c:ser>
        <c:ser>
          <c:idx val="4"/>
          <c:order val="4"/>
          <c:tx>
            <c:strRef>
              <c:f>Sheet1!$F$1</c:f>
              <c:strCache>
                <c:ptCount val="1"/>
                <c:pt idx="0">
                  <c:v>5</c:v>
                </c:pt>
              </c:strCache>
            </c:strRef>
          </c:tx>
          <c:spPr>
            <a:solidFill>
              <a:srgbClr val="FFC000"/>
            </a:solidFill>
            <a:ln>
              <a:solidFill>
                <a:prstClr val="black"/>
              </a:solidFill>
            </a:ln>
          </c:spPr>
          <c:invertIfNegative val="0"/>
          <c:cat>
            <c:strRef>
              <c:f>Sheet1!$A$2</c:f>
              <c:strCache>
                <c:ptCount val="1"/>
                <c:pt idx="0">
                  <c:v>Category 1</c:v>
                </c:pt>
              </c:strCache>
            </c:strRef>
          </c:cat>
          <c:val>
            <c:numRef>
              <c:f>Sheet1!$F$2</c:f>
              <c:numCache>
                <c:formatCode>General</c:formatCode>
                <c:ptCount val="1"/>
                <c:pt idx="0">
                  <c:v>0.0</c:v>
                </c:pt>
              </c:numCache>
            </c:numRef>
          </c:val>
        </c:ser>
        <c:ser>
          <c:idx val="5"/>
          <c:order val="5"/>
          <c:tx>
            <c:strRef>
              <c:f>Sheet1!$G$1</c:f>
              <c:strCache>
                <c:ptCount val="1"/>
                <c:pt idx="0">
                  <c:v>55</c:v>
                </c:pt>
              </c:strCache>
            </c:strRef>
          </c:tx>
          <c:invertIfNegative val="0"/>
          <c:dPt>
            <c:idx val="0"/>
            <c:invertIfNegative val="0"/>
            <c:bubble3D val="0"/>
            <c:spPr>
              <a:solidFill>
                <a:srgbClr val="FFC000"/>
              </a:solidFill>
              <a:ln>
                <a:solidFill>
                  <a:prstClr val="black"/>
                </a:solidFill>
              </a:ln>
            </c:spPr>
          </c:dPt>
          <c:cat>
            <c:strRef>
              <c:f>Sheet1!$A$2</c:f>
              <c:strCache>
                <c:ptCount val="1"/>
                <c:pt idx="0">
                  <c:v>Category 1</c:v>
                </c:pt>
              </c:strCache>
            </c:strRef>
          </c:cat>
          <c:val>
            <c:numRef>
              <c:f>Sheet1!$G$2</c:f>
              <c:numCache>
                <c:formatCode>General</c:formatCode>
                <c:ptCount val="1"/>
                <c:pt idx="0">
                  <c:v>1.0</c:v>
                </c:pt>
              </c:numCache>
            </c:numRef>
          </c:val>
        </c:ser>
        <c:dLbls>
          <c:showLegendKey val="0"/>
          <c:showVal val="0"/>
          <c:showCatName val="0"/>
          <c:showSerName val="0"/>
          <c:showPercent val="0"/>
          <c:showBubbleSize val="0"/>
        </c:dLbls>
        <c:gapWidth val="150"/>
        <c:axId val="924379040"/>
        <c:axId val="924383008"/>
      </c:barChart>
      <c:catAx>
        <c:axId val="924379040"/>
        <c:scaling>
          <c:orientation val="minMax"/>
        </c:scaling>
        <c:delete val="1"/>
        <c:axPos val="b"/>
        <c:numFmt formatCode="General" sourceLinked="0"/>
        <c:majorTickMark val="out"/>
        <c:minorTickMark val="none"/>
        <c:tickLblPos val="none"/>
        <c:crossAx val="924383008"/>
        <c:crosses val="autoZero"/>
        <c:auto val="1"/>
        <c:lblAlgn val="ctr"/>
        <c:lblOffset val="100"/>
        <c:noMultiLvlLbl val="0"/>
      </c:catAx>
      <c:valAx>
        <c:axId val="924383008"/>
        <c:scaling>
          <c:orientation val="minMax"/>
          <c:max val="5.0"/>
          <c:min val="0.0"/>
        </c:scaling>
        <c:delete val="0"/>
        <c:axPos val="l"/>
        <c:numFmt formatCode="General" sourceLinked="1"/>
        <c:majorTickMark val="out"/>
        <c:minorTickMark val="none"/>
        <c:tickLblPos val="nextTo"/>
        <c:crossAx val="924379040"/>
        <c:crosses val="autoZero"/>
        <c:crossBetween val="between"/>
        <c:majorUnit val="1.0"/>
        <c:minorUnit val="1.0"/>
      </c:valAx>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1</c:v>
                </c:pt>
              </c:strCache>
            </c:strRef>
          </c:tx>
          <c:spPr>
            <a:solidFill>
              <a:srgbClr val="FFC000"/>
            </a:solidFill>
            <a:ln>
              <a:solidFill>
                <a:prstClr val="black"/>
              </a:solidFill>
            </a:ln>
          </c:spPr>
          <c:invertIfNegative val="0"/>
          <c:cat>
            <c:strRef>
              <c:f>Sheet1!$A$2</c:f>
              <c:strCache>
                <c:ptCount val="1"/>
                <c:pt idx="0">
                  <c:v>Category 1</c:v>
                </c:pt>
              </c:strCache>
            </c:strRef>
          </c:cat>
          <c:val>
            <c:numRef>
              <c:f>Sheet1!$B$2</c:f>
              <c:numCache>
                <c:formatCode>General</c:formatCode>
                <c:ptCount val="1"/>
                <c:pt idx="0">
                  <c:v>1.0</c:v>
                </c:pt>
              </c:numCache>
            </c:numRef>
          </c:val>
        </c:ser>
        <c:ser>
          <c:idx val="1"/>
          <c:order val="1"/>
          <c:tx>
            <c:strRef>
              <c:f>Sheet1!$C$1</c:f>
              <c:strCache>
                <c:ptCount val="1"/>
                <c:pt idx="0">
                  <c:v>2</c:v>
                </c:pt>
              </c:strCache>
            </c:strRef>
          </c:tx>
          <c:spPr>
            <a:solidFill>
              <a:srgbClr val="FFC000"/>
            </a:solidFill>
            <a:ln>
              <a:solidFill>
                <a:prstClr val="black"/>
              </a:solidFill>
            </a:ln>
          </c:spPr>
          <c:invertIfNegative val="0"/>
          <c:cat>
            <c:strRef>
              <c:f>Sheet1!$A$2</c:f>
              <c:strCache>
                <c:ptCount val="1"/>
                <c:pt idx="0">
                  <c:v>Category 1</c:v>
                </c:pt>
              </c:strCache>
            </c:strRef>
          </c:cat>
          <c:val>
            <c:numRef>
              <c:f>Sheet1!$C$2</c:f>
              <c:numCache>
                <c:formatCode>General</c:formatCode>
                <c:ptCount val="1"/>
                <c:pt idx="0">
                  <c:v>2.0</c:v>
                </c:pt>
              </c:numCache>
            </c:numRef>
          </c:val>
        </c:ser>
        <c:ser>
          <c:idx val="2"/>
          <c:order val="2"/>
          <c:tx>
            <c:strRef>
              <c:f>Sheet1!$D$1</c:f>
              <c:strCache>
                <c:ptCount val="1"/>
                <c:pt idx="0">
                  <c:v>3</c:v>
                </c:pt>
              </c:strCache>
            </c:strRef>
          </c:tx>
          <c:spPr>
            <a:solidFill>
              <a:srgbClr val="FFC000"/>
            </a:solidFill>
            <a:ln>
              <a:solidFill>
                <a:schemeClr val="tx1"/>
              </a:solidFill>
            </a:ln>
          </c:spPr>
          <c:invertIfNegative val="0"/>
          <c:cat>
            <c:strRef>
              <c:f>Sheet1!$A$2</c:f>
              <c:strCache>
                <c:ptCount val="1"/>
                <c:pt idx="0">
                  <c:v>Category 1</c:v>
                </c:pt>
              </c:strCache>
            </c:strRef>
          </c:cat>
          <c:val>
            <c:numRef>
              <c:f>Sheet1!$D$2</c:f>
              <c:numCache>
                <c:formatCode>General</c:formatCode>
                <c:ptCount val="1"/>
                <c:pt idx="0">
                  <c:v>4.0</c:v>
                </c:pt>
              </c:numCache>
            </c:numRef>
          </c:val>
        </c:ser>
        <c:ser>
          <c:idx val="3"/>
          <c:order val="3"/>
          <c:tx>
            <c:strRef>
              <c:f>Sheet1!$E$1</c:f>
              <c:strCache>
                <c:ptCount val="1"/>
                <c:pt idx="0">
                  <c:v>4</c:v>
                </c:pt>
              </c:strCache>
            </c:strRef>
          </c:tx>
          <c:spPr>
            <a:solidFill>
              <a:srgbClr val="FFC000"/>
            </a:solidFill>
            <a:ln>
              <a:solidFill>
                <a:prstClr val="black"/>
              </a:solidFill>
            </a:ln>
          </c:spPr>
          <c:invertIfNegative val="0"/>
          <c:cat>
            <c:strRef>
              <c:f>Sheet1!$A$2</c:f>
              <c:strCache>
                <c:ptCount val="1"/>
                <c:pt idx="0">
                  <c:v>Category 1</c:v>
                </c:pt>
              </c:strCache>
            </c:strRef>
          </c:cat>
          <c:val>
            <c:numRef>
              <c:f>Sheet1!$E$2</c:f>
              <c:numCache>
                <c:formatCode>General</c:formatCode>
                <c:ptCount val="1"/>
                <c:pt idx="0">
                  <c:v>2.0</c:v>
                </c:pt>
              </c:numCache>
            </c:numRef>
          </c:val>
        </c:ser>
        <c:ser>
          <c:idx val="4"/>
          <c:order val="4"/>
          <c:tx>
            <c:strRef>
              <c:f>Sheet1!$F$1</c:f>
              <c:strCache>
                <c:ptCount val="1"/>
                <c:pt idx="0">
                  <c:v>5</c:v>
                </c:pt>
              </c:strCache>
            </c:strRef>
          </c:tx>
          <c:spPr>
            <a:solidFill>
              <a:srgbClr val="FFC000"/>
            </a:solidFill>
            <a:ln>
              <a:solidFill>
                <a:prstClr val="black"/>
              </a:solidFill>
            </a:ln>
          </c:spPr>
          <c:invertIfNegative val="0"/>
          <c:cat>
            <c:strRef>
              <c:f>Sheet1!$A$2</c:f>
              <c:strCache>
                <c:ptCount val="1"/>
                <c:pt idx="0">
                  <c:v>Category 1</c:v>
                </c:pt>
              </c:strCache>
            </c:strRef>
          </c:cat>
          <c:val>
            <c:numRef>
              <c:f>Sheet1!$F$2</c:f>
              <c:numCache>
                <c:formatCode>General</c:formatCode>
                <c:ptCount val="1"/>
                <c:pt idx="0">
                  <c:v>0.0</c:v>
                </c:pt>
              </c:numCache>
            </c:numRef>
          </c:val>
        </c:ser>
        <c:ser>
          <c:idx val="5"/>
          <c:order val="5"/>
          <c:tx>
            <c:strRef>
              <c:f>Sheet1!$G$1</c:f>
              <c:strCache>
                <c:ptCount val="1"/>
                <c:pt idx="0">
                  <c:v>55</c:v>
                </c:pt>
              </c:strCache>
            </c:strRef>
          </c:tx>
          <c:invertIfNegative val="0"/>
          <c:dPt>
            <c:idx val="0"/>
            <c:invertIfNegative val="0"/>
            <c:bubble3D val="0"/>
            <c:spPr>
              <a:solidFill>
                <a:srgbClr val="FFC000"/>
              </a:solidFill>
              <a:ln>
                <a:solidFill>
                  <a:prstClr val="black"/>
                </a:solidFill>
              </a:ln>
            </c:spPr>
          </c:dPt>
          <c:cat>
            <c:strRef>
              <c:f>Sheet1!$A$2</c:f>
              <c:strCache>
                <c:ptCount val="1"/>
                <c:pt idx="0">
                  <c:v>Category 1</c:v>
                </c:pt>
              </c:strCache>
            </c:strRef>
          </c:cat>
          <c:val>
            <c:numRef>
              <c:f>Sheet1!$G$2</c:f>
              <c:numCache>
                <c:formatCode>General</c:formatCode>
                <c:ptCount val="1"/>
                <c:pt idx="0">
                  <c:v>1.0</c:v>
                </c:pt>
              </c:numCache>
            </c:numRef>
          </c:val>
        </c:ser>
        <c:dLbls>
          <c:showLegendKey val="0"/>
          <c:showVal val="0"/>
          <c:showCatName val="0"/>
          <c:showSerName val="0"/>
          <c:showPercent val="0"/>
          <c:showBubbleSize val="0"/>
        </c:dLbls>
        <c:gapWidth val="150"/>
        <c:axId val="960781920"/>
        <c:axId val="930486208"/>
      </c:barChart>
      <c:catAx>
        <c:axId val="960781920"/>
        <c:scaling>
          <c:orientation val="minMax"/>
        </c:scaling>
        <c:delete val="1"/>
        <c:axPos val="b"/>
        <c:numFmt formatCode="General" sourceLinked="0"/>
        <c:majorTickMark val="out"/>
        <c:minorTickMark val="none"/>
        <c:tickLblPos val="none"/>
        <c:crossAx val="930486208"/>
        <c:crosses val="autoZero"/>
        <c:auto val="1"/>
        <c:lblAlgn val="ctr"/>
        <c:lblOffset val="100"/>
        <c:noMultiLvlLbl val="0"/>
      </c:catAx>
      <c:valAx>
        <c:axId val="930486208"/>
        <c:scaling>
          <c:orientation val="minMax"/>
          <c:max val="5.0"/>
          <c:min val="0.0"/>
        </c:scaling>
        <c:delete val="0"/>
        <c:axPos val="l"/>
        <c:numFmt formatCode="General" sourceLinked="1"/>
        <c:majorTickMark val="out"/>
        <c:minorTickMark val="none"/>
        <c:tickLblPos val="nextTo"/>
        <c:crossAx val="960781920"/>
        <c:crosses val="autoZero"/>
        <c:crossBetween val="between"/>
        <c:majorUnit val="1.0"/>
        <c:minorUnit val="1.0"/>
      </c:valAx>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8</c:v>
                </c:pt>
              </c:strCache>
            </c:strRef>
          </c:tx>
          <c:invertIfNegative val="0"/>
          <c:cat>
            <c:strRef>
              <c:f>Sheet1!$A$2</c:f>
              <c:strCache>
                <c:ptCount val="1"/>
                <c:pt idx="0">
                  <c:v>Category 1</c:v>
                </c:pt>
              </c:strCache>
            </c:strRef>
          </c:cat>
          <c:val>
            <c:numRef>
              <c:f>Sheet1!$B$2</c:f>
              <c:numCache>
                <c:formatCode>General</c:formatCode>
                <c:ptCount val="1"/>
                <c:pt idx="0">
                  <c:v>1.0</c:v>
                </c:pt>
              </c:numCache>
            </c:numRef>
          </c:val>
        </c:ser>
        <c:ser>
          <c:idx val="1"/>
          <c:order val="1"/>
          <c:tx>
            <c:strRef>
              <c:f>Sheet1!$C$1</c:f>
              <c:strCache>
                <c:ptCount val="1"/>
                <c:pt idx="0">
                  <c:v>9</c:v>
                </c:pt>
              </c:strCache>
            </c:strRef>
          </c:tx>
          <c:invertIfNegative val="0"/>
          <c:cat>
            <c:strRef>
              <c:f>Sheet1!$A$2</c:f>
              <c:strCache>
                <c:ptCount val="1"/>
                <c:pt idx="0">
                  <c:v>Category 1</c:v>
                </c:pt>
              </c:strCache>
            </c:strRef>
          </c:cat>
          <c:val>
            <c:numRef>
              <c:f>Sheet1!$C$2</c:f>
              <c:numCache>
                <c:formatCode>General</c:formatCode>
                <c:ptCount val="1"/>
                <c:pt idx="0">
                  <c:v>2.0</c:v>
                </c:pt>
              </c:numCache>
            </c:numRef>
          </c:val>
        </c:ser>
        <c:ser>
          <c:idx val="2"/>
          <c:order val="2"/>
          <c:tx>
            <c:strRef>
              <c:f>Sheet1!$D$1</c:f>
              <c:strCache>
                <c:ptCount val="1"/>
                <c:pt idx="0">
                  <c:v>10</c:v>
                </c:pt>
              </c:strCache>
            </c:strRef>
          </c:tx>
          <c:invertIfNegative val="0"/>
          <c:cat>
            <c:strRef>
              <c:f>Sheet1!$A$2</c:f>
              <c:strCache>
                <c:ptCount val="1"/>
                <c:pt idx="0">
                  <c:v>Category 1</c:v>
                </c:pt>
              </c:strCache>
            </c:strRef>
          </c:cat>
          <c:val>
            <c:numRef>
              <c:f>Sheet1!$D$2</c:f>
              <c:numCache>
                <c:formatCode>General</c:formatCode>
                <c:ptCount val="1"/>
                <c:pt idx="0">
                  <c:v>2.0</c:v>
                </c:pt>
              </c:numCache>
            </c:numRef>
          </c:val>
        </c:ser>
        <c:ser>
          <c:idx val="3"/>
          <c:order val="3"/>
          <c:tx>
            <c:strRef>
              <c:f>Sheet1!$E$1</c:f>
              <c:strCache>
                <c:ptCount val="1"/>
                <c:pt idx="0">
                  <c:v>11</c:v>
                </c:pt>
              </c:strCache>
            </c:strRef>
          </c:tx>
          <c:invertIfNegative val="0"/>
          <c:cat>
            <c:strRef>
              <c:f>Sheet1!$A$2</c:f>
              <c:strCache>
                <c:ptCount val="1"/>
                <c:pt idx="0">
                  <c:v>Category 1</c:v>
                </c:pt>
              </c:strCache>
            </c:strRef>
          </c:cat>
          <c:val>
            <c:numRef>
              <c:f>Sheet1!$E$2</c:f>
              <c:numCache>
                <c:formatCode>General</c:formatCode>
                <c:ptCount val="1"/>
                <c:pt idx="0">
                  <c:v>0.0</c:v>
                </c:pt>
              </c:numCache>
            </c:numRef>
          </c:val>
        </c:ser>
        <c:ser>
          <c:idx val="4"/>
          <c:order val="4"/>
          <c:tx>
            <c:strRef>
              <c:f>Sheet1!$F$1</c:f>
              <c:strCache>
                <c:ptCount val="1"/>
                <c:pt idx="0">
                  <c:v>12</c:v>
                </c:pt>
              </c:strCache>
            </c:strRef>
          </c:tx>
          <c:invertIfNegative val="0"/>
          <c:cat>
            <c:strRef>
              <c:f>Sheet1!$A$2</c:f>
              <c:strCache>
                <c:ptCount val="1"/>
                <c:pt idx="0">
                  <c:v>Category 1</c:v>
                </c:pt>
              </c:strCache>
            </c:strRef>
          </c:cat>
          <c:val>
            <c:numRef>
              <c:f>Sheet1!$F$2</c:f>
              <c:numCache>
                <c:formatCode>General</c:formatCode>
                <c:ptCount val="1"/>
                <c:pt idx="0">
                  <c:v>2.0</c:v>
                </c:pt>
              </c:numCache>
            </c:numRef>
          </c:val>
        </c:ser>
        <c:ser>
          <c:idx val="5"/>
          <c:order val="5"/>
          <c:tx>
            <c:strRef>
              <c:f>Sheet1!$G$1</c:f>
              <c:strCache>
                <c:ptCount val="1"/>
                <c:pt idx="0">
                  <c:v>13</c:v>
                </c:pt>
              </c:strCache>
            </c:strRef>
          </c:tx>
          <c:invertIfNegative val="0"/>
          <c:cat>
            <c:strRef>
              <c:f>Sheet1!$A$2</c:f>
              <c:strCache>
                <c:ptCount val="1"/>
                <c:pt idx="0">
                  <c:v>Category 1</c:v>
                </c:pt>
              </c:strCache>
            </c:strRef>
          </c:cat>
          <c:val>
            <c:numRef>
              <c:f>Sheet1!$G$2</c:f>
              <c:numCache>
                <c:formatCode>General</c:formatCode>
                <c:ptCount val="1"/>
                <c:pt idx="0">
                  <c:v>4.0</c:v>
                </c:pt>
              </c:numCache>
            </c:numRef>
          </c:val>
        </c:ser>
        <c:ser>
          <c:idx val="6"/>
          <c:order val="6"/>
          <c:tx>
            <c:strRef>
              <c:f>Sheet1!$H$1</c:f>
              <c:strCache>
                <c:ptCount val="1"/>
                <c:pt idx="0">
                  <c:v>14</c:v>
                </c:pt>
              </c:strCache>
            </c:strRef>
          </c:tx>
          <c:invertIfNegative val="0"/>
          <c:cat>
            <c:strRef>
              <c:f>Sheet1!$A$2</c:f>
              <c:strCache>
                <c:ptCount val="1"/>
                <c:pt idx="0">
                  <c:v>Category 1</c:v>
                </c:pt>
              </c:strCache>
            </c:strRef>
          </c:cat>
          <c:val>
            <c:numRef>
              <c:f>Sheet1!$H$2</c:f>
              <c:numCache>
                <c:formatCode>General</c:formatCode>
                <c:ptCount val="1"/>
                <c:pt idx="0">
                  <c:v>4.0</c:v>
                </c:pt>
              </c:numCache>
            </c:numRef>
          </c:val>
        </c:ser>
        <c:ser>
          <c:idx val="7"/>
          <c:order val="7"/>
          <c:tx>
            <c:strRef>
              <c:f>Sheet1!$I$1</c:f>
              <c:strCache>
                <c:ptCount val="1"/>
                <c:pt idx="0">
                  <c:v>15</c:v>
                </c:pt>
              </c:strCache>
            </c:strRef>
          </c:tx>
          <c:invertIfNegative val="0"/>
          <c:cat>
            <c:strRef>
              <c:f>Sheet1!$A$2</c:f>
              <c:strCache>
                <c:ptCount val="1"/>
                <c:pt idx="0">
                  <c:v>Category 1</c:v>
                </c:pt>
              </c:strCache>
            </c:strRef>
          </c:cat>
          <c:val>
            <c:numRef>
              <c:f>Sheet1!$I$2</c:f>
              <c:numCache>
                <c:formatCode>General</c:formatCode>
                <c:ptCount val="1"/>
                <c:pt idx="0">
                  <c:v>4.0</c:v>
                </c:pt>
              </c:numCache>
            </c:numRef>
          </c:val>
        </c:ser>
        <c:ser>
          <c:idx val="8"/>
          <c:order val="8"/>
          <c:tx>
            <c:strRef>
              <c:f>Sheet1!$J$1</c:f>
              <c:strCache>
                <c:ptCount val="1"/>
                <c:pt idx="0">
                  <c:v>16</c:v>
                </c:pt>
              </c:strCache>
            </c:strRef>
          </c:tx>
          <c:invertIfNegative val="0"/>
          <c:cat>
            <c:strRef>
              <c:f>Sheet1!$A$2</c:f>
              <c:strCache>
                <c:ptCount val="1"/>
                <c:pt idx="0">
                  <c:v>Category 1</c:v>
                </c:pt>
              </c:strCache>
            </c:strRef>
          </c:cat>
          <c:val>
            <c:numRef>
              <c:f>Sheet1!$J$2</c:f>
              <c:numCache>
                <c:formatCode>General</c:formatCode>
                <c:ptCount val="1"/>
                <c:pt idx="0">
                  <c:v>1.0</c:v>
                </c:pt>
              </c:numCache>
            </c:numRef>
          </c:val>
        </c:ser>
        <c:ser>
          <c:idx val="9"/>
          <c:order val="9"/>
          <c:tx>
            <c:strRef>
              <c:f>Sheet1!$K$1</c:f>
              <c:strCache>
                <c:ptCount val="1"/>
                <c:pt idx="0">
                  <c:v>17</c:v>
                </c:pt>
              </c:strCache>
            </c:strRef>
          </c:tx>
          <c:invertIfNegative val="0"/>
          <c:cat>
            <c:strRef>
              <c:f>Sheet1!$A$2</c:f>
              <c:strCache>
                <c:ptCount val="1"/>
                <c:pt idx="0">
                  <c:v>Category 1</c:v>
                </c:pt>
              </c:strCache>
            </c:strRef>
          </c:cat>
          <c:val>
            <c:numRef>
              <c:f>Sheet1!$K$2</c:f>
              <c:numCache>
                <c:formatCode>General</c:formatCode>
                <c:ptCount val="1"/>
                <c:pt idx="0">
                  <c:v>1.0</c:v>
                </c:pt>
              </c:numCache>
            </c:numRef>
          </c:val>
        </c:ser>
        <c:dLbls>
          <c:showLegendKey val="0"/>
          <c:showVal val="0"/>
          <c:showCatName val="0"/>
          <c:showSerName val="0"/>
          <c:showPercent val="0"/>
          <c:showBubbleSize val="0"/>
        </c:dLbls>
        <c:gapWidth val="150"/>
        <c:axId val="929667712"/>
        <c:axId val="929671616"/>
      </c:barChart>
      <c:catAx>
        <c:axId val="929667712"/>
        <c:scaling>
          <c:orientation val="minMax"/>
        </c:scaling>
        <c:delete val="1"/>
        <c:axPos val="b"/>
        <c:numFmt formatCode="General" sourceLinked="0"/>
        <c:majorTickMark val="out"/>
        <c:minorTickMark val="none"/>
        <c:tickLblPos val="none"/>
        <c:crossAx val="929671616"/>
        <c:crosses val="autoZero"/>
        <c:auto val="1"/>
        <c:lblAlgn val="ctr"/>
        <c:lblOffset val="100"/>
        <c:noMultiLvlLbl val="0"/>
      </c:catAx>
      <c:valAx>
        <c:axId val="929671616"/>
        <c:scaling>
          <c:orientation val="minMax"/>
          <c:max val="5.0"/>
        </c:scaling>
        <c:delete val="0"/>
        <c:axPos val="l"/>
        <c:numFmt formatCode="General" sourceLinked="1"/>
        <c:majorTickMark val="out"/>
        <c:minorTickMark val="none"/>
        <c:tickLblPos val="nextTo"/>
        <c:crossAx val="929667712"/>
        <c:crosses val="autoZero"/>
        <c:crossBetween val="between"/>
        <c:majorUnit val="1.0"/>
      </c:valAx>
    </c:plotArea>
    <c:plotVisOnly val="1"/>
    <c:dispBlanksAs val="gap"/>
    <c:showDLblsOverMax val="0"/>
  </c:chart>
  <c:txPr>
    <a:bodyPr/>
    <a:lstStyle/>
    <a:p>
      <a:pPr>
        <a:defRPr sz="1800"/>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 Id="rId2"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 Id="rId2" Type="http://schemas.openxmlformats.org/officeDocument/2006/relationships/image" Target="../media/image7.wmf"/><Relationship Id="rId3"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13763" cy="465455"/>
          </a:xfrm>
          <a:prstGeom prst="rect">
            <a:avLst/>
          </a:prstGeom>
        </p:spPr>
        <p:txBody>
          <a:bodyPr vert="horz" lIns="93305" tIns="46653" rIns="93305" bIns="46653" rtlCol="0"/>
          <a:lstStyle>
            <a:lvl1pPr algn="l">
              <a:defRPr sz="1200"/>
            </a:lvl1pPr>
          </a:lstStyle>
          <a:p>
            <a:endParaRPr lang="en-US"/>
          </a:p>
        </p:txBody>
      </p:sp>
      <p:sp>
        <p:nvSpPr>
          <p:cNvPr id="3" name="Date Placeholder 2"/>
          <p:cNvSpPr>
            <a:spLocks noGrp="1"/>
          </p:cNvSpPr>
          <p:nvPr>
            <p:ph type="dt" sz="quarter" idx="1"/>
          </p:nvPr>
        </p:nvSpPr>
        <p:spPr>
          <a:xfrm>
            <a:off x="3939466" y="1"/>
            <a:ext cx="3013763" cy="465455"/>
          </a:xfrm>
          <a:prstGeom prst="rect">
            <a:avLst/>
          </a:prstGeom>
        </p:spPr>
        <p:txBody>
          <a:bodyPr vert="horz" lIns="93305" tIns="46653" rIns="93305" bIns="46653" rtlCol="0"/>
          <a:lstStyle>
            <a:lvl1pPr algn="r">
              <a:defRPr sz="1200"/>
            </a:lvl1pPr>
          </a:lstStyle>
          <a:p>
            <a:fld id="{2EFF1DFC-A0A6-4BDD-8BFE-CD6732B422D5}" type="datetimeFigureOut">
              <a:rPr lang="en-US" smtClean="0"/>
              <a:pPr/>
              <a:t>6/12/17</a:t>
            </a:fld>
            <a:endParaRPr lang="en-US"/>
          </a:p>
        </p:txBody>
      </p:sp>
      <p:sp>
        <p:nvSpPr>
          <p:cNvPr id="4" name="Footer Placeholder 3"/>
          <p:cNvSpPr>
            <a:spLocks noGrp="1"/>
          </p:cNvSpPr>
          <p:nvPr>
            <p:ph type="ftr" sz="quarter" idx="2"/>
          </p:nvPr>
        </p:nvSpPr>
        <p:spPr>
          <a:xfrm>
            <a:off x="0" y="8842030"/>
            <a:ext cx="3013763" cy="465455"/>
          </a:xfrm>
          <a:prstGeom prst="rect">
            <a:avLst/>
          </a:prstGeom>
        </p:spPr>
        <p:txBody>
          <a:bodyPr vert="horz" lIns="93305" tIns="46653" rIns="93305" bIns="46653" rtlCol="0" anchor="b"/>
          <a:lstStyle>
            <a:lvl1pPr algn="l">
              <a:defRPr sz="1200"/>
            </a:lvl1pPr>
          </a:lstStyle>
          <a:p>
            <a:endParaRPr lang="en-US"/>
          </a:p>
        </p:txBody>
      </p:sp>
      <p:sp>
        <p:nvSpPr>
          <p:cNvPr id="5" name="Slide Number Placeholder 4"/>
          <p:cNvSpPr>
            <a:spLocks noGrp="1"/>
          </p:cNvSpPr>
          <p:nvPr>
            <p:ph type="sldNum" sz="quarter" idx="3"/>
          </p:nvPr>
        </p:nvSpPr>
        <p:spPr>
          <a:xfrm>
            <a:off x="3939466" y="8842030"/>
            <a:ext cx="3013763" cy="465455"/>
          </a:xfrm>
          <a:prstGeom prst="rect">
            <a:avLst/>
          </a:prstGeom>
        </p:spPr>
        <p:txBody>
          <a:bodyPr vert="horz" lIns="93305" tIns="46653" rIns="93305" bIns="46653" rtlCol="0" anchor="b"/>
          <a:lstStyle>
            <a:lvl1pPr algn="r">
              <a:defRPr sz="1200"/>
            </a:lvl1pPr>
          </a:lstStyle>
          <a:p>
            <a:fld id="{E3D3BD45-0A24-444E-9335-F58860A3F655}" type="slidenum">
              <a:rPr lang="en-US" smtClean="0"/>
              <a:pPr/>
              <a:t>‹#›</a:t>
            </a:fld>
            <a:endParaRPr lang="en-US"/>
          </a:p>
        </p:txBody>
      </p:sp>
    </p:spTree>
    <p:extLst>
      <p:ext uri="{BB962C8B-B14F-4D97-AF65-F5344CB8AC3E}">
        <p14:creationId xmlns:p14="http://schemas.microsoft.com/office/powerpoint/2010/main" val="40459209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13763" cy="465455"/>
          </a:xfrm>
          <a:prstGeom prst="rect">
            <a:avLst/>
          </a:prstGeom>
        </p:spPr>
        <p:txBody>
          <a:bodyPr vert="horz" lIns="93305" tIns="46653" rIns="93305" bIns="46653" rtlCol="0"/>
          <a:lstStyle>
            <a:lvl1pPr algn="l">
              <a:defRPr sz="1200"/>
            </a:lvl1pPr>
          </a:lstStyle>
          <a:p>
            <a:endParaRPr lang="en-US"/>
          </a:p>
        </p:txBody>
      </p:sp>
      <p:sp>
        <p:nvSpPr>
          <p:cNvPr id="3" name="Date Placeholder 2"/>
          <p:cNvSpPr>
            <a:spLocks noGrp="1"/>
          </p:cNvSpPr>
          <p:nvPr>
            <p:ph type="dt" idx="1"/>
          </p:nvPr>
        </p:nvSpPr>
        <p:spPr>
          <a:xfrm>
            <a:off x="3939466" y="1"/>
            <a:ext cx="3013763" cy="465455"/>
          </a:xfrm>
          <a:prstGeom prst="rect">
            <a:avLst/>
          </a:prstGeom>
        </p:spPr>
        <p:txBody>
          <a:bodyPr vert="horz" lIns="93305" tIns="46653" rIns="93305" bIns="46653" rtlCol="0"/>
          <a:lstStyle>
            <a:lvl1pPr algn="r">
              <a:defRPr sz="1200"/>
            </a:lvl1pPr>
          </a:lstStyle>
          <a:p>
            <a:fld id="{D139799E-07EA-445E-B7D3-C9B75C9FD6D6}" type="datetimeFigureOut">
              <a:rPr lang="en-US" smtClean="0"/>
              <a:pPr/>
              <a:t>6/12/17</a:t>
            </a:fld>
            <a:endParaRPr lang="en-US"/>
          </a:p>
        </p:txBody>
      </p:sp>
      <p:sp>
        <p:nvSpPr>
          <p:cNvPr id="4" name="Slide Image Placeholder 3"/>
          <p:cNvSpPr>
            <a:spLocks noGrp="1" noRot="1" noChangeAspect="1"/>
          </p:cNvSpPr>
          <p:nvPr>
            <p:ph type="sldImg" idx="2"/>
          </p:nvPr>
        </p:nvSpPr>
        <p:spPr>
          <a:xfrm>
            <a:off x="1150938" y="698500"/>
            <a:ext cx="4652962" cy="3490913"/>
          </a:xfrm>
          <a:prstGeom prst="rect">
            <a:avLst/>
          </a:prstGeom>
          <a:noFill/>
          <a:ln w="12700">
            <a:solidFill>
              <a:prstClr val="black"/>
            </a:solidFill>
          </a:ln>
        </p:spPr>
        <p:txBody>
          <a:bodyPr vert="horz" lIns="93305" tIns="46653" rIns="93305" bIns="46653" rtlCol="0" anchor="ctr"/>
          <a:lstStyle/>
          <a:p>
            <a:endParaRPr lang="en-US"/>
          </a:p>
        </p:txBody>
      </p:sp>
      <p:sp>
        <p:nvSpPr>
          <p:cNvPr id="5" name="Notes Placeholder 4"/>
          <p:cNvSpPr>
            <a:spLocks noGrp="1"/>
          </p:cNvSpPr>
          <p:nvPr>
            <p:ph type="body" sz="quarter" idx="3"/>
          </p:nvPr>
        </p:nvSpPr>
        <p:spPr>
          <a:xfrm>
            <a:off x="695484" y="4421824"/>
            <a:ext cx="5563870" cy="4189095"/>
          </a:xfrm>
          <a:prstGeom prst="rect">
            <a:avLst/>
          </a:prstGeom>
        </p:spPr>
        <p:txBody>
          <a:bodyPr vert="horz" lIns="93305" tIns="46653" rIns="93305" bIns="4665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30"/>
            <a:ext cx="3013763" cy="465455"/>
          </a:xfrm>
          <a:prstGeom prst="rect">
            <a:avLst/>
          </a:prstGeom>
        </p:spPr>
        <p:txBody>
          <a:bodyPr vert="horz" lIns="93305" tIns="46653" rIns="93305" bIns="46653" rtlCol="0" anchor="b"/>
          <a:lstStyle>
            <a:lvl1pPr algn="l">
              <a:defRPr sz="1200"/>
            </a:lvl1pPr>
          </a:lstStyle>
          <a:p>
            <a:endParaRPr lang="en-US"/>
          </a:p>
        </p:txBody>
      </p:sp>
      <p:sp>
        <p:nvSpPr>
          <p:cNvPr id="7" name="Slide Number Placeholder 6"/>
          <p:cNvSpPr>
            <a:spLocks noGrp="1"/>
          </p:cNvSpPr>
          <p:nvPr>
            <p:ph type="sldNum" sz="quarter" idx="5"/>
          </p:nvPr>
        </p:nvSpPr>
        <p:spPr>
          <a:xfrm>
            <a:off x="3939466" y="8842030"/>
            <a:ext cx="3013763" cy="465455"/>
          </a:xfrm>
          <a:prstGeom prst="rect">
            <a:avLst/>
          </a:prstGeom>
        </p:spPr>
        <p:txBody>
          <a:bodyPr vert="horz" lIns="93305" tIns="46653" rIns="93305" bIns="46653" rtlCol="0" anchor="b"/>
          <a:lstStyle>
            <a:lvl1pPr algn="r">
              <a:defRPr sz="1200"/>
            </a:lvl1pPr>
          </a:lstStyle>
          <a:p>
            <a:fld id="{D83A7897-AC45-4936-840C-3BD7599CFF66}" type="slidenum">
              <a:rPr lang="en-US" smtClean="0"/>
              <a:pPr/>
              <a:t>‹#›</a:t>
            </a:fld>
            <a:endParaRPr lang="en-US"/>
          </a:p>
        </p:txBody>
      </p:sp>
    </p:spTree>
    <p:extLst>
      <p:ext uri="{BB962C8B-B14F-4D97-AF65-F5344CB8AC3E}">
        <p14:creationId xmlns:p14="http://schemas.microsoft.com/office/powerpoint/2010/main" val="186133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A7897-AC45-4936-840C-3BD7599CFF66}" type="slidenum">
              <a:rPr lang="en-US" smtClean="0"/>
              <a:pPr/>
              <a:t>1</a:t>
            </a:fld>
            <a:endParaRPr lang="en-US"/>
          </a:p>
        </p:txBody>
      </p:sp>
    </p:spTree>
    <p:extLst>
      <p:ext uri="{BB962C8B-B14F-4D97-AF65-F5344CB8AC3E}">
        <p14:creationId xmlns:p14="http://schemas.microsoft.com/office/powerpoint/2010/main" val="34956610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68D0E8-83F4-4B8B-B951-B9E0B187CC68}" type="slidenum">
              <a:rPr lang="en-US" altLang="en-US"/>
              <a:pPr/>
              <a:t>11</a:t>
            </a:fld>
            <a:endParaRPr lang="en-US" altLang="en-US"/>
          </a:p>
        </p:txBody>
      </p:sp>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p:txBody>
          <a:bodyPr>
            <a:normAutofit/>
          </a:bodyPr>
          <a:lstStyle/>
          <a:p>
            <a:pPr marL="285750" indent="-285750">
              <a:buFont typeface="Arial" charset="0"/>
              <a:buChar char="•"/>
            </a:pPr>
            <a:r>
              <a:rPr lang="en-US" sz="1300" b="1" dirty="0"/>
              <a:t>Median</a:t>
            </a:r>
            <a:r>
              <a:rPr lang="en-US" sz="1300" dirty="0"/>
              <a:t> is the score that divides the distribution exactly in half (exactly 50% of the individuals score at or below the </a:t>
            </a:r>
            <a:r>
              <a:rPr lang="en-US" sz="1300" dirty="0" smtClean="0"/>
              <a:t>median).</a:t>
            </a:r>
            <a:endParaRPr lang="en-US" sz="1300" dirty="0"/>
          </a:p>
          <a:p>
            <a:pPr marL="285750" indent="-285750">
              <a:buFont typeface="Arial" charset="0"/>
              <a:buChar char="•"/>
            </a:pPr>
            <a:endParaRPr lang="en-US" sz="1300" dirty="0"/>
          </a:p>
          <a:p>
            <a:pPr marL="285750" indent="-285750">
              <a:buFont typeface="Arial" charset="0"/>
              <a:buChar char="•"/>
            </a:pPr>
            <a:r>
              <a:rPr lang="en-US" sz="1300" dirty="0" smtClean="0"/>
              <a:t>We can determine</a:t>
            </a:r>
            <a:r>
              <a:rPr lang="en-US" sz="1300" baseline="0" dirty="0" smtClean="0"/>
              <a:t> this by </a:t>
            </a:r>
            <a:endParaRPr lang="en-US" sz="1300" dirty="0" smtClean="0"/>
          </a:p>
          <a:p>
            <a:pPr marL="742950" lvl="1" indent="-285750">
              <a:buFont typeface="Arial" charset="0"/>
              <a:buChar char="•"/>
            </a:pPr>
            <a:r>
              <a:rPr lang="en-US" sz="1300" dirty="0" smtClean="0"/>
              <a:t>Arrange </a:t>
            </a:r>
            <a:r>
              <a:rPr lang="en-US" sz="1300" dirty="0"/>
              <a:t>scores in </a:t>
            </a:r>
            <a:r>
              <a:rPr lang="en-US" sz="1300" dirty="0" smtClean="0"/>
              <a:t>order from lowest to highest</a:t>
            </a:r>
          </a:p>
          <a:p>
            <a:pPr marL="742950" lvl="1" indent="-285750">
              <a:buFont typeface="Arial" charset="0"/>
              <a:buChar char="•"/>
            </a:pPr>
            <a:r>
              <a:rPr lang="en-US" sz="1300" dirty="0" smtClean="0"/>
              <a:t>Determine </a:t>
            </a:r>
            <a:r>
              <a:rPr lang="en-US" sz="1300" dirty="0"/>
              <a:t>the position of the midmost </a:t>
            </a:r>
            <a:r>
              <a:rPr lang="en-US" sz="1300" dirty="0" smtClean="0"/>
              <a:t>score</a:t>
            </a:r>
            <a:endParaRPr lang="en-US" sz="1300" dirty="0"/>
          </a:p>
          <a:p>
            <a:pPr marL="285750" indent="-285750">
              <a:buFont typeface="Arial" charset="0"/>
              <a:buChar char="•"/>
            </a:pPr>
            <a:endParaRPr lang="en-US" sz="1300" dirty="0"/>
          </a:p>
        </p:txBody>
      </p:sp>
    </p:spTree>
    <p:extLst>
      <p:ext uri="{BB962C8B-B14F-4D97-AF65-F5344CB8AC3E}">
        <p14:creationId xmlns:p14="http://schemas.microsoft.com/office/powerpoint/2010/main" val="2903521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indent="-285750">
              <a:lnSpc>
                <a:spcPct val="90000"/>
              </a:lnSpc>
              <a:buFont typeface="Arial" charset="0"/>
              <a:buChar char="•"/>
            </a:pPr>
            <a:r>
              <a:rPr lang="en-US" altLang="en-US" sz="1300" dirty="0"/>
              <a:t>The most frequently occurring score is called the </a:t>
            </a:r>
            <a:r>
              <a:rPr lang="en-US" altLang="en-US" sz="1300" b="1" dirty="0"/>
              <a:t>mode</a:t>
            </a:r>
          </a:p>
          <a:p>
            <a:pPr marL="742950" lvl="1" indent="-285750">
              <a:lnSpc>
                <a:spcPct val="90000"/>
              </a:lnSpc>
              <a:spcBef>
                <a:spcPct val="50000"/>
              </a:spcBef>
              <a:buFont typeface="Arial" charset="0"/>
              <a:buChar char="•"/>
            </a:pPr>
            <a:r>
              <a:rPr lang="en-US" altLang="en-US" sz="1300" dirty="0"/>
              <a:t>The mode can be used to determine the most frequent value for any scale of measurement. </a:t>
            </a:r>
          </a:p>
          <a:p>
            <a:pPr marL="742950" lvl="1" indent="-285750">
              <a:lnSpc>
                <a:spcPct val="90000"/>
              </a:lnSpc>
              <a:spcBef>
                <a:spcPct val="50000"/>
              </a:spcBef>
              <a:buFont typeface="Arial" charset="0"/>
              <a:buChar char="•"/>
            </a:pPr>
            <a:r>
              <a:rPr lang="en-US" altLang="en-US" sz="1300" dirty="0"/>
              <a:t>Typically used to describe central tendency when the scores reflect a nominal scale of measurement</a:t>
            </a:r>
          </a:p>
          <a:p>
            <a:pPr marL="285750" indent="-285750">
              <a:lnSpc>
                <a:spcPct val="90000"/>
              </a:lnSpc>
              <a:spcBef>
                <a:spcPct val="50000"/>
              </a:spcBef>
              <a:buFont typeface="Arial" charset="0"/>
              <a:buChar char="•"/>
            </a:pPr>
            <a:endParaRPr lang="en-US" altLang="en-US" sz="1300" dirty="0"/>
          </a:p>
          <a:p>
            <a:pPr marL="285750" indent="-285750">
              <a:lnSpc>
                <a:spcPct val="90000"/>
              </a:lnSpc>
              <a:spcBef>
                <a:spcPct val="50000"/>
              </a:spcBef>
              <a:buFont typeface="Arial" charset="0"/>
              <a:buChar char="•"/>
            </a:pPr>
            <a:endParaRPr lang="en-US" altLang="en-US" sz="1300" dirty="0"/>
          </a:p>
          <a:p>
            <a:pPr marL="285750" indent="-285750">
              <a:lnSpc>
                <a:spcPct val="90000"/>
              </a:lnSpc>
              <a:buFont typeface="Arial" charset="0"/>
              <a:buChar char="•"/>
            </a:pPr>
            <a:r>
              <a:rPr lang="en-US" sz="1300" dirty="0"/>
              <a:t>Problems:</a:t>
            </a:r>
          </a:p>
          <a:p>
            <a:pPr marL="742950" lvl="1" indent="-285750">
              <a:lnSpc>
                <a:spcPct val="90000"/>
              </a:lnSpc>
              <a:buFont typeface="Arial" charset="0"/>
              <a:buChar char="•"/>
            </a:pPr>
            <a:r>
              <a:rPr lang="en-US" sz="1300" dirty="0"/>
              <a:t>Could be many modes</a:t>
            </a:r>
          </a:p>
          <a:p>
            <a:pPr marL="742950" lvl="1" indent="-285750">
              <a:lnSpc>
                <a:spcPct val="90000"/>
              </a:lnSpc>
              <a:buFont typeface="Arial" charset="0"/>
              <a:buChar char="•"/>
            </a:pPr>
            <a:r>
              <a:rPr lang="en-US" sz="1300" dirty="0"/>
              <a:t>Does not take into consideration all of the data</a:t>
            </a:r>
          </a:p>
        </p:txBody>
      </p:sp>
      <p:sp>
        <p:nvSpPr>
          <p:cNvPr id="4" name="Slide Number Placeholder 3"/>
          <p:cNvSpPr>
            <a:spLocks noGrp="1"/>
          </p:cNvSpPr>
          <p:nvPr>
            <p:ph type="sldNum" sz="quarter" idx="10"/>
          </p:nvPr>
        </p:nvSpPr>
        <p:spPr/>
        <p:txBody>
          <a:bodyPr/>
          <a:lstStyle/>
          <a:p>
            <a:fld id="{D83A7897-AC45-4936-840C-3BD7599CFF66}" type="slidenum">
              <a:rPr lang="en-US" smtClean="0"/>
              <a:pPr/>
              <a:t>12</a:t>
            </a:fld>
            <a:endParaRPr lang="en-US"/>
          </a:p>
        </p:txBody>
      </p:sp>
    </p:spTree>
    <p:extLst>
      <p:ext uri="{BB962C8B-B14F-4D97-AF65-F5344CB8AC3E}">
        <p14:creationId xmlns:p14="http://schemas.microsoft.com/office/powerpoint/2010/main" val="2012446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dirty="0"/>
              <a:t>The most frequently occurring score</a:t>
            </a:r>
          </a:p>
          <a:p>
            <a:r>
              <a:rPr lang="en-US" sz="1300" dirty="0"/>
              <a:t>Problem: May not be one unique mode</a:t>
            </a:r>
          </a:p>
          <a:p>
            <a:endParaRPr lang="en-US" dirty="0"/>
          </a:p>
        </p:txBody>
      </p:sp>
      <p:sp>
        <p:nvSpPr>
          <p:cNvPr id="4" name="Slide Number Placeholder 3"/>
          <p:cNvSpPr>
            <a:spLocks noGrp="1"/>
          </p:cNvSpPr>
          <p:nvPr>
            <p:ph type="sldNum" sz="quarter" idx="10"/>
          </p:nvPr>
        </p:nvSpPr>
        <p:spPr/>
        <p:txBody>
          <a:bodyPr/>
          <a:lstStyle/>
          <a:p>
            <a:fld id="{D83A7897-AC45-4936-840C-3BD7599CFF66}" type="slidenum">
              <a:rPr lang="en-US" smtClean="0"/>
              <a:pPr/>
              <a:t>13</a:t>
            </a:fld>
            <a:endParaRPr lang="en-US"/>
          </a:p>
        </p:txBody>
      </p:sp>
    </p:spTree>
    <p:extLst>
      <p:ext uri="{BB962C8B-B14F-4D97-AF65-F5344CB8AC3E}">
        <p14:creationId xmlns:p14="http://schemas.microsoft.com/office/powerpoint/2010/main" val="12521910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dirty="0"/>
              <a:t>The most frequently occurring score</a:t>
            </a:r>
          </a:p>
          <a:p>
            <a:r>
              <a:rPr lang="en-US" sz="1300" dirty="0"/>
              <a:t>Problem: May not be one unique mode</a:t>
            </a:r>
          </a:p>
          <a:p>
            <a:endParaRPr lang="en-US" dirty="0"/>
          </a:p>
        </p:txBody>
      </p:sp>
      <p:sp>
        <p:nvSpPr>
          <p:cNvPr id="4" name="Slide Number Placeholder 3"/>
          <p:cNvSpPr>
            <a:spLocks noGrp="1"/>
          </p:cNvSpPr>
          <p:nvPr>
            <p:ph type="sldNum" sz="quarter" idx="10"/>
          </p:nvPr>
        </p:nvSpPr>
        <p:spPr/>
        <p:txBody>
          <a:bodyPr/>
          <a:lstStyle/>
          <a:p>
            <a:fld id="{D83A7897-AC45-4936-840C-3BD7599CFF66}" type="slidenum">
              <a:rPr lang="en-US" smtClean="0"/>
              <a:pPr/>
              <a:t>14</a:t>
            </a:fld>
            <a:endParaRPr lang="en-US"/>
          </a:p>
        </p:txBody>
      </p:sp>
    </p:spTree>
    <p:extLst>
      <p:ext uri="{BB962C8B-B14F-4D97-AF65-F5344CB8AC3E}">
        <p14:creationId xmlns:p14="http://schemas.microsoft.com/office/powerpoint/2010/main" val="27648317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indent="-285750" defTabSz="933054">
              <a:buFont typeface="Arial" charset="0"/>
              <a:buChar char="•"/>
              <a:defRPr/>
            </a:pPr>
            <a:r>
              <a:rPr lang="en-US" altLang="en-US" sz="1300" dirty="0"/>
              <a:t>When a polygon has one hump (such as on the normal curve) the distribution is called </a:t>
            </a:r>
            <a:r>
              <a:rPr lang="en-US" altLang="en-US" sz="1300" b="1" dirty="0"/>
              <a:t>unimodal</a:t>
            </a:r>
            <a:r>
              <a:rPr lang="en-US" altLang="en-US" sz="1300" dirty="0" smtClean="0"/>
              <a:t>.</a:t>
            </a:r>
            <a:endParaRPr lang="en-US" altLang="en-US" sz="1300" dirty="0"/>
          </a:p>
          <a:p>
            <a:pPr marL="285750" indent="-285750" defTabSz="933054">
              <a:buFont typeface="Arial" charset="0"/>
              <a:buChar char="•"/>
              <a:defRPr/>
            </a:pPr>
            <a:r>
              <a:rPr lang="en-US" altLang="en-US" sz="1300" dirty="0"/>
              <a:t>When a distribution has two scores that are tied for the most frequently occurring score, it is called </a:t>
            </a:r>
            <a:r>
              <a:rPr lang="en-US" altLang="en-US" sz="1300" b="1" dirty="0"/>
              <a:t>bimodal</a:t>
            </a:r>
            <a:r>
              <a:rPr lang="en-US" altLang="en-US" sz="1300" dirty="0"/>
              <a:t>.</a:t>
            </a:r>
          </a:p>
          <a:p>
            <a:endParaRPr lang="en-US" dirty="0"/>
          </a:p>
        </p:txBody>
      </p:sp>
      <p:sp>
        <p:nvSpPr>
          <p:cNvPr id="4" name="Slide Number Placeholder 3"/>
          <p:cNvSpPr>
            <a:spLocks noGrp="1"/>
          </p:cNvSpPr>
          <p:nvPr>
            <p:ph type="sldNum" sz="quarter" idx="10"/>
          </p:nvPr>
        </p:nvSpPr>
        <p:spPr/>
        <p:txBody>
          <a:bodyPr/>
          <a:lstStyle/>
          <a:p>
            <a:fld id="{D83A7897-AC45-4936-840C-3BD7599CFF66}" type="slidenum">
              <a:rPr lang="en-US" smtClean="0"/>
              <a:pPr/>
              <a:t>15</a:t>
            </a:fld>
            <a:endParaRPr lang="en-US"/>
          </a:p>
        </p:txBody>
      </p:sp>
    </p:spTree>
    <p:extLst>
      <p:ext uri="{BB962C8B-B14F-4D97-AF65-F5344CB8AC3E}">
        <p14:creationId xmlns:p14="http://schemas.microsoft.com/office/powerpoint/2010/main" val="11222300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Although all three of these</a:t>
            </a:r>
            <a:r>
              <a:rPr lang="en-US" baseline="0" dirty="0" smtClean="0"/>
              <a:t> distributions are symmetrical, it is possible for the mode to fall in different locations.</a:t>
            </a:r>
            <a:endParaRPr lang="en-US" dirty="0" smtClean="0"/>
          </a:p>
          <a:p>
            <a:endParaRPr lang="en-US" dirty="0" smtClean="0"/>
          </a:p>
          <a:p>
            <a:r>
              <a:rPr lang="en-US" dirty="0" smtClean="0"/>
              <a:t>Figure from </a:t>
            </a:r>
            <a:r>
              <a:rPr lang="en-US" dirty="0" err="1" smtClean="0"/>
              <a:t>Gravetter</a:t>
            </a:r>
            <a:r>
              <a:rPr lang="en-US" dirty="0" smtClean="0"/>
              <a:t> &amp; </a:t>
            </a:r>
            <a:r>
              <a:rPr lang="en-US" dirty="0" err="1" smtClean="0"/>
              <a:t>Wallnau</a:t>
            </a:r>
            <a:r>
              <a:rPr lang="en-US" dirty="0" smtClean="0"/>
              <a:t>,</a:t>
            </a:r>
            <a:r>
              <a:rPr lang="en-US" baseline="0" dirty="0" smtClean="0"/>
              <a:t> page 81</a:t>
            </a:r>
            <a:endParaRPr lang="en-US" dirty="0"/>
          </a:p>
        </p:txBody>
      </p:sp>
      <p:sp>
        <p:nvSpPr>
          <p:cNvPr id="4" name="Slide Number Placeholder 3"/>
          <p:cNvSpPr>
            <a:spLocks noGrp="1"/>
          </p:cNvSpPr>
          <p:nvPr>
            <p:ph type="sldNum" sz="quarter" idx="10"/>
          </p:nvPr>
        </p:nvSpPr>
        <p:spPr/>
        <p:txBody>
          <a:bodyPr/>
          <a:lstStyle/>
          <a:p>
            <a:fld id="{D83A7897-AC45-4936-840C-3BD7599CFF66}" type="slidenum">
              <a:rPr lang="en-US" smtClean="0"/>
              <a:pPr/>
              <a:t>16</a:t>
            </a:fld>
            <a:endParaRPr lang="en-US"/>
          </a:p>
        </p:txBody>
      </p:sp>
    </p:spTree>
    <p:extLst>
      <p:ext uri="{BB962C8B-B14F-4D97-AF65-F5344CB8AC3E}">
        <p14:creationId xmlns:p14="http://schemas.microsoft.com/office/powerpoint/2010/main" val="14380361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charset="0"/>
              <a:buChar char="•"/>
            </a:pPr>
            <a:r>
              <a:rPr lang="en-US" dirty="0" smtClean="0"/>
              <a:t>When</a:t>
            </a:r>
            <a:r>
              <a:rPr lang="en-US" baseline="0" dirty="0" smtClean="0"/>
              <a:t> the distribution is a symmetrical normal curve, the mean, median, and mode will look very similar.</a:t>
            </a:r>
          </a:p>
          <a:p>
            <a:pPr marL="171450" indent="-171450">
              <a:buFont typeface="Arial" charset="0"/>
              <a:buChar char="•"/>
            </a:pPr>
            <a:r>
              <a:rPr lang="en-US" baseline="0" dirty="0" smtClean="0"/>
              <a:t>When the distribution is positively skewed, the mode will be lower than the median and mean.</a:t>
            </a:r>
          </a:p>
          <a:p>
            <a:pPr marL="171450" indent="-171450">
              <a:buFont typeface="Arial" charset="0"/>
              <a:buChar char="•"/>
            </a:pPr>
            <a:r>
              <a:rPr lang="en-US" baseline="0" dirty="0" smtClean="0"/>
              <a:t>When the distribution is negatively skewed, the mode will be higher than the median and mean.</a:t>
            </a:r>
            <a:endParaRPr lang="en-US" dirty="0"/>
          </a:p>
        </p:txBody>
      </p:sp>
      <p:sp>
        <p:nvSpPr>
          <p:cNvPr id="4" name="Slide Number Placeholder 3"/>
          <p:cNvSpPr>
            <a:spLocks noGrp="1"/>
          </p:cNvSpPr>
          <p:nvPr>
            <p:ph type="sldNum" sz="quarter" idx="10"/>
          </p:nvPr>
        </p:nvSpPr>
        <p:spPr/>
        <p:txBody>
          <a:bodyPr/>
          <a:lstStyle/>
          <a:p>
            <a:fld id="{D83A7897-AC45-4936-840C-3BD7599CFF66}" type="slidenum">
              <a:rPr lang="en-US" smtClean="0"/>
              <a:pPr/>
              <a:t>17</a:t>
            </a:fld>
            <a:endParaRPr lang="en-US"/>
          </a:p>
        </p:txBody>
      </p:sp>
    </p:spTree>
    <p:extLst>
      <p:ext uri="{BB962C8B-B14F-4D97-AF65-F5344CB8AC3E}">
        <p14:creationId xmlns:p14="http://schemas.microsoft.com/office/powerpoint/2010/main" val="21247515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473E85-5F7E-4A46-9143-9D4F92BD87FB}" type="slidenum">
              <a:rPr lang="en-US" altLang="en-US"/>
              <a:pPr/>
              <a:t>18</a:t>
            </a:fld>
            <a:endParaRPr lang="en-US" altLang="en-US"/>
          </a:p>
        </p:txBody>
      </p:sp>
      <p:sp>
        <p:nvSpPr>
          <p:cNvPr id="167938" name="Rectangle 2"/>
          <p:cNvSpPr>
            <a:spLocks noGrp="1" noRot="1" noChangeAspect="1" noChangeArrowheads="1" noTextEdit="1"/>
          </p:cNvSpPr>
          <p:nvPr>
            <p:ph type="sldImg"/>
          </p:nvPr>
        </p:nvSpPr>
        <p:spPr>
          <a:xfrm>
            <a:off x="1150938" y="153988"/>
            <a:ext cx="4652962" cy="3490912"/>
          </a:xfrm>
          <a:ln/>
        </p:spPr>
      </p:sp>
      <p:sp>
        <p:nvSpPr>
          <p:cNvPr id="167939" name="Rectangle 3"/>
          <p:cNvSpPr>
            <a:spLocks noGrp="1" noChangeArrowheads="1"/>
          </p:cNvSpPr>
          <p:nvPr>
            <p:ph type="body" idx="1"/>
          </p:nvPr>
        </p:nvSpPr>
        <p:spPr>
          <a:xfrm>
            <a:off x="463656" y="3723641"/>
            <a:ext cx="6182078" cy="4887278"/>
          </a:xfrm>
        </p:spPr>
        <p:txBody>
          <a:bodyPr/>
          <a:lstStyle/>
          <a:p>
            <a:pPr marL="285750" indent="-285750">
              <a:buFont typeface="Arial" charset="0"/>
              <a:buChar char="•"/>
            </a:pPr>
            <a:r>
              <a:rPr lang="en-US" sz="1300" dirty="0"/>
              <a:t>The idea that the mean is not always a central, representative value can be demonstrated by starting with a simple, symmetrical distribution consisting of scores 1, 2, 3, 4, and 5 with frequencies of 1, 2, 4, 2, and 1, respectively.  </a:t>
            </a:r>
          </a:p>
          <a:p>
            <a:pPr marL="285750" indent="-285750">
              <a:buFont typeface="Arial" charset="0"/>
              <a:buChar char="•"/>
            </a:pPr>
            <a:endParaRPr lang="en-US" sz="1300" dirty="0"/>
          </a:p>
          <a:p>
            <a:pPr marL="285750" indent="-285750">
              <a:buFont typeface="Arial" charset="0"/>
              <a:buChar char="•"/>
            </a:pPr>
            <a:r>
              <a:rPr lang="en-US" sz="1300" dirty="0"/>
              <a:t>Just looking at the frequency distribution histogram, it is easy to see that the mean is 3, but you can also demonstrate that the n = 10 scores add up to ΣX = 30.  </a:t>
            </a:r>
          </a:p>
          <a:p>
            <a:pPr marL="285750" indent="-285750">
              <a:buFont typeface="Arial" charset="0"/>
              <a:buChar char="•"/>
            </a:pPr>
            <a:endParaRPr lang="en-US" sz="1300" dirty="0"/>
          </a:p>
          <a:p>
            <a:pPr marL="285750" indent="-285750">
              <a:buFont typeface="Arial" charset="0"/>
              <a:buChar char="•"/>
            </a:pPr>
            <a:r>
              <a:rPr lang="en-US" sz="1300" dirty="0" err="1"/>
              <a:t>Mdn</a:t>
            </a:r>
            <a:r>
              <a:rPr lang="en-US" sz="1300" dirty="0"/>
              <a:t> = 50% (finding the value at the 50% percentiles) (find percentiles based on cumulative percentages) (would also be (N+1)x.50 --- so the value 5.5 from the beginning of the distribution)</a:t>
            </a:r>
          </a:p>
          <a:p>
            <a:pPr marL="285750" indent="-285750">
              <a:buFont typeface="Arial" charset="0"/>
              <a:buChar char="•"/>
            </a:pPr>
            <a:endParaRPr lang="en-US" sz="1300" dirty="0"/>
          </a:p>
          <a:p>
            <a:pPr marL="285750" indent="-285750">
              <a:buFont typeface="Arial" charset="0"/>
              <a:buChar char="•"/>
            </a:pPr>
            <a:r>
              <a:rPr lang="en-US" sz="1300" dirty="0"/>
              <a:t>Mode = most frequent score</a:t>
            </a:r>
          </a:p>
          <a:p>
            <a:pPr marL="285750" indent="-285750">
              <a:buFont typeface="Arial" charset="0"/>
              <a:buChar char="•"/>
            </a:pPr>
            <a:endParaRPr lang="en-US" sz="1300" dirty="0"/>
          </a:p>
          <a:p>
            <a:pPr marL="285750" indent="-285750" defTabSz="933054">
              <a:buFont typeface="Arial" charset="0"/>
              <a:buChar char="•"/>
              <a:defRPr/>
            </a:pPr>
            <a:r>
              <a:rPr lang="en-US" sz="1300" dirty="0"/>
              <a:t>Just report </a:t>
            </a:r>
            <a:r>
              <a:rPr lang="en-US" sz="1300" dirty="0" smtClean="0"/>
              <a:t>mean in this situation</a:t>
            </a:r>
            <a:r>
              <a:rPr lang="en-US" sz="1300" baseline="0" dirty="0" smtClean="0"/>
              <a:t> (rather than mode and media)</a:t>
            </a:r>
            <a:r>
              <a:rPr lang="en-US" sz="1300" dirty="0" smtClean="0"/>
              <a:t> </a:t>
            </a:r>
            <a:r>
              <a:rPr lang="en-US" sz="1300" dirty="0"/>
              <a:t>- </a:t>
            </a:r>
            <a:r>
              <a:rPr lang="en-US" altLang="en-US" sz="1300" dirty="0"/>
              <a:t>The mean is used to summarize interval or ratio data in situations when the distribution is symmetrical and unimodal</a:t>
            </a:r>
          </a:p>
          <a:p>
            <a:pPr marL="285750" indent="-285750" defTabSz="933054">
              <a:buFont typeface="Arial" charset="0"/>
              <a:buChar char="•"/>
              <a:defRPr/>
            </a:pPr>
            <a:endParaRPr lang="en-US" altLang="en-US" sz="1300" dirty="0"/>
          </a:p>
        </p:txBody>
      </p:sp>
    </p:spTree>
    <p:extLst>
      <p:ext uri="{BB962C8B-B14F-4D97-AF65-F5344CB8AC3E}">
        <p14:creationId xmlns:p14="http://schemas.microsoft.com/office/powerpoint/2010/main" val="29788323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473E85-5F7E-4A46-9143-9D4F92BD87FB}" type="slidenum">
              <a:rPr lang="en-US" altLang="en-US"/>
              <a:pPr/>
              <a:t>19</a:t>
            </a:fld>
            <a:endParaRPr lang="en-US" altLang="en-US"/>
          </a:p>
        </p:txBody>
      </p:sp>
      <p:sp>
        <p:nvSpPr>
          <p:cNvPr id="167938" name="Rectangle 2"/>
          <p:cNvSpPr>
            <a:spLocks noGrp="1" noRot="1" noChangeAspect="1" noChangeArrowheads="1" noTextEdit="1"/>
          </p:cNvSpPr>
          <p:nvPr>
            <p:ph type="sldImg"/>
          </p:nvPr>
        </p:nvSpPr>
        <p:spPr>
          <a:xfrm>
            <a:off x="1150938" y="153988"/>
            <a:ext cx="4652962" cy="3490912"/>
          </a:xfrm>
          <a:ln/>
        </p:spPr>
      </p:sp>
      <p:sp>
        <p:nvSpPr>
          <p:cNvPr id="167939" name="Rectangle 3"/>
          <p:cNvSpPr>
            <a:spLocks noGrp="1" noChangeArrowheads="1"/>
          </p:cNvSpPr>
          <p:nvPr>
            <p:ph type="body" idx="1"/>
          </p:nvPr>
        </p:nvSpPr>
        <p:spPr>
          <a:xfrm>
            <a:off x="463656" y="3723641"/>
            <a:ext cx="6182078" cy="4887278"/>
          </a:xfrm>
        </p:spPr>
        <p:txBody>
          <a:bodyPr/>
          <a:lstStyle/>
          <a:p>
            <a:pPr marL="285750" indent="-285750">
              <a:buFont typeface="Arial" charset="0"/>
              <a:buChar char="•"/>
            </a:pPr>
            <a:r>
              <a:rPr lang="en-US" sz="1300" dirty="0"/>
              <a:t>The idea that the mean is not always a central, representative value can be demonstrated by starting with a simple, symmetrical distribution consisting of scores 1, 2, 3, 4, and 5 with frequencies of 1, 2, 4, 2, and 1, respectively.  </a:t>
            </a:r>
          </a:p>
          <a:p>
            <a:pPr marL="285750" indent="-285750">
              <a:buFont typeface="Arial" charset="0"/>
              <a:buChar char="•"/>
            </a:pPr>
            <a:endParaRPr lang="en-US" sz="1300" dirty="0"/>
          </a:p>
          <a:p>
            <a:pPr marL="285750" indent="-285750">
              <a:buFont typeface="Arial" charset="0"/>
              <a:buChar char="•"/>
            </a:pPr>
            <a:r>
              <a:rPr lang="en-US" sz="1300" dirty="0"/>
              <a:t>Just looking at the frequency distribution histogram, it is easy to see that the mean is 3, but you can also demonstrate that the n = 10 scores add up to ΣX = 30.  </a:t>
            </a:r>
          </a:p>
          <a:p>
            <a:pPr marL="285750" indent="-285750">
              <a:buFont typeface="Arial" charset="0"/>
              <a:buChar char="•"/>
            </a:pPr>
            <a:endParaRPr lang="en-US" sz="1300" dirty="0"/>
          </a:p>
          <a:p>
            <a:pPr marL="285750" indent="-285750">
              <a:buFont typeface="Arial" charset="0"/>
              <a:buChar char="•"/>
            </a:pPr>
            <a:r>
              <a:rPr lang="en-US" sz="1300" dirty="0" err="1"/>
              <a:t>Mdn</a:t>
            </a:r>
            <a:r>
              <a:rPr lang="en-US" sz="1300" dirty="0"/>
              <a:t> = 50% (finding the value at the 50% percentiles) (find percentiles based on cumulative percentages) (would also be (N+1)x.50 --- so the value 5.5 from the beginning of the distribution)</a:t>
            </a:r>
          </a:p>
          <a:p>
            <a:pPr marL="285750" indent="-285750">
              <a:buFont typeface="Arial" charset="0"/>
              <a:buChar char="•"/>
            </a:pPr>
            <a:endParaRPr lang="en-US" sz="1300" dirty="0"/>
          </a:p>
          <a:p>
            <a:pPr marL="285750" indent="-285750">
              <a:buFont typeface="Arial" charset="0"/>
              <a:buChar char="•"/>
            </a:pPr>
            <a:r>
              <a:rPr lang="en-US" sz="1300" dirty="0"/>
              <a:t>Mode = most frequent score</a:t>
            </a:r>
          </a:p>
          <a:p>
            <a:pPr marL="285750" indent="-285750">
              <a:buFont typeface="Arial" charset="0"/>
              <a:buChar char="•"/>
            </a:pPr>
            <a:endParaRPr lang="en-US" sz="1300" dirty="0"/>
          </a:p>
          <a:p>
            <a:pPr marL="285750" indent="-285750" defTabSz="933054">
              <a:buFont typeface="Arial" charset="0"/>
              <a:buChar char="•"/>
              <a:defRPr/>
            </a:pPr>
            <a:r>
              <a:rPr lang="en-US" sz="1300" dirty="0"/>
              <a:t>Just report </a:t>
            </a:r>
            <a:r>
              <a:rPr lang="en-US" sz="1300" dirty="0" smtClean="0"/>
              <a:t>mean in this situation</a:t>
            </a:r>
            <a:r>
              <a:rPr lang="en-US" sz="1300" baseline="0" dirty="0" smtClean="0"/>
              <a:t> (rather than mode and media)</a:t>
            </a:r>
            <a:r>
              <a:rPr lang="en-US" sz="1300" dirty="0" smtClean="0"/>
              <a:t> </a:t>
            </a:r>
            <a:r>
              <a:rPr lang="en-US" sz="1300" dirty="0"/>
              <a:t>- </a:t>
            </a:r>
            <a:r>
              <a:rPr lang="en-US" altLang="en-US" sz="1300" dirty="0"/>
              <a:t>The mean is used to summarize interval or ratio data in situations when the distribution is symmetrical and unimodal</a:t>
            </a:r>
          </a:p>
          <a:p>
            <a:pPr marL="285750" indent="-285750" defTabSz="933054">
              <a:buFont typeface="Arial" charset="0"/>
              <a:buChar char="•"/>
              <a:defRPr/>
            </a:pPr>
            <a:endParaRPr lang="en-US" altLang="en-US" sz="1300" dirty="0"/>
          </a:p>
        </p:txBody>
      </p:sp>
    </p:spTree>
    <p:extLst>
      <p:ext uri="{BB962C8B-B14F-4D97-AF65-F5344CB8AC3E}">
        <p14:creationId xmlns:p14="http://schemas.microsoft.com/office/powerpoint/2010/main" val="12869001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473E85-5F7E-4A46-9143-9D4F92BD87FB}" type="slidenum">
              <a:rPr lang="en-US" altLang="en-US"/>
              <a:pPr/>
              <a:t>20</a:t>
            </a:fld>
            <a:endParaRPr lang="en-US" altLang="en-US"/>
          </a:p>
        </p:txBody>
      </p:sp>
      <p:sp>
        <p:nvSpPr>
          <p:cNvPr id="167938"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p:txBody>
          <a:bodyPr>
            <a:normAutofit/>
          </a:bodyPr>
          <a:lstStyle/>
          <a:p>
            <a:pPr marL="285750" indent="-285750">
              <a:buFont typeface="Arial" charset="0"/>
              <a:buChar char="•"/>
            </a:pPr>
            <a:r>
              <a:rPr lang="en-US" sz="1300" dirty="0"/>
              <a:t>Now, change the score at X = 5 to X = </a:t>
            </a:r>
            <a:r>
              <a:rPr lang="en-US" sz="1300" dirty="0" smtClean="0"/>
              <a:t>55.</a:t>
            </a:r>
          </a:p>
          <a:p>
            <a:pPr marL="285750" indent="-285750">
              <a:buFont typeface="Arial" charset="0"/>
              <a:buChar char="•"/>
            </a:pPr>
            <a:r>
              <a:rPr lang="en-US" sz="1300" dirty="0" smtClean="0"/>
              <a:t>What</a:t>
            </a:r>
            <a:r>
              <a:rPr lang="en-US" sz="1300" baseline="0" dirty="0" smtClean="0"/>
              <a:t> happens to the mean, median, and mode in this situation?</a:t>
            </a:r>
            <a:endParaRPr lang="en-US" sz="1300" dirty="0"/>
          </a:p>
        </p:txBody>
      </p:sp>
    </p:spTree>
    <p:extLst>
      <p:ext uri="{BB962C8B-B14F-4D97-AF65-F5344CB8AC3E}">
        <p14:creationId xmlns:p14="http://schemas.microsoft.com/office/powerpoint/2010/main" val="3136332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153988"/>
            <a:ext cx="4652962" cy="3490912"/>
          </a:xfrm>
        </p:spPr>
      </p:sp>
      <p:sp>
        <p:nvSpPr>
          <p:cNvPr id="3" name="Notes Placeholder 2"/>
          <p:cNvSpPr>
            <a:spLocks noGrp="1"/>
          </p:cNvSpPr>
          <p:nvPr>
            <p:ph type="body" idx="1"/>
          </p:nvPr>
        </p:nvSpPr>
        <p:spPr>
          <a:xfrm>
            <a:off x="386380" y="3801216"/>
            <a:ext cx="6104802" cy="4809702"/>
          </a:xfrm>
        </p:spPr>
        <p:txBody>
          <a:bodyPr>
            <a:normAutofit lnSpcReduction="10000"/>
          </a:bodyPr>
          <a:lstStyle/>
          <a:p>
            <a:pPr marL="171450" indent="-171450">
              <a:buFont typeface="Arial" charset="0"/>
              <a:buChar char="•"/>
            </a:pPr>
            <a:r>
              <a:rPr lang="en-US" dirty="0" smtClean="0"/>
              <a:t>Central tendency </a:t>
            </a:r>
            <a:r>
              <a:rPr lang="en-US" dirty="0" smtClean="0"/>
              <a:t>refers</a:t>
            </a:r>
            <a:r>
              <a:rPr lang="en-US" baseline="0" dirty="0" smtClean="0"/>
              <a:t> to</a:t>
            </a:r>
            <a:r>
              <a:rPr lang="en-US" dirty="0" smtClean="0"/>
              <a:t> </a:t>
            </a:r>
            <a:r>
              <a:rPr lang="en-US" dirty="0" smtClean="0"/>
              <a:t>the score that best</a:t>
            </a:r>
            <a:r>
              <a:rPr lang="en-US" baseline="0" dirty="0" smtClean="0"/>
              <a:t> </a:t>
            </a:r>
            <a:r>
              <a:rPr lang="en-US" baseline="0" dirty="0" smtClean="0"/>
              <a:t>captures, summarizes, or represents </a:t>
            </a:r>
            <a:r>
              <a:rPr lang="en-US" baseline="0" dirty="0" smtClean="0"/>
              <a:t>the entire groups of </a:t>
            </a:r>
            <a:r>
              <a:rPr lang="en-US" baseline="0" dirty="0" smtClean="0"/>
              <a:t>scores.</a:t>
            </a:r>
            <a:endParaRPr lang="en-US" baseline="0" dirty="0" smtClean="0"/>
          </a:p>
          <a:p>
            <a:pPr marL="628650" lvl="1" indent="-171450">
              <a:buFont typeface="Arial" charset="0"/>
              <a:buChar char="•"/>
            </a:pPr>
            <a:r>
              <a:rPr lang="en-US" b="0" baseline="0" dirty="0" smtClean="0"/>
              <a:t>Essentially, it summarizes </a:t>
            </a:r>
            <a:r>
              <a:rPr lang="en-US" b="0" baseline="0" dirty="0" smtClean="0"/>
              <a:t>the location of a distribution </a:t>
            </a:r>
            <a:r>
              <a:rPr lang="en-US" baseline="0" dirty="0" smtClean="0"/>
              <a:t>(i.e., indicates </a:t>
            </a:r>
            <a:r>
              <a:rPr lang="en-US" baseline="0" dirty="0" smtClean="0"/>
              <a:t>where the center of the distribution tends to be located</a:t>
            </a:r>
            <a:r>
              <a:rPr lang="en-US" baseline="0" dirty="0" smtClean="0"/>
              <a:t>).</a:t>
            </a:r>
          </a:p>
          <a:p>
            <a:pPr marL="628650" lvl="1" indent="-171450">
              <a:buFont typeface="Arial" charset="0"/>
              <a:buChar char="•"/>
            </a:pPr>
            <a:endParaRPr lang="en-US" baseline="0" dirty="0" smtClean="0"/>
          </a:p>
          <a:p>
            <a:pPr marL="171450" indent="-171450">
              <a:buFont typeface="Arial" charset="0"/>
              <a:buChar char="•"/>
            </a:pPr>
            <a:r>
              <a:rPr lang="en-US" baseline="0" dirty="0" smtClean="0"/>
              <a:t>Simply creating a visual representation of the distribution often reveals its central tendency. </a:t>
            </a:r>
          </a:p>
          <a:p>
            <a:pPr marL="171450" indent="-171450">
              <a:buFont typeface="Arial" charset="0"/>
              <a:buChar char="•"/>
            </a:pPr>
            <a:r>
              <a:rPr lang="en-US" baseline="0" dirty="0" smtClean="0"/>
              <a:t>The central tendency is usually at (or near) the highest point in the histogram or the </a:t>
            </a:r>
            <a:r>
              <a:rPr lang="en-US" baseline="0" dirty="0" smtClean="0"/>
              <a:t>polygon. However</a:t>
            </a:r>
            <a:r>
              <a:rPr lang="en-US" baseline="0" dirty="0" smtClean="0"/>
              <a:t>, there are exceptions to this ‘high point of the distribution’ rule.</a:t>
            </a:r>
          </a:p>
          <a:p>
            <a:pPr marL="171450" indent="-171450">
              <a:buFont typeface="Arial" charset="0"/>
              <a:buChar char="•"/>
            </a:pPr>
            <a:endParaRPr lang="en-US" baseline="0" dirty="0" smtClean="0"/>
          </a:p>
          <a:p>
            <a:pPr marL="171450" indent="-171450">
              <a:buFont typeface="Arial" charset="0"/>
              <a:buChar char="•"/>
            </a:pPr>
            <a:r>
              <a:rPr lang="en-US" baseline="0" dirty="0" smtClean="0"/>
              <a:t>The first </a:t>
            </a:r>
            <a:r>
              <a:rPr lang="en-US" baseline="0" dirty="0" smtClean="0"/>
              <a:t>example (figure a) – it is </a:t>
            </a:r>
            <a:r>
              <a:rPr lang="en-US" baseline="0" dirty="0" smtClean="0"/>
              <a:t>pretty easy to say that the score that best represents the group </a:t>
            </a:r>
            <a:r>
              <a:rPr lang="en-US" baseline="0" dirty="0" smtClean="0"/>
              <a:t>is 5. The data seems to be centered around this value. It is about half between the two end points of the distribution. It is also the most frequently occurring number in the distribution.</a:t>
            </a:r>
            <a:endParaRPr lang="en-US" baseline="0" dirty="0" smtClean="0"/>
          </a:p>
          <a:p>
            <a:pPr marL="171450" indent="-171450">
              <a:buFont typeface="Arial" charset="0"/>
              <a:buChar char="•"/>
            </a:pPr>
            <a:endParaRPr lang="en-US" baseline="0" dirty="0" smtClean="0"/>
          </a:p>
          <a:p>
            <a:pPr marL="171450" indent="-171450">
              <a:buFont typeface="Arial" charset="0"/>
              <a:buChar char="•"/>
            </a:pPr>
            <a:r>
              <a:rPr lang="en-US" baseline="0" dirty="0" smtClean="0"/>
              <a:t>However, for non-symmetrical distributions or distributions with more than </a:t>
            </a:r>
            <a:r>
              <a:rPr lang="en-US" baseline="0" dirty="0" smtClean="0"/>
              <a:t>one </a:t>
            </a:r>
            <a:r>
              <a:rPr lang="en-US" baseline="0" dirty="0" smtClean="0"/>
              <a:t>center of scores, it’s a little more difficult to define the center of the </a:t>
            </a:r>
            <a:r>
              <a:rPr lang="en-US" baseline="0" dirty="0" smtClean="0"/>
              <a:t>distribution. For </a:t>
            </a:r>
            <a:r>
              <a:rPr lang="en-US" baseline="0" dirty="0" smtClean="0"/>
              <a:t>the second </a:t>
            </a:r>
            <a:r>
              <a:rPr lang="en-US" baseline="0" dirty="0" smtClean="0"/>
              <a:t>example (figure b), </a:t>
            </a:r>
            <a:r>
              <a:rPr lang="en-US" baseline="0" dirty="0" smtClean="0"/>
              <a:t>is it </a:t>
            </a:r>
            <a:r>
              <a:rPr lang="en-US" baseline="0" dirty="0" smtClean="0"/>
              <a:t>8? This is </a:t>
            </a:r>
            <a:r>
              <a:rPr lang="en-US" baseline="0" dirty="0" smtClean="0"/>
              <a:t>the most frequent </a:t>
            </a:r>
            <a:r>
              <a:rPr lang="en-US" baseline="0" dirty="0" smtClean="0"/>
              <a:t>score. Or </a:t>
            </a:r>
            <a:r>
              <a:rPr lang="en-US" baseline="0" dirty="0" smtClean="0"/>
              <a:t>would it be less than </a:t>
            </a:r>
            <a:r>
              <a:rPr lang="en-US" baseline="0" dirty="0" smtClean="0"/>
              <a:t>8? Because 8 is not the </a:t>
            </a:r>
            <a:r>
              <a:rPr lang="en-US" baseline="0" dirty="0" smtClean="0"/>
              <a:t>middle of the </a:t>
            </a:r>
            <a:r>
              <a:rPr lang="en-US" baseline="0" dirty="0" smtClean="0"/>
              <a:t>scale.</a:t>
            </a:r>
            <a:endParaRPr lang="en-US" baseline="0" dirty="0" smtClean="0"/>
          </a:p>
          <a:p>
            <a:pPr marL="171450" indent="-171450">
              <a:buFont typeface="Arial" charset="0"/>
              <a:buChar char="•"/>
            </a:pPr>
            <a:endParaRPr lang="en-US" dirty="0" smtClean="0"/>
          </a:p>
          <a:p>
            <a:pPr marL="171450" indent="-171450">
              <a:buFont typeface="Arial" charset="0"/>
              <a:buChar char="•"/>
            </a:pPr>
            <a:r>
              <a:rPr lang="en-US" dirty="0" smtClean="0"/>
              <a:t>Thus, there </a:t>
            </a:r>
            <a:r>
              <a:rPr lang="en-US" dirty="0" smtClean="0"/>
              <a:t>are three measures of central tendency:</a:t>
            </a:r>
          </a:p>
          <a:p>
            <a:pPr marL="628650" lvl="1" indent="-171450">
              <a:buFont typeface="Arial" charset="0"/>
              <a:buChar char="•"/>
            </a:pPr>
            <a:r>
              <a:rPr lang="en-US" b="1" dirty="0" smtClean="0"/>
              <a:t>Mode</a:t>
            </a:r>
            <a:r>
              <a:rPr lang="en-US" dirty="0" smtClean="0"/>
              <a:t> – is the number or event that occurs most frequently in a distribution. </a:t>
            </a:r>
          </a:p>
          <a:p>
            <a:pPr marL="628650" lvl="1" indent="-171450">
              <a:buFont typeface="Arial" charset="0"/>
              <a:buChar char="•"/>
            </a:pPr>
            <a:r>
              <a:rPr lang="en-US" b="1" dirty="0" smtClean="0"/>
              <a:t>Median</a:t>
            </a:r>
            <a:r>
              <a:rPr lang="en-US" dirty="0" smtClean="0"/>
              <a:t> – is the number or score that divides the distribution into equal halves (i.e., the median is the 50th percentile). To be able to calculate the median, you must first rank order the scores.</a:t>
            </a:r>
          </a:p>
          <a:p>
            <a:pPr marL="628650" lvl="1" indent="-171450">
              <a:buFont typeface="Arial" charset="0"/>
              <a:buChar char="•"/>
            </a:pPr>
            <a:r>
              <a:rPr lang="en-US" b="1" dirty="0" smtClean="0"/>
              <a:t>Mean</a:t>
            </a:r>
            <a:r>
              <a:rPr lang="en-US" dirty="0" smtClean="0"/>
              <a:t> – the mean is defined as the arithmetic average. </a:t>
            </a:r>
            <a:endParaRPr lang="en-US" dirty="0" smtClean="0"/>
          </a:p>
          <a:p>
            <a:pPr marL="628650" lvl="1" indent="-171450">
              <a:buFont typeface="Arial" charset="0"/>
              <a:buChar char="•"/>
            </a:pPr>
            <a:endParaRPr lang="en-US" baseline="0" dirty="0" smtClean="0"/>
          </a:p>
          <a:p>
            <a:pPr marL="171450" lvl="0" indent="-171450">
              <a:buFont typeface="Arial" charset="0"/>
              <a:buChar char="•"/>
            </a:pPr>
            <a:r>
              <a:rPr lang="en-US" baseline="0" dirty="0" smtClean="0"/>
              <a:t>Figure from </a:t>
            </a:r>
            <a:r>
              <a:rPr lang="en-US" baseline="0" dirty="0" err="1" smtClean="0"/>
              <a:t>Gravetter</a:t>
            </a:r>
            <a:r>
              <a:rPr lang="en-US" baseline="0" dirty="0" smtClean="0"/>
              <a:t> &amp; </a:t>
            </a:r>
            <a:r>
              <a:rPr lang="en-US" baseline="0" dirty="0" err="1" smtClean="0"/>
              <a:t>Wallnau</a:t>
            </a:r>
            <a:r>
              <a:rPr lang="en-US" baseline="0" dirty="0" smtClean="0"/>
              <a:t> page 61</a:t>
            </a:r>
            <a:endParaRPr lang="en-US" baseline="0" dirty="0" smtClean="0"/>
          </a:p>
        </p:txBody>
      </p:sp>
      <p:sp>
        <p:nvSpPr>
          <p:cNvPr id="4" name="Slide Number Placeholder 3"/>
          <p:cNvSpPr>
            <a:spLocks noGrp="1"/>
          </p:cNvSpPr>
          <p:nvPr>
            <p:ph type="sldNum" sz="quarter" idx="10"/>
          </p:nvPr>
        </p:nvSpPr>
        <p:spPr/>
        <p:txBody>
          <a:bodyPr/>
          <a:lstStyle/>
          <a:p>
            <a:fld id="{D83A7897-AC45-4936-840C-3BD7599CFF66}" type="slidenum">
              <a:rPr lang="en-US" smtClean="0"/>
              <a:pPr/>
              <a:t>3</a:t>
            </a:fld>
            <a:endParaRPr lang="en-US"/>
          </a:p>
        </p:txBody>
      </p:sp>
    </p:spTree>
    <p:extLst>
      <p:ext uri="{BB962C8B-B14F-4D97-AF65-F5344CB8AC3E}">
        <p14:creationId xmlns:p14="http://schemas.microsoft.com/office/powerpoint/2010/main" val="781766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473E85-5F7E-4A46-9143-9D4F92BD87FB}" type="slidenum">
              <a:rPr lang="en-US" altLang="en-US"/>
              <a:pPr/>
              <a:t>21</a:t>
            </a:fld>
            <a:endParaRPr lang="en-US" altLang="en-US"/>
          </a:p>
        </p:txBody>
      </p:sp>
      <p:sp>
        <p:nvSpPr>
          <p:cNvPr id="167938"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p:txBody>
          <a:bodyPr>
            <a:normAutofit/>
          </a:bodyPr>
          <a:lstStyle/>
          <a:p>
            <a:pPr marL="285750" indent="-285750">
              <a:buFont typeface="Arial" charset="0"/>
              <a:buChar char="•"/>
            </a:pPr>
            <a:r>
              <a:rPr lang="en-US" sz="1300" dirty="0" smtClean="0"/>
              <a:t>The </a:t>
            </a:r>
            <a:r>
              <a:rPr lang="en-US" sz="1300" dirty="0"/>
              <a:t>new mean (adding 50 points to one score adds 50 points to the total, so ΣX is now 80 and the mean is 8).  </a:t>
            </a:r>
          </a:p>
          <a:p>
            <a:pPr marL="285750" indent="-285750">
              <a:buFont typeface="Arial" charset="0"/>
              <a:buChar char="•"/>
            </a:pPr>
            <a:r>
              <a:rPr lang="en-US" sz="1300" dirty="0" smtClean="0"/>
              <a:t>Note </a:t>
            </a:r>
            <a:r>
              <a:rPr lang="en-US" sz="1300" dirty="0"/>
              <a:t>that the new mean, 8, is not a representative value.  In fact, none of the scores are located around X = 8.  </a:t>
            </a:r>
          </a:p>
          <a:p>
            <a:pPr marL="285750" indent="-285750">
              <a:buFont typeface="Arial" charset="0"/>
              <a:buChar char="•"/>
            </a:pPr>
            <a:endParaRPr lang="en-US" sz="1300" dirty="0"/>
          </a:p>
          <a:p>
            <a:pPr marL="285750" indent="-285750">
              <a:buFont typeface="Arial" charset="0"/>
              <a:buChar char="•"/>
            </a:pPr>
            <a:r>
              <a:rPr lang="en-US" sz="1300" dirty="0"/>
              <a:t>Finally, you can introduce the median using the original distribution (median = 3) and then see what happens to this measure of central tendency when X = 5 is moved to X = 55 (the median is still 3). </a:t>
            </a:r>
            <a:r>
              <a:rPr lang="en-US" sz="1300" dirty="0" smtClean="0"/>
              <a:t>Thus,</a:t>
            </a:r>
            <a:r>
              <a:rPr lang="en-US" sz="1300" baseline="0" dirty="0" smtClean="0"/>
              <a:t> t</a:t>
            </a:r>
            <a:r>
              <a:rPr lang="en-US" sz="1300" dirty="0" smtClean="0"/>
              <a:t>he </a:t>
            </a:r>
            <a:r>
              <a:rPr lang="en-US" sz="1300" dirty="0"/>
              <a:t>median is relatively unaffected by extreme scores.</a:t>
            </a:r>
          </a:p>
          <a:p>
            <a:pPr marL="285750" indent="-285750">
              <a:buFont typeface="Arial" charset="0"/>
              <a:buChar char="•"/>
            </a:pPr>
            <a:endParaRPr lang="en-US" sz="1300" dirty="0"/>
          </a:p>
          <a:p>
            <a:pPr marL="285750" indent="-285750">
              <a:buFont typeface="Arial" charset="0"/>
              <a:buChar char="•"/>
            </a:pPr>
            <a:r>
              <a:rPr lang="en-US" sz="1300" dirty="0"/>
              <a:t>When there are extreme scores or your data is extremely skewed, the median is a better representation of the scores.</a:t>
            </a:r>
          </a:p>
        </p:txBody>
      </p:sp>
    </p:spTree>
    <p:extLst>
      <p:ext uri="{BB962C8B-B14F-4D97-AF65-F5344CB8AC3E}">
        <p14:creationId xmlns:p14="http://schemas.microsoft.com/office/powerpoint/2010/main" val="5002428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233363"/>
            <a:ext cx="4652962" cy="3490912"/>
          </a:xfrm>
        </p:spPr>
      </p:sp>
      <p:sp>
        <p:nvSpPr>
          <p:cNvPr id="3" name="Notes Placeholder 2"/>
          <p:cNvSpPr>
            <a:spLocks noGrp="1"/>
          </p:cNvSpPr>
          <p:nvPr>
            <p:ph type="body" idx="1"/>
          </p:nvPr>
        </p:nvSpPr>
        <p:spPr>
          <a:xfrm>
            <a:off x="695484" y="3801216"/>
            <a:ext cx="5563870" cy="4809702"/>
          </a:xfrm>
        </p:spPr>
        <p:txBody>
          <a:bodyPr>
            <a:normAutofit/>
          </a:bodyPr>
          <a:lstStyle/>
          <a:p>
            <a:pPr marL="285750" indent="-285750">
              <a:buFont typeface="Arial" charset="0"/>
              <a:buChar char="•"/>
            </a:pPr>
            <a:r>
              <a:rPr lang="en-US" sz="1300" dirty="0"/>
              <a:t>Also use the median if: </a:t>
            </a:r>
          </a:p>
          <a:p>
            <a:pPr marL="285750" indent="-285750">
              <a:buFont typeface="Arial" charset="0"/>
              <a:buChar char="•"/>
            </a:pPr>
            <a:r>
              <a:rPr lang="en-US" sz="1300" dirty="0"/>
              <a:t>There are undetermined or unknown values</a:t>
            </a:r>
          </a:p>
          <a:p>
            <a:pPr marL="742950" lvl="1" indent="-285750">
              <a:buFont typeface="Arial" charset="0"/>
              <a:buChar char="•"/>
            </a:pPr>
            <a:r>
              <a:rPr lang="en-US" sz="1300" dirty="0"/>
              <a:t>Example from </a:t>
            </a:r>
            <a:r>
              <a:rPr lang="en-US" sz="1300" dirty="0" err="1" smtClean="0"/>
              <a:t>Gravetter</a:t>
            </a:r>
            <a:r>
              <a:rPr lang="en-US" sz="1300" dirty="0" smtClean="0"/>
              <a:t> &amp; </a:t>
            </a:r>
            <a:r>
              <a:rPr lang="en-US" sz="1300" dirty="0" err="1" smtClean="0"/>
              <a:t>Wallnau</a:t>
            </a:r>
            <a:r>
              <a:rPr lang="en-US" sz="1300" dirty="0" smtClean="0"/>
              <a:t>: </a:t>
            </a:r>
            <a:r>
              <a:rPr lang="en-US" sz="1300" dirty="0"/>
              <a:t>Time to complete a puzzle. After 60 minutes, someone still hasn’t completed the puzzle. Could tell us that there is a segment of the population that can’t complete the puzzle (so shouldn’t necessarily </a:t>
            </a:r>
            <a:r>
              <a:rPr lang="en-US" sz="1300" dirty="0" smtClean="0"/>
              <a:t>throw out the </a:t>
            </a:r>
            <a:r>
              <a:rPr lang="en-US" sz="1300" dirty="0"/>
              <a:t>data). Not really correct to give them 60 minutes (because they didn’t actually solve the puzzle in that time period). </a:t>
            </a:r>
          </a:p>
          <a:p>
            <a:pPr marL="742950" lvl="1" indent="-285750">
              <a:buFont typeface="Arial" charset="0"/>
              <a:buChar char="•"/>
            </a:pPr>
            <a:r>
              <a:rPr lang="en-US" sz="1300" dirty="0"/>
              <a:t>We have no value for them, can’t compute a mean – but we could determine the </a:t>
            </a:r>
            <a:r>
              <a:rPr lang="en-US" sz="1300" dirty="0" smtClean="0"/>
              <a:t>median.</a:t>
            </a:r>
            <a:endParaRPr lang="en-US" sz="1300" dirty="0"/>
          </a:p>
          <a:p>
            <a:pPr marL="285750" lvl="0" indent="-285750">
              <a:buFont typeface="Arial" charset="0"/>
              <a:buChar char="•"/>
            </a:pPr>
            <a:r>
              <a:rPr lang="en-US" sz="1300" dirty="0"/>
              <a:t>Open ended distributions – lacks an upper or a lower limit for a category</a:t>
            </a:r>
          </a:p>
          <a:p>
            <a:pPr marL="742950" lvl="1" indent="-285750">
              <a:buFont typeface="Arial" charset="0"/>
              <a:buChar char="•"/>
            </a:pPr>
            <a:r>
              <a:rPr lang="en-US" sz="1300" dirty="0"/>
              <a:t>E.g., yrs in school (1, 2, 3, 4, or more). Can’t compute a mean because we don’t know the exact values for those in the 4 or more category. But we can compute the median.</a:t>
            </a:r>
          </a:p>
          <a:p>
            <a:pPr marL="285750" lvl="0" indent="-285750">
              <a:buFont typeface="Arial" charset="0"/>
              <a:buChar char="•"/>
            </a:pPr>
            <a:r>
              <a:rPr lang="en-US" sz="1300" dirty="0"/>
              <a:t>Ordinal scales – mean is not appropriate for ordinal data, median is preferred.</a:t>
            </a:r>
          </a:p>
          <a:p>
            <a:pPr marL="742950" lvl="1" indent="-285750">
              <a:buFont typeface="Arial" charset="0"/>
              <a:buChar char="•"/>
            </a:pPr>
            <a:r>
              <a:rPr lang="en-US" sz="1300" dirty="0"/>
              <a:t>Why? Recall ordinal scales allow us to tell the direction (e.g., who was first, second, etc.), but says nothing about the distance between the scale points. Mean measures distance, so it’s inappropriate for this type of data.</a:t>
            </a:r>
          </a:p>
        </p:txBody>
      </p:sp>
      <p:sp>
        <p:nvSpPr>
          <p:cNvPr id="4" name="Slide Number Placeholder 3"/>
          <p:cNvSpPr>
            <a:spLocks noGrp="1"/>
          </p:cNvSpPr>
          <p:nvPr>
            <p:ph type="sldNum" sz="quarter" idx="10"/>
          </p:nvPr>
        </p:nvSpPr>
        <p:spPr/>
        <p:txBody>
          <a:bodyPr/>
          <a:lstStyle/>
          <a:p>
            <a:fld id="{D83A7897-AC45-4936-840C-3BD7599CFF66}" type="slidenum">
              <a:rPr lang="en-US" smtClean="0"/>
              <a:pPr/>
              <a:t>22</a:t>
            </a:fld>
            <a:endParaRPr lang="en-US"/>
          </a:p>
        </p:txBody>
      </p:sp>
    </p:spTree>
    <p:extLst>
      <p:ext uri="{BB962C8B-B14F-4D97-AF65-F5344CB8AC3E}">
        <p14:creationId xmlns:p14="http://schemas.microsoft.com/office/powerpoint/2010/main" val="7329747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charset="0"/>
              <a:buChar char="•"/>
            </a:pPr>
            <a:r>
              <a:rPr lang="en-US" dirty="0" smtClean="0"/>
              <a:t>Mode is most appropriate for:</a:t>
            </a:r>
          </a:p>
          <a:p>
            <a:pPr marL="628650" lvl="1" indent="-171450">
              <a:buFont typeface="Arial" charset="0"/>
              <a:buChar char="•"/>
            </a:pPr>
            <a:r>
              <a:rPr lang="en-US" dirty="0" smtClean="0"/>
              <a:t>Nominal scales</a:t>
            </a:r>
          </a:p>
          <a:p>
            <a:pPr marL="628650" lvl="1" indent="-171450">
              <a:buFont typeface="Arial" charset="0"/>
              <a:buChar char="•"/>
            </a:pPr>
            <a:r>
              <a:rPr lang="en-US" dirty="0" smtClean="0"/>
              <a:t>Discrete variables</a:t>
            </a:r>
          </a:p>
          <a:p>
            <a:pPr marL="628650" lvl="1" indent="-171450">
              <a:buFont typeface="Arial" charset="0"/>
              <a:buChar char="•"/>
            </a:pPr>
            <a:r>
              <a:rPr lang="en-US" dirty="0" smtClean="0"/>
              <a:t>As an add on, gives a sense of distribution shape</a:t>
            </a:r>
            <a:endParaRPr lang="en-US" dirty="0"/>
          </a:p>
        </p:txBody>
      </p:sp>
      <p:sp>
        <p:nvSpPr>
          <p:cNvPr id="4" name="Slide Number Placeholder 3"/>
          <p:cNvSpPr>
            <a:spLocks noGrp="1"/>
          </p:cNvSpPr>
          <p:nvPr>
            <p:ph type="sldNum" sz="quarter" idx="10"/>
          </p:nvPr>
        </p:nvSpPr>
        <p:spPr/>
        <p:txBody>
          <a:bodyPr/>
          <a:lstStyle/>
          <a:p>
            <a:fld id="{D83A7897-AC45-4936-840C-3BD7599CFF66}" type="slidenum">
              <a:rPr lang="en-US" smtClean="0"/>
              <a:pPr/>
              <a:t>23</a:t>
            </a:fld>
            <a:endParaRPr lang="en-US"/>
          </a:p>
        </p:txBody>
      </p:sp>
    </p:spTree>
    <p:extLst>
      <p:ext uri="{BB962C8B-B14F-4D97-AF65-F5344CB8AC3E}">
        <p14:creationId xmlns:p14="http://schemas.microsoft.com/office/powerpoint/2010/main" val="28369411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3263" indent="-233263">
              <a:buAutoNum type="arabicPeriod"/>
            </a:pPr>
            <a:r>
              <a:rPr lang="en-US" dirty="0" smtClean="0"/>
              <a:t>Suggest</a:t>
            </a:r>
            <a:r>
              <a:rPr lang="en-US" baseline="0" dirty="0" smtClean="0"/>
              <a:t> that you try doing this on your own first (that way you can figure out what you really know) – not going to have any help on the exam.</a:t>
            </a:r>
          </a:p>
          <a:p>
            <a:pPr marL="233263" indent="-233263">
              <a:buAutoNum type="arabicPeriod"/>
            </a:pPr>
            <a:r>
              <a:rPr lang="en-US" baseline="0" dirty="0" smtClean="0"/>
              <a:t>When you get stuck, do bug your neighbor. I’ve noticed most people in here are very helpful. And having you help someone else will help solidify the information in your own head. If you are able to explain it to someone else, then it really shows that you know the material.</a:t>
            </a:r>
          </a:p>
          <a:p>
            <a:pPr marL="233263" indent="-233263">
              <a:buAutoNum type="arabicPeriod"/>
            </a:pPr>
            <a:r>
              <a:rPr lang="en-US" baseline="0" dirty="0" smtClean="0"/>
              <a:t>Once you think you have everything, check with a neighbor.</a:t>
            </a:r>
          </a:p>
          <a:p>
            <a:pPr marL="233263" indent="-233263">
              <a:buAutoNum type="arabicPeriod"/>
            </a:pPr>
            <a:r>
              <a:rPr lang="en-US" baseline="0" dirty="0" smtClean="0"/>
              <a:t>Then finally, I have the answers in the front that I’ll just leave up here. I don’t want people to feel extremely rushed, but at the same time I don’t want those of you who are quickly getting it to sit around twiddling your thumbs.</a:t>
            </a:r>
          </a:p>
          <a:p>
            <a:pPr marL="233263" indent="-233263">
              <a:buAutoNum type="arabicPeriod"/>
            </a:pPr>
            <a:endParaRPr lang="en-US" baseline="0" dirty="0" smtClean="0"/>
          </a:p>
          <a:p>
            <a:pPr marL="233263" indent="-233263"/>
            <a:r>
              <a:rPr lang="en-US" baseline="0" dirty="0" smtClean="0"/>
              <a:t>If people finish early – work on observational projects, research proposals. </a:t>
            </a:r>
            <a:endParaRPr lang="en-US" dirty="0"/>
          </a:p>
        </p:txBody>
      </p:sp>
      <p:sp>
        <p:nvSpPr>
          <p:cNvPr id="4" name="Slide Number Placeholder 3"/>
          <p:cNvSpPr>
            <a:spLocks noGrp="1"/>
          </p:cNvSpPr>
          <p:nvPr>
            <p:ph type="sldNum" sz="quarter" idx="10"/>
          </p:nvPr>
        </p:nvSpPr>
        <p:spPr/>
        <p:txBody>
          <a:bodyPr/>
          <a:lstStyle/>
          <a:p>
            <a:fld id="{D83A7897-AC45-4936-840C-3BD7599CFF66}" type="slidenum">
              <a:rPr lang="en-US" smtClean="0"/>
              <a:pPr/>
              <a:t>24</a:t>
            </a:fld>
            <a:endParaRPr lang="en-US"/>
          </a:p>
        </p:txBody>
      </p:sp>
    </p:spTree>
    <p:extLst>
      <p:ext uri="{BB962C8B-B14F-4D97-AF65-F5344CB8AC3E}">
        <p14:creationId xmlns:p14="http://schemas.microsoft.com/office/powerpoint/2010/main" val="8006220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 = 21</a:t>
            </a:r>
            <a:endParaRPr lang="en-US" dirty="0"/>
          </a:p>
        </p:txBody>
      </p:sp>
      <p:sp>
        <p:nvSpPr>
          <p:cNvPr id="4" name="Slide Number Placeholder 3"/>
          <p:cNvSpPr>
            <a:spLocks noGrp="1"/>
          </p:cNvSpPr>
          <p:nvPr>
            <p:ph type="sldNum" sz="quarter" idx="10"/>
          </p:nvPr>
        </p:nvSpPr>
        <p:spPr/>
        <p:txBody>
          <a:bodyPr/>
          <a:lstStyle/>
          <a:p>
            <a:fld id="{D83A7897-AC45-4936-840C-3BD7599CFF66}" type="slidenum">
              <a:rPr lang="en-US" smtClean="0"/>
              <a:pPr/>
              <a:t>25</a:t>
            </a:fld>
            <a:endParaRPr lang="en-US"/>
          </a:p>
        </p:txBody>
      </p:sp>
    </p:spTree>
    <p:extLst>
      <p:ext uri="{BB962C8B-B14F-4D97-AF65-F5344CB8AC3E}">
        <p14:creationId xmlns:p14="http://schemas.microsoft.com/office/powerpoint/2010/main" val="2764748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B4D6C8-5D2B-46A3-9851-CDBE80F45568}" type="slidenum">
              <a:rPr lang="en-US" altLang="en-US"/>
              <a:pPr/>
              <a:t>4</a:t>
            </a:fld>
            <a:endParaRPr lang="en-US" altLang="en-US"/>
          </a:p>
        </p:txBody>
      </p:sp>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p:txBody>
          <a:bodyPr/>
          <a:lstStyle/>
          <a:p>
            <a:pPr marL="285750" indent="-285750" defTabSz="933054">
              <a:buFont typeface="Arial" charset="0"/>
              <a:buChar char="•"/>
              <a:defRPr/>
            </a:pPr>
            <a:r>
              <a:rPr lang="en-US" sz="1300" dirty="0"/>
              <a:t>The </a:t>
            </a:r>
            <a:r>
              <a:rPr lang="en-US" sz="1300" dirty="0" smtClean="0"/>
              <a:t>mean is the ‘typical</a:t>
            </a:r>
            <a:r>
              <a:rPr lang="en-US" sz="1300" dirty="0"/>
              <a:t>’ score in a </a:t>
            </a:r>
            <a:r>
              <a:rPr lang="en-US" sz="1300" dirty="0" smtClean="0"/>
              <a:t>distribution</a:t>
            </a:r>
            <a:r>
              <a:rPr lang="en-US" sz="1300" baseline="0" dirty="0" smtClean="0"/>
              <a:t> - t</a:t>
            </a:r>
            <a:r>
              <a:rPr lang="en-US" sz="1300" dirty="0" smtClean="0"/>
              <a:t>he </a:t>
            </a:r>
            <a:r>
              <a:rPr lang="en-US" sz="1300" dirty="0"/>
              <a:t>balancing point in the </a:t>
            </a:r>
            <a:r>
              <a:rPr lang="en-US" sz="1300" dirty="0" smtClean="0"/>
              <a:t>distribution. </a:t>
            </a:r>
            <a:r>
              <a:rPr lang="en-US" sz="1400" dirty="0" smtClean="0"/>
              <a:t>To find the mean, you add up all the scores in the distribution and then divide by the number of scores that are added.</a:t>
            </a:r>
            <a:endParaRPr lang="en-US" sz="1300" dirty="0" smtClean="0"/>
          </a:p>
          <a:p>
            <a:pPr marL="285750" indent="-285750" defTabSz="933054">
              <a:buFont typeface="Arial" charset="0"/>
              <a:buChar char="•"/>
              <a:defRPr/>
            </a:pPr>
            <a:endParaRPr lang="en-US" sz="1300" dirty="0"/>
          </a:p>
          <a:p>
            <a:pPr marL="285750" indent="-285750" defTabSz="933054">
              <a:buFont typeface="Arial" charset="0"/>
              <a:buChar char="•"/>
              <a:defRPr/>
            </a:pPr>
            <a:r>
              <a:rPr lang="en-US" sz="1300" dirty="0" smtClean="0"/>
              <a:t>Just some reminders</a:t>
            </a:r>
            <a:r>
              <a:rPr lang="en-US" sz="1300" baseline="0" dirty="0" smtClean="0"/>
              <a:t> on terms</a:t>
            </a:r>
            <a:endParaRPr lang="en-US" sz="1300" dirty="0"/>
          </a:p>
          <a:p>
            <a:pPr marL="742950" lvl="1" indent="-285750" defTabSz="933054">
              <a:buFont typeface="Arial" charset="0"/>
              <a:buChar char="•"/>
              <a:defRPr/>
            </a:pPr>
            <a:r>
              <a:rPr lang="en-US" sz="1300" dirty="0"/>
              <a:t>Numbers based on samples are called statistics.</a:t>
            </a:r>
          </a:p>
          <a:p>
            <a:pPr marL="742950" lvl="1" indent="-285750" defTabSz="933054">
              <a:buFont typeface="Arial" charset="0"/>
              <a:buChar char="•"/>
              <a:defRPr/>
            </a:pPr>
            <a:r>
              <a:rPr lang="en-US" sz="1300" dirty="0"/>
              <a:t>Numbers based on populations are called parameters.</a:t>
            </a:r>
          </a:p>
          <a:p>
            <a:pPr defTabSz="933054">
              <a:defRPr/>
            </a:pPr>
            <a:endParaRPr lang="en-US" altLang="en-US" dirty="0" smtClean="0"/>
          </a:p>
          <a:p>
            <a:pPr defTabSz="933054">
              <a:defRPr/>
            </a:pPr>
            <a:endParaRPr lang="en-US" altLang="en-US" dirty="0" smtClean="0"/>
          </a:p>
          <a:p>
            <a:pPr defTabSz="933054">
              <a:defRPr/>
            </a:pPr>
            <a:endParaRPr lang="en-US" altLang="en-US" dirty="0" smtClean="0"/>
          </a:p>
          <a:p>
            <a:pPr defTabSz="933054">
              <a:defRPr/>
            </a:pPr>
            <a:endParaRPr lang="en-US" altLang="en-US" dirty="0" smtClean="0"/>
          </a:p>
        </p:txBody>
      </p:sp>
    </p:spTree>
    <p:extLst>
      <p:ext uri="{BB962C8B-B14F-4D97-AF65-F5344CB8AC3E}">
        <p14:creationId xmlns:p14="http://schemas.microsoft.com/office/powerpoint/2010/main" val="1923998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9E6E5F-8210-452D-919A-45FC2997101C}" type="slidenum">
              <a:rPr lang="en-US" altLang="en-US"/>
              <a:pPr/>
              <a:t>5</a:t>
            </a:fld>
            <a:endParaRPr lang="en-US" altLang="en-US"/>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834750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9E6E5F-8210-452D-919A-45FC2997101C}" type="slidenum">
              <a:rPr lang="en-US" altLang="en-US"/>
              <a:pPr/>
              <a:t>6</a:t>
            </a:fld>
            <a:endParaRPr lang="en-US" altLang="en-US"/>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85113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indent="-285750">
              <a:buFont typeface="Arial" charset="0"/>
              <a:buChar char="•"/>
            </a:pPr>
            <a:r>
              <a:rPr lang="en-US" sz="1300" dirty="0" smtClean="0"/>
              <a:t>Sometimes it is useful to </a:t>
            </a:r>
            <a:r>
              <a:rPr lang="en-US" sz="1300" dirty="0"/>
              <a:t>calculate the overall mean of </a:t>
            </a:r>
            <a:r>
              <a:rPr lang="en-US" sz="1300" dirty="0" smtClean="0"/>
              <a:t>two </a:t>
            </a:r>
            <a:r>
              <a:rPr lang="en-US" sz="1300" dirty="0"/>
              <a:t>or more separate groups</a:t>
            </a:r>
            <a:r>
              <a:rPr lang="en-US" sz="1300" dirty="0" smtClean="0"/>
              <a:t>. The weighted mean is calculated when the two groups have different sample sizes. </a:t>
            </a:r>
          </a:p>
          <a:p>
            <a:pPr marL="285750" indent="-285750">
              <a:buFont typeface="Arial" charset="0"/>
              <a:buChar char="•"/>
            </a:pPr>
            <a:r>
              <a:rPr lang="en-US" sz="1300" dirty="0" smtClean="0"/>
              <a:t>The weighted mean is “NOT the halfway between the original two sample means. Because the samples are not the same size, one will make a larger contribution to the total group and therefore will carry more weight in determining the overall mean.”</a:t>
            </a:r>
          </a:p>
          <a:p>
            <a:pPr marL="285750" indent="-285750">
              <a:buFont typeface="Arial" charset="0"/>
              <a:buChar char="•"/>
            </a:pPr>
            <a:endParaRPr lang="en-US" sz="1300" dirty="0" smtClean="0"/>
          </a:p>
          <a:p>
            <a:pPr marL="285750" indent="-285750">
              <a:buFont typeface="Arial" charset="0"/>
              <a:buChar char="•"/>
            </a:pPr>
            <a:r>
              <a:rPr lang="en-US" sz="1300" dirty="0" smtClean="0"/>
              <a:t>So, imagine</a:t>
            </a:r>
            <a:r>
              <a:rPr lang="en-US" sz="1300" baseline="0" dirty="0" smtClean="0"/>
              <a:t> that we have one sample of 4 individuals who had a mean score of 5 and another sample of 3 individuals who had a mean score of 6.</a:t>
            </a:r>
            <a:endParaRPr lang="en-US" sz="1300" dirty="0" smtClean="0"/>
          </a:p>
          <a:p>
            <a:pPr marL="742950" lvl="1" indent="-285750">
              <a:buFont typeface="Arial" charset="0"/>
              <a:buChar char="•"/>
            </a:pPr>
            <a:r>
              <a:rPr lang="en-US" sz="1300" dirty="0" smtClean="0"/>
              <a:t>We </a:t>
            </a:r>
            <a:r>
              <a:rPr lang="en-US" sz="1300" dirty="0"/>
              <a:t>will need the overall sum of scores for group 1 and group </a:t>
            </a:r>
            <a:r>
              <a:rPr lang="en-US" sz="1300" dirty="0" smtClean="0"/>
              <a:t>2</a:t>
            </a:r>
            <a:r>
              <a:rPr lang="en-US" sz="1300" baseline="0" dirty="0" smtClean="0"/>
              <a:t> – that is, what is the sum of X for sample 1 and the sum of X for sample 2.</a:t>
            </a:r>
          </a:p>
          <a:p>
            <a:pPr marL="742950" lvl="1" indent="-285750">
              <a:buFont typeface="Arial" charset="0"/>
              <a:buChar char="•"/>
            </a:pPr>
            <a:r>
              <a:rPr lang="en-US" sz="1300" baseline="0" dirty="0" smtClean="0"/>
              <a:t>Because we already have </a:t>
            </a:r>
            <a:r>
              <a:rPr lang="en-US" sz="1300" i="1" baseline="0" dirty="0" smtClean="0"/>
              <a:t>M</a:t>
            </a:r>
            <a:r>
              <a:rPr lang="en-US" sz="1300" baseline="0" dirty="0" smtClean="0"/>
              <a:t> and </a:t>
            </a:r>
            <a:r>
              <a:rPr lang="en-US" sz="1300" i="1" baseline="0" dirty="0" smtClean="0"/>
              <a:t>n</a:t>
            </a:r>
            <a:r>
              <a:rPr lang="en-US" sz="1300" baseline="0" dirty="0" smtClean="0"/>
              <a:t>, we can use the mean formula to determine the sum of X. </a:t>
            </a:r>
            <a:endParaRPr lang="en-US" sz="1300" dirty="0"/>
          </a:p>
        </p:txBody>
      </p:sp>
      <p:sp>
        <p:nvSpPr>
          <p:cNvPr id="4" name="Slide Number Placeholder 3"/>
          <p:cNvSpPr>
            <a:spLocks noGrp="1"/>
          </p:cNvSpPr>
          <p:nvPr>
            <p:ph type="sldNum" sz="quarter" idx="10"/>
          </p:nvPr>
        </p:nvSpPr>
        <p:spPr/>
        <p:txBody>
          <a:bodyPr/>
          <a:lstStyle/>
          <a:p>
            <a:fld id="{D83A7897-AC45-4936-840C-3BD7599CFF66}" type="slidenum">
              <a:rPr lang="en-US" smtClean="0"/>
              <a:pPr/>
              <a:t>7</a:t>
            </a:fld>
            <a:endParaRPr lang="en-US"/>
          </a:p>
        </p:txBody>
      </p:sp>
    </p:spTree>
    <p:extLst>
      <p:ext uri="{BB962C8B-B14F-4D97-AF65-F5344CB8AC3E}">
        <p14:creationId xmlns:p14="http://schemas.microsoft.com/office/powerpoint/2010/main" val="4187291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indent="-285750">
              <a:buFont typeface="Arial" charset="0"/>
              <a:buChar char="•"/>
            </a:pPr>
            <a:r>
              <a:rPr lang="en-US" sz="1300" dirty="0" smtClean="0"/>
              <a:t>Once,</a:t>
            </a:r>
            <a:r>
              <a:rPr lang="en-US" sz="1300" baseline="0" dirty="0" smtClean="0"/>
              <a:t> we find the sum of X for both samples, then we can use the weighted mean formula.</a:t>
            </a:r>
            <a:endParaRPr lang="en-US" sz="1300" dirty="0"/>
          </a:p>
        </p:txBody>
      </p:sp>
      <p:sp>
        <p:nvSpPr>
          <p:cNvPr id="4" name="Slide Number Placeholder 3"/>
          <p:cNvSpPr>
            <a:spLocks noGrp="1"/>
          </p:cNvSpPr>
          <p:nvPr>
            <p:ph type="sldNum" sz="quarter" idx="10"/>
          </p:nvPr>
        </p:nvSpPr>
        <p:spPr/>
        <p:txBody>
          <a:bodyPr/>
          <a:lstStyle/>
          <a:p>
            <a:fld id="{D83A7897-AC45-4936-840C-3BD7599CFF66}" type="slidenum">
              <a:rPr lang="en-US" smtClean="0"/>
              <a:pPr/>
              <a:t>8</a:t>
            </a:fld>
            <a:endParaRPr lang="en-US"/>
          </a:p>
        </p:txBody>
      </p:sp>
    </p:spTree>
    <p:extLst>
      <p:ext uri="{BB962C8B-B14F-4D97-AF65-F5344CB8AC3E}">
        <p14:creationId xmlns:p14="http://schemas.microsoft.com/office/powerpoint/2010/main" val="2000468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Imagine that we have some hypothetical</a:t>
            </a:r>
            <a:r>
              <a:rPr lang="en-US" baseline="0" dirty="0" smtClean="0"/>
              <a:t> teaching evaluations of two different classes. One class had 11 students and the other class had 25 students. Because our sample sizes are unequal, we should calculate the weighted mean.</a:t>
            </a:r>
            <a:endParaRPr lang="en-US" dirty="0"/>
          </a:p>
        </p:txBody>
      </p:sp>
      <p:sp>
        <p:nvSpPr>
          <p:cNvPr id="4" name="Slide Number Placeholder 3"/>
          <p:cNvSpPr>
            <a:spLocks noGrp="1"/>
          </p:cNvSpPr>
          <p:nvPr>
            <p:ph type="sldNum" sz="quarter" idx="10"/>
          </p:nvPr>
        </p:nvSpPr>
        <p:spPr/>
        <p:txBody>
          <a:bodyPr/>
          <a:lstStyle/>
          <a:p>
            <a:fld id="{D83A7897-AC45-4936-840C-3BD7599CFF66}" type="slidenum">
              <a:rPr lang="en-US" smtClean="0"/>
              <a:pPr/>
              <a:t>9</a:t>
            </a:fld>
            <a:endParaRPr lang="en-US"/>
          </a:p>
        </p:txBody>
      </p:sp>
    </p:spTree>
    <p:extLst>
      <p:ext uri="{BB962C8B-B14F-4D97-AF65-F5344CB8AC3E}">
        <p14:creationId xmlns:p14="http://schemas.microsoft.com/office/powerpoint/2010/main" val="4632821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3A7897-AC45-4936-840C-3BD7599CFF66}" type="slidenum">
              <a:rPr lang="en-US" smtClean="0"/>
              <a:pPr/>
              <a:t>10</a:t>
            </a:fld>
            <a:endParaRPr lang="en-US"/>
          </a:p>
        </p:txBody>
      </p:sp>
    </p:spTree>
    <p:extLst>
      <p:ext uri="{BB962C8B-B14F-4D97-AF65-F5344CB8AC3E}">
        <p14:creationId xmlns:p14="http://schemas.microsoft.com/office/powerpoint/2010/main" val="975325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2A6D696F-D718-4845-8757-0E796FB73D91}" type="datetimeFigureOut">
              <a:rPr lang="en-US" smtClean="0"/>
              <a:pPr/>
              <a:t>6/12/17</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1026E326-03E1-47B9-B758-9782FC9DFAB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A6D696F-D718-4845-8757-0E796FB73D91}" type="datetimeFigureOut">
              <a:rPr lang="en-US" smtClean="0"/>
              <a:pPr/>
              <a:t>6/12/17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6E326-03E1-47B9-B758-9782FC9DFAB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2A6D696F-D718-4845-8757-0E796FB73D91}" type="datetimeFigureOut">
              <a:rPr lang="en-US" smtClean="0"/>
              <a:pPr/>
              <a:t>6/12/17</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1026E326-03E1-47B9-B758-9782FC9DFAB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2A6D696F-D718-4845-8757-0E796FB73D91}" type="datetimeFigureOut">
              <a:rPr lang="en-US" smtClean="0"/>
              <a:pPr/>
              <a:t>6/12/17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026E326-03E1-47B9-B758-9782FC9DFAB3}"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2A6D696F-D718-4845-8757-0E796FB73D91}" type="datetimeFigureOut">
              <a:rPr lang="en-US" smtClean="0"/>
              <a:pPr/>
              <a:t>6/12/17</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1026E326-03E1-47B9-B758-9782FC9DFAB3}"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2A6D696F-D718-4845-8757-0E796FB73D91}" type="datetimeFigureOut">
              <a:rPr lang="en-US" smtClean="0"/>
              <a:pPr/>
              <a:t>6/12/17</a:t>
            </a:fld>
            <a:endParaRPr lang="en-US"/>
          </a:p>
        </p:txBody>
      </p:sp>
      <p:sp>
        <p:nvSpPr>
          <p:cNvPr id="10" name="Slide Number Placeholder 9"/>
          <p:cNvSpPr>
            <a:spLocks noGrp="1"/>
          </p:cNvSpPr>
          <p:nvPr>
            <p:ph type="sldNum" sz="quarter" idx="16"/>
          </p:nvPr>
        </p:nvSpPr>
        <p:spPr/>
        <p:txBody>
          <a:bodyPr rtlCol="0"/>
          <a:lstStyle/>
          <a:p>
            <a:fld id="{1026E326-03E1-47B9-B758-9782FC9DFAB3}"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2A6D696F-D718-4845-8757-0E796FB73D91}" type="datetimeFigureOut">
              <a:rPr lang="en-US" smtClean="0"/>
              <a:pPr/>
              <a:t>6/12/17</a:t>
            </a:fld>
            <a:endParaRPr lang="en-US"/>
          </a:p>
        </p:txBody>
      </p:sp>
      <p:sp>
        <p:nvSpPr>
          <p:cNvPr id="12" name="Slide Number Placeholder 11"/>
          <p:cNvSpPr>
            <a:spLocks noGrp="1"/>
          </p:cNvSpPr>
          <p:nvPr>
            <p:ph type="sldNum" sz="quarter" idx="16"/>
          </p:nvPr>
        </p:nvSpPr>
        <p:spPr/>
        <p:txBody>
          <a:bodyPr rtlCol="0"/>
          <a:lstStyle/>
          <a:p>
            <a:fld id="{1026E326-03E1-47B9-B758-9782FC9DFAB3}"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A6D696F-D718-4845-8757-0E796FB73D91}" type="datetimeFigureOut">
              <a:rPr lang="en-US" smtClean="0"/>
              <a:pPr/>
              <a:t>6/12/17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026E326-03E1-47B9-B758-9782FC9DFAB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6D696F-D718-4845-8757-0E796FB73D91}" type="datetimeFigureOut">
              <a:rPr lang="en-US" smtClean="0"/>
              <a:pPr/>
              <a:t>6/12/17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1026E326-03E1-47B9-B758-9782FC9DFAB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A6D696F-D718-4845-8757-0E796FB73D91}" type="datetimeFigureOut">
              <a:rPr lang="en-US" smtClean="0"/>
              <a:pPr/>
              <a:t>6/12/17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026E326-03E1-47B9-B758-9782FC9DFAB3}"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2A6D696F-D718-4845-8757-0E796FB73D91}" type="datetimeFigureOut">
              <a:rPr lang="en-US" smtClean="0"/>
              <a:pPr/>
              <a:t>6/12/17</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1026E326-03E1-47B9-B758-9782FC9DFAB3}"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2A6D696F-D718-4845-8757-0E796FB73D91}" type="datetimeFigureOut">
              <a:rPr lang="en-US" smtClean="0"/>
              <a:pPr/>
              <a:t>6/12/17</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1026E326-03E1-47B9-B758-9782FC9DFAB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chart" Target="../charts/char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chart" Target="../charts/char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chart" Target="../charts/char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chart" Target="../charts/char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oleObject" Target="../embeddings/oleObject1.bin"/><Relationship Id="rId5" Type="http://schemas.openxmlformats.org/officeDocument/2006/relationships/image" Target="../media/image4.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oleObject" Target="../embeddings/oleObject2.bin"/><Relationship Id="rId5" Type="http://schemas.openxmlformats.org/officeDocument/2006/relationships/image" Target="../media/image5.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oleObject3.bin"/><Relationship Id="rId5" Type="http://schemas.openxmlformats.org/officeDocument/2006/relationships/image" Target="../media/image5.w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oleObject" Target="../embeddings/oleObject4.bin"/><Relationship Id="rId5" Type="http://schemas.openxmlformats.org/officeDocument/2006/relationships/image" Target="../media/image6.wmf"/><Relationship Id="rId6" Type="http://schemas.openxmlformats.org/officeDocument/2006/relationships/oleObject" Target="../embeddings/oleObject5.bin"/><Relationship Id="rId7" Type="http://schemas.openxmlformats.org/officeDocument/2006/relationships/image" Target="../media/image7.w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oleObject" Target="../embeddings/oleObject6.bin"/><Relationship Id="rId5" Type="http://schemas.openxmlformats.org/officeDocument/2006/relationships/image" Target="../media/image6.wmf"/><Relationship Id="rId6" Type="http://schemas.openxmlformats.org/officeDocument/2006/relationships/oleObject" Target="../embeddings/oleObject7.bin"/><Relationship Id="rId7" Type="http://schemas.openxmlformats.org/officeDocument/2006/relationships/image" Target="../media/image7.wmf"/><Relationship Id="rId8" Type="http://schemas.openxmlformats.org/officeDocument/2006/relationships/oleObject" Target="../embeddings/oleObject8.bin"/><Relationship Id="rId9" Type="http://schemas.openxmlformats.org/officeDocument/2006/relationships/image" Target="../media/image8.w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Central </a:t>
            </a:r>
            <a:r>
              <a:rPr lang="en-US" dirty="0" smtClean="0"/>
              <a:t>Tendency</a:t>
            </a:r>
            <a:endParaRPr lang="en-US" dirty="0"/>
          </a:p>
        </p:txBody>
      </p:sp>
      <p:sp>
        <p:nvSpPr>
          <p:cNvPr id="7" name="Subtitle 6"/>
          <p:cNvSpPr>
            <a:spLocks noGrp="1"/>
          </p:cNvSpPr>
          <p:nvPr>
            <p:ph type="subTitle" idx="1"/>
          </p:nvPr>
        </p:nvSpPr>
        <p:spPr/>
        <p:txBody>
          <a:bodyPr/>
          <a:lstStyle/>
          <a:p>
            <a:r>
              <a:rPr lang="en-US" dirty="0" smtClean="0"/>
              <a:t>Descriptive Statistics</a:t>
            </a:r>
            <a:endParaRPr lang="en-US" dirty="0"/>
          </a:p>
        </p:txBody>
      </p:sp>
      <p:sp>
        <p:nvSpPr>
          <p:cNvPr id="8" name="Subtitle 6"/>
          <p:cNvSpPr txBox="1">
            <a:spLocks/>
          </p:cNvSpPr>
          <p:nvPr/>
        </p:nvSpPr>
        <p:spPr>
          <a:xfrm>
            <a:off x="2438400" y="5105400"/>
            <a:ext cx="6477000" cy="685800"/>
          </a:xfrm>
          <a:prstGeom prst="rect">
            <a:avLst/>
          </a:prstGeom>
        </p:spPr>
        <p:txBody>
          <a:bodyPr vert="horz" anchor="ctr">
            <a:normAutofit/>
          </a:bodyPr>
          <a:lstStyle/>
          <a:p>
            <a:pPr marL="0" marR="0" lvl="0" indent="0" algn="l" defTabSz="914400" rtl="0" eaLnBrk="1" fontAlgn="auto" latinLnBrk="0" hangingPunct="1">
              <a:lnSpc>
                <a:spcPct val="100000"/>
              </a:lnSpc>
              <a:spcBef>
                <a:spcPts val="700"/>
              </a:spcBef>
              <a:spcAft>
                <a:spcPts val="0"/>
              </a:spcAft>
              <a:buClr>
                <a:schemeClr val="accent2"/>
              </a:buClr>
              <a:buSzPct val="60000"/>
              <a:buFont typeface="Wingdings"/>
              <a:buNone/>
              <a:tabLst/>
              <a:defRPr/>
            </a:pPr>
            <a:endParaRPr kumimoji="0" lang="en-US" sz="2600" b="0" i="0" u="none" strike="noStrike" kern="1200" cap="none" spc="0" normalizeH="0" baseline="0" noProof="0" dirty="0">
              <a:ln>
                <a:noFill/>
              </a:ln>
              <a:solidFill>
                <a:srgbClr val="FFFFFF"/>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Mean Example</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Hypothetical evaluations: </a:t>
            </a:r>
          </a:p>
          <a:p>
            <a:r>
              <a:rPr lang="en-US" dirty="0" smtClean="0"/>
              <a:t>Instructor effectiveness 1-5 (high scores more effective)</a:t>
            </a:r>
          </a:p>
          <a:p>
            <a:pPr lvl="1"/>
            <a:r>
              <a:rPr lang="en-US" dirty="0" smtClean="0"/>
              <a:t>Intro to Bio </a:t>
            </a:r>
            <a:r>
              <a:rPr lang="en-US" i="1" dirty="0" smtClean="0"/>
              <a:t>M</a:t>
            </a:r>
            <a:r>
              <a:rPr lang="en-US" dirty="0" smtClean="0"/>
              <a:t> = 3.25, </a:t>
            </a:r>
            <a:r>
              <a:rPr lang="en-US" i="1" dirty="0" smtClean="0"/>
              <a:t>n</a:t>
            </a:r>
            <a:r>
              <a:rPr lang="en-US" dirty="0" smtClean="0"/>
              <a:t> = 11</a:t>
            </a:r>
          </a:p>
          <a:p>
            <a:pPr lvl="1"/>
            <a:r>
              <a:rPr lang="en-US" dirty="0" smtClean="0"/>
              <a:t>Intro to Bio </a:t>
            </a:r>
            <a:r>
              <a:rPr lang="en-US" i="1" dirty="0" smtClean="0"/>
              <a:t>M</a:t>
            </a:r>
            <a:r>
              <a:rPr lang="en-US" dirty="0" smtClean="0"/>
              <a:t> = 4.12, </a:t>
            </a:r>
            <a:r>
              <a:rPr lang="en-US" i="1" dirty="0" smtClean="0"/>
              <a:t>n</a:t>
            </a:r>
            <a:r>
              <a:rPr lang="en-US" dirty="0" smtClean="0"/>
              <a:t> = 25</a:t>
            </a:r>
          </a:p>
          <a:p>
            <a:pPr lvl="1"/>
            <a:endParaRPr lang="en-US" dirty="0" smtClean="0"/>
          </a:p>
          <a:p>
            <a:r>
              <a:rPr lang="en-US" dirty="0" smtClean="0"/>
              <a:t>What would the weighted mean be?</a:t>
            </a:r>
          </a:p>
          <a:p>
            <a:pPr lvl="1"/>
            <a:r>
              <a:rPr lang="en-US" dirty="0" smtClean="0"/>
              <a:t>[(3.25 x 11) + (4.12 x 25)]/(11 + 25)</a:t>
            </a:r>
          </a:p>
          <a:p>
            <a:pPr lvl="1"/>
            <a:r>
              <a:rPr lang="en-US" dirty="0" smtClean="0"/>
              <a:t>(35.75 + 103)/36</a:t>
            </a:r>
          </a:p>
          <a:p>
            <a:pPr lvl="1"/>
            <a:r>
              <a:rPr lang="en-US" dirty="0" smtClean="0"/>
              <a:t>138.75/36</a:t>
            </a:r>
          </a:p>
          <a:p>
            <a:pPr lvl="1"/>
            <a:r>
              <a:rPr lang="en-US" dirty="0" smtClean="0"/>
              <a:t>3.85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blinds(horizontal)">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blinds(horizontal)">
                                      <p:cBhvr>
                                        <p:cTn id="17" dur="500"/>
                                        <p:tgtEl>
                                          <p:spTgt spid="3">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blinds(horizontal)">
                                      <p:cBhvr>
                                        <p:cTn id="22" dur="500"/>
                                        <p:tgtEl>
                                          <p:spTgt spid="3">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blinds(horizontal)">
                                      <p:cBhvr>
                                        <p:cTn id="2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4" name="Rectangle 4"/>
          <p:cNvSpPr>
            <a:spLocks noGrp="1" noChangeArrowheads="1"/>
          </p:cNvSpPr>
          <p:nvPr>
            <p:ph type="title"/>
          </p:nvPr>
        </p:nvSpPr>
        <p:spPr/>
        <p:txBody>
          <a:bodyPr/>
          <a:lstStyle/>
          <a:p>
            <a:r>
              <a:rPr lang="en-US" altLang="en-US" dirty="0" smtClean="0"/>
              <a:t>Median</a:t>
            </a:r>
            <a:endParaRPr lang="en-US" altLang="en-US" dirty="0"/>
          </a:p>
        </p:txBody>
      </p:sp>
      <p:sp>
        <p:nvSpPr>
          <p:cNvPr id="15365" name="Rectangle 5"/>
          <p:cNvSpPr>
            <a:spLocks noGrp="1" noChangeArrowheads="1"/>
          </p:cNvSpPr>
          <p:nvPr>
            <p:ph sz="quarter" idx="1"/>
          </p:nvPr>
        </p:nvSpPr>
        <p:spPr>
          <a:xfrm>
            <a:off x="609600" y="3124200"/>
            <a:ext cx="4495800" cy="3429000"/>
          </a:xfrm>
        </p:spPr>
        <p:txBody>
          <a:bodyPr>
            <a:normAutofit/>
          </a:bodyPr>
          <a:lstStyle/>
          <a:p>
            <a:r>
              <a:rPr lang="en-US" dirty="0" smtClean="0"/>
              <a:t>When </a:t>
            </a:r>
            <a:r>
              <a:rPr lang="en-US" i="1" dirty="0" smtClean="0"/>
              <a:t>n </a:t>
            </a:r>
            <a:r>
              <a:rPr lang="en-US" dirty="0" smtClean="0"/>
              <a:t>is odd</a:t>
            </a:r>
          </a:p>
          <a:p>
            <a:pPr lvl="1"/>
            <a:r>
              <a:rPr lang="en-US" dirty="0" smtClean="0"/>
              <a:t>Median is middle number</a:t>
            </a:r>
          </a:p>
          <a:p>
            <a:r>
              <a:rPr lang="en-US" dirty="0" smtClean="0"/>
              <a:t>When </a:t>
            </a:r>
            <a:r>
              <a:rPr lang="en-US" i="1" dirty="0" smtClean="0"/>
              <a:t>n</a:t>
            </a:r>
            <a:r>
              <a:rPr lang="en-US" dirty="0" smtClean="0"/>
              <a:t> is even</a:t>
            </a:r>
          </a:p>
          <a:p>
            <a:pPr lvl="1"/>
            <a:r>
              <a:rPr lang="en-US" dirty="0" smtClean="0"/>
              <a:t>Median is halfway between middle 2 numbers</a:t>
            </a:r>
          </a:p>
          <a:p>
            <a:pPr lvl="1"/>
            <a:endParaRPr lang="en-US" dirty="0" smtClean="0"/>
          </a:p>
          <a:p>
            <a:pPr>
              <a:spcBef>
                <a:spcPct val="50000"/>
              </a:spcBef>
            </a:pPr>
            <a:endParaRPr lang="en-US" altLang="en-US" dirty="0"/>
          </a:p>
        </p:txBody>
      </p:sp>
      <p:sp>
        <p:nvSpPr>
          <p:cNvPr id="6" name="Slide Number Placeholder 5"/>
          <p:cNvSpPr>
            <a:spLocks noGrp="1"/>
          </p:cNvSpPr>
          <p:nvPr>
            <p:ph type="sldNum" sz="quarter" idx="16"/>
          </p:nvPr>
        </p:nvSpPr>
        <p:spPr/>
        <p:txBody>
          <a:bodyPr>
            <a:normAutofit fontScale="85000" lnSpcReduction="20000"/>
          </a:bodyPr>
          <a:lstStyle/>
          <a:p>
            <a:fld id="{0F4DBD0F-0D5F-4BCD-B6BD-3B3495944CB8}" type="slidenum">
              <a:rPr lang="en-US"/>
              <a:pPr/>
              <a:t>11</a:t>
            </a:fld>
            <a:endParaRPr lang="en-US"/>
          </a:p>
        </p:txBody>
      </p:sp>
      <p:sp>
        <p:nvSpPr>
          <p:cNvPr id="7" name="Rectangle 5"/>
          <p:cNvSpPr txBox="1">
            <a:spLocks noChangeArrowheads="1"/>
          </p:cNvSpPr>
          <p:nvPr/>
        </p:nvSpPr>
        <p:spPr>
          <a:xfrm>
            <a:off x="609600" y="1676400"/>
            <a:ext cx="8229600" cy="1219200"/>
          </a:xfrm>
          <a:prstGeom prst="rect">
            <a:avLst/>
          </a:prstGeom>
        </p:spPr>
        <p:txBody>
          <a:bodyPr vert="horz">
            <a:normAutofit/>
          </a:bodyPr>
          <a:lstStyle/>
          <a:p>
            <a:pPr marL="320040" marR="0" lvl="0" indent="-320040" algn="l" defTabSz="914400" rtl="0" eaLnBrk="1" fontAlgn="auto" latinLnBrk="0" hangingPunct="1">
              <a:lnSpc>
                <a:spcPct val="100000"/>
              </a:lnSpc>
              <a:spcBef>
                <a:spcPct val="50000"/>
              </a:spcBef>
              <a:spcAft>
                <a:spcPts val="0"/>
              </a:spcAft>
              <a:buClr>
                <a:schemeClr val="accent2"/>
              </a:buClr>
              <a:buSzPct val="60000"/>
              <a:buFont typeface="Wingdings"/>
              <a:buChar char=""/>
              <a:tabLst/>
              <a:defRPr/>
            </a:pPr>
            <a:r>
              <a:rPr kumimoji="0" lang="en-US" altLang="en-US" sz="2900" b="0" i="0" u="none" strike="noStrike" kern="1200" cap="none" spc="0" normalizeH="0" baseline="0" noProof="0" dirty="0" smtClean="0">
                <a:ln>
                  <a:noFill/>
                </a:ln>
                <a:solidFill>
                  <a:schemeClr val="tx1"/>
                </a:solidFill>
                <a:effectLst/>
                <a:uLnTx/>
                <a:uFillTx/>
                <a:latin typeface="+mn-lt"/>
                <a:ea typeface="+mn-ea"/>
                <a:cs typeface="+mn-cs"/>
              </a:rPr>
              <a:t>Score at the 50th percentile (</a:t>
            </a:r>
            <a:r>
              <a:rPr kumimoji="0" lang="en-US" altLang="en-US" sz="2900" b="0" i="1" u="none" strike="noStrike" kern="1200" cap="none" spc="0" normalizeH="0" baseline="0" noProof="0" dirty="0" err="1" smtClean="0">
                <a:ln>
                  <a:noFill/>
                </a:ln>
                <a:solidFill>
                  <a:schemeClr val="tx1"/>
                </a:solidFill>
                <a:effectLst/>
                <a:uLnTx/>
                <a:uFillTx/>
                <a:latin typeface="+mn-lt"/>
                <a:ea typeface="+mn-ea"/>
                <a:cs typeface="+mn-cs"/>
              </a:rPr>
              <a:t>Mdn</a:t>
            </a:r>
            <a:r>
              <a:rPr kumimoji="0" lang="en-US" altLang="en-US" sz="2900" b="0" i="0" u="none" strike="noStrike" kern="1200" cap="none" spc="0" normalizeH="0" baseline="0" noProof="0" dirty="0" smtClean="0">
                <a:ln>
                  <a:noFill/>
                </a:ln>
                <a:solidFill>
                  <a:schemeClr val="tx1"/>
                </a:solidFill>
                <a:effectLst/>
                <a:uLnTx/>
                <a:uFillTx/>
                <a:latin typeface="+mn-lt"/>
                <a:ea typeface="+mn-ea"/>
                <a:cs typeface="+mn-cs"/>
              </a:rPr>
              <a:t>)</a:t>
            </a:r>
          </a:p>
          <a:p>
            <a:pPr marL="320040" marR="0" lvl="0" indent="-320040" algn="l" defTabSz="914400" rtl="0" eaLnBrk="1" fontAlgn="auto" latinLnBrk="0" hangingPunct="1">
              <a:lnSpc>
                <a:spcPct val="100000"/>
              </a:lnSpc>
              <a:spcBef>
                <a:spcPct val="50000"/>
              </a:spcBef>
              <a:spcAft>
                <a:spcPts val="0"/>
              </a:spcAft>
              <a:buClr>
                <a:schemeClr val="accent2"/>
              </a:buClr>
              <a:buSzPct val="60000"/>
              <a:buFont typeface="Wingdings"/>
              <a:buChar char=""/>
              <a:tabLst/>
              <a:defRPr/>
            </a:pPr>
            <a:r>
              <a:rPr lang="en-US" sz="2900" dirty="0" smtClean="0"/>
              <a:t>List scores in order from low to high</a:t>
            </a:r>
          </a:p>
        </p:txBody>
      </p:sp>
      <p:sp>
        <p:nvSpPr>
          <p:cNvPr id="9" name="TextBox 8"/>
          <p:cNvSpPr txBox="1"/>
          <p:nvPr/>
        </p:nvSpPr>
        <p:spPr>
          <a:xfrm>
            <a:off x="5334000" y="4267200"/>
            <a:ext cx="3200400" cy="1569660"/>
          </a:xfrm>
          <a:prstGeom prst="rect">
            <a:avLst/>
          </a:prstGeom>
          <a:noFill/>
        </p:spPr>
        <p:txBody>
          <a:bodyPr wrap="square" rtlCol="0">
            <a:spAutoFit/>
          </a:bodyPr>
          <a:lstStyle/>
          <a:p>
            <a:r>
              <a:rPr lang="en-US" sz="2400" dirty="0" smtClean="0"/>
              <a:t>Ex: 2, 2, 3, 3, 5, 5, 6, 8</a:t>
            </a:r>
          </a:p>
          <a:p>
            <a:pPr lvl="1"/>
            <a:r>
              <a:rPr lang="en-US" sz="2400" dirty="0" smtClean="0"/>
              <a:t>Middle scores: 3 &amp; 5</a:t>
            </a:r>
          </a:p>
          <a:p>
            <a:pPr lvl="1"/>
            <a:r>
              <a:rPr lang="en-US" sz="2400" dirty="0" smtClean="0"/>
              <a:t>Halfway: (3 + 5)/2</a:t>
            </a:r>
          </a:p>
          <a:p>
            <a:pPr lvl="1"/>
            <a:r>
              <a:rPr lang="en-US" sz="2400" i="1" dirty="0" err="1" smtClean="0"/>
              <a:t>Mdn</a:t>
            </a:r>
            <a:r>
              <a:rPr lang="en-US" sz="2400" dirty="0" smtClean="0"/>
              <a:t> = 4</a:t>
            </a:r>
          </a:p>
        </p:txBody>
      </p:sp>
      <p:sp>
        <p:nvSpPr>
          <p:cNvPr id="10" name="TextBox 9"/>
          <p:cNvSpPr txBox="1"/>
          <p:nvPr/>
        </p:nvSpPr>
        <p:spPr>
          <a:xfrm>
            <a:off x="5257800" y="3200400"/>
            <a:ext cx="3200400" cy="1107996"/>
          </a:xfrm>
          <a:prstGeom prst="rect">
            <a:avLst/>
          </a:prstGeom>
          <a:noFill/>
        </p:spPr>
        <p:txBody>
          <a:bodyPr wrap="square" rtlCol="0">
            <a:spAutoFit/>
          </a:bodyPr>
          <a:lstStyle/>
          <a:p>
            <a:r>
              <a:rPr lang="en-US" sz="2400" dirty="0" smtClean="0"/>
              <a:t>Ex: 2, 2, 4, 5, 6</a:t>
            </a:r>
          </a:p>
          <a:p>
            <a:pPr lvl="1"/>
            <a:r>
              <a:rPr lang="en-US" sz="2400" i="1" dirty="0" err="1" smtClean="0"/>
              <a:t>Mdn</a:t>
            </a:r>
            <a:r>
              <a:rPr lang="en-US" sz="2400" dirty="0" smtClean="0"/>
              <a:t> = 4</a:t>
            </a:r>
          </a:p>
          <a:p>
            <a:pPr lvl="1"/>
            <a:endParaRPr lang="en-US" dirty="0" smtClean="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left)">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365">
                                            <p:txEl>
                                              <p:pRg st="0" end="0"/>
                                            </p:txEl>
                                          </p:spTgt>
                                        </p:tgtEl>
                                        <p:attrNameLst>
                                          <p:attrName>style.visibility</p:attrName>
                                        </p:attrNameLst>
                                      </p:cBhvr>
                                      <p:to>
                                        <p:strVal val="visible"/>
                                      </p:to>
                                    </p:set>
                                    <p:animEffect transition="in" filter="wipe(left)">
                                      <p:cBhvr>
                                        <p:cTn id="17" dur="500"/>
                                        <p:tgtEl>
                                          <p:spTgt spid="1536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365">
                                            <p:txEl>
                                              <p:pRg st="1" end="1"/>
                                            </p:txEl>
                                          </p:spTgt>
                                        </p:tgtEl>
                                        <p:attrNameLst>
                                          <p:attrName>style.visibility</p:attrName>
                                        </p:attrNameLst>
                                      </p:cBhvr>
                                      <p:to>
                                        <p:strVal val="visible"/>
                                      </p:to>
                                    </p:set>
                                    <p:animEffect transition="in" filter="wipe(left)">
                                      <p:cBhvr>
                                        <p:cTn id="22" dur="500"/>
                                        <p:tgtEl>
                                          <p:spTgt spid="1536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blinds(horizontal)">
                                      <p:cBhvr>
                                        <p:cTn id="27" dur="500"/>
                                        <p:tgtEl>
                                          <p:spTgt spid="10">
                                            <p:txEl>
                                              <p:pRg st="0" end="0"/>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10">
                                            <p:txEl>
                                              <p:pRg st="1" end="1"/>
                                            </p:txEl>
                                          </p:spTgt>
                                        </p:tgtEl>
                                        <p:attrNameLst>
                                          <p:attrName>style.visibility</p:attrName>
                                        </p:attrNameLst>
                                      </p:cBhvr>
                                      <p:to>
                                        <p:strVal val="visible"/>
                                      </p:to>
                                    </p:set>
                                    <p:animEffect transition="in" filter="blinds(horizontal)">
                                      <p:cBhvr>
                                        <p:cTn id="30" dur="500"/>
                                        <p:tgtEl>
                                          <p:spTgt spid="10">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5365">
                                            <p:txEl>
                                              <p:pRg st="2" end="2"/>
                                            </p:txEl>
                                          </p:spTgt>
                                        </p:tgtEl>
                                        <p:attrNameLst>
                                          <p:attrName>style.visibility</p:attrName>
                                        </p:attrNameLst>
                                      </p:cBhvr>
                                      <p:to>
                                        <p:strVal val="visible"/>
                                      </p:to>
                                    </p:set>
                                    <p:animEffect transition="in" filter="wipe(left)">
                                      <p:cBhvr>
                                        <p:cTn id="35" dur="500"/>
                                        <p:tgtEl>
                                          <p:spTgt spid="15365">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5365">
                                            <p:txEl>
                                              <p:pRg st="3" end="3"/>
                                            </p:txEl>
                                          </p:spTgt>
                                        </p:tgtEl>
                                        <p:attrNameLst>
                                          <p:attrName>style.visibility</p:attrName>
                                        </p:attrNameLst>
                                      </p:cBhvr>
                                      <p:to>
                                        <p:strVal val="visible"/>
                                      </p:to>
                                    </p:set>
                                    <p:animEffect transition="in" filter="wipe(left)">
                                      <p:cBhvr>
                                        <p:cTn id="40" dur="500"/>
                                        <p:tgtEl>
                                          <p:spTgt spid="15365">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9">
                                            <p:txEl>
                                              <p:pRg st="0" end="0"/>
                                            </p:txEl>
                                          </p:spTgt>
                                        </p:tgtEl>
                                        <p:attrNameLst>
                                          <p:attrName>style.visibility</p:attrName>
                                        </p:attrNameLst>
                                      </p:cBhvr>
                                      <p:to>
                                        <p:strVal val="visible"/>
                                      </p:to>
                                    </p:set>
                                    <p:animEffect transition="in" filter="blinds(horizontal)">
                                      <p:cBhvr>
                                        <p:cTn id="45" dur="500"/>
                                        <p:tgtEl>
                                          <p:spTgt spid="9">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9">
                                            <p:txEl>
                                              <p:pRg st="1" end="1"/>
                                            </p:txEl>
                                          </p:spTgt>
                                        </p:tgtEl>
                                        <p:attrNameLst>
                                          <p:attrName>style.visibility</p:attrName>
                                        </p:attrNameLst>
                                      </p:cBhvr>
                                      <p:to>
                                        <p:strVal val="visible"/>
                                      </p:to>
                                    </p:set>
                                    <p:animEffect transition="in" filter="blinds(horizontal)">
                                      <p:cBhvr>
                                        <p:cTn id="50" dur="500"/>
                                        <p:tgtEl>
                                          <p:spTgt spid="9">
                                            <p:txEl>
                                              <p:pRg st="1" end="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9">
                                            <p:txEl>
                                              <p:pRg st="2" end="2"/>
                                            </p:txEl>
                                          </p:spTgt>
                                        </p:tgtEl>
                                        <p:attrNameLst>
                                          <p:attrName>style.visibility</p:attrName>
                                        </p:attrNameLst>
                                      </p:cBhvr>
                                      <p:to>
                                        <p:strVal val="visible"/>
                                      </p:to>
                                    </p:set>
                                    <p:animEffect transition="in" filter="blinds(horizontal)">
                                      <p:cBhvr>
                                        <p:cTn id="55" dur="500"/>
                                        <p:tgtEl>
                                          <p:spTgt spid="9">
                                            <p:txEl>
                                              <p:pRg st="2" end="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9">
                                            <p:txEl>
                                              <p:pRg st="3" end="3"/>
                                            </p:txEl>
                                          </p:spTgt>
                                        </p:tgtEl>
                                        <p:attrNameLst>
                                          <p:attrName>style.visibility</p:attrName>
                                        </p:attrNameLst>
                                      </p:cBhvr>
                                      <p:to>
                                        <p:strVal val="visible"/>
                                      </p:to>
                                    </p:set>
                                    <p:animEffect transition="in" filter="blinds(horizontal)">
                                      <p:cBhvr>
                                        <p:cTn id="60"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build="p" bldLvl="5" autoUpdateAnimBg="0"/>
      <p:bldP spid="7" grpId="0" build="p" bldLvl="5"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normAutofit fontScale="85000" lnSpcReduction="20000"/>
          </a:bodyPr>
          <a:lstStyle/>
          <a:p>
            <a:fld id="{C182EC63-A001-4383-9FA3-69A860D7750E}" type="slidenum">
              <a:rPr lang="en-US"/>
              <a:pPr/>
              <a:t>12</a:t>
            </a:fld>
            <a:endParaRPr lang="en-US"/>
          </a:p>
        </p:txBody>
      </p:sp>
      <p:sp>
        <p:nvSpPr>
          <p:cNvPr id="11268" name="Rectangle 4"/>
          <p:cNvSpPr>
            <a:spLocks noGrp="1" noChangeArrowheads="1"/>
          </p:cNvSpPr>
          <p:nvPr>
            <p:ph type="title"/>
          </p:nvPr>
        </p:nvSpPr>
        <p:spPr/>
        <p:txBody>
          <a:bodyPr/>
          <a:lstStyle/>
          <a:p>
            <a:r>
              <a:rPr lang="en-US" altLang="en-US" dirty="0" smtClean="0"/>
              <a:t>Mode</a:t>
            </a:r>
            <a:endParaRPr lang="en-US" altLang="en-US" dirty="0"/>
          </a:p>
        </p:txBody>
      </p:sp>
      <p:sp>
        <p:nvSpPr>
          <p:cNvPr id="11269" name="Rectangle 5"/>
          <p:cNvSpPr>
            <a:spLocks noGrp="1" noChangeArrowheads="1"/>
          </p:cNvSpPr>
          <p:nvPr>
            <p:ph type="body" idx="1"/>
          </p:nvPr>
        </p:nvSpPr>
        <p:spPr/>
        <p:txBody>
          <a:bodyPr/>
          <a:lstStyle/>
          <a:p>
            <a:pPr>
              <a:lnSpc>
                <a:spcPct val="90000"/>
              </a:lnSpc>
            </a:pPr>
            <a:r>
              <a:rPr lang="en-US" altLang="en-US" dirty="0" smtClean="0"/>
              <a:t>Most </a:t>
            </a:r>
            <a:r>
              <a:rPr lang="en-US" altLang="en-US" dirty="0"/>
              <a:t>frequently occurring </a:t>
            </a:r>
            <a:r>
              <a:rPr lang="en-US" altLang="en-US" dirty="0" smtClean="0"/>
              <a:t>score</a:t>
            </a:r>
            <a:endParaRPr lang="en-US" altLang="en-US" b="1" dirty="0"/>
          </a:p>
          <a:p>
            <a:pPr>
              <a:lnSpc>
                <a:spcPct val="90000"/>
              </a:lnSpc>
              <a:spcBef>
                <a:spcPct val="50000"/>
              </a:spcBef>
            </a:pPr>
            <a:r>
              <a:rPr lang="en-US" altLang="en-US" dirty="0" smtClean="0"/>
              <a:t>Any scale of measurement</a:t>
            </a:r>
          </a:p>
          <a:p>
            <a:pPr lvl="1">
              <a:lnSpc>
                <a:spcPct val="90000"/>
              </a:lnSpc>
              <a:spcBef>
                <a:spcPct val="50000"/>
              </a:spcBef>
            </a:pPr>
            <a:r>
              <a:rPr lang="en-US" altLang="en-US" dirty="0" smtClean="0"/>
              <a:t>Used for nominal scales</a:t>
            </a:r>
          </a:p>
          <a:p>
            <a:pPr lvl="1">
              <a:lnSpc>
                <a:spcPct val="90000"/>
              </a:lnSpc>
              <a:spcBef>
                <a:spcPct val="50000"/>
              </a:spcBef>
            </a:pPr>
            <a:endParaRPr lang="en-US" altLang="en-US" dirty="0"/>
          </a:p>
          <a:p>
            <a:pPr>
              <a:lnSpc>
                <a:spcPct val="90000"/>
              </a:lnSpc>
            </a:pPr>
            <a:r>
              <a:rPr lang="en-US" dirty="0"/>
              <a:t>Problems:</a:t>
            </a:r>
          </a:p>
          <a:p>
            <a:pPr lvl="1">
              <a:lnSpc>
                <a:spcPct val="90000"/>
              </a:lnSpc>
            </a:pPr>
            <a:r>
              <a:rPr lang="en-US" dirty="0"/>
              <a:t>Could be many modes</a:t>
            </a:r>
          </a:p>
          <a:p>
            <a:pPr lvl="1">
              <a:lnSpc>
                <a:spcPct val="90000"/>
              </a:lnSpc>
            </a:pPr>
            <a:r>
              <a:rPr lang="en-US" dirty="0"/>
              <a:t>Does not take into consideration all of the data</a:t>
            </a:r>
            <a:endParaRPr lang="en-US" altLang="en-US" dirty="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69">
                                            <p:txEl>
                                              <p:pRg st="0" end="0"/>
                                            </p:txEl>
                                          </p:spTgt>
                                        </p:tgtEl>
                                        <p:attrNameLst>
                                          <p:attrName>style.visibility</p:attrName>
                                        </p:attrNameLst>
                                      </p:cBhvr>
                                      <p:to>
                                        <p:strVal val="visible"/>
                                      </p:to>
                                    </p:set>
                                    <p:animEffect transition="in" filter="wipe(left)">
                                      <p:cBhvr>
                                        <p:cTn id="7" dur="500"/>
                                        <p:tgtEl>
                                          <p:spTgt spid="1126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269">
                                            <p:txEl>
                                              <p:pRg st="1" end="1"/>
                                            </p:txEl>
                                          </p:spTgt>
                                        </p:tgtEl>
                                        <p:attrNameLst>
                                          <p:attrName>style.visibility</p:attrName>
                                        </p:attrNameLst>
                                      </p:cBhvr>
                                      <p:to>
                                        <p:strVal val="visible"/>
                                      </p:to>
                                    </p:set>
                                    <p:animEffect transition="in" filter="wipe(left)">
                                      <p:cBhvr>
                                        <p:cTn id="12" dur="500"/>
                                        <p:tgtEl>
                                          <p:spTgt spid="1126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269">
                                            <p:txEl>
                                              <p:pRg st="2" end="2"/>
                                            </p:txEl>
                                          </p:spTgt>
                                        </p:tgtEl>
                                        <p:attrNameLst>
                                          <p:attrName>style.visibility</p:attrName>
                                        </p:attrNameLst>
                                      </p:cBhvr>
                                      <p:to>
                                        <p:strVal val="visible"/>
                                      </p:to>
                                    </p:set>
                                    <p:animEffect transition="in" filter="wipe(left)">
                                      <p:cBhvr>
                                        <p:cTn id="17" dur="500"/>
                                        <p:tgtEl>
                                          <p:spTgt spid="1126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269">
                                            <p:txEl>
                                              <p:pRg st="4" end="4"/>
                                            </p:txEl>
                                          </p:spTgt>
                                        </p:tgtEl>
                                        <p:attrNameLst>
                                          <p:attrName>style.visibility</p:attrName>
                                        </p:attrNameLst>
                                      </p:cBhvr>
                                      <p:to>
                                        <p:strVal val="visible"/>
                                      </p:to>
                                    </p:set>
                                    <p:animEffect transition="in" filter="wipe(left)">
                                      <p:cBhvr>
                                        <p:cTn id="22" dur="500"/>
                                        <p:tgtEl>
                                          <p:spTgt spid="1126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269">
                                            <p:txEl>
                                              <p:pRg st="5" end="5"/>
                                            </p:txEl>
                                          </p:spTgt>
                                        </p:tgtEl>
                                        <p:attrNameLst>
                                          <p:attrName>style.visibility</p:attrName>
                                        </p:attrNameLst>
                                      </p:cBhvr>
                                      <p:to>
                                        <p:strVal val="visible"/>
                                      </p:to>
                                    </p:set>
                                    <p:animEffect transition="in" filter="wipe(left)">
                                      <p:cBhvr>
                                        <p:cTn id="27" dur="500"/>
                                        <p:tgtEl>
                                          <p:spTgt spid="1126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269">
                                            <p:txEl>
                                              <p:pRg st="6" end="6"/>
                                            </p:txEl>
                                          </p:spTgt>
                                        </p:tgtEl>
                                        <p:attrNameLst>
                                          <p:attrName>style.visibility</p:attrName>
                                        </p:attrNameLst>
                                      </p:cBhvr>
                                      <p:to>
                                        <p:strVal val="visible"/>
                                      </p:to>
                                    </p:set>
                                    <p:animEffect transition="in" filter="wipe(left)">
                                      <p:cBhvr>
                                        <p:cTn id="32" dur="500"/>
                                        <p:tgtEl>
                                          <p:spTgt spid="1126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build="p" bldLvl="5"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a:t>
            </a:r>
            <a:endParaRPr lang="en-US" dirty="0"/>
          </a:p>
        </p:txBody>
      </p:sp>
      <p:sp>
        <p:nvSpPr>
          <p:cNvPr id="3" name="Content Placeholder 2"/>
          <p:cNvSpPr>
            <a:spLocks noGrp="1"/>
          </p:cNvSpPr>
          <p:nvPr>
            <p:ph sz="quarter" idx="1"/>
          </p:nvPr>
        </p:nvSpPr>
        <p:spPr/>
        <p:txBody>
          <a:bodyPr/>
          <a:lstStyle/>
          <a:p>
            <a:pPr>
              <a:buNone/>
            </a:pPr>
            <a:endParaRPr lang="en-US" sz="3100" dirty="0" smtClean="0">
              <a:latin typeface="Times New Roman" pitchFamily="18" charset="0"/>
              <a:cs typeface="Times New Roman" pitchFamily="18" charset="0"/>
            </a:endParaRPr>
          </a:p>
          <a:p>
            <a:r>
              <a:rPr lang="en-US" dirty="0" smtClean="0">
                <a:cs typeface="Times New Roman" pitchFamily="18" charset="0"/>
              </a:rPr>
              <a:t>What is the mode of these data:</a:t>
            </a:r>
          </a:p>
          <a:p>
            <a:pPr lvl="1"/>
            <a:r>
              <a:rPr lang="en-US" sz="2800" dirty="0" smtClean="0">
                <a:cs typeface="Times New Roman" pitchFamily="18" charset="0"/>
              </a:rPr>
              <a:t>2  3  5  5  6  7  9</a:t>
            </a:r>
            <a:r>
              <a:rPr lang="en-US" sz="2800" dirty="0" smtClean="0"/>
              <a:t> </a:t>
            </a:r>
          </a:p>
          <a:p>
            <a:pPr lvl="1"/>
            <a:endParaRPr lang="en-US" dirty="0" smtClean="0"/>
          </a:p>
          <a:p>
            <a:pPr lvl="1"/>
            <a:endParaRPr lang="en-US" dirty="0" smtClean="0"/>
          </a:p>
          <a:p>
            <a:r>
              <a:rPr lang="en-US" dirty="0" smtClean="0"/>
              <a:t>What is the mode of these data:</a:t>
            </a:r>
          </a:p>
          <a:p>
            <a:pPr lvl="1"/>
            <a:r>
              <a:rPr lang="en-US" sz="2800" dirty="0" smtClean="0">
                <a:cs typeface="Times New Roman" pitchFamily="18" charset="0"/>
              </a:rPr>
              <a:t>2  3  5  5  5 6  7 7 7 9</a:t>
            </a:r>
            <a:endParaRPr lang="en-US" dirty="0" smtClean="0"/>
          </a:p>
          <a:p>
            <a:pPr lvl="1"/>
            <a:endParaRPr lang="en-US" dirty="0" smtClean="0"/>
          </a:p>
          <a:p>
            <a:pPr lvl="1"/>
            <a:endParaRPr lang="en-US" dirty="0" smtClean="0"/>
          </a:p>
          <a:p>
            <a:endParaRPr lang="en-US" dirty="0" smtClean="0"/>
          </a:p>
          <a:p>
            <a:pPr lvl="1"/>
            <a:endParaRPr lang="en-US" dirty="0"/>
          </a:p>
        </p:txBody>
      </p:sp>
      <p:sp>
        <p:nvSpPr>
          <p:cNvPr id="8" name="Rectangle 8"/>
          <p:cNvSpPr>
            <a:spLocks noChangeArrowheads="1"/>
          </p:cNvSpPr>
          <p:nvPr/>
        </p:nvSpPr>
        <p:spPr bwMode="auto">
          <a:xfrm>
            <a:off x="4419600" y="2743200"/>
            <a:ext cx="1295400" cy="685800"/>
          </a:xfrm>
          <a:prstGeom prst="rect">
            <a:avLst/>
          </a:prstGeom>
          <a:noFill/>
          <a:ln w="9525">
            <a:solidFill>
              <a:schemeClr val="tx1"/>
            </a:solidFill>
            <a:miter lim="800000"/>
            <a:headEnd/>
            <a:tailEnd/>
          </a:ln>
          <a:effectLst/>
        </p:spPr>
        <p:txBody>
          <a:bodyPr wrap="none" anchor="ctr"/>
          <a:lstStyle/>
          <a:p>
            <a:endParaRPr lang="en-US"/>
          </a:p>
        </p:txBody>
      </p:sp>
      <p:sp>
        <p:nvSpPr>
          <p:cNvPr id="10" name="Rectangle 11"/>
          <p:cNvSpPr>
            <a:spLocks noChangeArrowheads="1"/>
          </p:cNvSpPr>
          <p:nvPr/>
        </p:nvSpPr>
        <p:spPr bwMode="auto">
          <a:xfrm>
            <a:off x="3886200" y="5410200"/>
            <a:ext cx="4724400" cy="685800"/>
          </a:xfrm>
          <a:prstGeom prst="rect">
            <a:avLst/>
          </a:prstGeom>
          <a:noFill/>
          <a:ln w="9525">
            <a:solidFill>
              <a:schemeClr val="tx1"/>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5875755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a:t>
            </a:r>
            <a:endParaRPr lang="en-US" dirty="0"/>
          </a:p>
        </p:txBody>
      </p:sp>
      <p:sp>
        <p:nvSpPr>
          <p:cNvPr id="3" name="Content Placeholder 2"/>
          <p:cNvSpPr>
            <a:spLocks noGrp="1"/>
          </p:cNvSpPr>
          <p:nvPr>
            <p:ph sz="quarter" idx="1"/>
          </p:nvPr>
        </p:nvSpPr>
        <p:spPr/>
        <p:txBody>
          <a:bodyPr/>
          <a:lstStyle/>
          <a:p>
            <a:pPr>
              <a:buNone/>
            </a:pPr>
            <a:endParaRPr lang="en-US" sz="3100" dirty="0" smtClean="0">
              <a:latin typeface="Times New Roman" pitchFamily="18" charset="0"/>
              <a:cs typeface="Times New Roman" pitchFamily="18" charset="0"/>
            </a:endParaRPr>
          </a:p>
          <a:p>
            <a:r>
              <a:rPr lang="en-US" dirty="0" smtClean="0">
                <a:cs typeface="Times New Roman" pitchFamily="18" charset="0"/>
              </a:rPr>
              <a:t>What is the mode of these data:</a:t>
            </a:r>
          </a:p>
          <a:p>
            <a:pPr lvl="1"/>
            <a:r>
              <a:rPr lang="en-US" sz="2800" dirty="0" smtClean="0">
                <a:cs typeface="Times New Roman" pitchFamily="18" charset="0"/>
              </a:rPr>
              <a:t>2  3  5  5  6  7  9</a:t>
            </a:r>
            <a:r>
              <a:rPr lang="en-US" sz="2800" dirty="0" smtClean="0"/>
              <a:t> </a:t>
            </a:r>
          </a:p>
          <a:p>
            <a:pPr lvl="1"/>
            <a:endParaRPr lang="en-US" dirty="0" smtClean="0"/>
          </a:p>
          <a:p>
            <a:pPr lvl="1"/>
            <a:endParaRPr lang="en-US" dirty="0" smtClean="0"/>
          </a:p>
          <a:p>
            <a:r>
              <a:rPr lang="en-US" dirty="0" smtClean="0"/>
              <a:t>What is the mode of these data:</a:t>
            </a:r>
          </a:p>
          <a:p>
            <a:pPr lvl="1"/>
            <a:r>
              <a:rPr lang="en-US" sz="2800" dirty="0" smtClean="0">
                <a:cs typeface="Times New Roman" pitchFamily="18" charset="0"/>
              </a:rPr>
              <a:t>2  3  5  5  5 6  7 7 7 9</a:t>
            </a:r>
            <a:endParaRPr lang="en-US" dirty="0" smtClean="0"/>
          </a:p>
          <a:p>
            <a:pPr lvl="1"/>
            <a:endParaRPr lang="en-US" dirty="0" smtClean="0"/>
          </a:p>
          <a:p>
            <a:pPr lvl="1"/>
            <a:endParaRPr lang="en-US" dirty="0" smtClean="0"/>
          </a:p>
          <a:p>
            <a:endParaRPr lang="en-US" dirty="0" smtClean="0"/>
          </a:p>
          <a:p>
            <a:pPr lvl="1"/>
            <a:endParaRPr lang="en-US" dirty="0"/>
          </a:p>
        </p:txBody>
      </p:sp>
      <p:sp>
        <p:nvSpPr>
          <p:cNvPr id="7" name="Text Box 7"/>
          <p:cNvSpPr txBox="1">
            <a:spLocks noChangeArrowheads="1"/>
          </p:cNvSpPr>
          <p:nvPr/>
        </p:nvSpPr>
        <p:spPr bwMode="auto">
          <a:xfrm>
            <a:off x="4953000" y="2819400"/>
            <a:ext cx="457200" cy="538609"/>
          </a:xfrm>
          <a:prstGeom prst="rect">
            <a:avLst/>
          </a:prstGeom>
          <a:noFill/>
          <a:ln w="9525">
            <a:noFill/>
            <a:miter lim="800000"/>
            <a:headEnd/>
            <a:tailEnd/>
          </a:ln>
          <a:effectLst/>
        </p:spPr>
        <p:txBody>
          <a:bodyPr>
            <a:spAutoFit/>
          </a:bodyPr>
          <a:lstStyle/>
          <a:p>
            <a:pPr algn="ctr" eaLnBrk="1" hangingPunct="1">
              <a:spcBef>
                <a:spcPct val="50000"/>
              </a:spcBef>
            </a:pPr>
            <a:r>
              <a:rPr lang="en-US" sz="2900" dirty="0"/>
              <a:t>5</a:t>
            </a:r>
          </a:p>
        </p:txBody>
      </p:sp>
      <p:sp>
        <p:nvSpPr>
          <p:cNvPr id="8" name="Rectangle 8"/>
          <p:cNvSpPr>
            <a:spLocks noChangeArrowheads="1"/>
          </p:cNvSpPr>
          <p:nvPr/>
        </p:nvSpPr>
        <p:spPr bwMode="auto">
          <a:xfrm>
            <a:off x="4419600" y="2743200"/>
            <a:ext cx="1295400" cy="685800"/>
          </a:xfrm>
          <a:prstGeom prst="rect">
            <a:avLst/>
          </a:prstGeom>
          <a:noFill/>
          <a:ln w="9525">
            <a:solidFill>
              <a:schemeClr val="tx1"/>
            </a:solidFill>
            <a:miter lim="800000"/>
            <a:headEnd/>
            <a:tailEnd/>
          </a:ln>
          <a:effectLst/>
        </p:spPr>
        <p:txBody>
          <a:bodyPr wrap="none" anchor="ctr"/>
          <a:lstStyle/>
          <a:p>
            <a:endParaRPr lang="en-US"/>
          </a:p>
        </p:txBody>
      </p:sp>
      <p:sp>
        <p:nvSpPr>
          <p:cNvPr id="9" name="Text Box 10"/>
          <p:cNvSpPr txBox="1">
            <a:spLocks noChangeArrowheads="1"/>
          </p:cNvSpPr>
          <p:nvPr/>
        </p:nvSpPr>
        <p:spPr bwMode="auto">
          <a:xfrm>
            <a:off x="4038600" y="5486400"/>
            <a:ext cx="4572000" cy="457200"/>
          </a:xfrm>
          <a:prstGeom prst="rect">
            <a:avLst/>
          </a:prstGeom>
          <a:noFill/>
          <a:ln w="9525">
            <a:noFill/>
            <a:miter lim="800000"/>
            <a:headEnd/>
            <a:tailEnd/>
          </a:ln>
          <a:effectLst/>
        </p:spPr>
        <p:txBody>
          <a:bodyPr>
            <a:spAutoFit/>
          </a:bodyPr>
          <a:lstStyle/>
          <a:p>
            <a:pPr eaLnBrk="1" hangingPunct="1">
              <a:spcBef>
                <a:spcPct val="50000"/>
              </a:spcBef>
            </a:pPr>
            <a:r>
              <a:rPr lang="en-US" sz="2400" dirty="0"/>
              <a:t>5 and 7 (these data are </a:t>
            </a:r>
            <a:r>
              <a:rPr lang="en-US" sz="2400" i="1" dirty="0"/>
              <a:t>bimodal</a:t>
            </a:r>
            <a:r>
              <a:rPr lang="en-US" sz="2400" dirty="0"/>
              <a:t>)</a:t>
            </a:r>
          </a:p>
        </p:txBody>
      </p:sp>
      <p:sp>
        <p:nvSpPr>
          <p:cNvPr id="10" name="Rectangle 11"/>
          <p:cNvSpPr>
            <a:spLocks noChangeArrowheads="1"/>
          </p:cNvSpPr>
          <p:nvPr/>
        </p:nvSpPr>
        <p:spPr bwMode="auto">
          <a:xfrm>
            <a:off x="3886200" y="5410200"/>
            <a:ext cx="4724400" cy="685800"/>
          </a:xfrm>
          <a:prstGeom prst="rect">
            <a:avLst/>
          </a:prstGeom>
          <a:noFill/>
          <a:ln w="9525">
            <a:solidFill>
              <a:schemeClr val="tx1"/>
            </a:solidFill>
            <a:miter lim="800000"/>
            <a:headEnd/>
            <a:tailEnd/>
          </a:ln>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P spid="9"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dirty="0" smtClean="0"/>
              <a:t>Distributions</a:t>
            </a:r>
            <a:endParaRPr lang="en-US" altLang="en-US" dirty="0"/>
          </a:p>
        </p:txBody>
      </p:sp>
      <p:sp>
        <p:nvSpPr>
          <p:cNvPr id="7" name="Slide Number Placeholder 5"/>
          <p:cNvSpPr>
            <a:spLocks noGrp="1"/>
          </p:cNvSpPr>
          <p:nvPr>
            <p:ph type="sldNum" sz="quarter" idx="16"/>
          </p:nvPr>
        </p:nvSpPr>
        <p:spPr/>
        <p:txBody>
          <a:bodyPr>
            <a:normAutofit fontScale="85000" lnSpcReduction="20000"/>
          </a:bodyPr>
          <a:lstStyle/>
          <a:p>
            <a:fld id="{D495E67E-96EF-41CB-8102-3648CA62DD94}" type="slidenum">
              <a:rPr lang="en-US"/>
              <a:pPr/>
              <a:t>15</a:t>
            </a:fld>
            <a:endParaRPr lang="en-US"/>
          </a:p>
        </p:txBody>
      </p:sp>
      <p:sp>
        <p:nvSpPr>
          <p:cNvPr id="10" name="Text Placeholder 9"/>
          <p:cNvSpPr>
            <a:spLocks noGrp="1"/>
          </p:cNvSpPr>
          <p:nvPr>
            <p:ph type="body" sz="quarter" idx="1"/>
          </p:nvPr>
        </p:nvSpPr>
        <p:spPr/>
        <p:txBody>
          <a:bodyPr/>
          <a:lstStyle/>
          <a:p>
            <a:pPr algn="ctr"/>
            <a:r>
              <a:rPr lang="en-US" sz="2900" dirty="0" err="1" smtClean="0"/>
              <a:t>Unimodal</a:t>
            </a:r>
            <a:endParaRPr lang="en-US" sz="2900" dirty="0"/>
          </a:p>
        </p:txBody>
      </p:sp>
      <p:sp>
        <p:nvSpPr>
          <p:cNvPr id="12" name="Text Placeholder 11"/>
          <p:cNvSpPr>
            <a:spLocks noGrp="1"/>
          </p:cNvSpPr>
          <p:nvPr>
            <p:ph type="body" sz="quarter" idx="3"/>
          </p:nvPr>
        </p:nvSpPr>
        <p:spPr/>
        <p:txBody>
          <a:bodyPr/>
          <a:lstStyle/>
          <a:p>
            <a:pPr algn="ctr"/>
            <a:r>
              <a:rPr lang="en-US" sz="2900" dirty="0" smtClean="0"/>
              <a:t>Bimodal</a:t>
            </a:r>
            <a:endParaRPr lang="en-US" sz="2900" dirty="0"/>
          </a:p>
        </p:txBody>
      </p:sp>
      <p:pic>
        <p:nvPicPr>
          <p:cNvPr id="12295" name="Picture 7"/>
          <p:cNvPicPr>
            <a:picLocks noChangeAspect="1" noChangeArrowheads="1"/>
          </p:cNvPicPr>
          <p:nvPr/>
        </p:nvPicPr>
        <p:blipFill>
          <a:blip r:embed="rId3" cstate="print"/>
          <a:srcRect/>
          <a:stretch>
            <a:fillRect/>
          </a:stretch>
        </p:blipFill>
        <p:spPr bwMode="auto">
          <a:xfrm>
            <a:off x="507465" y="2474912"/>
            <a:ext cx="3934325" cy="2935288"/>
          </a:xfrm>
          <a:prstGeom prst="rect">
            <a:avLst/>
          </a:prstGeom>
          <a:noFill/>
          <a:ln w="9525">
            <a:noFill/>
            <a:miter lim="800000"/>
            <a:headEnd/>
            <a:tailEnd/>
          </a:ln>
        </p:spPr>
      </p:pic>
      <p:pic>
        <p:nvPicPr>
          <p:cNvPr id="9" name="Picture 6"/>
          <p:cNvPicPr>
            <a:picLocks noChangeAspect="1" noChangeArrowheads="1"/>
          </p:cNvPicPr>
          <p:nvPr/>
        </p:nvPicPr>
        <p:blipFill>
          <a:blip r:embed="rId4" cstate="print"/>
          <a:srcRect/>
          <a:stretch>
            <a:fillRect/>
          </a:stretch>
        </p:blipFill>
        <p:spPr bwMode="auto">
          <a:xfrm>
            <a:off x="4876800" y="2413207"/>
            <a:ext cx="3759200" cy="3044618"/>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Measures of Central Tendency</a:t>
            </a:r>
            <a:endParaRPr lang="en-US" dirty="0"/>
          </a:p>
        </p:txBody>
      </p:sp>
      <p:pic>
        <p:nvPicPr>
          <p:cNvPr id="4" name="Picture 3"/>
          <p:cNvPicPr>
            <a:picLocks noChangeAspect="1" noChangeArrowheads="1"/>
          </p:cNvPicPr>
          <p:nvPr/>
        </p:nvPicPr>
        <p:blipFill>
          <a:blip r:embed="rId3" cstate="print"/>
          <a:srcRect/>
          <a:stretch>
            <a:fillRect/>
          </a:stretch>
        </p:blipFill>
        <p:spPr bwMode="auto">
          <a:xfrm>
            <a:off x="381000" y="2286000"/>
            <a:ext cx="8458200" cy="34934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normAutofit/>
          </a:bodyPr>
          <a:lstStyle/>
          <a:p>
            <a:r>
              <a:rPr lang="en-US" dirty="0" smtClean="0"/>
              <a:t>Measures </a:t>
            </a:r>
            <a:r>
              <a:rPr lang="en-US" dirty="0"/>
              <a:t>of Central Tendency</a:t>
            </a:r>
          </a:p>
        </p:txBody>
      </p:sp>
      <p:sp>
        <p:nvSpPr>
          <p:cNvPr id="6" name="Slide Number Placeholder 5"/>
          <p:cNvSpPr>
            <a:spLocks noGrp="1"/>
          </p:cNvSpPr>
          <p:nvPr>
            <p:ph type="sldNum" sz="quarter" idx="12"/>
          </p:nvPr>
        </p:nvSpPr>
        <p:spPr/>
        <p:txBody>
          <a:bodyPr>
            <a:normAutofit fontScale="85000" lnSpcReduction="20000"/>
          </a:bodyPr>
          <a:lstStyle/>
          <a:p>
            <a:fld id="{2DE57D5F-671E-49FD-B479-34E334E53E07}" type="slidenum">
              <a:rPr lang="en-US"/>
              <a:pPr/>
              <a:t>17</a:t>
            </a:fld>
            <a:endParaRPr lang="en-US"/>
          </a:p>
        </p:txBody>
      </p:sp>
      <p:sp>
        <p:nvSpPr>
          <p:cNvPr id="142339" name="Rectangle 3"/>
          <p:cNvSpPr>
            <a:spLocks noGrp="1" noChangeArrowheads="1"/>
          </p:cNvSpPr>
          <p:nvPr>
            <p:ph sz="quarter" idx="1"/>
          </p:nvPr>
        </p:nvSpPr>
        <p:spPr/>
        <p:txBody>
          <a:bodyPr/>
          <a:lstStyle/>
          <a:p>
            <a:r>
              <a:rPr lang="en-US" dirty="0" smtClean="0"/>
              <a:t>Symmetrical (normal curve): </a:t>
            </a:r>
            <a:r>
              <a:rPr lang="en-US" i="1" dirty="0"/>
              <a:t>M</a:t>
            </a:r>
            <a:r>
              <a:rPr lang="en-US" dirty="0"/>
              <a:t> = </a:t>
            </a:r>
            <a:r>
              <a:rPr lang="en-US" i="1" dirty="0" err="1" smtClean="0"/>
              <a:t>Mdn</a:t>
            </a:r>
            <a:r>
              <a:rPr lang="en-US" dirty="0" smtClean="0"/>
              <a:t> </a:t>
            </a:r>
            <a:r>
              <a:rPr lang="en-US" dirty="0"/>
              <a:t>= </a:t>
            </a:r>
            <a:r>
              <a:rPr lang="en-US" dirty="0" smtClean="0"/>
              <a:t>Mode</a:t>
            </a:r>
            <a:endParaRPr lang="en-US" dirty="0"/>
          </a:p>
          <a:p>
            <a:r>
              <a:rPr lang="en-US" dirty="0" smtClean="0"/>
              <a:t>Positively skewed: </a:t>
            </a:r>
            <a:r>
              <a:rPr lang="en-US" i="1" dirty="0" smtClean="0"/>
              <a:t>M</a:t>
            </a:r>
            <a:r>
              <a:rPr lang="en-US" dirty="0" smtClean="0"/>
              <a:t> &gt; </a:t>
            </a:r>
            <a:r>
              <a:rPr lang="en-US" i="1" dirty="0" err="1" smtClean="0"/>
              <a:t>Mdn</a:t>
            </a:r>
            <a:r>
              <a:rPr lang="en-US" dirty="0" smtClean="0"/>
              <a:t> </a:t>
            </a:r>
            <a:r>
              <a:rPr lang="en-US" dirty="0" smtClean="0">
                <a:sym typeface="Symbol" pitchFamily="18" charset="2"/>
              </a:rPr>
              <a:t></a:t>
            </a:r>
            <a:r>
              <a:rPr lang="en-US" dirty="0" smtClean="0"/>
              <a:t> Mode</a:t>
            </a:r>
          </a:p>
          <a:p>
            <a:r>
              <a:rPr lang="en-US" dirty="0" smtClean="0"/>
              <a:t>Negatively </a:t>
            </a:r>
            <a:r>
              <a:rPr lang="en-US" dirty="0"/>
              <a:t>skewed: </a:t>
            </a:r>
            <a:r>
              <a:rPr lang="en-US" i="1" dirty="0"/>
              <a:t>M</a:t>
            </a:r>
            <a:r>
              <a:rPr lang="en-US" dirty="0"/>
              <a:t> &lt; </a:t>
            </a:r>
            <a:r>
              <a:rPr lang="en-US" i="1" dirty="0" err="1"/>
              <a:t>Mdn</a:t>
            </a:r>
            <a:r>
              <a:rPr lang="en-US" dirty="0"/>
              <a:t> </a:t>
            </a:r>
            <a:r>
              <a:rPr lang="en-US" dirty="0">
                <a:sym typeface="Symbol" pitchFamily="18" charset="2"/>
              </a:rPr>
              <a:t> </a:t>
            </a:r>
            <a:r>
              <a:rPr lang="en-US" dirty="0" smtClean="0"/>
              <a:t>Mode</a:t>
            </a:r>
            <a:endParaRPr lang="en-US" dirty="0"/>
          </a:p>
        </p:txBody>
      </p:sp>
      <p:pic>
        <p:nvPicPr>
          <p:cNvPr id="5" name="Picture 1031"/>
          <p:cNvPicPr>
            <a:picLocks noChangeAspect="1" noChangeArrowheads="1"/>
          </p:cNvPicPr>
          <p:nvPr/>
        </p:nvPicPr>
        <p:blipFill>
          <a:blip r:embed="rId3" cstate="print"/>
          <a:srcRect/>
          <a:stretch>
            <a:fillRect/>
          </a:stretch>
        </p:blipFill>
        <p:spPr bwMode="auto">
          <a:xfrm>
            <a:off x="660400" y="3276600"/>
            <a:ext cx="7950200" cy="3228975"/>
          </a:xfrm>
          <a:prstGeom prst="rect">
            <a:avLst/>
          </a:prstGeom>
          <a:noFill/>
          <a:ln w="9525">
            <a:noFill/>
            <a:miter lim="800000"/>
            <a:headEnd/>
            <a:tailEnd/>
          </a:ln>
        </p:spPr>
      </p:pic>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2339">
                                            <p:txEl>
                                              <p:pRg st="0" end="0"/>
                                            </p:txEl>
                                          </p:spTgt>
                                        </p:tgtEl>
                                        <p:attrNameLst>
                                          <p:attrName>style.visibility</p:attrName>
                                        </p:attrNameLst>
                                      </p:cBhvr>
                                      <p:to>
                                        <p:strVal val="visible"/>
                                      </p:to>
                                    </p:set>
                                    <p:animEffect transition="in" filter="wipe(left)">
                                      <p:cBhvr>
                                        <p:cTn id="7" dur="500"/>
                                        <p:tgtEl>
                                          <p:spTgt spid="1423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2339">
                                            <p:txEl>
                                              <p:pRg st="1" end="1"/>
                                            </p:txEl>
                                          </p:spTgt>
                                        </p:tgtEl>
                                        <p:attrNameLst>
                                          <p:attrName>style.visibility</p:attrName>
                                        </p:attrNameLst>
                                      </p:cBhvr>
                                      <p:to>
                                        <p:strVal val="visible"/>
                                      </p:to>
                                    </p:set>
                                    <p:animEffect transition="in" filter="wipe(left)">
                                      <p:cBhvr>
                                        <p:cTn id="12" dur="500"/>
                                        <p:tgtEl>
                                          <p:spTgt spid="1423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2339">
                                            <p:txEl>
                                              <p:pRg st="2" end="2"/>
                                            </p:txEl>
                                          </p:spTgt>
                                        </p:tgtEl>
                                        <p:attrNameLst>
                                          <p:attrName>style.visibility</p:attrName>
                                        </p:attrNameLst>
                                      </p:cBhvr>
                                      <p:to>
                                        <p:strVal val="visible"/>
                                      </p:to>
                                    </p:set>
                                    <p:animEffect transition="in" filter="wipe(left)">
                                      <p:cBhvr>
                                        <p:cTn id="17" dur="500"/>
                                        <p:tgtEl>
                                          <p:spTgt spid="1423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r>
              <a:rPr lang="en-US" sz="3400" dirty="0" smtClean="0"/>
              <a:t>Which measure to use?</a:t>
            </a:r>
            <a:endParaRPr lang="en-US" sz="3400" dirty="0"/>
          </a:p>
        </p:txBody>
      </p:sp>
      <p:graphicFrame>
        <p:nvGraphicFramePr>
          <p:cNvPr id="166969" name="Group 57"/>
          <p:cNvGraphicFramePr>
            <a:graphicFrameLocks noGrp="1"/>
          </p:cNvGraphicFramePr>
          <p:nvPr>
            <p:ph sz="quarter" idx="2"/>
          </p:nvPr>
        </p:nvGraphicFramePr>
        <p:xfrm>
          <a:off x="5365750" y="1676400"/>
          <a:ext cx="1797050" cy="3108960"/>
        </p:xfrm>
        <a:graphic>
          <a:graphicData uri="http://schemas.openxmlformats.org/drawingml/2006/table">
            <a:tbl>
              <a:tblPr/>
              <a:tblGrid>
                <a:gridCol w="1111250"/>
                <a:gridCol w="685800"/>
              </a:tblGrid>
              <a:tr h="44196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dirty="0" smtClean="0">
                          <a:ln>
                            <a:noFill/>
                          </a:ln>
                          <a:solidFill>
                            <a:schemeClr val="tx1"/>
                          </a:solidFill>
                          <a:effectLst/>
                          <a:latin typeface="Arial" charset="0"/>
                        </a:rPr>
                        <a:t>Score</a:t>
                      </a:r>
                    </a:p>
                  </a:txBody>
                  <a:tcPr marL="87989" marR="8798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1" u="none" strike="noStrike" cap="none" normalizeH="0" baseline="0" dirty="0" smtClean="0">
                          <a:ln>
                            <a:noFill/>
                          </a:ln>
                          <a:solidFill>
                            <a:schemeClr val="tx1"/>
                          </a:solidFill>
                          <a:effectLst/>
                          <a:latin typeface="Arial" charset="0"/>
                        </a:rPr>
                        <a:t>f</a:t>
                      </a:r>
                    </a:p>
                  </a:txBody>
                  <a:tcPr marL="87989" marR="879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96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dirty="0" smtClean="0">
                          <a:ln>
                            <a:noFill/>
                          </a:ln>
                          <a:solidFill>
                            <a:schemeClr val="tx1"/>
                          </a:solidFill>
                          <a:effectLst/>
                          <a:latin typeface="Arial" charset="0"/>
                        </a:rPr>
                        <a:t>5</a:t>
                      </a:r>
                    </a:p>
                  </a:txBody>
                  <a:tcPr marL="87989" marR="8798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smtClean="0">
                          <a:ln>
                            <a:noFill/>
                          </a:ln>
                          <a:solidFill>
                            <a:schemeClr val="tx1"/>
                          </a:solidFill>
                          <a:effectLst/>
                          <a:latin typeface="Arial" charset="0"/>
                        </a:rPr>
                        <a:t>1</a:t>
                      </a:r>
                    </a:p>
                  </a:txBody>
                  <a:tcPr marL="87989" marR="879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96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dirty="0" smtClean="0">
                          <a:ln>
                            <a:noFill/>
                          </a:ln>
                          <a:solidFill>
                            <a:schemeClr val="tx1"/>
                          </a:solidFill>
                          <a:effectLst/>
                          <a:latin typeface="Arial" charset="0"/>
                        </a:rPr>
                        <a:t>4</a:t>
                      </a:r>
                    </a:p>
                  </a:txBody>
                  <a:tcPr marL="87989" marR="8798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smtClean="0">
                          <a:ln>
                            <a:noFill/>
                          </a:ln>
                          <a:solidFill>
                            <a:schemeClr val="tx1"/>
                          </a:solidFill>
                          <a:effectLst/>
                          <a:latin typeface="Arial" charset="0"/>
                        </a:rPr>
                        <a:t>2</a:t>
                      </a:r>
                    </a:p>
                  </a:txBody>
                  <a:tcPr marL="87989" marR="879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96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dirty="0" smtClean="0">
                          <a:ln>
                            <a:noFill/>
                          </a:ln>
                          <a:solidFill>
                            <a:schemeClr val="tx1"/>
                          </a:solidFill>
                          <a:effectLst/>
                          <a:latin typeface="Arial" charset="0"/>
                        </a:rPr>
                        <a:t>3</a:t>
                      </a:r>
                    </a:p>
                  </a:txBody>
                  <a:tcPr marL="87989" marR="8798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smtClean="0">
                          <a:ln>
                            <a:noFill/>
                          </a:ln>
                          <a:solidFill>
                            <a:schemeClr val="tx1"/>
                          </a:solidFill>
                          <a:effectLst/>
                          <a:latin typeface="Arial" charset="0"/>
                        </a:rPr>
                        <a:t>4</a:t>
                      </a:r>
                    </a:p>
                  </a:txBody>
                  <a:tcPr marL="87989" marR="879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96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dirty="0" smtClean="0">
                          <a:ln>
                            <a:noFill/>
                          </a:ln>
                          <a:solidFill>
                            <a:schemeClr val="tx1"/>
                          </a:solidFill>
                          <a:effectLst/>
                          <a:latin typeface="Arial" charset="0"/>
                        </a:rPr>
                        <a:t>2</a:t>
                      </a:r>
                    </a:p>
                  </a:txBody>
                  <a:tcPr marL="87989" marR="8798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dirty="0" smtClean="0">
                          <a:ln>
                            <a:noFill/>
                          </a:ln>
                          <a:solidFill>
                            <a:schemeClr val="tx1"/>
                          </a:solidFill>
                          <a:effectLst/>
                          <a:latin typeface="Arial" charset="0"/>
                        </a:rPr>
                        <a:t>2</a:t>
                      </a:r>
                    </a:p>
                  </a:txBody>
                  <a:tcPr marL="87989" marR="879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96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dirty="0" smtClean="0">
                          <a:ln>
                            <a:noFill/>
                          </a:ln>
                          <a:solidFill>
                            <a:schemeClr val="tx1"/>
                          </a:solidFill>
                          <a:effectLst/>
                          <a:latin typeface="Arial" charset="0"/>
                        </a:rPr>
                        <a:t>1</a:t>
                      </a:r>
                    </a:p>
                  </a:txBody>
                  <a:tcPr marL="87989" marR="8798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dirty="0" smtClean="0">
                          <a:ln>
                            <a:noFill/>
                          </a:ln>
                          <a:solidFill>
                            <a:schemeClr val="tx1"/>
                          </a:solidFill>
                          <a:effectLst/>
                          <a:latin typeface="Arial" charset="0"/>
                        </a:rPr>
                        <a:t>1</a:t>
                      </a:r>
                    </a:p>
                  </a:txBody>
                  <a:tcPr marL="87989" marR="879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 name="Slide Number Placeholder 7"/>
          <p:cNvSpPr>
            <a:spLocks noGrp="1"/>
          </p:cNvSpPr>
          <p:nvPr>
            <p:ph type="sldNum" sz="quarter" idx="16"/>
          </p:nvPr>
        </p:nvSpPr>
        <p:spPr/>
        <p:txBody>
          <a:bodyPr>
            <a:normAutofit fontScale="85000" lnSpcReduction="20000"/>
          </a:bodyPr>
          <a:lstStyle/>
          <a:p>
            <a:fld id="{C5618538-8B61-411E-AC28-71377C5C9BB6}" type="slidenum">
              <a:rPr lang="en-US"/>
              <a:pPr/>
              <a:t>18</a:t>
            </a:fld>
            <a:endParaRPr lang="en-US"/>
          </a:p>
        </p:txBody>
      </p:sp>
      <p:sp>
        <p:nvSpPr>
          <p:cNvPr id="9" name="TextBox 8"/>
          <p:cNvSpPr txBox="1"/>
          <p:nvPr/>
        </p:nvSpPr>
        <p:spPr>
          <a:xfrm>
            <a:off x="533400" y="4549676"/>
            <a:ext cx="2133600" cy="1938992"/>
          </a:xfrm>
          <a:prstGeom prst="rect">
            <a:avLst/>
          </a:prstGeom>
          <a:noFill/>
        </p:spPr>
        <p:txBody>
          <a:bodyPr wrap="square" rtlCol="0">
            <a:spAutoFit/>
          </a:bodyPr>
          <a:lstStyle/>
          <a:p>
            <a:r>
              <a:rPr lang="en-US" sz="2400" dirty="0" smtClean="0"/>
              <a:t>What is </a:t>
            </a:r>
            <a:r>
              <a:rPr lang="en-US" sz="2400" i="1" dirty="0" smtClean="0"/>
              <a:t>n</a:t>
            </a:r>
            <a:r>
              <a:rPr lang="en-US" sz="2400" dirty="0" smtClean="0"/>
              <a:t>?</a:t>
            </a:r>
          </a:p>
          <a:p>
            <a:r>
              <a:rPr lang="en-US" sz="2400" dirty="0" smtClean="0"/>
              <a:t>What is </a:t>
            </a:r>
            <a:r>
              <a:rPr lang="el-GR" sz="2400" i="1" dirty="0" smtClean="0">
                <a:cs typeface="Arial" charset="0"/>
              </a:rPr>
              <a:t>Σ</a:t>
            </a:r>
            <a:r>
              <a:rPr lang="en-US" sz="2400" i="1" dirty="0" smtClean="0"/>
              <a:t>x</a:t>
            </a:r>
            <a:r>
              <a:rPr lang="en-US" sz="2400" dirty="0" smtClean="0"/>
              <a:t>?</a:t>
            </a:r>
          </a:p>
          <a:p>
            <a:r>
              <a:rPr lang="en-US" sz="2400" dirty="0" smtClean="0"/>
              <a:t>What is </a:t>
            </a:r>
            <a:r>
              <a:rPr lang="en-US" sz="2400" i="1" dirty="0" smtClean="0"/>
              <a:t>M</a:t>
            </a:r>
            <a:r>
              <a:rPr lang="en-US" sz="2400" dirty="0" smtClean="0"/>
              <a:t>?</a:t>
            </a:r>
          </a:p>
          <a:p>
            <a:r>
              <a:rPr lang="en-US" sz="2400" dirty="0" smtClean="0"/>
              <a:t>What is </a:t>
            </a:r>
            <a:r>
              <a:rPr lang="en-US" sz="2400" i="1" dirty="0" err="1" smtClean="0"/>
              <a:t>Mdn</a:t>
            </a:r>
            <a:r>
              <a:rPr lang="en-US" sz="2400" dirty="0" smtClean="0"/>
              <a:t>?</a:t>
            </a:r>
          </a:p>
          <a:p>
            <a:r>
              <a:rPr lang="en-US" sz="2400" dirty="0" smtClean="0"/>
              <a:t>What is Mode?</a:t>
            </a:r>
          </a:p>
        </p:txBody>
      </p:sp>
      <p:graphicFrame>
        <p:nvGraphicFramePr>
          <p:cNvPr id="12" name="Group 57"/>
          <p:cNvGraphicFramePr>
            <a:graphicFrameLocks/>
          </p:cNvGraphicFramePr>
          <p:nvPr>
            <p:extLst>
              <p:ext uri="{D42A27DB-BD31-4B8C-83A1-F6EECF244321}">
                <p14:modId xmlns:p14="http://schemas.microsoft.com/office/powerpoint/2010/main" val="968870105"/>
              </p:ext>
            </p:extLst>
          </p:nvPr>
        </p:nvGraphicFramePr>
        <p:xfrm>
          <a:off x="7315200" y="1676400"/>
          <a:ext cx="1371600" cy="3108960"/>
        </p:xfrm>
        <a:graphic>
          <a:graphicData uri="http://schemas.openxmlformats.org/drawingml/2006/table">
            <a:tbl>
              <a:tblPr/>
              <a:tblGrid>
                <a:gridCol w="1371600"/>
              </a:tblGrid>
              <a:tr h="44196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1" u="none" strike="noStrike" cap="none" normalizeH="0" baseline="0" dirty="0" smtClean="0">
                          <a:ln>
                            <a:noFill/>
                          </a:ln>
                          <a:solidFill>
                            <a:schemeClr val="tx1"/>
                          </a:solidFill>
                          <a:effectLst/>
                          <a:latin typeface="Arial" charset="0"/>
                        </a:rPr>
                        <a:t>f*score</a:t>
                      </a:r>
                    </a:p>
                  </a:txBody>
                  <a:tcPr marL="87989" marR="879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96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en-US" sz="2800" b="0" i="0" u="none" strike="noStrike" cap="none" normalizeH="0" baseline="0" dirty="0" smtClean="0">
                        <a:ln>
                          <a:noFill/>
                        </a:ln>
                        <a:solidFill>
                          <a:schemeClr val="tx1"/>
                        </a:solidFill>
                        <a:effectLst/>
                        <a:latin typeface="Arial" charset="0"/>
                      </a:endParaRPr>
                    </a:p>
                  </a:txBody>
                  <a:tcPr marL="87989" marR="879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96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en-US" sz="2800" b="0" i="0" u="none" strike="noStrike" cap="none" normalizeH="0" baseline="0" dirty="0" smtClean="0">
                        <a:ln>
                          <a:noFill/>
                        </a:ln>
                        <a:solidFill>
                          <a:schemeClr val="tx1"/>
                        </a:solidFill>
                        <a:effectLst/>
                        <a:latin typeface="Arial" charset="0"/>
                      </a:endParaRPr>
                    </a:p>
                  </a:txBody>
                  <a:tcPr marL="87989" marR="879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96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en-US" sz="2800" b="0" i="0" u="none" strike="noStrike" cap="none" normalizeH="0" baseline="0" dirty="0" smtClean="0">
                        <a:ln>
                          <a:noFill/>
                        </a:ln>
                        <a:solidFill>
                          <a:schemeClr val="tx1"/>
                        </a:solidFill>
                        <a:effectLst/>
                        <a:latin typeface="Arial" charset="0"/>
                      </a:endParaRPr>
                    </a:p>
                  </a:txBody>
                  <a:tcPr marL="87989" marR="879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96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en-US" sz="2800" b="0" i="0" u="none" strike="noStrike" cap="none" normalizeH="0" baseline="0" dirty="0" smtClean="0">
                        <a:ln>
                          <a:noFill/>
                        </a:ln>
                        <a:solidFill>
                          <a:schemeClr val="tx1"/>
                        </a:solidFill>
                        <a:effectLst/>
                        <a:latin typeface="Arial" charset="0"/>
                      </a:endParaRPr>
                    </a:p>
                  </a:txBody>
                  <a:tcPr marL="87989" marR="879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96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en-US" sz="2800" b="0" i="0" u="none" strike="noStrike" cap="none" normalizeH="0" baseline="0" dirty="0" smtClean="0">
                        <a:ln>
                          <a:noFill/>
                        </a:ln>
                        <a:solidFill>
                          <a:schemeClr val="tx1"/>
                        </a:solidFill>
                        <a:effectLst/>
                        <a:latin typeface="Arial" charset="0"/>
                      </a:endParaRPr>
                    </a:p>
                  </a:txBody>
                  <a:tcPr marL="87989" marR="879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1" name="Group 20"/>
          <p:cNvGrpSpPr/>
          <p:nvPr/>
        </p:nvGrpSpPr>
        <p:grpSpPr>
          <a:xfrm>
            <a:off x="0" y="1600200"/>
            <a:ext cx="4876800" cy="2286000"/>
            <a:chOff x="0" y="1600200"/>
            <a:chExt cx="4876800" cy="2286000"/>
          </a:xfrm>
        </p:grpSpPr>
        <p:graphicFrame>
          <p:nvGraphicFramePr>
            <p:cNvPr id="11" name="Chart 10"/>
            <p:cNvGraphicFramePr/>
            <p:nvPr/>
          </p:nvGraphicFramePr>
          <p:xfrm>
            <a:off x="457200" y="1600200"/>
            <a:ext cx="4419600" cy="2133600"/>
          </p:xfrm>
          <a:graphic>
            <a:graphicData uri="http://schemas.openxmlformats.org/drawingml/2006/chart">
              <c:chart xmlns:c="http://schemas.openxmlformats.org/drawingml/2006/chart" xmlns:r="http://schemas.openxmlformats.org/officeDocument/2006/relationships" r:id="rId3"/>
            </a:graphicData>
          </a:graphic>
        </p:graphicFrame>
        <p:sp>
          <p:nvSpPr>
            <p:cNvPr id="15" name="TextBox 14"/>
            <p:cNvSpPr txBox="1"/>
            <p:nvPr/>
          </p:nvSpPr>
          <p:spPr>
            <a:xfrm>
              <a:off x="1295400" y="3505200"/>
              <a:ext cx="685800" cy="381000"/>
            </a:xfrm>
            <a:prstGeom prst="rect">
              <a:avLst/>
            </a:prstGeom>
            <a:noFill/>
          </p:spPr>
          <p:txBody>
            <a:bodyPr wrap="square" rtlCol="0">
              <a:spAutoFit/>
            </a:bodyPr>
            <a:lstStyle/>
            <a:p>
              <a:pPr algn="ctr"/>
              <a:r>
                <a:rPr lang="en-US" dirty="0" smtClean="0"/>
                <a:t>1</a:t>
              </a:r>
              <a:endParaRPr lang="en-US" dirty="0"/>
            </a:p>
          </p:txBody>
        </p:sp>
        <p:sp>
          <p:nvSpPr>
            <p:cNvPr id="16" name="TextBox 15"/>
            <p:cNvSpPr txBox="1"/>
            <p:nvPr/>
          </p:nvSpPr>
          <p:spPr>
            <a:xfrm>
              <a:off x="1905000" y="3505200"/>
              <a:ext cx="685800" cy="381000"/>
            </a:xfrm>
            <a:prstGeom prst="rect">
              <a:avLst/>
            </a:prstGeom>
            <a:noFill/>
          </p:spPr>
          <p:txBody>
            <a:bodyPr wrap="square" rtlCol="0">
              <a:spAutoFit/>
            </a:bodyPr>
            <a:lstStyle/>
            <a:p>
              <a:pPr algn="ctr"/>
              <a:r>
                <a:rPr lang="en-US" dirty="0" smtClean="0"/>
                <a:t>2</a:t>
              </a:r>
              <a:endParaRPr lang="en-US" dirty="0"/>
            </a:p>
          </p:txBody>
        </p:sp>
        <p:sp>
          <p:nvSpPr>
            <p:cNvPr id="17" name="TextBox 16"/>
            <p:cNvSpPr txBox="1"/>
            <p:nvPr/>
          </p:nvSpPr>
          <p:spPr>
            <a:xfrm>
              <a:off x="2438400" y="3505200"/>
              <a:ext cx="685800" cy="381000"/>
            </a:xfrm>
            <a:prstGeom prst="rect">
              <a:avLst/>
            </a:prstGeom>
            <a:noFill/>
          </p:spPr>
          <p:txBody>
            <a:bodyPr wrap="square" rtlCol="0">
              <a:spAutoFit/>
            </a:bodyPr>
            <a:lstStyle/>
            <a:p>
              <a:pPr algn="ctr"/>
              <a:r>
                <a:rPr lang="en-US" dirty="0" smtClean="0"/>
                <a:t>3</a:t>
              </a:r>
              <a:endParaRPr lang="en-US" dirty="0"/>
            </a:p>
          </p:txBody>
        </p:sp>
        <p:sp>
          <p:nvSpPr>
            <p:cNvPr id="18" name="TextBox 17"/>
            <p:cNvSpPr txBox="1"/>
            <p:nvPr/>
          </p:nvSpPr>
          <p:spPr>
            <a:xfrm>
              <a:off x="3048000" y="3505200"/>
              <a:ext cx="685800" cy="381000"/>
            </a:xfrm>
            <a:prstGeom prst="rect">
              <a:avLst/>
            </a:prstGeom>
            <a:noFill/>
          </p:spPr>
          <p:txBody>
            <a:bodyPr wrap="square" rtlCol="0">
              <a:spAutoFit/>
            </a:bodyPr>
            <a:lstStyle/>
            <a:p>
              <a:pPr algn="ctr"/>
              <a:r>
                <a:rPr lang="en-US" dirty="0" smtClean="0"/>
                <a:t>4</a:t>
              </a:r>
              <a:endParaRPr lang="en-US" dirty="0"/>
            </a:p>
          </p:txBody>
        </p:sp>
        <p:sp>
          <p:nvSpPr>
            <p:cNvPr id="19" name="TextBox 18"/>
            <p:cNvSpPr txBox="1"/>
            <p:nvPr/>
          </p:nvSpPr>
          <p:spPr>
            <a:xfrm>
              <a:off x="3657600" y="3505200"/>
              <a:ext cx="685800" cy="381000"/>
            </a:xfrm>
            <a:prstGeom prst="rect">
              <a:avLst/>
            </a:prstGeom>
            <a:noFill/>
          </p:spPr>
          <p:txBody>
            <a:bodyPr wrap="square" rtlCol="0">
              <a:spAutoFit/>
            </a:bodyPr>
            <a:lstStyle/>
            <a:p>
              <a:pPr algn="ctr"/>
              <a:r>
                <a:rPr lang="en-US" dirty="0" smtClean="0"/>
                <a:t>5</a:t>
              </a:r>
              <a:endParaRPr lang="en-US" dirty="0"/>
            </a:p>
          </p:txBody>
        </p:sp>
        <p:sp>
          <p:nvSpPr>
            <p:cNvPr id="20" name="TextBox 19"/>
            <p:cNvSpPr txBox="1"/>
            <p:nvPr/>
          </p:nvSpPr>
          <p:spPr>
            <a:xfrm>
              <a:off x="0" y="2438400"/>
              <a:ext cx="685800" cy="381000"/>
            </a:xfrm>
            <a:prstGeom prst="rect">
              <a:avLst/>
            </a:prstGeom>
            <a:noFill/>
          </p:spPr>
          <p:txBody>
            <a:bodyPr wrap="square" rtlCol="0">
              <a:spAutoFit/>
            </a:bodyPr>
            <a:lstStyle/>
            <a:p>
              <a:pPr algn="ctr"/>
              <a:r>
                <a:rPr lang="en-US" i="1" dirty="0" smtClean="0"/>
                <a:t>f</a:t>
              </a:r>
              <a:endParaRPr lang="en-US" i="1"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69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blinds(horizontal)">
                                      <p:cBhvr>
                                        <p:cTn id="11" dur="500"/>
                                        <p:tgtEl>
                                          <p:spTgt spid="9">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9">
                                            <p:txEl>
                                              <p:pRg st="1" end="1"/>
                                            </p:txEl>
                                          </p:spTgt>
                                        </p:tgtEl>
                                        <p:attrNameLst>
                                          <p:attrName>style.visibility</p:attrName>
                                        </p:attrNameLst>
                                      </p:cBhvr>
                                      <p:to>
                                        <p:strVal val="visible"/>
                                      </p:to>
                                    </p:set>
                                    <p:animEffect transition="in" filter="blinds(horizontal)">
                                      <p:cBhvr>
                                        <p:cTn id="16" dur="500"/>
                                        <p:tgtEl>
                                          <p:spTgt spid="9">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animEffect transition="in" filter="blinds(horizontal)">
                                      <p:cBhvr>
                                        <p:cTn id="27" dur="500"/>
                                        <p:tgtEl>
                                          <p:spTgt spid="9">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
                                            <p:txEl>
                                              <p:pRg st="3" end="3"/>
                                            </p:txEl>
                                          </p:spTgt>
                                        </p:tgtEl>
                                        <p:attrNameLst>
                                          <p:attrName>style.visibility</p:attrName>
                                        </p:attrNameLst>
                                      </p:cBhvr>
                                      <p:to>
                                        <p:strVal val="visible"/>
                                      </p:to>
                                    </p:set>
                                    <p:animEffect transition="in" filter="blinds(horizontal)">
                                      <p:cBhvr>
                                        <p:cTn id="32" dur="500"/>
                                        <p:tgtEl>
                                          <p:spTgt spid="9">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9">
                                            <p:txEl>
                                              <p:pRg st="4" end="4"/>
                                            </p:txEl>
                                          </p:spTgt>
                                        </p:tgtEl>
                                        <p:attrNameLst>
                                          <p:attrName>style.visibility</p:attrName>
                                        </p:attrNameLst>
                                      </p:cBhvr>
                                      <p:to>
                                        <p:strVal val="visible"/>
                                      </p:to>
                                    </p:set>
                                    <p:animEffect transition="in" filter="blinds(horizontal)">
                                      <p:cBhvr>
                                        <p:cTn id="37"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r>
              <a:rPr lang="en-US" sz="3400" dirty="0" smtClean="0"/>
              <a:t>Answers: Which </a:t>
            </a:r>
            <a:r>
              <a:rPr lang="en-US" sz="3400" dirty="0" smtClean="0"/>
              <a:t>measure to use?</a:t>
            </a:r>
            <a:endParaRPr lang="en-US" sz="3400" dirty="0"/>
          </a:p>
        </p:txBody>
      </p:sp>
      <p:graphicFrame>
        <p:nvGraphicFramePr>
          <p:cNvPr id="166969" name="Group 57"/>
          <p:cNvGraphicFramePr>
            <a:graphicFrameLocks noGrp="1"/>
          </p:cNvGraphicFramePr>
          <p:nvPr>
            <p:ph sz="quarter" idx="2"/>
          </p:nvPr>
        </p:nvGraphicFramePr>
        <p:xfrm>
          <a:off x="5365750" y="1676400"/>
          <a:ext cx="1797050" cy="3108960"/>
        </p:xfrm>
        <a:graphic>
          <a:graphicData uri="http://schemas.openxmlformats.org/drawingml/2006/table">
            <a:tbl>
              <a:tblPr/>
              <a:tblGrid>
                <a:gridCol w="1111250"/>
                <a:gridCol w="685800"/>
              </a:tblGrid>
              <a:tr h="44196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dirty="0" smtClean="0">
                          <a:ln>
                            <a:noFill/>
                          </a:ln>
                          <a:solidFill>
                            <a:schemeClr val="tx1"/>
                          </a:solidFill>
                          <a:effectLst/>
                          <a:latin typeface="Arial" charset="0"/>
                        </a:rPr>
                        <a:t>Score</a:t>
                      </a:r>
                    </a:p>
                  </a:txBody>
                  <a:tcPr marL="87989" marR="8798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1" u="none" strike="noStrike" cap="none" normalizeH="0" baseline="0" dirty="0" smtClean="0">
                          <a:ln>
                            <a:noFill/>
                          </a:ln>
                          <a:solidFill>
                            <a:schemeClr val="tx1"/>
                          </a:solidFill>
                          <a:effectLst/>
                          <a:latin typeface="Arial" charset="0"/>
                        </a:rPr>
                        <a:t>f</a:t>
                      </a:r>
                    </a:p>
                  </a:txBody>
                  <a:tcPr marL="87989" marR="879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96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dirty="0" smtClean="0">
                          <a:ln>
                            <a:noFill/>
                          </a:ln>
                          <a:solidFill>
                            <a:schemeClr val="tx1"/>
                          </a:solidFill>
                          <a:effectLst/>
                          <a:latin typeface="Arial" charset="0"/>
                        </a:rPr>
                        <a:t>5</a:t>
                      </a:r>
                    </a:p>
                  </a:txBody>
                  <a:tcPr marL="87989" marR="8798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smtClean="0">
                          <a:ln>
                            <a:noFill/>
                          </a:ln>
                          <a:solidFill>
                            <a:schemeClr val="tx1"/>
                          </a:solidFill>
                          <a:effectLst/>
                          <a:latin typeface="Arial" charset="0"/>
                        </a:rPr>
                        <a:t>1</a:t>
                      </a:r>
                    </a:p>
                  </a:txBody>
                  <a:tcPr marL="87989" marR="879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96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dirty="0" smtClean="0">
                          <a:ln>
                            <a:noFill/>
                          </a:ln>
                          <a:solidFill>
                            <a:schemeClr val="tx1"/>
                          </a:solidFill>
                          <a:effectLst/>
                          <a:latin typeface="Arial" charset="0"/>
                        </a:rPr>
                        <a:t>4</a:t>
                      </a:r>
                    </a:p>
                  </a:txBody>
                  <a:tcPr marL="87989" marR="8798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smtClean="0">
                          <a:ln>
                            <a:noFill/>
                          </a:ln>
                          <a:solidFill>
                            <a:schemeClr val="tx1"/>
                          </a:solidFill>
                          <a:effectLst/>
                          <a:latin typeface="Arial" charset="0"/>
                        </a:rPr>
                        <a:t>2</a:t>
                      </a:r>
                    </a:p>
                  </a:txBody>
                  <a:tcPr marL="87989" marR="879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96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dirty="0" smtClean="0">
                          <a:ln>
                            <a:noFill/>
                          </a:ln>
                          <a:solidFill>
                            <a:schemeClr val="tx1"/>
                          </a:solidFill>
                          <a:effectLst/>
                          <a:latin typeface="Arial" charset="0"/>
                        </a:rPr>
                        <a:t>3</a:t>
                      </a:r>
                    </a:p>
                  </a:txBody>
                  <a:tcPr marL="87989" marR="8798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smtClean="0">
                          <a:ln>
                            <a:noFill/>
                          </a:ln>
                          <a:solidFill>
                            <a:schemeClr val="tx1"/>
                          </a:solidFill>
                          <a:effectLst/>
                          <a:latin typeface="Arial" charset="0"/>
                        </a:rPr>
                        <a:t>4</a:t>
                      </a:r>
                    </a:p>
                  </a:txBody>
                  <a:tcPr marL="87989" marR="879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96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dirty="0" smtClean="0">
                          <a:ln>
                            <a:noFill/>
                          </a:ln>
                          <a:solidFill>
                            <a:schemeClr val="tx1"/>
                          </a:solidFill>
                          <a:effectLst/>
                          <a:latin typeface="Arial" charset="0"/>
                        </a:rPr>
                        <a:t>2</a:t>
                      </a:r>
                    </a:p>
                  </a:txBody>
                  <a:tcPr marL="87989" marR="8798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dirty="0" smtClean="0">
                          <a:ln>
                            <a:noFill/>
                          </a:ln>
                          <a:solidFill>
                            <a:schemeClr val="tx1"/>
                          </a:solidFill>
                          <a:effectLst/>
                          <a:latin typeface="Arial" charset="0"/>
                        </a:rPr>
                        <a:t>2</a:t>
                      </a:r>
                    </a:p>
                  </a:txBody>
                  <a:tcPr marL="87989" marR="879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96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dirty="0" smtClean="0">
                          <a:ln>
                            <a:noFill/>
                          </a:ln>
                          <a:solidFill>
                            <a:schemeClr val="tx1"/>
                          </a:solidFill>
                          <a:effectLst/>
                          <a:latin typeface="Arial" charset="0"/>
                        </a:rPr>
                        <a:t>1</a:t>
                      </a:r>
                    </a:p>
                  </a:txBody>
                  <a:tcPr marL="87989" marR="8798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dirty="0" smtClean="0">
                          <a:ln>
                            <a:noFill/>
                          </a:ln>
                          <a:solidFill>
                            <a:schemeClr val="tx1"/>
                          </a:solidFill>
                          <a:effectLst/>
                          <a:latin typeface="Arial" charset="0"/>
                        </a:rPr>
                        <a:t>1</a:t>
                      </a:r>
                    </a:p>
                  </a:txBody>
                  <a:tcPr marL="87989" marR="879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 name="Slide Number Placeholder 7"/>
          <p:cNvSpPr>
            <a:spLocks noGrp="1"/>
          </p:cNvSpPr>
          <p:nvPr>
            <p:ph type="sldNum" sz="quarter" idx="16"/>
          </p:nvPr>
        </p:nvSpPr>
        <p:spPr/>
        <p:txBody>
          <a:bodyPr>
            <a:normAutofit fontScale="85000" lnSpcReduction="20000"/>
          </a:bodyPr>
          <a:lstStyle/>
          <a:p>
            <a:fld id="{C5618538-8B61-411E-AC28-71377C5C9BB6}" type="slidenum">
              <a:rPr lang="en-US"/>
              <a:pPr/>
              <a:t>19</a:t>
            </a:fld>
            <a:endParaRPr lang="en-US"/>
          </a:p>
        </p:txBody>
      </p:sp>
      <p:sp>
        <p:nvSpPr>
          <p:cNvPr id="9" name="TextBox 8"/>
          <p:cNvSpPr txBox="1"/>
          <p:nvPr/>
        </p:nvSpPr>
        <p:spPr>
          <a:xfrm>
            <a:off x="533400" y="4549676"/>
            <a:ext cx="2133600" cy="1938992"/>
          </a:xfrm>
          <a:prstGeom prst="rect">
            <a:avLst/>
          </a:prstGeom>
          <a:noFill/>
        </p:spPr>
        <p:txBody>
          <a:bodyPr wrap="square" rtlCol="0">
            <a:spAutoFit/>
          </a:bodyPr>
          <a:lstStyle/>
          <a:p>
            <a:r>
              <a:rPr lang="en-US" sz="2400" dirty="0" smtClean="0"/>
              <a:t>What is </a:t>
            </a:r>
            <a:r>
              <a:rPr lang="en-US" sz="2400" i="1" dirty="0" smtClean="0"/>
              <a:t>n</a:t>
            </a:r>
            <a:r>
              <a:rPr lang="en-US" sz="2400" dirty="0" smtClean="0"/>
              <a:t>?</a:t>
            </a:r>
          </a:p>
          <a:p>
            <a:r>
              <a:rPr lang="en-US" sz="2400" dirty="0" smtClean="0"/>
              <a:t>What is </a:t>
            </a:r>
            <a:r>
              <a:rPr lang="el-GR" sz="2400" i="1" dirty="0" smtClean="0">
                <a:cs typeface="Arial" charset="0"/>
              </a:rPr>
              <a:t>Σ</a:t>
            </a:r>
            <a:r>
              <a:rPr lang="en-US" sz="2400" i="1" dirty="0" smtClean="0"/>
              <a:t>x</a:t>
            </a:r>
            <a:r>
              <a:rPr lang="en-US" sz="2400" dirty="0" smtClean="0"/>
              <a:t>?</a:t>
            </a:r>
          </a:p>
          <a:p>
            <a:r>
              <a:rPr lang="en-US" sz="2400" dirty="0" smtClean="0"/>
              <a:t>What is </a:t>
            </a:r>
            <a:r>
              <a:rPr lang="en-US" sz="2400" i="1" dirty="0" smtClean="0"/>
              <a:t>M</a:t>
            </a:r>
            <a:r>
              <a:rPr lang="en-US" sz="2400" dirty="0" smtClean="0"/>
              <a:t>?</a:t>
            </a:r>
          </a:p>
          <a:p>
            <a:r>
              <a:rPr lang="en-US" sz="2400" dirty="0" smtClean="0"/>
              <a:t>What is </a:t>
            </a:r>
            <a:r>
              <a:rPr lang="en-US" sz="2400" i="1" dirty="0" err="1" smtClean="0"/>
              <a:t>Mdn</a:t>
            </a:r>
            <a:r>
              <a:rPr lang="en-US" sz="2400" dirty="0" smtClean="0"/>
              <a:t>?</a:t>
            </a:r>
          </a:p>
          <a:p>
            <a:r>
              <a:rPr lang="en-US" sz="2400" dirty="0" smtClean="0"/>
              <a:t>What is Mode?</a:t>
            </a:r>
          </a:p>
        </p:txBody>
      </p:sp>
      <p:sp>
        <p:nvSpPr>
          <p:cNvPr id="10" name="TextBox 9"/>
          <p:cNvSpPr txBox="1"/>
          <p:nvPr/>
        </p:nvSpPr>
        <p:spPr>
          <a:xfrm>
            <a:off x="2590800" y="4572000"/>
            <a:ext cx="2743200" cy="1938992"/>
          </a:xfrm>
          <a:prstGeom prst="rect">
            <a:avLst/>
          </a:prstGeom>
          <a:noFill/>
        </p:spPr>
        <p:txBody>
          <a:bodyPr wrap="square" rtlCol="0">
            <a:spAutoFit/>
          </a:bodyPr>
          <a:lstStyle/>
          <a:p>
            <a:r>
              <a:rPr lang="en-US" sz="2400" dirty="0" smtClean="0"/>
              <a:t>(1+2+4+2+1) = 10</a:t>
            </a:r>
          </a:p>
          <a:p>
            <a:r>
              <a:rPr lang="en-US" sz="2400" dirty="0" smtClean="0"/>
              <a:t>Sum of f*score = 30</a:t>
            </a:r>
          </a:p>
          <a:p>
            <a:r>
              <a:rPr lang="en-US" sz="2400" dirty="0" smtClean="0"/>
              <a:t>30/10 = 3</a:t>
            </a:r>
          </a:p>
          <a:p>
            <a:r>
              <a:rPr lang="en-US" sz="2400" dirty="0"/>
              <a:t>3</a:t>
            </a:r>
            <a:endParaRPr lang="en-US" sz="2400" dirty="0" smtClean="0"/>
          </a:p>
          <a:p>
            <a:r>
              <a:rPr lang="en-US" sz="2400" dirty="0" smtClean="0"/>
              <a:t>3</a:t>
            </a:r>
          </a:p>
        </p:txBody>
      </p:sp>
      <p:graphicFrame>
        <p:nvGraphicFramePr>
          <p:cNvPr id="12" name="Group 57"/>
          <p:cNvGraphicFramePr>
            <a:graphicFrameLocks/>
          </p:cNvGraphicFramePr>
          <p:nvPr/>
        </p:nvGraphicFramePr>
        <p:xfrm>
          <a:off x="7315200" y="1676400"/>
          <a:ext cx="1371600" cy="3108960"/>
        </p:xfrm>
        <a:graphic>
          <a:graphicData uri="http://schemas.openxmlformats.org/drawingml/2006/table">
            <a:tbl>
              <a:tblPr/>
              <a:tblGrid>
                <a:gridCol w="1371600"/>
              </a:tblGrid>
              <a:tr h="44196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1" u="none" strike="noStrike" cap="none" normalizeH="0" baseline="0" dirty="0" smtClean="0">
                          <a:ln>
                            <a:noFill/>
                          </a:ln>
                          <a:solidFill>
                            <a:schemeClr val="tx1"/>
                          </a:solidFill>
                          <a:effectLst/>
                          <a:latin typeface="Arial" charset="0"/>
                        </a:rPr>
                        <a:t>f*score</a:t>
                      </a:r>
                    </a:p>
                  </a:txBody>
                  <a:tcPr marL="87989" marR="879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96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dirty="0" smtClean="0">
                          <a:ln>
                            <a:noFill/>
                          </a:ln>
                          <a:solidFill>
                            <a:schemeClr val="tx1"/>
                          </a:solidFill>
                          <a:effectLst/>
                          <a:latin typeface="Arial" charset="0"/>
                        </a:rPr>
                        <a:t>5</a:t>
                      </a:r>
                    </a:p>
                  </a:txBody>
                  <a:tcPr marL="87989" marR="879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96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dirty="0" smtClean="0">
                          <a:ln>
                            <a:noFill/>
                          </a:ln>
                          <a:solidFill>
                            <a:schemeClr val="tx1"/>
                          </a:solidFill>
                          <a:effectLst/>
                          <a:latin typeface="Arial" charset="0"/>
                        </a:rPr>
                        <a:t>8</a:t>
                      </a:r>
                    </a:p>
                  </a:txBody>
                  <a:tcPr marL="87989" marR="879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96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dirty="0" smtClean="0">
                          <a:ln>
                            <a:noFill/>
                          </a:ln>
                          <a:solidFill>
                            <a:schemeClr val="tx1"/>
                          </a:solidFill>
                          <a:effectLst/>
                          <a:latin typeface="Arial" charset="0"/>
                        </a:rPr>
                        <a:t>12</a:t>
                      </a:r>
                    </a:p>
                  </a:txBody>
                  <a:tcPr marL="87989" marR="879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96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dirty="0" smtClean="0">
                          <a:ln>
                            <a:noFill/>
                          </a:ln>
                          <a:solidFill>
                            <a:schemeClr val="tx1"/>
                          </a:solidFill>
                          <a:effectLst/>
                          <a:latin typeface="Arial" charset="0"/>
                        </a:rPr>
                        <a:t>4</a:t>
                      </a:r>
                    </a:p>
                  </a:txBody>
                  <a:tcPr marL="87989" marR="879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96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dirty="0" smtClean="0">
                          <a:ln>
                            <a:noFill/>
                          </a:ln>
                          <a:solidFill>
                            <a:schemeClr val="tx1"/>
                          </a:solidFill>
                          <a:effectLst/>
                          <a:latin typeface="Arial" charset="0"/>
                        </a:rPr>
                        <a:t>1</a:t>
                      </a:r>
                    </a:p>
                  </a:txBody>
                  <a:tcPr marL="87989" marR="879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 name="TextBox 12"/>
          <p:cNvSpPr txBox="1"/>
          <p:nvPr/>
        </p:nvSpPr>
        <p:spPr>
          <a:xfrm>
            <a:off x="5410200" y="5029200"/>
            <a:ext cx="3276600" cy="1446550"/>
          </a:xfrm>
          <a:prstGeom prst="rect">
            <a:avLst/>
          </a:prstGeom>
          <a:noFill/>
          <a:ln w="50800">
            <a:solidFill>
              <a:schemeClr val="accent1">
                <a:lumMod val="75000"/>
              </a:schemeClr>
            </a:solidFill>
          </a:ln>
        </p:spPr>
        <p:txBody>
          <a:bodyPr wrap="square" rtlCol="0">
            <a:spAutoFit/>
          </a:bodyPr>
          <a:lstStyle/>
          <a:p>
            <a:pPr algn="ctr"/>
            <a:r>
              <a:rPr lang="en-US" sz="2200" dirty="0" smtClean="0"/>
              <a:t>Mean usually used for interval or ratio data when distribution is symmetrical &amp; </a:t>
            </a:r>
            <a:r>
              <a:rPr lang="en-US" sz="2200" dirty="0" err="1" smtClean="0"/>
              <a:t>unimodal</a:t>
            </a:r>
            <a:r>
              <a:rPr lang="en-US" sz="2200" dirty="0" smtClean="0"/>
              <a:t>.</a:t>
            </a:r>
          </a:p>
        </p:txBody>
      </p:sp>
      <p:grpSp>
        <p:nvGrpSpPr>
          <p:cNvPr id="21" name="Group 20"/>
          <p:cNvGrpSpPr/>
          <p:nvPr/>
        </p:nvGrpSpPr>
        <p:grpSpPr>
          <a:xfrm>
            <a:off x="0" y="1600200"/>
            <a:ext cx="4876800" cy="2286000"/>
            <a:chOff x="0" y="1600200"/>
            <a:chExt cx="4876800" cy="2286000"/>
          </a:xfrm>
        </p:grpSpPr>
        <p:graphicFrame>
          <p:nvGraphicFramePr>
            <p:cNvPr id="11" name="Chart 10"/>
            <p:cNvGraphicFramePr/>
            <p:nvPr/>
          </p:nvGraphicFramePr>
          <p:xfrm>
            <a:off x="457200" y="1600200"/>
            <a:ext cx="4419600" cy="2133600"/>
          </p:xfrm>
          <a:graphic>
            <a:graphicData uri="http://schemas.openxmlformats.org/drawingml/2006/chart">
              <c:chart xmlns:c="http://schemas.openxmlformats.org/drawingml/2006/chart" xmlns:r="http://schemas.openxmlformats.org/officeDocument/2006/relationships" r:id="rId3"/>
            </a:graphicData>
          </a:graphic>
        </p:graphicFrame>
        <p:sp>
          <p:nvSpPr>
            <p:cNvPr id="15" name="TextBox 14"/>
            <p:cNvSpPr txBox="1"/>
            <p:nvPr/>
          </p:nvSpPr>
          <p:spPr>
            <a:xfrm>
              <a:off x="1295400" y="3505200"/>
              <a:ext cx="685800" cy="381000"/>
            </a:xfrm>
            <a:prstGeom prst="rect">
              <a:avLst/>
            </a:prstGeom>
            <a:noFill/>
          </p:spPr>
          <p:txBody>
            <a:bodyPr wrap="square" rtlCol="0">
              <a:spAutoFit/>
            </a:bodyPr>
            <a:lstStyle/>
            <a:p>
              <a:pPr algn="ctr"/>
              <a:r>
                <a:rPr lang="en-US" dirty="0" smtClean="0"/>
                <a:t>1</a:t>
              </a:r>
              <a:endParaRPr lang="en-US" dirty="0"/>
            </a:p>
          </p:txBody>
        </p:sp>
        <p:sp>
          <p:nvSpPr>
            <p:cNvPr id="16" name="TextBox 15"/>
            <p:cNvSpPr txBox="1"/>
            <p:nvPr/>
          </p:nvSpPr>
          <p:spPr>
            <a:xfrm>
              <a:off x="1905000" y="3505200"/>
              <a:ext cx="685800" cy="381000"/>
            </a:xfrm>
            <a:prstGeom prst="rect">
              <a:avLst/>
            </a:prstGeom>
            <a:noFill/>
          </p:spPr>
          <p:txBody>
            <a:bodyPr wrap="square" rtlCol="0">
              <a:spAutoFit/>
            </a:bodyPr>
            <a:lstStyle/>
            <a:p>
              <a:pPr algn="ctr"/>
              <a:r>
                <a:rPr lang="en-US" dirty="0" smtClean="0"/>
                <a:t>2</a:t>
              </a:r>
              <a:endParaRPr lang="en-US" dirty="0"/>
            </a:p>
          </p:txBody>
        </p:sp>
        <p:sp>
          <p:nvSpPr>
            <p:cNvPr id="17" name="TextBox 16"/>
            <p:cNvSpPr txBox="1"/>
            <p:nvPr/>
          </p:nvSpPr>
          <p:spPr>
            <a:xfrm>
              <a:off x="2438400" y="3505200"/>
              <a:ext cx="685800" cy="381000"/>
            </a:xfrm>
            <a:prstGeom prst="rect">
              <a:avLst/>
            </a:prstGeom>
            <a:noFill/>
          </p:spPr>
          <p:txBody>
            <a:bodyPr wrap="square" rtlCol="0">
              <a:spAutoFit/>
            </a:bodyPr>
            <a:lstStyle/>
            <a:p>
              <a:pPr algn="ctr"/>
              <a:r>
                <a:rPr lang="en-US" dirty="0" smtClean="0"/>
                <a:t>3</a:t>
              </a:r>
              <a:endParaRPr lang="en-US" dirty="0"/>
            </a:p>
          </p:txBody>
        </p:sp>
        <p:sp>
          <p:nvSpPr>
            <p:cNvPr id="18" name="TextBox 17"/>
            <p:cNvSpPr txBox="1"/>
            <p:nvPr/>
          </p:nvSpPr>
          <p:spPr>
            <a:xfrm>
              <a:off x="3048000" y="3505200"/>
              <a:ext cx="685800" cy="381000"/>
            </a:xfrm>
            <a:prstGeom prst="rect">
              <a:avLst/>
            </a:prstGeom>
            <a:noFill/>
          </p:spPr>
          <p:txBody>
            <a:bodyPr wrap="square" rtlCol="0">
              <a:spAutoFit/>
            </a:bodyPr>
            <a:lstStyle/>
            <a:p>
              <a:pPr algn="ctr"/>
              <a:r>
                <a:rPr lang="en-US" dirty="0" smtClean="0"/>
                <a:t>4</a:t>
              </a:r>
              <a:endParaRPr lang="en-US" dirty="0"/>
            </a:p>
          </p:txBody>
        </p:sp>
        <p:sp>
          <p:nvSpPr>
            <p:cNvPr id="19" name="TextBox 18"/>
            <p:cNvSpPr txBox="1"/>
            <p:nvPr/>
          </p:nvSpPr>
          <p:spPr>
            <a:xfrm>
              <a:off x="3657600" y="3505200"/>
              <a:ext cx="685800" cy="381000"/>
            </a:xfrm>
            <a:prstGeom prst="rect">
              <a:avLst/>
            </a:prstGeom>
            <a:noFill/>
          </p:spPr>
          <p:txBody>
            <a:bodyPr wrap="square" rtlCol="0">
              <a:spAutoFit/>
            </a:bodyPr>
            <a:lstStyle/>
            <a:p>
              <a:pPr algn="ctr"/>
              <a:r>
                <a:rPr lang="en-US" dirty="0" smtClean="0"/>
                <a:t>5</a:t>
              </a:r>
              <a:endParaRPr lang="en-US" dirty="0"/>
            </a:p>
          </p:txBody>
        </p:sp>
        <p:sp>
          <p:nvSpPr>
            <p:cNvPr id="20" name="TextBox 19"/>
            <p:cNvSpPr txBox="1"/>
            <p:nvPr/>
          </p:nvSpPr>
          <p:spPr>
            <a:xfrm>
              <a:off x="0" y="2438400"/>
              <a:ext cx="685800" cy="381000"/>
            </a:xfrm>
            <a:prstGeom prst="rect">
              <a:avLst/>
            </a:prstGeom>
            <a:noFill/>
          </p:spPr>
          <p:txBody>
            <a:bodyPr wrap="square" rtlCol="0">
              <a:spAutoFit/>
            </a:bodyPr>
            <a:lstStyle/>
            <a:p>
              <a:pPr algn="ctr"/>
              <a:r>
                <a:rPr lang="en-US" i="1" dirty="0" smtClean="0"/>
                <a:t>f</a:t>
              </a:r>
              <a:endParaRPr lang="en-US" i="1" dirty="0"/>
            </a:p>
          </p:txBody>
        </p:sp>
      </p:grpSp>
      <p:sp>
        <p:nvSpPr>
          <p:cNvPr id="22" name="TextBox 21"/>
          <p:cNvSpPr txBox="1"/>
          <p:nvPr/>
        </p:nvSpPr>
        <p:spPr>
          <a:xfrm>
            <a:off x="2895600" y="5715000"/>
            <a:ext cx="2590800" cy="369332"/>
          </a:xfrm>
          <a:prstGeom prst="rect">
            <a:avLst/>
          </a:prstGeom>
          <a:noFill/>
        </p:spPr>
        <p:txBody>
          <a:bodyPr wrap="square" rtlCol="0">
            <a:spAutoFit/>
          </a:bodyPr>
          <a:lstStyle/>
          <a:p>
            <a:r>
              <a:rPr lang="en-US" dirty="0" smtClean="0"/>
              <a:t>1, 2, 2, 3, 3, 3, 3, 4, 4, 5</a:t>
            </a:r>
            <a:endParaRPr lang="en-US" dirty="0"/>
          </a:p>
        </p:txBody>
      </p:sp>
    </p:spTree>
    <p:extLst>
      <p:ext uri="{BB962C8B-B14F-4D97-AF65-F5344CB8AC3E}">
        <p14:creationId xmlns:p14="http://schemas.microsoft.com/office/powerpoint/2010/main" val="53672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69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blinds(horizontal)">
                                      <p:cBhvr>
                                        <p:cTn id="11" dur="500"/>
                                        <p:tgtEl>
                                          <p:spTgt spid="9">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blinds(horizontal)">
                                      <p:cBhvr>
                                        <p:cTn id="16" dur="500"/>
                                        <p:tgtEl>
                                          <p:spTgt spid="10">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9">
                                            <p:txEl>
                                              <p:pRg st="1" end="1"/>
                                            </p:txEl>
                                          </p:spTgt>
                                        </p:tgtEl>
                                        <p:attrNameLst>
                                          <p:attrName>style.visibility</p:attrName>
                                        </p:attrNameLst>
                                      </p:cBhvr>
                                      <p:to>
                                        <p:strVal val="visible"/>
                                      </p:to>
                                    </p:set>
                                    <p:animEffect transition="in" filter="blinds(horizontal)">
                                      <p:cBhvr>
                                        <p:cTn id="21" dur="500"/>
                                        <p:tgtEl>
                                          <p:spTgt spid="9">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ppt_x"/>
                                          </p:val>
                                        </p:tav>
                                        <p:tav tm="100000">
                                          <p:val>
                                            <p:strVal val="#ppt_x"/>
                                          </p:val>
                                        </p:tav>
                                      </p:tavLst>
                                    </p:anim>
                                    <p:anim calcmode="lin" valueType="num">
                                      <p:cBhvr additive="base">
                                        <p:cTn id="2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0">
                                            <p:txEl>
                                              <p:pRg st="1" end="1"/>
                                            </p:txEl>
                                          </p:spTgt>
                                        </p:tgtEl>
                                        <p:attrNameLst>
                                          <p:attrName>style.visibility</p:attrName>
                                        </p:attrNameLst>
                                      </p:cBhvr>
                                      <p:to>
                                        <p:strVal val="visible"/>
                                      </p:to>
                                    </p:set>
                                    <p:animEffect transition="in" filter="blinds(horizontal)">
                                      <p:cBhvr>
                                        <p:cTn id="32" dur="500"/>
                                        <p:tgtEl>
                                          <p:spTgt spid="10">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9">
                                            <p:txEl>
                                              <p:pRg st="2" end="2"/>
                                            </p:txEl>
                                          </p:spTgt>
                                        </p:tgtEl>
                                        <p:attrNameLst>
                                          <p:attrName>style.visibility</p:attrName>
                                        </p:attrNameLst>
                                      </p:cBhvr>
                                      <p:to>
                                        <p:strVal val="visible"/>
                                      </p:to>
                                    </p:set>
                                    <p:animEffect transition="in" filter="blinds(horizontal)">
                                      <p:cBhvr>
                                        <p:cTn id="37" dur="500"/>
                                        <p:tgtEl>
                                          <p:spTgt spid="9">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0">
                                            <p:txEl>
                                              <p:pRg st="2" end="2"/>
                                            </p:txEl>
                                          </p:spTgt>
                                        </p:tgtEl>
                                        <p:attrNameLst>
                                          <p:attrName>style.visibility</p:attrName>
                                        </p:attrNameLst>
                                      </p:cBhvr>
                                      <p:to>
                                        <p:strVal val="visible"/>
                                      </p:to>
                                    </p:set>
                                    <p:animEffect transition="in" filter="blinds(horizontal)">
                                      <p:cBhvr>
                                        <p:cTn id="42" dur="500"/>
                                        <p:tgtEl>
                                          <p:spTgt spid="10">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9">
                                            <p:txEl>
                                              <p:pRg st="3" end="3"/>
                                            </p:txEl>
                                          </p:spTgt>
                                        </p:tgtEl>
                                        <p:attrNameLst>
                                          <p:attrName>style.visibility</p:attrName>
                                        </p:attrNameLst>
                                      </p:cBhvr>
                                      <p:to>
                                        <p:strVal val="visible"/>
                                      </p:to>
                                    </p:set>
                                    <p:animEffect transition="in" filter="blinds(horizontal)">
                                      <p:cBhvr>
                                        <p:cTn id="47" dur="500"/>
                                        <p:tgtEl>
                                          <p:spTgt spid="9">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22"/>
                                        </p:tgtEl>
                                        <p:attrNameLst>
                                          <p:attrName>style.visibility</p:attrName>
                                        </p:attrNameLst>
                                      </p:cBhvr>
                                      <p:to>
                                        <p:strVal val="visible"/>
                                      </p:to>
                                    </p:set>
                                    <p:anim calcmode="lin" valueType="num">
                                      <p:cBhvr additive="base">
                                        <p:cTn id="52" dur="500" fill="hold"/>
                                        <p:tgtEl>
                                          <p:spTgt spid="22"/>
                                        </p:tgtEl>
                                        <p:attrNameLst>
                                          <p:attrName>ppt_x</p:attrName>
                                        </p:attrNameLst>
                                      </p:cBhvr>
                                      <p:tavLst>
                                        <p:tav tm="0">
                                          <p:val>
                                            <p:strVal val="#ppt_x"/>
                                          </p:val>
                                        </p:tav>
                                        <p:tav tm="100000">
                                          <p:val>
                                            <p:strVal val="#ppt_x"/>
                                          </p:val>
                                        </p:tav>
                                      </p:tavLst>
                                    </p:anim>
                                    <p:anim calcmode="lin" valueType="num">
                                      <p:cBhvr additive="base">
                                        <p:cTn id="53"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10">
                                            <p:txEl>
                                              <p:pRg st="3" end="3"/>
                                            </p:txEl>
                                          </p:spTgt>
                                        </p:tgtEl>
                                        <p:attrNameLst>
                                          <p:attrName>style.visibility</p:attrName>
                                        </p:attrNameLst>
                                      </p:cBhvr>
                                      <p:to>
                                        <p:strVal val="visible"/>
                                      </p:to>
                                    </p:set>
                                    <p:animEffect transition="in" filter="blinds(horizontal)">
                                      <p:cBhvr>
                                        <p:cTn id="58" dur="500"/>
                                        <p:tgtEl>
                                          <p:spTgt spid="10">
                                            <p:txEl>
                                              <p:pRg st="3" end="3"/>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9">
                                            <p:txEl>
                                              <p:pRg st="4" end="4"/>
                                            </p:txEl>
                                          </p:spTgt>
                                        </p:tgtEl>
                                        <p:attrNameLst>
                                          <p:attrName>style.visibility</p:attrName>
                                        </p:attrNameLst>
                                      </p:cBhvr>
                                      <p:to>
                                        <p:strVal val="visible"/>
                                      </p:to>
                                    </p:set>
                                    <p:animEffect transition="in" filter="blinds(horizontal)">
                                      <p:cBhvr>
                                        <p:cTn id="63" dur="500"/>
                                        <p:tgtEl>
                                          <p:spTgt spid="9">
                                            <p:txEl>
                                              <p:pRg st="4" end="4"/>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10">
                                            <p:txEl>
                                              <p:pRg st="4" end="4"/>
                                            </p:txEl>
                                          </p:spTgt>
                                        </p:tgtEl>
                                        <p:attrNameLst>
                                          <p:attrName>style.visibility</p:attrName>
                                        </p:attrNameLst>
                                      </p:cBhvr>
                                      <p:to>
                                        <p:strVal val="visible"/>
                                      </p:to>
                                    </p:set>
                                    <p:animEffect transition="in" filter="blinds(horizontal)">
                                      <p:cBhvr>
                                        <p:cTn id="68" dur="500"/>
                                        <p:tgtEl>
                                          <p:spTgt spid="10">
                                            <p:txEl>
                                              <p:pRg st="4" end="4"/>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3"/>
                                        </p:tgtEl>
                                        <p:attrNameLst>
                                          <p:attrName>style.visibility</p:attrName>
                                        </p:attrNameLst>
                                      </p:cBhvr>
                                      <p:to>
                                        <p:strVal val="visible"/>
                                      </p:to>
                                    </p:set>
                                    <p:anim calcmode="lin" valueType="num">
                                      <p:cBhvr additive="base">
                                        <p:cTn id="73" dur="500" fill="hold"/>
                                        <p:tgtEl>
                                          <p:spTgt spid="13"/>
                                        </p:tgtEl>
                                        <p:attrNameLst>
                                          <p:attrName>ppt_x</p:attrName>
                                        </p:attrNameLst>
                                      </p:cBhvr>
                                      <p:tavLst>
                                        <p:tav tm="0">
                                          <p:val>
                                            <p:strVal val="#ppt_x"/>
                                          </p:val>
                                        </p:tav>
                                        <p:tav tm="100000">
                                          <p:val>
                                            <p:strVal val="#ppt_x"/>
                                          </p:val>
                                        </p:tav>
                                      </p:tavLst>
                                    </p:anim>
                                    <p:anim calcmode="lin" valueType="num">
                                      <p:cBhvr additive="base">
                                        <p:cTn id="7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sz="quarter" idx="1"/>
          </p:nvPr>
        </p:nvSpPr>
        <p:spPr/>
        <p:txBody>
          <a:bodyPr/>
          <a:lstStyle/>
          <a:p>
            <a:r>
              <a:rPr lang="en-US" dirty="0" smtClean="0"/>
              <a:t>Central Tendency</a:t>
            </a:r>
          </a:p>
          <a:p>
            <a:pPr lvl="1"/>
            <a:r>
              <a:rPr lang="en-US" dirty="0" smtClean="0"/>
              <a:t>Mean</a:t>
            </a:r>
          </a:p>
          <a:p>
            <a:pPr lvl="1"/>
            <a:r>
              <a:rPr lang="en-US" dirty="0" smtClean="0"/>
              <a:t>Weighted Mean</a:t>
            </a:r>
          </a:p>
          <a:p>
            <a:pPr lvl="1"/>
            <a:r>
              <a:rPr lang="en-US" dirty="0" smtClean="0"/>
              <a:t>Median</a:t>
            </a:r>
          </a:p>
          <a:p>
            <a:pPr lvl="1"/>
            <a:r>
              <a:rPr lang="en-US" dirty="0" smtClean="0"/>
              <a:t>Mode</a:t>
            </a:r>
            <a:endParaRPr lang="en-US" dirty="0"/>
          </a:p>
        </p:txBody>
      </p:sp>
    </p:spTree>
    <p:extLst>
      <p:ext uri="{BB962C8B-B14F-4D97-AF65-F5344CB8AC3E}">
        <p14:creationId xmlns:p14="http://schemas.microsoft.com/office/powerpoint/2010/main" val="37257025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r>
              <a:rPr lang="en-US" sz="3400" dirty="0" smtClean="0"/>
              <a:t>Which measure to use?</a:t>
            </a:r>
            <a:endParaRPr lang="en-US" sz="3400" dirty="0"/>
          </a:p>
        </p:txBody>
      </p:sp>
      <p:graphicFrame>
        <p:nvGraphicFramePr>
          <p:cNvPr id="166969" name="Group 57"/>
          <p:cNvGraphicFramePr>
            <a:graphicFrameLocks noGrp="1"/>
          </p:cNvGraphicFramePr>
          <p:nvPr>
            <p:ph sz="quarter" idx="2"/>
          </p:nvPr>
        </p:nvGraphicFramePr>
        <p:xfrm>
          <a:off x="5365750" y="1676400"/>
          <a:ext cx="1797050" cy="3108960"/>
        </p:xfrm>
        <a:graphic>
          <a:graphicData uri="http://schemas.openxmlformats.org/drawingml/2006/table">
            <a:tbl>
              <a:tblPr/>
              <a:tblGrid>
                <a:gridCol w="1111250"/>
                <a:gridCol w="685800"/>
              </a:tblGrid>
              <a:tr h="44196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dirty="0" smtClean="0">
                          <a:ln>
                            <a:noFill/>
                          </a:ln>
                          <a:solidFill>
                            <a:schemeClr val="tx1"/>
                          </a:solidFill>
                          <a:effectLst/>
                          <a:latin typeface="Arial" charset="0"/>
                        </a:rPr>
                        <a:t>Score</a:t>
                      </a:r>
                    </a:p>
                  </a:txBody>
                  <a:tcPr marL="87989" marR="8798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1" u="none" strike="noStrike" cap="none" normalizeH="0" baseline="0" dirty="0" smtClean="0">
                          <a:ln>
                            <a:noFill/>
                          </a:ln>
                          <a:solidFill>
                            <a:schemeClr val="tx1"/>
                          </a:solidFill>
                          <a:effectLst/>
                          <a:latin typeface="Arial" charset="0"/>
                        </a:rPr>
                        <a:t>f</a:t>
                      </a:r>
                    </a:p>
                  </a:txBody>
                  <a:tcPr marL="87989" marR="879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96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dirty="0" smtClean="0">
                          <a:ln>
                            <a:noFill/>
                          </a:ln>
                          <a:solidFill>
                            <a:schemeClr val="accent4">
                              <a:lumMod val="75000"/>
                            </a:schemeClr>
                          </a:solidFill>
                          <a:effectLst/>
                          <a:latin typeface="Arial" charset="0"/>
                        </a:rPr>
                        <a:t>55</a:t>
                      </a:r>
                    </a:p>
                  </a:txBody>
                  <a:tcPr marL="87989" marR="8798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smtClean="0">
                          <a:ln>
                            <a:noFill/>
                          </a:ln>
                          <a:solidFill>
                            <a:schemeClr val="tx1"/>
                          </a:solidFill>
                          <a:effectLst/>
                          <a:latin typeface="Arial" charset="0"/>
                        </a:rPr>
                        <a:t>1</a:t>
                      </a:r>
                    </a:p>
                  </a:txBody>
                  <a:tcPr marL="87989" marR="879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96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dirty="0" smtClean="0">
                          <a:ln>
                            <a:noFill/>
                          </a:ln>
                          <a:solidFill>
                            <a:schemeClr val="tx1"/>
                          </a:solidFill>
                          <a:effectLst/>
                          <a:latin typeface="Arial" charset="0"/>
                        </a:rPr>
                        <a:t>4</a:t>
                      </a:r>
                    </a:p>
                  </a:txBody>
                  <a:tcPr marL="87989" marR="8798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smtClean="0">
                          <a:ln>
                            <a:noFill/>
                          </a:ln>
                          <a:solidFill>
                            <a:schemeClr val="tx1"/>
                          </a:solidFill>
                          <a:effectLst/>
                          <a:latin typeface="Arial" charset="0"/>
                        </a:rPr>
                        <a:t>2</a:t>
                      </a:r>
                    </a:p>
                  </a:txBody>
                  <a:tcPr marL="87989" marR="879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96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dirty="0" smtClean="0">
                          <a:ln>
                            <a:noFill/>
                          </a:ln>
                          <a:solidFill>
                            <a:schemeClr val="tx1"/>
                          </a:solidFill>
                          <a:effectLst/>
                          <a:latin typeface="Arial" charset="0"/>
                        </a:rPr>
                        <a:t>3</a:t>
                      </a:r>
                    </a:p>
                  </a:txBody>
                  <a:tcPr marL="87989" marR="8798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smtClean="0">
                          <a:ln>
                            <a:noFill/>
                          </a:ln>
                          <a:solidFill>
                            <a:schemeClr val="tx1"/>
                          </a:solidFill>
                          <a:effectLst/>
                          <a:latin typeface="Arial" charset="0"/>
                        </a:rPr>
                        <a:t>4</a:t>
                      </a:r>
                    </a:p>
                  </a:txBody>
                  <a:tcPr marL="87989" marR="879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96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dirty="0" smtClean="0">
                          <a:ln>
                            <a:noFill/>
                          </a:ln>
                          <a:solidFill>
                            <a:schemeClr val="tx1"/>
                          </a:solidFill>
                          <a:effectLst/>
                          <a:latin typeface="Arial" charset="0"/>
                        </a:rPr>
                        <a:t>2</a:t>
                      </a:r>
                    </a:p>
                  </a:txBody>
                  <a:tcPr marL="87989" marR="8798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dirty="0" smtClean="0">
                          <a:ln>
                            <a:noFill/>
                          </a:ln>
                          <a:solidFill>
                            <a:schemeClr val="tx1"/>
                          </a:solidFill>
                          <a:effectLst/>
                          <a:latin typeface="Arial" charset="0"/>
                        </a:rPr>
                        <a:t>2</a:t>
                      </a:r>
                    </a:p>
                  </a:txBody>
                  <a:tcPr marL="87989" marR="879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96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dirty="0" smtClean="0">
                          <a:ln>
                            <a:noFill/>
                          </a:ln>
                          <a:solidFill>
                            <a:schemeClr val="tx1"/>
                          </a:solidFill>
                          <a:effectLst/>
                          <a:latin typeface="Arial" charset="0"/>
                        </a:rPr>
                        <a:t>1</a:t>
                      </a:r>
                    </a:p>
                  </a:txBody>
                  <a:tcPr marL="87989" marR="8798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dirty="0" smtClean="0">
                          <a:ln>
                            <a:noFill/>
                          </a:ln>
                          <a:solidFill>
                            <a:schemeClr val="tx1"/>
                          </a:solidFill>
                          <a:effectLst/>
                          <a:latin typeface="Arial" charset="0"/>
                        </a:rPr>
                        <a:t>1</a:t>
                      </a:r>
                    </a:p>
                  </a:txBody>
                  <a:tcPr marL="87989" marR="879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 name="Slide Number Placeholder 7"/>
          <p:cNvSpPr>
            <a:spLocks noGrp="1"/>
          </p:cNvSpPr>
          <p:nvPr>
            <p:ph type="sldNum" sz="quarter" idx="16"/>
          </p:nvPr>
        </p:nvSpPr>
        <p:spPr/>
        <p:txBody>
          <a:bodyPr>
            <a:normAutofit fontScale="85000" lnSpcReduction="20000"/>
          </a:bodyPr>
          <a:lstStyle/>
          <a:p>
            <a:fld id="{C5618538-8B61-411E-AC28-71377C5C9BB6}" type="slidenum">
              <a:rPr lang="en-US"/>
              <a:pPr/>
              <a:t>20</a:t>
            </a:fld>
            <a:endParaRPr lang="en-US"/>
          </a:p>
        </p:txBody>
      </p:sp>
      <p:sp>
        <p:nvSpPr>
          <p:cNvPr id="9" name="TextBox 8"/>
          <p:cNvSpPr txBox="1"/>
          <p:nvPr/>
        </p:nvSpPr>
        <p:spPr>
          <a:xfrm>
            <a:off x="457200" y="4549676"/>
            <a:ext cx="2209800" cy="1938992"/>
          </a:xfrm>
          <a:prstGeom prst="rect">
            <a:avLst/>
          </a:prstGeom>
          <a:noFill/>
        </p:spPr>
        <p:txBody>
          <a:bodyPr wrap="square" rtlCol="0">
            <a:spAutoFit/>
          </a:bodyPr>
          <a:lstStyle/>
          <a:p>
            <a:r>
              <a:rPr lang="en-US" sz="2400" dirty="0" smtClean="0"/>
              <a:t>What is </a:t>
            </a:r>
            <a:r>
              <a:rPr lang="en-US" sz="2400" i="1" dirty="0" smtClean="0"/>
              <a:t>n</a:t>
            </a:r>
            <a:r>
              <a:rPr lang="en-US" sz="2400" dirty="0" smtClean="0"/>
              <a:t>?</a:t>
            </a:r>
          </a:p>
          <a:p>
            <a:r>
              <a:rPr lang="en-US" sz="2400" dirty="0" smtClean="0"/>
              <a:t>What is </a:t>
            </a:r>
            <a:r>
              <a:rPr lang="el-GR" sz="2400" i="1" dirty="0" smtClean="0">
                <a:cs typeface="Arial" charset="0"/>
              </a:rPr>
              <a:t>Σ</a:t>
            </a:r>
            <a:r>
              <a:rPr lang="en-US" sz="2400" i="1" dirty="0" smtClean="0"/>
              <a:t>x</a:t>
            </a:r>
            <a:r>
              <a:rPr lang="en-US" sz="2400" dirty="0" smtClean="0"/>
              <a:t>?</a:t>
            </a:r>
          </a:p>
          <a:p>
            <a:r>
              <a:rPr lang="en-US" sz="2400" dirty="0" smtClean="0"/>
              <a:t>What is </a:t>
            </a:r>
            <a:r>
              <a:rPr lang="en-US" sz="2400" i="1" dirty="0" smtClean="0"/>
              <a:t>M</a:t>
            </a:r>
            <a:r>
              <a:rPr lang="en-US" sz="2400" dirty="0" smtClean="0"/>
              <a:t>?</a:t>
            </a:r>
          </a:p>
          <a:p>
            <a:r>
              <a:rPr lang="en-US" sz="2400" dirty="0" smtClean="0"/>
              <a:t>What is </a:t>
            </a:r>
            <a:r>
              <a:rPr lang="en-US" sz="2400" i="1" dirty="0" err="1" smtClean="0"/>
              <a:t>Mdn</a:t>
            </a:r>
            <a:r>
              <a:rPr lang="en-US" sz="2400" dirty="0" smtClean="0"/>
              <a:t>?</a:t>
            </a:r>
          </a:p>
          <a:p>
            <a:r>
              <a:rPr lang="en-US" sz="2400" dirty="0" smtClean="0"/>
              <a:t>What is Mode?</a:t>
            </a:r>
          </a:p>
        </p:txBody>
      </p:sp>
      <p:graphicFrame>
        <p:nvGraphicFramePr>
          <p:cNvPr id="12" name="Group 57"/>
          <p:cNvGraphicFramePr>
            <a:graphicFrameLocks/>
          </p:cNvGraphicFramePr>
          <p:nvPr/>
        </p:nvGraphicFramePr>
        <p:xfrm>
          <a:off x="7315200" y="1676400"/>
          <a:ext cx="1371600" cy="3108960"/>
        </p:xfrm>
        <a:graphic>
          <a:graphicData uri="http://schemas.openxmlformats.org/drawingml/2006/table">
            <a:tbl>
              <a:tblPr/>
              <a:tblGrid>
                <a:gridCol w="1371600"/>
              </a:tblGrid>
              <a:tr h="44196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1" u="none" strike="noStrike" cap="none" normalizeH="0" baseline="0" dirty="0" smtClean="0">
                          <a:ln>
                            <a:noFill/>
                          </a:ln>
                          <a:solidFill>
                            <a:schemeClr val="tx1"/>
                          </a:solidFill>
                          <a:effectLst/>
                          <a:latin typeface="Arial" charset="0"/>
                        </a:rPr>
                        <a:t>f*score</a:t>
                      </a:r>
                    </a:p>
                  </a:txBody>
                  <a:tcPr marL="87989" marR="879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96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dirty="0" smtClean="0">
                          <a:ln>
                            <a:noFill/>
                          </a:ln>
                          <a:solidFill>
                            <a:schemeClr val="accent4">
                              <a:lumMod val="75000"/>
                            </a:schemeClr>
                          </a:solidFill>
                          <a:effectLst/>
                          <a:latin typeface="Arial" charset="0"/>
                        </a:rPr>
                        <a:t>55</a:t>
                      </a:r>
                      <a:endParaRPr kumimoji="0" lang="en-US" sz="2800" b="0" i="0" u="none" strike="noStrike" cap="none" normalizeH="0" baseline="0" dirty="0" smtClean="0">
                        <a:ln>
                          <a:noFill/>
                        </a:ln>
                        <a:solidFill>
                          <a:schemeClr val="accent4">
                            <a:lumMod val="75000"/>
                          </a:schemeClr>
                        </a:solidFill>
                        <a:effectLst/>
                        <a:latin typeface="Arial" charset="0"/>
                      </a:endParaRPr>
                    </a:p>
                  </a:txBody>
                  <a:tcPr marL="87989" marR="879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96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smtClean="0">
                          <a:ln>
                            <a:noFill/>
                          </a:ln>
                          <a:solidFill>
                            <a:schemeClr val="tx1"/>
                          </a:solidFill>
                          <a:effectLst/>
                          <a:latin typeface="Arial" charset="0"/>
                        </a:rPr>
                        <a:t>8</a:t>
                      </a:r>
                      <a:endParaRPr kumimoji="0" lang="en-US" sz="2800" b="0" i="0" u="none" strike="noStrike" cap="none" normalizeH="0" baseline="0" dirty="0" smtClean="0">
                        <a:ln>
                          <a:noFill/>
                        </a:ln>
                        <a:solidFill>
                          <a:schemeClr val="tx1"/>
                        </a:solidFill>
                        <a:effectLst/>
                        <a:latin typeface="Arial" charset="0"/>
                      </a:endParaRPr>
                    </a:p>
                  </a:txBody>
                  <a:tcPr marL="87989" marR="879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96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smtClean="0">
                          <a:ln>
                            <a:noFill/>
                          </a:ln>
                          <a:solidFill>
                            <a:schemeClr val="tx1"/>
                          </a:solidFill>
                          <a:effectLst/>
                          <a:latin typeface="Arial" charset="0"/>
                        </a:rPr>
                        <a:t>12</a:t>
                      </a:r>
                      <a:endParaRPr kumimoji="0" lang="en-US" sz="2800" b="0" i="0" u="none" strike="noStrike" cap="none" normalizeH="0" baseline="0" dirty="0" smtClean="0">
                        <a:ln>
                          <a:noFill/>
                        </a:ln>
                        <a:solidFill>
                          <a:schemeClr val="tx1"/>
                        </a:solidFill>
                        <a:effectLst/>
                        <a:latin typeface="Arial" charset="0"/>
                      </a:endParaRPr>
                    </a:p>
                  </a:txBody>
                  <a:tcPr marL="87989" marR="879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96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smtClean="0">
                          <a:ln>
                            <a:noFill/>
                          </a:ln>
                          <a:solidFill>
                            <a:schemeClr val="tx1"/>
                          </a:solidFill>
                          <a:effectLst/>
                          <a:latin typeface="Arial" charset="0"/>
                        </a:rPr>
                        <a:t>4</a:t>
                      </a:r>
                      <a:endParaRPr kumimoji="0" lang="en-US" sz="2800" b="0" i="0" u="none" strike="noStrike" cap="none" normalizeH="0" baseline="0" dirty="0" smtClean="0">
                        <a:ln>
                          <a:noFill/>
                        </a:ln>
                        <a:solidFill>
                          <a:schemeClr val="tx1"/>
                        </a:solidFill>
                        <a:effectLst/>
                        <a:latin typeface="Arial" charset="0"/>
                      </a:endParaRPr>
                    </a:p>
                  </a:txBody>
                  <a:tcPr marL="87989" marR="879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96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dirty="0" smtClean="0">
                          <a:ln>
                            <a:noFill/>
                          </a:ln>
                          <a:solidFill>
                            <a:schemeClr val="tx1"/>
                          </a:solidFill>
                          <a:effectLst/>
                          <a:latin typeface="Arial" charset="0"/>
                        </a:rPr>
                        <a:t>1</a:t>
                      </a:r>
                      <a:endParaRPr kumimoji="0" lang="en-US" sz="2800" b="0" i="0" u="none" strike="noStrike" cap="none" normalizeH="0" baseline="0" dirty="0" smtClean="0">
                        <a:ln>
                          <a:noFill/>
                        </a:ln>
                        <a:solidFill>
                          <a:schemeClr val="tx1"/>
                        </a:solidFill>
                        <a:effectLst/>
                        <a:latin typeface="Arial" charset="0"/>
                      </a:endParaRPr>
                    </a:p>
                  </a:txBody>
                  <a:tcPr marL="87989" marR="879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5" name="Group 24"/>
          <p:cNvGrpSpPr/>
          <p:nvPr/>
        </p:nvGrpSpPr>
        <p:grpSpPr>
          <a:xfrm>
            <a:off x="0" y="1676400"/>
            <a:ext cx="4876800" cy="2286000"/>
            <a:chOff x="0" y="1676400"/>
            <a:chExt cx="4876800" cy="2286000"/>
          </a:xfrm>
        </p:grpSpPr>
        <p:graphicFrame>
          <p:nvGraphicFramePr>
            <p:cNvPr id="14" name="Chart 13"/>
            <p:cNvGraphicFramePr/>
            <p:nvPr/>
          </p:nvGraphicFramePr>
          <p:xfrm>
            <a:off x="457200" y="1676400"/>
            <a:ext cx="4419600" cy="2133600"/>
          </p:xfrm>
          <a:graphic>
            <a:graphicData uri="http://schemas.openxmlformats.org/drawingml/2006/chart">
              <c:chart xmlns:c="http://schemas.openxmlformats.org/drawingml/2006/chart" xmlns:r="http://schemas.openxmlformats.org/officeDocument/2006/relationships" r:id="rId3"/>
            </a:graphicData>
          </a:graphic>
        </p:graphicFrame>
        <p:sp>
          <p:nvSpPr>
            <p:cNvPr id="15" name="TextBox 14"/>
            <p:cNvSpPr txBox="1"/>
            <p:nvPr/>
          </p:nvSpPr>
          <p:spPr>
            <a:xfrm>
              <a:off x="1143000" y="3581400"/>
              <a:ext cx="685800" cy="381000"/>
            </a:xfrm>
            <a:prstGeom prst="rect">
              <a:avLst/>
            </a:prstGeom>
            <a:noFill/>
          </p:spPr>
          <p:txBody>
            <a:bodyPr wrap="square" rtlCol="0">
              <a:spAutoFit/>
            </a:bodyPr>
            <a:lstStyle/>
            <a:p>
              <a:pPr algn="ctr"/>
              <a:r>
                <a:rPr lang="en-US" dirty="0" smtClean="0"/>
                <a:t>1</a:t>
              </a:r>
              <a:endParaRPr lang="en-US" dirty="0"/>
            </a:p>
          </p:txBody>
        </p:sp>
        <p:sp>
          <p:nvSpPr>
            <p:cNvPr id="16" name="TextBox 15"/>
            <p:cNvSpPr txBox="1"/>
            <p:nvPr/>
          </p:nvSpPr>
          <p:spPr>
            <a:xfrm>
              <a:off x="1676400" y="3581400"/>
              <a:ext cx="685800" cy="381000"/>
            </a:xfrm>
            <a:prstGeom prst="rect">
              <a:avLst/>
            </a:prstGeom>
            <a:noFill/>
          </p:spPr>
          <p:txBody>
            <a:bodyPr wrap="square" rtlCol="0">
              <a:spAutoFit/>
            </a:bodyPr>
            <a:lstStyle/>
            <a:p>
              <a:pPr algn="ctr"/>
              <a:r>
                <a:rPr lang="en-US" dirty="0" smtClean="0"/>
                <a:t>2</a:t>
              </a:r>
              <a:endParaRPr lang="en-US" dirty="0"/>
            </a:p>
          </p:txBody>
        </p:sp>
        <p:sp>
          <p:nvSpPr>
            <p:cNvPr id="17" name="TextBox 16"/>
            <p:cNvSpPr txBox="1"/>
            <p:nvPr/>
          </p:nvSpPr>
          <p:spPr>
            <a:xfrm>
              <a:off x="2209800" y="3581400"/>
              <a:ext cx="685800" cy="381000"/>
            </a:xfrm>
            <a:prstGeom prst="rect">
              <a:avLst/>
            </a:prstGeom>
            <a:noFill/>
          </p:spPr>
          <p:txBody>
            <a:bodyPr wrap="square" rtlCol="0">
              <a:spAutoFit/>
            </a:bodyPr>
            <a:lstStyle/>
            <a:p>
              <a:pPr algn="ctr"/>
              <a:r>
                <a:rPr lang="en-US" dirty="0" smtClean="0"/>
                <a:t>3</a:t>
              </a:r>
              <a:endParaRPr lang="en-US" dirty="0"/>
            </a:p>
          </p:txBody>
        </p:sp>
        <p:sp>
          <p:nvSpPr>
            <p:cNvPr id="18" name="TextBox 17"/>
            <p:cNvSpPr txBox="1"/>
            <p:nvPr/>
          </p:nvSpPr>
          <p:spPr>
            <a:xfrm>
              <a:off x="2743200" y="3581400"/>
              <a:ext cx="685800" cy="381000"/>
            </a:xfrm>
            <a:prstGeom prst="rect">
              <a:avLst/>
            </a:prstGeom>
            <a:noFill/>
          </p:spPr>
          <p:txBody>
            <a:bodyPr wrap="square" rtlCol="0">
              <a:spAutoFit/>
            </a:bodyPr>
            <a:lstStyle/>
            <a:p>
              <a:pPr algn="ctr"/>
              <a:r>
                <a:rPr lang="en-US" dirty="0" smtClean="0"/>
                <a:t>4</a:t>
              </a:r>
              <a:endParaRPr lang="en-US" dirty="0"/>
            </a:p>
          </p:txBody>
        </p:sp>
        <p:sp>
          <p:nvSpPr>
            <p:cNvPr id="19" name="TextBox 18"/>
            <p:cNvSpPr txBox="1"/>
            <p:nvPr/>
          </p:nvSpPr>
          <p:spPr>
            <a:xfrm>
              <a:off x="3733800" y="3581400"/>
              <a:ext cx="685800" cy="381000"/>
            </a:xfrm>
            <a:prstGeom prst="rect">
              <a:avLst/>
            </a:prstGeom>
            <a:noFill/>
          </p:spPr>
          <p:txBody>
            <a:bodyPr wrap="square" rtlCol="0">
              <a:spAutoFit/>
            </a:bodyPr>
            <a:lstStyle/>
            <a:p>
              <a:pPr algn="ctr"/>
              <a:r>
                <a:rPr lang="en-US" dirty="0" smtClean="0"/>
                <a:t>55</a:t>
              </a:r>
              <a:endParaRPr lang="en-US" dirty="0"/>
            </a:p>
          </p:txBody>
        </p:sp>
        <p:sp>
          <p:nvSpPr>
            <p:cNvPr id="20" name="TextBox 19"/>
            <p:cNvSpPr txBox="1"/>
            <p:nvPr/>
          </p:nvSpPr>
          <p:spPr>
            <a:xfrm>
              <a:off x="0" y="2514600"/>
              <a:ext cx="685800" cy="381000"/>
            </a:xfrm>
            <a:prstGeom prst="rect">
              <a:avLst/>
            </a:prstGeom>
            <a:noFill/>
          </p:spPr>
          <p:txBody>
            <a:bodyPr wrap="square" rtlCol="0">
              <a:spAutoFit/>
            </a:bodyPr>
            <a:lstStyle/>
            <a:p>
              <a:pPr algn="ctr"/>
              <a:r>
                <a:rPr lang="en-US" i="1" dirty="0" smtClean="0"/>
                <a:t>f</a:t>
              </a:r>
              <a:endParaRPr lang="en-US" i="1" dirty="0"/>
            </a:p>
          </p:txBody>
        </p:sp>
        <p:cxnSp>
          <p:nvCxnSpPr>
            <p:cNvPr id="22" name="Straight Connector 21"/>
            <p:cNvCxnSpPr/>
            <p:nvPr/>
          </p:nvCxnSpPr>
          <p:spPr>
            <a:xfrm rot="16200000" flipH="1">
              <a:off x="3467100" y="3543300"/>
              <a:ext cx="152400" cy="762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16200000" flipH="1">
              <a:off x="3543300" y="3543301"/>
              <a:ext cx="152400" cy="762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linds(horizont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blinds(horizontal)">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animEffect transition="in" filter="blinds(horizontal)">
                                      <p:cBhvr>
                                        <p:cTn id="23" dur="500"/>
                                        <p:tgtEl>
                                          <p:spTgt spid="9">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9">
                                            <p:txEl>
                                              <p:pRg st="3" end="3"/>
                                            </p:txEl>
                                          </p:spTgt>
                                        </p:tgtEl>
                                        <p:attrNameLst>
                                          <p:attrName>style.visibility</p:attrName>
                                        </p:attrNameLst>
                                      </p:cBhvr>
                                      <p:to>
                                        <p:strVal val="visible"/>
                                      </p:to>
                                    </p:set>
                                    <p:animEffect transition="in" filter="blinds(horizontal)">
                                      <p:cBhvr>
                                        <p:cTn id="28" dur="500"/>
                                        <p:tgtEl>
                                          <p:spTgt spid="9">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9">
                                            <p:txEl>
                                              <p:pRg st="4" end="4"/>
                                            </p:txEl>
                                          </p:spTgt>
                                        </p:tgtEl>
                                        <p:attrNameLst>
                                          <p:attrName>style.visibility</p:attrName>
                                        </p:attrNameLst>
                                      </p:cBhvr>
                                      <p:to>
                                        <p:strVal val="visible"/>
                                      </p:to>
                                    </p:set>
                                    <p:animEffect transition="in" filter="blinds(horizontal)">
                                      <p:cBhvr>
                                        <p:cTn id="33"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r>
              <a:rPr lang="en-US" sz="3400" dirty="0" smtClean="0"/>
              <a:t>Which measure to use?</a:t>
            </a:r>
            <a:endParaRPr lang="en-US" sz="3400" dirty="0"/>
          </a:p>
        </p:txBody>
      </p:sp>
      <p:graphicFrame>
        <p:nvGraphicFramePr>
          <p:cNvPr id="166969" name="Group 57"/>
          <p:cNvGraphicFramePr>
            <a:graphicFrameLocks noGrp="1"/>
          </p:cNvGraphicFramePr>
          <p:nvPr>
            <p:ph sz="quarter" idx="2"/>
          </p:nvPr>
        </p:nvGraphicFramePr>
        <p:xfrm>
          <a:off x="5365750" y="1676400"/>
          <a:ext cx="1797050" cy="3108960"/>
        </p:xfrm>
        <a:graphic>
          <a:graphicData uri="http://schemas.openxmlformats.org/drawingml/2006/table">
            <a:tbl>
              <a:tblPr/>
              <a:tblGrid>
                <a:gridCol w="1111250"/>
                <a:gridCol w="685800"/>
              </a:tblGrid>
              <a:tr h="44196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dirty="0" smtClean="0">
                          <a:ln>
                            <a:noFill/>
                          </a:ln>
                          <a:solidFill>
                            <a:schemeClr val="tx1"/>
                          </a:solidFill>
                          <a:effectLst/>
                          <a:latin typeface="Arial" charset="0"/>
                        </a:rPr>
                        <a:t>Score</a:t>
                      </a:r>
                    </a:p>
                  </a:txBody>
                  <a:tcPr marL="87989" marR="8798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1" u="none" strike="noStrike" cap="none" normalizeH="0" baseline="0" dirty="0" smtClean="0">
                          <a:ln>
                            <a:noFill/>
                          </a:ln>
                          <a:solidFill>
                            <a:schemeClr val="tx1"/>
                          </a:solidFill>
                          <a:effectLst/>
                          <a:latin typeface="Arial" charset="0"/>
                        </a:rPr>
                        <a:t>f</a:t>
                      </a:r>
                    </a:p>
                  </a:txBody>
                  <a:tcPr marL="87989" marR="879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96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dirty="0" smtClean="0">
                          <a:ln>
                            <a:noFill/>
                          </a:ln>
                          <a:solidFill>
                            <a:schemeClr val="accent4">
                              <a:lumMod val="75000"/>
                            </a:schemeClr>
                          </a:solidFill>
                          <a:effectLst/>
                          <a:latin typeface="Arial" charset="0"/>
                        </a:rPr>
                        <a:t>55</a:t>
                      </a:r>
                    </a:p>
                  </a:txBody>
                  <a:tcPr marL="87989" marR="8798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smtClean="0">
                          <a:ln>
                            <a:noFill/>
                          </a:ln>
                          <a:solidFill>
                            <a:schemeClr val="tx1"/>
                          </a:solidFill>
                          <a:effectLst/>
                          <a:latin typeface="Arial" charset="0"/>
                        </a:rPr>
                        <a:t>1</a:t>
                      </a:r>
                    </a:p>
                  </a:txBody>
                  <a:tcPr marL="87989" marR="879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96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dirty="0" smtClean="0">
                          <a:ln>
                            <a:noFill/>
                          </a:ln>
                          <a:solidFill>
                            <a:schemeClr val="tx1"/>
                          </a:solidFill>
                          <a:effectLst/>
                          <a:latin typeface="Arial" charset="0"/>
                        </a:rPr>
                        <a:t>4</a:t>
                      </a:r>
                    </a:p>
                  </a:txBody>
                  <a:tcPr marL="87989" marR="8798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smtClean="0">
                          <a:ln>
                            <a:noFill/>
                          </a:ln>
                          <a:solidFill>
                            <a:schemeClr val="tx1"/>
                          </a:solidFill>
                          <a:effectLst/>
                          <a:latin typeface="Arial" charset="0"/>
                        </a:rPr>
                        <a:t>2</a:t>
                      </a:r>
                    </a:p>
                  </a:txBody>
                  <a:tcPr marL="87989" marR="879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96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dirty="0" smtClean="0">
                          <a:ln>
                            <a:noFill/>
                          </a:ln>
                          <a:solidFill>
                            <a:schemeClr val="tx1"/>
                          </a:solidFill>
                          <a:effectLst/>
                          <a:latin typeface="Arial" charset="0"/>
                        </a:rPr>
                        <a:t>3</a:t>
                      </a:r>
                    </a:p>
                  </a:txBody>
                  <a:tcPr marL="87989" marR="8798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smtClean="0">
                          <a:ln>
                            <a:noFill/>
                          </a:ln>
                          <a:solidFill>
                            <a:schemeClr val="tx1"/>
                          </a:solidFill>
                          <a:effectLst/>
                          <a:latin typeface="Arial" charset="0"/>
                        </a:rPr>
                        <a:t>4</a:t>
                      </a:r>
                    </a:p>
                  </a:txBody>
                  <a:tcPr marL="87989" marR="879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96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dirty="0" smtClean="0">
                          <a:ln>
                            <a:noFill/>
                          </a:ln>
                          <a:solidFill>
                            <a:schemeClr val="tx1"/>
                          </a:solidFill>
                          <a:effectLst/>
                          <a:latin typeface="Arial" charset="0"/>
                        </a:rPr>
                        <a:t>2</a:t>
                      </a:r>
                    </a:p>
                  </a:txBody>
                  <a:tcPr marL="87989" marR="8798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dirty="0" smtClean="0">
                          <a:ln>
                            <a:noFill/>
                          </a:ln>
                          <a:solidFill>
                            <a:schemeClr val="tx1"/>
                          </a:solidFill>
                          <a:effectLst/>
                          <a:latin typeface="Arial" charset="0"/>
                        </a:rPr>
                        <a:t>2</a:t>
                      </a:r>
                    </a:p>
                  </a:txBody>
                  <a:tcPr marL="87989" marR="879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96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dirty="0" smtClean="0">
                          <a:ln>
                            <a:noFill/>
                          </a:ln>
                          <a:solidFill>
                            <a:schemeClr val="tx1"/>
                          </a:solidFill>
                          <a:effectLst/>
                          <a:latin typeface="Arial" charset="0"/>
                        </a:rPr>
                        <a:t>1</a:t>
                      </a:r>
                    </a:p>
                  </a:txBody>
                  <a:tcPr marL="87989" marR="8798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dirty="0" smtClean="0">
                          <a:ln>
                            <a:noFill/>
                          </a:ln>
                          <a:solidFill>
                            <a:schemeClr val="tx1"/>
                          </a:solidFill>
                          <a:effectLst/>
                          <a:latin typeface="Arial" charset="0"/>
                        </a:rPr>
                        <a:t>1</a:t>
                      </a:r>
                    </a:p>
                  </a:txBody>
                  <a:tcPr marL="87989" marR="879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 name="Slide Number Placeholder 7"/>
          <p:cNvSpPr>
            <a:spLocks noGrp="1"/>
          </p:cNvSpPr>
          <p:nvPr>
            <p:ph type="sldNum" sz="quarter" idx="16"/>
          </p:nvPr>
        </p:nvSpPr>
        <p:spPr/>
        <p:txBody>
          <a:bodyPr>
            <a:normAutofit fontScale="85000" lnSpcReduction="20000"/>
          </a:bodyPr>
          <a:lstStyle/>
          <a:p>
            <a:fld id="{C5618538-8B61-411E-AC28-71377C5C9BB6}" type="slidenum">
              <a:rPr lang="en-US"/>
              <a:pPr/>
              <a:t>21</a:t>
            </a:fld>
            <a:endParaRPr lang="en-US"/>
          </a:p>
        </p:txBody>
      </p:sp>
      <p:sp>
        <p:nvSpPr>
          <p:cNvPr id="9" name="TextBox 8"/>
          <p:cNvSpPr txBox="1"/>
          <p:nvPr/>
        </p:nvSpPr>
        <p:spPr>
          <a:xfrm>
            <a:off x="457200" y="4549676"/>
            <a:ext cx="2209800" cy="1938992"/>
          </a:xfrm>
          <a:prstGeom prst="rect">
            <a:avLst/>
          </a:prstGeom>
          <a:noFill/>
        </p:spPr>
        <p:txBody>
          <a:bodyPr wrap="square" rtlCol="0">
            <a:spAutoFit/>
          </a:bodyPr>
          <a:lstStyle/>
          <a:p>
            <a:r>
              <a:rPr lang="en-US" sz="2400" dirty="0" smtClean="0"/>
              <a:t>What is </a:t>
            </a:r>
            <a:r>
              <a:rPr lang="en-US" sz="2400" i="1" dirty="0" smtClean="0"/>
              <a:t>n</a:t>
            </a:r>
            <a:r>
              <a:rPr lang="en-US" sz="2400" dirty="0" smtClean="0"/>
              <a:t>?</a:t>
            </a:r>
          </a:p>
          <a:p>
            <a:r>
              <a:rPr lang="en-US" sz="2400" dirty="0" smtClean="0"/>
              <a:t>What is </a:t>
            </a:r>
            <a:r>
              <a:rPr lang="el-GR" sz="2400" i="1" dirty="0" smtClean="0">
                <a:cs typeface="Arial" charset="0"/>
              </a:rPr>
              <a:t>Σ</a:t>
            </a:r>
            <a:r>
              <a:rPr lang="en-US" sz="2400" i="1" dirty="0" smtClean="0"/>
              <a:t>x</a:t>
            </a:r>
            <a:r>
              <a:rPr lang="en-US" sz="2400" dirty="0" smtClean="0"/>
              <a:t>?</a:t>
            </a:r>
          </a:p>
          <a:p>
            <a:r>
              <a:rPr lang="en-US" sz="2400" dirty="0" smtClean="0"/>
              <a:t>What is </a:t>
            </a:r>
            <a:r>
              <a:rPr lang="en-US" sz="2400" i="1" dirty="0" smtClean="0"/>
              <a:t>M</a:t>
            </a:r>
            <a:r>
              <a:rPr lang="en-US" sz="2400" dirty="0" smtClean="0"/>
              <a:t>?</a:t>
            </a:r>
          </a:p>
          <a:p>
            <a:r>
              <a:rPr lang="en-US" sz="2400" dirty="0" smtClean="0"/>
              <a:t>What is </a:t>
            </a:r>
            <a:r>
              <a:rPr lang="en-US" sz="2400" i="1" dirty="0" err="1" smtClean="0"/>
              <a:t>Mdn</a:t>
            </a:r>
            <a:r>
              <a:rPr lang="en-US" sz="2400" dirty="0" smtClean="0"/>
              <a:t>?</a:t>
            </a:r>
          </a:p>
          <a:p>
            <a:r>
              <a:rPr lang="en-US" sz="2400" dirty="0" smtClean="0"/>
              <a:t>What is Mode?</a:t>
            </a:r>
          </a:p>
        </p:txBody>
      </p:sp>
      <p:sp>
        <p:nvSpPr>
          <p:cNvPr id="10" name="TextBox 9"/>
          <p:cNvSpPr txBox="1"/>
          <p:nvPr/>
        </p:nvSpPr>
        <p:spPr>
          <a:xfrm>
            <a:off x="2590800" y="4572000"/>
            <a:ext cx="2743200" cy="1938992"/>
          </a:xfrm>
          <a:prstGeom prst="rect">
            <a:avLst/>
          </a:prstGeom>
          <a:noFill/>
        </p:spPr>
        <p:txBody>
          <a:bodyPr wrap="square" rtlCol="0">
            <a:spAutoFit/>
          </a:bodyPr>
          <a:lstStyle/>
          <a:p>
            <a:r>
              <a:rPr lang="en-US" sz="2400" dirty="0" smtClean="0"/>
              <a:t>(1+2+4+2+1) = 10</a:t>
            </a:r>
          </a:p>
          <a:p>
            <a:r>
              <a:rPr lang="en-US" sz="2400" dirty="0" smtClean="0"/>
              <a:t>Sum of f*score = </a:t>
            </a:r>
            <a:r>
              <a:rPr lang="en-US" sz="2400" b="1" dirty="0" smtClean="0">
                <a:solidFill>
                  <a:schemeClr val="accent4">
                    <a:lumMod val="75000"/>
                  </a:schemeClr>
                </a:solidFill>
              </a:rPr>
              <a:t>80</a:t>
            </a:r>
          </a:p>
          <a:p>
            <a:r>
              <a:rPr lang="en-US" sz="2400" b="1" dirty="0">
                <a:solidFill>
                  <a:schemeClr val="accent4">
                    <a:lumMod val="75000"/>
                  </a:schemeClr>
                </a:solidFill>
              </a:rPr>
              <a:t>8</a:t>
            </a:r>
            <a:r>
              <a:rPr lang="en-US" sz="2400" b="1" dirty="0" smtClean="0">
                <a:solidFill>
                  <a:schemeClr val="accent4">
                    <a:lumMod val="75000"/>
                  </a:schemeClr>
                </a:solidFill>
              </a:rPr>
              <a:t>0</a:t>
            </a:r>
            <a:r>
              <a:rPr lang="en-US" sz="2400" dirty="0" smtClean="0"/>
              <a:t>/10 = </a:t>
            </a:r>
            <a:r>
              <a:rPr lang="en-US" sz="2400" b="1" dirty="0" smtClean="0">
                <a:solidFill>
                  <a:schemeClr val="accent4">
                    <a:lumMod val="75000"/>
                  </a:schemeClr>
                </a:solidFill>
              </a:rPr>
              <a:t>8</a:t>
            </a:r>
          </a:p>
          <a:p>
            <a:r>
              <a:rPr lang="en-US" sz="2400" dirty="0"/>
              <a:t>3</a:t>
            </a:r>
            <a:endParaRPr lang="en-US" sz="2400" dirty="0" smtClean="0"/>
          </a:p>
          <a:p>
            <a:r>
              <a:rPr lang="en-US" sz="2400" dirty="0" smtClean="0"/>
              <a:t>3</a:t>
            </a:r>
          </a:p>
        </p:txBody>
      </p:sp>
      <p:graphicFrame>
        <p:nvGraphicFramePr>
          <p:cNvPr id="12" name="Group 57"/>
          <p:cNvGraphicFramePr>
            <a:graphicFrameLocks/>
          </p:cNvGraphicFramePr>
          <p:nvPr/>
        </p:nvGraphicFramePr>
        <p:xfrm>
          <a:off x="7315200" y="1676400"/>
          <a:ext cx="1371600" cy="3108960"/>
        </p:xfrm>
        <a:graphic>
          <a:graphicData uri="http://schemas.openxmlformats.org/drawingml/2006/table">
            <a:tbl>
              <a:tblPr/>
              <a:tblGrid>
                <a:gridCol w="1371600"/>
              </a:tblGrid>
              <a:tr h="44196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1" u="none" strike="noStrike" cap="none" normalizeH="0" baseline="0" dirty="0" smtClean="0">
                          <a:ln>
                            <a:noFill/>
                          </a:ln>
                          <a:solidFill>
                            <a:schemeClr val="tx1"/>
                          </a:solidFill>
                          <a:effectLst/>
                          <a:latin typeface="Arial" charset="0"/>
                        </a:rPr>
                        <a:t>f*score</a:t>
                      </a:r>
                    </a:p>
                  </a:txBody>
                  <a:tcPr marL="87989" marR="879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96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dirty="0" smtClean="0">
                          <a:ln>
                            <a:noFill/>
                          </a:ln>
                          <a:solidFill>
                            <a:schemeClr val="accent4">
                              <a:lumMod val="75000"/>
                            </a:schemeClr>
                          </a:solidFill>
                          <a:effectLst/>
                          <a:latin typeface="Arial" charset="0"/>
                        </a:rPr>
                        <a:t>55</a:t>
                      </a:r>
                    </a:p>
                  </a:txBody>
                  <a:tcPr marL="87989" marR="879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96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dirty="0" smtClean="0">
                          <a:ln>
                            <a:noFill/>
                          </a:ln>
                          <a:solidFill>
                            <a:schemeClr val="tx1"/>
                          </a:solidFill>
                          <a:effectLst/>
                          <a:latin typeface="Arial" charset="0"/>
                        </a:rPr>
                        <a:t>8</a:t>
                      </a:r>
                    </a:p>
                  </a:txBody>
                  <a:tcPr marL="87989" marR="879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96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dirty="0" smtClean="0">
                          <a:ln>
                            <a:noFill/>
                          </a:ln>
                          <a:solidFill>
                            <a:schemeClr val="tx1"/>
                          </a:solidFill>
                          <a:effectLst/>
                          <a:latin typeface="Arial" charset="0"/>
                        </a:rPr>
                        <a:t>12</a:t>
                      </a:r>
                    </a:p>
                  </a:txBody>
                  <a:tcPr marL="87989" marR="879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96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dirty="0" smtClean="0">
                          <a:ln>
                            <a:noFill/>
                          </a:ln>
                          <a:solidFill>
                            <a:schemeClr val="tx1"/>
                          </a:solidFill>
                          <a:effectLst/>
                          <a:latin typeface="Arial" charset="0"/>
                        </a:rPr>
                        <a:t>4</a:t>
                      </a:r>
                    </a:p>
                  </a:txBody>
                  <a:tcPr marL="87989" marR="879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96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dirty="0" smtClean="0">
                          <a:ln>
                            <a:noFill/>
                          </a:ln>
                          <a:solidFill>
                            <a:schemeClr val="tx1"/>
                          </a:solidFill>
                          <a:effectLst/>
                          <a:latin typeface="Arial" charset="0"/>
                        </a:rPr>
                        <a:t>1</a:t>
                      </a:r>
                    </a:p>
                  </a:txBody>
                  <a:tcPr marL="87989" marR="879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 name="TextBox 10"/>
          <p:cNvSpPr txBox="1"/>
          <p:nvPr/>
        </p:nvSpPr>
        <p:spPr>
          <a:xfrm>
            <a:off x="5410200" y="5029200"/>
            <a:ext cx="3276600" cy="1447800"/>
          </a:xfrm>
          <a:prstGeom prst="rect">
            <a:avLst/>
          </a:prstGeom>
          <a:noFill/>
          <a:ln w="50800">
            <a:solidFill>
              <a:schemeClr val="accent1">
                <a:lumMod val="75000"/>
              </a:schemeClr>
            </a:solidFill>
          </a:ln>
        </p:spPr>
        <p:txBody>
          <a:bodyPr wrap="square" rtlCol="0">
            <a:spAutoFit/>
          </a:bodyPr>
          <a:lstStyle/>
          <a:p>
            <a:pPr algn="ctr"/>
            <a:r>
              <a:rPr lang="en-US" sz="2200" dirty="0" smtClean="0"/>
              <a:t>Median is preferred if there are a few extreme scores or the distribution is very skewed. </a:t>
            </a:r>
            <a:endParaRPr lang="en-US" sz="2200" dirty="0"/>
          </a:p>
        </p:txBody>
      </p:sp>
      <p:grpSp>
        <p:nvGrpSpPr>
          <p:cNvPr id="25" name="Group 24"/>
          <p:cNvGrpSpPr/>
          <p:nvPr/>
        </p:nvGrpSpPr>
        <p:grpSpPr>
          <a:xfrm>
            <a:off x="0" y="1676400"/>
            <a:ext cx="4876800" cy="2286000"/>
            <a:chOff x="0" y="1676400"/>
            <a:chExt cx="4876800" cy="2286000"/>
          </a:xfrm>
        </p:grpSpPr>
        <p:graphicFrame>
          <p:nvGraphicFramePr>
            <p:cNvPr id="14" name="Chart 13"/>
            <p:cNvGraphicFramePr/>
            <p:nvPr/>
          </p:nvGraphicFramePr>
          <p:xfrm>
            <a:off x="457200" y="1676400"/>
            <a:ext cx="4419600" cy="2133600"/>
          </p:xfrm>
          <a:graphic>
            <a:graphicData uri="http://schemas.openxmlformats.org/drawingml/2006/chart">
              <c:chart xmlns:c="http://schemas.openxmlformats.org/drawingml/2006/chart" xmlns:r="http://schemas.openxmlformats.org/officeDocument/2006/relationships" r:id="rId3"/>
            </a:graphicData>
          </a:graphic>
        </p:graphicFrame>
        <p:sp>
          <p:nvSpPr>
            <p:cNvPr id="15" name="TextBox 14"/>
            <p:cNvSpPr txBox="1"/>
            <p:nvPr/>
          </p:nvSpPr>
          <p:spPr>
            <a:xfrm>
              <a:off x="1143000" y="3581400"/>
              <a:ext cx="685800" cy="381000"/>
            </a:xfrm>
            <a:prstGeom prst="rect">
              <a:avLst/>
            </a:prstGeom>
            <a:noFill/>
          </p:spPr>
          <p:txBody>
            <a:bodyPr wrap="square" rtlCol="0">
              <a:spAutoFit/>
            </a:bodyPr>
            <a:lstStyle/>
            <a:p>
              <a:pPr algn="ctr"/>
              <a:r>
                <a:rPr lang="en-US" dirty="0" smtClean="0"/>
                <a:t>1</a:t>
              </a:r>
              <a:endParaRPr lang="en-US" dirty="0"/>
            </a:p>
          </p:txBody>
        </p:sp>
        <p:sp>
          <p:nvSpPr>
            <p:cNvPr id="16" name="TextBox 15"/>
            <p:cNvSpPr txBox="1"/>
            <p:nvPr/>
          </p:nvSpPr>
          <p:spPr>
            <a:xfrm>
              <a:off x="1676400" y="3581400"/>
              <a:ext cx="685800" cy="381000"/>
            </a:xfrm>
            <a:prstGeom prst="rect">
              <a:avLst/>
            </a:prstGeom>
            <a:noFill/>
          </p:spPr>
          <p:txBody>
            <a:bodyPr wrap="square" rtlCol="0">
              <a:spAutoFit/>
            </a:bodyPr>
            <a:lstStyle/>
            <a:p>
              <a:pPr algn="ctr"/>
              <a:r>
                <a:rPr lang="en-US" dirty="0" smtClean="0"/>
                <a:t>2</a:t>
              </a:r>
              <a:endParaRPr lang="en-US" dirty="0"/>
            </a:p>
          </p:txBody>
        </p:sp>
        <p:sp>
          <p:nvSpPr>
            <p:cNvPr id="17" name="TextBox 16"/>
            <p:cNvSpPr txBox="1"/>
            <p:nvPr/>
          </p:nvSpPr>
          <p:spPr>
            <a:xfrm>
              <a:off x="2209800" y="3581400"/>
              <a:ext cx="685800" cy="381000"/>
            </a:xfrm>
            <a:prstGeom prst="rect">
              <a:avLst/>
            </a:prstGeom>
            <a:noFill/>
          </p:spPr>
          <p:txBody>
            <a:bodyPr wrap="square" rtlCol="0">
              <a:spAutoFit/>
            </a:bodyPr>
            <a:lstStyle/>
            <a:p>
              <a:pPr algn="ctr"/>
              <a:r>
                <a:rPr lang="en-US" dirty="0" smtClean="0"/>
                <a:t>3</a:t>
              </a:r>
              <a:endParaRPr lang="en-US" dirty="0"/>
            </a:p>
          </p:txBody>
        </p:sp>
        <p:sp>
          <p:nvSpPr>
            <p:cNvPr id="18" name="TextBox 17"/>
            <p:cNvSpPr txBox="1"/>
            <p:nvPr/>
          </p:nvSpPr>
          <p:spPr>
            <a:xfrm>
              <a:off x="2743200" y="3581400"/>
              <a:ext cx="685800" cy="381000"/>
            </a:xfrm>
            <a:prstGeom prst="rect">
              <a:avLst/>
            </a:prstGeom>
            <a:noFill/>
          </p:spPr>
          <p:txBody>
            <a:bodyPr wrap="square" rtlCol="0">
              <a:spAutoFit/>
            </a:bodyPr>
            <a:lstStyle/>
            <a:p>
              <a:pPr algn="ctr"/>
              <a:r>
                <a:rPr lang="en-US" dirty="0" smtClean="0"/>
                <a:t>4</a:t>
              </a:r>
              <a:endParaRPr lang="en-US" dirty="0"/>
            </a:p>
          </p:txBody>
        </p:sp>
        <p:sp>
          <p:nvSpPr>
            <p:cNvPr id="19" name="TextBox 18"/>
            <p:cNvSpPr txBox="1"/>
            <p:nvPr/>
          </p:nvSpPr>
          <p:spPr>
            <a:xfrm>
              <a:off x="3733800" y="3581400"/>
              <a:ext cx="685800" cy="381000"/>
            </a:xfrm>
            <a:prstGeom prst="rect">
              <a:avLst/>
            </a:prstGeom>
            <a:noFill/>
          </p:spPr>
          <p:txBody>
            <a:bodyPr wrap="square" rtlCol="0">
              <a:spAutoFit/>
            </a:bodyPr>
            <a:lstStyle/>
            <a:p>
              <a:pPr algn="ctr"/>
              <a:r>
                <a:rPr lang="en-US" dirty="0" smtClean="0"/>
                <a:t>55</a:t>
              </a:r>
              <a:endParaRPr lang="en-US" dirty="0"/>
            </a:p>
          </p:txBody>
        </p:sp>
        <p:sp>
          <p:nvSpPr>
            <p:cNvPr id="20" name="TextBox 19"/>
            <p:cNvSpPr txBox="1"/>
            <p:nvPr/>
          </p:nvSpPr>
          <p:spPr>
            <a:xfrm>
              <a:off x="0" y="2514600"/>
              <a:ext cx="685800" cy="381000"/>
            </a:xfrm>
            <a:prstGeom prst="rect">
              <a:avLst/>
            </a:prstGeom>
            <a:noFill/>
          </p:spPr>
          <p:txBody>
            <a:bodyPr wrap="square" rtlCol="0">
              <a:spAutoFit/>
            </a:bodyPr>
            <a:lstStyle/>
            <a:p>
              <a:pPr algn="ctr"/>
              <a:r>
                <a:rPr lang="en-US" i="1" dirty="0" smtClean="0"/>
                <a:t>f</a:t>
              </a:r>
              <a:endParaRPr lang="en-US" i="1" dirty="0"/>
            </a:p>
          </p:txBody>
        </p:sp>
        <p:cxnSp>
          <p:nvCxnSpPr>
            <p:cNvPr id="22" name="Straight Connector 21"/>
            <p:cNvCxnSpPr/>
            <p:nvPr/>
          </p:nvCxnSpPr>
          <p:spPr>
            <a:xfrm rot="16200000" flipH="1">
              <a:off x="3467100" y="3543300"/>
              <a:ext cx="152400" cy="762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16200000" flipH="1">
              <a:off x="3543300" y="3543301"/>
              <a:ext cx="152400" cy="762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5314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linds(horizont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blinds(horizontal)">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blinds(horizontal)">
                                      <p:cBhvr>
                                        <p:cTn id="17" dur="500"/>
                                        <p:tgtEl>
                                          <p:spTgt spid="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ppt_x"/>
                                          </p:val>
                                        </p:tav>
                                        <p:tav tm="100000">
                                          <p:val>
                                            <p:strVal val="#ppt_x"/>
                                          </p:val>
                                        </p:tav>
                                      </p:tavLst>
                                    </p:anim>
                                    <p:anim calcmode="lin" valueType="num">
                                      <p:cBhvr additive="base">
                                        <p:cTn id="2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0">
                                            <p:txEl>
                                              <p:pRg st="1" end="1"/>
                                            </p:txEl>
                                          </p:spTgt>
                                        </p:tgtEl>
                                        <p:attrNameLst>
                                          <p:attrName>style.visibility</p:attrName>
                                        </p:attrNameLst>
                                      </p:cBhvr>
                                      <p:to>
                                        <p:strVal val="visible"/>
                                      </p:to>
                                    </p:set>
                                    <p:animEffect transition="in" filter="blinds(horizontal)">
                                      <p:cBhvr>
                                        <p:cTn id="28" dur="500"/>
                                        <p:tgtEl>
                                          <p:spTgt spid="10">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9">
                                            <p:txEl>
                                              <p:pRg st="2" end="2"/>
                                            </p:txEl>
                                          </p:spTgt>
                                        </p:tgtEl>
                                        <p:attrNameLst>
                                          <p:attrName>style.visibility</p:attrName>
                                        </p:attrNameLst>
                                      </p:cBhvr>
                                      <p:to>
                                        <p:strVal val="visible"/>
                                      </p:to>
                                    </p:set>
                                    <p:animEffect transition="in" filter="blinds(horizontal)">
                                      <p:cBhvr>
                                        <p:cTn id="33" dur="500"/>
                                        <p:tgtEl>
                                          <p:spTgt spid="9">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10">
                                            <p:txEl>
                                              <p:pRg st="2" end="2"/>
                                            </p:txEl>
                                          </p:spTgt>
                                        </p:tgtEl>
                                        <p:attrNameLst>
                                          <p:attrName>style.visibility</p:attrName>
                                        </p:attrNameLst>
                                      </p:cBhvr>
                                      <p:to>
                                        <p:strVal val="visible"/>
                                      </p:to>
                                    </p:set>
                                    <p:animEffect transition="in" filter="blinds(horizontal)">
                                      <p:cBhvr>
                                        <p:cTn id="38" dur="500"/>
                                        <p:tgtEl>
                                          <p:spTgt spid="10">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9">
                                            <p:txEl>
                                              <p:pRg st="3" end="3"/>
                                            </p:txEl>
                                          </p:spTgt>
                                        </p:tgtEl>
                                        <p:attrNameLst>
                                          <p:attrName>style.visibility</p:attrName>
                                        </p:attrNameLst>
                                      </p:cBhvr>
                                      <p:to>
                                        <p:strVal val="visible"/>
                                      </p:to>
                                    </p:set>
                                    <p:animEffect transition="in" filter="blinds(horizontal)">
                                      <p:cBhvr>
                                        <p:cTn id="43" dur="500"/>
                                        <p:tgtEl>
                                          <p:spTgt spid="9">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10">
                                            <p:txEl>
                                              <p:pRg st="3" end="3"/>
                                            </p:txEl>
                                          </p:spTgt>
                                        </p:tgtEl>
                                        <p:attrNameLst>
                                          <p:attrName>style.visibility</p:attrName>
                                        </p:attrNameLst>
                                      </p:cBhvr>
                                      <p:to>
                                        <p:strVal val="visible"/>
                                      </p:to>
                                    </p:set>
                                    <p:animEffect transition="in" filter="blinds(horizontal)">
                                      <p:cBhvr>
                                        <p:cTn id="48" dur="500"/>
                                        <p:tgtEl>
                                          <p:spTgt spid="10">
                                            <p:txEl>
                                              <p:pRg st="3" end="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9">
                                            <p:txEl>
                                              <p:pRg st="4" end="4"/>
                                            </p:txEl>
                                          </p:spTgt>
                                        </p:tgtEl>
                                        <p:attrNameLst>
                                          <p:attrName>style.visibility</p:attrName>
                                        </p:attrNameLst>
                                      </p:cBhvr>
                                      <p:to>
                                        <p:strVal val="visible"/>
                                      </p:to>
                                    </p:set>
                                    <p:animEffect transition="in" filter="blinds(horizontal)">
                                      <p:cBhvr>
                                        <p:cTn id="53" dur="500"/>
                                        <p:tgtEl>
                                          <p:spTgt spid="9">
                                            <p:txEl>
                                              <p:pRg st="4" end="4"/>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10">
                                            <p:txEl>
                                              <p:pRg st="4" end="4"/>
                                            </p:txEl>
                                          </p:spTgt>
                                        </p:tgtEl>
                                        <p:attrNameLst>
                                          <p:attrName>style.visibility</p:attrName>
                                        </p:attrNameLst>
                                      </p:cBhvr>
                                      <p:to>
                                        <p:strVal val="visible"/>
                                      </p:to>
                                    </p:set>
                                    <p:animEffect transition="in" filter="blinds(horizontal)">
                                      <p:cBhvr>
                                        <p:cTn id="58" dur="500"/>
                                        <p:tgtEl>
                                          <p:spTgt spid="10">
                                            <p:txEl>
                                              <p:pRg st="4" end="4"/>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1"/>
                                        </p:tgtEl>
                                        <p:attrNameLst>
                                          <p:attrName>style.visibility</p:attrName>
                                        </p:attrNameLst>
                                      </p:cBhvr>
                                      <p:to>
                                        <p:strVal val="visible"/>
                                      </p:to>
                                    </p:set>
                                    <p:anim calcmode="lin" valueType="num">
                                      <p:cBhvr additive="base">
                                        <p:cTn id="63" dur="500" fill="hold"/>
                                        <p:tgtEl>
                                          <p:spTgt spid="11"/>
                                        </p:tgtEl>
                                        <p:attrNameLst>
                                          <p:attrName>ppt_x</p:attrName>
                                        </p:attrNameLst>
                                      </p:cBhvr>
                                      <p:tavLst>
                                        <p:tav tm="0">
                                          <p:val>
                                            <p:strVal val="#ppt_x"/>
                                          </p:val>
                                        </p:tav>
                                        <p:tav tm="100000">
                                          <p:val>
                                            <p:strVal val="#ppt_x"/>
                                          </p:val>
                                        </p:tav>
                                      </p:tavLst>
                                    </p:anim>
                                    <p:anim calcmode="lin" valueType="num">
                                      <p:cBhvr additive="base">
                                        <p:cTn id="6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measure to use?</a:t>
            </a:r>
            <a:endParaRPr lang="en-US" dirty="0"/>
          </a:p>
        </p:txBody>
      </p:sp>
      <p:sp>
        <p:nvSpPr>
          <p:cNvPr id="3" name="Content Placeholder 2"/>
          <p:cNvSpPr>
            <a:spLocks noGrp="1"/>
          </p:cNvSpPr>
          <p:nvPr>
            <p:ph sz="quarter" idx="1"/>
          </p:nvPr>
        </p:nvSpPr>
        <p:spPr/>
        <p:txBody>
          <a:bodyPr/>
          <a:lstStyle/>
          <a:p>
            <a:r>
              <a:rPr lang="en-US" dirty="0" smtClean="0"/>
              <a:t>Also use median if:</a:t>
            </a:r>
          </a:p>
          <a:p>
            <a:pPr lvl="1"/>
            <a:r>
              <a:rPr lang="en-US" dirty="0" smtClean="0"/>
              <a:t>There are undetermined or unknown values</a:t>
            </a:r>
          </a:p>
          <a:p>
            <a:pPr lvl="1"/>
            <a:r>
              <a:rPr lang="en-US" dirty="0" smtClean="0"/>
              <a:t>Open ended distributions</a:t>
            </a:r>
          </a:p>
          <a:p>
            <a:pPr lvl="2"/>
            <a:r>
              <a:rPr lang="en-US" dirty="0" smtClean="0"/>
              <a:t>1, 2, 3, 4 or more</a:t>
            </a:r>
          </a:p>
          <a:p>
            <a:pPr lvl="1"/>
            <a:r>
              <a:rPr lang="en-US" dirty="0" smtClean="0"/>
              <a:t>Ordinal data</a:t>
            </a:r>
            <a:endParaRPr lang="en-US" dirty="0"/>
          </a:p>
        </p:txBody>
      </p:sp>
      <p:pic>
        <p:nvPicPr>
          <p:cNvPr id="5" name="Picture 4"/>
          <p:cNvPicPr>
            <a:picLocks noChangeAspect="1" noChangeArrowheads="1"/>
          </p:cNvPicPr>
          <p:nvPr/>
        </p:nvPicPr>
        <p:blipFill>
          <a:blip r:embed="rId3" cstate="print">
            <a:clrChange>
              <a:clrFrom>
                <a:srgbClr val="FFFFFF"/>
              </a:clrFrom>
              <a:clrTo>
                <a:srgbClr val="FFFFFF">
                  <a:alpha val="0"/>
                </a:srgbClr>
              </a:clrTo>
            </a:clrChange>
            <a:lum bright="-54000"/>
            <a:grayscl/>
          </a:blip>
          <a:srcRect/>
          <a:stretch>
            <a:fillRect/>
          </a:stretch>
        </p:blipFill>
        <p:spPr>
          <a:xfrm>
            <a:off x="4876800" y="1676400"/>
            <a:ext cx="3533775" cy="3117850"/>
          </a:xfrm>
          <a:prstGeom prst="rect">
            <a:avLst/>
          </a:prstGeom>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linds(horizontal)">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linds(horizontal)">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blinds(horizontal)">
                                      <p:cBhvr>
                                        <p:cTn id="2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measure to use?</a:t>
            </a:r>
            <a:endParaRPr lang="en-US" dirty="0"/>
          </a:p>
        </p:txBody>
      </p:sp>
      <p:sp>
        <p:nvSpPr>
          <p:cNvPr id="3" name="Content Placeholder 2"/>
          <p:cNvSpPr>
            <a:spLocks noGrp="1"/>
          </p:cNvSpPr>
          <p:nvPr>
            <p:ph sz="quarter" idx="1"/>
          </p:nvPr>
        </p:nvSpPr>
        <p:spPr/>
        <p:txBody>
          <a:bodyPr/>
          <a:lstStyle/>
          <a:p>
            <a:r>
              <a:rPr lang="en-US" dirty="0" smtClean="0"/>
              <a:t>Mode is most appropriate for:</a:t>
            </a:r>
          </a:p>
          <a:p>
            <a:pPr lvl="1"/>
            <a:r>
              <a:rPr lang="en-US" dirty="0" smtClean="0"/>
              <a:t>Nominal scales</a:t>
            </a:r>
          </a:p>
          <a:p>
            <a:pPr lvl="1"/>
            <a:r>
              <a:rPr lang="en-US" dirty="0" smtClean="0"/>
              <a:t>Discrete variables</a:t>
            </a:r>
          </a:p>
          <a:p>
            <a:pPr lvl="1"/>
            <a:r>
              <a:rPr lang="en-US" dirty="0" smtClean="0"/>
              <a:t>As an add on, gives a sense of distribution shape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a:xfrm>
            <a:off x="612648" y="1600200"/>
            <a:ext cx="8153400" cy="2819400"/>
          </a:xfrm>
        </p:spPr>
        <p:txBody>
          <a:bodyPr>
            <a:normAutofit fontScale="85000" lnSpcReduction="20000"/>
          </a:bodyPr>
          <a:lstStyle/>
          <a:p>
            <a:r>
              <a:rPr lang="en-US" dirty="0" smtClean="0"/>
              <a:t>Construct a frequency table and a graph.</a:t>
            </a:r>
          </a:p>
          <a:p>
            <a:r>
              <a:rPr lang="en-US" dirty="0" smtClean="0"/>
              <a:t>Add columns for relative frequencies, cumulative frequencies, &amp; cumulative </a:t>
            </a:r>
            <a:r>
              <a:rPr lang="en-US" dirty="0" err="1" smtClean="0"/>
              <a:t>percents</a:t>
            </a:r>
            <a:r>
              <a:rPr lang="en-US" dirty="0" smtClean="0"/>
              <a:t>.</a:t>
            </a:r>
          </a:p>
          <a:p>
            <a:r>
              <a:rPr lang="en-US" dirty="0" smtClean="0"/>
              <a:t>Determine </a:t>
            </a:r>
            <a:r>
              <a:rPr lang="en-US" i="1" dirty="0" smtClean="0">
                <a:latin typeface="Symbol" pitchFamily="18" charset="2"/>
              </a:rPr>
              <a:t>S</a:t>
            </a:r>
            <a:r>
              <a:rPr lang="en-US" i="1" dirty="0" smtClean="0"/>
              <a:t>X, n, M, </a:t>
            </a:r>
            <a:r>
              <a:rPr lang="en-US" i="1" dirty="0" err="1" smtClean="0"/>
              <a:t>Mdn</a:t>
            </a:r>
            <a:r>
              <a:rPr lang="en-US" i="1" dirty="0" smtClean="0"/>
              <a:t>, </a:t>
            </a:r>
            <a:r>
              <a:rPr lang="en-US" dirty="0" smtClean="0"/>
              <a:t>Mode.</a:t>
            </a:r>
          </a:p>
          <a:p>
            <a:r>
              <a:rPr lang="en-US" dirty="0" smtClean="0"/>
              <a:t>Determine the shape of the distribution.</a:t>
            </a:r>
          </a:p>
          <a:p>
            <a:r>
              <a:rPr lang="en-US" dirty="0" smtClean="0"/>
              <a:t>If you could only </a:t>
            </a:r>
            <a:r>
              <a:rPr lang="en-US" smtClean="0"/>
              <a:t>report one </a:t>
            </a:r>
            <a:r>
              <a:rPr lang="en-US" dirty="0" smtClean="0"/>
              <a:t>measure of </a:t>
            </a:r>
            <a:r>
              <a:rPr lang="en-US" smtClean="0"/>
              <a:t>central tendency </a:t>
            </a:r>
            <a:r>
              <a:rPr lang="en-US" dirty="0" smtClean="0"/>
              <a:t>then which would you choose and why.   (interval data)</a:t>
            </a:r>
            <a:endParaRPr lang="en-US" dirty="0"/>
          </a:p>
        </p:txBody>
      </p:sp>
      <p:graphicFrame>
        <p:nvGraphicFramePr>
          <p:cNvPr id="4" name="Group 3"/>
          <p:cNvGraphicFramePr>
            <a:graphicFrameLocks noGrp="1"/>
          </p:cNvGraphicFramePr>
          <p:nvPr/>
        </p:nvGraphicFramePr>
        <p:xfrm>
          <a:off x="1524000" y="4495800"/>
          <a:ext cx="5943602" cy="2057400"/>
        </p:xfrm>
        <a:graphic>
          <a:graphicData uri="http://schemas.openxmlformats.org/drawingml/2006/table">
            <a:tbl>
              <a:tblPr/>
              <a:tblGrid>
                <a:gridCol w="849086"/>
                <a:gridCol w="849086"/>
                <a:gridCol w="849086"/>
                <a:gridCol w="849086"/>
                <a:gridCol w="849086"/>
                <a:gridCol w="849086"/>
                <a:gridCol w="849086"/>
              </a:tblGrid>
              <a:tr h="685800">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altLang="en-US" sz="2400" b="0" i="0" u="none" strike="noStrike" cap="none" normalizeH="0" baseline="0" dirty="0" smtClean="0">
                          <a:ln>
                            <a:noFill/>
                          </a:ln>
                          <a:solidFill>
                            <a:schemeClr val="tx1"/>
                          </a:solidFill>
                          <a:effectLst/>
                          <a:latin typeface="Arial" charset="0"/>
                        </a:rPr>
                        <a:t>14</a:t>
                      </a:r>
                    </a:p>
                  </a:txBody>
                  <a:tcPr anchor="ctr"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altLang="en-US" sz="2400" b="0" i="0" u="none" strike="noStrike" cap="none" normalizeH="0" baseline="0" dirty="0" smtClean="0">
                          <a:ln>
                            <a:noFill/>
                          </a:ln>
                          <a:solidFill>
                            <a:schemeClr val="tx1"/>
                          </a:solidFill>
                          <a:effectLst/>
                          <a:latin typeface="Arial" charset="0"/>
                        </a:rPr>
                        <a:t>14</a:t>
                      </a:r>
                    </a:p>
                  </a:txBody>
                  <a:tcPr anchor="ct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altLang="en-US" sz="2400" b="0" i="0" u="none" strike="noStrike" cap="none" normalizeH="0" baseline="0" dirty="0" smtClean="0">
                          <a:ln>
                            <a:noFill/>
                          </a:ln>
                          <a:solidFill>
                            <a:schemeClr val="tx1"/>
                          </a:solidFill>
                          <a:effectLst/>
                          <a:latin typeface="Arial" charset="0"/>
                        </a:rPr>
                        <a:t>13</a:t>
                      </a:r>
                    </a:p>
                  </a:txBody>
                  <a:tcPr anchor="ct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altLang="en-US" sz="2400" b="0" i="0" u="none" strike="noStrike" cap="none" normalizeH="0" baseline="0" dirty="0" smtClean="0">
                          <a:ln>
                            <a:noFill/>
                          </a:ln>
                          <a:solidFill>
                            <a:schemeClr val="tx1"/>
                          </a:solidFill>
                          <a:effectLst/>
                          <a:latin typeface="Arial" charset="0"/>
                        </a:rPr>
                        <a:t>15</a:t>
                      </a:r>
                    </a:p>
                  </a:txBody>
                  <a:tcPr anchor="ct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altLang="en-US" sz="2400" b="0" i="0" u="none" strike="noStrike" cap="none" normalizeH="0" baseline="0" dirty="0" smtClean="0">
                          <a:ln>
                            <a:noFill/>
                          </a:ln>
                          <a:solidFill>
                            <a:schemeClr val="tx1"/>
                          </a:solidFill>
                          <a:effectLst/>
                          <a:latin typeface="Arial" charset="0"/>
                        </a:rPr>
                        <a:t>10</a:t>
                      </a:r>
                    </a:p>
                  </a:txBody>
                  <a:tcPr anchor="ct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altLang="en-US" sz="2400" b="0" i="0" u="none" strike="noStrike" cap="none" normalizeH="0" baseline="0" dirty="0" smtClean="0">
                          <a:ln>
                            <a:noFill/>
                          </a:ln>
                          <a:solidFill>
                            <a:schemeClr val="tx1"/>
                          </a:solidFill>
                          <a:effectLst/>
                          <a:latin typeface="Arial" charset="0"/>
                        </a:rPr>
                        <a:t>9</a:t>
                      </a:r>
                    </a:p>
                  </a:txBody>
                  <a:tcPr anchor="ctr" horzOverflow="overflow">
                    <a:lnL>
                      <a:noFill/>
                    </a:lnL>
                    <a:lnR cap="flat">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altLang="en-US" sz="2400" b="0" i="0" u="none" strike="noStrike" cap="none" normalizeH="0" baseline="0" dirty="0" smtClean="0">
                          <a:ln>
                            <a:noFill/>
                          </a:ln>
                          <a:solidFill>
                            <a:schemeClr val="tx1"/>
                          </a:solidFill>
                          <a:effectLst/>
                          <a:latin typeface="Arial" charset="0"/>
                        </a:rPr>
                        <a:t>15</a:t>
                      </a:r>
                    </a:p>
                  </a:txBody>
                  <a:tcPr anchor="ctr" horzOverflow="overflow">
                    <a:lnL>
                      <a:noFill/>
                    </a:lnL>
                    <a:lnR cap="flat">
                      <a:noFill/>
                    </a:lnR>
                    <a:lnT cap="flat">
                      <a:noFill/>
                    </a:lnT>
                    <a:lnB>
                      <a:noFill/>
                    </a:lnB>
                    <a:lnTlToBr>
                      <a:noFill/>
                    </a:lnTlToBr>
                    <a:lnBlToTr>
                      <a:noFill/>
                    </a:lnBlToTr>
                    <a:noFill/>
                  </a:tcPr>
                </a:tc>
              </a:tr>
              <a:tr h="685800">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altLang="en-US" sz="2400" b="0" i="0" u="none" strike="noStrike" cap="none" normalizeH="0" baseline="0" smtClean="0">
                          <a:ln>
                            <a:noFill/>
                          </a:ln>
                          <a:solidFill>
                            <a:schemeClr val="tx1"/>
                          </a:solidFill>
                          <a:effectLst/>
                          <a:latin typeface="Arial" charset="0"/>
                        </a:rPr>
                        <a:t>13</a:t>
                      </a:r>
                    </a:p>
                  </a:txBody>
                  <a:tcPr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altLang="en-US" sz="2400" b="0" i="0" u="none" strike="noStrike" cap="none" normalizeH="0" baseline="0" smtClean="0">
                          <a:ln>
                            <a:noFill/>
                          </a:ln>
                          <a:solidFill>
                            <a:schemeClr val="tx1"/>
                          </a:solidFill>
                          <a:effectLst/>
                          <a:latin typeface="Arial" charset="0"/>
                        </a:rPr>
                        <a:t>10</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altLang="en-US" sz="2400" b="0" i="0" u="none" strike="noStrike" cap="none" normalizeH="0" baseline="0" smtClean="0">
                          <a:ln>
                            <a:noFill/>
                          </a:ln>
                          <a:solidFill>
                            <a:schemeClr val="tx1"/>
                          </a:solidFill>
                          <a:effectLst/>
                          <a:latin typeface="Arial" charset="0"/>
                        </a:rPr>
                        <a:t>12</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altLang="en-US" sz="2400" b="0" i="0" u="none" strike="noStrike" cap="none" normalizeH="0" baseline="0" dirty="0" smtClean="0">
                          <a:ln>
                            <a:noFill/>
                          </a:ln>
                          <a:solidFill>
                            <a:schemeClr val="tx1"/>
                          </a:solidFill>
                          <a:effectLst/>
                          <a:latin typeface="Arial" charset="0"/>
                        </a:rPr>
                        <a:t>13</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altLang="en-US" sz="2400" b="0" i="0" u="none" strike="noStrike" cap="none" normalizeH="0" baseline="0" dirty="0" smtClean="0">
                          <a:ln>
                            <a:noFill/>
                          </a:ln>
                          <a:solidFill>
                            <a:schemeClr val="tx1"/>
                          </a:solidFill>
                          <a:effectLst/>
                          <a:latin typeface="Arial" charset="0"/>
                        </a:rPr>
                        <a:t>14</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altLang="en-US" sz="2400" b="0" i="0" u="none" strike="noStrike" cap="none" normalizeH="0" baseline="0" dirty="0" smtClean="0">
                          <a:ln>
                            <a:noFill/>
                          </a:ln>
                          <a:solidFill>
                            <a:schemeClr val="tx1"/>
                          </a:solidFill>
                          <a:effectLst/>
                          <a:latin typeface="Arial" charset="0"/>
                        </a:rPr>
                        <a:t>13</a:t>
                      </a:r>
                    </a:p>
                  </a:txBody>
                  <a:tcPr anchor="ctr" horzOverflow="overflow">
                    <a:lnL>
                      <a:noFill/>
                    </a:lnL>
                    <a:lnR cap="flat">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altLang="en-US" sz="2400" b="0" i="0" u="none" strike="noStrike" cap="none" normalizeH="0" baseline="0" dirty="0" smtClean="0">
                          <a:ln>
                            <a:noFill/>
                          </a:ln>
                          <a:solidFill>
                            <a:schemeClr val="tx1"/>
                          </a:solidFill>
                          <a:effectLst/>
                          <a:latin typeface="Arial" charset="0"/>
                        </a:rPr>
                        <a:t>12</a:t>
                      </a:r>
                    </a:p>
                  </a:txBody>
                  <a:tcPr anchor="ctr" horzOverflow="overflow">
                    <a:lnL>
                      <a:noFill/>
                    </a:lnL>
                    <a:lnR cap="flat">
                      <a:noFill/>
                    </a:lnR>
                    <a:lnT>
                      <a:noFill/>
                    </a:lnT>
                    <a:lnB>
                      <a:noFill/>
                    </a:lnB>
                    <a:lnTlToBr>
                      <a:noFill/>
                    </a:lnTlToBr>
                    <a:lnBlToTr>
                      <a:noFill/>
                    </a:lnBlToTr>
                    <a:noFill/>
                  </a:tcPr>
                </a:tc>
              </a:tr>
              <a:tr h="685800">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altLang="en-US" sz="2400" b="0" i="0" u="none" strike="noStrike" cap="none" normalizeH="0" baseline="0" dirty="0" smtClean="0">
                          <a:ln>
                            <a:noFill/>
                          </a:ln>
                          <a:solidFill>
                            <a:schemeClr val="tx1"/>
                          </a:solidFill>
                          <a:effectLst/>
                          <a:latin typeface="Arial" charset="0"/>
                        </a:rPr>
                        <a:t>8</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altLang="en-US" sz="2400" b="0" i="0" u="none" strike="noStrike" cap="none" normalizeH="0" baseline="0" smtClean="0">
                          <a:ln>
                            <a:noFill/>
                          </a:ln>
                          <a:solidFill>
                            <a:schemeClr val="tx1"/>
                          </a:solidFill>
                          <a:effectLst/>
                          <a:latin typeface="Arial" charset="0"/>
                        </a:rPr>
                        <a:t>15</a:t>
                      </a:r>
                    </a:p>
                  </a:txBody>
                  <a:tcPr anchor="ct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altLang="en-US" sz="2400" b="0" i="0" u="none" strike="noStrike" cap="none" normalizeH="0" baseline="0" smtClean="0">
                          <a:ln>
                            <a:noFill/>
                          </a:ln>
                          <a:solidFill>
                            <a:schemeClr val="tx1"/>
                          </a:solidFill>
                          <a:effectLst/>
                          <a:latin typeface="Arial" charset="0"/>
                        </a:rPr>
                        <a:t>17</a:t>
                      </a:r>
                    </a:p>
                  </a:txBody>
                  <a:tcPr anchor="ct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altLang="en-US" sz="2400" b="0" i="0" u="none" strike="noStrike" cap="none" normalizeH="0" baseline="0" smtClean="0">
                          <a:ln>
                            <a:noFill/>
                          </a:ln>
                          <a:solidFill>
                            <a:schemeClr val="tx1"/>
                          </a:solidFill>
                          <a:effectLst/>
                          <a:latin typeface="Arial" charset="0"/>
                        </a:rPr>
                        <a:t>14</a:t>
                      </a:r>
                    </a:p>
                  </a:txBody>
                  <a:tcPr anchor="ct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altLang="en-US" sz="2400" b="0" i="0" u="none" strike="noStrike" cap="none" normalizeH="0" baseline="0" dirty="0" smtClean="0">
                          <a:ln>
                            <a:noFill/>
                          </a:ln>
                          <a:solidFill>
                            <a:schemeClr val="tx1"/>
                          </a:solidFill>
                          <a:effectLst/>
                          <a:latin typeface="Arial" charset="0"/>
                        </a:rPr>
                        <a:t>9</a:t>
                      </a:r>
                    </a:p>
                  </a:txBody>
                  <a:tcPr anchor="ct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altLang="en-US" sz="2400" b="0" i="0" u="none" strike="noStrike" cap="none" normalizeH="0" baseline="0" dirty="0" smtClean="0">
                          <a:ln>
                            <a:noFill/>
                          </a:ln>
                          <a:solidFill>
                            <a:schemeClr val="tx1"/>
                          </a:solidFill>
                          <a:effectLst/>
                          <a:latin typeface="Arial" charset="0"/>
                        </a:rPr>
                        <a:t>15</a:t>
                      </a:r>
                    </a:p>
                  </a:txBody>
                  <a:tcPr anchor="ctr" horzOverflow="overflow">
                    <a:lnL>
                      <a:noFill/>
                    </a:lnL>
                    <a:lnR cap="flat">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altLang="en-US" sz="2400" b="0" i="0" u="none" strike="noStrike" cap="none" normalizeH="0" baseline="0" dirty="0" smtClean="0">
                          <a:ln>
                            <a:noFill/>
                          </a:ln>
                          <a:solidFill>
                            <a:schemeClr val="tx1"/>
                          </a:solidFill>
                          <a:effectLst/>
                          <a:latin typeface="Arial" charset="0"/>
                        </a:rPr>
                        <a:t>16</a:t>
                      </a:r>
                    </a:p>
                  </a:txBody>
                  <a:tcPr anchor="ctr" horzOverflow="overflow">
                    <a:lnL>
                      <a:noFill/>
                    </a:lnL>
                    <a:lnR cap="flat">
                      <a:noFill/>
                    </a:lnR>
                    <a:ln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additive="base">
                                        <p:cTn id="32" dur="500" fill="hold"/>
                                        <p:tgtEl>
                                          <p:spTgt spid="4"/>
                                        </p:tgtEl>
                                        <p:attrNameLst>
                                          <p:attrName>ppt_x</p:attrName>
                                        </p:attrNameLst>
                                      </p:cBhvr>
                                      <p:tavLst>
                                        <p:tav tm="0">
                                          <p:val>
                                            <p:strVal val="#ppt_x"/>
                                          </p:val>
                                        </p:tav>
                                        <p:tav tm="100000">
                                          <p:val>
                                            <p:strVal val="#ppt_x"/>
                                          </p:val>
                                        </p:tav>
                                      </p:tavLst>
                                    </p:anim>
                                    <p:anim calcmode="lin" valueType="num">
                                      <p:cBhvr additive="base">
                                        <p:cTn id="3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Answers</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4102476765"/>
              </p:ext>
            </p:extLst>
          </p:nvPr>
        </p:nvGraphicFramePr>
        <p:xfrm>
          <a:off x="612775" y="1600200"/>
          <a:ext cx="6795856" cy="4495800"/>
        </p:xfrm>
        <a:graphic>
          <a:graphicData uri="http://schemas.openxmlformats.org/drawingml/2006/table">
            <a:tbl>
              <a:tblPr firstRow="1" bandRow="1">
                <a:tableStyleId>{5C22544A-7EE6-4342-B048-85BDC9FD1C3A}</a:tableStyleId>
              </a:tblPr>
              <a:tblGrid>
                <a:gridCol w="1164771"/>
                <a:gridCol w="1164771"/>
                <a:gridCol w="1164771"/>
                <a:gridCol w="1164771"/>
                <a:gridCol w="972001"/>
                <a:gridCol w="1164771"/>
              </a:tblGrid>
              <a:tr h="533400">
                <a:tc>
                  <a:txBody>
                    <a:bodyPr/>
                    <a:lstStyle/>
                    <a:p>
                      <a:pPr algn="ctr"/>
                      <a:r>
                        <a:rPr lang="en-US" dirty="0" smtClean="0"/>
                        <a:t>Scores</a:t>
                      </a:r>
                      <a:endParaRPr lang="en-US" dirty="0"/>
                    </a:p>
                  </a:txBody>
                  <a:tcPr/>
                </a:tc>
                <a:tc>
                  <a:txBody>
                    <a:bodyPr/>
                    <a:lstStyle/>
                    <a:p>
                      <a:pPr algn="ctr"/>
                      <a:r>
                        <a:rPr lang="en-US" dirty="0" smtClean="0"/>
                        <a:t>f</a:t>
                      </a:r>
                      <a:endParaRPr lang="en-US" dirty="0"/>
                    </a:p>
                  </a:txBody>
                  <a:tcPr/>
                </a:tc>
                <a:tc>
                  <a:txBody>
                    <a:bodyPr/>
                    <a:lstStyle/>
                    <a:p>
                      <a:pPr algn="ctr"/>
                      <a:r>
                        <a:rPr lang="en-US" dirty="0" smtClean="0"/>
                        <a:t>f*scores</a:t>
                      </a:r>
                      <a:endParaRPr lang="en-US" dirty="0"/>
                    </a:p>
                  </a:txBody>
                  <a:tcPr/>
                </a:tc>
                <a:tc>
                  <a:txBody>
                    <a:bodyPr/>
                    <a:lstStyle/>
                    <a:p>
                      <a:pPr algn="ctr"/>
                      <a:r>
                        <a:rPr lang="en-US" dirty="0" err="1" smtClean="0"/>
                        <a:t>rf</a:t>
                      </a:r>
                      <a:endParaRPr lang="en-US" dirty="0"/>
                    </a:p>
                  </a:txBody>
                  <a:tcPr/>
                </a:tc>
                <a:tc>
                  <a:txBody>
                    <a:bodyPr/>
                    <a:lstStyle/>
                    <a:p>
                      <a:pPr algn="ctr"/>
                      <a:r>
                        <a:rPr lang="en-US" dirty="0" err="1" smtClean="0"/>
                        <a:t>cf</a:t>
                      </a:r>
                      <a:endParaRPr lang="en-US" dirty="0"/>
                    </a:p>
                  </a:txBody>
                  <a:tcPr/>
                </a:tc>
                <a:tc>
                  <a:txBody>
                    <a:bodyPr/>
                    <a:lstStyle/>
                    <a:p>
                      <a:pPr algn="ctr"/>
                      <a:r>
                        <a:rPr lang="en-US" dirty="0" smtClean="0"/>
                        <a:t>C%</a:t>
                      </a:r>
                      <a:endParaRPr lang="en-US" dirty="0"/>
                    </a:p>
                  </a:txBody>
                  <a:tcPr/>
                </a:tc>
              </a:tr>
              <a:tr h="381000">
                <a:tc>
                  <a:txBody>
                    <a:bodyPr/>
                    <a:lstStyle/>
                    <a:p>
                      <a:pPr algn="ctr"/>
                      <a:r>
                        <a:rPr lang="en-US" smtClean="0"/>
                        <a:t>17</a:t>
                      </a:r>
                      <a:endParaRPr lang="en-US" dirty="0"/>
                    </a:p>
                  </a:txBody>
                  <a:tcPr/>
                </a:tc>
                <a:tc>
                  <a:txBody>
                    <a:bodyPr/>
                    <a:lstStyle/>
                    <a:p>
                      <a:pPr algn="ctr"/>
                      <a:r>
                        <a:rPr lang="en-US" dirty="0" smtClean="0"/>
                        <a:t>1</a:t>
                      </a:r>
                      <a:endParaRPr lang="en-US" dirty="0"/>
                    </a:p>
                  </a:txBody>
                  <a:tcPr/>
                </a:tc>
                <a:tc>
                  <a:txBody>
                    <a:bodyPr/>
                    <a:lstStyle/>
                    <a:p>
                      <a:pPr algn="ctr"/>
                      <a:r>
                        <a:rPr lang="en-US" dirty="0" smtClean="0"/>
                        <a:t>17</a:t>
                      </a:r>
                      <a:endParaRPr lang="en-US" dirty="0"/>
                    </a:p>
                  </a:txBody>
                  <a:tcPr/>
                </a:tc>
                <a:tc>
                  <a:txBody>
                    <a:bodyPr/>
                    <a:lstStyle/>
                    <a:p>
                      <a:pPr algn="ctr"/>
                      <a:r>
                        <a:rPr lang="en-US" dirty="0" smtClean="0"/>
                        <a:t>.05</a:t>
                      </a:r>
                      <a:endParaRPr lang="en-US" dirty="0"/>
                    </a:p>
                  </a:txBody>
                  <a:tcPr/>
                </a:tc>
                <a:tc>
                  <a:txBody>
                    <a:bodyPr/>
                    <a:lstStyle/>
                    <a:p>
                      <a:pPr algn="ctr"/>
                      <a:r>
                        <a:rPr lang="en-US" dirty="0" smtClean="0"/>
                        <a:t>21</a:t>
                      </a:r>
                      <a:endParaRPr lang="en-US" dirty="0"/>
                    </a:p>
                  </a:txBody>
                  <a:tcPr/>
                </a:tc>
                <a:tc>
                  <a:txBody>
                    <a:bodyPr/>
                    <a:lstStyle/>
                    <a:p>
                      <a:pPr algn="ctr"/>
                      <a:r>
                        <a:rPr lang="en-US" dirty="0" smtClean="0"/>
                        <a:t>100%</a:t>
                      </a:r>
                      <a:endParaRPr lang="en-US" dirty="0"/>
                    </a:p>
                  </a:txBody>
                  <a:tcPr/>
                </a:tc>
              </a:tr>
              <a:tr h="381000">
                <a:tc>
                  <a:txBody>
                    <a:bodyPr/>
                    <a:lstStyle/>
                    <a:p>
                      <a:pPr algn="ctr"/>
                      <a:r>
                        <a:rPr lang="en-US" dirty="0" smtClean="0"/>
                        <a:t>16</a:t>
                      </a:r>
                      <a:endParaRPr lang="en-US" dirty="0"/>
                    </a:p>
                  </a:txBody>
                  <a:tcPr/>
                </a:tc>
                <a:tc>
                  <a:txBody>
                    <a:bodyPr/>
                    <a:lstStyle/>
                    <a:p>
                      <a:pPr algn="ctr"/>
                      <a:r>
                        <a:rPr lang="en-US" dirty="0" smtClean="0"/>
                        <a:t>1</a:t>
                      </a:r>
                      <a:endParaRPr lang="en-US" dirty="0"/>
                    </a:p>
                  </a:txBody>
                  <a:tcPr/>
                </a:tc>
                <a:tc>
                  <a:txBody>
                    <a:bodyPr/>
                    <a:lstStyle/>
                    <a:p>
                      <a:pPr algn="ctr"/>
                      <a:r>
                        <a:rPr lang="en-US" dirty="0" smtClean="0"/>
                        <a:t>16</a:t>
                      </a:r>
                      <a:endParaRPr lang="en-US" dirty="0"/>
                    </a:p>
                  </a:txBody>
                  <a:tcPr/>
                </a:tc>
                <a:tc>
                  <a:txBody>
                    <a:bodyPr/>
                    <a:lstStyle/>
                    <a:p>
                      <a:pPr algn="ctr"/>
                      <a:r>
                        <a:rPr lang="en-US" dirty="0" smtClean="0"/>
                        <a:t>.05</a:t>
                      </a:r>
                      <a:endParaRPr lang="en-US" dirty="0"/>
                    </a:p>
                  </a:txBody>
                  <a:tcPr/>
                </a:tc>
                <a:tc>
                  <a:txBody>
                    <a:bodyPr/>
                    <a:lstStyle/>
                    <a:p>
                      <a:pPr algn="ctr"/>
                      <a:r>
                        <a:rPr lang="en-US" dirty="0" smtClean="0"/>
                        <a:t>20</a:t>
                      </a:r>
                      <a:endParaRPr lang="en-US" dirty="0"/>
                    </a:p>
                  </a:txBody>
                  <a:tcPr/>
                </a:tc>
                <a:tc>
                  <a:txBody>
                    <a:bodyPr/>
                    <a:lstStyle/>
                    <a:p>
                      <a:pPr algn="ctr"/>
                      <a:r>
                        <a:rPr lang="en-US" dirty="0" smtClean="0"/>
                        <a:t>95%</a:t>
                      </a:r>
                      <a:endParaRPr lang="en-US" dirty="0"/>
                    </a:p>
                  </a:txBody>
                  <a:tcPr/>
                </a:tc>
              </a:tr>
              <a:tr h="304800">
                <a:tc>
                  <a:txBody>
                    <a:bodyPr/>
                    <a:lstStyle/>
                    <a:p>
                      <a:pPr algn="ctr"/>
                      <a:r>
                        <a:rPr lang="en-US" dirty="0" smtClean="0"/>
                        <a:t>15</a:t>
                      </a:r>
                      <a:endParaRPr lang="en-US" dirty="0"/>
                    </a:p>
                  </a:txBody>
                  <a:tcPr/>
                </a:tc>
                <a:tc>
                  <a:txBody>
                    <a:bodyPr/>
                    <a:lstStyle/>
                    <a:p>
                      <a:pPr algn="ctr"/>
                      <a:r>
                        <a:rPr lang="en-US" dirty="0" smtClean="0"/>
                        <a:t>4</a:t>
                      </a:r>
                      <a:endParaRPr lang="en-US" dirty="0"/>
                    </a:p>
                  </a:txBody>
                  <a:tcPr/>
                </a:tc>
                <a:tc>
                  <a:txBody>
                    <a:bodyPr/>
                    <a:lstStyle/>
                    <a:p>
                      <a:pPr algn="ctr"/>
                      <a:r>
                        <a:rPr lang="en-US" dirty="0" smtClean="0"/>
                        <a:t>60</a:t>
                      </a:r>
                      <a:endParaRPr lang="en-US" dirty="0"/>
                    </a:p>
                  </a:txBody>
                  <a:tcPr/>
                </a:tc>
                <a:tc>
                  <a:txBody>
                    <a:bodyPr/>
                    <a:lstStyle/>
                    <a:p>
                      <a:pPr algn="ctr"/>
                      <a:r>
                        <a:rPr lang="en-US" dirty="0" smtClean="0"/>
                        <a:t>.19</a:t>
                      </a:r>
                      <a:endParaRPr lang="en-US" dirty="0"/>
                    </a:p>
                  </a:txBody>
                  <a:tcPr/>
                </a:tc>
                <a:tc>
                  <a:txBody>
                    <a:bodyPr/>
                    <a:lstStyle/>
                    <a:p>
                      <a:pPr algn="ctr"/>
                      <a:r>
                        <a:rPr lang="en-US" dirty="0" smtClean="0"/>
                        <a:t>19</a:t>
                      </a:r>
                      <a:endParaRPr lang="en-US" dirty="0"/>
                    </a:p>
                  </a:txBody>
                  <a:tcPr/>
                </a:tc>
                <a:tc>
                  <a:txBody>
                    <a:bodyPr/>
                    <a:lstStyle/>
                    <a:p>
                      <a:pPr algn="ctr"/>
                      <a:r>
                        <a:rPr lang="en-US" dirty="0" smtClean="0"/>
                        <a:t>90%</a:t>
                      </a:r>
                      <a:endParaRPr lang="en-US" dirty="0"/>
                    </a:p>
                  </a:txBody>
                  <a:tcPr/>
                </a:tc>
              </a:tr>
              <a:tr h="396240">
                <a:tc>
                  <a:txBody>
                    <a:bodyPr/>
                    <a:lstStyle/>
                    <a:p>
                      <a:pPr algn="ctr"/>
                      <a:r>
                        <a:rPr lang="en-US" dirty="0" smtClean="0"/>
                        <a:t>14</a:t>
                      </a:r>
                      <a:endParaRPr lang="en-US" dirty="0"/>
                    </a:p>
                  </a:txBody>
                  <a:tcPr/>
                </a:tc>
                <a:tc>
                  <a:txBody>
                    <a:bodyPr/>
                    <a:lstStyle/>
                    <a:p>
                      <a:pPr algn="ctr"/>
                      <a:r>
                        <a:rPr lang="en-US" dirty="0" smtClean="0"/>
                        <a:t>4</a:t>
                      </a:r>
                      <a:endParaRPr lang="en-US" dirty="0"/>
                    </a:p>
                  </a:txBody>
                  <a:tcPr/>
                </a:tc>
                <a:tc>
                  <a:txBody>
                    <a:bodyPr/>
                    <a:lstStyle/>
                    <a:p>
                      <a:pPr algn="ctr"/>
                      <a:r>
                        <a:rPr lang="en-US" dirty="0" smtClean="0"/>
                        <a:t>56</a:t>
                      </a:r>
                      <a:endParaRPr lang="en-US" dirty="0"/>
                    </a:p>
                  </a:txBody>
                  <a:tcPr/>
                </a:tc>
                <a:tc>
                  <a:txBody>
                    <a:bodyPr/>
                    <a:lstStyle/>
                    <a:p>
                      <a:pPr algn="ctr"/>
                      <a:r>
                        <a:rPr lang="en-US" dirty="0" smtClean="0"/>
                        <a:t>.19</a:t>
                      </a:r>
                      <a:endParaRPr lang="en-US" dirty="0"/>
                    </a:p>
                  </a:txBody>
                  <a:tcPr/>
                </a:tc>
                <a:tc>
                  <a:txBody>
                    <a:bodyPr/>
                    <a:lstStyle/>
                    <a:p>
                      <a:pPr algn="ctr"/>
                      <a:r>
                        <a:rPr lang="en-US" dirty="0" smtClean="0"/>
                        <a:t>15</a:t>
                      </a:r>
                      <a:endParaRPr lang="en-US" dirty="0"/>
                    </a:p>
                  </a:txBody>
                  <a:tcPr/>
                </a:tc>
                <a:tc>
                  <a:txBody>
                    <a:bodyPr/>
                    <a:lstStyle/>
                    <a:p>
                      <a:pPr algn="ctr"/>
                      <a:r>
                        <a:rPr lang="en-US" dirty="0" smtClean="0"/>
                        <a:t>71%</a:t>
                      </a:r>
                      <a:endParaRPr lang="en-US" dirty="0"/>
                    </a:p>
                  </a:txBody>
                  <a:tcPr/>
                </a:tc>
              </a:tr>
              <a:tr h="381000">
                <a:tc>
                  <a:txBody>
                    <a:bodyPr/>
                    <a:lstStyle/>
                    <a:p>
                      <a:pPr algn="ctr"/>
                      <a:r>
                        <a:rPr lang="en-US" dirty="0" smtClean="0"/>
                        <a:t>13</a:t>
                      </a:r>
                      <a:endParaRPr lang="en-US" dirty="0"/>
                    </a:p>
                  </a:txBody>
                  <a:tcPr/>
                </a:tc>
                <a:tc>
                  <a:txBody>
                    <a:bodyPr/>
                    <a:lstStyle/>
                    <a:p>
                      <a:pPr algn="ctr"/>
                      <a:r>
                        <a:rPr lang="en-US" dirty="0" smtClean="0"/>
                        <a:t>4</a:t>
                      </a:r>
                      <a:endParaRPr lang="en-US" dirty="0"/>
                    </a:p>
                  </a:txBody>
                  <a:tcPr/>
                </a:tc>
                <a:tc>
                  <a:txBody>
                    <a:bodyPr/>
                    <a:lstStyle/>
                    <a:p>
                      <a:pPr algn="ctr"/>
                      <a:r>
                        <a:rPr lang="en-US" dirty="0" smtClean="0"/>
                        <a:t>52</a:t>
                      </a:r>
                      <a:endParaRPr lang="en-US" dirty="0"/>
                    </a:p>
                  </a:txBody>
                  <a:tcPr/>
                </a:tc>
                <a:tc>
                  <a:txBody>
                    <a:bodyPr/>
                    <a:lstStyle/>
                    <a:p>
                      <a:pPr algn="ctr"/>
                      <a:r>
                        <a:rPr lang="en-US" dirty="0" smtClean="0"/>
                        <a:t>.19</a:t>
                      </a:r>
                      <a:endParaRPr lang="en-US" dirty="0"/>
                    </a:p>
                  </a:txBody>
                  <a:tcPr/>
                </a:tc>
                <a:tc>
                  <a:txBody>
                    <a:bodyPr/>
                    <a:lstStyle/>
                    <a:p>
                      <a:pPr algn="ctr"/>
                      <a:r>
                        <a:rPr lang="en-US" dirty="0" smtClean="0"/>
                        <a:t>11</a:t>
                      </a:r>
                      <a:endParaRPr lang="en-US" dirty="0"/>
                    </a:p>
                  </a:txBody>
                  <a:tcPr/>
                </a:tc>
                <a:tc>
                  <a:txBody>
                    <a:bodyPr/>
                    <a:lstStyle/>
                    <a:p>
                      <a:pPr algn="ctr"/>
                      <a:r>
                        <a:rPr lang="en-US" dirty="0" smtClean="0"/>
                        <a:t>52%</a:t>
                      </a:r>
                      <a:endParaRPr lang="en-US" dirty="0"/>
                    </a:p>
                  </a:txBody>
                  <a:tcPr/>
                </a:tc>
              </a:tr>
              <a:tr h="381000">
                <a:tc>
                  <a:txBody>
                    <a:bodyPr/>
                    <a:lstStyle/>
                    <a:p>
                      <a:pPr algn="ctr"/>
                      <a:r>
                        <a:rPr lang="en-US" dirty="0" smtClean="0"/>
                        <a:t>12</a:t>
                      </a:r>
                      <a:endParaRPr lang="en-US" dirty="0"/>
                    </a:p>
                  </a:txBody>
                  <a:tcPr/>
                </a:tc>
                <a:tc>
                  <a:txBody>
                    <a:bodyPr/>
                    <a:lstStyle/>
                    <a:p>
                      <a:pPr algn="ctr"/>
                      <a:r>
                        <a:rPr lang="en-US" dirty="0" smtClean="0"/>
                        <a:t>2</a:t>
                      </a:r>
                      <a:endParaRPr lang="en-US" dirty="0"/>
                    </a:p>
                  </a:txBody>
                  <a:tcPr/>
                </a:tc>
                <a:tc>
                  <a:txBody>
                    <a:bodyPr/>
                    <a:lstStyle/>
                    <a:p>
                      <a:pPr algn="ctr"/>
                      <a:r>
                        <a:rPr lang="en-US" dirty="0" smtClean="0"/>
                        <a:t>24</a:t>
                      </a:r>
                      <a:endParaRPr lang="en-US" dirty="0"/>
                    </a:p>
                  </a:txBody>
                  <a:tcPr/>
                </a:tc>
                <a:tc>
                  <a:txBody>
                    <a:bodyPr/>
                    <a:lstStyle/>
                    <a:p>
                      <a:pPr algn="ctr"/>
                      <a:r>
                        <a:rPr lang="en-US" dirty="0" smtClean="0"/>
                        <a:t>.10</a:t>
                      </a:r>
                      <a:endParaRPr lang="en-US" dirty="0"/>
                    </a:p>
                  </a:txBody>
                  <a:tcPr/>
                </a:tc>
                <a:tc>
                  <a:txBody>
                    <a:bodyPr/>
                    <a:lstStyle/>
                    <a:p>
                      <a:pPr algn="ctr"/>
                      <a:r>
                        <a:rPr lang="en-US" dirty="0" smtClean="0"/>
                        <a:t>7</a:t>
                      </a:r>
                      <a:endParaRPr lang="en-US" dirty="0"/>
                    </a:p>
                  </a:txBody>
                  <a:tcPr/>
                </a:tc>
                <a:tc>
                  <a:txBody>
                    <a:bodyPr/>
                    <a:lstStyle/>
                    <a:p>
                      <a:pPr algn="ctr"/>
                      <a:r>
                        <a:rPr lang="en-US" dirty="0" smtClean="0"/>
                        <a:t>33%</a:t>
                      </a:r>
                      <a:endParaRPr lang="en-US" dirty="0"/>
                    </a:p>
                  </a:txBody>
                  <a:tcPr/>
                </a:tc>
              </a:tr>
              <a:tr h="381000">
                <a:tc>
                  <a:txBody>
                    <a:bodyPr/>
                    <a:lstStyle/>
                    <a:p>
                      <a:pPr algn="ctr"/>
                      <a:r>
                        <a:rPr lang="en-US" dirty="0" smtClean="0"/>
                        <a:t>11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.00</a:t>
                      </a:r>
                      <a:endParaRPr lang="en-US" dirty="0"/>
                    </a:p>
                  </a:txBody>
                  <a:tcPr/>
                </a:tc>
                <a:tc>
                  <a:txBody>
                    <a:bodyPr/>
                    <a:lstStyle/>
                    <a:p>
                      <a:pPr algn="ctr"/>
                      <a:r>
                        <a:rPr lang="en-US" dirty="0" smtClean="0"/>
                        <a:t>5</a:t>
                      </a:r>
                      <a:endParaRPr lang="en-US" dirty="0"/>
                    </a:p>
                  </a:txBody>
                  <a:tcPr/>
                </a:tc>
                <a:tc>
                  <a:txBody>
                    <a:bodyPr/>
                    <a:lstStyle/>
                    <a:p>
                      <a:pPr algn="ctr"/>
                      <a:r>
                        <a:rPr lang="en-US" dirty="0" smtClean="0"/>
                        <a:t>24%</a:t>
                      </a:r>
                      <a:endParaRPr lang="en-US" dirty="0"/>
                    </a:p>
                  </a:txBody>
                  <a:tcPr/>
                </a:tc>
              </a:tr>
              <a:tr h="381000">
                <a:tc>
                  <a:txBody>
                    <a:bodyPr/>
                    <a:lstStyle/>
                    <a:p>
                      <a:pPr algn="ctr"/>
                      <a:r>
                        <a:rPr lang="en-US" dirty="0" smtClean="0"/>
                        <a:t>10</a:t>
                      </a:r>
                      <a:endParaRPr lang="en-US" dirty="0"/>
                    </a:p>
                  </a:txBody>
                  <a:tcPr/>
                </a:tc>
                <a:tc>
                  <a:txBody>
                    <a:bodyPr/>
                    <a:lstStyle/>
                    <a:p>
                      <a:pPr algn="ctr"/>
                      <a:r>
                        <a:rPr lang="en-US" dirty="0" smtClean="0"/>
                        <a:t>2</a:t>
                      </a:r>
                      <a:endParaRPr lang="en-US" dirty="0"/>
                    </a:p>
                  </a:txBody>
                  <a:tcPr/>
                </a:tc>
                <a:tc>
                  <a:txBody>
                    <a:bodyPr/>
                    <a:lstStyle/>
                    <a:p>
                      <a:pPr algn="ctr"/>
                      <a:r>
                        <a:rPr lang="en-US" dirty="0" smtClean="0"/>
                        <a:t>20</a:t>
                      </a:r>
                      <a:endParaRPr lang="en-US" dirty="0"/>
                    </a:p>
                  </a:txBody>
                  <a:tcPr/>
                </a:tc>
                <a:tc>
                  <a:txBody>
                    <a:bodyPr/>
                    <a:lstStyle/>
                    <a:p>
                      <a:pPr algn="ctr"/>
                      <a:r>
                        <a:rPr lang="en-US" dirty="0" smtClean="0"/>
                        <a:t>.10</a:t>
                      </a:r>
                      <a:endParaRPr lang="en-US" dirty="0"/>
                    </a:p>
                  </a:txBody>
                  <a:tcPr/>
                </a:tc>
                <a:tc>
                  <a:txBody>
                    <a:bodyPr/>
                    <a:lstStyle/>
                    <a:p>
                      <a:pPr algn="ctr"/>
                      <a:r>
                        <a:rPr lang="en-US" dirty="0" smtClean="0"/>
                        <a:t>5</a:t>
                      </a:r>
                      <a:endParaRPr lang="en-US" dirty="0"/>
                    </a:p>
                  </a:txBody>
                  <a:tcPr/>
                </a:tc>
                <a:tc>
                  <a:txBody>
                    <a:bodyPr/>
                    <a:lstStyle/>
                    <a:p>
                      <a:pPr algn="ctr"/>
                      <a:r>
                        <a:rPr lang="en-US" dirty="0" smtClean="0"/>
                        <a:t>24%</a:t>
                      </a:r>
                      <a:endParaRPr lang="en-US" dirty="0"/>
                    </a:p>
                  </a:txBody>
                  <a:tcPr/>
                </a:tc>
              </a:tr>
              <a:tr h="381000">
                <a:tc>
                  <a:txBody>
                    <a:bodyPr/>
                    <a:lstStyle/>
                    <a:p>
                      <a:pPr algn="ctr"/>
                      <a:r>
                        <a:rPr lang="en-US" dirty="0" smtClean="0"/>
                        <a:t>9</a:t>
                      </a:r>
                      <a:endParaRPr lang="en-US" dirty="0"/>
                    </a:p>
                  </a:txBody>
                  <a:tcPr/>
                </a:tc>
                <a:tc>
                  <a:txBody>
                    <a:bodyPr/>
                    <a:lstStyle/>
                    <a:p>
                      <a:pPr algn="ctr"/>
                      <a:r>
                        <a:rPr lang="en-US" dirty="0" smtClean="0"/>
                        <a:t>2</a:t>
                      </a:r>
                      <a:endParaRPr lang="en-US" dirty="0"/>
                    </a:p>
                  </a:txBody>
                  <a:tcPr/>
                </a:tc>
                <a:tc>
                  <a:txBody>
                    <a:bodyPr/>
                    <a:lstStyle/>
                    <a:p>
                      <a:pPr algn="ctr"/>
                      <a:r>
                        <a:rPr lang="en-US" dirty="0" smtClean="0"/>
                        <a:t>18</a:t>
                      </a:r>
                      <a:endParaRPr lang="en-US" dirty="0"/>
                    </a:p>
                  </a:txBody>
                  <a:tcPr/>
                </a:tc>
                <a:tc>
                  <a:txBody>
                    <a:bodyPr/>
                    <a:lstStyle/>
                    <a:p>
                      <a:pPr algn="ctr"/>
                      <a:r>
                        <a:rPr lang="en-US" dirty="0" smtClean="0"/>
                        <a:t>.10</a:t>
                      </a:r>
                    </a:p>
                  </a:txBody>
                  <a:tcPr/>
                </a:tc>
                <a:tc>
                  <a:txBody>
                    <a:bodyPr/>
                    <a:lstStyle/>
                    <a:p>
                      <a:pPr algn="ctr"/>
                      <a:r>
                        <a:rPr lang="en-US" dirty="0" smtClean="0"/>
                        <a:t>3</a:t>
                      </a:r>
                      <a:endParaRPr lang="en-US" dirty="0"/>
                    </a:p>
                  </a:txBody>
                  <a:tcPr/>
                </a:tc>
                <a:tc>
                  <a:txBody>
                    <a:bodyPr/>
                    <a:lstStyle/>
                    <a:p>
                      <a:pPr algn="ctr"/>
                      <a:r>
                        <a:rPr lang="en-US" dirty="0" smtClean="0"/>
                        <a:t>14%</a:t>
                      </a:r>
                      <a:endParaRPr lang="en-US" dirty="0"/>
                    </a:p>
                  </a:txBody>
                  <a:tcPr/>
                </a:tc>
              </a:tr>
              <a:tr h="533400">
                <a:tc>
                  <a:txBody>
                    <a:bodyPr/>
                    <a:lstStyle/>
                    <a:p>
                      <a:pPr algn="ctr"/>
                      <a:r>
                        <a:rPr lang="en-US" dirty="0" smtClean="0"/>
                        <a:t>8</a:t>
                      </a:r>
                      <a:endParaRPr lang="en-US" dirty="0"/>
                    </a:p>
                  </a:txBody>
                  <a:tcPr/>
                </a:tc>
                <a:tc>
                  <a:txBody>
                    <a:bodyPr/>
                    <a:lstStyle/>
                    <a:p>
                      <a:pPr algn="ctr"/>
                      <a:r>
                        <a:rPr lang="en-US" dirty="0" smtClean="0"/>
                        <a:t>1</a:t>
                      </a:r>
                      <a:endParaRPr lang="en-US" dirty="0"/>
                    </a:p>
                  </a:txBody>
                  <a:tcPr/>
                </a:tc>
                <a:tc>
                  <a:txBody>
                    <a:bodyPr/>
                    <a:lstStyle/>
                    <a:p>
                      <a:pPr algn="ctr"/>
                      <a:r>
                        <a:rPr lang="en-US" dirty="0" smtClean="0"/>
                        <a:t>8</a:t>
                      </a:r>
                      <a:endParaRPr lang="en-US" dirty="0"/>
                    </a:p>
                  </a:txBody>
                  <a:tcPr/>
                </a:tc>
                <a:tc>
                  <a:txBody>
                    <a:bodyPr/>
                    <a:lstStyle/>
                    <a:p>
                      <a:pPr algn="ctr"/>
                      <a:r>
                        <a:rPr lang="en-US" dirty="0" smtClean="0"/>
                        <a:t>.05</a:t>
                      </a:r>
                      <a:endParaRPr lang="en-US" dirty="0"/>
                    </a:p>
                  </a:txBody>
                  <a:tcPr/>
                </a:tc>
                <a:tc>
                  <a:txBody>
                    <a:bodyPr/>
                    <a:lstStyle/>
                    <a:p>
                      <a:pPr algn="ctr"/>
                      <a:r>
                        <a:rPr lang="en-US" dirty="0" smtClean="0"/>
                        <a:t>1</a:t>
                      </a:r>
                      <a:endParaRPr lang="en-US" dirty="0"/>
                    </a:p>
                  </a:txBody>
                  <a:tcPr/>
                </a:tc>
                <a:tc>
                  <a:txBody>
                    <a:bodyPr/>
                    <a:lstStyle/>
                    <a:p>
                      <a:pPr algn="ctr"/>
                      <a:r>
                        <a:rPr lang="en-US" dirty="0" smtClean="0"/>
                        <a:t>5%</a:t>
                      </a:r>
                      <a:endParaRPr lang="en-US" dirty="0"/>
                    </a:p>
                  </a:txBody>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Frequency of Scores</a:t>
            </a:r>
            <a:endParaRPr lang="en-US" dirty="0"/>
          </a:p>
        </p:txBody>
      </p:sp>
      <p:graphicFrame>
        <p:nvGraphicFramePr>
          <p:cNvPr id="4" name="Content Placeholder 3"/>
          <p:cNvGraphicFramePr>
            <a:graphicFrameLocks noGrp="1"/>
          </p:cNvGraphicFramePr>
          <p:nvPr>
            <p:ph sz="quarter" idx="1"/>
          </p:nvPr>
        </p:nvGraphicFramePr>
        <p:xfrm>
          <a:off x="612775" y="1600200"/>
          <a:ext cx="8153400" cy="44958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2971800" y="5867400"/>
            <a:ext cx="762000" cy="381000"/>
          </a:xfrm>
          <a:prstGeom prst="rect">
            <a:avLst/>
          </a:prstGeom>
          <a:noFill/>
        </p:spPr>
        <p:txBody>
          <a:bodyPr wrap="square" rtlCol="0">
            <a:spAutoFit/>
          </a:bodyPr>
          <a:lstStyle/>
          <a:p>
            <a:pPr algn="ctr"/>
            <a:r>
              <a:rPr lang="en-US" dirty="0" smtClean="0"/>
              <a:t>10</a:t>
            </a:r>
            <a:endParaRPr lang="en-US" dirty="0"/>
          </a:p>
        </p:txBody>
      </p:sp>
      <p:sp>
        <p:nvSpPr>
          <p:cNvPr id="6" name="TextBox 5"/>
          <p:cNvSpPr txBox="1"/>
          <p:nvPr/>
        </p:nvSpPr>
        <p:spPr>
          <a:xfrm>
            <a:off x="6096000" y="5867400"/>
            <a:ext cx="762000" cy="381000"/>
          </a:xfrm>
          <a:prstGeom prst="rect">
            <a:avLst/>
          </a:prstGeom>
          <a:noFill/>
        </p:spPr>
        <p:txBody>
          <a:bodyPr wrap="square" rtlCol="0">
            <a:spAutoFit/>
          </a:bodyPr>
          <a:lstStyle/>
          <a:p>
            <a:pPr algn="ctr"/>
            <a:r>
              <a:rPr lang="en-US" dirty="0" smtClean="0"/>
              <a:t>15</a:t>
            </a:r>
            <a:endParaRPr lang="en-US" dirty="0"/>
          </a:p>
        </p:txBody>
      </p:sp>
      <p:sp>
        <p:nvSpPr>
          <p:cNvPr id="7" name="TextBox 6"/>
          <p:cNvSpPr txBox="1"/>
          <p:nvPr/>
        </p:nvSpPr>
        <p:spPr>
          <a:xfrm>
            <a:off x="6781800" y="5867400"/>
            <a:ext cx="762000" cy="381000"/>
          </a:xfrm>
          <a:prstGeom prst="rect">
            <a:avLst/>
          </a:prstGeom>
          <a:noFill/>
        </p:spPr>
        <p:txBody>
          <a:bodyPr wrap="square" rtlCol="0">
            <a:spAutoFit/>
          </a:bodyPr>
          <a:lstStyle/>
          <a:p>
            <a:pPr algn="ctr"/>
            <a:r>
              <a:rPr lang="en-US" dirty="0" smtClean="0"/>
              <a:t>16</a:t>
            </a:r>
            <a:endParaRPr lang="en-US" dirty="0"/>
          </a:p>
        </p:txBody>
      </p:sp>
      <p:sp>
        <p:nvSpPr>
          <p:cNvPr id="8" name="TextBox 7"/>
          <p:cNvSpPr txBox="1"/>
          <p:nvPr/>
        </p:nvSpPr>
        <p:spPr>
          <a:xfrm>
            <a:off x="7467600" y="5867400"/>
            <a:ext cx="762000" cy="381000"/>
          </a:xfrm>
          <a:prstGeom prst="rect">
            <a:avLst/>
          </a:prstGeom>
          <a:noFill/>
        </p:spPr>
        <p:txBody>
          <a:bodyPr wrap="square" rtlCol="0">
            <a:spAutoFit/>
          </a:bodyPr>
          <a:lstStyle/>
          <a:p>
            <a:pPr algn="ctr"/>
            <a:r>
              <a:rPr lang="en-US" dirty="0" smtClean="0"/>
              <a:t>17</a:t>
            </a:r>
            <a:endParaRPr lang="en-US" dirty="0"/>
          </a:p>
        </p:txBody>
      </p:sp>
      <p:sp>
        <p:nvSpPr>
          <p:cNvPr id="9" name="TextBox 8"/>
          <p:cNvSpPr txBox="1"/>
          <p:nvPr/>
        </p:nvSpPr>
        <p:spPr>
          <a:xfrm>
            <a:off x="4876800" y="5867400"/>
            <a:ext cx="762000" cy="381000"/>
          </a:xfrm>
          <a:prstGeom prst="rect">
            <a:avLst/>
          </a:prstGeom>
          <a:noFill/>
        </p:spPr>
        <p:txBody>
          <a:bodyPr wrap="square" rtlCol="0">
            <a:spAutoFit/>
          </a:bodyPr>
          <a:lstStyle/>
          <a:p>
            <a:pPr algn="ctr"/>
            <a:r>
              <a:rPr lang="en-US" dirty="0" smtClean="0"/>
              <a:t>13</a:t>
            </a:r>
            <a:endParaRPr lang="en-US" dirty="0"/>
          </a:p>
        </p:txBody>
      </p:sp>
      <p:sp>
        <p:nvSpPr>
          <p:cNvPr id="10" name="TextBox 9"/>
          <p:cNvSpPr txBox="1"/>
          <p:nvPr/>
        </p:nvSpPr>
        <p:spPr>
          <a:xfrm>
            <a:off x="5562600" y="5867400"/>
            <a:ext cx="762000" cy="381000"/>
          </a:xfrm>
          <a:prstGeom prst="rect">
            <a:avLst/>
          </a:prstGeom>
          <a:noFill/>
        </p:spPr>
        <p:txBody>
          <a:bodyPr wrap="square" rtlCol="0">
            <a:spAutoFit/>
          </a:bodyPr>
          <a:lstStyle/>
          <a:p>
            <a:pPr algn="ctr"/>
            <a:r>
              <a:rPr lang="en-US" dirty="0" smtClean="0"/>
              <a:t>14</a:t>
            </a:r>
            <a:endParaRPr lang="en-US" dirty="0"/>
          </a:p>
        </p:txBody>
      </p:sp>
      <p:sp>
        <p:nvSpPr>
          <p:cNvPr id="11" name="TextBox 10"/>
          <p:cNvSpPr txBox="1"/>
          <p:nvPr/>
        </p:nvSpPr>
        <p:spPr>
          <a:xfrm>
            <a:off x="3581400" y="5867400"/>
            <a:ext cx="762000" cy="381000"/>
          </a:xfrm>
          <a:prstGeom prst="rect">
            <a:avLst/>
          </a:prstGeom>
          <a:noFill/>
        </p:spPr>
        <p:txBody>
          <a:bodyPr wrap="square" rtlCol="0">
            <a:spAutoFit/>
          </a:bodyPr>
          <a:lstStyle/>
          <a:p>
            <a:pPr algn="ctr"/>
            <a:r>
              <a:rPr lang="en-US" dirty="0" smtClean="0"/>
              <a:t>11</a:t>
            </a:r>
            <a:endParaRPr lang="en-US" dirty="0"/>
          </a:p>
        </p:txBody>
      </p:sp>
      <p:sp>
        <p:nvSpPr>
          <p:cNvPr id="12" name="TextBox 11"/>
          <p:cNvSpPr txBox="1"/>
          <p:nvPr/>
        </p:nvSpPr>
        <p:spPr>
          <a:xfrm>
            <a:off x="4267200" y="5867400"/>
            <a:ext cx="762000" cy="381000"/>
          </a:xfrm>
          <a:prstGeom prst="rect">
            <a:avLst/>
          </a:prstGeom>
          <a:noFill/>
        </p:spPr>
        <p:txBody>
          <a:bodyPr wrap="square" rtlCol="0">
            <a:spAutoFit/>
          </a:bodyPr>
          <a:lstStyle/>
          <a:p>
            <a:pPr algn="ctr"/>
            <a:r>
              <a:rPr lang="en-US" dirty="0" smtClean="0"/>
              <a:t>12</a:t>
            </a:r>
            <a:endParaRPr lang="en-US" dirty="0"/>
          </a:p>
        </p:txBody>
      </p:sp>
      <p:sp>
        <p:nvSpPr>
          <p:cNvPr id="13" name="TextBox 12"/>
          <p:cNvSpPr txBox="1"/>
          <p:nvPr/>
        </p:nvSpPr>
        <p:spPr>
          <a:xfrm>
            <a:off x="1828800" y="6248400"/>
            <a:ext cx="6248400" cy="369332"/>
          </a:xfrm>
          <a:prstGeom prst="rect">
            <a:avLst/>
          </a:prstGeom>
          <a:noFill/>
        </p:spPr>
        <p:txBody>
          <a:bodyPr wrap="square" rtlCol="0">
            <a:spAutoFit/>
          </a:bodyPr>
          <a:lstStyle/>
          <a:p>
            <a:pPr algn="ctr"/>
            <a:r>
              <a:rPr lang="en-US" dirty="0" smtClean="0"/>
              <a:t>Scores</a:t>
            </a:r>
            <a:endParaRPr lang="en-US" dirty="0"/>
          </a:p>
        </p:txBody>
      </p:sp>
      <p:sp>
        <p:nvSpPr>
          <p:cNvPr id="14" name="TextBox 13"/>
          <p:cNvSpPr txBox="1"/>
          <p:nvPr/>
        </p:nvSpPr>
        <p:spPr>
          <a:xfrm>
            <a:off x="228600" y="3581400"/>
            <a:ext cx="457200" cy="369332"/>
          </a:xfrm>
          <a:prstGeom prst="rect">
            <a:avLst/>
          </a:prstGeom>
          <a:noFill/>
        </p:spPr>
        <p:txBody>
          <a:bodyPr wrap="square" rtlCol="0">
            <a:spAutoFit/>
          </a:bodyPr>
          <a:lstStyle/>
          <a:p>
            <a:r>
              <a:rPr lang="en-US" i="1" dirty="0"/>
              <a:t>f</a:t>
            </a:r>
          </a:p>
        </p:txBody>
      </p:sp>
      <p:sp>
        <p:nvSpPr>
          <p:cNvPr id="15" name="TextBox 14"/>
          <p:cNvSpPr txBox="1"/>
          <p:nvPr/>
        </p:nvSpPr>
        <p:spPr>
          <a:xfrm>
            <a:off x="1600200" y="5867400"/>
            <a:ext cx="762000" cy="381000"/>
          </a:xfrm>
          <a:prstGeom prst="rect">
            <a:avLst/>
          </a:prstGeom>
          <a:noFill/>
        </p:spPr>
        <p:txBody>
          <a:bodyPr wrap="square" rtlCol="0">
            <a:spAutoFit/>
          </a:bodyPr>
          <a:lstStyle/>
          <a:p>
            <a:pPr algn="ctr"/>
            <a:r>
              <a:rPr lang="en-US" dirty="0" smtClean="0"/>
              <a:t>8</a:t>
            </a:r>
            <a:endParaRPr lang="en-US" dirty="0"/>
          </a:p>
        </p:txBody>
      </p:sp>
      <p:sp>
        <p:nvSpPr>
          <p:cNvPr id="16" name="TextBox 15"/>
          <p:cNvSpPr txBox="1"/>
          <p:nvPr/>
        </p:nvSpPr>
        <p:spPr>
          <a:xfrm>
            <a:off x="2362200" y="5867400"/>
            <a:ext cx="762000" cy="381000"/>
          </a:xfrm>
          <a:prstGeom prst="rect">
            <a:avLst/>
          </a:prstGeom>
          <a:noFill/>
        </p:spPr>
        <p:txBody>
          <a:bodyPr wrap="square" rtlCol="0">
            <a:spAutoFit/>
          </a:bodyPr>
          <a:lstStyle/>
          <a:p>
            <a:pPr algn="ctr"/>
            <a:r>
              <a:rPr lang="en-US" dirty="0" smtClean="0"/>
              <a:t>9</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Answers</a:t>
            </a:r>
            <a:endParaRPr lang="en-US" dirty="0"/>
          </a:p>
        </p:txBody>
      </p:sp>
      <p:sp>
        <p:nvSpPr>
          <p:cNvPr id="3" name="Content Placeholder 2"/>
          <p:cNvSpPr>
            <a:spLocks noGrp="1"/>
          </p:cNvSpPr>
          <p:nvPr>
            <p:ph sz="quarter" idx="1"/>
          </p:nvPr>
        </p:nvSpPr>
        <p:spPr/>
        <p:txBody>
          <a:bodyPr>
            <a:normAutofit fontScale="92500" lnSpcReduction="20000"/>
          </a:bodyPr>
          <a:lstStyle/>
          <a:p>
            <a:r>
              <a:rPr lang="en-US" i="1" dirty="0" smtClean="0"/>
              <a:t>n</a:t>
            </a:r>
            <a:r>
              <a:rPr lang="en-US" dirty="0" smtClean="0"/>
              <a:t> = 21</a:t>
            </a:r>
          </a:p>
          <a:p>
            <a:r>
              <a:rPr lang="en-US" i="1" dirty="0" smtClean="0">
                <a:latin typeface="Symbol" pitchFamily="18" charset="2"/>
              </a:rPr>
              <a:t>S</a:t>
            </a:r>
            <a:r>
              <a:rPr lang="en-US" i="1" dirty="0" smtClean="0"/>
              <a:t>X</a:t>
            </a:r>
            <a:r>
              <a:rPr lang="en-US" dirty="0" smtClean="0"/>
              <a:t> = 271</a:t>
            </a:r>
          </a:p>
          <a:p>
            <a:r>
              <a:rPr lang="en-US" dirty="0" smtClean="0"/>
              <a:t>M = 12.90</a:t>
            </a:r>
          </a:p>
          <a:p>
            <a:r>
              <a:rPr lang="en-US" dirty="0" err="1" smtClean="0"/>
              <a:t>Mdn</a:t>
            </a:r>
            <a:r>
              <a:rPr lang="en-US" dirty="0" smtClean="0"/>
              <a:t> = 13</a:t>
            </a:r>
          </a:p>
          <a:p>
            <a:r>
              <a:rPr lang="en-US" dirty="0" smtClean="0"/>
              <a:t>Mo = 13, 14, 15</a:t>
            </a:r>
          </a:p>
          <a:p>
            <a:r>
              <a:rPr lang="en-US" dirty="0" smtClean="0"/>
              <a:t>There are three modes and there is a slight negative skew. It is not quite a normal distribution, but because the mean, median, and mode are very similar it suggests the skew is not dramatic.</a:t>
            </a:r>
          </a:p>
          <a:p>
            <a:r>
              <a:rPr lang="en-US" dirty="0" smtClean="0"/>
              <a:t>I would report mean, because the distribution is not skewed dramatically.</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6" name="Rectangle 4"/>
          <p:cNvSpPr>
            <a:spLocks noGrp="1" noChangeArrowheads="1"/>
          </p:cNvSpPr>
          <p:nvPr>
            <p:ph type="title"/>
          </p:nvPr>
        </p:nvSpPr>
        <p:spPr/>
        <p:txBody>
          <a:bodyPr/>
          <a:lstStyle/>
          <a:p>
            <a:r>
              <a:rPr lang="en-US" altLang="en-US" dirty="0"/>
              <a:t>What Is Central Tendency?</a:t>
            </a:r>
          </a:p>
        </p:txBody>
      </p:sp>
      <p:sp>
        <p:nvSpPr>
          <p:cNvPr id="6" name="Slide Number Placeholder 5"/>
          <p:cNvSpPr>
            <a:spLocks noGrp="1"/>
          </p:cNvSpPr>
          <p:nvPr>
            <p:ph type="sldNum" sz="quarter" idx="12"/>
          </p:nvPr>
        </p:nvSpPr>
        <p:spPr/>
        <p:txBody>
          <a:bodyPr>
            <a:normAutofit fontScale="85000" lnSpcReduction="20000"/>
          </a:bodyPr>
          <a:lstStyle/>
          <a:p>
            <a:fld id="{9BA80625-14E9-4673-B0A1-1381A44C3B06}" type="slidenum">
              <a:rPr lang="en-US"/>
              <a:pPr/>
              <a:t>3</a:t>
            </a:fld>
            <a:endParaRPr lang="en-US"/>
          </a:p>
        </p:txBody>
      </p:sp>
      <p:sp>
        <p:nvSpPr>
          <p:cNvPr id="8197" name="Rectangle 5"/>
          <p:cNvSpPr>
            <a:spLocks noGrp="1" noChangeArrowheads="1"/>
          </p:cNvSpPr>
          <p:nvPr>
            <p:ph sz="quarter" idx="1"/>
          </p:nvPr>
        </p:nvSpPr>
        <p:spPr>
          <a:xfrm>
            <a:off x="612648" y="1600200"/>
            <a:ext cx="3349752" cy="4495800"/>
          </a:xfrm>
        </p:spPr>
        <p:txBody>
          <a:bodyPr/>
          <a:lstStyle/>
          <a:p>
            <a:r>
              <a:rPr lang="en-US" altLang="en-US" dirty="0" smtClean="0"/>
              <a:t>Score that best captures the entire group of scores</a:t>
            </a:r>
          </a:p>
          <a:p>
            <a:endParaRPr lang="en-US" altLang="en-US" dirty="0" smtClean="0"/>
          </a:p>
          <a:p>
            <a:endParaRPr lang="en-US" altLang="en-US" dirty="0" smtClean="0"/>
          </a:p>
          <a:p>
            <a:r>
              <a:rPr lang="en-US" altLang="en-US" dirty="0" smtClean="0"/>
              <a:t>Mean</a:t>
            </a:r>
          </a:p>
          <a:p>
            <a:r>
              <a:rPr lang="en-US" altLang="en-US" dirty="0" smtClean="0"/>
              <a:t>Median</a:t>
            </a:r>
          </a:p>
          <a:p>
            <a:r>
              <a:rPr lang="en-US" altLang="en-US" dirty="0" smtClean="0"/>
              <a:t>Mode</a:t>
            </a:r>
          </a:p>
          <a:p>
            <a:endParaRPr lang="en-US" altLang="en-US" dirty="0" smtClean="0"/>
          </a:p>
        </p:txBody>
      </p:sp>
      <p:pic>
        <p:nvPicPr>
          <p:cNvPr id="5" name="Picture 5"/>
          <p:cNvPicPr>
            <a:picLocks noChangeAspect="1" noChangeArrowheads="1"/>
          </p:cNvPicPr>
          <p:nvPr/>
        </p:nvPicPr>
        <p:blipFill>
          <a:blip r:embed="rId3" cstate="print">
            <a:clrChange>
              <a:clrFrom>
                <a:srgbClr val="FFFFFF"/>
              </a:clrFrom>
              <a:clrTo>
                <a:srgbClr val="FFFFFF">
                  <a:alpha val="0"/>
                </a:srgbClr>
              </a:clrTo>
            </a:clrChange>
            <a:lum bright="-30000"/>
            <a:grayscl/>
          </a:blip>
          <a:srcRect/>
          <a:stretch>
            <a:fillRect/>
          </a:stretch>
        </p:blipFill>
        <p:spPr>
          <a:xfrm>
            <a:off x="3886200" y="1828800"/>
            <a:ext cx="4876800" cy="4572000"/>
          </a:xfrm>
          <a:prstGeom prst="rect">
            <a:avLst/>
          </a:prstGeom>
          <a:noFill/>
          <a:ln/>
        </p:spPr>
      </p:pic>
      <p:sp>
        <p:nvSpPr>
          <p:cNvPr id="2" name="Rectangle 1"/>
          <p:cNvSpPr/>
          <p:nvPr/>
        </p:nvSpPr>
        <p:spPr>
          <a:xfrm>
            <a:off x="3886200" y="5410200"/>
            <a:ext cx="2133600" cy="1295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7">
                                            <p:txEl>
                                              <p:pRg st="0" end="0"/>
                                            </p:txEl>
                                          </p:spTgt>
                                        </p:tgtEl>
                                        <p:attrNameLst>
                                          <p:attrName>style.visibility</p:attrName>
                                        </p:attrNameLst>
                                      </p:cBhvr>
                                      <p:to>
                                        <p:strVal val="visible"/>
                                      </p:to>
                                    </p:set>
                                    <p:animEffect transition="in" filter="wipe(left)">
                                      <p:cBhvr>
                                        <p:cTn id="7" dur="500"/>
                                        <p:tgtEl>
                                          <p:spTgt spid="819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197">
                                            <p:txEl>
                                              <p:pRg st="3" end="3"/>
                                            </p:txEl>
                                          </p:spTgt>
                                        </p:tgtEl>
                                        <p:attrNameLst>
                                          <p:attrName>style.visibility</p:attrName>
                                        </p:attrNameLst>
                                      </p:cBhvr>
                                      <p:to>
                                        <p:strVal val="visible"/>
                                      </p:to>
                                    </p:set>
                                    <p:animEffect transition="in" filter="wipe(left)">
                                      <p:cBhvr>
                                        <p:cTn id="17" dur="500"/>
                                        <p:tgtEl>
                                          <p:spTgt spid="819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197">
                                            <p:txEl>
                                              <p:pRg st="4" end="4"/>
                                            </p:txEl>
                                          </p:spTgt>
                                        </p:tgtEl>
                                        <p:attrNameLst>
                                          <p:attrName>style.visibility</p:attrName>
                                        </p:attrNameLst>
                                      </p:cBhvr>
                                      <p:to>
                                        <p:strVal val="visible"/>
                                      </p:to>
                                    </p:set>
                                    <p:animEffect transition="in" filter="wipe(left)">
                                      <p:cBhvr>
                                        <p:cTn id="22" dur="500"/>
                                        <p:tgtEl>
                                          <p:spTgt spid="819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197">
                                            <p:txEl>
                                              <p:pRg st="5" end="5"/>
                                            </p:txEl>
                                          </p:spTgt>
                                        </p:tgtEl>
                                        <p:attrNameLst>
                                          <p:attrName>style.visibility</p:attrName>
                                        </p:attrNameLst>
                                      </p:cBhvr>
                                      <p:to>
                                        <p:strVal val="visible"/>
                                      </p:to>
                                    </p:set>
                                    <p:animEffect transition="in" filter="wipe(left)">
                                      <p:cBhvr>
                                        <p:cTn id="27" dur="500"/>
                                        <p:tgtEl>
                                          <p:spTgt spid="819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 grpId="0" uiExpand="1" build="p" bldLvl="5"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normAutofit fontScale="85000" lnSpcReduction="20000"/>
          </a:bodyPr>
          <a:lstStyle/>
          <a:p>
            <a:fld id="{1CFA6414-9C8F-4F1A-9D00-F42F4F62A708}" type="slidenum">
              <a:rPr lang="en-US"/>
              <a:pPr/>
              <a:t>4</a:t>
            </a:fld>
            <a:endParaRPr lang="en-US"/>
          </a:p>
        </p:txBody>
      </p:sp>
      <p:sp>
        <p:nvSpPr>
          <p:cNvPr id="18436" name="Rectangle 4"/>
          <p:cNvSpPr>
            <a:spLocks noGrp="1" noChangeArrowheads="1"/>
          </p:cNvSpPr>
          <p:nvPr>
            <p:ph type="title"/>
          </p:nvPr>
        </p:nvSpPr>
        <p:spPr/>
        <p:txBody>
          <a:bodyPr/>
          <a:lstStyle/>
          <a:p>
            <a:r>
              <a:rPr lang="en-US" altLang="en-US" dirty="0" smtClean="0"/>
              <a:t>Mean</a:t>
            </a:r>
            <a:endParaRPr lang="en-US" altLang="en-US" dirty="0"/>
          </a:p>
        </p:txBody>
      </p:sp>
      <p:sp>
        <p:nvSpPr>
          <p:cNvPr id="18437" name="Rectangle 5"/>
          <p:cNvSpPr>
            <a:spLocks noGrp="1" noChangeArrowheads="1"/>
          </p:cNvSpPr>
          <p:nvPr>
            <p:ph type="body" idx="1"/>
          </p:nvPr>
        </p:nvSpPr>
        <p:spPr/>
        <p:txBody>
          <a:bodyPr>
            <a:normAutofit lnSpcReduction="10000"/>
          </a:bodyPr>
          <a:lstStyle/>
          <a:p>
            <a:r>
              <a:rPr lang="en-US" altLang="en-US" dirty="0" smtClean="0"/>
              <a:t>Arithmetic average</a:t>
            </a:r>
          </a:p>
          <a:p>
            <a:r>
              <a:rPr lang="en-US" altLang="en-US" dirty="0" smtClean="0"/>
              <a:t>Add scores &amp; divide by # of scores</a:t>
            </a:r>
          </a:p>
          <a:p>
            <a:endParaRPr lang="en-US" altLang="en-US" dirty="0" smtClean="0"/>
          </a:p>
          <a:p>
            <a:r>
              <a:rPr lang="en-US" altLang="en-US" dirty="0" smtClean="0"/>
              <a:t>More Terms</a:t>
            </a:r>
          </a:p>
          <a:p>
            <a:pPr lvl="1"/>
            <a:r>
              <a:rPr lang="en-US" altLang="en-US" dirty="0" smtClean="0"/>
              <a:t>Population mean </a:t>
            </a:r>
            <a:r>
              <a:rPr lang="en-US" altLang="en-US" i="1" dirty="0" smtClean="0">
                <a:latin typeface="Symbol" pitchFamily="18" charset="2"/>
              </a:rPr>
              <a:t>m</a:t>
            </a:r>
            <a:r>
              <a:rPr lang="en-US" altLang="en-US" dirty="0" smtClean="0">
                <a:latin typeface="Symbol" pitchFamily="18" charset="2"/>
              </a:rPr>
              <a:t> </a:t>
            </a:r>
            <a:r>
              <a:rPr lang="en-US" altLang="en-US" dirty="0" smtClean="0"/>
              <a:t>(“mu”)</a:t>
            </a:r>
          </a:p>
          <a:p>
            <a:pPr lvl="1"/>
            <a:r>
              <a:rPr lang="en-US" altLang="en-US" dirty="0" smtClean="0"/>
              <a:t>Sample mean </a:t>
            </a:r>
            <a:r>
              <a:rPr lang="en-US" altLang="en-US" i="1" dirty="0" smtClean="0"/>
              <a:t>M</a:t>
            </a:r>
            <a:r>
              <a:rPr lang="en-US" altLang="en-US" dirty="0" smtClean="0"/>
              <a:t> or </a:t>
            </a:r>
            <a:r>
              <a:rPr lang="en-US" altLang="en-US" i="1" dirty="0" smtClean="0"/>
              <a:t>X</a:t>
            </a:r>
          </a:p>
          <a:p>
            <a:pPr lvl="1"/>
            <a:r>
              <a:rPr lang="en-US" altLang="en-US" dirty="0" smtClean="0"/>
              <a:t>Population </a:t>
            </a:r>
            <a:r>
              <a:rPr lang="en-US" altLang="en-US" i="1" dirty="0" smtClean="0"/>
              <a:t>N</a:t>
            </a:r>
          </a:p>
          <a:p>
            <a:pPr lvl="1"/>
            <a:r>
              <a:rPr lang="en-US" altLang="en-US" dirty="0" smtClean="0"/>
              <a:t>Sample </a:t>
            </a:r>
            <a:r>
              <a:rPr lang="en-US" altLang="en-US" i="1" dirty="0" smtClean="0"/>
              <a:t>n</a:t>
            </a:r>
          </a:p>
          <a:p>
            <a:pPr lvl="1"/>
            <a:r>
              <a:rPr lang="en-US" altLang="en-US" dirty="0" smtClean="0"/>
              <a:t>When writing in APA style </a:t>
            </a:r>
            <a:r>
              <a:rPr lang="en-US" altLang="en-US" i="1" dirty="0" smtClean="0"/>
              <a:t>N</a:t>
            </a:r>
            <a:r>
              <a:rPr lang="en-US" altLang="en-US" dirty="0" smtClean="0"/>
              <a:t> total sample, </a:t>
            </a:r>
            <a:r>
              <a:rPr lang="en-US" altLang="en-US" i="1" dirty="0" smtClean="0"/>
              <a:t>n</a:t>
            </a:r>
            <a:r>
              <a:rPr lang="en-US" altLang="en-US" dirty="0" smtClean="0"/>
              <a:t> for portion of sample</a:t>
            </a:r>
            <a:endParaRPr lang="en-US" altLang="en-US" dirty="0"/>
          </a:p>
        </p:txBody>
      </p:sp>
      <p:graphicFrame>
        <p:nvGraphicFramePr>
          <p:cNvPr id="7170" name="Object 2"/>
          <p:cNvGraphicFramePr>
            <a:graphicFrameLocks noChangeAspect="1"/>
          </p:cNvGraphicFramePr>
          <p:nvPr/>
        </p:nvGraphicFramePr>
        <p:xfrm>
          <a:off x="6096000" y="2525712"/>
          <a:ext cx="2362200" cy="1665288"/>
        </p:xfrm>
        <a:graphic>
          <a:graphicData uri="http://schemas.openxmlformats.org/presentationml/2006/ole">
            <mc:AlternateContent xmlns:mc="http://schemas.openxmlformats.org/markup-compatibility/2006">
              <mc:Choice xmlns:v="urn:schemas-microsoft-com:vml" Requires="v">
                <p:oleObj spid="_x0000_s7188" name="Equation" r:id="rId4" imgW="558720" imgH="393480" progId="Equation.3">
                  <p:embed/>
                </p:oleObj>
              </mc:Choice>
              <mc:Fallback>
                <p:oleObj name="Equation" r:id="rId4" imgW="558720" imgH="39348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2525712"/>
                        <a:ext cx="2362200" cy="1665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8" name="Straight Connector 7"/>
          <p:cNvCxnSpPr/>
          <p:nvPr/>
        </p:nvCxnSpPr>
        <p:spPr>
          <a:xfrm>
            <a:off x="3886200" y="40386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437">
                                            <p:txEl>
                                              <p:pRg st="0" end="0"/>
                                            </p:txEl>
                                          </p:spTgt>
                                        </p:tgtEl>
                                        <p:attrNameLst>
                                          <p:attrName>style.visibility</p:attrName>
                                        </p:attrNameLst>
                                      </p:cBhvr>
                                      <p:to>
                                        <p:strVal val="visible"/>
                                      </p:to>
                                    </p:set>
                                    <p:animEffect transition="in" filter="wipe(left)">
                                      <p:cBhvr>
                                        <p:cTn id="7" dur="500"/>
                                        <p:tgtEl>
                                          <p:spTgt spid="184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437">
                                            <p:txEl>
                                              <p:pRg st="1" end="1"/>
                                            </p:txEl>
                                          </p:spTgt>
                                        </p:tgtEl>
                                        <p:attrNameLst>
                                          <p:attrName>style.visibility</p:attrName>
                                        </p:attrNameLst>
                                      </p:cBhvr>
                                      <p:to>
                                        <p:strVal val="visible"/>
                                      </p:to>
                                    </p:set>
                                    <p:animEffect transition="in" filter="wipe(left)">
                                      <p:cBhvr>
                                        <p:cTn id="12" dur="500"/>
                                        <p:tgtEl>
                                          <p:spTgt spid="1843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170"/>
                                        </p:tgtEl>
                                        <p:attrNameLst>
                                          <p:attrName>style.visibility</p:attrName>
                                        </p:attrNameLst>
                                      </p:cBhvr>
                                      <p:to>
                                        <p:strVal val="visible"/>
                                      </p:to>
                                    </p:set>
                                    <p:animEffect transition="in" filter="blinds(horizontal)">
                                      <p:cBhvr>
                                        <p:cTn id="17" dur="500"/>
                                        <p:tgtEl>
                                          <p:spTgt spid="717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437">
                                            <p:txEl>
                                              <p:pRg st="3" end="3"/>
                                            </p:txEl>
                                          </p:spTgt>
                                        </p:tgtEl>
                                        <p:attrNameLst>
                                          <p:attrName>style.visibility</p:attrName>
                                        </p:attrNameLst>
                                      </p:cBhvr>
                                      <p:to>
                                        <p:strVal val="visible"/>
                                      </p:to>
                                    </p:set>
                                    <p:animEffect transition="in" filter="wipe(left)">
                                      <p:cBhvr>
                                        <p:cTn id="22" dur="500"/>
                                        <p:tgtEl>
                                          <p:spTgt spid="1843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437">
                                            <p:txEl>
                                              <p:pRg st="4" end="4"/>
                                            </p:txEl>
                                          </p:spTgt>
                                        </p:tgtEl>
                                        <p:attrNameLst>
                                          <p:attrName>style.visibility</p:attrName>
                                        </p:attrNameLst>
                                      </p:cBhvr>
                                      <p:to>
                                        <p:strVal val="visible"/>
                                      </p:to>
                                    </p:set>
                                    <p:animEffect transition="in" filter="wipe(left)">
                                      <p:cBhvr>
                                        <p:cTn id="27" dur="500"/>
                                        <p:tgtEl>
                                          <p:spTgt spid="1843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437">
                                            <p:txEl>
                                              <p:pRg st="5" end="5"/>
                                            </p:txEl>
                                          </p:spTgt>
                                        </p:tgtEl>
                                        <p:attrNameLst>
                                          <p:attrName>style.visibility</p:attrName>
                                        </p:attrNameLst>
                                      </p:cBhvr>
                                      <p:to>
                                        <p:strVal val="visible"/>
                                      </p:to>
                                    </p:set>
                                    <p:animEffect transition="in" filter="wipe(left)">
                                      <p:cBhvr>
                                        <p:cTn id="32" dur="500"/>
                                        <p:tgtEl>
                                          <p:spTgt spid="18437">
                                            <p:txEl>
                                              <p:pRg st="5" end="5"/>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blinds(horizontal)">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18437">
                                            <p:txEl>
                                              <p:pRg st="6" end="6"/>
                                            </p:txEl>
                                          </p:spTgt>
                                        </p:tgtEl>
                                        <p:attrNameLst>
                                          <p:attrName>style.visibility</p:attrName>
                                        </p:attrNameLst>
                                      </p:cBhvr>
                                      <p:to>
                                        <p:strVal val="visible"/>
                                      </p:to>
                                    </p:set>
                                    <p:animEffect transition="in" filter="blinds(horizontal)">
                                      <p:cBhvr>
                                        <p:cTn id="40" dur="500"/>
                                        <p:tgtEl>
                                          <p:spTgt spid="18437">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8437">
                                            <p:txEl>
                                              <p:pRg st="7" end="7"/>
                                            </p:txEl>
                                          </p:spTgt>
                                        </p:tgtEl>
                                        <p:attrNameLst>
                                          <p:attrName>style.visibility</p:attrName>
                                        </p:attrNameLst>
                                      </p:cBhvr>
                                      <p:to>
                                        <p:strVal val="visible"/>
                                      </p:to>
                                    </p:set>
                                    <p:animEffect transition="in" filter="wipe(left)">
                                      <p:cBhvr>
                                        <p:cTn id="45" dur="500"/>
                                        <p:tgtEl>
                                          <p:spTgt spid="18437">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8437">
                                            <p:txEl>
                                              <p:pRg st="8" end="8"/>
                                            </p:txEl>
                                          </p:spTgt>
                                        </p:tgtEl>
                                        <p:attrNameLst>
                                          <p:attrName>style.visibility</p:attrName>
                                        </p:attrNameLst>
                                      </p:cBhvr>
                                      <p:to>
                                        <p:strVal val="visible"/>
                                      </p:to>
                                    </p:set>
                                    <p:animEffect transition="in" filter="wipe(left)">
                                      <p:cBhvr>
                                        <p:cTn id="50" dur="500"/>
                                        <p:tgtEl>
                                          <p:spTgt spid="1843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 grpId="0" uiExpand="1" build="p" bldLvl="5"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dirty="0"/>
              <a:t>Mean: an exercise</a:t>
            </a:r>
          </a:p>
        </p:txBody>
      </p:sp>
      <p:sp>
        <p:nvSpPr>
          <p:cNvPr id="11" name="Slide Number Placeholder 4"/>
          <p:cNvSpPr>
            <a:spLocks noGrp="1"/>
          </p:cNvSpPr>
          <p:nvPr>
            <p:ph type="sldNum" sz="quarter" idx="12"/>
          </p:nvPr>
        </p:nvSpPr>
        <p:spPr/>
        <p:txBody>
          <a:bodyPr>
            <a:normAutofit fontScale="85000" lnSpcReduction="20000"/>
          </a:bodyPr>
          <a:lstStyle/>
          <a:p>
            <a:fld id="{0C3FA5D3-E479-4DC9-83D3-3422D7559CA8}" type="slidenum">
              <a:rPr lang="en-US"/>
              <a:pPr/>
              <a:t>5</a:t>
            </a:fld>
            <a:endParaRPr lang="en-US"/>
          </a:p>
        </p:txBody>
      </p:sp>
      <p:sp>
        <p:nvSpPr>
          <p:cNvPr id="79875" name="Rectangle 3"/>
          <p:cNvSpPr>
            <a:spLocks noChangeArrowheads="1"/>
          </p:cNvSpPr>
          <p:nvPr/>
        </p:nvSpPr>
        <p:spPr bwMode="auto">
          <a:xfrm>
            <a:off x="2057400" y="1676400"/>
            <a:ext cx="5410200" cy="519113"/>
          </a:xfrm>
          <a:prstGeom prst="rect">
            <a:avLst/>
          </a:prstGeom>
          <a:noFill/>
          <a:ln w="9525">
            <a:noFill/>
            <a:miter lim="800000"/>
            <a:headEnd/>
            <a:tailEnd/>
          </a:ln>
          <a:effectLst/>
        </p:spPr>
        <p:txBody>
          <a:bodyPr>
            <a:spAutoFit/>
          </a:bodyPr>
          <a:lstStyle/>
          <a:p>
            <a:pPr eaLnBrk="1" hangingPunct="1"/>
            <a:r>
              <a:rPr lang="en-US" sz="2800">
                <a:latin typeface="Times New Roman" pitchFamily="18" charset="0"/>
                <a:cs typeface="Times New Roman" pitchFamily="18" charset="0"/>
              </a:rPr>
              <a:t>Here is a data set: </a:t>
            </a:r>
            <a:r>
              <a:rPr lang="en-US" sz="2800" b="1">
                <a:latin typeface="Times New Roman" pitchFamily="18" charset="0"/>
                <a:cs typeface="Times New Roman" pitchFamily="18" charset="0"/>
              </a:rPr>
              <a:t>2  3  3  5  6  7  9</a:t>
            </a:r>
            <a:r>
              <a:rPr lang="en-US" sz="1400">
                <a:latin typeface="Times New Roman" pitchFamily="18" charset="0"/>
              </a:rPr>
              <a:t> </a:t>
            </a:r>
            <a:endParaRPr lang="en-US" sz="2400">
              <a:latin typeface="Times New Roman" pitchFamily="18" charset="0"/>
            </a:endParaRPr>
          </a:p>
        </p:txBody>
      </p:sp>
      <p:sp>
        <p:nvSpPr>
          <p:cNvPr id="79876" name="Rectangle 4"/>
          <p:cNvSpPr>
            <a:spLocks noChangeArrowheads="1"/>
          </p:cNvSpPr>
          <p:nvPr/>
        </p:nvSpPr>
        <p:spPr bwMode="auto">
          <a:xfrm>
            <a:off x="914400" y="3124200"/>
            <a:ext cx="2590800" cy="457200"/>
          </a:xfrm>
          <a:prstGeom prst="rect">
            <a:avLst/>
          </a:prstGeom>
          <a:noFill/>
          <a:ln w="9525">
            <a:noFill/>
            <a:miter lim="800000"/>
            <a:headEnd/>
            <a:tailEnd/>
          </a:ln>
          <a:effectLst/>
        </p:spPr>
        <p:txBody>
          <a:bodyPr>
            <a:spAutoFit/>
          </a:bodyPr>
          <a:lstStyle/>
          <a:p>
            <a:pPr eaLnBrk="1" hangingPunct="1"/>
            <a:r>
              <a:rPr lang="en-US" sz="2400" dirty="0">
                <a:latin typeface="Times New Roman" pitchFamily="18" charset="0"/>
                <a:cs typeface="Times New Roman" pitchFamily="18" charset="0"/>
              </a:rPr>
              <a:t>What is the mean?</a:t>
            </a:r>
            <a:r>
              <a:rPr lang="en-US" sz="2400" dirty="0">
                <a:latin typeface="Times New Roman" pitchFamily="18" charset="0"/>
              </a:rPr>
              <a:t> </a:t>
            </a:r>
          </a:p>
        </p:txBody>
      </p:sp>
      <p:sp>
        <p:nvSpPr>
          <p:cNvPr id="79878" name="Text Box 6"/>
          <p:cNvSpPr txBox="1">
            <a:spLocks noChangeArrowheads="1"/>
          </p:cNvSpPr>
          <p:nvPr/>
        </p:nvSpPr>
        <p:spPr bwMode="auto">
          <a:xfrm>
            <a:off x="4251325" y="3622675"/>
            <a:ext cx="184150" cy="457200"/>
          </a:xfrm>
          <a:prstGeom prst="rect">
            <a:avLst/>
          </a:prstGeom>
          <a:noFill/>
          <a:ln w="9525">
            <a:noFill/>
            <a:miter lim="800000"/>
            <a:headEnd/>
            <a:tailEnd/>
          </a:ln>
          <a:effectLst/>
        </p:spPr>
        <p:txBody>
          <a:bodyPr wrap="none">
            <a:spAutoFit/>
          </a:bodyPr>
          <a:lstStyle/>
          <a:p>
            <a:pPr eaLnBrk="1" hangingPunct="1"/>
            <a:endParaRPr lang="en-US" sz="2400">
              <a:latin typeface="Times New Roman" pitchFamily="18" charset="0"/>
            </a:endParaRPr>
          </a:p>
        </p:txBody>
      </p:sp>
      <p:sp>
        <p:nvSpPr>
          <p:cNvPr id="79879" name="Rectangle 7"/>
          <p:cNvSpPr>
            <a:spLocks noChangeArrowheads="1"/>
          </p:cNvSpPr>
          <p:nvPr/>
        </p:nvSpPr>
        <p:spPr bwMode="auto">
          <a:xfrm>
            <a:off x="1676400" y="4572000"/>
            <a:ext cx="6096000" cy="1371600"/>
          </a:xfrm>
          <a:prstGeom prst="rect">
            <a:avLst/>
          </a:prstGeom>
          <a:noFill/>
          <a:ln w="9525">
            <a:solidFill>
              <a:schemeClr val="tx1"/>
            </a:solidFill>
            <a:miter lim="800000"/>
            <a:headEnd/>
            <a:tailEnd/>
          </a:ln>
          <a:effectLst/>
        </p:spPr>
        <p:txBody>
          <a:bodyPr wrap="none" anchor="ctr"/>
          <a:lstStyle/>
          <a:p>
            <a:endParaRPr lang="en-US"/>
          </a:p>
        </p:txBody>
      </p:sp>
      <p:sp>
        <p:nvSpPr>
          <p:cNvPr id="79880" name="Rectangle 8"/>
          <p:cNvSpPr>
            <a:spLocks noChangeArrowheads="1"/>
          </p:cNvSpPr>
          <p:nvPr/>
        </p:nvSpPr>
        <p:spPr bwMode="auto">
          <a:xfrm>
            <a:off x="3175" y="-6346825"/>
            <a:ext cx="9144000" cy="792162"/>
          </a:xfrm>
          <a:prstGeom prst="rect">
            <a:avLst/>
          </a:prstGeom>
          <a:noFill/>
          <a:ln w="9525">
            <a:noFill/>
            <a:miter lim="800000"/>
            <a:headEnd/>
            <a:tailEnd/>
          </a:ln>
          <a:effectLst/>
        </p:spPr>
        <p:txBody>
          <a:bodyPr>
            <a:spAutoFit/>
          </a:bodyPr>
          <a:lstStyle/>
          <a:p>
            <a:pPr eaLnBrk="1" hangingPunct="1"/>
            <a:r>
              <a:rPr lang="en-US" sz="2200">
                <a:latin typeface="Times New Roman" pitchFamily="18" charset="0"/>
                <a:cs typeface="Times New Roman" pitchFamily="18" charset="0"/>
              </a:rPr>
              <a:t> </a:t>
            </a:r>
            <a:endParaRPr lang="en-US" sz="1200">
              <a:latin typeface="Times New Roman" pitchFamily="18" charset="0"/>
              <a:cs typeface="Times New Roman" pitchFamily="18" charset="0"/>
            </a:endParaRPr>
          </a:p>
          <a:p>
            <a:endParaRPr lang="en-US" sz="2400">
              <a:latin typeface="Times New Roman" pitchFamily="18" charset="0"/>
            </a:endParaRPr>
          </a:p>
        </p:txBody>
      </p:sp>
      <p:graphicFrame>
        <p:nvGraphicFramePr>
          <p:cNvPr id="8194" name="Object 2"/>
          <p:cNvGraphicFramePr>
            <a:graphicFrameLocks noChangeAspect="1"/>
          </p:cNvGraphicFramePr>
          <p:nvPr/>
        </p:nvGraphicFramePr>
        <p:xfrm>
          <a:off x="4953000" y="2590800"/>
          <a:ext cx="2362200" cy="1665287"/>
        </p:xfrm>
        <a:graphic>
          <a:graphicData uri="http://schemas.openxmlformats.org/presentationml/2006/ole">
            <mc:AlternateContent xmlns:mc="http://schemas.openxmlformats.org/markup-compatibility/2006">
              <mc:Choice xmlns:v="urn:schemas-microsoft-com:vml" Requires="v">
                <p:oleObj spid="_x0000_s8212" name="Equation" r:id="rId4" imgW="558720" imgH="393480" progId="Equation.3">
                  <p:embed/>
                </p:oleObj>
              </mc:Choice>
              <mc:Fallback>
                <p:oleObj name="Equation" r:id="rId4" imgW="558720" imgH="39348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3000" y="2590800"/>
                        <a:ext cx="2362200" cy="1665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dirty="0" smtClean="0"/>
              <a:t>Answer</a:t>
            </a:r>
            <a:endParaRPr lang="en-US" dirty="0"/>
          </a:p>
        </p:txBody>
      </p:sp>
      <p:sp>
        <p:nvSpPr>
          <p:cNvPr id="11" name="Slide Number Placeholder 4"/>
          <p:cNvSpPr>
            <a:spLocks noGrp="1"/>
          </p:cNvSpPr>
          <p:nvPr>
            <p:ph type="sldNum" sz="quarter" idx="12"/>
          </p:nvPr>
        </p:nvSpPr>
        <p:spPr/>
        <p:txBody>
          <a:bodyPr>
            <a:normAutofit fontScale="85000" lnSpcReduction="20000"/>
          </a:bodyPr>
          <a:lstStyle/>
          <a:p>
            <a:fld id="{0C3FA5D3-E479-4DC9-83D3-3422D7559CA8}" type="slidenum">
              <a:rPr lang="en-US"/>
              <a:pPr/>
              <a:t>6</a:t>
            </a:fld>
            <a:endParaRPr lang="en-US"/>
          </a:p>
        </p:txBody>
      </p:sp>
      <p:sp>
        <p:nvSpPr>
          <p:cNvPr id="79875" name="Rectangle 3"/>
          <p:cNvSpPr>
            <a:spLocks noChangeArrowheads="1"/>
          </p:cNvSpPr>
          <p:nvPr/>
        </p:nvSpPr>
        <p:spPr bwMode="auto">
          <a:xfrm>
            <a:off x="2057400" y="1676400"/>
            <a:ext cx="5410200" cy="519113"/>
          </a:xfrm>
          <a:prstGeom prst="rect">
            <a:avLst/>
          </a:prstGeom>
          <a:noFill/>
          <a:ln w="9525">
            <a:noFill/>
            <a:miter lim="800000"/>
            <a:headEnd/>
            <a:tailEnd/>
          </a:ln>
          <a:effectLst/>
        </p:spPr>
        <p:txBody>
          <a:bodyPr>
            <a:spAutoFit/>
          </a:bodyPr>
          <a:lstStyle/>
          <a:p>
            <a:pPr eaLnBrk="1" hangingPunct="1"/>
            <a:r>
              <a:rPr lang="en-US" sz="2800">
                <a:latin typeface="Times New Roman" pitchFamily="18" charset="0"/>
                <a:cs typeface="Times New Roman" pitchFamily="18" charset="0"/>
              </a:rPr>
              <a:t>Here is a data set: </a:t>
            </a:r>
            <a:r>
              <a:rPr lang="en-US" sz="2800" b="1">
                <a:latin typeface="Times New Roman" pitchFamily="18" charset="0"/>
                <a:cs typeface="Times New Roman" pitchFamily="18" charset="0"/>
              </a:rPr>
              <a:t>2  3  3  5  6  7  9</a:t>
            </a:r>
            <a:r>
              <a:rPr lang="en-US" sz="1400">
                <a:latin typeface="Times New Roman" pitchFamily="18" charset="0"/>
              </a:rPr>
              <a:t> </a:t>
            </a:r>
            <a:endParaRPr lang="en-US" sz="2400">
              <a:latin typeface="Times New Roman" pitchFamily="18" charset="0"/>
            </a:endParaRPr>
          </a:p>
        </p:txBody>
      </p:sp>
      <p:sp>
        <p:nvSpPr>
          <p:cNvPr id="79876" name="Rectangle 4"/>
          <p:cNvSpPr>
            <a:spLocks noChangeArrowheads="1"/>
          </p:cNvSpPr>
          <p:nvPr/>
        </p:nvSpPr>
        <p:spPr bwMode="auto">
          <a:xfrm>
            <a:off x="914400" y="3124200"/>
            <a:ext cx="2590800" cy="457200"/>
          </a:xfrm>
          <a:prstGeom prst="rect">
            <a:avLst/>
          </a:prstGeom>
          <a:noFill/>
          <a:ln w="9525">
            <a:noFill/>
            <a:miter lim="800000"/>
            <a:headEnd/>
            <a:tailEnd/>
          </a:ln>
          <a:effectLst/>
        </p:spPr>
        <p:txBody>
          <a:bodyPr>
            <a:spAutoFit/>
          </a:bodyPr>
          <a:lstStyle/>
          <a:p>
            <a:pPr eaLnBrk="1" hangingPunct="1"/>
            <a:r>
              <a:rPr lang="en-US" sz="2400" dirty="0">
                <a:latin typeface="Times New Roman" pitchFamily="18" charset="0"/>
                <a:cs typeface="Times New Roman" pitchFamily="18" charset="0"/>
              </a:rPr>
              <a:t>What is the mean?</a:t>
            </a:r>
            <a:r>
              <a:rPr lang="en-US" sz="2400" dirty="0">
                <a:latin typeface="Times New Roman" pitchFamily="18" charset="0"/>
              </a:rPr>
              <a:t> </a:t>
            </a:r>
          </a:p>
        </p:txBody>
      </p:sp>
      <p:sp>
        <p:nvSpPr>
          <p:cNvPr id="79877" name="Rectangle 5"/>
          <p:cNvSpPr>
            <a:spLocks noChangeArrowheads="1"/>
          </p:cNvSpPr>
          <p:nvPr/>
        </p:nvSpPr>
        <p:spPr bwMode="auto">
          <a:xfrm>
            <a:off x="1981200" y="4648200"/>
            <a:ext cx="5791200" cy="1096963"/>
          </a:xfrm>
          <a:prstGeom prst="rect">
            <a:avLst/>
          </a:prstGeom>
          <a:noFill/>
          <a:ln w="9525">
            <a:noFill/>
            <a:miter lim="800000"/>
            <a:headEnd/>
            <a:tailEnd/>
          </a:ln>
          <a:effectLst/>
        </p:spPr>
        <p:txBody>
          <a:bodyPr>
            <a:spAutoFit/>
          </a:bodyPr>
          <a:lstStyle/>
          <a:p>
            <a:pPr eaLnBrk="1" hangingPunct="1"/>
            <a:r>
              <a:rPr lang="en-US" sz="2200" dirty="0">
                <a:latin typeface="Times New Roman" pitchFamily="18" charset="0"/>
                <a:cs typeface="Times New Roman" pitchFamily="18" charset="0"/>
              </a:rPr>
              <a:t>2 + 3 + 3 + 5 + 6 + 7 + 9	  35</a:t>
            </a:r>
            <a:endParaRPr lang="en-US" sz="1200" dirty="0">
              <a:latin typeface="Times New Roman" pitchFamily="18" charset="0"/>
              <a:cs typeface="Times New Roman" pitchFamily="18" charset="0"/>
            </a:endParaRPr>
          </a:p>
          <a:p>
            <a:r>
              <a:rPr lang="en-US" sz="2200" dirty="0">
                <a:latin typeface="Times New Roman" pitchFamily="18" charset="0"/>
                <a:cs typeface="Times New Roman" pitchFamily="18" charset="0"/>
              </a:rPr>
              <a:t>-------------------------------    =    ------      =  5</a:t>
            </a:r>
            <a:endParaRPr lang="en-US" sz="1200" dirty="0">
              <a:latin typeface="Times New Roman" pitchFamily="18" charset="0"/>
              <a:cs typeface="Times New Roman" pitchFamily="18" charset="0"/>
            </a:endParaRPr>
          </a:p>
          <a:p>
            <a:r>
              <a:rPr lang="en-US" sz="2200" dirty="0">
                <a:latin typeface="Times New Roman" pitchFamily="18" charset="0"/>
                <a:cs typeface="Times New Roman" pitchFamily="18" charset="0"/>
              </a:rPr>
              <a:t>	7			   7</a:t>
            </a:r>
            <a:r>
              <a:rPr lang="en-US" sz="1400" dirty="0">
                <a:latin typeface="Times New Roman" pitchFamily="18" charset="0"/>
              </a:rPr>
              <a:t> </a:t>
            </a:r>
            <a:endParaRPr lang="en-US" sz="2400" dirty="0">
              <a:latin typeface="Times New Roman" pitchFamily="18" charset="0"/>
            </a:endParaRPr>
          </a:p>
        </p:txBody>
      </p:sp>
      <p:sp>
        <p:nvSpPr>
          <p:cNvPr id="79878" name="Text Box 6"/>
          <p:cNvSpPr txBox="1">
            <a:spLocks noChangeArrowheads="1"/>
          </p:cNvSpPr>
          <p:nvPr/>
        </p:nvSpPr>
        <p:spPr bwMode="auto">
          <a:xfrm>
            <a:off x="4251325" y="3622675"/>
            <a:ext cx="184150" cy="457200"/>
          </a:xfrm>
          <a:prstGeom prst="rect">
            <a:avLst/>
          </a:prstGeom>
          <a:noFill/>
          <a:ln w="9525">
            <a:noFill/>
            <a:miter lim="800000"/>
            <a:headEnd/>
            <a:tailEnd/>
          </a:ln>
          <a:effectLst/>
        </p:spPr>
        <p:txBody>
          <a:bodyPr wrap="none">
            <a:spAutoFit/>
          </a:bodyPr>
          <a:lstStyle/>
          <a:p>
            <a:pPr eaLnBrk="1" hangingPunct="1"/>
            <a:endParaRPr lang="en-US" sz="2400">
              <a:latin typeface="Times New Roman" pitchFamily="18" charset="0"/>
            </a:endParaRPr>
          </a:p>
        </p:txBody>
      </p:sp>
      <p:sp>
        <p:nvSpPr>
          <p:cNvPr id="79879" name="Rectangle 7"/>
          <p:cNvSpPr>
            <a:spLocks noChangeArrowheads="1"/>
          </p:cNvSpPr>
          <p:nvPr/>
        </p:nvSpPr>
        <p:spPr bwMode="auto">
          <a:xfrm>
            <a:off x="1676400" y="4572000"/>
            <a:ext cx="6096000" cy="1371600"/>
          </a:xfrm>
          <a:prstGeom prst="rect">
            <a:avLst/>
          </a:prstGeom>
          <a:noFill/>
          <a:ln w="9525">
            <a:solidFill>
              <a:schemeClr val="tx1"/>
            </a:solidFill>
            <a:miter lim="800000"/>
            <a:headEnd/>
            <a:tailEnd/>
          </a:ln>
          <a:effectLst/>
        </p:spPr>
        <p:txBody>
          <a:bodyPr wrap="none" anchor="ctr"/>
          <a:lstStyle/>
          <a:p>
            <a:endParaRPr lang="en-US"/>
          </a:p>
        </p:txBody>
      </p:sp>
      <p:sp>
        <p:nvSpPr>
          <p:cNvPr id="79880" name="Rectangle 8"/>
          <p:cNvSpPr>
            <a:spLocks noChangeArrowheads="1"/>
          </p:cNvSpPr>
          <p:nvPr/>
        </p:nvSpPr>
        <p:spPr bwMode="auto">
          <a:xfrm>
            <a:off x="3175" y="-6346825"/>
            <a:ext cx="9144000" cy="792162"/>
          </a:xfrm>
          <a:prstGeom prst="rect">
            <a:avLst/>
          </a:prstGeom>
          <a:noFill/>
          <a:ln w="9525">
            <a:noFill/>
            <a:miter lim="800000"/>
            <a:headEnd/>
            <a:tailEnd/>
          </a:ln>
          <a:effectLst/>
        </p:spPr>
        <p:txBody>
          <a:bodyPr>
            <a:spAutoFit/>
          </a:bodyPr>
          <a:lstStyle/>
          <a:p>
            <a:pPr eaLnBrk="1" hangingPunct="1"/>
            <a:r>
              <a:rPr lang="en-US" sz="2200">
                <a:latin typeface="Times New Roman" pitchFamily="18" charset="0"/>
                <a:cs typeface="Times New Roman" pitchFamily="18" charset="0"/>
              </a:rPr>
              <a:t> </a:t>
            </a:r>
            <a:endParaRPr lang="en-US" sz="1200">
              <a:latin typeface="Times New Roman" pitchFamily="18" charset="0"/>
              <a:cs typeface="Times New Roman" pitchFamily="18" charset="0"/>
            </a:endParaRPr>
          </a:p>
          <a:p>
            <a:endParaRPr lang="en-US" sz="2400">
              <a:latin typeface="Times New Roman" pitchFamily="18" charset="0"/>
            </a:endParaRPr>
          </a:p>
        </p:txBody>
      </p:sp>
      <p:graphicFrame>
        <p:nvGraphicFramePr>
          <p:cNvPr id="8194" name="Object 2"/>
          <p:cNvGraphicFramePr>
            <a:graphicFrameLocks noChangeAspect="1"/>
          </p:cNvGraphicFramePr>
          <p:nvPr/>
        </p:nvGraphicFramePr>
        <p:xfrm>
          <a:off x="4953000" y="2590800"/>
          <a:ext cx="2362200" cy="1665287"/>
        </p:xfrm>
        <a:graphic>
          <a:graphicData uri="http://schemas.openxmlformats.org/presentationml/2006/ole">
            <mc:AlternateContent xmlns:mc="http://schemas.openxmlformats.org/markup-compatibility/2006">
              <mc:Choice xmlns:v="urn:schemas-microsoft-com:vml" Requires="v">
                <p:oleObj spid="_x0000_s1026" name="Equation" r:id="rId4" imgW="558720" imgH="393480" progId="Equation.3">
                  <p:embed/>
                </p:oleObj>
              </mc:Choice>
              <mc:Fallback>
                <p:oleObj name="Equation" r:id="rId4" imgW="558720" imgH="393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3000" y="2590800"/>
                        <a:ext cx="2362200" cy="1665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52187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98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7"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Mean</a:t>
            </a:r>
            <a:endParaRPr lang="en-US" dirty="0"/>
          </a:p>
        </p:txBody>
      </p:sp>
      <p:sp>
        <p:nvSpPr>
          <p:cNvPr id="3" name="Content Placeholder 2"/>
          <p:cNvSpPr>
            <a:spLocks noGrp="1"/>
          </p:cNvSpPr>
          <p:nvPr>
            <p:ph sz="quarter" idx="1"/>
          </p:nvPr>
        </p:nvSpPr>
        <p:spPr>
          <a:xfrm>
            <a:off x="612648" y="1600200"/>
            <a:ext cx="8153400" cy="4953000"/>
          </a:xfrm>
        </p:spPr>
        <p:txBody>
          <a:bodyPr>
            <a:normAutofit/>
          </a:bodyPr>
          <a:lstStyle/>
          <a:p>
            <a:r>
              <a:rPr lang="en-US" dirty="0" smtClean="0"/>
              <a:t>Overall mean of 2 or more separate groups</a:t>
            </a:r>
            <a:endParaRPr lang="en-US" i="1" dirty="0" smtClean="0"/>
          </a:p>
          <a:p>
            <a:r>
              <a:rPr lang="en-US" dirty="0" smtClean="0"/>
              <a:t>Weighted</a:t>
            </a:r>
            <a:r>
              <a:rPr lang="en-US" i="1" dirty="0" smtClean="0"/>
              <a:t> </a:t>
            </a:r>
            <a:endParaRPr lang="en-US" dirty="0" smtClean="0"/>
          </a:p>
          <a:p>
            <a:endParaRPr lang="en-US" dirty="0" smtClean="0"/>
          </a:p>
          <a:p>
            <a:endParaRPr lang="en-US" dirty="0" smtClean="0"/>
          </a:p>
          <a:p>
            <a:r>
              <a:rPr lang="en-US" dirty="0" smtClean="0"/>
              <a:t>Sample 1: </a:t>
            </a:r>
            <a:r>
              <a:rPr lang="en-US" i="1" dirty="0" smtClean="0"/>
              <a:t>M</a:t>
            </a:r>
            <a:r>
              <a:rPr lang="en-US" dirty="0" smtClean="0"/>
              <a:t> = 5, </a:t>
            </a:r>
            <a:r>
              <a:rPr lang="en-US" i="1" dirty="0" smtClean="0"/>
              <a:t>n</a:t>
            </a:r>
            <a:r>
              <a:rPr lang="en-US" dirty="0" smtClean="0"/>
              <a:t> = 4</a:t>
            </a:r>
          </a:p>
          <a:p>
            <a:r>
              <a:rPr lang="en-US" dirty="0" smtClean="0"/>
              <a:t>Sample 2: </a:t>
            </a:r>
            <a:r>
              <a:rPr lang="en-US" i="1" dirty="0" smtClean="0"/>
              <a:t>M</a:t>
            </a:r>
            <a:r>
              <a:rPr lang="en-US" dirty="0" smtClean="0"/>
              <a:t> = 3, </a:t>
            </a:r>
            <a:r>
              <a:rPr lang="en-US" i="1" dirty="0" smtClean="0"/>
              <a:t>n</a:t>
            </a:r>
            <a:r>
              <a:rPr lang="en-US" dirty="0" smtClean="0"/>
              <a:t> = 6</a:t>
            </a:r>
          </a:p>
          <a:p>
            <a:endParaRPr lang="en-US" dirty="0" smtClean="0"/>
          </a:p>
          <a:p>
            <a:r>
              <a:rPr lang="el-GR" dirty="0" smtClean="0"/>
              <a:t>Σ</a:t>
            </a:r>
            <a:r>
              <a:rPr lang="en-US" dirty="0" smtClean="0"/>
              <a:t>x</a:t>
            </a:r>
            <a:r>
              <a:rPr lang="en-US" baseline="-25000" dirty="0" smtClean="0"/>
              <a:t>1</a:t>
            </a:r>
            <a:r>
              <a:rPr lang="en-US" dirty="0" smtClean="0"/>
              <a:t>= </a:t>
            </a:r>
            <a:endParaRPr lang="en-US" dirty="0" smtClean="0"/>
          </a:p>
          <a:p>
            <a:r>
              <a:rPr lang="el-GR" dirty="0" smtClean="0"/>
              <a:t>Σ</a:t>
            </a:r>
            <a:r>
              <a:rPr lang="en-US" dirty="0" smtClean="0"/>
              <a:t>x</a:t>
            </a:r>
            <a:r>
              <a:rPr lang="en-US" baseline="-25000" dirty="0" smtClean="0"/>
              <a:t>2 </a:t>
            </a:r>
            <a:r>
              <a:rPr lang="en-US" dirty="0" smtClean="0"/>
              <a:t>=</a:t>
            </a:r>
            <a:endParaRPr lang="en-US" dirty="0" smtClean="0"/>
          </a:p>
        </p:txBody>
      </p:sp>
      <p:graphicFrame>
        <p:nvGraphicFramePr>
          <p:cNvPr id="33794" name="Object 2"/>
          <p:cNvGraphicFramePr>
            <a:graphicFrameLocks noChangeAspect="1"/>
          </p:cNvGraphicFramePr>
          <p:nvPr/>
        </p:nvGraphicFramePr>
        <p:xfrm>
          <a:off x="6019800" y="3429000"/>
          <a:ext cx="1621338" cy="1143000"/>
        </p:xfrm>
        <a:graphic>
          <a:graphicData uri="http://schemas.openxmlformats.org/presentationml/2006/ole">
            <mc:AlternateContent xmlns:mc="http://schemas.openxmlformats.org/markup-compatibility/2006">
              <mc:Choice xmlns:v="urn:schemas-microsoft-com:vml" Requires="v">
                <p:oleObj spid="_x0000_s33849" name="Equation" r:id="rId4" imgW="558720" imgH="393480" progId="Equation.3">
                  <p:embed/>
                </p:oleObj>
              </mc:Choice>
              <mc:Fallback>
                <p:oleObj name="Equation" r:id="rId4" imgW="558720" imgH="39348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9800" y="3429000"/>
                        <a:ext cx="1621338"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6" name="Object 4"/>
          <p:cNvGraphicFramePr>
            <a:graphicFrameLocks noChangeAspect="1"/>
          </p:cNvGraphicFramePr>
          <p:nvPr/>
        </p:nvGraphicFramePr>
        <p:xfrm>
          <a:off x="2514600" y="2098675"/>
          <a:ext cx="3168650" cy="1254125"/>
        </p:xfrm>
        <a:graphic>
          <a:graphicData uri="http://schemas.openxmlformats.org/presentationml/2006/ole">
            <mc:AlternateContent xmlns:mc="http://schemas.openxmlformats.org/markup-compatibility/2006">
              <mc:Choice xmlns:v="urn:schemas-microsoft-com:vml" Requires="v">
                <p:oleObj spid="_x0000_s33850" name="Equation" r:id="rId6" imgW="1091880" imgH="431640" progId="Equation.3">
                  <p:embed/>
                </p:oleObj>
              </mc:Choice>
              <mc:Fallback>
                <p:oleObj name="Equation" r:id="rId6" imgW="1091880" imgH="431640" progId="Equation.3">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4600" y="2098675"/>
                        <a:ext cx="3168650" cy="1254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3796"/>
                                        </p:tgtEl>
                                        <p:attrNameLst>
                                          <p:attrName>style.visibility</p:attrName>
                                        </p:attrNameLst>
                                      </p:cBhvr>
                                      <p:to>
                                        <p:strVal val="visible"/>
                                      </p:to>
                                    </p:set>
                                    <p:animEffect transition="in" filter="blinds(horizontal)">
                                      <p:cBhvr>
                                        <p:cTn id="15" dur="500"/>
                                        <p:tgtEl>
                                          <p:spTgt spid="33796"/>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3794"/>
                                        </p:tgtEl>
                                        <p:attrNameLst>
                                          <p:attrName>style.visibility</p:attrName>
                                        </p:attrNameLst>
                                      </p:cBhvr>
                                      <p:to>
                                        <p:strVal val="visible"/>
                                      </p:to>
                                    </p:set>
                                    <p:animEffect transition="in" filter="blinds(horizontal)">
                                      <p:cBhvr>
                                        <p:cTn id="28" dur="500"/>
                                        <p:tgtEl>
                                          <p:spTgt spid="33794"/>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a:t>
            </a:r>
            <a:r>
              <a:rPr lang="en-US" dirty="0" smtClean="0"/>
              <a:t>Mean: Answers</a:t>
            </a:r>
            <a:endParaRPr lang="en-US" dirty="0"/>
          </a:p>
        </p:txBody>
      </p:sp>
      <p:sp>
        <p:nvSpPr>
          <p:cNvPr id="3" name="Content Placeholder 2"/>
          <p:cNvSpPr>
            <a:spLocks noGrp="1"/>
          </p:cNvSpPr>
          <p:nvPr>
            <p:ph sz="quarter" idx="1"/>
          </p:nvPr>
        </p:nvSpPr>
        <p:spPr>
          <a:xfrm>
            <a:off x="612648" y="1600200"/>
            <a:ext cx="8153400" cy="4953000"/>
          </a:xfrm>
        </p:spPr>
        <p:txBody>
          <a:bodyPr>
            <a:normAutofit/>
          </a:bodyPr>
          <a:lstStyle/>
          <a:p>
            <a:r>
              <a:rPr lang="en-US" dirty="0" smtClean="0"/>
              <a:t>Overall mean of 2 or more separate groups</a:t>
            </a:r>
            <a:endParaRPr lang="en-US" i="1" dirty="0" smtClean="0"/>
          </a:p>
          <a:p>
            <a:r>
              <a:rPr lang="en-US" dirty="0" smtClean="0"/>
              <a:t>Weighted</a:t>
            </a:r>
            <a:r>
              <a:rPr lang="en-US" i="1" dirty="0" smtClean="0"/>
              <a:t> </a:t>
            </a:r>
            <a:endParaRPr lang="en-US" dirty="0" smtClean="0"/>
          </a:p>
          <a:p>
            <a:endParaRPr lang="en-US" dirty="0" smtClean="0"/>
          </a:p>
          <a:p>
            <a:endParaRPr lang="en-US" dirty="0" smtClean="0"/>
          </a:p>
          <a:p>
            <a:r>
              <a:rPr lang="en-US" dirty="0" smtClean="0"/>
              <a:t>Sample 1: </a:t>
            </a:r>
            <a:r>
              <a:rPr lang="en-US" i="1" dirty="0" smtClean="0"/>
              <a:t>M</a:t>
            </a:r>
            <a:r>
              <a:rPr lang="en-US" dirty="0" smtClean="0"/>
              <a:t> = 5, </a:t>
            </a:r>
            <a:r>
              <a:rPr lang="en-US" i="1" dirty="0" smtClean="0"/>
              <a:t>n</a:t>
            </a:r>
            <a:r>
              <a:rPr lang="en-US" dirty="0" smtClean="0"/>
              <a:t> = 4</a:t>
            </a:r>
          </a:p>
          <a:p>
            <a:r>
              <a:rPr lang="en-US" dirty="0" smtClean="0"/>
              <a:t>Sample 2: </a:t>
            </a:r>
            <a:r>
              <a:rPr lang="en-US" i="1" dirty="0" smtClean="0"/>
              <a:t>M</a:t>
            </a:r>
            <a:r>
              <a:rPr lang="en-US" dirty="0" smtClean="0"/>
              <a:t> = 3, </a:t>
            </a:r>
            <a:r>
              <a:rPr lang="en-US" i="1" dirty="0" smtClean="0"/>
              <a:t>n</a:t>
            </a:r>
            <a:r>
              <a:rPr lang="en-US" dirty="0" smtClean="0"/>
              <a:t> = 6</a:t>
            </a:r>
          </a:p>
          <a:p>
            <a:endParaRPr lang="en-US" dirty="0" smtClean="0"/>
          </a:p>
          <a:p>
            <a:r>
              <a:rPr lang="el-GR" dirty="0" smtClean="0"/>
              <a:t>Σ</a:t>
            </a:r>
            <a:r>
              <a:rPr lang="en-US" dirty="0" smtClean="0"/>
              <a:t>x</a:t>
            </a:r>
            <a:r>
              <a:rPr lang="en-US" baseline="-25000" dirty="0" smtClean="0"/>
              <a:t>1</a:t>
            </a:r>
            <a:r>
              <a:rPr lang="en-US" dirty="0" smtClean="0"/>
              <a:t>= 5 x 4 = 20</a:t>
            </a:r>
            <a:endParaRPr lang="en-US" baseline="-25000" dirty="0" smtClean="0"/>
          </a:p>
          <a:p>
            <a:r>
              <a:rPr lang="el-GR" dirty="0" smtClean="0"/>
              <a:t>Σ</a:t>
            </a:r>
            <a:r>
              <a:rPr lang="en-US" dirty="0" smtClean="0"/>
              <a:t>x</a:t>
            </a:r>
            <a:r>
              <a:rPr lang="en-US" baseline="-25000" dirty="0" smtClean="0"/>
              <a:t>2 </a:t>
            </a:r>
            <a:r>
              <a:rPr lang="en-US" dirty="0" smtClean="0"/>
              <a:t>=3 x 6 = 18</a:t>
            </a:r>
          </a:p>
        </p:txBody>
      </p:sp>
      <p:graphicFrame>
        <p:nvGraphicFramePr>
          <p:cNvPr id="33794" name="Object 2"/>
          <p:cNvGraphicFramePr>
            <a:graphicFrameLocks noChangeAspect="1"/>
          </p:cNvGraphicFramePr>
          <p:nvPr/>
        </p:nvGraphicFramePr>
        <p:xfrm>
          <a:off x="6019800" y="3429000"/>
          <a:ext cx="1621338" cy="1143000"/>
        </p:xfrm>
        <a:graphic>
          <a:graphicData uri="http://schemas.openxmlformats.org/presentationml/2006/ole">
            <mc:AlternateContent xmlns:mc="http://schemas.openxmlformats.org/markup-compatibility/2006">
              <mc:Choice xmlns:v="urn:schemas-microsoft-com:vml" Requires="v">
                <p:oleObj spid="_x0000_s34820" name="Equation" r:id="rId4" imgW="558720" imgH="393480" progId="Equation.3">
                  <p:embed/>
                </p:oleObj>
              </mc:Choice>
              <mc:Fallback>
                <p:oleObj name="Equation" r:id="rId4" imgW="558720" imgH="393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9800" y="3429000"/>
                        <a:ext cx="1621338"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6" name="Object 4"/>
          <p:cNvGraphicFramePr>
            <a:graphicFrameLocks noChangeAspect="1"/>
          </p:cNvGraphicFramePr>
          <p:nvPr/>
        </p:nvGraphicFramePr>
        <p:xfrm>
          <a:off x="2514600" y="2098675"/>
          <a:ext cx="3168650" cy="1254125"/>
        </p:xfrm>
        <a:graphic>
          <a:graphicData uri="http://schemas.openxmlformats.org/presentationml/2006/ole">
            <mc:AlternateContent xmlns:mc="http://schemas.openxmlformats.org/markup-compatibility/2006">
              <mc:Choice xmlns:v="urn:schemas-microsoft-com:vml" Requires="v">
                <p:oleObj spid="_x0000_s34821" name="Equation" r:id="rId6" imgW="1091880" imgH="431640" progId="Equation.3">
                  <p:embed/>
                </p:oleObj>
              </mc:Choice>
              <mc:Fallback>
                <p:oleObj name="Equation" r:id="rId6" imgW="1091880" imgH="4316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4600" y="2098675"/>
                        <a:ext cx="3168650" cy="1254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7" name="Object 5"/>
          <p:cNvGraphicFramePr>
            <a:graphicFrameLocks noChangeAspect="1"/>
          </p:cNvGraphicFramePr>
          <p:nvPr/>
        </p:nvGraphicFramePr>
        <p:xfrm>
          <a:off x="3962400" y="5334000"/>
          <a:ext cx="4752975" cy="1216025"/>
        </p:xfrm>
        <a:graphic>
          <a:graphicData uri="http://schemas.openxmlformats.org/presentationml/2006/ole">
            <mc:AlternateContent xmlns:mc="http://schemas.openxmlformats.org/markup-compatibility/2006">
              <mc:Choice xmlns:v="urn:schemas-microsoft-com:vml" Requires="v">
                <p:oleObj spid="_x0000_s34822" name="Equation" r:id="rId8" imgW="1638000" imgH="419040" progId="Equation.3">
                  <p:embed/>
                </p:oleObj>
              </mc:Choice>
              <mc:Fallback>
                <p:oleObj name="Equation" r:id="rId8" imgW="1638000" imgH="4190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62400" y="5334000"/>
                        <a:ext cx="4752975" cy="1216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87200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3796"/>
                                        </p:tgtEl>
                                        <p:attrNameLst>
                                          <p:attrName>style.visibility</p:attrName>
                                        </p:attrNameLst>
                                      </p:cBhvr>
                                      <p:to>
                                        <p:strVal val="visible"/>
                                      </p:to>
                                    </p:set>
                                    <p:animEffect transition="in" filter="blinds(horizontal)">
                                      <p:cBhvr>
                                        <p:cTn id="15" dur="500"/>
                                        <p:tgtEl>
                                          <p:spTgt spid="33796"/>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3794"/>
                                        </p:tgtEl>
                                        <p:attrNameLst>
                                          <p:attrName>style.visibility</p:attrName>
                                        </p:attrNameLst>
                                      </p:cBhvr>
                                      <p:to>
                                        <p:strVal val="visible"/>
                                      </p:to>
                                    </p:set>
                                    <p:animEffect transition="in" filter="blinds(horizontal)">
                                      <p:cBhvr>
                                        <p:cTn id="28" dur="500"/>
                                        <p:tgtEl>
                                          <p:spTgt spid="33794"/>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33797"/>
                                        </p:tgtEl>
                                        <p:attrNameLst>
                                          <p:attrName>style.visibility</p:attrName>
                                        </p:attrNameLst>
                                      </p:cBhvr>
                                      <p:to>
                                        <p:strVal val="visible"/>
                                      </p:to>
                                    </p:set>
                                    <p:animEffect transition="in" filter="blinds(horizontal)">
                                      <p:cBhvr>
                                        <p:cTn id="41" dur="500"/>
                                        <p:tgtEl>
                                          <p:spTgt spid="33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Mean Example</a:t>
            </a:r>
            <a:endParaRPr lang="en-US" dirty="0"/>
          </a:p>
        </p:txBody>
      </p:sp>
      <p:sp>
        <p:nvSpPr>
          <p:cNvPr id="3" name="Content Placeholder 2"/>
          <p:cNvSpPr>
            <a:spLocks noGrp="1"/>
          </p:cNvSpPr>
          <p:nvPr>
            <p:ph sz="quarter" idx="1"/>
          </p:nvPr>
        </p:nvSpPr>
        <p:spPr/>
        <p:txBody>
          <a:bodyPr>
            <a:normAutofit/>
          </a:bodyPr>
          <a:lstStyle/>
          <a:p>
            <a:r>
              <a:rPr lang="en-US" dirty="0" smtClean="0"/>
              <a:t>Hypothetical evaluations: </a:t>
            </a:r>
          </a:p>
          <a:p>
            <a:r>
              <a:rPr lang="en-US" dirty="0" smtClean="0"/>
              <a:t>Instructor effectiveness 1-5 (high scores more effective)</a:t>
            </a:r>
          </a:p>
          <a:p>
            <a:pPr lvl="1"/>
            <a:r>
              <a:rPr lang="en-US" dirty="0" smtClean="0"/>
              <a:t>Intro to Bio </a:t>
            </a:r>
            <a:r>
              <a:rPr lang="en-US" i="1" dirty="0" smtClean="0"/>
              <a:t>M</a:t>
            </a:r>
            <a:r>
              <a:rPr lang="en-US" dirty="0" smtClean="0"/>
              <a:t> = 3.25, </a:t>
            </a:r>
            <a:r>
              <a:rPr lang="en-US" i="1" dirty="0" smtClean="0"/>
              <a:t>n</a:t>
            </a:r>
            <a:r>
              <a:rPr lang="en-US" dirty="0" smtClean="0"/>
              <a:t> = 11</a:t>
            </a:r>
          </a:p>
          <a:p>
            <a:pPr lvl="1"/>
            <a:r>
              <a:rPr lang="en-US" dirty="0" smtClean="0"/>
              <a:t>Intro to Bio </a:t>
            </a:r>
            <a:r>
              <a:rPr lang="en-US" i="1" dirty="0" smtClean="0"/>
              <a:t>M</a:t>
            </a:r>
            <a:r>
              <a:rPr lang="en-US" dirty="0" smtClean="0"/>
              <a:t> = 4.12, </a:t>
            </a:r>
            <a:r>
              <a:rPr lang="en-US" i="1" dirty="0" smtClean="0"/>
              <a:t>n</a:t>
            </a:r>
            <a:r>
              <a:rPr lang="en-US" dirty="0" smtClean="0"/>
              <a:t> = 25</a:t>
            </a:r>
          </a:p>
          <a:p>
            <a:pPr lvl="1"/>
            <a:endParaRPr lang="en-US" dirty="0" smtClean="0"/>
          </a:p>
          <a:p>
            <a:r>
              <a:rPr lang="en-US" dirty="0" smtClean="0"/>
              <a:t>What would the weighted mean be</a:t>
            </a:r>
            <a:r>
              <a:rPr lang="en-US" dirty="0" smtClean="0"/>
              <a:t>?</a:t>
            </a:r>
            <a:endParaRPr lang="en-US" dirty="0" smtClean="0"/>
          </a:p>
        </p:txBody>
      </p:sp>
    </p:spTree>
    <p:extLst>
      <p:ext uri="{BB962C8B-B14F-4D97-AF65-F5344CB8AC3E}">
        <p14:creationId xmlns:p14="http://schemas.microsoft.com/office/powerpoint/2010/main" val="811898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Media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B7C01A907CDC4C97236A2106A1EF25" ma:contentTypeVersion="10" ma:contentTypeDescription="Create a new document." ma:contentTypeScope="" ma:versionID="552de1a62d0cdf1a7bdb86cda4fb829f">
  <xsd:schema xmlns:xsd="http://www.w3.org/2001/XMLSchema" xmlns:xs="http://www.w3.org/2001/XMLSchema" xmlns:p="http://schemas.microsoft.com/office/2006/metadata/properties" xmlns:ns2="0f671927-d1a9-406b-b7bd-3f103b08663b" xmlns:ns3="d6688f25-41d9-4160-a082-7d1393b5a9cf" targetNamespace="http://schemas.microsoft.com/office/2006/metadata/properties" ma:root="true" ma:fieldsID="41c9ce8d61d33b699c68ceb8423ed578" ns2:_="" ns3:_="">
    <xsd:import namespace="0f671927-d1a9-406b-b7bd-3f103b08663b"/>
    <xsd:import namespace="d6688f25-41d9-4160-a082-7d1393b5a9cf"/>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671927-d1a9-406b-b7bd-3f103b08663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ec0fbcf8-0bcd-4969-b2f0-8aed0e292d54" ma:termSetId="09814cd3-568e-fe90-9814-8d621ff8fb84" ma:anchorId="fba54fb3-c3e1-fe81-a776-ca4b69148c4d" ma:open="true" ma:isKeyword="false">
      <xsd:complexType>
        <xsd:sequence>
          <xsd:element ref="pc:Terms" minOccurs="0" maxOccurs="1"/>
        </xsd:sequence>
      </xsd:complex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6688f25-41d9-4160-a082-7d1393b5a9cf"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9fd51729-1cdb-45fd-a96e-59904bcc5588}" ma:internalName="TaxCatchAll" ma:showField="CatchAllData" ma:web="d6688f25-41d9-4160-a082-7d1393b5a9c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f671927-d1a9-406b-b7bd-3f103b08663b">
      <Terms xmlns="http://schemas.microsoft.com/office/infopath/2007/PartnerControls"/>
    </lcf76f155ced4ddcb4097134ff3c332f>
    <TaxCatchAll xmlns="d6688f25-41d9-4160-a082-7d1393b5a9cf" xsi:nil="true"/>
  </documentManagement>
</p:properties>
</file>

<file path=customXml/itemProps1.xml><?xml version="1.0" encoding="utf-8"?>
<ds:datastoreItem xmlns:ds="http://schemas.openxmlformats.org/officeDocument/2006/customXml" ds:itemID="{855B53C5-E7F4-48E2-B163-865F758AFECE}"/>
</file>

<file path=customXml/itemProps2.xml><?xml version="1.0" encoding="utf-8"?>
<ds:datastoreItem xmlns:ds="http://schemas.openxmlformats.org/officeDocument/2006/customXml" ds:itemID="{F06D5335-3F6A-4C2B-A759-CAB38B269890}"/>
</file>

<file path=customXml/itemProps3.xml><?xml version="1.0" encoding="utf-8"?>
<ds:datastoreItem xmlns:ds="http://schemas.openxmlformats.org/officeDocument/2006/customXml" ds:itemID="{A1771698-B141-4899-AACD-EA02AEC10695}"/>
</file>

<file path=docProps/app.xml><?xml version="1.0" encoding="utf-8"?>
<Properties xmlns="http://schemas.openxmlformats.org/officeDocument/2006/extended-properties" xmlns:vt="http://schemas.openxmlformats.org/officeDocument/2006/docPropsVTypes">
  <Template>Median</Template>
  <TotalTime>1136</TotalTime>
  <Words>2926</Words>
  <Application>Microsoft Macintosh PowerPoint</Application>
  <PresentationFormat>On-screen Show (4:3)</PresentationFormat>
  <Paragraphs>516</Paragraphs>
  <Slides>27</Slides>
  <Notes>24</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6" baseType="lpstr">
      <vt:lpstr>Calibri</vt:lpstr>
      <vt:lpstr>Symbol</vt:lpstr>
      <vt:lpstr>Times New Roman</vt:lpstr>
      <vt:lpstr>Tw Cen MT</vt:lpstr>
      <vt:lpstr>Wingdings</vt:lpstr>
      <vt:lpstr>Wingdings 2</vt:lpstr>
      <vt:lpstr>Arial</vt:lpstr>
      <vt:lpstr>Median</vt:lpstr>
      <vt:lpstr>Equation</vt:lpstr>
      <vt:lpstr>Central Tendency</vt:lpstr>
      <vt:lpstr>Overview</vt:lpstr>
      <vt:lpstr>What Is Central Tendency?</vt:lpstr>
      <vt:lpstr>Mean</vt:lpstr>
      <vt:lpstr>Mean: an exercise</vt:lpstr>
      <vt:lpstr>Answer</vt:lpstr>
      <vt:lpstr>Weighted Mean</vt:lpstr>
      <vt:lpstr>Weighted Mean: Answers</vt:lpstr>
      <vt:lpstr>Weighted Mean Example</vt:lpstr>
      <vt:lpstr>Weighted Mean Example</vt:lpstr>
      <vt:lpstr>Median</vt:lpstr>
      <vt:lpstr>Mode</vt:lpstr>
      <vt:lpstr>Mode</vt:lpstr>
      <vt:lpstr>Mode</vt:lpstr>
      <vt:lpstr>Distributions</vt:lpstr>
      <vt:lpstr>Measures of Central Tendency</vt:lpstr>
      <vt:lpstr>Measures of Central Tendency</vt:lpstr>
      <vt:lpstr>Which measure to use?</vt:lpstr>
      <vt:lpstr>Answers: Which measure to use?</vt:lpstr>
      <vt:lpstr>Which measure to use?</vt:lpstr>
      <vt:lpstr>Which measure to use?</vt:lpstr>
      <vt:lpstr>Which measure to use?</vt:lpstr>
      <vt:lpstr>Which measure to use?</vt:lpstr>
      <vt:lpstr>Example</vt:lpstr>
      <vt:lpstr>Answers</vt:lpstr>
      <vt:lpstr>Frequency of Scores</vt:lpstr>
      <vt:lpstr>Answers</vt:lpstr>
    </vt:vector>
  </TitlesOfParts>
  <Company>Kennesaw State Univerity</Company>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Central Tendency</dc:title>
  <dc:creator>JUser</dc:creator>
  <cp:lastModifiedBy>Microsoft Office User</cp:lastModifiedBy>
  <cp:revision>87</cp:revision>
  <cp:lastPrinted>2013-03-12T18:16:23Z</cp:lastPrinted>
  <dcterms:created xsi:type="dcterms:W3CDTF">2008-10-22T18:01:53Z</dcterms:created>
  <dcterms:modified xsi:type="dcterms:W3CDTF">2017-06-12T18:01:29Z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0x010100C8B7C01A907CDC4C97236A2106A1EF25</vt:lpwstr>
  </property>
</Properties>
</file>