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notesSlides/notesSlide29.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Masters/slideMaster1.xml" ContentType="application/vnd.openxmlformats-officedocument.presentationml.slideMaster+xml"/>
  <Override PartName="/ppt/notesSlides/notesSlide28.xml" ContentType="application/vnd.openxmlformats-officedocument.presentationml.notesSlide+xml"/>
  <Override PartName="/ppt/notesSlides/notesSlide22.xml" ContentType="application/vnd.openxmlformats-officedocument.presentationml.notesSlide+xml"/>
  <Override PartName="/ppt/notesSlides/notesSlide27.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slideLayouts/slideLayout14.xml" ContentType="application/vnd.openxmlformats-officedocument.presentationml.slideLayout+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slideLayouts/slideLayout12.xml" ContentType="application/vnd.openxmlformats-officedocument.presentationml.slideLayout+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notesSlides/notesSlide19.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notesSlides/notesSlide20.xml" ContentType="application/vnd.openxmlformats-officedocument.presentationml.notesSlide+xml"/>
  <Override PartName="/ppt/slideLayouts/slideLayout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323" r:id="rId2"/>
    <p:sldId id="330" r:id="rId3"/>
    <p:sldId id="257" r:id="rId4"/>
    <p:sldId id="258" r:id="rId5"/>
    <p:sldId id="259" r:id="rId6"/>
    <p:sldId id="260" r:id="rId7"/>
    <p:sldId id="263" r:id="rId8"/>
    <p:sldId id="265" r:id="rId9"/>
    <p:sldId id="267" r:id="rId10"/>
    <p:sldId id="268" r:id="rId11"/>
    <p:sldId id="269" r:id="rId12"/>
    <p:sldId id="273" r:id="rId13"/>
    <p:sldId id="274" r:id="rId14"/>
    <p:sldId id="275" r:id="rId15"/>
    <p:sldId id="333" r:id="rId16"/>
    <p:sldId id="334" r:id="rId17"/>
    <p:sldId id="335" r:id="rId18"/>
    <p:sldId id="276" r:id="rId19"/>
    <p:sldId id="277" r:id="rId20"/>
    <p:sldId id="278" r:id="rId21"/>
    <p:sldId id="281" r:id="rId22"/>
    <p:sldId id="279" r:id="rId23"/>
    <p:sldId id="282" r:id="rId24"/>
    <p:sldId id="287" r:id="rId25"/>
    <p:sldId id="288" r:id="rId26"/>
    <p:sldId id="332" r:id="rId27"/>
    <p:sldId id="290" r:id="rId28"/>
    <p:sldId id="292" r:id="rId29"/>
    <p:sldId id="293" r:id="rId30"/>
  </p:sldIdLst>
  <p:sldSz cx="9144000" cy="6858000" type="screen4x3"/>
  <p:notesSz cx="69596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19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049" autoAdjust="0"/>
    <p:restoredTop sz="51374" autoAdjust="0"/>
  </p:normalViewPr>
  <p:slideViewPr>
    <p:cSldViewPr>
      <p:cViewPr varScale="1">
        <p:scale>
          <a:sx n="50" d="100"/>
          <a:sy n="50" d="100"/>
        </p:scale>
        <p:origin x="1536" y="4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2670" y="54"/>
      </p:cViewPr>
      <p:guideLst>
        <p:guide orient="horz" pos="2932"/>
        <p:guide pos="219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5827" cy="465455"/>
          </a:xfrm>
          <a:prstGeom prst="rect">
            <a:avLst/>
          </a:prstGeom>
        </p:spPr>
        <p:txBody>
          <a:bodyPr vert="horz" lIns="93333" tIns="46666" rIns="93333" bIns="46666" rtlCol="0"/>
          <a:lstStyle>
            <a:lvl1pPr algn="l">
              <a:defRPr sz="1200"/>
            </a:lvl1pPr>
          </a:lstStyle>
          <a:p>
            <a:endParaRPr lang="en-US"/>
          </a:p>
        </p:txBody>
      </p:sp>
      <p:sp>
        <p:nvSpPr>
          <p:cNvPr id="3" name="Date Placeholder 2"/>
          <p:cNvSpPr>
            <a:spLocks noGrp="1"/>
          </p:cNvSpPr>
          <p:nvPr>
            <p:ph type="dt" sz="quarter" idx="1"/>
          </p:nvPr>
        </p:nvSpPr>
        <p:spPr>
          <a:xfrm>
            <a:off x="3942163" y="1"/>
            <a:ext cx="3015827" cy="465455"/>
          </a:xfrm>
          <a:prstGeom prst="rect">
            <a:avLst/>
          </a:prstGeom>
        </p:spPr>
        <p:txBody>
          <a:bodyPr vert="horz" lIns="93333" tIns="46666" rIns="93333" bIns="46666" rtlCol="0"/>
          <a:lstStyle>
            <a:lvl1pPr algn="r">
              <a:defRPr sz="1200"/>
            </a:lvl1pPr>
          </a:lstStyle>
          <a:p>
            <a:fld id="{7F02B2A8-081C-47A5-B49E-A34C4B03DFA7}" type="datetimeFigureOut">
              <a:rPr lang="en-US" smtClean="0"/>
              <a:pPr/>
              <a:t>5/18/2017</a:t>
            </a:fld>
            <a:endParaRPr lang="en-US"/>
          </a:p>
        </p:txBody>
      </p:sp>
      <p:sp>
        <p:nvSpPr>
          <p:cNvPr id="4" name="Footer Placeholder 3"/>
          <p:cNvSpPr>
            <a:spLocks noGrp="1"/>
          </p:cNvSpPr>
          <p:nvPr>
            <p:ph type="ftr" sz="quarter" idx="2"/>
          </p:nvPr>
        </p:nvSpPr>
        <p:spPr>
          <a:xfrm>
            <a:off x="0" y="8842019"/>
            <a:ext cx="3015827" cy="465455"/>
          </a:xfrm>
          <a:prstGeom prst="rect">
            <a:avLst/>
          </a:prstGeom>
        </p:spPr>
        <p:txBody>
          <a:bodyPr vert="horz" lIns="93333" tIns="46666" rIns="93333" bIns="46666" rtlCol="0" anchor="b"/>
          <a:lstStyle>
            <a:lvl1pPr algn="l">
              <a:defRPr sz="1200"/>
            </a:lvl1pPr>
          </a:lstStyle>
          <a:p>
            <a:endParaRPr lang="en-US"/>
          </a:p>
        </p:txBody>
      </p:sp>
      <p:sp>
        <p:nvSpPr>
          <p:cNvPr id="5" name="Slide Number Placeholder 4"/>
          <p:cNvSpPr>
            <a:spLocks noGrp="1"/>
          </p:cNvSpPr>
          <p:nvPr>
            <p:ph type="sldNum" sz="quarter" idx="3"/>
          </p:nvPr>
        </p:nvSpPr>
        <p:spPr>
          <a:xfrm>
            <a:off x="3942163" y="8842019"/>
            <a:ext cx="3015827" cy="465455"/>
          </a:xfrm>
          <a:prstGeom prst="rect">
            <a:avLst/>
          </a:prstGeom>
        </p:spPr>
        <p:txBody>
          <a:bodyPr vert="horz" lIns="93333" tIns="46666" rIns="93333" bIns="46666" rtlCol="0" anchor="b"/>
          <a:lstStyle>
            <a:lvl1pPr algn="r">
              <a:defRPr sz="1200"/>
            </a:lvl1pPr>
          </a:lstStyle>
          <a:p>
            <a:fld id="{64E317FD-B5AF-4DF1-AC6F-E9F4B86F2B5D}" type="slidenum">
              <a:rPr lang="en-US" smtClean="0"/>
              <a:pPr/>
              <a:t>‹#›</a:t>
            </a:fld>
            <a:endParaRPr lang="en-US"/>
          </a:p>
        </p:txBody>
      </p:sp>
    </p:spTree>
    <p:extLst>
      <p:ext uri="{BB962C8B-B14F-4D97-AF65-F5344CB8AC3E}">
        <p14:creationId xmlns:p14="http://schemas.microsoft.com/office/powerpoint/2010/main" val="3308521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5827" cy="465455"/>
          </a:xfrm>
          <a:prstGeom prst="rect">
            <a:avLst/>
          </a:prstGeom>
        </p:spPr>
        <p:txBody>
          <a:bodyPr vert="horz" lIns="93333" tIns="46666" rIns="93333" bIns="46666" rtlCol="0"/>
          <a:lstStyle>
            <a:lvl1pPr algn="l">
              <a:defRPr sz="1200"/>
            </a:lvl1pPr>
          </a:lstStyle>
          <a:p>
            <a:endParaRPr lang="en-US"/>
          </a:p>
        </p:txBody>
      </p:sp>
      <p:sp>
        <p:nvSpPr>
          <p:cNvPr id="3" name="Date Placeholder 2"/>
          <p:cNvSpPr>
            <a:spLocks noGrp="1"/>
          </p:cNvSpPr>
          <p:nvPr>
            <p:ph type="dt" idx="1"/>
          </p:nvPr>
        </p:nvSpPr>
        <p:spPr>
          <a:xfrm>
            <a:off x="3942163" y="1"/>
            <a:ext cx="3015827" cy="465455"/>
          </a:xfrm>
          <a:prstGeom prst="rect">
            <a:avLst/>
          </a:prstGeom>
        </p:spPr>
        <p:txBody>
          <a:bodyPr vert="horz" lIns="93333" tIns="46666" rIns="93333" bIns="46666" rtlCol="0"/>
          <a:lstStyle>
            <a:lvl1pPr algn="r">
              <a:defRPr sz="1200"/>
            </a:lvl1pPr>
          </a:lstStyle>
          <a:p>
            <a:fld id="{F3080D47-6041-4AB4-A1DA-83996E5CF803}" type="datetimeFigureOut">
              <a:rPr lang="en-US" smtClean="0"/>
              <a:pPr/>
              <a:t>5/18/2017</a:t>
            </a:fld>
            <a:endParaRPr lang="en-US"/>
          </a:p>
        </p:txBody>
      </p:sp>
      <p:sp>
        <p:nvSpPr>
          <p:cNvPr id="4" name="Slide Image Placeholder 3"/>
          <p:cNvSpPr>
            <a:spLocks noGrp="1" noRot="1" noChangeAspect="1"/>
          </p:cNvSpPr>
          <p:nvPr>
            <p:ph type="sldImg" idx="2"/>
          </p:nvPr>
        </p:nvSpPr>
        <p:spPr>
          <a:xfrm>
            <a:off x="1152525" y="698500"/>
            <a:ext cx="4654550" cy="3490913"/>
          </a:xfrm>
          <a:prstGeom prst="rect">
            <a:avLst/>
          </a:prstGeom>
          <a:noFill/>
          <a:ln w="12700">
            <a:solidFill>
              <a:prstClr val="black"/>
            </a:solidFill>
          </a:ln>
        </p:spPr>
        <p:txBody>
          <a:bodyPr vert="horz" lIns="93333" tIns="46666" rIns="93333" bIns="46666" rtlCol="0" anchor="ctr"/>
          <a:lstStyle/>
          <a:p>
            <a:endParaRPr lang="en-US"/>
          </a:p>
        </p:txBody>
      </p:sp>
      <p:sp>
        <p:nvSpPr>
          <p:cNvPr id="5" name="Notes Placeholder 4"/>
          <p:cNvSpPr>
            <a:spLocks noGrp="1"/>
          </p:cNvSpPr>
          <p:nvPr>
            <p:ph type="body" sz="quarter" idx="3"/>
          </p:nvPr>
        </p:nvSpPr>
        <p:spPr>
          <a:xfrm>
            <a:off x="695960" y="4421824"/>
            <a:ext cx="5567680" cy="4189095"/>
          </a:xfrm>
          <a:prstGeom prst="rect">
            <a:avLst/>
          </a:prstGeom>
        </p:spPr>
        <p:txBody>
          <a:bodyPr vert="horz" lIns="93333" tIns="46666" rIns="93333" bIns="466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15827" cy="465455"/>
          </a:xfrm>
          <a:prstGeom prst="rect">
            <a:avLst/>
          </a:prstGeom>
        </p:spPr>
        <p:txBody>
          <a:bodyPr vert="horz" lIns="93333" tIns="46666" rIns="93333" bIns="46666" rtlCol="0" anchor="b"/>
          <a:lstStyle>
            <a:lvl1pPr algn="l">
              <a:defRPr sz="1200"/>
            </a:lvl1pPr>
          </a:lstStyle>
          <a:p>
            <a:endParaRPr lang="en-US"/>
          </a:p>
        </p:txBody>
      </p:sp>
      <p:sp>
        <p:nvSpPr>
          <p:cNvPr id="7" name="Slide Number Placeholder 6"/>
          <p:cNvSpPr>
            <a:spLocks noGrp="1"/>
          </p:cNvSpPr>
          <p:nvPr>
            <p:ph type="sldNum" sz="quarter" idx="5"/>
          </p:nvPr>
        </p:nvSpPr>
        <p:spPr>
          <a:xfrm>
            <a:off x="3942163" y="8842030"/>
            <a:ext cx="3015827" cy="465455"/>
          </a:xfrm>
          <a:prstGeom prst="rect">
            <a:avLst/>
          </a:prstGeom>
        </p:spPr>
        <p:txBody>
          <a:bodyPr vert="horz" lIns="93333" tIns="46666" rIns="93333" bIns="46666" rtlCol="0" anchor="b"/>
          <a:lstStyle>
            <a:lvl1pPr algn="r">
              <a:defRPr sz="1200"/>
            </a:lvl1pPr>
          </a:lstStyle>
          <a:p>
            <a:fld id="{6370392D-B336-4FEB-935D-895BCF05B38B}" type="slidenum">
              <a:rPr lang="en-US" smtClean="0"/>
              <a:pPr/>
              <a:t>‹#›</a:t>
            </a:fld>
            <a:endParaRPr lang="en-US"/>
          </a:p>
        </p:txBody>
      </p:sp>
    </p:spTree>
    <p:extLst>
      <p:ext uri="{BB962C8B-B14F-4D97-AF65-F5344CB8AC3E}">
        <p14:creationId xmlns:p14="http://schemas.microsoft.com/office/powerpoint/2010/main" val="75780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0392D-B336-4FEB-935D-895BCF05B38B}" type="slidenum">
              <a:rPr lang="en-US" smtClean="0"/>
              <a:pPr/>
              <a:t>1</a:t>
            </a:fld>
            <a:endParaRPr lang="en-US"/>
          </a:p>
        </p:txBody>
      </p:sp>
    </p:spTree>
    <p:extLst>
      <p:ext uri="{BB962C8B-B14F-4D97-AF65-F5344CB8AC3E}">
        <p14:creationId xmlns:p14="http://schemas.microsoft.com/office/powerpoint/2010/main" val="2265230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One way to get rid of the negative scores is to square the values. </a:t>
            </a:r>
          </a:p>
          <a:p>
            <a:pPr marL="641663" lvl="1" indent="-174999">
              <a:buFont typeface="Arial" panose="020B0604020202020204" pitchFamily="34" charset="0"/>
              <a:buChar char="•"/>
            </a:pPr>
            <a:r>
              <a:rPr lang="en-US" dirty="0" smtClean="0"/>
              <a:t>Squaring</a:t>
            </a:r>
            <a:r>
              <a:rPr lang="en-US" baseline="0" dirty="0" smtClean="0"/>
              <a:t> -1 gets us 1. Squaring 0 gives us 0. And squaring 1 gets us 1.</a:t>
            </a:r>
          </a:p>
          <a:p>
            <a:pPr marL="641663" lvl="1" indent="-174999">
              <a:buFont typeface="Arial" panose="020B0604020202020204" pitchFamily="34" charset="0"/>
              <a:buChar char="•"/>
            </a:pPr>
            <a:r>
              <a:rPr lang="en-US" baseline="0" dirty="0" smtClean="0"/>
              <a:t>These are called the squared deviations.</a:t>
            </a:r>
          </a:p>
          <a:p>
            <a:pPr marL="174999" indent="-174999">
              <a:buFont typeface="Arial" panose="020B0604020202020204" pitchFamily="34" charset="0"/>
              <a:buChar char="•"/>
            </a:pPr>
            <a:r>
              <a:rPr lang="en-US" baseline="0" dirty="0" smtClean="0"/>
              <a:t>And we can add these squared deviations up. If we do this we can the number two. </a:t>
            </a:r>
          </a:p>
          <a:p>
            <a:pPr marL="641663" lvl="1" indent="-174999">
              <a:buFont typeface="Arial" panose="020B0604020202020204" pitchFamily="34" charset="0"/>
              <a:buChar char="•"/>
            </a:pPr>
            <a:r>
              <a:rPr lang="en-US" baseline="0" dirty="0" smtClean="0"/>
              <a:t>This number is the “sum of the squared deviations from the mean.”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370392D-B336-4FEB-935D-895BCF05B38B}" type="slidenum">
              <a:rPr lang="en-US" smtClean="0"/>
              <a:pPr/>
              <a:t>10</a:t>
            </a:fld>
            <a:endParaRPr lang="en-US"/>
          </a:p>
        </p:txBody>
      </p:sp>
    </p:spTree>
    <p:extLst>
      <p:ext uri="{BB962C8B-B14F-4D97-AF65-F5344CB8AC3E}">
        <p14:creationId xmlns:p14="http://schemas.microsoft.com/office/powerpoint/2010/main" val="247054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So, I just walked you through a</a:t>
            </a:r>
            <a:r>
              <a:rPr lang="en-US" baseline="0" dirty="0" smtClean="0"/>
              <a:t> conceptual definition of the sum of the squared deviations from the mean. </a:t>
            </a:r>
          </a:p>
          <a:p>
            <a:pPr marL="641663" lvl="1" indent="-174999">
              <a:buFont typeface="Arial" panose="020B0604020202020204" pitchFamily="34" charset="0"/>
              <a:buChar char="•"/>
            </a:pPr>
            <a:r>
              <a:rPr lang="en-US" baseline="0" dirty="0" smtClean="0"/>
              <a:t>This is also called the sum of squares or written as SS.</a:t>
            </a:r>
            <a:endParaRPr lang="en-US" dirty="0" smtClean="0"/>
          </a:p>
          <a:p>
            <a:pPr marL="641663" lvl="1" indent="-174999">
              <a:buFont typeface="Arial" panose="020B0604020202020204" pitchFamily="34" charset="0"/>
              <a:buChar char="•"/>
            </a:pPr>
            <a:r>
              <a:rPr lang="en-US" dirty="0" smtClean="0"/>
              <a:t>And this </a:t>
            </a:r>
            <a:r>
              <a:rPr lang="en-US" baseline="0" dirty="0" smtClean="0"/>
              <a:t>definitional formula for sum of squares works fine as long as the mean is a whole number.</a:t>
            </a:r>
          </a:p>
          <a:p>
            <a:pPr marL="641663" lvl="1" indent="-174999">
              <a:buFont typeface="Arial" panose="020B0604020202020204" pitchFamily="34" charset="0"/>
              <a:buChar char="•"/>
            </a:pPr>
            <a:r>
              <a:rPr lang="en-US" baseline="0" dirty="0" smtClean="0"/>
              <a:t>Things get a bit tricky when it is not. Decimal points flying all over the place and rounding can add a bit of error. </a:t>
            </a:r>
          </a:p>
          <a:p>
            <a:pPr marL="641663" lvl="1"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Thus, we also have a computational formula that is likely to result in less error when you actually have to do the math. </a:t>
            </a:r>
          </a:p>
          <a:p>
            <a:pPr marL="641663" lvl="1" indent="-174999">
              <a:buFont typeface="Arial" panose="020B0604020202020204" pitchFamily="34" charset="0"/>
              <a:buChar char="•"/>
            </a:pPr>
            <a:r>
              <a:rPr lang="en-US" baseline="0" dirty="0" smtClean="0"/>
              <a:t>Here you can see the formula.</a:t>
            </a:r>
          </a:p>
          <a:p>
            <a:pPr marL="641663" lvl="1" indent="-174999">
              <a:buFont typeface="Arial" panose="020B0604020202020204" pitchFamily="34" charset="0"/>
              <a:buChar char="•"/>
            </a:pPr>
            <a:r>
              <a:rPr lang="en-US" baseline="0" dirty="0" smtClean="0"/>
              <a:t>SS equals the sum of X squared – the sum of X squared divided by n. </a:t>
            </a:r>
          </a:p>
          <a:p>
            <a:endParaRPr lang="en-US" baseline="0" dirty="0" smtClean="0"/>
          </a:p>
          <a:p>
            <a:pPr marL="174999" indent="-174999">
              <a:buFont typeface="Arial" panose="020B0604020202020204" pitchFamily="34" charset="0"/>
              <a:buChar char="•"/>
            </a:pPr>
            <a:r>
              <a:rPr lang="en-US" baseline="0" dirty="0" smtClean="0"/>
              <a:t>The sum of squares will show up frequently in statistics and it is a useful ingredient in several types of inferential statistics.</a:t>
            </a:r>
          </a:p>
          <a:p>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11</a:t>
            </a:fld>
            <a:endParaRPr lang="en-US"/>
          </a:p>
        </p:txBody>
      </p:sp>
    </p:spTree>
    <p:extLst>
      <p:ext uri="{BB962C8B-B14F-4D97-AF65-F5344CB8AC3E}">
        <p14:creationId xmlns:p14="http://schemas.microsoft.com/office/powerpoint/2010/main" val="247721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Ok, so let’s walk through a calculation of this.</a:t>
            </a:r>
          </a:p>
          <a:p>
            <a:pPr marL="174999" indent="-174999">
              <a:buFont typeface="Arial" panose="020B0604020202020204" pitchFamily="34" charset="0"/>
              <a:buChar char="•"/>
            </a:pPr>
            <a:r>
              <a:rPr lang="en-US" dirty="0" smtClean="0"/>
              <a:t>First, here is the definitional formula</a:t>
            </a:r>
            <a:r>
              <a:rPr lang="en-US" baseline="0" dirty="0" smtClean="0"/>
              <a:t> </a:t>
            </a:r>
            <a:r>
              <a:rPr lang="en-US" baseline="0" dirty="0" smtClean="0">
                <a:sym typeface="Wingdings" panose="05000000000000000000" pitchFamily="2" charset="2"/>
              </a:rPr>
              <a:t> SS equals the sum of the squared deviations from the mean. The name is the same as the steps in the problem. </a:t>
            </a:r>
            <a:endParaRPr lang="en-US" dirty="0" smtClean="0"/>
          </a:p>
          <a:p>
            <a:pPr marL="174999" indent="-174999">
              <a:buFont typeface="Arial" panose="020B0604020202020204" pitchFamily="34" charset="0"/>
              <a:buChar char="•"/>
            </a:pPr>
            <a:r>
              <a:rPr lang="en-US" dirty="0" smtClean="0"/>
              <a:t>Imagine that we have a sample size of three. Our</a:t>
            </a:r>
            <a:r>
              <a:rPr lang="en-US" baseline="0" dirty="0" smtClean="0"/>
              <a:t> data set includes a 1, a 2, and a 6. </a:t>
            </a:r>
          </a:p>
          <a:p>
            <a:pPr marL="641663" lvl="1" indent="-174999">
              <a:buFont typeface="Arial" panose="020B0604020202020204" pitchFamily="34" charset="0"/>
              <a:buChar char="•"/>
            </a:pPr>
            <a:r>
              <a:rPr lang="en-US" baseline="0" dirty="0" smtClean="0"/>
              <a:t>Now, first we need to find how much each score deviates from the mean.  So, we need to calculate the mean.</a:t>
            </a:r>
          </a:p>
          <a:p>
            <a:pPr marL="1108327" lvl="2" indent="-174999">
              <a:buFont typeface="Arial" panose="020B0604020202020204" pitchFamily="34" charset="0"/>
              <a:buChar char="•"/>
            </a:pPr>
            <a:r>
              <a:rPr lang="en-US" baseline="0" dirty="0" smtClean="0"/>
              <a:t>In order to calculate the mean, we need to take the sum of x divided by n. So, the sum of X would be 1 plus 2 plus 6, which is 9. 9 divided by 3 is 3. Thus, the mean is 3.</a:t>
            </a:r>
          </a:p>
          <a:p>
            <a:pPr marL="641663" lvl="1" indent="-174999">
              <a:buFont typeface="Arial" panose="020B0604020202020204" pitchFamily="34" charset="0"/>
              <a:buChar char="•"/>
            </a:pPr>
            <a:r>
              <a:rPr lang="en-US" baseline="0" dirty="0" smtClean="0"/>
              <a:t>Ok, let’s subtract the mean from each score. So, 1 minus 3 is -2, 2 minus 3 is -1, and 6 minus 3 is 3. As we discovered on the previous slide, if we were to add these deviations from the mean, we would get zero.</a:t>
            </a:r>
          </a:p>
          <a:p>
            <a:pPr marL="641663" lvl="1" indent="-174999">
              <a:buFont typeface="Arial" panose="020B0604020202020204" pitchFamily="34" charset="0"/>
              <a:buChar char="•"/>
            </a:pPr>
            <a:r>
              <a:rPr lang="en-US" baseline="0" dirty="0" smtClean="0"/>
              <a:t>We get around this by squaring the deviations. So, -2 squared is 4. -1 squared is 1. And 3 squared is 9. </a:t>
            </a:r>
          </a:p>
          <a:p>
            <a:pPr marL="641663" lvl="1" indent="-174999">
              <a:buFont typeface="Arial" panose="020B0604020202020204" pitchFamily="34" charset="0"/>
              <a:buChar char="•"/>
            </a:pPr>
            <a:r>
              <a:rPr lang="en-US" baseline="0" dirty="0" smtClean="0"/>
              <a:t>We add these squared deviations up and we get 14.</a:t>
            </a:r>
          </a:p>
          <a:p>
            <a:pPr marL="641663" lvl="1" indent="-174999">
              <a:buFont typeface="Arial" panose="020B0604020202020204" pitchFamily="34" charset="0"/>
              <a:buChar char="•"/>
            </a:pPr>
            <a:r>
              <a:rPr lang="en-US" baseline="0" dirty="0" smtClean="0"/>
              <a:t>So, the sum of the squared deviations from the mean is 14.</a:t>
            </a:r>
          </a:p>
          <a:p>
            <a:pPr marL="641663" lvl="1"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We should obtain the exact same value by using the computational formula.</a:t>
            </a:r>
          </a:p>
          <a:p>
            <a:pPr marL="641663" lvl="1" indent="-174999">
              <a:buFont typeface="Arial" panose="020B0604020202020204" pitchFamily="34" charset="0"/>
              <a:buChar char="•"/>
            </a:pPr>
            <a:r>
              <a:rPr lang="en-US" baseline="0" dirty="0" smtClean="0"/>
              <a:t>First, we need to square each of the x values. So, 1 times 1 is 1. 2 times 2 is four. And 6 times 6 is 26. The sum of x squared is 41.</a:t>
            </a:r>
          </a:p>
          <a:p>
            <a:pPr marL="641663" lvl="1" indent="-174999">
              <a:buFont typeface="Arial" panose="020B0604020202020204" pitchFamily="34" charset="0"/>
              <a:buChar char="•"/>
            </a:pPr>
            <a:r>
              <a:rPr lang="en-US" baseline="0" dirty="0" smtClean="0"/>
              <a:t>Next, we need to find the sum of x and then square that value. So, 1 plus 2 plus 6 equals 9. If we square that value we get 91.</a:t>
            </a:r>
          </a:p>
          <a:p>
            <a:pPr marL="641663" lvl="1" indent="-174999">
              <a:buFont typeface="Arial" panose="020B0604020202020204" pitchFamily="34" charset="0"/>
              <a:buChar char="•"/>
            </a:pPr>
            <a:r>
              <a:rPr lang="en-US" baseline="0" dirty="0" smtClean="0"/>
              <a:t>Then, we just plug in all the values to get 14. </a:t>
            </a:r>
          </a:p>
          <a:p>
            <a:pPr marL="641663" lvl="1" indent="-174999">
              <a:buFont typeface="Arial" panose="020B0604020202020204" pitchFamily="34" charset="0"/>
              <a:buChar char="•"/>
            </a:pPr>
            <a:endParaRPr lang="en-US" baseline="0" dirty="0" smtClean="0"/>
          </a:p>
          <a:p>
            <a:pPr marL="174999" indent="-174999">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12</a:t>
            </a:fld>
            <a:endParaRPr lang="en-US"/>
          </a:p>
        </p:txBody>
      </p:sp>
    </p:spTree>
    <p:extLst>
      <p:ext uri="{BB962C8B-B14F-4D97-AF65-F5344CB8AC3E}">
        <p14:creationId xmlns:p14="http://schemas.microsoft.com/office/powerpoint/2010/main" val="3731660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Ok,</a:t>
            </a:r>
            <a:r>
              <a:rPr lang="en-US" baseline="0" dirty="0" smtClean="0"/>
              <a:t> so now we have calculated the sum of squares – we have one more step.</a:t>
            </a:r>
          </a:p>
          <a:p>
            <a:pPr marL="641663" lvl="1" indent="-174999">
              <a:buFont typeface="Arial" panose="020B0604020202020204" pitchFamily="34" charset="0"/>
              <a:buChar char="•"/>
            </a:pPr>
            <a:r>
              <a:rPr lang="en-US" baseline="0" dirty="0" smtClean="0"/>
              <a:t>And that is to divide by (n – 1). The number of scores – 1. </a:t>
            </a:r>
          </a:p>
          <a:p>
            <a:pPr>
              <a:buFontTx/>
              <a:buChar char="-"/>
            </a:pPr>
            <a:endParaRPr lang="en-US" baseline="0" dirty="0" smtClean="0"/>
          </a:p>
          <a:p>
            <a:pPr marL="174999" indent="-174999">
              <a:buFont typeface="Arial" panose="020B0604020202020204" pitchFamily="34" charset="0"/>
              <a:buChar char="•"/>
            </a:pPr>
            <a:r>
              <a:rPr lang="en-US" baseline="0" dirty="0" smtClean="0"/>
              <a:t>Now, we have our sample variance, which is the average squared deviations.</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Here are some common symbols for sample variance.</a:t>
            </a:r>
          </a:p>
          <a:p>
            <a:pPr marL="641663" lvl="1" indent="-174999">
              <a:buFont typeface="Arial" panose="020B0604020202020204" pitchFamily="34" charset="0"/>
              <a:buChar char="•"/>
            </a:pPr>
            <a:r>
              <a:rPr lang="en-US" baseline="0" dirty="0" smtClean="0"/>
              <a:t>The first two symbols stand for the word standard deviation squared s squared or </a:t>
            </a:r>
            <a:r>
              <a:rPr lang="en-US" baseline="0" dirty="0" err="1" smtClean="0"/>
              <a:t>sd</a:t>
            </a:r>
            <a:r>
              <a:rPr lang="en-US" baseline="0" dirty="0" smtClean="0"/>
              <a:t> squared.</a:t>
            </a:r>
          </a:p>
          <a:p>
            <a:pPr marL="641663" lvl="1" indent="-174999">
              <a:buFont typeface="Arial" panose="020B0604020202020204" pitchFamily="34" charset="0"/>
              <a:buChar char="•"/>
            </a:pPr>
            <a:r>
              <a:rPr lang="en-US" baseline="0" dirty="0" smtClean="0"/>
              <a:t>The MS stands for Means squared (referring to the average of the squared deviations)</a:t>
            </a:r>
          </a:p>
          <a:p>
            <a:pPr marL="174999" indent="-174999">
              <a:buFont typeface="Arial" panose="020B0604020202020204" pitchFamily="34" charset="0"/>
              <a:buChar char="•"/>
            </a:pPr>
            <a:r>
              <a:rPr lang="en-US" baseline="0" dirty="0" smtClean="0"/>
              <a:t>So, sample variance is SS divided by n – 1. </a:t>
            </a:r>
          </a:p>
          <a:p>
            <a:pPr lvl="1">
              <a:buFontTx/>
              <a:buChar char="-"/>
            </a:pPr>
            <a:endParaRPr lang="en-US" baseline="0" dirty="0" smtClean="0"/>
          </a:p>
          <a:p>
            <a:pPr marL="174999" indent="-174999">
              <a:buFont typeface="Arial" panose="020B0604020202020204" pitchFamily="34" charset="0"/>
              <a:buChar char="•"/>
            </a:pPr>
            <a:r>
              <a:rPr lang="en-US" baseline="0" dirty="0" smtClean="0"/>
              <a:t>Just as a re-cap to obtain the variance</a:t>
            </a:r>
          </a:p>
          <a:p>
            <a:pPr marL="641663" lvl="1" indent="-174999">
              <a:buFont typeface="Arial" panose="020B0604020202020204" pitchFamily="34" charset="0"/>
              <a:buChar char="•"/>
            </a:pPr>
            <a:r>
              <a:rPr lang="en-US" baseline="0" dirty="0" smtClean="0"/>
              <a:t>We first calculate the sum of squares (and there are two formulas for this – the definitional and the computational)</a:t>
            </a:r>
          </a:p>
          <a:p>
            <a:pPr marL="641663" lvl="1" indent="-174999">
              <a:buFont typeface="Arial" panose="020B0604020202020204" pitchFamily="34" charset="0"/>
              <a:buChar char="•"/>
            </a:pPr>
            <a:r>
              <a:rPr lang="en-US" baseline="0" dirty="0" smtClean="0"/>
              <a:t>Then we divide the sum of squares by n – 1.</a:t>
            </a:r>
          </a:p>
        </p:txBody>
      </p:sp>
      <p:sp>
        <p:nvSpPr>
          <p:cNvPr id="4" name="Slide Number Placeholder 3"/>
          <p:cNvSpPr>
            <a:spLocks noGrp="1"/>
          </p:cNvSpPr>
          <p:nvPr>
            <p:ph type="sldNum" sz="quarter" idx="10"/>
          </p:nvPr>
        </p:nvSpPr>
        <p:spPr/>
        <p:txBody>
          <a:bodyPr/>
          <a:lstStyle/>
          <a:p>
            <a:fld id="{6370392D-B336-4FEB-935D-895BCF05B38B}" type="slidenum">
              <a:rPr lang="en-US" smtClean="0"/>
              <a:pPr/>
              <a:t>13</a:t>
            </a:fld>
            <a:endParaRPr lang="en-US"/>
          </a:p>
        </p:txBody>
      </p:sp>
    </p:spTree>
    <p:extLst>
      <p:ext uri="{BB962C8B-B14F-4D97-AF65-F5344CB8AC3E}">
        <p14:creationId xmlns:p14="http://schemas.microsoft.com/office/powerpoint/2010/main" val="4030535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Ok, so let’s practice.</a:t>
            </a:r>
          </a:p>
          <a:p>
            <a:pPr marL="174999" indent="-174999">
              <a:buFont typeface="Arial" panose="020B0604020202020204" pitchFamily="34" charset="0"/>
              <a:buChar char="•"/>
            </a:pPr>
            <a:endParaRPr lang="en-US" dirty="0" smtClean="0"/>
          </a:p>
          <a:p>
            <a:pPr marL="174999" indent="-174999">
              <a:buFont typeface="Arial" panose="020B0604020202020204" pitchFamily="34" charset="0"/>
              <a:buChar char="•"/>
            </a:pPr>
            <a:r>
              <a:rPr lang="en-US" dirty="0" smtClean="0"/>
              <a:t>Remember,</a:t>
            </a:r>
            <a:r>
              <a:rPr lang="en-US" baseline="0" dirty="0" smtClean="0"/>
              <a:t> there is the definitional formula </a:t>
            </a:r>
          </a:p>
          <a:p>
            <a:pPr marL="174999" indent="-174999">
              <a:buFont typeface="Arial" panose="020B0604020202020204" pitchFamily="34" charset="0"/>
              <a:buChar char="•"/>
            </a:pPr>
            <a:r>
              <a:rPr lang="en-US" baseline="0" dirty="0" smtClean="0"/>
              <a:t>And the computation formula</a:t>
            </a:r>
          </a:p>
          <a:p>
            <a:pPr marL="174999" indent="-174999">
              <a:buFont typeface="Arial" panose="020B0604020202020204" pitchFamily="34" charset="0"/>
              <a:buChar char="•"/>
            </a:pPr>
            <a:r>
              <a:rPr lang="en-US" baseline="0" dirty="0" smtClean="0"/>
              <a:t>Also, notice that have I have combined the two steps for computing variance.</a:t>
            </a:r>
          </a:p>
          <a:p>
            <a:pPr marL="641663" lvl="1" indent="-174999">
              <a:buFont typeface="Arial" panose="020B0604020202020204" pitchFamily="34" charset="0"/>
              <a:buChar char="•"/>
            </a:pPr>
            <a:r>
              <a:rPr lang="en-US" baseline="0" dirty="0" smtClean="0"/>
              <a:t>Finding sum of squares</a:t>
            </a:r>
          </a:p>
          <a:p>
            <a:pPr marL="641663" lvl="1" indent="-174999">
              <a:buFont typeface="Arial" panose="020B0604020202020204" pitchFamily="34" charset="0"/>
              <a:buChar char="•"/>
            </a:pPr>
            <a:r>
              <a:rPr lang="en-US" baseline="0" dirty="0" smtClean="0"/>
              <a:t>And then dividing sum of squares by n minus 1.</a:t>
            </a:r>
          </a:p>
          <a:p>
            <a:pPr marL="641663" lvl="1"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Ok, here are the numbers. I encourage you to stop the </a:t>
            </a:r>
            <a:r>
              <a:rPr lang="en-US" baseline="0" dirty="0" err="1" smtClean="0"/>
              <a:t>ppt</a:t>
            </a:r>
            <a:r>
              <a:rPr lang="en-US" baseline="0" dirty="0" smtClean="0"/>
              <a:t> now and calculate this yourself using your notes.</a:t>
            </a:r>
          </a:p>
          <a:p>
            <a:pPr marL="174999" indent="-174999">
              <a:buFont typeface="Arial" panose="020B0604020202020204" pitchFamily="34" charset="0"/>
              <a:buChar char="•"/>
            </a:pPr>
            <a:r>
              <a:rPr lang="en-US" baseline="0" dirty="0" smtClean="0"/>
              <a:t>On the subsequent slides I have the answers so that you can check your work. </a:t>
            </a: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14</a:t>
            </a:fld>
            <a:endParaRPr lang="en-US"/>
          </a:p>
        </p:txBody>
      </p:sp>
    </p:spTree>
    <p:extLst>
      <p:ext uri="{BB962C8B-B14F-4D97-AF65-F5344CB8AC3E}">
        <p14:creationId xmlns:p14="http://schemas.microsoft.com/office/powerpoint/2010/main" val="773209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my work for calculating the sum of squares using the definitional formula. </a:t>
            </a: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15</a:t>
            </a:fld>
            <a:endParaRPr lang="en-US"/>
          </a:p>
        </p:txBody>
      </p:sp>
    </p:spTree>
    <p:extLst>
      <p:ext uri="{BB962C8B-B14F-4D97-AF65-F5344CB8AC3E}">
        <p14:creationId xmlns:p14="http://schemas.microsoft.com/office/powerpoint/2010/main" val="2263572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my notes for calculating</a:t>
            </a:r>
            <a:r>
              <a:rPr lang="en-US" baseline="0" dirty="0" smtClean="0"/>
              <a:t> the sum of squares using the computational formula.</a:t>
            </a: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16</a:t>
            </a:fld>
            <a:endParaRPr lang="en-US"/>
          </a:p>
        </p:txBody>
      </p:sp>
    </p:spTree>
    <p:extLst>
      <p:ext uri="{BB962C8B-B14F-4D97-AF65-F5344CB8AC3E}">
        <p14:creationId xmlns:p14="http://schemas.microsoft.com/office/powerpoint/2010/main" val="3813232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I have my sum of squares or SS, which is 48.8, then I divide by n minus one.</a:t>
            </a:r>
          </a:p>
          <a:p>
            <a:r>
              <a:rPr lang="en-US" baseline="0" dirty="0" smtClean="0"/>
              <a:t>Thus, my variance is 12.2.</a:t>
            </a: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17</a:t>
            </a:fld>
            <a:endParaRPr lang="en-US"/>
          </a:p>
        </p:txBody>
      </p:sp>
    </p:spTree>
    <p:extLst>
      <p:ext uri="{BB962C8B-B14F-4D97-AF65-F5344CB8AC3E}">
        <p14:creationId xmlns:p14="http://schemas.microsoft.com/office/powerpoint/2010/main" val="7637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How we compute the variance is slightly different depending on whether the data we are using are from a population</a:t>
            </a:r>
            <a:r>
              <a:rPr lang="en-US" baseline="0" dirty="0" smtClean="0"/>
              <a:t> or from a sample.</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Here you see the two formulas </a:t>
            </a:r>
          </a:p>
          <a:p>
            <a:pPr marL="174999" indent="-174999">
              <a:buFont typeface="Arial" panose="020B0604020202020204" pitchFamily="34" charset="0"/>
              <a:buChar char="•"/>
            </a:pPr>
            <a:r>
              <a:rPr lang="en-US" baseline="0" dirty="0" smtClean="0"/>
              <a:t>So, we have the familiar sample formula --- and I have the definitional formula for sum of squares presented</a:t>
            </a:r>
          </a:p>
          <a:p>
            <a:pPr marL="174999" indent="-174999">
              <a:buFont typeface="Arial" panose="020B0604020202020204" pitchFamily="34" charset="0"/>
              <a:buChar char="•"/>
            </a:pPr>
            <a:endParaRPr lang="en-US" baseline="0" dirty="0" smtClean="0"/>
          </a:p>
          <a:p>
            <a:pPr marL="174999" indent="-174999" defTabSz="933328">
              <a:buFont typeface="Arial" panose="020B0604020202020204" pitchFamily="34" charset="0"/>
              <a:buChar char="•"/>
              <a:defRPr/>
            </a:pPr>
            <a:r>
              <a:rPr lang="en-US" baseline="0" dirty="0" smtClean="0"/>
              <a:t>The second formula is for a population. </a:t>
            </a:r>
          </a:p>
          <a:p>
            <a:pPr marL="641663" lvl="1" indent="-174999" defTabSz="933328">
              <a:buFont typeface="Arial" panose="020B0604020202020204" pitchFamily="34" charset="0"/>
              <a:buChar char="•"/>
              <a:defRPr/>
            </a:pPr>
            <a:r>
              <a:rPr lang="en-US" baseline="0" dirty="0" smtClean="0"/>
              <a:t>The population symbol for variance is </a:t>
            </a:r>
            <a:r>
              <a:rPr lang="el-GR" dirty="0">
                <a:latin typeface="Arial" charset="0"/>
              </a:rPr>
              <a:t>σ</a:t>
            </a:r>
            <a:r>
              <a:rPr lang="en-US" baseline="30000" dirty="0">
                <a:latin typeface="Tw Cen MT" pitchFamily="34" charset="0"/>
              </a:rPr>
              <a:t>2 -</a:t>
            </a:r>
            <a:r>
              <a:rPr lang="en-US" dirty="0">
                <a:latin typeface="Tw Cen MT" pitchFamily="34" charset="0"/>
              </a:rPr>
              <a:t> pronounced as sigma squared (this is the lower case sigma)</a:t>
            </a:r>
          </a:p>
          <a:p>
            <a:pPr marL="641663" lvl="1" indent="-174999" defTabSz="933328">
              <a:buFont typeface="Arial" panose="020B0604020202020204" pitchFamily="34" charset="0"/>
              <a:buChar char="•"/>
              <a:defRPr/>
            </a:pPr>
            <a:r>
              <a:rPr lang="en-US" dirty="0">
                <a:latin typeface="Arial" charset="0"/>
              </a:rPr>
              <a:t>Also, notice, instead of X bar or M (the sample), we are using “mew” (the population mean)</a:t>
            </a:r>
          </a:p>
          <a:p>
            <a:pPr marL="641663" lvl="1" indent="-174999" defTabSz="933328">
              <a:buFont typeface="Arial" panose="020B0604020202020204" pitchFamily="34" charset="0"/>
              <a:buChar char="•"/>
              <a:defRPr/>
            </a:pPr>
            <a:r>
              <a:rPr lang="en-US" dirty="0">
                <a:latin typeface="Arial" charset="0"/>
              </a:rPr>
              <a:t>Notice, also that the formulas are basically the same – except for the denominator.</a:t>
            </a:r>
          </a:p>
          <a:p>
            <a:pPr marL="1108327" lvl="2" indent="-174999" defTabSz="933328">
              <a:buFont typeface="Arial" panose="020B0604020202020204" pitchFamily="34" charset="0"/>
              <a:buChar char="•"/>
              <a:defRPr/>
            </a:pPr>
            <a:r>
              <a:rPr lang="en-US" dirty="0">
                <a:latin typeface="Arial" charset="0"/>
              </a:rPr>
              <a:t>N -1 for a sample</a:t>
            </a:r>
          </a:p>
          <a:p>
            <a:pPr marL="1108327" lvl="2" indent="-174999" defTabSz="933328">
              <a:buFont typeface="Arial" panose="020B0604020202020204" pitchFamily="34" charset="0"/>
              <a:buChar char="•"/>
              <a:defRPr/>
            </a:pPr>
            <a:r>
              <a:rPr lang="en-US" dirty="0">
                <a:latin typeface="Arial" charset="0"/>
              </a:rPr>
              <a:t>N for a population</a:t>
            </a:r>
            <a:endParaRPr lang="el-GR" dirty="0">
              <a:latin typeface="Arial" charset="0"/>
            </a:endParaRPr>
          </a:p>
          <a:p>
            <a:pPr>
              <a:buFontTx/>
              <a:buChar char="-"/>
            </a:pP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18</a:t>
            </a:fld>
            <a:endParaRPr lang="en-US"/>
          </a:p>
        </p:txBody>
      </p:sp>
    </p:spTree>
    <p:extLst>
      <p:ext uri="{BB962C8B-B14F-4D97-AF65-F5344CB8AC3E}">
        <p14:creationId xmlns:p14="http://schemas.microsoft.com/office/powerpoint/2010/main" val="118643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74999" indent="-174999">
              <a:buFont typeface="Arial" panose="020B0604020202020204" pitchFamily="34" charset="0"/>
              <a:buChar char="•"/>
            </a:pPr>
            <a:r>
              <a:rPr lang="en-US" dirty="0" smtClean="0"/>
              <a:t>Why do</a:t>
            </a:r>
            <a:r>
              <a:rPr lang="en-US" baseline="0" dirty="0" smtClean="0"/>
              <a:t> we divide n -1 instead of n?</a:t>
            </a:r>
          </a:p>
          <a:p>
            <a:pPr marL="641663" lvl="1" indent="-174999">
              <a:buFont typeface="Arial" panose="020B0604020202020204" pitchFamily="34" charset="0"/>
              <a:buChar char="•"/>
            </a:pPr>
            <a:r>
              <a:rPr lang="en-US" baseline="0" dirty="0" smtClean="0"/>
              <a:t>In psychological research, we usually cannot collect data from the entire population of interest, instead we typically collect data from a sample.</a:t>
            </a:r>
          </a:p>
          <a:p>
            <a:pPr marL="641663" lvl="1" indent="-174999">
              <a:buFont typeface="Arial" panose="020B0604020202020204" pitchFamily="34" charset="0"/>
              <a:buChar char="•"/>
            </a:pPr>
            <a:r>
              <a:rPr lang="en-US" baseline="0" dirty="0" smtClean="0"/>
              <a:t>However, we want to use the data from that sample to make inferences (statements, interpretations, etc.) about the whole population</a:t>
            </a:r>
          </a:p>
          <a:p>
            <a:pPr marL="641663" lvl="1" indent="-174999">
              <a:buFont typeface="Arial" panose="020B0604020202020204" pitchFamily="34" charset="0"/>
              <a:buChar char="•"/>
            </a:pPr>
            <a:r>
              <a:rPr lang="en-US" baseline="0" dirty="0" smtClean="0"/>
              <a:t>Because our data only come from a sample, we need to make some adjustments to statistical formulas in order to make these inferences.</a:t>
            </a:r>
          </a:p>
          <a:p>
            <a:pPr marL="641663" lvl="1" indent="-174999">
              <a:buFont typeface="Arial" panose="020B0604020202020204" pitchFamily="34" charset="0"/>
              <a:buChar char="•"/>
            </a:pPr>
            <a:r>
              <a:rPr lang="en-US" baseline="0" dirty="0" smtClean="0"/>
              <a:t>We adjust the formula for variance because the spread of the scores in a sample tends to be smaller than the spread of scores in the whole population</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dirty="0" smtClean="0"/>
              <a:t>Ok, this figure should</a:t>
            </a:r>
            <a:r>
              <a:rPr lang="en-US" baseline="0" dirty="0" smtClean="0"/>
              <a:t> help explain what I’m talking about.</a:t>
            </a:r>
            <a:endParaRPr lang="en-US" dirty="0" smtClean="0"/>
          </a:p>
          <a:p>
            <a:pPr marL="641663" lvl="1" indent="-174999">
              <a:buFont typeface="Arial" panose="020B0604020202020204" pitchFamily="34" charset="0"/>
              <a:buChar char="•"/>
            </a:pPr>
            <a:r>
              <a:rPr lang="en-US" dirty="0" smtClean="0"/>
              <a:t>The population of adult heights forms a normal distribution. If you select a sample from this population using a random method, you are most likely to obtain individuals who are near the population average in height. That is, because most people in the</a:t>
            </a:r>
            <a:r>
              <a:rPr lang="en-US" baseline="0" dirty="0" smtClean="0"/>
              <a:t> population are centered around the mean, they odds us picking them are higher. On the flip side, there are very few people at the tail ends of the distribution (that are very </a:t>
            </a:r>
            <a:r>
              <a:rPr lang="en-US" baseline="0" dirty="0" err="1" smtClean="0"/>
              <a:t>very</a:t>
            </a:r>
            <a:r>
              <a:rPr lang="en-US" baseline="0" dirty="0" smtClean="0"/>
              <a:t> short or very </a:t>
            </a:r>
            <a:r>
              <a:rPr lang="en-US" baseline="0" dirty="0" err="1" smtClean="0"/>
              <a:t>very</a:t>
            </a:r>
            <a:r>
              <a:rPr lang="en-US" baseline="0" dirty="0" smtClean="0"/>
              <a:t> tall). The odds us selecting those people are really low. </a:t>
            </a:r>
            <a:endParaRPr lang="en-US" dirty="0" smtClean="0"/>
          </a:p>
          <a:p>
            <a:pPr marL="641663" lvl="1" indent="-174999">
              <a:buFont typeface="Arial" panose="020B0604020202020204" pitchFamily="34" charset="0"/>
              <a:buChar char="•"/>
            </a:pPr>
            <a:r>
              <a:rPr lang="en-US" dirty="0" smtClean="0"/>
              <a:t>As a result, the scores in the sample will tend</a:t>
            </a:r>
            <a:r>
              <a:rPr lang="en-US" baseline="0" dirty="0" smtClean="0"/>
              <a:t> </a:t>
            </a:r>
            <a:r>
              <a:rPr lang="en-US" dirty="0" smtClean="0"/>
              <a:t>be less variable (that is, less spread out) than the scores in the population. </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By dividing the sum of squares by n-1 rather than n, we come up with a value for the sample variance that is closer to what we would get it we had scores form all people in the population to compute the population variance.</a:t>
            </a:r>
          </a:p>
          <a:p>
            <a:pPr marL="174999" indent="-174999">
              <a:buFont typeface="Arial" panose="020B0604020202020204" pitchFamily="34" charset="0"/>
              <a:buChar char="•"/>
            </a:pPr>
            <a:r>
              <a:rPr lang="en-US" baseline="0" dirty="0" smtClean="0"/>
              <a:t>In other words, dividing n-1 gives us a value that is likely to be a more accurate estimate of the population (an unbiased estimate)</a:t>
            </a:r>
          </a:p>
          <a:p>
            <a:pPr marL="174999" indent="-174999">
              <a:buFont typeface="Arial" panose="020B0604020202020204" pitchFamily="34" charset="0"/>
              <a:buChar char="•"/>
            </a:pPr>
            <a:endParaRPr lang="en-US" dirty="0" smtClean="0"/>
          </a:p>
          <a:p>
            <a:pPr marL="174999" indent="-174999">
              <a:buFont typeface="Arial" panose="020B0604020202020204" pitchFamily="34" charset="0"/>
              <a:buChar char="•"/>
            </a:pPr>
            <a:endParaRPr lang="en-US" dirty="0" smtClean="0"/>
          </a:p>
          <a:p>
            <a:pPr marL="174999" indent="-174999">
              <a:buFont typeface="Arial" panose="020B0604020202020204" pitchFamily="34" charset="0"/>
              <a:buChar char="•"/>
            </a:pPr>
            <a:r>
              <a:rPr lang="en-US" dirty="0" smtClean="0"/>
              <a:t>N -1 is also the degrees</a:t>
            </a:r>
            <a:r>
              <a:rPr lang="en-US" baseline="0" dirty="0" smtClean="0"/>
              <a:t> of freedom (more on this later)</a:t>
            </a:r>
            <a:endParaRPr lang="en-US" dirty="0" smtClean="0"/>
          </a:p>
          <a:p>
            <a:pPr>
              <a:buFontTx/>
              <a:buChar char="-"/>
            </a:pP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19</a:t>
            </a:fld>
            <a:endParaRPr lang="en-US"/>
          </a:p>
        </p:txBody>
      </p:sp>
    </p:spTree>
    <p:extLst>
      <p:ext uri="{BB962C8B-B14F-4D97-AF65-F5344CB8AC3E}">
        <p14:creationId xmlns:p14="http://schemas.microsoft.com/office/powerpoint/2010/main" val="36345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today</a:t>
            </a:r>
            <a:r>
              <a:rPr lang="en-US" baseline="0" dirty="0" smtClean="0"/>
              <a:t> we’re going to talk about variability. </a:t>
            </a:r>
          </a:p>
          <a:p>
            <a:pPr marL="174999" indent="-174999">
              <a:buFont typeface="Arial" panose="020B0604020202020204" pitchFamily="34" charset="0"/>
              <a:buChar char="•"/>
            </a:pPr>
            <a:r>
              <a:rPr lang="en-US" baseline="0" dirty="0" smtClean="0"/>
              <a:t>We’ll discuss what it is and why it is important.</a:t>
            </a:r>
          </a:p>
          <a:p>
            <a:pPr marL="174999" indent="-174999">
              <a:buFont typeface="Arial" panose="020B0604020202020204" pitchFamily="34" charset="0"/>
              <a:buChar char="•"/>
            </a:pPr>
            <a:r>
              <a:rPr lang="en-US" baseline="0" dirty="0" smtClean="0"/>
              <a:t>We’ll discuss several measures of variability, including range, variance, and standard deviation.</a:t>
            </a:r>
          </a:p>
          <a:p>
            <a:pPr marL="174999" indent="-174999">
              <a:buFont typeface="Arial" panose="020B0604020202020204" pitchFamily="34" charset="0"/>
              <a:buChar char="•"/>
            </a:pPr>
            <a:r>
              <a:rPr lang="en-US" baseline="0" dirty="0" smtClean="0"/>
              <a:t>We’ll do some calculations.</a:t>
            </a:r>
          </a:p>
          <a:p>
            <a:pPr marL="174999" indent="-174999">
              <a:buFont typeface="Arial" panose="020B0604020202020204" pitchFamily="34" charset="0"/>
              <a:buChar char="•"/>
            </a:pPr>
            <a:r>
              <a:rPr lang="en-US" baseline="0" dirty="0" smtClean="0"/>
              <a:t>And lastly, we’ll talk about what happens to the standard deviation when constants are changed.</a:t>
            </a:r>
          </a:p>
          <a:p>
            <a:pPr marL="174999" indent="-174999">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6370392D-B336-4FEB-935D-895BCF05B38B}" type="slidenum">
              <a:rPr lang="en-US" smtClean="0"/>
              <a:pPr/>
              <a:t>2</a:t>
            </a:fld>
            <a:endParaRPr lang="en-US"/>
          </a:p>
        </p:txBody>
      </p:sp>
    </p:spTree>
    <p:extLst>
      <p:ext uri="{BB962C8B-B14F-4D97-AF65-F5344CB8AC3E}">
        <p14:creationId xmlns:p14="http://schemas.microsoft.com/office/powerpoint/2010/main" val="1123550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The</a:t>
            </a:r>
            <a:r>
              <a:rPr lang="en-US" baseline="0" dirty="0" smtClean="0"/>
              <a:t> other measure of variability that is used in psychology is the standard deviation.</a:t>
            </a:r>
          </a:p>
          <a:p>
            <a:pPr marL="641663" lvl="1" indent="-174999">
              <a:buFont typeface="Arial" panose="020B0604020202020204" pitchFamily="34" charset="0"/>
              <a:buChar char="•"/>
            </a:pPr>
            <a:r>
              <a:rPr lang="en-US" baseline="0" dirty="0" smtClean="0"/>
              <a:t>The standard deviation is the most common measure reported to describe the spread of scores</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dirty="0" smtClean="0"/>
              <a:t>One of the problems with variance is that it’s not very easy</a:t>
            </a:r>
            <a:r>
              <a:rPr lang="en-US" baseline="0" dirty="0" smtClean="0"/>
              <a:t> to understand at a glance. </a:t>
            </a:r>
            <a:endParaRPr lang="en-US" dirty="0" smtClean="0"/>
          </a:p>
          <a:p>
            <a:pPr marL="641663" lvl="1" indent="-174999">
              <a:buFont typeface="Arial" panose="020B0604020202020204" pitchFamily="34" charset="0"/>
              <a:buChar char="•"/>
            </a:pPr>
            <a:r>
              <a:rPr lang="en-US" dirty="0" smtClean="0"/>
              <a:t>Remember the previous scores we had</a:t>
            </a:r>
            <a:r>
              <a:rPr lang="en-US" baseline="0" dirty="0" smtClean="0"/>
              <a:t> (1, 2, 4, 4, and 10).</a:t>
            </a:r>
          </a:p>
          <a:p>
            <a:pPr marL="641663" lvl="1" indent="-174999">
              <a:buFont typeface="Arial" panose="020B0604020202020204" pitchFamily="34" charset="0"/>
              <a:buChar char="•"/>
            </a:pPr>
            <a:r>
              <a:rPr lang="en-US" baseline="0" dirty="0" smtClean="0"/>
              <a:t>We had a sample variance of 12.2. However, the typical score does not vary from the mean by 12.2. I mean scores only range from 1 to 10, so to say that the variance is 12.2 doesn’t translate easily for people. </a:t>
            </a:r>
          </a:p>
          <a:p>
            <a:pPr marL="641663" lvl="1" indent="-174999">
              <a:buFont typeface="Arial" panose="020B0604020202020204" pitchFamily="34" charset="0"/>
              <a:buChar char="•"/>
            </a:pPr>
            <a:r>
              <a:rPr lang="en-US" baseline="0" dirty="0" smtClean="0"/>
              <a:t>Remember, the variance calculated based on the </a:t>
            </a:r>
            <a:r>
              <a:rPr lang="en-US" b="1" baseline="0" dirty="0" smtClean="0"/>
              <a:t>squared</a:t>
            </a:r>
            <a:r>
              <a:rPr lang="en-US" baseline="0" dirty="0" smtClean="0"/>
              <a:t> deviations, not the deviations, and so it is too big. </a:t>
            </a:r>
          </a:p>
          <a:p>
            <a:pPr marL="1108327" lvl="2" indent="-174999">
              <a:buFont typeface="Arial" panose="020B0604020202020204" pitchFamily="34" charset="0"/>
              <a:buChar char="•"/>
            </a:pPr>
            <a:r>
              <a:rPr lang="en-US" baseline="0" dirty="0" smtClean="0"/>
              <a:t>(we squared the deviations in order to remove the negative signs)</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We solve this problem by “</a:t>
            </a:r>
            <a:r>
              <a:rPr lang="en-US" baseline="0" dirty="0" err="1" smtClean="0"/>
              <a:t>unsquaring</a:t>
            </a:r>
            <a:r>
              <a:rPr lang="en-US" baseline="0" dirty="0" smtClean="0"/>
              <a:t>” it – taking the square root of the variance</a:t>
            </a:r>
          </a:p>
          <a:p>
            <a:pPr marL="174999" indent="-174999">
              <a:buFont typeface="Arial" panose="020B0604020202020204" pitchFamily="34" charset="0"/>
              <a:buChar char="•"/>
            </a:pPr>
            <a:r>
              <a:rPr lang="en-US" baseline="0" dirty="0" smtClean="0"/>
              <a:t>The Square root of12.2 is 3.49, which makes much more sense to us. It is on a scale that is comparable to our range of numbers.</a:t>
            </a:r>
          </a:p>
          <a:p>
            <a:pPr>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20</a:t>
            </a:fld>
            <a:endParaRPr lang="en-US"/>
          </a:p>
        </p:txBody>
      </p:sp>
    </p:spTree>
    <p:extLst>
      <p:ext uri="{BB962C8B-B14F-4D97-AF65-F5344CB8AC3E}">
        <p14:creationId xmlns:p14="http://schemas.microsoft.com/office/powerpoint/2010/main" val="3391636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Ok, so here we see the sample variance and standard deviation side by side with the population variance and standard</a:t>
            </a:r>
            <a:r>
              <a:rPr lang="en-US" baseline="0" dirty="0" smtClean="0"/>
              <a:t> deviation. </a:t>
            </a:r>
          </a:p>
          <a:p>
            <a:pPr marL="174999" indent="-174999">
              <a:buFont typeface="Arial" panose="020B0604020202020204" pitchFamily="34" charset="0"/>
              <a:buChar char="•"/>
            </a:pPr>
            <a:endParaRPr lang="en-US" baseline="0" dirty="0" smtClean="0"/>
          </a:p>
          <a:p>
            <a:pPr marL="174999" indent="-174999" defTabSz="933328">
              <a:buFont typeface="Arial" panose="020B0604020202020204" pitchFamily="34" charset="0"/>
              <a:buChar char="•"/>
            </a:pPr>
            <a:r>
              <a:rPr lang="en-US" dirty="0" smtClean="0"/>
              <a:t>Looks like a lot of different formulas,</a:t>
            </a:r>
            <a:r>
              <a:rPr lang="en-US" baseline="0" dirty="0" smtClean="0"/>
              <a:t> but to solve for measures of variability there are really just three steps:</a:t>
            </a:r>
          </a:p>
          <a:p>
            <a:pPr marL="174999" indent="-174999">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21</a:t>
            </a:fld>
            <a:endParaRPr lang="en-US"/>
          </a:p>
        </p:txBody>
      </p:sp>
    </p:spTree>
    <p:extLst>
      <p:ext uri="{BB962C8B-B14F-4D97-AF65-F5344CB8AC3E}">
        <p14:creationId xmlns:p14="http://schemas.microsoft.com/office/powerpoint/2010/main" val="3105028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332" indent="-233332">
              <a:buAutoNum type="arabicPeriod"/>
            </a:pPr>
            <a:r>
              <a:rPr lang="en-US" baseline="0" dirty="0" smtClean="0"/>
              <a:t>First, compute the sum of squares using either the definitional or computational formula.</a:t>
            </a:r>
          </a:p>
          <a:p>
            <a:pPr marL="699996" lvl="1" indent="-233332">
              <a:buFont typeface="Arial" panose="020B0604020202020204" pitchFamily="34" charset="0"/>
              <a:buChar char="•"/>
            </a:pPr>
            <a:r>
              <a:rPr lang="en-US" baseline="0" dirty="0" smtClean="0"/>
              <a:t>Which you have already practiced.</a:t>
            </a:r>
          </a:p>
          <a:p>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22</a:t>
            </a:fld>
            <a:endParaRPr lang="en-US"/>
          </a:p>
        </p:txBody>
      </p:sp>
    </p:spTree>
    <p:extLst>
      <p:ext uri="{BB962C8B-B14F-4D97-AF65-F5344CB8AC3E}">
        <p14:creationId xmlns:p14="http://schemas.microsoft.com/office/powerpoint/2010/main" val="995005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3328">
              <a:defRPr/>
            </a:pPr>
            <a:r>
              <a:rPr lang="en-US" dirty="0">
                <a:solidFill>
                  <a:srgbClr val="FF0000"/>
                </a:solidFill>
              </a:rPr>
              <a:t>Second,</a:t>
            </a:r>
            <a:r>
              <a:rPr lang="en-US" dirty="0"/>
              <a:t> determine whether your data is for a population or a sample.  </a:t>
            </a:r>
          </a:p>
          <a:p>
            <a:pPr marL="174999" indent="-174999" defTabSz="933328">
              <a:buFont typeface="Arial" panose="020B0604020202020204" pitchFamily="34" charset="0"/>
              <a:buChar char="•"/>
              <a:defRPr/>
            </a:pPr>
            <a:r>
              <a:rPr lang="en-US" dirty="0"/>
              <a:t>If it is a population you will divide sum of squares by n.</a:t>
            </a:r>
          </a:p>
          <a:p>
            <a:pPr marL="174999" indent="-174999" defTabSz="933328">
              <a:buFont typeface="Arial" panose="020B0604020202020204" pitchFamily="34" charset="0"/>
              <a:buChar char="•"/>
              <a:defRPr/>
            </a:pPr>
            <a:r>
              <a:rPr lang="en-US" dirty="0"/>
              <a:t>If it is a sample, you will divide sum of squares by n-1.</a:t>
            </a:r>
          </a:p>
          <a:p>
            <a:pPr defTabSz="933328">
              <a:defRPr/>
            </a:pPr>
            <a:endParaRPr lang="en-US" dirty="0"/>
          </a:p>
          <a:p>
            <a:pPr defTabSz="933328">
              <a:defRPr/>
            </a:pPr>
            <a:r>
              <a:rPr lang="en-US" dirty="0"/>
              <a:t>Third, you’ll find the standard deviation by taking the square root of the variance term</a:t>
            </a:r>
          </a:p>
          <a:p>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23</a:t>
            </a:fld>
            <a:endParaRPr lang="en-US"/>
          </a:p>
        </p:txBody>
      </p:sp>
    </p:spTree>
    <p:extLst>
      <p:ext uri="{BB962C8B-B14F-4D97-AF65-F5344CB8AC3E}">
        <p14:creationId xmlns:p14="http://schemas.microsoft.com/office/powerpoint/2010/main" val="745738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defTabSz="933328">
              <a:buFont typeface="Arial" panose="020B0604020202020204" pitchFamily="34" charset="0"/>
              <a:buChar char="•"/>
              <a:defRPr/>
            </a:pPr>
            <a:r>
              <a:rPr lang="en-US" dirty="0"/>
              <a:t>What happens if we need to transform the scale – say we decide to change it by adding/subtracting a constant to each score.</a:t>
            </a:r>
          </a:p>
          <a:p>
            <a:pPr marL="174999" indent="-174999" defTabSz="933328">
              <a:buFont typeface="Arial" panose="020B0604020202020204" pitchFamily="34" charset="0"/>
              <a:buChar char="•"/>
              <a:defRPr/>
            </a:pPr>
            <a:endParaRPr lang="en-US" dirty="0"/>
          </a:p>
          <a:p>
            <a:pPr marL="174999" indent="-174999" defTabSz="933328">
              <a:buFont typeface="Arial" panose="020B0604020202020204" pitchFamily="34" charset="0"/>
              <a:buChar char="•"/>
              <a:defRPr/>
            </a:pPr>
            <a:endParaRPr lang="en-US" dirty="0"/>
          </a:p>
          <a:p>
            <a:pPr marL="174999" indent="-174999" defTabSz="933328">
              <a:buFont typeface="Arial" panose="020B0604020202020204" pitchFamily="34" charset="0"/>
              <a:buChar char="•"/>
              <a:defRPr/>
            </a:pPr>
            <a:endParaRPr lang="en-US" dirty="0"/>
          </a:p>
          <a:p>
            <a:pPr marL="174999" indent="-174999" defTabSz="933328">
              <a:buFont typeface="Arial" panose="020B0604020202020204" pitchFamily="34" charset="0"/>
              <a:buChar char="•"/>
              <a:defRPr/>
            </a:pPr>
            <a:endParaRPr lang="en-US" dirty="0"/>
          </a:p>
          <a:p>
            <a:pPr marL="174999" indent="-174999" defTabSz="933328">
              <a:buFont typeface="Arial" panose="020B0604020202020204" pitchFamily="34" charset="0"/>
              <a:buChar char="•"/>
              <a:defRPr/>
            </a:pPr>
            <a:r>
              <a:rPr lang="en-US" dirty="0"/>
              <a:t>will not change the standard deviation</a:t>
            </a:r>
          </a:p>
          <a:p>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24</a:t>
            </a:fld>
            <a:endParaRPr lang="en-US"/>
          </a:p>
        </p:txBody>
      </p:sp>
    </p:spTree>
    <p:extLst>
      <p:ext uri="{BB962C8B-B14F-4D97-AF65-F5344CB8AC3E}">
        <p14:creationId xmlns:p14="http://schemas.microsoft.com/office/powerpoint/2010/main" val="786137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3328">
              <a:defRPr/>
            </a:pPr>
            <a:r>
              <a:rPr lang="en-US" dirty="0"/>
              <a:t>Multiplying/dividing each score by a constant </a:t>
            </a:r>
          </a:p>
          <a:p>
            <a:pPr defTabSz="933328">
              <a:defRPr/>
            </a:pPr>
            <a:endParaRPr lang="en-US" dirty="0"/>
          </a:p>
          <a:p>
            <a:pPr defTabSz="933328">
              <a:defRPr/>
            </a:pPr>
            <a:endParaRPr lang="en-US" dirty="0"/>
          </a:p>
          <a:p>
            <a:pPr defTabSz="933328">
              <a:defRPr/>
            </a:pPr>
            <a:r>
              <a:rPr lang="en-US" dirty="0"/>
              <a:t>causes the standard deviation to be multiplied/divided by the same constant</a:t>
            </a:r>
          </a:p>
          <a:p>
            <a:endParaRPr lang="en-US" dirty="0" smtClean="0"/>
          </a:p>
          <a:p>
            <a:r>
              <a:rPr lang="en-US" dirty="0" smtClean="0"/>
              <a:t>(slight differences</a:t>
            </a:r>
            <a:r>
              <a:rPr lang="en-US" baseline="0" dirty="0" smtClean="0"/>
              <a:t> due to rounding)</a:t>
            </a:r>
          </a:p>
          <a:p>
            <a:r>
              <a:rPr lang="en-US" baseline="0" dirty="0" smtClean="0"/>
              <a:t>2.2360679</a:t>
            </a: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25</a:t>
            </a:fld>
            <a:endParaRPr lang="en-US"/>
          </a:p>
        </p:txBody>
      </p:sp>
    </p:spTree>
    <p:extLst>
      <p:ext uri="{BB962C8B-B14F-4D97-AF65-F5344CB8AC3E}">
        <p14:creationId xmlns:p14="http://schemas.microsoft.com/office/powerpoint/2010/main" val="1630492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0392D-B336-4FEB-935D-895BCF05B38B}" type="slidenum">
              <a:rPr lang="en-US" smtClean="0"/>
              <a:pPr/>
              <a:t>26</a:t>
            </a:fld>
            <a:endParaRPr lang="en-US"/>
          </a:p>
        </p:txBody>
      </p:sp>
    </p:spTree>
    <p:extLst>
      <p:ext uri="{BB962C8B-B14F-4D97-AF65-F5344CB8AC3E}">
        <p14:creationId xmlns:p14="http://schemas.microsoft.com/office/powerpoint/2010/main" val="3174743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70392D-B336-4FEB-935D-895BCF05B38B}" type="slidenum">
              <a:rPr lang="en-US" smtClean="0"/>
              <a:pPr/>
              <a:t>27</a:t>
            </a:fld>
            <a:endParaRPr lang="en-US"/>
          </a:p>
        </p:txBody>
      </p:sp>
    </p:spTree>
    <p:extLst>
      <p:ext uri="{BB962C8B-B14F-4D97-AF65-F5344CB8AC3E}">
        <p14:creationId xmlns:p14="http://schemas.microsoft.com/office/powerpoint/2010/main" val="3253640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70392D-B336-4FEB-935D-895BCF05B38B}" type="slidenum">
              <a:rPr lang="en-US" smtClean="0"/>
              <a:pPr/>
              <a:t>28</a:t>
            </a:fld>
            <a:endParaRPr lang="en-US"/>
          </a:p>
        </p:txBody>
      </p:sp>
    </p:spTree>
    <p:extLst>
      <p:ext uri="{BB962C8B-B14F-4D97-AF65-F5344CB8AC3E}">
        <p14:creationId xmlns:p14="http://schemas.microsoft.com/office/powerpoint/2010/main" val="2258437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70392D-B336-4FEB-935D-895BCF05B38B}" type="slidenum">
              <a:rPr lang="en-US" smtClean="0"/>
              <a:pPr/>
              <a:t>29</a:t>
            </a:fld>
            <a:endParaRPr lang="en-US"/>
          </a:p>
        </p:txBody>
      </p:sp>
    </p:spTree>
    <p:extLst>
      <p:ext uri="{BB962C8B-B14F-4D97-AF65-F5344CB8AC3E}">
        <p14:creationId xmlns:p14="http://schemas.microsoft.com/office/powerpoint/2010/main" val="114539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Not long</a:t>
            </a:r>
            <a:r>
              <a:rPr lang="en-US" baseline="0" dirty="0" smtClean="0"/>
              <a:t> ago</a:t>
            </a:r>
            <a:r>
              <a:rPr lang="en-US" dirty="0" smtClean="0"/>
              <a:t>, we learned about measures of central tendency (mean, median, mode</a:t>
            </a:r>
            <a:r>
              <a:rPr lang="en-US" dirty="0" smtClean="0"/>
              <a:t>).</a:t>
            </a:r>
            <a:r>
              <a:rPr lang="en-US" baseline="0" dirty="0" smtClean="0"/>
              <a:t> Remember</a:t>
            </a:r>
            <a:r>
              <a:rPr lang="en-US" baseline="0" dirty="0" smtClean="0"/>
              <a:t>, measures of central tendency tell us about the ‘typical’ value in a set of scores.</a:t>
            </a:r>
          </a:p>
          <a:p>
            <a:pPr marL="174999" indent="-174999">
              <a:buFont typeface="Arial" panose="020B0604020202020204" pitchFamily="34" charset="0"/>
              <a:buChar char="•"/>
            </a:pPr>
            <a:r>
              <a:rPr lang="en-US" baseline="0" dirty="0" smtClean="0"/>
              <a:t>However, measures of central tendency only provide limited information about a set of scores. So, I want to give you a reason to care about variability.</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So, let’s talk about something that is of vital importance. Your vacation plans. W</a:t>
            </a:r>
            <a:r>
              <a:rPr lang="en-US" dirty="0" smtClean="0"/>
              <a:t>here would you rather vacation…</a:t>
            </a:r>
          </a:p>
          <a:p>
            <a:pPr marL="641663" lvl="1" indent="-174999">
              <a:buFont typeface="Arial" panose="020B0604020202020204" pitchFamily="34" charset="0"/>
              <a:buChar char="•"/>
            </a:pPr>
            <a:r>
              <a:rPr lang="en-US" dirty="0" smtClean="0"/>
              <a:t>At </a:t>
            </a:r>
            <a:r>
              <a:rPr lang="en-US" dirty="0" err="1" smtClean="0"/>
              <a:t>Gulfside</a:t>
            </a:r>
            <a:r>
              <a:rPr lang="en-US" dirty="0" smtClean="0"/>
              <a:t> Bungalows, where the mean temperature is 70</a:t>
            </a:r>
            <a:r>
              <a:rPr lang="en-US" baseline="0" dirty="0" smtClean="0"/>
              <a:t> degrees, </a:t>
            </a:r>
          </a:p>
          <a:p>
            <a:pPr marL="641663" lvl="1" indent="-174999">
              <a:buFont typeface="Arial" panose="020B0604020202020204" pitchFamily="34" charset="0"/>
              <a:buChar char="•"/>
            </a:pPr>
            <a:r>
              <a:rPr lang="en-US" baseline="0" dirty="0" smtClean="0"/>
              <a:t>or Kalahari Condos where the mean temperature is 70 degrees?</a:t>
            </a:r>
          </a:p>
          <a:p>
            <a:pPr marL="641663" lvl="1" indent="-174999">
              <a:buFont typeface="Arial" panose="020B0604020202020204" pitchFamily="34" charset="0"/>
              <a:buChar char="•"/>
            </a:pPr>
            <a:r>
              <a:rPr lang="en-US" baseline="0" dirty="0" smtClean="0"/>
              <a:t>Given this information, either place seem equally desirable.</a:t>
            </a:r>
          </a:p>
          <a:p>
            <a:pPr marL="641663" lvl="1"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dirty="0" smtClean="0"/>
              <a:t>But what if I told you in</a:t>
            </a:r>
            <a:r>
              <a:rPr lang="en-US" baseline="0" dirty="0" smtClean="0"/>
              <a:t> the daytime </a:t>
            </a:r>
            <a:r>
              <a:rPr lang="en-US" baseline="0" dirty="0" err="1" smtClean="0"/>
              <a:t>Gulfside</a:t>
            </a:r>
            <a:r>
              <a:rPr lang="en-US" baseline="0" dirty="0" smtClean="0"/>
              <a:t> Bungalows reaches about 72 degrees and in the nighttime about 68 degrees. </a:t>
            </a:r>
          </a:p>
          <a:p>
            <a:pPr marL="174999" indent="-174999">
              <a:buFont typeface="Arial" panose="020B0604020202020204" pitchFamily="34" charset="0"/>
              <a:buChar char="•"/>
            </a:pPr>
            <a:r>
              <a:rPr lang="en-US" baseline="0" dirty="0" smtClean="0"/>
              <a:t>And in Kalahari Condos the daytime temperature can reach 110 degrees and can reach about 30 degrees in the evening.</a:t>
            </a:r>
          </a:p>
          <a:p>
            <a:pPr marL="641663" lvl="1" indent="-174999">
              <a:buFont typeface="Arial" panose="020B0604020202020204" pitchFamily="34" charset="0"/>
              <a:buChar char="•"/>
            </a:pPr>
            <a:r>
              <a:rPr lang="en-US" baseline="0" dirty="0" smtClean="0"/>
              <a:t>Would your answer change? Yeah, probably. </a:t>
            </a:r>
            <a:endParaRPr lang="en-US" dirty="0" smtClean="0"/>
          </a:p>
          <a:p>
            <a:pPr>
              <a:buFontTx/>
              <a:buNone/>
            </a:pP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3</a:t>
            </a:fld>
            <a:endParaRPr lang="en-US"/>
          </a:p>
        </p:txBody>
      </p:sp>
    </p:spTree>
    <p:extLst>
      <p:ext uri="{BB962C8B-B14F-4D97-AF65-F5344CB8AC3E}">
        <p14:creationId xmlns:p14="http://schemas.microsoft.com/office/powerpoint/2010/main" val="199107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Measures of central tendency are simply</a:t>
            </a:r>
            <a:r>
              <a:rPr lang="en-US" baseline="0" dirty="0" smtClean="0"/>
              <a:t> not enough to describe a sample (or population)</a:t>
            </a:r>
          </a:p>
          <a:p>
            <a:pPr marL="174999" indent="-174999">
              <a:buFont typeface="Arial" panose="020B0604020202020204" pitchFamily="34" charset="0"/>
              <a:buChar char="•"/>
            </a:pPr>
            <a:r>
              <a:rPr lang="en-US" baseline="0" dirty="0" smtClean="0"/>
              <a:t>Two samples can have the same mean but look very different.</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For example, if we took two samples and asked, “In the past semester, how many times have you had a serious disagreement or conflict with your significant other?”</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Here we have two different samples, each with three individuals. </a:t>
            </a:r>
          </a:p>
          <a:p>
            <a:pPr marL="174999" indent="-174999">
              <a:buFont typeface="Arial" panose="020B0604020202020204" pitchFamily="34" charset="0"/>
              <a:buChar char="•"/>
            </a:pPr>
            <a:r>
              <a:rPr lang="en-US" baseline="0" dirty="0" smtClean="0"/>
              <a:t>You can see the means, the medians, and the modes are the same for both samples.</a:t>
            </a:r>
          </a:p>
          <a:p>
            <a:pPr marL="174999" indent="-174999">
              <a:buFont typeface="Arial" panose="020B0604020202020204" pitchFamily="34" charset="0"/>
              <a:buChar char="•"/>
            </a:pPr>
            <a:r>
              <a:rPr lang="en-US" baseline="0" dirty="0" smtClean="0"/>
              <a:t>But just looking at them, you can see that there is something different about the samples. </a:t>
            </a:r>
          </a:p>
          <a:p>
            <a:pPr marL="174999" indent="-174999">
              <a:buFont typeface="Arial" panose="020B0604020202020204" pitchFamily="34" charset="0"/>
              <a:buChar char="•"/>
            </a:pPr>
            <a:r>
              <a:rPr lang="en-US" baseline="0" dirty="0" smtClean="0"/>
              <a:t>In this situation, our measures of central tendency are not fully capturing what is going on</a:t>
            </a:r>
          </a:p>
          <a:p>
            <a:endParaRPr lang="en-US" baseline="0" dirty="0" smtClean="0"/>
          </a:p>
        </p:txBody>
      </p:sp>
      <p:sp>
        <p:nvSpPr>
          <p:cNvPr id="4" name="Slide Number Placeholder 3"/>
          <p:cNvSpPr>
            <a:spLocks noGrp="1"/>
          </p:cNvSpPr>
          <p:nvPr>
            <p:ph type="sldNum" sz="quarter" idx="10"/>
          </p:nvPr>
        </p:nvSpPr>
        <p:spPr/>
        <p:txBody>
          <a:bodyPr/>
          <a:lstStyle/>
          <a:p>
            <a:fld id="{6370392D-B336-4FEB-935D-895BCF05B38B}" type="slidenum">
              <a:rPr lang="en-US" smtClean="0"/>
              <a:pPr/>
              <a:t>4</a:t>
            </a:fld>
            <a:endParaRPr lang="en-US"/>
          </a:p>
        </p:txBody>
      </p:sp>
    </p:spTree>
    <p:extLst>
      <p:ext uri="{BB962C8B-B14F-4D97-AF65-F5344CB8AC3E}">
        <p14:creationId xmlns:p14="http://schemas.microsoft.com/office/powerpoint/2010/main" val="169319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Imagine,</a:t>
            </a:r>
            <a:r>
              <a:rPr lang="en-US" baseline="0" dirty="0" smtClean="0"/>
              <a:t> I </a:t>
            </a:r>
            <a:r>
              <a:rPr lang="en-US" dirty="0" smtClean="0"/>
              <a:t>told you that someone scored a 210 on a test. That wouldn’t mean a lot to you unless you knew where that score was in RELATION to OTHER PEOPLE in the class.</a:t>
            </a:r>
          </a:p>
          <a:p>
            <a:pPr marL="174999" indent="-174999">
              <a:buFont typeface="Arial" panose="020B0604020202020204" pitchFamily="34" charset="0"/>
              <a:buChar char="•"/>
            </a:pPr>
            <a:r>
              <a:rPr lang="en-US" dirty="0" smtClean="0"/>
              <a:t>Likewise, if I told you that the </a:t>
            </a:r>
            <a:r>
              <a:rPr lang="en-US" dirty="0" smtClean="0"/>
              <a:t>mean of </a:t>
            </a:r>
            <a:r>
              <a:rPr lang="en-US" dirty="0" smtClean="0"/>
              <a:t>the class was 210 that would not mean as much because you don’t have any idea of HOW VARIABLE these scores were.</a:t>
            </a:r>
          </a:p>
          <a:p>
            <a:pPr marL="174999" indent="-174999">
              <a:buFont typeface="Arial" panose="020B0604020202020204" pitchFamily="34" charset="0"/>
              <a:buChar char="•"/>
            </a:pPr>
            <a:endParaRPr lang="en-US" b="0" dirty="0" smtClean="0"/>
          </a:p>
          <a:p>
            <a:pPr marL="174999" indent="-174999">
              <a:buFont typeface="Arial" panose="020B0604020202020204" pitchFamily="34" charset="0"/>
              <a:buChar char="•"/>
            </a:pPr>
            <a:r>
              <a:rPr lang="en-US" b="0" dirty="0" smtClean="0"/>
              <a:t>Variability</a:t>
            </a:r>
            <a:r>
              <a:rPr lang="en-US" b="0" baseline="0" dirty="0" smtClean="0"/>
              <a:t> is the degree to which scores are spread out in a distribution.</a:t>
            </a:r>
          </a:p>
          <a:p>
            <a:pPr marL="641663" lvl="1" indent="-174999">
              <a:buFont typeface="Arial" panose="020B0604020202020204" pitchFamily="34" charset="0"/>
              <a:buChar char="•"/>
            </a:pPr>
            <a:r>
              <a:rPr lang="en-US" b="0" baseline="0" dirty="0" smtClean="0"/>
              <a:t>Variability describes the distribution, usually in terms of distance.</a:t>
            </a:r>
          </a:p>
          <a:p>
            <a:pPr marL="641663" lvl="1" indent="-174999" defTabSz="933328">
              <a:buFont typeface="Arial" panose="020B0604020202020204" pitchFamily="34" charset="0"/>
              <a:buChar char="•"/>
              <a:defRPr/>
            </a:pPr>
            <a:r>
              <a:rPr lang="en-US" b="0" baseline="0" dirty="0" smtClean="0"/>
              <a:t>In some data sets, the scores are tightly clustered around the mean. In other data sets, the scores are spread out.</a:t>
            </a:r>
          </a:p>
          <a:p>
            <a:pPr marL="174999" indent="-174999" defTabSz="933328">
              <a:buFont typeface="Arial" panose="020B0604020202020204" pitchFamily="34" charset="0"/>
              <a:buChar char="•"/>
              <a:defRPr/>
            </a:pPr>
            <a:r>
              <a:rPr lang="en-US" dirty="0" smtClean="0"/>
              <a:t>This measure gives us </a:t>
            </a:r>
            <a:r>
              <a:rPr lang="en-US" dirty="0" smtClean="0"/>
              <a:t>an idea about how well an individual or sample might represent population</a:t>
            </a:r>
          </a:p>
          <a:p>
            <a:pPr marL="641663" lvl="1" indent="-174999">
              <a:buFont typeface="Arial" panose="020B0604020202020204" pitchFamily="34" charset="0"/>
              <a:buChar char="•"/>
            </a:pPr>
            <a:r>
              <a:rPr lang="en-US" dirty="0" smtClean="0"/>
              <a:t>With ANY set of data,</a:t>
            </a:r>
            <a:r>
              <a:rPr lang="en-US" baseline="0" dirty="0" smtClean="0"/>
              <a:t> to really be able to interpret scores (what do these data mean), </a:t>
            </a:r>
            <a:r>
              <a:rPr lang="en-US" dirty="0" smtClean="0"/>
              <a:t>you will need to know the most likely score (i.e., some measure of central tendency) as well as some measure of how diverse the scores were. </a:t>
            </a:r>
          </a:p>
          <a:p>
            <a:endParaRPr lang="en-US" dirty="0" smtClean="0"/>
          </a:p>
          <a:p>
            <a:pPr marL="174999" indent="-174999">
              <a:buFont typeface="Arial" panose="020B0604020202020204" pitchFamily="34" charset="0"/>
              <a:buChar char="•"/>
            </a:pPr>
            <a:r>
              <a:rPr lang="en-US" dirty="0" smtClean="0"/>
              <a:t>Here you can see three different samples. In each sample,</a:t>
            </a:r>
            <a:r>
              <a:rPr lang="en-US" baseline="0" dirty="0" smtClean="0"/>
              <a:t> the mean is exactly the same (6). However, just looking at the scores you’ll notice that spread of the scores is very different. </a:t>
            </a: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5</a:t>
            </a:fld>
            <a:endParaRPr lang="en-US"/>
          </a:p>
        </p:txBody>
      </p:sp>
    </p:spTree>
    <p:extLst>
      <p:ext uri="{BB962C8B-B14F-4D97-AF65-F5344CB8AC3E}">
        <p14:creationId xmlns:p14="http://schemas.microsoft.com/office/powerpoint/2010/main" val="119144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The range is one measure of variability.</a:t>
            </a:r>
          </a:p>
          <a:p>
            <a:pPr marL="174999" indent="-174999">
              <a:buFont typeface="Arial" panose="020B0604020202020204" pitchFamily="34" charset="0"/>
              <a:buChar char="•"/>
            </a:pPr>
            <a:r>
              <a:rPr lang="en-US" dirty="0" smtClean="0"/>
              <a:t>The range is typically given</a:t>
            </a:r>
            <a:r>
              <a:rPr lang="en-US" baseline="0" dirty="0" smtClean="0"/>
              <a:t> by the maximum and minimum values in a set. This is sometimes referred to as the </a:t>
            </a:r>
            <a:r>
              <a:rPr lang="en-US" b="1" baseline="0" dirty="0" smtClean="0"/>
              <a:t>crude range</a:t>
            </a:r>
            <a:r>
              <a:rPr lang="en-US" baseline="0" dirty="0" smtClean="0"/>
              <a:t>.</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Imagine we have 5 scores (1, 3, 5, 7, 9).</a:t>
            </a:r>
          </a:p>
          <a:p>
            <a:pPr marL="174999" indent="-174999">
              <a:buFont typeface="Arial" panose="020B0604020202020204" pitchFamily="34" charset="0"/>
              <a:buChar char="•"/>
            </a:pPr>
            <a:r>
              <a:rPr lang="en-US" baseline="0" dirty="0" smtClean="0"/>
              <a:t>The range is calculated by taking the upper limit (9) minus the lower limit (1). </a:t>
            </a:r>
          </a:p>
          <a:p>
            <a:pPr marL="174999" indent="-174999">
              <a:buFont typeface="Arial" panose="020B0604020202020204" pitchFamily="34" charset="0"/>
              <a:buChar char="•"/>
            </a:pPr>
            <a:r>
              <a:rPr lang="en-US" baseline="0" dirty="0" smtClean="0"/>
              <a:t>Thus, our range is 8.</a:t>
            </a:r>
          </a:p>
          <a:p>
            <a:pPr marL="174999" lvl="1" indent="-174999" defTabSz="933328">
              <a:buFont typeface="Arial" panose="020B0604020202020204" pitchFamily="34" charset="0"/>
              <a:buChar char="•"/>
              <a:defRPr/>
            </a:pPr>
            <a:endParaRPr lang="en-US" dirty="0" smtClean="0"/>
          </a:p>
          <a:p>
            <a:pPr marL="174999" lvl="1" indent="-174999" defTabSz="933328">
              <a:buFont typeface="Arial" panose="020B0604020202020204" pitchFamily="34" charset="0"/>
              <a:buChar char="•"/>
              <a:defRPr/>
            </a:pPr>
            <a:r>
              <a:rPr lang="en-US" dirty="0" smtClean="0"/>
              <a:t>Although</a:t>
            </a:r>
            <a:r>
              <a:rPr lang="en-US" baseline="0" dirty="0" smtClean="0"/>
              <a:t> knowing the range can be informative, it is a very rough measure of variability. </a:t>
            </a:r>
            <a:endParaRPr lang="en-US" dirty="0" smtClean="0"/>
          </a:p>
          <a:p>
            <a:pPr marL="174999" lvl="1" indent="-174999" defTabSz="933328">
              <a:buFont typeface="Arial" panose="020B0604020202020204" pitchFamily="34" charset="0"/>
              <a:buChar char="•"/>
              <a:defRPr/>
            </a:pPr>
            <a:r>
              <a:rPr lang="en-GB" dirty="0" smtClean="0"/>
              <a:t>The range only takes into consideration the largest</a:t>
            </a:r>
            <a:r>
              <a:rPr lang="en-GB" baseline="0" dirty="0" smtClean="0"/>
              <a:t> and smallest values. It </a:t>
            </a:r>
            <a:r>
              <a:rPr lang="en-GB" dirty="0" smtClean="0"/>
              <a:t>does not measure the variability of the rest of the dataset</a:t>
            </a:r>
            <a:r>
              <a:rPr lang="en-GB" dirty="0" smtClean="0"/>
              <a:t>.</a:t>
            </a:r>
            <a:endParaRPr lang="en-US" dirty="0" smtClean="0"/>
          </a:p>
        </p:txBody>
      </p:sp>
      <p:sp>
        <p:nvSpPr>
          <p:cNvPr id="4" name="Slide Number Placeholder 3"/>
          <p:cNvSpPr>
            <a:spLocks noGrp="1"/>
          </p:cNvSpPr>
          <p:nvPr>
            <p:ph type="sldNum" sz="quarter" idx="10"/>
          </p:nvPr>
        </p:nvSpPr>
        <p:spPr/>
        <p:txBody>
          <a:bodyPr/>
          <a:lstStyle/>
          <a:p>
            <a:fld id="{6370392D-B336-4FEB-935D-895BCF05B38B}" type="slidenum">
              <a:rPr lang="en-US" smtClean="0"/>
              <a:pPr/>
              <a:t>6</a:t>
            </a:fld>
            <a:endParaRPr lang="en-US"/>
          </a:p>
        </p:txBody>
      </p:sp>
    </p:spTree>
    <p:extLst>
      <p:ext uri="{BB962C8B-B14F-4D97-AF65-F5344CB8AC3E}">
        <p14:creationId xmlns:p14="http://schemas.microsoft.com/office/powerpoint/2010/main" val="4151619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defTabSz="933328">
              <a:buFont typeface="Arial" panose="020B0604020202020204" pitchFamily="34" charset="0"/>
              <a:buChar char="•"/>
              <a:defRPr/>
            </a:pPr>
            <a:r>
              <a:rPr lang="en-US" dirty="0" smtClean="0"/>
              <a:t>Although the range can provide</a:t>
            </a:r>
            <a:r>
              <a:rPr lang="en-US" baseline="0" dirty="0" smtClean="0"/>
              <a:t> some information. It can sometimes be misleading</a:t>
            </a:r>
            <a:endParaRPr lang="en-US" dirty="0" smtClean="0"/>
          </a:p>
          <a:p>
            <a:pPr marL="174999" indent="-174999">
              <a:buFont typeface="Arial" panose="020B0604020202020204" pitchFamily="34" charset="0"/>
              <a:buChar char="•"/>
            </a:pPr>
            <a:endParaRPr lang="en-US" dirty="0" smtClean="0"/>
          </a:p>
          <a:p>
            <a:pPr marL="174999" indent="-174999">
              <a:buFont typeface="Arial" panose="020B0604020202020204" pitchFamily="34" charset="0"/>
              <a:buChar char="•"/>
            </a:pPr>
            <a:r>
              <a:rPr lang="en-US" dirty="0" smtClean="0"/>
              <a:t>It may not give an accurate descriptive of the variability for</a:t>
            </a:r>
            <a:r>
              <a:rPr lang="en-US" baseline="0" dirty="0" smtClean="0"/>
              <a:t> the entire distribution.</a:t>
            </a:r>
          </a:p>
          <a:p>
            <a:pPr marL="174999" indent="-174999" defTabSz="933328">
              <a:buFont typeface="Arial" panose="020B0604020202020204" pitchFamily="34" charset="0"/>
              <a:buChar char="•"/>
              <a:defRPr/>
            </a:pPr>
            <a:r>
              <a:rPr lang="en-US" baseline="0" dirty="0" smtClean="0"/>
              <a:t>In both the data sets presented, the range is the same. It is 40. But, you see that the distributions are very different.</a:t>
            </a:r>
            <a:endParaRPr lang="en-US" dirty="0" smtClean="0"/>
          </a:p>
          <a:p>
            <a:pPr marL="174999" indent="-174999">
              <a:buFont typeface="Arial" panose="020B0604020202020204" pitchFamily="34" charset="0"/>
              <a:buChar char="•"/>
            </a:pPr>
            <a:r>
              <a:rPr lang="en-US" baseline="0" dirty="0" smtClean="0"/>
              <a:t>As you can see, it is very sensitive to outliers.</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So, it would be helpful to have another measure of variability that is not so heavily influenced by outliers and makes use of all the scores and not just the minimum and maximum. </a:t>
            </a:r>
          </a:p>
        </p:txBody>
      </p:sp>
      <p:sp>
        <p:nvSpPr>
          <p:cNvPr id="4" name="Slide Number Placeholder 3"/>
          <p:cNvSpPr>
            <a:spLocks noGrp="1"/>
          </p:cNvSpPr>
          <p:nvPr>
            <p:ph type="sldNum" sz="quarter" idx="10"/>
          </p:nvPr>
        </p:nvSpPr>
        <p:spPr/>
        <p:txBody>
          <a:bodyPr/>
          <a:lstStyle/>
          <a:p>
            <a:fld id="{6370392D-B336-4FEB-935D-895BCF05B38B}" type="slidenum">
              <a:rPr lang="en-US" smtClean="0"/>
              <a:pPr/>
              <a:t>7</a:t>
            </a:fld>
            <a:endParaRPr lang="en-US"/>
          </a:p>
        </p:txBody>
      </p:sp>
    </p:spTree>
    <p:extLst>
      <p:ext uri="{BB962C8B-B14F-4D97-AF65-F5344CB8AC3E}">
        <p14:creationId xmlns:p14="http://schemas.microsoft.com/office/powerpoint/2010/main" val="761374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999" indent="-174999">
              <a:buFont typeface="Arial" panose="020B0604020202020204" pitchFamily="34" charset="0"/>
              <a:buChar char="•"/>
            </a:pPr>
            <a:r>
              <a:rPr lang="en-US" dirty="0" smtClean="0"/>
              <a:t>Two common measures</a:t>
            </a:r>
            <a:r>
              <a:rPr lang="en-US" baseline="0" dirty="0" smtClean="0"/>
              <a:t> of variability are </a:t>
            </a:r>
            <a:r>
              <a:rPr lang="en-US" b="1" baseline="0" dirty="0" smtClean="0"/>
              <a:t>variance</a:t>
            </a:r>
            <a:r>
              <a:rPr lang="en-US" baseline="0" dirty="0" smtClean="0"/>
              <a:t> and </a:t>
            </a:r>
            <a:r>
              <a:rPr lang="en-US" b="1" baseline="0" dirty="0" smtClean="0"/>
              <a:t>standard deviation</a:t>
            </a:r>
            <a:r>
              <a:rPr lang="en-US" baseline="0" dirty="0" smtClean="0"/>
              <a:t>.</a:t>
            </a:r>
          </a:p>
          <a:p>
            <a:pPr marL="174999" indent="-174999">
              <a:buFont typeface="Arial" panose="020B0604020202020204" pitchFamily="34" charset="0"/>
              <a:buChar char="•"/>
            </a:pPr>
            <a:r>
              <a:rPr lang="en-US" baseline="0" dirty="0" smtClean="0"/>
              <a:t>They indicate the degree to which a distribution varies from the mean</a:t>
            </a:r>
          </a:p>
          <a:p>
            <a:pPr marL="641663" lvl="1" indent="-174999">
              <a:buFont typeface="Arial" panose="020B0604020202020204" pitchFamily="34" charset="0"/>
              <a:buChar char="•"/>
            </a:pPr>
            <a:r>
              <a:rPr lang="en-US" baseline="0" dirty="0" smtClean="0"/>
              <a:t>That is, How much the scores spread out around the mean</a:t>
            </a:r>
          </a:p>
          <a:p>
            <a:pPr marL="174999" indent="-174999">
              <a:spcBef>
                <a:spcPct val="50000"/>
              </a:spcBef>
              <a:buFont typeface="Arial" panose="020B0604020202020204" pitchFamily="34" charset="0"/>
              <a:buChar char="•"/>
            </a:pPr>
            <a:r>
              <a:rPr lang="en-US" altLang="en-US" dirty="0" smtClean="0"/>
              <a:t>We use the mean as our reference point since it is at the center of the distribution </a:t>
            </a:r>
          </a:p>
          <a:p>
            <a:pPr marL="174999" indent="-174999">
              <a:buFont typeface="Arial" panose="020B0604020202020204" pitchFamily="34" charset="0"/>
              <a:buChar char="•"/>
            </a:pPr>
            <a:endParaRPr lang="en-US" dirty="0" smtClean="0"/>
          </a:p>
          <a:p>
            <a:pPr marL="174999" indent="-174999">
              <a:buFont typeface="Arial" panose="020B0604020202020204" pitchFamily="34" charset="0"/>
              <a:buChar char="•"/>
            </a:pPr>
            <a:r>
              <a:rPr lang="en-US" dirty="0" smtClean="0"/>
              <a:t>These two values tell us how much on average individual scores “deviate from the mean”</a:t>
            </a:r>
            <a:endParaRPr lang="en-US" dirty="0"/>
          </a:p>
        </p:txBody>
      </p:sp>
      <p:sp>
        <p:nvSpPr>
          <p:cNvPr id="4" name="Slide Number Placeholder 3"/>
          <p:cNvSpPr>
            <a:spLocks noGrp="1"/>
          </p:cNvSpPr>
          <p:nvPr>
            <p:ph type="sldNum" sz="quarter" idx="10"/>
          </p:nvPr>
        </p:nvSpPr>
        <p:spPr/>
        <p:txBody>
          <a:bodyPr/>
          <a:lstStyle/>
          <a:p>
            <a:fld id="{6370392D-B336-4FEB-935D-895BCF05B38B}" type="slidenum">
              <a:rPr lang="en-US" smtClean="0"/>
              <a:pPr/>
              <a:t>8</a:t>
            </a:fld>
            <a:endParaRPr lang="en-US"/>
          </a:p>
        </p:txBody>
      </p:sp>
    </p:spTree>
    <p:extLst>
      <p:ext uri="{BB962C8B-B14F-4D97-AF65-F5344CB8AC3E}">
        <p14:creationId xmlns:p14="http://schemas.microsoft.com/office/powerpoint/2010/main" val="135985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174999" indent="-174999">
              <a:buFont typeface="Arial" panose="020B0604020202020204" pitchFamily="34" charset="0"/>
              <a:buChar char="•"/>
            </a:pPr>
            <a:r>
              <a:rPr lang="en-US" dirty="0" smtClean="0"/>
              <a:t>One</a:t>
            </a:r>
            <a:r>
              <a:rPr lang="en-US" baseline="0" dirty="0" smtClean="0"/>
              <a:t> way to quantify how much scores deviate from the mean would be to determine how much each score deviates, and then add that up.</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So, imagine that we have a sample size of three. Three people score a 4, a 5, and a 6. This is our data set. </a:t>
            </a:r>
          </a:p>
          <a:p>
            <a:pPr marL="174999" indent="-174999">
              <a:buFont typeface="Arial" panose="020B0604020202020204" pitchFamily="34" charset="0"/>
              <a:buChar char="•"/>
            </a:pPr>
            <a:r>
              <a:rPr lang="en-US" baseline="0" dirty="0" smtClean="0"/>
              <a:t>To calculate how much each score deviates from the mean, we first have to figure out what the mean is. </a:t>
            </a:r>
          </a:p>
          <a:p>
            <a:pPr marL="641663" lvl="1" indent="-174999">
              <a:buFont typeface="Arial" panose="020B0604020202020204" pitchFamily="34" charset="0"/>
              <a:buChar char="•"/>
            </a:pPr>
            <a:r>
              <a:rPr lang="en-US" baseline="0" dirty="0" smtClean="0"/>
              <a:t>Remember the formula for a mean is the sum of X divided by n. 4+ 5 + 6 is 15. 15 divided by 3 is 5. Thus, our mean is 5.</a:t>
            </a:r>
          </a:p>
          <a:p>
            <a:pPr marL="174999" indent="-174999">
              <a:buFont typeface="Arial" panose="020B0604020202020204" pitchFamily="34" charset="0"/>
              <a:buChar char="•"/>
            </a:pPr>
            <a:r>
              <a:rPr lang="en-US" baseline="0" dirty="0" smtClean="0"/>
              <a:t>Ok, so next we find out how much each score deviates from the mean. So, we subtract the mean from each score.</a:t>
            </a:r>
          </a:p>
          <a:p>
            <a:pPr marL="641663" lvl="1" indent="-174999">
              <a:buFont typeface="Arial" panose="020B0604020202020204" pitchFamily="34" charset="0"/>
              <a:buChar char="•"/>
            </a:pPr>
            <a:r>
              <a:rPr lang="en-US" baseline="0" dirty="0" smtClean="0"/>
              <a:t>4 minus 5 is negative 1. 5 minus 5 is 0. And 6 minus 5 is 1. </a:t>
            </a:r>
          </a:p>
          <a:p>
            <a:pPr marL="641663" lvl="1" indent="-174999">
              <a:buFont typeface="Arial" panose="020B0604020202020204" pitchFamily="34" charset="0"/>
              <a:buChar char="•"/>
            </a:pPr>
            <a:r>
              <a:rPr lang="en-US" baseline="0" dirty="0" smtClean="0"/>
              <a:t>These are our deviation scores.</a:t>
            </a:r>
          </a:p>
          <a:p>
            <a:pPr marL="174999" indent="-174999">
              <a:buFont typeface="Arial" panose="020B0604020202020204" pitchFamily="34" charset="0"/>
              <a:buChar char="•"/>
            </a:pPr>
            <a:r>
              <a:rPr lang="en-US" baseline="0" dirty="0" smtClean="0"/>
              <a:t>Remember, our goal is to find the average deviations from the mean. However, here is where we run into a problem.</a:t>
            </a:r>
          </a:p>
          <a:p>
            <a:pPr marL="174999" indent="-174999">
              <a:buFont typeface="Arial" panose="020B0604020202020204" pitchFamily="34" charset="0"/>
              <a:buChar char="•"/>
            </a:pPr>
            <a:r>
              <a:rPr lang="en-US" baseline="0" dirty="0" smtClean="0"/>
              <a:t>If we calculate the sum of the deviations we get 0. </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The mean is the balancing point, so if we add deviations below and above the mean we should always get zero.</a:t>
            </a:r>
          </a:p>
          <a:p>
            <a:pPr marL="174999" indent="-174999">
              <a:buFont typeface="Arial" panose="020B0604020202020204" pitchFamily="34" charset="0"/>
              <a:buChar char="•"/>
            </a:pPr>
            <a:r>
              <a:rPr lang="en-US" baseline="0" dirty="0" smtClean="0"/>
              <a:t>Mathematically, the scores have to balance out.</a:t>
            </a:r>
          </a:p>
          <a:p>
            <a:pPr marL="174999" indent="-174999">
              <a:buFont typeface="Arial" panose="020B0604020202020204" pitchFamily="34" charset="0"/>
              <a:buChar char="•"/>
            </a:pPr>
            <a:r>
              <a:rPr lang="en-US" baseline="0" dirty="0" smtClean="0"/>
              <a:t>However, we know that there is variability here (that the variability is certainly not zero).</a:t>
            </a:r>
          </a:p>
          <a:p>
            <a:pPr marL="174999" indent="-174999">
              <a:buFont typeface="Arial" panose="020B0604020202020204" pitchFamily="34" charset="0"/>
              <a:buChar char="•"/>
            </a:pPr>
            <a:endParaRPr lang="en-US" baseline="0" dirty="0" smtClean="0"/>
          </a:p>
          <a:p>
            <a:pPr marL="174999" indent="-174999">
              <a:buFont typeface="Arial" panose="020B0604020202020204" pitchFamily="34" charset="0"/>
              <a:buChar char="•"/>
            </a:pPr>
            <a:r>
              <a:rPr lang="en-US" baseline="0" dirty="0" smtClean="0"/>
              <a:t>So, if we want to compare every score with the mean the spread of scores (to quantify our variability)– we need to get rid of the negative and positive signs.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6370392D-B336-4FEB-935D-895BCF05B38B}" type="slidenum">
              <a:rPr lang="en-US" smtClean="0"/>
              <a:pPr/>
              <a:t>9</a:t>
            </a:fld>
            <a:endParaRPr lang="en-US"/>
          </a:p>
        </p:txBody>
      </p:sp>
    </p:spTree>
    <p:extLst>
      <p:ext uri="{BB962C8B-B14F-4D97-AF65-F5344CB8AC3E}">
        <p14:creationId xmlns:p14="http://schemas.microsoft.com/office/powerpoint/2010/main" val="54210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B376A31-AB14-4196-B502-5FF34B94958E}" type="datetimeFigureOut">
              <a:rPr lang="en-US" smtClean="0"/>
              <a:pPr/>
              <a:t>5/18/2017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DD7490E-BABA-47AE-B107-04F2998B82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376A31-AB14-4196-B502-5FF34B94958E}"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7490E-BABA-47AE-B107-04F2998B82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B376A31-AB14-4196-B502-5FF34B94958E}" type="datetimeFigureOut">
              <a:rPr lang="en-US" smtClean="0"/>
              <a:pPr/>
              <a:t>5/18/2017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DD7490E-BABA-47AE-B107-04F2998B82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3A2EDA20-5E35-443D-82B9-57C5DEAEBC4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7C060EB-50D2-4AF7-A314-92CC43426FD7}"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381000"/>
            <a:ext cx="8229600" cy="1371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3F937734-02A1-4A67-916F-05D60395109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B376A31-AB14-4196-B502-5FF34B94958E}"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DD7490E-BABA-47AE-B107-04F2998B82F4}"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B376A31-AB14-4196-B502-5FF34B94958E}" type="datetimeFigureOut">
              <a:rPr lang="en-US" smtClean="0"/>
              <a:pPr/>
              <a:t>5/18/2017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DD7490E-BABA-47AE-B107-04F2998B82F4}"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B376A31-AB14-4196-B502-5FF34B94958E}" type="datetimeFigureOut">
              <a:rPr lang="en-US" smtClean="0"/>
              <a:pPr/>
              <a:t>5/18/2017</a:t>
            </a:fld>
            <a:endParaRPr lang="en-US"/>
          </a:p>
        </p:txBody>
      </p:sp>
      <p:sp>
        <p:nvSpPr>
          <p:cNvPr id="10" name="Slide Number Placeholder 9"/>
          <p:cNvSpPr>
            <a:spLocks noGrp="1"/>
          </p:cNvSpPr>
          <p:nvPr>
            <p:ph type="sldNum" sz="quarter" idx="16"/>
          </p:nvPr>
        </p:nvSpPr>
        <p:spPr/>
        <p:txBody>
          <a:bodyPr rtlCol="0"/>
          <a:lstStyle/>
          <a:p>
            <a:fld id="{4DD7490E-BABA-47AE-B107-04F2998B82F4}"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B376A31-AB14-4196-B502-5FF34B94958E}" type="datetimeFigureOut">
              <a:rPr lang="en-US" smtClean="0"/>
              <a:pPr/>
              <a:t>5/18/2017</a:t>
            </a:fld>
            <a:endParaRPr lang="en-US"/>
          </a:p>
        </p:txBody>
      </p:sp>
      <p:sp>
        <p:nvSpPr>
          <p:cNvPr id="12" name="Slide Number Placeholder 11"/>
          <p:cNvSpPr>
            <a:spLocks noGrp="1"/>
          </p:cNvSpPr>
          <p:nvPr>
            <p:ph type="sldNum" sz="quarter" idx="16"/>
          </p:nvPr>
        </p:nvSpPr>
        <p:spPr/>
        <p:txBody>
          <a:bodyPr rtlCol="0"/>
          <a:lstStyle/>
          <a:p>
            <a:fld id="{4DD7490E-BABA-47AE-B107-04F2998B82F4}"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376A31-AB14-4196-B502-5FF34B94958E}" type="datetimeFigureOut">
              <a:rPr lang="en-US" smtClean="0"/>
              <a:pPr/>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DD7490E-BABA-47AE-B107-04F2998B82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76A31-AB14-4196-B502-5FF34B94958E}" type="datetimeFigureOut">
              <a:rPr lang="en-US" smtClean="0"/>
              <a:pPr/>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DD7490E-BABA-47AE-B107-04F2998B82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376A31-AB14-4196-B502-5FF34B94958E}"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DD7490E-BABA-47AE-B107-04F2998B82F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B376A31-AB14-4196-B502-5FF34B94958E}" type="datetimeFigureOut">
              <a:rPr lang="en-US" smtClean="0"/>
              <a:pPr/>
              <a:t>5/18/2017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DD7490E-BABA-47AE-B107-04F2998B82F4}"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B376A31-AB14-4196-B502-5FF34B94958E}" type="datetimeFigureOut">
              <a:rPr lang="en-US" smtClean="0"/>
              <a:pPr/>
              <a:t>5/18/2017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DD7490E-BABA-47AE-B107-04F2998B82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3.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1.xml"/><Relationship Id="rId7" Type="http://schemas.openxmlformats.org/officeDocument/2006/relationships/image" Target="../media/image18.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image" Target="../media/image14.wmf"/><Relationship Id="rId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Variability</a:t>
            </a:r>
            <a:endParaRPr lang="en-US" dirty="0"/>
          </a:p>
        </p:txBody>
      </p:sp>
      <p:sp>
        <p:nvSpPr>
          <p:cNvPr id="6" name="Subtitle 5"/>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Variability</a:t>
            </a:r>
            <a:endParaRPr lang="en-US" dirty="0"/>
          </a:p>
        </p:txBody>
      </p:sp>
      <p:sp>
        <p:nvSpPr>
          <p:cNvPr id="4" name="Text Box 3"/>
          <p:cNvSpPr txBox="1">
            <a:spLocks noChangeArrowheads="1"/>
          </p:cNvSpPr>
          <p:nvPr/>
        </p:nvSpPr>
        <p:spPr bwMode="auto">
          <a:xfrm>
            <a:off x="762000" y="2133600"/>
            <a:ext cx="6324600" cy="2283702"/>
          </a:xfrm>
          <a:prstGeom prst="rect">
            <a:avLst/>
          </a:prstGeom>
          <a:noFill/>
          <a:ln w="9525">
            <a:noFill/>
            <a:miter lim="800000"/>
            <a:headEnd/>
            <a:tailEnd/>
          </a:ln>
          <a:effectLst/>
        </p:spPr>
        <p:txBody>
          <a:bodyPr>
            <a:spAutoFit/>
          </a:bodyPr>
          <a:lstStyle/>
          <a:p>
            <a:pPr>
              <a:spcBef>
                <a:spcPct val="50000"/>
              </a:spcBef>
            </a:pPr>
            <a:r>
              <a:rPr lang="en-US" sz="3200" i="1" u="sng" dirty="0"/>
              <a:t>X</a:t>
            </a:r>
            <a:r>
              <a:rPr lang="en-US" sz="3200" u="sng" dirty="0"/>
              <a:t>	</a:t>
            </a:r>
            <a:r>
              <a:rPr lang="en-US" sz="3200" i="1" u="sng" dirty="0"/>
              <a:t>M</a:t>
            </a:r>
            <a:r>
              <a:rPr lang="en-US" sz="3200" u="sng" dirty="0"/>
              <a:t>	(</a:t>
            </a:r>
            <a:r>
              <a:rPr lang="en-US" sz="3200" i="1" u="sng" dirty="0"/>
              <a:t>X</a:t>
            </a:r>
            <a:r>
              <a:rPr lang="en-US" sz="3200" u="sng" dirty="0"/>
              <a:t>-</a:t>
            </a:r>
            <a:r>
              <a:rPr lang="en-US" sz="3200" i="1" u="sng" dirty="0"/>
              <a:t>M</a:t>
            </a:r>
            <a:r>
              <a:rPr lang="en-US" sz="3200" u="sng" dirty="0"/>
              <a:t>)   </a:t>
            </a:r>
            <a:r>
              <a:rPr lang="en-US" sz="3200" u="sng" dirty="0">
                <a:solidFill>
                  <a:schemeClr val="hlink"/>
                </a:solidFill>
              </a:rPr>
              <a:t>(</a:t>
            </a:r>
            <a:r>
              <a:rPr lang="en-US" sz="3200" i="1" u="sng" dirty="0">
                <a:solidFill>
                  <a:schemeClr val="hlink"/>
                </a:solidFill>
              </a:rPr>
              <a:t>X</a:t>
            </a:r>
            <a:r>
              <a:rPr lang="en-US" sz="3200" u="sng" dirty="0">
                <a:solidFill>
                  <a:schemeClr val="hlink"/>
                </a:solidFill>
              </a:rPr>
              <a:t>-</a:t>
            </a:r>
            <a:r>
              <a:rPr lang="en-US" sz="3200" i="1" u="sng" dirty="0">
                <a:solidFill>
                  <a:schemeClr val="hlink"/>
                </a:solidFill>
              </a:rPr>
              <a:t>M</a:t>
            </a:r>
            <a:r>
              <a:rPr lang="en-US" sz="3200" u="sng" dirty="0">
                <a:solidFill>
                  <a:schemeClr val="hlink"/>
                </a:solidFill>
              </a:rPr>
              <a:t>)</a:t>
            </a:r>
            <a:r>
              <a:rPr lang="en-US" sz="3200" u="sng" baseline="30000" dirty="0">
                <a:solidFill>
                  <a:schemeClr val="hlink"/>
                </a:solidFill>
              </a:rPr>
              <a:t>2</a:t>
            </a:r>
            <a:endParaRPr lang="en-US" sz="3200" u="sng" dirty="0">
              <a:solidFill>
                <a:schemeClr val="hlink"/>
              </a:solidFill>
            </a:endParaRPr>
          </a:p>
          <a:p>
            <a:pPr>
              <a:spcBef>
                <a:spcPct val="15000"/>
              </a:spcBef>
            </a:pPr>
            <a:r>
              <a:rPr lang="en-US" sz="3200" dirty="0"/>
              <a:t>4	5	  -1		</a:t>
            </a:r>
            <a:r>
              <a:rPr lang="en-US" sz="3200" dirty="0">
                <a:solidFill>
                  <a:schemeClr val="hlink"/>
                </a:solidFill>
              </a:rPr>
              <a:t>+1</a:t>
            </a:r>
          </a:p>
          <a:p>
            <a:pPr>
              <a:spcBef>
                <a:spcPct val="15000"/>
              </a:spcBef>
            </a:pPr>
            <a:r>
              <a:rPr lang="en-US" sz="3200" dirty="0"/>
              <a:t>5	5	   0		  </a:t>
            </a:r>
            <a:r>
              <a:rPr lang="en-US" sz="3200" dirty="0">
                <a:solidFill>
                  <a:schemeClr val="hlink"/>
                </a:solidFill>
              </a:rPr>
              <a:t>0</a:t>
            </a:r>
          </a:p>
          <a:p>
            <a:pPr>
              <a:spcBef>
                <a:spcPct val="15000"/>
              </a:spcBef>
            </a:pPr>
            <a:r>
              <a:rPr lang="en-US" sz="3200" u="sng" dirty="0"/>
              <a:t>6	5	  +1         </a:t>
            </a:r>
            <a:r>
              <a:rPr lang="en-US" sz="3200" u="sng" dirty="0" smtClean="0"/>
              <a:t> </a:t>
            </a:r>
            <a:r>
              <a:rPr lang="en-US" sz="3200" u="sng" dirty="0">
                <a:solidFill>
                  <a:schemeClr val="hlink"/>
                </a:solidFill>
              </a:rPr>
              <a:t>+1</a:t>
            </a:r>
          </a:p>
        </p:txBody>
      </p:sp>
      <p:sp>
        <p:nvSpPr>
          <p:cNvPr id="5" name="Text Box 4"/>
          <p:cNvSpPr txBox="1">
            <a:spLocks noChangeArrowheads="1"/>
          </p:cNvSpPr>
          <p:nvPr/>
        </p:nvSpPr>
        <p:spPr bwMode="auto">
          <a:xfrm>
            <a:off x="3810000" y="4495800"/>
            <a:ext cx="2438400" cy="579438"/>
          </a:xfrm>
          <a:prstGeom prst="rect">
            <a:avLst/>
          </a:prstGeom>
          <a:noFill/>
          <a:ln w="9525">
            <a:noFill/>
            <a:miter lim="800000"/>
            <a:headEnd/>
            <a:tailEnd/>
          </a:ln>
          <a:effectLst/>
        </p:spPr>
        <p:txBody>
          <a:bodyPr>
            <a:spAutoFit/>
          </a:bodyPr>
          <a:lstStyle/>
          <a:p>
            <a:pPr>
              <a:spcBef>
                <a:spcPct val="50000"/>
              </a:spcBef>
            </a:pPr>
            <a:r>
              <a:rPr lang="en-US" sz="3200" i="1" dirty="0">
                <a:solidFill>
                  <a:schemeClr val="hlink"/>
                </a:solidFill>
              </a:rPr>
              <a:t>Σ</a:t>
            </a:r>
            <a:r>
              <a:rPr lang="en-US" sz="3200" dirty="0">
                <a:solidFill>
                  <a:schemeClr val="hlink"/>
                </a:solidFill>
              </a:rPr>
              <a:t>(</a:t>
            </a:r>
            <a:r>
              <a:rPr lang="en-US" sz="3200" i="1" dirty="0">
                <a:solidFill>
                  <a:schemeClr val="hlink"/>
                </a:solidFill>
              </a:rPr>
              <a:t>X</a:t>
            </a:r>
            <a:r>
              <a:rPr lang="en-US" sz="3200" dirty="0">
                <a:solidFill>
                  <a:schemeClr val="hlink"/>
                </a:solidFill>
              </a:rPr>
              <a:t>-</a:t>
            </a:r>
            <a:r>
              <a:rPr lang="en-US" sz="3200" i="1" dirty="0">
                <a:solidFill>
                  <a:schemeClr val="hlink"/>
                </a:solidFill>
              </a:rPr>
              <a:t>M</a:t>
            </a:r>
            <a:r>
              <a:rPr lang="en-US" sz="3200" dirty="0">
                <a:solidFill>
                  <a:schemeClr val="hlink"/>
                </a:solidFill>
              </a:rPr>
              <a:t>)</a:t>
            </a:r>
            <a:r>
              <a:rPr lang="en-US" sz="3200" baseline="30000" dirty="0">
                <a:solidFill>
                  <a:schemeClr val="hlink"/>
                </a:solidFill>
              </a:rPr>
              <a:t>2</a:t>
            </a:r>
            <a:r>
              <a:rPr lang="en-US" sz="3200" dirty="0">
                <a:solidFill>
                  <a:schemeClr val="hlink"/>
                </a:solidFill>
              </a:rPr>
              <a:t> = 2</a:t>
            </a:r>
          </a:p>
        </p:txBody>
      </p:sp>
      <p:sp>
        <p:nvSpPr>
          <p:cNvPr id="7" name="Text Box 6"/>
          <p:cNvSpPr txBox="1">
            <a:spLocks noChangeArrowheads="1"/>
          </p:cNvSpPr>
          <p:nvPr/>
        </p:nvSpPr>
        <p:spPr bwMode="auto">
          <a:xfrm>
            <a:off x="685800" y="4953000"/>
            <a:ext cx="2971800" cy="1569660"/>
          </a:xfrm>
          <a:prstGeom prst="rect">
            <a:avLst/>
          </a:prstGeom>
          <a:noFill/>
          <a:ln w="9525">
            <a:noFill/>
            <a:miter lim="800000"/>
            <a:headEnd/>
            <a:tailEnd/>
          </a:ln>
          <a:effectLst/>
        </p:spPr>
        <p:txBody>
          <a:bodyPr wrap="square">
            <a:spAutoFit/>
          </a:bodyPr>
          <a:lstStyle/>
          <a:p>
            <a:pPr eaLnBrk="1" hangingPunct="1">
              <a:spcBef>
                <a:spcPct val="50000"/>
              </a:spcBef>
            </a:pPr>
            <a:r>
              <a:rPr lang="en-US" sz="2400" dirty="0">
                <a:latin typeface="Arial" charset="0"/>
              </a:rPr>
              <a:t>Squaring each deviation </a:t>
            </a:r>
            <a:r>
              <a:rPr lang="en-US" sz="2400" dirty="0" smtClean="0">
                <a:latin typeface="Arial" charset="0"/>
              </a:rPr>
              <a:t>&amp; then </a:t>
            </a:r>
            <a:r>
              <a:rPr lang="en-US" sz="2400" dirty="0">
                <a:latin typeface="Arial" charset="0"/>
              </a:rPr>
              <a:t>summing gives a value greater than 0</a:t>
            </a:r>
          </a:p>
        </p:txBody>
      </p:sp>
      <p:sp>
        <p:nvSpPr>
          <p:cNvPr id="8" name="Oval 7"/>
          <p:cNvSpPr/>
          <p:nvPr/>
        </p:nvSpPr>
        <p:spPr>
          <a:xfrm>
            <a:off x="4419600" y="2438400"/>
            <a:ext cx="8382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95800" y="3124200"/>
            <a:ext cx="8382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419600" y="3810000"/>
            <a:ext cx="8382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rot="10800000">
            <a:off x="5410200" y="28194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5486400" y="3429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410200" y="34290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77000" y="3048000"/>
            <a:ext cx="1295400" cy="646331"/>
          </a:xfrm>
          <a:prstGeom prst="rect">
            <a:avLst/>
          </a:prstGeom>
          <a:noFill/>
          <a:ln>
            <a:solidFill>
              <a:schemeClr val="accent1">
                <a:shade val="50000"/>
              </a:schemeClr>
            </a:solidFill>
          </a:ln>
        </p:spPr>
        <p:txBody>
          <a:bodyPr wrap="square" rtlCol="0">
            <a:spAutoFit/>
          </a:bodyPr>
          <a:lstStyle/>
          <a:p>
            <a:pPr algn="ctr"/>
            <a:r>
              <a:rPr lang="en-US" dirty="0" smtClean="0"/>
              <a:t>Squared deviations</a:t>
            </a:r>
            <a:endParaRPr lang="en-US" dirty="0"/>
          </a:p>
        </p:txBody>
      </p:sp>
      <p:sp>
        <p:nvSpPr>
          <p:cNvPr id="15" name="Oval 14"/>
          <p:cNvSpPr/>
          <p:nvPr/>
        </p:nvSpPr>
        <p:spPr>
          <a:xfrm>
            <a:off x="5410200" y="4419600"/>
            <a:ext cx="8382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10400" y="5257800"/>
            <a:ext cx="1295400" cy="923330"/>
          </a:xfrm>
          <a:prstGeom prst="rect">
            <a:avLst/>
          </a:prstGeom>
          <a:noFill/>
          <a:ln>
            <a:solidFill>
              <a:schemeClr val="accent1">
                <a:shade val="50000"/>
              </a:schemeClr>
            </a:solidFill>
          </a:ln>
        </p:spPr>
        <p:txBody>
          <a:bodyPr wrap="square" rtlCol="0">
            <a:spAutoFit/>
          </a:bodyPr>
          <a:lstStyle/>
          <a:p>
            <a:pPr algn="ctr"/>
            <a:r>
              <a:rPr lang="en-US" dirty="0" smtClean="0"/>
              <a:t>Sum of squared deviations</a:t>
            </a:r>
            <a:endParaRPr lang="en-US" dirty="0"/>
          </a:p>
        </p:txBody>
      </p:sp>
      <p:cxnSp>
        <p:nvCxnSpPr>
          <p:cNvPr id="17" name="Straight Arrow Connector 16"/>
          <p:cNvCxnSpPr>
            <a:stCxn id="16" idx="1"/>
          </p:cNvCxnSpPr>
          <p:nvPr/>
        </p:nvCxnSpPr>
        <p:spPr>
          <a:xfrm rot="10800000">
            <a:off x="6324600" y="5105401"/>
            <a:ext cx="685800" cy="614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7" grpId="0"/>
      <p:bldP spid="8" grpId="0" animBg="1"/>
      <p:bldP spid="9" grpId="0" animBg="1"/>
      <p:bldP spid="10"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 of Squared Deviations from Mean</a:t>
            </a:r>
            <a:endParaRPr lang="en-US" dirty="0"/>
          </a:p>
        </p:txBody>
      </p:sp>
      <p:sp>
        <p:nvSpPr>
          <p:cNvPr id="3" name="Content Placeholder 2"/>
          <p:cNvSpPr>
            <a:spLocks noGrp="1"/>
          </p:cNvSpPr>
          <p:nvPr>
            <p:ph sz="quarter" idx="1"/>
          </p:nvPr>
        </p:nvSpPr>
        <p:spPr/>
        <p:txBody>
          <a:bodyPr>
            <a:normAutofit/>
          </a:bodyPr>
          <a:lstStyle/>
          <a:p>
            <a:r>
              <a:rPr lang="en-US" i="1" dirty="0" smtClean="0">
                <a:solidFill>
                  <a:srgbClr val="000000"/>
                </a:solidFill>
              </a:rPr>
              <a:t>Σ</a:t>
            </a:r>
            <a:r>
              <a:rPr lang="en-US" dirty="0" smtClean="0">
                <a:solidFill>
                  <a:srgbClr val="000000"/>
                </a:solidFill>
              </a:rPr>
              <a:t>(</a:t>
            </a:r>
            <a:r>
              <a:rPr lang="en-US" i="1" dirty="0" smtClean="0">
                <a:solidFill>
                  <a:srgbClr val="000000"/>
                </a:solidFill>
              </a:rPr>
              <a:t>X</a:t>
            </a:r>
            <a:r>
              <a:rPr lang="en-US" dirty="0" smtClean="0">
                <a:solidFill>
                  <a:srgbClr val="000000"/>
                </a:solidFill>
              </a:rPr>
              <a:t>-</a:t>
            </a:r>
            <a:r>
              <a:rPr lang="en-US" i="1" dirty="0" smtClean="0">
                <a:solidFill>
                  <a:srgbClr val="000000"/>
                </a:solidFill>
              </a:rPr>
              <a:t>M</a:t>
            </a:r>
            <a:r>
              <a:rPr lang="en-US" dirty="0" smtClean="0">
                <a:solidFill>
                  <a:srgbClr val="000000"/>
                </a:solidFill>
              </a:rPr>
              <a:t>)</a:t>
            </a:r>
            <a:r>
              <a:rPr lang="en-US" baseline="30000" dirty="0" smtClean="0">
                <a:solidFill>
                  <a:srgbClr val="000000"/>
                </a:solidFill>
              </a:rPr>
              <a:t>2 </a:t>
            </a:r>
            <a:r>
              <a:rPr lang="en-US" dirty="0" smtClean="0"/>
              <a:t>= Sum of squares or </a:t>
            </a:r>
            <a:r>
              <a:rPr lang="en-US" i="1" dirty="0" smtClean="0"/>
              <a:t>SS</a:t>
            </a:r>
            <a:endParaRPr lang="en-US" sz="2800" baseline="30000" dirty="0" smtClean="0">
              <a:solidFill>
                <a:srgbClr val="000000"/>
              </a:solidFill>
            </a:endParaRPr>
          </a:p>
          <a:p>
            <a:endParaRPr lang="en-US" sz="2800" baseline="30000" dirty="0" smtClean="0">
              <a:solidFill>
                <a:srgbClr val="000000"/>
              </a:solidFill>
            </a:endParaRPr>
          </a:p>
          <a:p>
            <a:r>
              <a:rPr lang="en-US" dirty="0" smtClean="0"/>
              <a:t>Definitional formula</a:t>
            </a:r>
          </a:p>
          <a:p>
            <a:endParaRPr lang="en-US" dirty="0" smtClean="0"/>
          </a:p>
          <a:p>
            <a:r>
              <a:rPr lang="en-US" dirty="0" smtClean="0"/>
              <a:t> Computational formula</a:t>
            </a:r>
          </a:p>
          <a:p>
            <a:pPr>
              <a:buNone/>
            </a:pPr>
            <a:endParaRPr lang="en-US" dirty="0" smtClean="0"/>
          </a:p>
        </p:txBody>
      </p:sp>
      <p:sp>
        <p:nvSpPr>
          <p:cNvPr id="5" name="Up Arrow 4"/>
          <p:cNvSpPr/>
          <p:nvPr/>
        </p:nvSpPr>
        <p:spPr>
          <a:xfrm>
            <a:off x="3962400" y="2133600"/>
            <a:ext cx="8382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4419600" y="4038600"/>
            <a:ext cx="838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314" name="Object 2"/>
          <p:cNvGraphicFramePr>
            <a:graphicFrameLocks noChangeAspect="1"/>
          </p:cNvGraphicFramePr>
          <p:nvPr>
            <p:extLst>
              <p:ext uri="{D42A27DB-BD31-4B8C-83A1-F6EECF244321}">
                <p14:modId xmlns:p14="http://schemas.microsoft.com/office/powerpoint/2010/main" val="150865963"/>
              </p:ext>
            </p:extLst>
          </p:nvPr>
        </p:nvGraphicFramePr>
        <p:xfrm>
          <a:off x="2320930" y="4905374"/>
          <a:ext cx="3627433" cy="1266825"/>
        </p:xfrm>
        <a:graphic>
          <a:graphicData uri="http://schemas.openxmlformats.org/presentationml/2006/ole">
            <mc:AlternateContent xmlns:mc="http://schemas.openxmlformats.org/markup-compatibility/2006">
              <mc:Choice xmlns:v="urn:schemas-microsoft-com:vml" Requires="v">
                <p:oleObj spid="_x0000_s13347" name="Equation" r:id="rId4" imgW="1091880" imgH="419040" progId="Equation.3">
                  <p:embed/>
                </p:oleObj>
              </mc:Choice>
              <mc:Fallback>
                <p:oleObj name="Equation" r:id="rId4" imgW="1091880" imgH="419040" progId="Equation.3">
                  <p:embed/>
                  <p:pic>
                    <p:nvPicPr>
                      <p:cNvPr id="0" name="Picture 2"/>
                      <p:cNvPicPr>
                        <a:picLocks noChangeAspect="1" noChangeArrowheads="1"/>
                      </p:cNvPicPr>
                      <p:nvPr/>
                    </p:nvPicPr>
                    <p:blipFill>
                      <a:blip r:embed="rId5"/>
                      <a:srcRect/>
                      <a:stretch>
                        <a:fillRect/>
                      </a:stretch>
                    </p:blipFill>
                    <p:spPr bwMode="auto">
                      <a:xfrm>
                        <a:off x="2320930" y="4905374"/>
                        <a:ext cx="3627433"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3" presetClass="entr" presetSubtype="1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4"/>
                                        </p:tgtEl>
                                        <p:attrNameLst>
                                          <p:attrName>style.visibility</p:attrName>
                                        </p:attrNameLst>
                                      </p:cBhvr>
                                      <p:to>
                                        <p:strVal val="visible"/>
                                      </p:to>
                                    </p:set>
                                    <p:animEffect transition="in" filter="blinds(horizontal)">
                                      <p:cBhvr>
                                        <p:cTn id="2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5" name="Rectangle 7"/>
          <p:cNvSpPr>
            <a:spLocks noGrp="1" noChangeArrowheads="1"/>
          </p:cNvSpPr>
          <p:nvPr>
            <p:ph type="title"/>
          </p:nvPr>
        </p:nvSpPr>
        <p:spPr/>
        <p:txBody>
          <a:bodyPr/>
          <a:lstStyle/>
          <a:p>
            <a:r>
              <a:rPr lang="en-US" dirty="0" smtClean="0"/>
              <a:t>Sum </a:t>
            </a:r>
            <a:r>
              <a:rPr lang="en-US" dirty="0"/>
              <a:t>of </a:t>
            </a:r>
            <a:r>
              <a:rPr lang="en-US" dirty="0" smtClean="0"/>
              <a:t>squares  (1, 2, 6)</a:t>
            </a:r>
            <a:endParaRPr lang="en-US" dirty="0"/>
          </a:p>
        </p:txBody>
      </p:sp>
      <p:graphicFrame>
        <p:nvGraphicFramePr>
          <p:cNvPr id="58471" name="Group 103"/>
          <p:cNvGraphicFramePr>
            <a:graphicFrameLocks noGrp="1"/>
          </p:cNvGraphicFramePr>
          <p:nvPr>
            <p:ph sz="quarter" idx="2"/>
          </p:nvPr>
        </p:nvGraphicFramePr>
        <p:xfrm>
          <a:off x="4800600" y="2667000"/>
          <a:ext cx="3886200" cy="2072640"/>
        </p:xfrm>
        <a:graphic>
          <a:graphicData uri="http://schemas.openxmlformats.org/drawingml/2006/table">
            <a:tbl>
              <a:tblPr/>
              <a:tblGrid>
                <a:gridCol w="2159871"/>
                <a:gridCol w="1726329"/>
              </a:tblGrid>
              <a:tr h="4556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dirty="0" smtClean="0">
                          <a:ln>
                            <a:noFill/>
                          </a:ln>
                          <a:solidFill>
                            <a:schemeClr val="tx1"/>
                          </a:solidFill>
                          <a:effectLst/>
                          <a:latin typeface="+mn-lt"/>
                        </a:rPr>
                        <a:t>X</a:t>
                      </a:r>
                    </a:p>
                  </a:txBody>
                  <a:tcPr marL="150434" marR="150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dirty="0" smtClean="0">
                          <a:ln>
                            <a:noFill/>
                          </a:ln>
                          <a:solidFill>
                            <a:schemeClr val="tx1"/>
                          </a:solidFill>
                          <a:effectLst/>
                          <a:latin typeface="+mn-lt"/>
                        </a:rPr>
                        <a:t>X</a:t>
                      </a:r>
                      <a:r>
                        <a:rPr kumimoji="0" lang="en-US" sz="2800" b="0" i="0" u="none" strike="noStrike" cap="none" normalizeH="0" baseline="30000" dirty="0" smtClean="0">
                          <a:ln>
                            <a:noFill/>
                          </a:ln>
                          <a:solidFill>
                            <a:schemeClr val="tx1"/>
                          </a:solidFill>
                          <a:effectLst/>
                          <a:latin typeface="+mn-lt"/>
                        </a:rPr>
                        <a:t>2</a:t>
                      </a:r>
                    </a:p>
                  </a:txBody>
                  <a:tcPr marL="150434" marR="150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mn-lt"/>
                        </a:rPr>
                        <a:t>1</a:t>
                      </a:r>
                    </a:p>
                  </a:txBody>
                  <a:tcPr marL="150434" marR="150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mn-lt"/>
                        </a:rPr>
                        <a:t>1</a:t>
                      </a:r>
                    </a:p>
                  </a:txBody>
                  <a:tcPr marL="150434" marR="150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mn-lt"/>
                        </a:rPr>
                        <a:t>2</a:t>
                      </a:r>
                    </a:p>
                  </a:txBody>
                  <a:tcPr marL="150434" marR="150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mn-lt"/>
                        </a:rPr>
                        <a:t>4</a:t>
                      </a:r>
                    </a:p>
                  </a:txBody>
                  <a:tcPr marL="150434" marR="150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mn-lt"/>
                        </a:rPr>
                        <a:t>6</a:t>
                      </a:r>
                    </a:p>
                  </a:txBody>
                  <a:tcPr marL="150434" marR="150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mn-lt"/>
                        </a:rPr>
                        <a:t>36</a:t>
                      </a:r>
                    </a:p>
                  </a:txBody>
                  <a:tcPr marL="150434" marR="150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66" name="Group 98"/>
          <p:cNvGraphicFramePr>
            <a:graphicFrameLocks noGrp="1"/>
          </p:cNvGraphicFramePr>
          <p:nvPr>
            <p:ph sz="quarter" idx="4"/>
            <p:extLst>
              <p:ext uri="{D42A27DB-BD31-4B8C-83A1-F6EECF244321}">
                <p14:modId xmlns:p14="http://schemas.microsoft.com/office/powerpoint/2010/main" val="1476306089"/>
              </p:ext>
            </p:extLst>
          </p:nvPr>
        </p:nvGraphicFramePr>
        <p:xfrm>
          <a:off x="609600" y="2734028"/>
          <a:ext cx="3886200" cy="2072640"/>
        </p:xfrm>
        <a:graphic>
          <a:graphicData uri="http://schemas.openxmlformats.org/drawingml/2006/table">
            <a:tbl>
              <a:tblPr/>
              <a:tblGrid>
                <a:gridCol w="1324547"/>
                <a:gridCol w="1060609"/>
                <a:gridCol w="1501044"/>
              </a:tblGrid>
              <a:tr h="4365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dirty="0" smtClean="0">
                          <a:ln>
                            <a:noFill/>
                          </a:ln>
                          <a:solidFill>
                            <a:schemeClr val="tx1"/>
                          </a:solidFill>
                          <a:effectLst/>
                          <a:latin typeface="+mn-lt"/>
                        </a:rPr>
                        <a:t>X</a:t>
                      </a:r>
                    </a:p>
                  </a:txBody>
                  <a:tcPr marL="93269" marR="932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dirty="0" smtClean="0">
                          <a:ln>
                            <a:noFill/>
                          </a:ln>
                          <a:solidFill>
                            <a:schemeClr val="tx1"/>
                          </a:solidFill>
                          <a:effectLst/>
                          <a:latin typeface="+mn-lt"/>
                        </a:rPr>
                        <a:t>X-M</a:t>
                      </a:r>
                    </a:p>
                  </a:txBody>
                  <a:tcPr marL="93269" marR="93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mn-lt"/>
                        </a:rPr>
                        <a:t>(</a:t>
                      </a:r>
                      <a:r>
                        <a:rPr kumimoji="0" lang="en-US" sz="2800" b="0" i="1" u="none" strike="noStrike" cap="none" normalizeH="0" baseline="0" dirty="0" smtClean="0">
                          <a:ln>
                            <a:noFill/>
                          </a:ln>
                          <a:solidFill>
                            <a:schemeClr val="tx1"/>
                          </a:solidFill>
                          <a:effectLst/>
                          <a:latin typeface="+mn-lt"/>
                        </a:rPr>
                        <a:t>X-M</a:t>
                      </a:r>
                      <a:r>
                        <a:rPr kumimoji="0" lang="en-US" sz="2800" b="0" i="0" u="none" strike="noStrike" cap="none" normalizeH="0" baseline="0" dirty="0" smtClean="0">
                          <a:ln>
                            <a:noFill/>
                          </a:ln>
                          <a:solidFill>
                            <a:schemeClr val="tx1"/>
                          </a:solidFill>
                          <a:effectLst/>
                          <a:latin typeface="+mn-lt"/>
                        </a:rPr>
                        <a:t>)</a:t>
                      </a:r>
                      <a:r>
                        <a:rPr kumimoji="0" lang="en-US" sz="2800" b="0" i="0" u="none" strike="noStrike" cap="none" normalizeH="0" baseline="30000" dirty="0" smtClean="0">
                          <a:ln>
                            <a:noFill/>
                          </a:ln>
                          <a:solidFill>
                            <a:schemeClr val="tx1"/>
                          </a:solidFill>
                          <a:effectLst/>
                          <a:latin typeface="+mn-lt"/>
                        </a:rPr>
                        <a:t>2</a:t>
                      </a:r>
                    </a:p>
                  </a:txBody>
                  <a:tcPr marL="93269" marR="932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mn-lt"/>
                      </a:endParaRPr>
                    </a:p>
                  </a:txBody>
                  <a:tcPr marL="93269" marR="932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mn-lt"/>
                      </a:endParaRPr>
                    </a:p>
                  </a:txBody>
                  <a:tcPr marL="93269" marR="93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mn-lt"/>
                      </a:endParaRPr>
                    </a:p>
                  </a:txBody>
                  <a:tcPr marL="93269" marR="932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mn-lt"/>
                      </a:endParaRPr>
                    </a:p>
                  </a:txBody>
                  <a:tcPr marL="93269" marR="932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mn-lt"/>
                      </a:endParaRPr>
                    </a:p>
                  </a:txBody>
                  <a:tcPr marL="93269" marR="93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mn-lt"/>
                      </a:endParaRPr>
                    </a:p>
                  </a:txBody>
                  <a:tcPr marL="93269" marR="932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mn-lt"/>
                      </a:endParaRPr>
                    </a:p>
                  </a:txBody>
                  <a:tcPr marL="93269" marR="932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latin typeface="+mn-lt"/>
                      </a:endParaRPr>
                    </a:p>
                  </a:txBody>
                  <a:tcPr marL="93269" marR="93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mn-lt"/>
                      </a:endParaRPr>
                    </a:p>
                  </a:txBody>
                  <a:tcPr marL="93269" marR="932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373" name="Rectangle 5"/>
          <p:cNvSpPr>
            <a:spLocks noGrp="1" noChangeArrowheads="1"/>
          </p:cNvSpPr>
          <p:nvPr>
            <p:ph type="body" sz="quarter" idx="1"/>
          </p:nvPr>
        </p:nvSpPr>
        <p:spPr>
          <a:xfrm>
            <a:off x="609600" y="1600200"/>
            <a:ext cx="3886200" cy="1066800"/>
          </a:xfrm>
        </p:spPr>
        <p:txBody>
          <a:bodyPr>
            <a:normAutofit/>
          </a:bodyPr>
          <a:lstStyle/>
          <a:p>
            <a:r>
              <a:rPr lang="en-US" sz="2700" dirty="0" smtClean="0"/>
              <a:t>Definitional</a:t>
            </a:r>
          </a:p>
          <a:p>
            <a:r>
              <a:rPr lang="en-US" sz="2700" dirty="0" smtClean="0">
                <a:solidFill>
                  <a:srgbClr val="FFFFFF"/>
                </a:solidFill>
              </a:rPr>
              <a:t>SS </a:t>
            </a:r>
            <a:r>
              <a:rPr lang="en-US" sz="2700" dirty="0">
                <a:solidFill>
                  <a:srgbClr val="FFFFFF"/>
                </a:solidFill>
              </a:rPr>
              <a:t>=</a:t>
            </a:r>
            <a:r>
              <a:rPr lang="en-US" sz="2700" i="1" dirty="0"/>
              <a:t>Σ</a:t>
            </a:r>
            <a:r>
              <a:rPr lang="en-US" sz="2700" dirty="0"/>
              <a:t>(</a:t>
            </a:r>
            <a:r>
              <a:rPr lang="en-US" sz="2700" i="1" dirty="0"/>
              <a:t>X-M</a:t>
            </a:r>
            <a:r>
              <a:rPr lang="en-US" sz="2700" dirty="0"/>
              <a:t>)</a:t>
            </a:r>
            <a:r>
              <a:rPr lang="en-US" sz="2700" baseline="30000" dirty="0"/>
              <a:t>2 </a:t>
            </a:r>
            <a:r>
              <a:rPr lang="en-US" sz="2700" dirty="0"/>
              <a:t> 	</a:t>
            </a:r>
          </a:p>
        </p:txBody>
      </p:sp>
      <p:sp>
        <p:nvSpPr>
          <p:cNvPr id="11" name="Text Placeholder 10"/>
          <p:cNvSpPr>
            <a:spLocks noGrp="1"/>
          </p:cNvSpPr>
          <p:nvPr>
            <p:ph type="body" sz="quarter" idx="3"/>
          </p:nvPr>
        </p:nvSpPr>
        <p:spPr>
          <a:xfrm>
            <a:off x="4800600" y="1600200"/>
            <a:ext cx="3962400" cy="1066800"/>
          </a:xfrm>
        </p:spPr>
        <p:txBody>
          <a:bodyPr>
            <a:normAutofit/>
          </a:bodyPr>
          <a:lstStyle/>
          <a:p>
            <a:r>
              <a:rPr lang="en-US" sz="2700" dirty="0" smtClean="0"/>
              <a:t>Computational</a:t>
            </a:r>
          </a:p>
          <a:p>
            <a:endParaRPr lang="en-US" sz="2700" dirty="0" smtClean="0"/>
          </a:p>
        </p:txBody>
      </p:sp>
      <p:sp>
        <p:nvSpPr>
          <p:cNvPr id="58450" name="Text Box 82"/>
          <p:cNvSpPr txBox="1">
            <a:spLocks noChangeArrowheads="1"/>
          </p:cNvSpPr>
          <p:nvPr/>
        </p:nvSpPr>
        <p:spPr bwMode="auto">
          <a:xfrm>
            <a:off x="304800" y="6015335"/>
            <a:ext cx="4038600" cy="461665"/>
          </a:xfrm>
          <a:prstGeom prst="rect">
            <a:avLst/>
          </a:prstGeom>
          <a:noFill/>
          <a:ln w="9525">
            <a:noFill/>
            <a:miter lim="800000"/>
            <a:headEnd/>
            <a:tailEnd/>
          </a:ln>
          <a:effectLst/>
        </p:spPr>
        <p:txBody>
          <a:bodyPr wrap="square">
            <a:spAutoFit/>
          </a:bodyPr>
          <a:lstStyle/>
          <a:p>
            <a:pPr lvl="0">
              <a:spcBef>
                <a:spcPct val="50000"/>
              </a:spcBef>
            </a:pPr>
            <a:r>
              <a:rPr lang="en-US" sz="2400" dirty="0"/>
              <a:t>Sum of squares = </a:t>
            </a:r>
            <a:r>
              <a:rPr kumimoji="0" lang="el-GR" sz="2400" i="0" u="none" strike="noStrike" cap="none" normalizeH="0" baseline="0" dirty="0" smtClean="0">
                <a:ln>
                  <a:noFill/>
                </a:ln>
                <a:solidFill>
                  <a:schemeClr val="tx1"/>
                </a:solidFill>
                <a:effectLst/>
                <a:cs typeface="Arial" charset="0"/>
              </a:rPr>
              <a:t>Σ</a:t>
            </a:r>
            <a:r>
              <a:rPr kumimoji="0" lang="en-US" sz="2400" i="0" u="none" strike="noStrike" cap="none" normalizeH="0" baseline="0" dirty="0" smtClean="0">
                <a:ln>
                  <a:noFill/>
                </a:ln>
                <a:solidFill>
                  <a:schemeClr val="tx1"/>
                </a:solidFill>
                <a:effectLst/>
                <a:cs typeface="Arial" charset="0"/>
              </a:rPr>
              <a:t>(</a:t>
            </a:r>
            <a:r>
              <a:rPr kumimoji="0" lang="en-US" sz="2400" i="0" u="none" strike="noStrike" cap="none" normalizeH="0" baseline="0" dirty="0" smtClean="0">
                <a:ln>
                  <a:noFill/>
                </a:ln>
                <a:solidFill>
                  <a:schemeClr val="tx1"/>
                </a:solidFill>
                <a:effectLst/>
                <a:latin typeface="Tw Cen MT" pitchFamily="34" charset="0"/>
                <a:cs typeface="Arial" charset="0"/>
              </a:rPr>
              <a:t>X-M)</a:t>
            </a:r>
            <a:r>
              <a:rPr kumimoji="0" lang="en-US" sz="2000" b="0" i="0" u="none" strike="noStrike" cap="none" normalizeH="0" baseline="30000" dirty="0" smtClean="0">
                <a:ln>
                  <a:noFill/>
                </a:ln>
                <a:solidFill>
                  <a:schemeClr val="tx1"/>
                </a:solidFill>
                <a:effectLst/>
                <a:latin typeface="+mn-lt"/>
              </a:rPr>
              <a:t> 2 </a:t>
            </a:r>
            <a:r>
              <a:rPr kumimoji="0" lang="en-US" sz="2400" i="0" u="none" strike="noStrike" cap="none" normalizeH="0" baseline="0" dirty="0" smtClean="0">
                <a:ln>
                  <a:noFill/>
                </a:ln>
                <a:solidFill>
                  <a:schemeClr val="tx1"/>
                </a:solidFill>
                <a:effectLst/>
                <a:latin typeface="Tw Cen MT" pitchFamily="34" charset="0"/>
                <a:cs typeface="Arial" charset="0"/>
              </a:rPr>
              <a:t>=14</a:t>
            </a:r>
            <a:endParaRPr kumimoji="0" lang="el-GR" sz="2400" i="0" u="none" strike="noStrike" cap="none" normalizeH="0" baseline="0" dirty="0" smtClean="0">
              <a:ln>
                <a:noFill/>
              </a:ln>
              <a:solidFill>
                <a:schemeClr val="tx1"/>
              </a:solidFill>
              <a:effectLst/>
              <a:cs typeface="Arial" charset="0"/>
            </a:endParaRPr>
          </a:p>
        </p:txBody>
      </p:sp>
      <p:sp>
        <p:nvSpPr>
          <p:cNvPr id="58451" name="Text Box 83"/>
          <p:cNvSpPr txBox="1">
            <a:spLocks noChangeArrowheads="1"/>
          </p:cNvSpPr>
          <p:nvPr/>
        </p:nvSpPr>
        <p:spPr bwMode="auto">
          <a:xfrm>
            <a:off x="4953000" y="5613737"/>
            <a:ext cx="3657600" cy="1015663"/>
          </a:xfrm>
          <a:prstGeom prst="rect">
            <a:avLst/>
          </a:prstGeom>
          <a:noFill/>
          <a:ln w="9525">
            <a:noFill/>
            <a:miter lim="800000"/>
            <a:headEnd/>
            <a:tailEnd/>
          </a:ln>
          <a:effectLst/>
        </p:spPr>
        <p:txBody>
          <a:bodyPr wrap="square">
            <a:spAutoFit/>
          </a:bodyPr>
          <a:lstStyle/>
          <a:p>
            <a:pPr eaLnBrk="1" hangingPunct="1">
              <a:spcBef>
                <a:spcPct val="50000"/>
              </a:spcBef>
            </a:pPr>
            <a:r>
              <a:rPr lang="en-US" sz="2400" dirty="0"/>
              <a:t>Sum of squares = 41-(9</a:t>
            </a:r>
            <a:r>
              <a:rPr lang="en-US" sz="2400" baseline="30000" dirty="0"/>
              <a:t>2</a:t>
            </a:r>
            <a:r>
              <a:rPr lang="en-US" sz="2400" dirty="0"/>
              <a:t>)/3</a:t>
            </a:r>
          </a:p>
          <a:p>
            <a:pPr eaLnBrk="1" hangingPunct="1">
              <a:spcBef>
                <a:spcPct val="50000"/>
              </a:spcBef>
            </a:pPr>
            <a:r>
              <a:rPr lang="en-US" sz="2400" dirty="0"/>
              <a:t>41-(81/3)=41-27=14</a:t>
            </a:r>
          </a:p>
        </p:txBody>
      </p:sp>
      <p:sp>
        <p:nvSpPr>
          <p:cNvPr id="58452" name="Oval 84"/>
          <p:cNvSpPr>
            <a:spLocks noChangeArrowheads="1"/>
          </p:cNvSpPr>
          <p:nvPr/>
        </p:nvSpPr>
        <p:spPr bwMode="auto">
          <a:xfrm>
            <a:off x="7467600" y="6172200"/>
            <a:ext cx="609600" cy="457200"/>
          </a:xfrm>
          <a:prstGeom prst="ellipse">
            <a:avLst/>
          </a:prstGeom>
          <a:noFill/>
          <a:ln w="9525">
            <a:solidFill>
              <a:srgbClr val="FF0000"/>
            </a:solidFill>
            <a:round/>
            <a:headEnd/>
            <a:tailEnd/>
          </a:ln>
          <a:effectLst/>
        </p:spPr>
        <p:txBody>
          <a:bodyPr wrap="none" anchor="ctr"/>
          <a:lstStyle/>
          <a:p>
            <a:endParaRPr lang="en-US"/>
          </a:p>
        </p:txBody>
      </p:sp>
      <p:sp>
        <p:nvSpPr>
          <p:cNvPr id="58454" name="Text Box 86"/>
          <p:cNvSpPr txBox="1">
            <a:spLocks noChangeArrowheads="1"/>
          </p:cNvSpPr>
          <p:nvPr/>
        </p:nvSpPr>
        <p:spPr bwMode="auto">
          <a:xfrm>
            <a:off x="1905000" y="5334000"/>
            <a:ext cx="947925" cy="538609"/>
          </a:xfrm>
          <a:prstGeom prst="rect">
            <a:avLst/>
          </a:prstGeom>
          <a:noFill/>
          <a:ln w="9525">
            <a:noFill/>
            <a:miter lim="800000"/>
            <a:headEnd/>
            <a:tailEnd/>
          </a:ln>
          <a:effectLst/>
        </p:spPr>
        <p:txBody>
          <a:bodyPr wrap="square">
            <a:spAutoFit/>
          </a:bodyPr>
          <a:lstStyle/>
          <a:p>
            <a:pPr eaLnBrk="1" hangingPunct="1"/>
            <a:r>
              <a:rPr lang="en-US" sz="2900" dirty="0"/>
              <a:t>M=3</a:t>
            </a:r>
          </a:p>
        </p:txBody>
      </p:sp>
      <p:sp>
        <p:nvSpPr>
          <p:cNvPr id="12" name="TextBox 11"/>
          <p:cNvSpPr txBox="1"/>
          <p:nvPr/>
        </p:nvSpPr>
        <p:spPr>
          <a:xfrm>
            <a:off x="5410200" y="4800600"/>
            <a:ext cx="1143000" cy="507831"/>
          </a:xfrm>
          <a:prstGeom prst="rect">
            <a:avLst/>
          </a:prstGeom>
          <a:noFill/>
        </p:spPr>
        <p:txBody>
          <a:bodyPr wrap="square" rtlCol="0">
            <a:spAutoFit/>
          </a:bodyPr>
          <a:lstStyle/>
          <a:p>
            <a:pPr lvl="0" fontAlgn="base">
              <a:spcBef>
                <a:spcPct val="20000"/>
              </a:spcBef>
              <a:spcAft>
                <a:spcPct val="0"/>
              </a:spcAft>
              <a:buClr>
                <a:schemeClr val="hlink"/>
              </a:buClr>
              <a:buSzPct val="65000"/>
            </a:pPr>
            <a:r>
              <a:rPr kumimoji="0" lang="el-GR" sz="2700" i="0" u="none" strike="noStrike" cap="none" normalizeH="0" baseline="0" dirty="0" smtClean="0">
                <a:ln>
                  <a:noFill/>
                </a:ln>
                <a:solidFill>
                  <a:schemeClr val="tx1"/>
                </a:solidFill>
                <a:effectLst/>
                <a:cs typeface="Arial" charset="0"/>
              </a:rPr>
              <a:t>Σ</a:t>
            </a:r>
            <a:r>
              <a:rPr kumimoji="0" lang="en-US" sz="2700" i="0" u="none" strike="noStrike" cap="none" normalizeH="0" baseline="0" dirty="0" smtClean="0">
                <a:ln>
                  <a:noFill/>
                </a:ln>
                <a:solidFill>
                  <a:schemeClr val="tx1"/>
                </a:solidFill>
                <a:effectLst/>
                <a:latin typeface="Tw Cen MT" pitchFamily="34" charset="0"/>
                <a:cs typeface="Arial" charset="0"/>
              </a:rPr>
              <a:t>X= 9</a:t>
            </a:r>
            <a:endParaRPr kumimoji="0" lang="el-GR" sz="2700" i="0" u="none" strike="noStrike" cap="none" normalizeH="0" baseline="0" dirty="0" smtClean="0">
              <a:ln>
                <a:noFill/>
              </a:ln>
              <a:solidFill>
                <a:schemeClr val="tx1"/>
              </a:solidFill>
              <a:effectLst/>
              <a:cs typeface="Arial" charset="0"/>
            </a:endParaRPr>
          </a:p>
        </p:txBody>
      </p:sp>
      <p:sp>
        <p:nvSpPr>
          <p:cNvPr id="13" name="TextBox 12"/>
          <p:cNvSpPr txBox="1"/>
          <p:nvPr/>
        </p:nvSpPr>
        <p:spPr>
          <a:xfrm>
            <a:off x="7162800" y="4800600"/>
            <a:ext cx="1524000" cy="507831"/>
          </a:xfrm>
          <a:prstGeom prst="rect">
            <a:avLst/>
          </a:prstGeom>
          <a:noFill/>
        </p:spPr>
        <p:txBody>
          <a:bodyPr wrap="square" rtlCol="0">
            <a:spAutoFit/>
          </a:bodyPr>
          <a:lstStyle/>
          <a:p>
            <a:pPr lvl="0" fontAlgn="base">
              <a:spcBef>
                <a:spcPct val="20000"/>
              </a:spcBef>
              <a:spcAft>
                <a:spcPct val="0"/>
              </a:spcAft>
              <a:buClr>
                <a:schemeClr val="hlink"/>
              </a:buClr>
              <a:buSzPct val="65000"/>
            </a:pPr>
            <a:r>
              <a:rPr kumimoji="0" lang="el-GR" sz="2700" i="0" u="none" strike="noStrike" cap="none" normalizeH="0" baseline="0" dirty="0" smtClean="0">
                <a:ln>
                  <a:noFill/>
                </a:ln>
                <a:solidFill>
                  <a:schemeClr val="tx1"/>
                </a:solidFill>
                <a:effectLst/>
                <a:cs typeface="Arial" charset="0"/>
              </a:rPr>
              <a:t>Σ</a:t>
            </a:r>
            <a:r>
              <a:rPr kumimoji="0" lang="en-US" sz="2700" i="0" u="none" strike="noStrike" cap="none" normalizeH="0" baseline="0" dirty="0" smtClean="0">
                <a:ln>
                  <a:noFill/>
                </a:ln>
                <a:solidFill>
                  <a:schemeClr val="tx1"/>
                </a:solidFill>
                <a:effectLst/>
                <a:latin typeface="Tw Cen MT" pitchFamily="34" charset="0"/>
                <a:cs typeface="Arial" charset="0"/>
              </a:rPr>
              <a:t>X</a:t>
            </a:r>
            <a:r>
              <a:rPr kumimoji="0" lang="en-US" sz="2400" b="0" i="0" u="none" strike="noStrike" cap="none" normalizeH="0" baseline="30000" dirty="0" smtClean="0">
                <a:ln>
                  <a:noFill/>
                </a:ln>
                <a:solidFill>
                  <a:schemeClr val="tx1"/>
                </a:solidFill>
                <a:effectLst/>
                <a:latin typeface="+mn-lt"/>
              </a:rPr>
              <a:t> 2 </a:t>
            </a:r>
            <a:r>
              <a:rPr kumimoji="0" lang="en-US" sz="2700" i="0" u="none" strike="noStrike" cap="none" normalizeH="0" baseline="0" dirty="0" smtClean="0">
                <a:ln>
                  <a:noFill/>
                </a:ln>
                <a:solidFill>
                  <a:schemeClr val="tx1"/>
                </a:solidFill>
                <a:effectLst/>
                <a:latin typeface="Tw Cen MT" pitchFamily="34" charset="0"/>
                <a:cs typeface="Arial" charset="0"/>
              </a:rPr>
              <a:t>= 41</a:t>
            </a:r>
            <a:endParaRPr kumimoji="0" lang="el-GR" sz="2700" i="0" u="none" strike="noStrike" cap="none" normalizeH="0" baseline="0" dirty="0" smtClean="0">
              <a:ln>
                <a:noFill/>
              </a:ln>
              <a:solidFill>
                <a:schemeClr val="tx1"/>
              </a:solidFill>
              <a:effectLst/>
              <a:cs typeface="Arial" charset="0"/>
            </a:endParaRPr>
          </a:p>
        </p:txBody>
      </p:sp>
      <p:sp>
        <p:nvSpPr>
          <p:cNvPr id="15" name="TextBox 14"/>
          <p:cNvSpPr txBox="1"/>
          <p:nvPr/>
        </p:nvSpPr>
        <p:spPr>
          <a:xfrm>
            <a:off x="1676400" y="4800600"/>
            <a:ext cx="1524000" cy="507831"/>
          </a:xfrm>
          <a:prstGeom prst="rect">
            <a:avLst/>
          </a:prstGeom>
          <a:noFill/>
        </p:spPr>
        <p:txBody>
          <a:bodyPr wrap="square" rtlCol="0">
            <a:spAutoFit/>
          </a:bodyPr>
          <a:lstStyle/>
          <a:p>
            <a:pPr lvl="0" fontAlgn="base">
              <a:spcBef>
                <a:spcPct val="20000"/>
              </a:spcBef>
              <a:spcAft>
                <a:spcPct val="0"/>
              </a:spcAft>
              <a:buClr>
                <a:schemeClr val="hlink"/>
              </a:buClr>
              <a:buSzPct val="65000"/>
            </a:pPr>
            <a:r>
              <a:rPr kumimoji="0" lang="el-GR" sz="2700" i="0" u="none" strike="noStrike" cap="none" normalizeH="0" baseline="0" dirty="0" smtClean="0">
                <a:ln>
                  <a:noFill/>
                </a:ln>
                <a:solidFill>
                  <a:schemeClr val="tx1"/>
                </a:solidFill>
                <a:effectLst/>
                <a:cs typeface="Arial" charset="0"/>
              </a:rPr>
              <a:t>Σ</a:t>
            </a:r>
            <a:r>
              <a:rPr kumimoji="0" lang="en-US" sz="2700" i="0" u="none" strike="noStrike" cap="none" normalizeH="0" baseline="0" dirty="0" smtClean="0">
                <a:ln>
                  <a:noFill/>
                </a:ln>
                <a:solidFill>
                  <a:schemeClr val="tx1"/>
                </a:solidFill>
                <a:effectLst/>
                <a:cs typeface="Arial" charset="0"/>
              </a:rPr>
              <a:t>(</a:t>
            </a:r>
            <a:r>
              <a:rPr kumimoji="0" lang="en-US" sz="2700" i="0" u="none" strike="noStrike" cap="none" normalizeH="0" baseline="0" dirty="0" smtClean="0">
                <a:ln>
                  <a:noFill/>
                </a:ln>
                <a:solidFill>
                  <a:schemeClr val="tx1"/>
                </a:solidFill>
                <a:effectLst/>
                <a:latin typeface="Tw Cen MT" pitchFamily="34" charset="0"/>
                <a:cs typeface="Arial" charset="0"/>
              </a:rPr>
              <a:t>X-M)=0</a:t>
            </a:r>
            <a:endParaRPr kumimoji="0" lang="el-GR" sz="2700" i="0" u="none" strike="noStrike" cap="none" normalizeH="0" baseline="0" dirty="0" smtClean="0">
              <a:ln>
                <a:noFill/>
              </a:ln>
              <a:solidFill>
                <a:schemeClr val="tx1"/>
              </a:solidFill>
              <a:effectLst/>
              <a:cs typeface="Arial" charset="0"/>
            </a:endParaRPr>
          </a:p>
        </p:txBody>
      </p:sp>
      <p:sp>
        <p:nvSpPr>
          <p:cNvPr id="17" name="Oval 84"/>
          <p:cNvSpPr>
            <a:spLocks noChangeArrowheads="1"/>
          </p:cNvSpPr>
          <p:nvPr/>
        </p:nvSpPr>
        <p:spPr bwMode="auto">
          <a:xfrm>
            <a:off x="3733800" y="6019800"/>
            <a:ext cx="609600" cy="457200"/>
          </a:xfrm>
          <a:prstGeom prst="ellipse">
            <a:avLst/>
          </a:prstGeom>
          <a:noFill/>
          <a:ln w="9525">
            <a:solidFill>
              <a:srgbClr val="FF0000"/>
            </a:solidFill>
            <a:round/>
            <a:headEnd/>
            <a:tailEnd/>
          </a:ln>
          <a:effectLst/>
        </p:spPr>
        <p:txBody>
          <a:bodyPr wrap="none" anchor="ctr"/>
          <a:lstStyle/>
          <a:p>
            <a:endParaRPr lang="en-US"/>
          </a:p>
        </p:txBody>
      </p:sp>
      <p:graphicFrame>
        <p:nvGraphicFramePr>
          <p:cNvPr id="67585" name="Object 1"/>
          <p:cNvGraphicFramePr>
            <a:graphicFrameLocks noChangeAspect="1"/>
          </p:cNvGraphicFramePr>
          <p:nvPr>
            <p:extLst>
              <p:ext uri="{D42A27DB-BD31-4B8C-83A1-F6EECF244321}">
                <p14:modId xmlns:p14="http://schemas.microsoft.com/office/powerpoint/2010/main" val="1950385236"/>
              </p:ext>
            </p:extLst>
          </p:nvPr>
        </p:nvGraphicFramePr>
        <p:xfrm>
          <a:off x="7010402" y="1752600"/>
          <a:ext cx="1752598" cy="877398"/>
        </p:xfrm>
        <a:graphic>
          <a:graphicData uri="http://schemas.openxmlformats.org/presentationml/2006/ole">
            <mc:AlternateContent xmlns:mc="http://schemas.openxmlformats.org/markup-compatibility/2006">
              <mc:Choice xmlns:v="urn:schemas-microsoft-com:vml" Requires="v">
                <p:oleObj spid="_x0000_s67622" name="Equation" r:id="rId4" imgW="761760" imgH="419040" progId="Equation.3">
                  <p:embed/>
                </p:oleObj>
              </mc:Choice>
              <mc:Fallback>
                <p:oleObj name="Equation" r:id="rId4" imgW="761760" imgH="419040" progId="Equation.3">
                  <p:embed/>
                  <p:pic>
                    <p:nvPicPr>
                      <p:cNvPr id="0" name="Picture 1"/>
                      <p:cNvPicPr>
                        <a:picLocks noChangeAspect="1" noChangeArrowheads="1"/>
                      </p:cNvPicPr>
                      <p:nvPr/>
                    </p:nvPicPr>
                    <p:blipFill>
                      <a:blip r:embed="rId5"/>
                      <a:srcRect/>
                      <a:stretch>
                        <a:fillRect/>
                      </a:stretch>
                    </p:blipFill>
                    <p:spPr bwMode="auto">
                      <a:xfrm>
                        <a:off x="7010402" y="1752600"/>
                        <a:ext cx="1752598" cy="87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838200" y="3149024"/>
            <a:ext cx="838200" cy="584775"/>
          </a:xfrm>
          <a:prstGeom prst="rect">
            <a:avLst/>
          </a:prstGeom>
          <a:noFill/>
        </p:spPr>
        <p:txBody>
          <a:bodyPr wrap="square" rtlCol="0">
            <a:spAutoFit/>
          </a:bodyPr>
          <a:lstStyle/>
          <a:p>
            <a:pPr algn="ctr"/>
            <a:r>
              <a:rPr lang="en-US" sz="3200" dirty="0" smtClean="0"/>
              <a:t>1</a:t>
            </a:r>
            <a:endParaRPr lang="en-US" sz="3200" dirty="0"/>
          </a:p>
        </p:txBody>
      </p:sp>
      <p:sp>
        <p:nvSpPr>
          <p:cNvPr id="18" name="TextBox 17"/>
          <p:cNvSpPr txBox="1"/>
          <p:nvPr/>
        </p:nvSpPr>
        <p:spPr>
          <a:xfrm>
            <a:off x="838200" y="3705074"/>
            <a:ext cx="838200" cy="584775"/>
          </a:xfrm>
          <a:prstGeom prst="rect">
            <a:avLst/>
          </a:prstGeom>
          <a:noFill/>
        </p:spPr>
        <p:txBody>
          <a:bodyPr wrap="square" rtlCol="0">
            <a:spAutoFit/>
          </a:bodyPr>
          <a:lstStyle/>
          <a:p>
            <a:pPr algn="ctr"/>
            <a:r>
              <a:rPr lang="en-US" sz="3200" dirty="0" smtClean="0"/>
              <a:t>2</a:t>
            </a:r>
            <a:endParaRPr lang="en-US" sz="3200" dirty="0"/>
          </a:p>
        </p:txBody>
      </p:sp>
      <p:sp>
        <p:nvSpPr>
          <p:cNvPr id="19" name="TextBox 18"/>
          <p:cNvSpPr txBox="1"/>
          <p:nvPr/>
        </p:nvSpPr>
        <p:spPr>
          <a:xfrm>
            <a:off x="838200" y="4198947"/>
            <a:ext cx="838200" cy="584775"/>
          </a:xfrm>
          <a:prstGeom prst="rect">
            <a:avLst/>
          </a:prstGeom>
          <a:noFill/>
        </p:spPr>
        <p:txBody>
          <a:bodyPr wrap="square" rtlCol="0">
            <a:spAutoFit/>
          </a:bodyPr>
          <a:lstStyle/>
          <a:p>
            <a:pPr algn="ctr"/>
            <a:r>
              <a:rPr lang="en-US" sz="3200" dirty="0"/>
              <a:t>6</a:t>
            </a:r>
          </a:p>
        </p:txBody>
      </p:sp>
      <p:sp>
        <p:nvSpPr>
          <p:cNvPr id="3" name="TextBox 2"/>
          <p:cNvSpPr txBox="1"/>
          <p:nvPr/>
        </p:nvSpPr>
        <p:spPr>
          <a:xfrm>
            <a:off x="2209800" y="3149024"/>
            <a:ext cx="643125" cy="584775"/>
          </a:xfrm>
          <a:prstGeom prst="rect">
            <a:avLst/>
          </a:prstGeom>
          <a:noFill/>
        </p:spPr>
        <p:txBody>
          <a:bodyPr wrap="square" rtlCol="0">
            <a:spAutoFit/>
          </a:bodyPr>
          <a:lstStyle/>
          <a:p>
            <a:r>
              <a:rPr lang="en-US" sz="3200" dirty="0" smtClean="0"/>
              <a:t>-2</a:t>
            </a:r>
            <a:endParaRPr lang="en-US" sz="3200" dirty="0"/>
          </a:p>
        </p:txBody>
      </p:sp>
      <p:sp>
        <p:nvSpPr>
          <p:cNvPr id="20" name="TextBox 19"/>
          <p:cNvSpPr txBox="1"/>
          <p:nvPr/>
        </p:nvSpPr>
        <p:spPr>
          <a:xfrm>
            <a:off x="2190020" y="3737666"/>
            <a:ext cx="643125" cy="584775"/>
          </a:xfrm>
          <a:prstGeom prst="rect">
            <a:avLst/>
          </a:prstGeom>
          <a:noFill/>
        </p:spPr>
        <p:txBody>
          <a:bodyPr wrap="square" rtlCol="0">
            <a:spAutoFit/>
          </a:bodyPr>
          <a:lstStyle/>
          <a:p>
            <a:r>
              <a:rPr lang="en-US" sz="3200" dirty="0" smtClean="0"/>
              <a:t>-1</a:t>
            </a:r>
            <a:endParaRPr lang="en-US" sz="3200" dirty="0"/>
          </a:p>
        </p:txBody>
      </p:sp>
      <p:sp>
        <p:nvSpPr>
          <p:cNvPr id="21" name="TextBox 20"/>
          <p:cNvSpPr txBox="1"/>
          <p:nvPr/>
        </p:nvSpPr>
        <p:spPr>
          <a:xfrm>
            <a:off x="3413027" y="3174497"/>
            <a:ext cx="643125" cy="584775"/>
          </a:xfrm>
          <a:prstGeom prst="rect">
            <a:avLst/>
          </a:prstGeom>
          <a:noFill/>
        </p:spPr>
        <p:txBody>
          <a:bodyPr wrap="square" rtlCol="0">
            <a:spAutoFit/>
          </a:bodyPr>
          <a:lstStyle/>
          <a:p>
            <a:r>
              <a:rPr lang="en-US" sz="3200" dirty="0"/>
              <a:t>4</a:t>
            </a:r>
          </a:p>
        </p:txBody>
      </p:sp>
      <p:sp>
        <p:nvSpPr>
          <p:cNvPr id="22" name="TextBox 21"/>
          <p:cNvSpPr txBox="1"/>
          <p:nvPr/>
        </p:nvSpPr>
        <p:spPr>
          <a:xfrm>
            <a:off x="3346766" y="3671045"/>
            <a:ext cx="643125" cy="584775"/>
          </a:xfrm>
          <a:prstGeom prst="rect">
            <a:avLst/>
          </a:prstGeom>
          <a:noFill/>
        </p:spPr>
        <p:txBody>
          <a:bodyPr wrap="square" rtlCol="0">
            <a:spAutoFit/>
          </a:bodyPr>
          <a:lstStyle/>
          <a:p>
            <a:r>
              <a:rPr lang="en-US" sz="3200" dirty="0"/>
              <a:t>1</a:t>
            </a:r>
          </a:p>
        </p:txBody>
      </p:sp>
      <p:sp>
        <p:nvSpPr>
          <p:cNvPr id="23" name="TextBox 22"/>
          <p:cNvSpPr txBox="1"/>
          <p:nvPr/>
        </p:nvSpPr>
        <p:spPr>
          <a:xfrm>
            <a:off x="3300580" y="4255820"/>
            <a:ext cx="643125" cy="584775"/>
          </a:xfrm>
          <a:prstGeom prst="rect">
            <a:avLst/>
          </a:prstGeom>
          <a:noFill/>
        </p:spPr>
        <p:txBody>
          <a:bodyPr wrap="square" rtlCol="0">
            <a:spAutoFit/>
          </a:bodyPr>
          <a:lstStyle/>
          <a:p>
            <a:pPr algn="ctr"/>
            <a:r>
              <a:rPr lang="en-US" sz="3200" dirty="0" smtClean="0"/>
              <a:t>9</a:t>
            </a:r>
            <a:endParaRPr lang="en-US" sz="3200" dirty="0"/>
          </a:p>
        </p:txBody>
      </p:sp>
      <p:sp>
        <p:nvSpPr>
          <p:cNvPr id="24" name="TextBox 23"/>
          <p:cNvSpPr txBox="1"/>
          <p:nvPr/>
        </p:nvSpPr>
        <p:spPr>
          <a:xfrm>
            <a:off x="2216427" y="4275430"/>
            <a:ext cx="643125" cy="584775"/>
          </a:xfrm>
          <a:prstGeom prst="rect">
            <a:avLst/>
          </a:prstGeom>
          <a:noFill/>
        </p:spPr>
        <p:txBody>
          <a:bodyPr wrap="square" rtlCol="0">
            <a:spAutoFit/>
          </a:bodyPr>
          <a:lstStyle/>
          <a:p>
            <a:r>
              <a:rPr lang="en-US" sz="3200" dirty="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466"/>
                                        </p:tgtEl>
                                        <p:attrNameLst>
                                          <p:attrName>style.visibility</p:attrName>
                                        </p:attrNameLst>
                                      </p:cBhvr>
                                      <p:to>
                                        <p:strVal val="visible"/>
                                      </p:to>
                                    </p:set>
                                    <p:animEffect transition="in" filter="blinds(horizontal)">
                                      <p:cBhvr>
                                        <p:cTn id="7" dur="500"/>
                                        <p:tgtEl>
                                          <p:spTgt spid="584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84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845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847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45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8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50" grpId="0"/>
      <p:bldP spid="58451" grpId="0"/>
      <p:bldP spid="58452" grpId="0" animBg="1"/>
      <p:bldP spid="58454" grpId="0"/>
      <p:bldP spid="12" grpId="0"/>
      <p:bldP spid="13" grpId="0"/>
      <p:bldP spid="15" grpId="0"/>
      <p:bldP spid="17" grpId="0" animBg="1"/>
      <p:bldP spid="3" grpId="0"/>
      <p:bldP spid="20" grpId="0"/>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Sample Variance – average squared deviations</a:t>
            </a:r>
          </a:p>
          <a:p>
            <a:pPr lvl="1"/>
            <a:r>
              <a:rPr lang="en-US" dirty="0" smtClean="0"/>
              <a:t> </a:t>
            </a:r>
            <a:r>
              <a:rPr lang="en-US" i="1" dirty="0" smtClean="0"/>
              <a:t>s</a:t>
            </a:r>
            <a:r>
              <a:rPr lang="en-US" baseline="30000" dirty="0" smtClean="0"/>
              <a:t>2</a:t>
            </a:r>
            <a:r>
              <a:rPr lang="en-US" dirty="0" smtClean="0"/>
              <a:t> or </a:t>
            </a:r>
            <a:r>
              <a:rPr lang="en-US" i="1" dirty="0" smtClean="0"/>
              <a:t>SD</a:t>
            </a:r>
            <a:r>
              <a:rPr lang="en-US" baseline="30000" dirty="0" smtClean="0"/>
              <a:t>2</a:t>
            </a:r>
            <a:r>
              <a:rPr lang="en-US" dirty="0" smtClean="0"/>
              <a:t> or Means square (</a:t>
            </a:r>
            <a:r>
              <a:rPr lang="en-US" i="1" dirty="0" smtClean="0"/>
              <a:t>MS)</a:t>
            </a:r>
          </a:p>
          <a:p>
            <a:pPr lvl="1"/>
            <a:endParaRPr lang="en-US" dirty="0" smtClean="0"/>
          </a:p>
          <a:p>
            <a:pPr>
              <a:buNone/>
            </a:pPr>
            <a:endParaRPr lang="en-US" dirty="0" smtClean="0"/>
          </a:p>
          <a:p>
            <a:pPr>
              <a:buNone/>
            </a:pPr>
            <a:r>
              <a:rPr lang="en-US" dirty="0" smtClean="0"/>
              <a:t>Steps for computing variance:</a:t>
            </a:r>
          </a:p>
          <a:p>
            <a:r>
              <a:rPr lang="en-US" dirty="0" smtClean="0"/>
              <a:t>Compute sum of squares (</a:t>
            </a:r>
            <a:r>
              <a:rPr lang="en-US" i="1" dirty="0" smtClean="0"/>
              <a:t>SS</a:t>
            </a:r>
            <a:r>
              <a:rPr lang="en-US" dirty="0" smtClean="0"/>
              <a:t>)</a:t>
            </a:r>
          </a:p>
          <a:p>
            <a:pPr lvl="1"/>
            <a:r>
              <a:rPr lang="en-US" dirty="0" smtClean="0"/>
              <a:t>Use definitional or computational formulas</a:t>
            </a:r>
            <a:endParaRPr lang="en-US" i="1" dirty="0"/>
          </a:p>
          <a:p>
            <a:pPr lvl="1"/>
            <a:endParaRPr lang="en-US" i="1" dirty="0" smtClean="0"/>
          </a:p>
          <a:p>
            <a:pPr lvl="1"/>
            <a:endParaRPr lang="en-US" i="1" dirty="0" smtClean="0"/>
          </a:p>
          <a:p>
            <a:pPr lvl="1"/>
            <a:endParaRPr lang="en-US" i="1" dirty="0" smtClean="0"/>
          </a:p>
          <a:p>
            <a:r>
              <a:rPr lang="en-US" dirty="0" smtClean="0"/>
              <a:t>Then divide by </a:t>
            </a:r>
            <a:r>
              <a:rPr lang="en-US" i="1" dirty="0" smtClean="0"/>
              <a:t>N </a:t>
            </a:r>
            <a:r>
              <a:rPr lang="en-US" dirty="0" smtClean="0"/>
              <a:t>- 1</a:t>
            </a:r>
          </a:p>
        </p:txBody>
      </p:sp>
      <p:graphicFrame>
        <p:nvGraphicFramePr>
          <p:cNvPr id="4" name="Object 3"/>
          <p:cNvGraphicFramePr>
            <a:graphicFrameLocks noChangeAspect="1"/>
          </p:cNvGraphicFramePr>
          <p:nvPr>
            <p:extLst>
              <p:ext uri="{D42A27DB-BD31-4B8C-83A1-F6EECF244321}">
                <p14:modId xmlns:p14="http://schemas.microsoft.com/office/powerpoint/2010/main" val="477494908"/>
              </p:ext>
            </p:extLst>
          </p:nvPr>
        </p:nvGraphicFramePr>
        <p:xfrm>
          <a:off x="5715000" y="2133600"/>
          <a:ext cx="1524000" cy="827062"/>
        </p:xfrm>
        <a:graphic>
          <a:graphicData uri="http://schemas.openxmlformats.org/presentationml/2006/ole">
            <mc:AlternateContent xmlns:mc="http://schemas.openxmlformats.org/markup-compatibility/2006">
              <mc:Choice xmlns:v="urn:schemas-microsoft-com:vml" Requires="v">
                <p:oleObj spid="_x0000_s85049" name="Equation" r:id="rId4" imgW="660240" imgH="393480" progId="Equation.3">
                  <p:embed/>
                </p:oleObj>
              </mc:Choice>
              <mc:Fallback>
                <p:oleObj name="Equation" r:id="rId4" imgW="660240" imgH="393480" progId="Equation.3">
                  <p:embed/>
                  <p:pic>
                    <p:nvPicPr>
                      <p:cNvPr id="0" name="Object 2"/>
                      <p:cNvPicPr>
                        <a:picLocks noChangeAspect="1" noChangeArrowheads="1"/>
                      </p:cNvPicPr>
                      <p:nvPr/>
                    </p:nvPicPr>
                    <p:blipFill>
                      <a:blip r:embed="rId5"/>
                      <a:srcRect/>
                      <a:stretch>
                        <a:fillRect/>
                      </a:stretch>
                    </p:blipFill>
                    <p:spPr bwMode="auto">
                      <a:xfrm>
                        <a:off x="5715000" y="2133600"/>
                        <a:ext cx="1524000" cy="827062"/>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87587648"/>
              </p:ext>
            </p:extLst>
          </p:nvPr>
        </p:nvGraphicFramePr>
        <p:xfrm>
          <a:off x="4343400" y="4419600"/>
          <a:ext cx="1752600" cy="877888"/>
        </p:xfrm>
        <a:graphic>
          <a:graphicData uri="http://schemas.openxmlformats.org/presentationml/2006/ole">
            <mc:AlternateContent xmlns:mc="http://schemas.openxmlformats.org/markup-compatibility/2006">
              <mc:Choice xmlns:v="urn:schemas-microsoft-com:vml" Requires="v">
                <p:oleObj spid="_x0000_s85050" name="Equation" r:id="rId6" imgW="761760" imgH="419040" progId="Equation.3">
                  <p:embed/>
                </p:oleObj>
              </mc:Choice>
              <mc:Fallback>
                <p:oleObj name="Equation" r:id="rId6" imgW="761760" imgH="419040" progId="Equation.3">
                  <p:embed/>
                  <p:pic>
                    <p:nvPicPr>
                      <p:cNvPr id="0" name="Object 1"/>
                      <p:cNvPicPr>
                        <a:picLocks noChangeAspect="1" noChangeArrowheads="1"/>
                      </p:cNvPicPr>
                      <p:nvPr/>
                    </p:nvPicPr>
                    <p:blipFill>
                      <a:blip r:embed="rId7"/>
                      <a:srcRect/>
                      <a:stretch>
                        <a:fillRect/>
                      </a:stretch>
                    </p:blipFill>
                    <p:spPr bwMode="auto">
                      <a:xfrm>
                        <a:off x="4343400" y="4419600"/>
                        <a:ext cx="17526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4855399"/>
              </p:ext>
            </p:extLst>
          </p:nvPr>
        </p:nvGraphicFramePr>
        <p:xfrm>
          <a:off x="1752600" y="4648200"/>
          <a:ext cx="1608137" cy="479425"/>
        </p:xfrm>
        <a:graphic>
          <a:graphicData uri="http://schemas.openxmlformats.org/presentationml/2006/ole">
            <mc:AlternateContent xmlns:mc="http://schemas.openxmlformats.org/markup-compatibility/2006">
              <mc:Choice xmlns:v="urn:schemas-microsoft-com:vml" Requires="v">
                <p:oleObj spid="_x0000_s85051" name="Equation" r:id="rId8" imgW="698400" imgH="241200" progId="Equation.3">
                  <p:embed/>
                </p:oleObj>
              </mc:Choice>
              <mc:Fallback>
                <p:oleObj name="Equation" r:id="rId8" imgW="698400" imgH="241200" progId="Equation.3">
                  <p:embed/>
                  <p:pic>
                    <p:nvPicPr>
                      <p:cNvPr id="0" name="Object 2"/>
                      <p:cNvPicPr>
                        <a:picLocks noChangeAspect="1" noChangeArrowheads="1"/>
                      </p:cNvPicPr>
                      <p:nvPr/>
                    </p:nvPicPr>
                    <p:blipFill>
                      <a:blip r:embed="rId9"/>
                      <a:srcRect/>
                      <a:stretch>
                        <a:fillRect/>
                      </a:stretch>
                    </p:blipFill>
                    <p:spPr bwMode="auto">
                      <a:xfrm>
                        <a:off x="1752600" y="4648200"/>
                        <a:ext cx="1608137" cy="47942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sz="quarter" idx="1"/>
          </p:nvPr>
        </p:nvSpPr>
        <p:spPr>
          <a:xfrm>
            <a:off x="612648" y="1600200"/>
            <a:ext cx="8153400" cy="4572000"/>
          </a:xfrm>
        </p:spPr>
        <p:txBody>
          <a:bodyPr>
            <a:normAutofit/>
          </a:bodyPr>
          <a:lstStyle/>
          <a:p>
            <a:r>
              <a:rPr lang="en-US" dirty="0" smtClean="0"/>
              <a:t>Compute Sample variance</a:t>
            </a:r>
          </a:p>
          <a:p>
            <a:endParaRPr lang="en-US" sz="2700" dirty="0" smtClean="0"/>
          </a:p>
          <a:p>
            <a:pPr>
              <a:buNone/>
            </a:pPr>
            <a:endParaRPr lang="en-US" sz="2700" dirty="0" smtClean="0"/>
          </a:p>
          <a:p>
            <a:pPr>
              <a:buNone/>
            </a:pPr>
            <a:endParaRPr lang="en-US" sz="2700" dirty="0" smtClean="0"/>
          </a:p>
          <a:p>
            <a:pPr>
              <a:buNone/>
            </a:pPr>
            <a:endParaRPr lang="en-US" sz="2700" dirty="0" smtClean="0"/>
          </a:p>
          <a:p>
            <a:pPr>
              <a:buNone/>
            </a:pPr>
            <a:endParaRPr lang="en-US" sz="2700" dirty="0" smtClean="0"/>
          </a:p>
          <a:p>
            <a:endParaRPr lang="en-US" sz="2700" dirty="0" smtClean="0"/>
          </a:p>
          <a:p>
            <a:r>
              <a:rPr lang="en-US" sz="2700" dirty="0" smtClean="0"/>
              <a:t>1, 2, 4, 4, 10</a:t>
            </a:r>
          </a:p>
          <a:p>
            <a:endParaRPr lang="en-US" sz="2700" dirty="0" smtClean="0"/>
          </a:p>
          <a:p>
            <a:endParaRPr lang="en-US" dirty="0"/>
          </a:p>
        </p:txBody>
      </p:sp>
      <p:graphicFrame>
        <p:nvGraphicFramePr>
          <p:cNvPr id="63489" name="Object 1"/>
          <p:cNvGraphicFramePr>
            <a:graphicFrameLocks noChangeAspect="1"/>
          </p:cNvGraphicFramePr>
          <p:nvPr>
            <p:extLst>
              <p:ext uri="{D42A27DB-BD31-4B8C-83A1-F6EECF244321}">
                <p14:modId xmlns:p14="http://schemas.microsoft.com/office/powerpoint/2010/main" val="2562109294"/>
              </p:ext>
            </p:extLst>
          </p:nvPr>
        </p:nvGraphicFramePr>
        <p:xfrm>
          <a:off x="879475" y="3575050"/>
          <a:ext cx="3589338" cy="1225550"/>
        </p:xfrm>
        <a:graphic>
          <a:graphicData uri="http://schemas.openxmlformats.org/presentationml/2006/ole">
            <mc:AlternateContent xmlns:mc="http://schemas.openxmlformats.org/markup-compatibility/2006">
              <mc:Choice xmlns:v="urn:schemas-microsoft-com:vml" Requires="v">
                <p:oleObj spid="_x0000_s63553" name="Equation" r:id="rId4" imgW="1562040" imgH="583920" progId="Equation.3">
                  <p:embed/>
                </p:oleObj>
              </mc:Choice>
              <mc:Fallback>
                <p:oleObj name="Equation" r:id="rId4" imgW="1562040" imgH="583920" progId="Equation.3">
                  <p:embed/>
                  <p:pic>
                    <p:nvPicPr>
                      <p:cNvPr id="0" name="Picture 1"/>
                      <p:cNvPicPr>
                        <a:picLocks noChangeAspect="1" noChangeArrowheads="1"/>
                      </p:cNvPicPr>
                      <p:nvPr/>
                    </p:nvPicPr>
                    <p:blipFill>
                      <a:blip r:embed="rId5"/>
                      <a:srcRect/>
                      <a:stretch>
                        <a:fillRect/>
                      </a:stretch>
                    </p:blipFill>
                    <p:spPr bwMode="auto">
                      <a:xfrm>
                        <a:off x="879475" y="3575050"/>
                        <a:ext cx="3589338"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0" name="Object 2"/>
          <p:cNvGraphicFramePr>
            <a:graphicFrameLocks noChangeAspect="1"/>
          </p:cNvGraphicFramePr>
          <p:nvPr>
            <p:extLst>
              <p:ext uri="{D42A27DB-BD31-4B8C-83A1-F6EECF244321}">
                <p14:modId xmlns:p14="http://schemas.microsoft.com/office/powerpoint/2010/main" val="1692717395"/>
              </p:ext>
            </p:extLst>
          </p:nvPr>
        </p:nvGraphicFramePr>
        <p:xfrm>
          <a:off x="941387" y="2220912"/>
          <a:ext cx="3478213" cy="903288"/>
        </p:xfrm>
        <a:graphic>
          <a:graphicData uri="http://schemas.openxmlformats.org/presentationml/2006/ole">
            <mc:AlternateContent xmlns:mc="http://schemas.openxmlformats.org/markup-compatibility/2006">
              <mc:Choice xmlns:v="urn:schemas-microsoft-com:vml" Requires="v">
                <p:oleObj spid="_x0000_s63554" name="Equation" r:id="rId6" imgW="1511280" imgH="431640" progId="Equation.3">
                  <p:embed/>
                </p:oleObj>
              </mc:Choice>
              <mc:Fallback>
                <p:oleObj name="Equation" r:id="rId6" imgW="1511280" imgH="431640" progId="Equation.3">
                  <p:embed/>
                  <p:pic>
                    <p:nvPicPr>
                      <p:cNvPr id="0" name="Picture 2"/>
                      <p:cNvPicPr>
                        <a:picLocks noChangeAspect="1" noChangeArrowheads="1"/>
                      </p:cNvPicPr>
                      <p:nvPr/>
                    </p:nvPicPr>
                    <p:blipFill>
                      <a:blip r:embed="rId7"/>
                      <a:srcRect/>
                      <a:stretch>
                        <a:fillRect/>
                      </a:stretch>
                    </p:blipFill>
                    <p:spPr bwMode="auto">
                      <a:xfrm>
                        <a:off x="941387" y="2220912"/>
                        <a:ext cx="347821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4876800" y="3812275"/>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Computational Formula</a:t>
            </a:r>
            <a:endParaRPr lang="en-US" dirty="0"/>
          </a:p>
        </p:txBody>
      </p:sp>
      <p:sp>
        <p:nvSpPr>
          <p:cNvPr id="7" name="Rectangle 6"/>
          <p:cNvSpPr/>
          <p:nvPr/>
        </p:nvSpPr>
        <p:spPr>
          <a:xfrm>
            <a:off x="4876800" y="22098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Definitional Formula</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smtClean="0"/>
              <a:t>Practice: Answer: SS Definitional Formula</a:t>
            </a:r>
            <a:endParaRPr lang="en-US" sz="3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905000"/>
            <a:ext cx="8094133" cy="4552950"/>
          </a:xfrm>
          <a:prstGeom prst="rect">
            <a:avLst/>
          </a:prstGeom>
        </p:spPr>
      </p:pic>
    </p:spTree>
    <p:extLst>
      <p:ext uri="{BB962C8B-B14F-4D97-AF65-F5344CB8AC3E}">
        <p14:creationId xmlns:p14="http://schemas.microsoft.com/office/powerpoint/2010/main" val="1822365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t>Practice: Answer: SS Computational Formula</a:t>
            </a:r>
            <a:endParaRPr lang="en-US" sz="35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148" y="1828800"/>
            <a:ext cx="7772400" cy="4371975"/>
          </a:xfrm>
          <a:prstGeom prst="rect">
            <a:avLst/>
          </a:prstGeom>
        </p:spPr>
      </p:pic>
    </p:spTree>
    <p:extLst>
      <p:ext uri="{BB962C8B-B14F-4D97-AF65-F5344CB8AC3E}">
        <p14:creationId xmlns:p14="http://schemas.microsoft.com/office/powerpoint/2010/main" val="37068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Answer: Variance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90166814"/>
              </p:ext>
            </p:extLst>
          </p:nvPr>
        </p:nvGraphicFramePr>
        <p:xfrm>
          <a:off x="1371600" y="2590800"/>
          <a:ext cx="1524000" cy="827062"/>
        </p:xfrm>
        <a:graphic>
          <a:graphicData uri="http://schemas.openxmlformats.org/presentationml/2006/ole">
            <mc:AlternateContent xmlns:mc="http://schemas.openxmlformats.org/markup-compatibility/2006">
              <mc:Choice xmlns:v="urn:schemas-microsoft-com:vml" Requires="v">
                <p:oleObj spid="_x0000_s86037" name="Equation" r:id="rId4" imgW="660240" imgH="393480" progId="Equation.3">
                  <p:embed/>
                </p:oleObj>
              </mc:Choice>
              <mc:Fallback>
                <p:oleObj name="Equation" r:id="rId4" imgW="660240" imgH="393480" progId="Equation.3">
                  <p:embed/>
                  <p:pic>
                    <p:nvPicPr>
                      <p:cNvPr id="0" name=""/>
                      <p:cNvPicPr>
                        <a:picLocks noChangeAspect="1" noChangeArrowheads="1"/>
                      </p:cNvPicPr>
                      <p:nvPr/>
                    </p:nvPicPr>
                    <p:blipFill>
                      <a:blip r:embed="rId5"/>
                      <a:srcRect/>
                      <a:stretch>
                        <a:fillRect/>
                      </a:stretch>
                    </p:blipFill>
                    <p:spPr bwMode="auto">
                      <a:xfrm>
                        <a:off x="1371600" y="2590800"/>
                        <a:ext cx="1524000" cy="827062"/>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74495417"/>
              </p:ext>
            </p:extLst>
          </p:nvPr>
        </p:nvGraphicFramePr>
        <p:xfrm>
          <a:off x="3919538" y="2590800"/>
          <a:ext cx="2373312" cy="827088"/>
        </p:xfrm>
        <a:graphic>
          <a:graphicData uri="http://schemas.openxmlformats.org/presentationml/2006/ole">
            <mc:AlternateContent xmlns:mc="http://schemas.openxmlformats.org/markup-compatibility/2006">
              <mc:Choice xmlns:v="urn:schemas-microsoft-com:vml" Requires="v">
                <p:oleObj spid="_x0000_s86038" name="Equation" r:id="rId6" imgW="1028520" imgH="393480" progId="Equation.3">
                  <p:embed/>
                </p:oleObj>
              </mc:Choice>
              <mc:Fallback>
                <p:oleObj name="Equation" r:id="rId6" imgW="1028520" imgH="393480" progId="Equation.3">
                  <p:embed/>
                  <p:pic>
                    <p:nvPicPr>
                      <p:cNvPr id="0" name=""/>
                      <p:cNvPicPr>
                        <a:picLocks noChangeAspect="1" noChangeArrowheads="1"/>
                      </p:cNvPicPr>
                      <p:nvPr/>
                    </p:nvPicPr>
                    <p:blipFill>
                      <a:blip r:embed="rId7"/>
                      <a:srcRect/>
                      <a:stretch>
                        <a:fillRect/>
                      </a:stretch>
                    </p:blipFill>
                    <p:spPr bwMode="auto">
                      <a:xfrm>
                        <a:off x="3919538" y="2590800"/>
                        <a:ext cx="2373312" cy="8270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6880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vs. sample variance</a:t>
            </a:r>
            <a:endParaRPr lang="en-US" dirty="0"/>
          </a:p>
        </p:txBody>
      </p:sp>
      <p:sp>
        <p:nvSpPr>
          <p:cNvPr id="4" name="Text Box 5"/>
          <p:cNvSpPr txBox="1">
            <a:spLocks noChangeArrowheads="1"/>
          </p:cNvSpPr>
          <p:nvPr/>
        </p:nvSpPr>
        <p:spPr bwMode="auto">
          <a:xfrm>
            <a:off x="609600" y="3962400"/>
            <a:ext cx="5257800" cy="584775"/>
          </a:xfrm>
          <a:prstGeom prst="rect">
            <a:avLst/>
          </a:prstGeom>
          <a:noFill/>
          <a:ln w="9525">
            <a:noFill/>
            <a:miter lim="800000"/>
            <a:headEnd/>
            <a:tailEnd/>
          </a:ln>
          <a:effectLst/>
        </p:spPr>
        <p:txBody>
          <a:bodyPr wrap="square">
            <a:spAutoFit/>
          </a:bodyPr>
          <a:lstStyle/>
          <a:p>
            <a:pPr>
              <a:spcBef>
                <a:spcPct val="50000"/>
              </a:spcBef>
            </a:pPr>
            <a:r>
              <a:rPr lang="en-US" sz="3200" dirty="0" smtClean="0">
                <a:latin typeface="Tw Cen MT" pitchFamily="34" charset="0"/>
              </a:rPr>
              <a:t>Population symbol </a:t>
            </a:r>
            <a:r>
              <a:rPr lang="en-US" sz="3200" dirty="0">
                <a:latin typeface="Tw Cen MT" pitchFamily="34" charset="0"/>
              </a:rPr>
              <a:t>for </a:t>
            </a:r>
            <a:r>
              <a:rPr lang="en-US" sz="3200" dirty="0" smtClean="0">
                <a:latin typeface="Tw Cen MT" pitchFamily="34" charset="0"/>
              </a:rPr>
              <a:t>variance</a:t>
            </a:r>
            <a:endParaRPr lang="en-US" sz="3200" dirty="0">
              <a:latin typeface="Tw Cen MT" pitchFamily="34" charset="0"/>
            </a:endParaRPr>
          </a:p>
        </p:txBody>
      </p:sp>
      <p:sp>
        <p:nvSpPr>
          <p:cNvPr id="5" name="Text Box 7"/>
          <p:cNvSpPr txBox="1">
            <a:spLocks noChangeArrowheads="1"/>
          </p:cNvSpPr>
          <p:nvPr/>
        </p:nvSpPr>
        <p:spPr bwMode="auto">
          <a:xfrm>
            <a:off x="533400" y="1752600"/>
            <a:ext cx="5486400" cy="584775"/>
          </a:xfrm>
          <a:prstGeom prst="rect">
            <a:avLst/>
          </a:prstGeom>
          <a:noFill/>
          <a:ln w="9525">
            <a:noFill/>
            <a:miter lim="800000"/>
            <a:headEnd/>
            <a:tailEnd/>
          </a:ln>
          <a:effectLst/>
        </p:spPr>
        <p:txBody>
          <a:bodyPr wrap="square">
            <a:spAutoFit/>
          </a:bodyPr>
          <a:lstStyle/>
          <a:p>
            <a:pPr eaLnBrk="1" hangingPunct="1">
              <a:spcBef>
                <a:spcPct val="50000"/>
              </a:spcBef>
            </a:pPr>
            <a:r>
              <a:rPr lang="en-US" sz="3200" dirty="0" smtClean="0">
                <a:latin typeface="Tw Cen MT" pitchFamily="34" charset="0"/>
              </a:rPr>
              <a:t>Sample symbol </a:t>
            </a:r>
            <a:r>
              <a:rPr lang="en-US" sz="3200" dirty="0">
                <a:latin typeface="Tw Cen MT" pitchFamily="34" charset="0"/>
              </a:rPr>
              <a:t>for </a:t>
            </a:r>
            <a:r>
              <a:rPr lang="en-US" sz="3200" dirty="0" smtClean="0">
                <a:latin typeface="Tw Cen MT" pitchFamily="34" charset="0"/>
              </a:rPr>
              <a:t>variance</a:t>
            </a:r>
            <a:endParaRPr lang="en-US" sz="3200" dirty="0">
              <a:latin typeface="Tw Cen MT" pitchFamily="34" charset="0"/>
            </a:endParaRPr>
          </a:p>
        </p:txBody>
      </p:sp>
      <p:sp>
        <p:nvSpPr>
          <p:cNvPr id="6" name="Text Box 11"/>
          <p:cNvSpPr txBox="1">
            <a:spLocks noChangeArrowheads="1"/>
          </p:cNvSpPr>
          <p:nvPr/>
        </p:nvSpPr>
        <p:spPr bwMode="auto">
          <a:xfrm>
            <a:off x="6019800" y="4012049"/>
            <a:ext cx="1676400" cy="1169551"/>
          </a:xfrm>
          <a:prstGeom prst="rect">
            <a:avLst/>
          </a:prstGeom>
          <a:noFill/>
          <a:ln w="9525">
            <a:noFill/>
            <a:miter lim="800000"/>
            <a:headEnd/>
            <a:tailEnd/>
          </a:ln>
          <a:effectLst/>
        </p:spPr>
        <p:txBody>
          <a:bodyPr wrap="square">
            <a:spAutoFit/>
          </a:bodyPr>
          <a:lstStyle/>
          <a:p>
            <a:pPr>
              <a:spcBef>
                <a:spcPct val="50000"/>
              </a:spcBef>
            </a:pPr>
            <a:r>
              <a:rPr lang="el-GR" sz="2800" dirty="0">
                <a:latin typeface="Arial" charset="0"/>
              </a:rPr>
              <a:t>σ</a:t>
            </a:r>
            <a:r>
              <a:rPr lang="en-US" sz="2800" baseline="30000" dirty="0">
                <a:latin typeface="Tw Cen MT" pitchFamily="34" charset="0"/>
              </a:rPr>
              <a:t>2</a:t>
            </a:r>
            <a:endParaRPr lang="el-GR" sz="2800" baseline="30000" dirty="0">
              <a:latin typeface="Arial" charset="0"/>
            </a:endParaRPr>
          </a:p>
          <a:p>
            <a:pPr eaLnBrk="1" hangingPunct="1">
              <a:spcBef>
                <a:spcPct val="50000"/>
              </a:spcBef>
            </a:pPr>
            <a:endParaRPr lang="en-US" sz="2800" dirty="0">
              <a:latin typeface="Arial" charset="0"/>
            </a:endParaRPr>
          </a:p>
        </p:txBody>
      </p:sp>
      <p:sp>
        <p:nvSpPr>
          <p:cNvPr id="7" name="Text Box 12"/>
          <p:cNvSpPr txBox="1">
            <a:spLocks noChangeArrowheads="1"/>
          </p:cNvSpPr>
          <p:nvPr/>
        </p:nvSpPr>
        <p:spPr bwMode="auto">
          <a:xfrm>
            <a:off x="5791200" y="1752600"/>
            <a:ext cx="990600" cy="553998"/>
          </a:xfrm>
          <a:prstGeom prst="rect">
            <a:avLst/>
          </a:prstGeom>
          <a:noFill/>
          <a:ln w="9525">
            <a:noFill/>
            <a:miter lim="800000"/>
            <a:headEnd/>
            <a:tailEnd/>
          </a:ln>
          <a:effectLst/>
        </p:spPr>
        <p:txBody>
          <a:bodyPr>
            <a:spAutoFit/>
          </a:bodyPr>
          <a:lstStyle/>
          <a:p>
            <a:pPr eaLnBrk="1" hangingPunct="1">
              <a:spcBef>
                <a:spcPct val="50000"/>
              </a:spcBef>
            </a:pPr>
            <a:r>
              <a:rPr lang="en-US" sz="3000" dirty="0"/>
              <a:t>s</a:t>
            </a:r>
            <a:r>
              <a:rPr lang="en-US" sz="3000" baseline="30000" dirty="0"/>
              <a:t>2</a:t>
            </a:r>
          </a:p>
        </p:txBody>
      </p:sp>
      <p:graphicFrame>
        <p:nvGraphicFramePr>
          <p:cNvPr id="8" name="Object 17"/>
          <p:cNvGraphicFramePr>
            <a:graphicFrameLocks noGrp="1" noChangeAspect="1"/>
          </p:cNvGraphicFramePr>
          <p:nvPr>
            <p:ph sz="quarter" idx="4294967295"/>
          </p:nvPr>
        </p:nvGraphicFramePr>
        <p:xfrm>
          <a:off x="3657600" y="4800600"/>
          <a:ext cx="1981200" cy="1273175"/>
        </p:xfrm>
        <a:graphic>
          <a:graphicData uri="http://schemas.openxmlformats.org/presentationml/2006/ole">
            <mc:AlternateContent xmlns:mc="http://schemas.openxmlformats.org/markup-compatibility/2006">
              <mc:Choice xmlns:v="urn:schemas-microsoft-com:vml" Requires="v">
                <p:oleObj spid="_x0000_s5181" name="Equation" r:id="rId4" imgW="799920" imgH="431640" progId="Equation.3">
                  <p:embed/>
                </p:oleObj>
              </mc:Choice>
              <mc:Fallback>
                <p:oleObj name="Equation" r:id="rId4" imgW="7999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800600"/>
                        <a:ext cx="198120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0"/>
          <p:cNvSpPr>
            <a:spLocks noChangeArrowheads="1"/>
          </p:cNvSpPr>
          <p:nvPr/>
        </p:nvSpPr>
        <p:spPr bwMode="auto">
          <a:xfrm>
            <a:off x="1676400" y="2438400"/>
            <a:ext cx="2438400" cy="946150"/>
          </a:xfrm>
          <a:prstGeom prst="rect">
            <a:avLst/>
          </a:prstGeom>
          <a:noFill/>
          <a:ln w="9525">
            <a:noFill/>
            <a:miter lim="800000"/>
            <a:headEnd/>
            <a:tailEnd/>
          </a:ln>
          <a:effectLst/>
        </p:spPr>
        <p:txBody>
          <a:bodyPr>
            <a:spAutoFit/>
          </a:bodyPr>
          <a:lstStyle/>
          <a:p>
            <a:pPr eaLnBrk="1" hangingPunct="1"/>
            <a:r>
              <a:rPr lang="en-US" sz="2800" i="1" dirty="0">
                <a:solidFill>
                  <a:srgbClr val="000000"/>
                </a:solidFill>
                <a:latin typeface="Arial" charset="0"/>
              </a:rPr>
              <a:t>s</a:t>
            </a:r>
            <a:r>
              <a:rPr lang="en-US" sz="2800" baseline="30000" dirty="0">
                <a:solidFill>
                  <a:srgbClr val="000000"/>
                </a:solidFill>
                <a:latin typeface="Arial" charset="0"/>
              </a:rPr>
              <a:t>2 =</a:t>
            </a:r>
            <a:r>
              <a:rPr lang="en-US" sz="2800" dirty="0">
                <a:solidFill>
                  <a:srgbClr val="000000"/>
                </a:solidFill>
                <a:latin typeface="Arial" charset="0"/>
              </a:rPr>
              <a:t> </a:t>
            </a:r>
            <a:r>
              <a:rPr lang="en-US" sz="2800" i="1" u="sng" dirty="0">
                <a:solidFill>
                  <a:srgbClr val="000000"/>
                </a:solidFill>
                <a:latin typeface="Arial" charset="0"/>
              </a:rPr>
              <a:t>SS </a:t>
            </a:r>
            <a:r>
              <a:rPr lang="en-US" sz="2800" dirty="0">
                <a:solidFill>
                  <a:srgbClr val="000000"/>
                </a:solidFill>
                <a:latin typeface="Arial" charset="0"/>
              </a:rPr>
              <a:t>  =</a:t>
            </a:r>
          </a:p>
          <a:p>
            <a:pPr eaLnBrk="1" hangingPunct="1"/>
            <a:r>
              <a:rPr lang="en-US" sz="2800" dirty="0">
                <a:solidFill>
                  <a:srgbClr val="000000"/>
                </a:solidFill>
                <a:latin typeface="Arial" charset="0"/>
              </a:rPr>
              <a:t>       </a:t>
            </a:r>
            <a:r>
              <a:rPr lang="en-US" sz="2800" i="1" dirty="0">
                <a:solidFill>
                  <a:srgbClr val="000000"/>
                </a:solidFill>
                <a:latin typeface="Arial" charset="0"/>
              </a:rPr>
              <a:t>N</a:t>
            </a:r>
            <a:r>
              <a:rPr lang="en-US" sz="2800" dirty="0" smtClean="0">
                <a:solidFill>
                  <a:srgbClr val="000000"/>
                </a:solidFill>
                <a:latin typeface="Arial" charset="0"/>
              </a:rPr>
              <a:t>-1</a:t>
            </a:r>
            <a:endParaRPr lang="en-US" sz="2800" dirty="0">
              <a:solidFill>
                <a:srgbClr val="000000"/>
              </a:solidFill>
              <a:latin typeface="Arial" charset="0"/>
            </a:endParaRPr>
          </a:p>
        </p:txBody>
      </p:sp>
      <p:sp>
        <p:nvSpPr>
          <p:cNvPr id="10" name="Rectangle 23"/>
          <p:cNvSpPr>
            <a:spLocks noChangeArrowheads="1"/>
          </p:cNvSpPr>
          <p:nvPr/>
        </p:nvSpPr>
        <p:spPr bwMode="auto">
          <a:xfrm>
            <a:off x="1828800" y="4938712"/>
            <a:ext cx="2438400" cy="946150"/>
          </a:xfrm>
          <a:prstGeom prst="rect">
            <a:avLst/>
          </a:prstGeom>
          <a:noFill/>
          <a:ln w="9525">
            <a:noFill/>
            <a:miter lim="800000"/>
            <a:headEnd/>
            <a:tailEnd/>
          </a:ln>
          <a:effectLst/>
        </p:spPr>
        <p:txBody>
          <a:bodyPr>
            <a:spAutoFit/>
          </a:bodyPr>
          <a:lstStyle/>
          <a:p>
            <a:pPr eaLnBrk="1" hangingPunct="1"/>
            <a:r>
              <a:rPr lang="el-GR" sz="2800" i="1" dirty="0">
                <a:solidFill>
                  <a:srgbClr val="000000"/>
                </a:solidFill>
                <a:latin typeface="Arial" charset="0"/>
              </a:rPr>
              <a:t>σ</a:t>
            </a:r>
            <a:r>
              <a:rPr lang="en-US" sz="2800" baseline="30000" dirty="0">
                <a:solidFill>
                  <a:srgbClr val="000000"/>
                </a:solidFill>
                <a:latin typeface="Arial" charset="0"/>
              </a:rPr>
              <a:t>2 =</a:t>
            </a:r>
            <a:r>
              <a:rPr lang="en-US" sz="2800" dirty="0">
                <a:solidFill>
                  <a:srgbClr val="000000"/>
                </a:solidFill>
                <a:latin typeface="Arial" charset="0"/>
              </a:rPr>
              <a:t> </a:t>
            </a:r>
            <a:r>
              <a:rPr lang="en-US" sz="2800" i="1" u="sng" dirty="0">
                <a:solidFill>
                  <a:srgbClr val="000000"/>
                </a:solidFill>
                <a:latin typeface="Arial" charset="0"/>
              </a:rPr>
              <a:t>SS</a:t>
            </a:r>
            <a:r>
              <a:rPr lang="en-US" sz="2800" u="sng" dirty="0">
                <a:solidFill>
                  <a:srgbClr val="000000"/>
                </a:solidFill>
                <a:latin typeface="Arial" charset="0"/>
              </a:rPr>
              <a:t> </a:t>
            </a:r>
            <a:r>
              <a:rPr lang="en-US" sz="2800" dirty="0">
                <a:solidFill>
                  <a:srgbClr val="000000"/>
                </a:solidFill>
                <a:latin typeface="Arial" charset="0"/>
              </a:rPr>
              <a:t>  =</a:t>
            </a:r>
          </a:p>
          <a:p>
            <a:pPr eaLnBrk="1" hangingPunct="1"/>
            <a:r>
              <a:rPr lang="en-US" sz="2800" dirty="0">
                <a:solidFill>
                  <a:srgbClr val="000000"/>
                </a:solidFill>
                <a:latin typeface="Arial" charset="0"/>
              </a:rPr>
              <a:t>        </a:t>
            </a:r>
            <a:r>
              <a:rPr lang="en-US" sz="2800" i="1" dirty="0" smtClean="0">
                <a:solidFill>
                  <a:srgbClr val="000000"/>
                </a:solidFill>
                <a:latin typeface="Arial" charset="0"/>
              </a:rPr>
              <a:t>N</a:t>
            </a:r>
            <a:endParaRPr lang="en-US" sz="2800" i="1" dirty="0">
              <a:solidFill>
                <a:srgbClr val="000000"/>
              </a:solidFill>
              <a:latin typeface="Arial" charset="0"/>
            </a:endParaRPr>
          </a:p>
        </p:txBody>
      </p:sp>
      <p:graphicFrame>
        <p:nvGraphicFramePr>
          <p:cNvPr id="11" name="Object 24"/>
          <p:cNvGraphicFramePr>
            <a:graphicFrameLocks noGrp="1" noChangeAspect="1"/>
          </p:cNvGraphicFramePr>
          <p:nvPr>
            <p:ph sz="quarter" idx="4294967295"/>
            <p:extLst>
              <p:ext uri="{D42A27DB-BD31-4B8C-83A1-F6EECF244321}">
                <p14:modId xmlns:p14="http://schemas.microsoft.com/office/powerpoint/2010/main" val="622942227"/>
              </p:ext>
            </p:extLst>
          </p:nvPr>
        </p:nvGraphicFramePr>
        <p:xfrm>
          <a:off x="3657600" y="2466975"/>
          <a:ext cx="2038350" cy="998538"/>
        </p:xfrm>
        <a:graphic>
          <a:graphicData uri="http://schemas.openxmlformats.org/presentationml/2006/ole">
            <mc:AlternateContent xmlns:mc="http://schemas.openxmlformats.org/markup-compatibility/2006">
              <mc:Choice xmlns:v="urn:schemas-microsoft-com:vml" Requires="v">
                <p:oleObj spid="_x0000_s5182" name="Equation" r:id="rId6" imgW="825480" imgH="444240" progId="Equation.3">
                  <p:embed/>
                </p:oleObj>
              </mc:Choice>
              <mc:Fallback>
                <p:oleObj name="Equation" r:id="rId6" imgW="825480" imgH="444240" progId="Equation.3">
                  <p:embed/>
                  <p:pic>
                    <p:nvPicPr>
                      <p:cNvPr id="0" name="Picture 3"/>
                      <p:cNvPicPr>
                        <a:picLocks noChangeAspect="1" noChangeArrowheads="1"/>
                      </p:cNvPicPr>
                      <p:nvPr/>
                    </p:nvPicPr>
                    <p:blipFill>
                      <a:blip r:embed="rId7"/>
                      <a:srcRect/>
                      <a:stretch>
                        <a:fillRect/>
                      </a:stretch>
                    </p:blipFill>
                    <p:spPr bwMode="auto">
                      <a:xfrm>
                        <a:off x="3657600" y="2466975"/>
                        <a:ext cx="2038350"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1"/>
          <p:cNvSpPr/>
          <p:nvPr/>
        </p:nvSpPr>
        <p:spPr>
          <a:xfrm>
            <a:off x="1981200" y="2895600"/>
            <a:ext cx="1295400" cy="685800"/>
          </a:xfrm>
          <a:prstGeom prst="ellipse">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09800" y="5410200"/>
            <a:ext cx="1295400" cy="685800"/>
          </a:xfrm>
          <a:prstGeom prst="ellipse">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 -1?</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Usually cannot collect data from entire population</a:t>
            </a:r>
          </a:p>
          <a:p>
            <a:r>
              <a:rPr lang="en-US" dirty="0" smtClean="0"/>
              <a:t>Infer population from sample</a:t>
            </a:r>
          </a:p>
          <a:p>
            <a:r>
              <a:rPr lang="en-US" dirty="0" smtClean="0"/>
              <a:t>Problem: Spread of scores in sample tends to be smaller </a:t>
            </a:r>
          </a:p>
          <a:p>
            <a:r>
              <a:rPr lang="en-US" dirty="0" smtClean="0"/>
              <a:t>Dividing by N-1 gives us a more unbiased estimate</a:t>
            </a:r>
          </a:p>
        </p:txBody>
      </p:sp>
      <p:sp>
        <p:nvSpPr>
          <p:cNvPr id="5" name="Content Placeholder 4"/>
          <p:cNvSpPr>
            <a:spLocks noGrp="1"/>
          </p:cNvSpPr>
          <p:nvPr>
            <p:ph sz="quarter" idx="2"/>
          </p:nvPr>
        </p:nvSpPr>
        <p:spPr/>
        <p:txBody>
          <a:bodyPr>
            <a:normAutofit fontScale="92500" lnSpcReduction="10000"/>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4419600" y="1600200"/>
            <a:ext cx="4572000" cy="4572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Variability</a:t>
            </a:r>
          </a:p>
          <a:p>
            <a:pPr lvl="1"/>
            <a:r>
              <a:rPr lang="en-US" dirty="0" smtClean="0"/>
              <a:t>What is it &amp; why is it important?</a:t>
            </a:r>
          </a:p>
          <a:p>
            <a:pPr lvl="1"/>
            <a:r>
              <a:rPr lang="en-US" dirty="0" smtClean="0"/>
              <a:t>Measures of variability (i.e., variation)</a:t>
            </a:r>
          </a:p>
          <a:p>
            <a:pPr lvl="2"/>
            <a:r>
              <a:rPr lang="en-US" dirty="0" smtClean="0"/>
              <a:t>Range</a:t>
            </a:r>
          </a:p>
          <a:p>
            <a:pPr lvl="2"/>
            <a:r>
              <a:rPr lang="en-US" dirty="0" smtClean="0"/>
              <a:t>Variance </a:t>
            </a:r>
          </a:p>
          <a:p>
            <a:pPr lvl="2"/>
            <a:r>
              <a:rPr lang="en-US" dirty="0" smtClean="0"/>
              <a:t>Standard deviation</a:t>
            </a:r>
          </a:p>
          <a:p>
            <a:pPr lvl="1"/>
            <a:r>
              <a:rPr lang="en-US" dirty="0" smtClean="0"/>
              <a:t>Calculations</a:t>
            </a:r>
          </a:p>
          <a:p>
            <a:pPr lvl="2"/>
            <a:r>
              <a:rPr lang="en-US" dirty="0" smtClean="0"/>
              <a:t>Computation vs. definition formulas for Sums of Squares (SS)</a:t>
            </a:r>
          </a:p>
          <a:p>
            <a:pPr lvl="2"/>
            <a:r>
              <a:rPr lang="en-US" dirty="0" smtClean="0"/>
              <a:t>Samples versus populations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sz="3200" dirty="0" err="1" smtClean="0"/>
              <a:t>Avg</a:t>
            </a:r>
            <a:r>
              <a:rPr lang="en-US" sz="3200" dirty="0" smtClean="0"/>
              <a:t> (or typical) deviation of scores from mean</a:t>
            </a:r>
          </a:p>
          <a:p>
            <a:endParaRPr lang="en-US" sz="3200" dirty="0" smtClean="0"/>
          </a:p>
          <a:p>
            <a:r>
              <a:rPr lang="en-US" sz="3200" dirty="0" smtClean="0"/>
              <a:t>Remember 1, 2, 4, 4, 10 		</a:t>
            </a:r>
            <a:r>
              <a:rPr lang="en-US" sz="3200" i="1" dirty="0" smtClean="0"/>
              <a:t>M</a:t>
            </a:r>
            <a:r>
              <a:rPr lang="en-US" sz="3200" dirty="0" smtClean="0"/>
              <a:t> = 4.2</a:t>
            </a:r>
          </a:p>
          <a:p>
            <a:pPr lvl="1"/>
            <a:r>
              <a:rPr lang="en-US" i="1" dirty="0" smtClean="0"/>
              <a:t>s</a:t>
            </a:r>
            <a:r>
              <a:rPr lang="en-US" baseline="30000" dirty="0" smtClean="0"/>
              <a:t>2 </a:t>
            </a:r>
            <a:r>
              <a:rPr lang="en-US" dirty="0" smtClean="0"/>
              <a:t> = 12.2</a:t>
            </a:r>
          </a:p>
          <a:p>
            <a:pPr lvl="1"/>
            <a:endParaRPr lang="en-US" dirty="0" smtClean="0"/>
          </a:p>
          <a:p>
            <a:r>
              <a:rPr lang="en-US" dirty="0" smtClean="0"/>
              <a:t>Square root of variance</a:t>
            </a:r>
          </a:p>
          <a:p>
            <a:pPr lvl="1"/>
            <a:r>
              <a:rPr lang="en-US" dirty="0" smtClean="0"/>
              <a:t>Square root of 12.2 is 3.49, which makes more sense to us because it takes us back to the original units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Rectangle 10"/>
          <p:cNvSpPr>
            <a:spLocks noGrp="1" noChangeArrowheads="1"/>
          </p:cNvSpPr>
          <p:nvPr>
            <p:ph type="title" sz="quarter"/>
          </p:nvPr>
        </p:nvSpPr>
        <p:spPr>
          <a:xfrm>
            <a:off x="609600" y="304800"/>
            <a:ext cx="8153400" cy="838200"/>
          </a:xfrm>
        </p:spPr>
        <p:txBody>
          <a:bodyPr/>
          <a:lstStyle/>
          <a:p>
            <a:r>
              <a:rPr lang="en-US" dirty="0"/>
              <a:t>Standard </a:t>
            </a:r>
            <a:r>
              <a:rPr lang="en-US" dirty="0" smtClean="0"/>
              <a:t>deviation</a:t>
            </a:r>
            <a:endParaRPr lang="en-US" dirty="0"/>
          </a:p>
        </p:txBody>
      </p:sp>
      <p:graphicFrame>
        <p:nvGraphicFramePr>
          <p:cNvPr id="32785" name="Object 17"/>
          <p:cNvGraphicFramePr>
            <a:graphicFrameLocks noGrp="1" noChangeAspect="1"/>
          </p:cNvGraphicFramePr>
          <p:nvPr>
            <p:ph sz="quarter" idx="1"/>
            <p:extLst>
              <p:ext uri="{D42A27DB-BD31-4B8C-83A1-F6EECF244321}">
                <p14:modId xmlns:p14="http://schemas.microsoft.com/office/powerpoint/2010/main" val="760006027"/>
              </p:ext>
            </p:extLst>
          </p:nvPr>
        </p:nvGraphicFramePr>
        <p:xfrm>
          <a:off x="1598613" y="2514600"/>
          <a:ext cx="2820987" cy="1031875"/>
        </p:xfrm>
        <a:graphic>
          <a:graphicData uri="http://schemas.openxmlformats.org/presentationml/2006/ole">
            <mc:AlternateContent xmlns:mc="http://schemas.openxmlformats.org/markup-compatibility/2006">
              <mc:Choice xmlns:v="urn:schemas-microsoft-com:vml" Requires="v">
                <p:oleObj spid="_x0000_s7295" name="Equation" r:id="rId4" imgW="1104840" imgH="444240" progId="Equation.3">
                  <p:embed/>
                </p:oleObj>
              </mc:Choice>
              <mc:Fallback>
                <p:oleObj name="Equation" r:id="rId4" imgW="1104840" imgH="444240" progId="Equation.3">
                  <p:embed/>
                  <p:pic>
                    <p:nvPicPr>
                      <p:cNvPr id="0" name="Picture 2"/>
                      <p:cNvPicPr>
                        <a:picLocks noChangeAspect="1" noChangeArrowheads="1"/>
                      </p:cNvPicPr>
                      <p:nvPr/>
                    </p:nvPicPr>
                    <p:blipFill>
                      <a:blip r:embed="rId5"/>
                      <a:srcRect/>
                      <a:stretch>
                        <a:fillRect/>
                      </a:stretch>
                    </p:blipFill>
                    <p:spPr bwMode="auto">
                      <a:xfrm>
                        <a:off x="1598613" y="2514600"/>
                        <a:ext cx="2820987"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3" name="Object 15"/>
          <p:cNvGraphicFramePr>
            <a:graphicFrameLocks noGrp="1" noChangeAspect="1"/>
          </p:cNvGraphicFramePr>
          <p:nvPr>
            <p:ph sz="quarter" idx="2"/>
          </p:nvPr>
        </p:nvGraphicFramePr>
        <p:xfrm>
          <a:off x="6705600" y="4891088"/>
          <a:ext cx="1790700" cy="836612"/>
        </p:xfrm>
        <a:graphic>
          <a:graphicData uri="http://schemas.openxmlformats.org/presentationml/2006/ole">
            <mc:AlternateContent xmlns:mc="http://schemas.openxmlformats.org/markup-compatibility/2006">
              <mc:Choice xmlns:v="urn:schemas-microsoft-com:vml" Requires="v">
                <p:oleObj spid="_x0000_s7296" name="Equation" r:id="rId6" imgW="914400" imgH="469800" progId="Equation.3">
                  <p:embed/>
                </p:oleObj>
              </mc:Choice>
              <mc:Fallback>
                <p:oleObj name="Equation" r:id="rId6" imgW="914400" imgH="469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4891088"/>
                        <a:ext cx="179070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90" name="Object 22"/>
          <p:cNvGraphicFramePr>
            <a:graphicFrameLocks noGrp="1" noChangeAspect="1"/>
          </p:cNvGraphicFramePr>
          <p:nvPr>
            <p:ph sz="quarter" idx="3"/>
            <p:extLst>
              <p:ext uri="{D42A27DB-BD31-4B8C-83A1-F6EECF244321}">
                <p14:modId xmlns:p14="http://schemas.microsoft.com/office/powerpoint/2010/main" val="2036919105"/>
              </p:ext>
            </p:extLst>
          </p:nvPr>
        </p:nvGraphicFramePr>
        <p:xfrm>
          <a:off x="2413000" y="4959350"/>
          <a:ext cx="1803400" cy="901700"/>
        </p:xfrm>
        <a:graphic>
          <a:graphicData uri="http://schemas.openxmlformats.org/presentationml/2006/ole">
            <mc:AlternateContent xmlns:mc="http://schemas.openxmlformats.org/markup-compatibility/2006">
              <mc:Choice xmlns:v="urn:schemas-microsoft-com:vml" Requires="v">
                <p:oleObj spid="_x0000_s7297" name="Equation" r:id="rId8" imgW="965160" imgH="482400" progId="Equation.3">
                  <p:embed/>
                </p:oleObj>
              </mc:Choice>
              <mc:Fallback>
                <p:oleObj name="Equation" r:id="rId8" imgW="965160" imgH="482400" progId="Equation.3">
                  <p:embed/>
                  <p:pic>
                    <p:nvPicPr>
                      <p:cNvPr id="0" name="Picture 4"/>
                      <p:cNvPicPr>
                        <a:picLocks noChangeAspect="1" noChangeArrowheads="1"/>
                      </p:cNvPicPr>
                      <p:nvPr/>
                    </p:nvPicPr>
                    <p:blipFill>
                      <a:blip r:embed="rId9"/>
                      <a:srcRect/>
                      <a:stretch>
                        <a:fillRect/>
                      </a:stretch>
                    </p:blipFill>
                    <p:spPr bwMode="auto">
                      <a:xfrm>
                        <a:off x="2413000" y="4959350"/>
                        <a:ext cx="18034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Text Box 7"/>
          <p:cNvSpPr txBox="1">
            <a:spLocks noChangeArrowheads="1"/>
          </p:cNvSpPr>
          <p:nvPr/>
        </p:nvSpPr>
        <p:spPr bwMode="auto">
          <a:xfrm>
            <a:off x="762000" y="1752600"/>
            <a:ext cx="2819400" cy="457200"/>
          </a:xfrm>
          <a:prstGeom prst="rect">
            <a:avLst/>
          </a:prstGeom>
          <a:noFill/>
          <a:ln w="9525">
            <a:noFill/>
            <a:miter lim="800000"/>
            <a:headEnd/>
            <a:tailEnd/>
          </a:ln>
          <a:effectLst/>
        </p:spPr>
        <p:txBody>
          <a:bodyPr>
            <a:spAutoFit/>
          </a:bodyPr>
          <a:lstStyle/>
          <a:p>
            <a:pPr eaLnBrk="1" hangingPunct="1">
              <a:spcBef>
                <a:spcPct val="50000"/>
              </a:spcBef>
            </a:pPr>
            <a:r>
              <a:rPr lang="en-US" sz="2400" u="sng" dirty="0">
                <a:solidFill>
                  <a:srgbClr val="000000"/>
                </a:solidFill>
                <a:latin typeface="Arial" charset="0"/>
              </a:rPr>
              <a:t>Sample</a:t>
            </a:r>
          </a:p>
        </p:txBody>
      </p:sp>
      <p:sp>
        <p:nvSpPr>
          <p:cNvPr id="32776" name="Text Box 8"/>
          <p:cNvSpPr txBox="1">
            <a:spLocks noChangeArrowheads="1"/>
          </p:cNvSpPr>
          <p:nvPr/>
        </p:nvSpPr>
        <p:spPr bwMode="auto">
          <a:xfrm>
            <a:off x="5334000" y="1676400"/>
            <a:ext cx="2895600" cy="457200"/>
          </a:xfrm>
          <a:prstGeom prst="rect">
            <a:avLst/>
          </a:prstGeom>
          <a:noFill/>
          <a:ln w="9525">
            <a:noFill/>
            <a:miter lim="800000"/>
            <a:headEnd/>
            <a:tailEnd/>
          </a:ln>
          <a:effectLst/>
        </p:spPr>
        <p:txBody>
          <a:bodyPr>
            <a:spAutoFit/>
          </a:bodyPr>
          <a:lstStyle/>
          <a:p>
            <a:pPr eaLnBrk="1" hangingPunct="1">
              <a:spcBef>
                <a:spcPct val="50000"/>
              </a:spcBef>
            </a:pPr>
            <a:r>
              <a:rPr lang="en-US" sz="2400" u="sng" dirty="0">
                <a:solidFill>
                  <a:srgbClr val="000000"/>
                </a:solidFill>
                <a:latin typeface="Arial" charset="0"/>
              </a:rPr>
              <a:t>Population</a:t>
            </a:r>
          </a:p>
        </p:txBody>
      </p:sp>
      <p:sp>
        <p:nvSpPr>
          <p:cNvPr id="32780" name="Text Box 12"/>
          <p:cNvSpPr txBox="1">
            <a:spLocks noChangeArrowheads="1"/>
          </p:cNvSpPr>
          <p:nvPr/>
        </p:nvSpPr>
        <p:spPr bwMode="auto">
          <a:xfrm>
            <a:off x="4800600" y="2762250"/>
            <a:ext cx="1993900" cy="457200"/>
          </a:xfrm>
          <a:prstGeom prst="rect">
            <a:avLst/>
          </a:prstGeom>
          <a:noFill/>
          <a:ln w="9525">
            <a:noFill/>
            <a:miter lim="800000"/>
            <a:headEnd/>
            <a:tailEnd/>
          </a:ln>
          <a:effectLst/>
        </p:spPr>
        <p:txBody>
          <a:bodyPr wrap="none">
            <a:spAutoFit/>
          </a:bodyPr>
          <a:lstStyle/>
          <a:p>
            <a:pPr eaLnBrk="1" hangingPunct="1"/>
            <a:r>
              <a:rPr lang="en-US" sz="2400" dirty="0">
                <a:solidFill>
                  <a:srgbClr val="000000"/>
                </a:solidFill>
                <a:latin typeface="Arial" charset="0"/>
              </a:rPr>
              <a:t>Variance</a:t>
            </a:r>
            <a:r>
              <a:rPr lang="en-US" dirty="0">
                <a:solidFill>
                  <a:srgbClr val="000000"/>
                </a:solidFill>
                <a:latin typeface="Arial" charset="0"/>
              </a:rPr>
              <a:t>: </a:t>
            </a:r>
            <a:r>
              <a:rPr lang="el-GR" sz="2400" dirty="0">
                <a:solidFill>
                  <a:srgbClr val="000000"/>
                </a:solidFill>
                <a:latin typeface="Arial" charset="0"/>
                <a:cs typeface="Arial" charset="0"/>
              </a:rPr>
              <a:t>σ</a:t>
            </a:r>
            <a:r>
              <a:rPr lang="en-US" sz="2400" baseline="30000" dirty="0">
                <a:solidFill>
                  <a:srgbClr val="000000"/>
                </a:solidFill>
                <a:latin typeface="Arial" charset="0"/>
                <a:cs typeface="Arial" charset="0"/>
              </a:rPr>
              <a:t>2 =</a:t>
            </a:r>
            <a:endParaRPr lang="el-GR" sz="2400" baseline="30000" dirty="0">
              <a:solidFill>
                <a:srgbClr val="000000"/>
              </a:solidFill>
              <a:latin typeface="Arial" charset="0"/>
              <a:cs typeface="Arial" charset="0"/>
            </a:endParaRPr>
          </a:p>
        </p:txBody>
      </p:sp>
      <p:sp>
        <p:nvSpPr>
          <p:cNvPr id="32782" name="Text Box 14"/>
          <p:cNvSpPr txBox="1">
            <a:spLocks noChangeArrowheads="1"/>
          </p:cNvSpPr>
          <p:nvPr/>
        </p:nvSpPr>
        <p:spPr bwMode="auto">
          <a:xfrm>
            <a:off x="4724400" y="4648200"/>
            <a:ext cx="2286000" cy="822325"/>
          </a:xfrm>
          <a:prstGeom prst="rect">
            <a:avLst/>
          </a:prstGeom>
          <a:noFill/>
          <a:ln w="9525">
            <a:noFill/>
            <a:miter lim="800000"/>
            <a:headEnd/>
            <a:tailEnd/>
          </a:ln>
          <a:effectLst/>
        </p:spPr>
        <p:txBody>
          <a:bodyPr>
            <a:spAutoFit/>
          </a:bodyPr>
          <a:lstStyle/>
          <a:p>
            <a:pPr eaLnBrk="1" hangingPunct="1">
              <a:spcBef>
                <a:spcPct val="50000"/>
              </a:spcBef>
            </a:pPr>
            <a:r>
              <a:rPr lang="en-US" sz="2400" dirty="0">
                <a:solidFill>
                  <a:srgbClr val="000000"/>
                </a:solidFill>
                <a:latin typeface="Arial" charset="0"/>
              </a:rPr>
              <a:t>Standard Deviation: </a:t>
            </a:r>
            <a:r>
              <a:rPr lang="el-GR" sz="2400" dirty="0">
                <a:solidFill>
                  <a:srgbClr val="000000"/>
                </a:solidFill>
                <a:latin typeface="Arial" charset="0"/>
                <a:cs typeface="Arial" charset="0"/>
              </a:rPr>
              <a:t>σ</a:t>
            </a:r>
            <a:r>
              <a:rPr lang="en-US" dirty="0">
                <a:latin typeface="Arial" charset="0"/>
              </a:rPr>
              <a:t>  </a:t>
            </a:r>
            <a:r>
              <a:rPr lang="en-US" dirty="0">
                <a:solidFill>
                  <a:srgbClr val="000000"/>
                </a:solidFill>
                <a:latin typeface="Arial" charset="0"/>
              </a:rPr>
              <a:t>=</a:t>
            </a:r>
            <a:r>
              <a:rPr lang="en-US" dirty="0">
                <a:latin typeface="Arial" charset="0"/>
              </a:rPr>
              <a:t> </a:t>
            </a:r>
          </a:p>
        </p:txBody>
      </p:sp>
      <p:sp>
        <p:nvSpPr>
          <p:cNvPr id="32786" name="Text Box 18"/>
          <p:cNvSpPr txBox="1">
            <a:spLocks noChangeArrowheads="1"/>
          </p:cNvSpPr>
          <p:nvPr/>
        </p:nvSpPr>
        <p:spPr bwMode="auto">
          <a:xfrm>
            <a:off x="152400" y="2632075"/>
            <a:ext cx="1473200" cy="457200"/>
          </a:xfrm>
          <a:prstGeom prst="rect">
            <a:avLst/>
          </a:prstGeom>
          <a:noFill/>
          <a:ln w="9525">
            <a:noFill/>
            <a:miter lim="800000"/>
            <a:headEnd/>
            <a:tailEnd/>
          </a:ln>
          <a:effectLst/>
        </p:spPr>
        <p:txBody>
          <a:bodyPr wrap="none">
            <a:spAutoFit/>
          </a:bodyPr>
          <a:lstStyle/>
          <a:p>
            <a:pPr eaLnBrk="1" hangingPunct="1"/>
            <a:r>
              <a:rPr lang="en-US" sz="2400" dirty="0">
                <a:solidFill>
                  <a:srgbClr val="000000"/>
                </a:solidFill>
                <a:latin typeface="Arial" charset="0"/>
              </a:rPr>
              <a:t>Variance:</a:t>
            </a:r>
          </a:p>
        </p:txBody>
      </p:sp>
      <p:sp>
        <p:nvSpPr>
          <p:cNvPr id="32787" name="Text Box 19"/>
          <p:cNvSpPr txBox="1">
            <a:spLocks noChangeArrowheads="1"/>
          </p:cNvSpPr>
          <p:nvPr/>
        </p:nvSpPr>
        <p:spPr bwMode="auto">
          <a:xfrm>
            <a:off x="304800" y="4724400"/>
            <a:ext cx="2286000" cy="830997"/>
          </a:xfrm>
          <a:prstGeom prst="rect">
            <a:avLst/>
          </a:prstGeom>
          <a:noFill/>
          <a:ln w="9525">
            <a:noFill/>
            <a:miter lim="800000"/>
            <a:headEnd/>
            <a:tailEnd/>
          </a:ln>
          <a:effectLst/>
        </p:spPr>
        <p:txBody>
          <a:bodyPr>
            <a:spAutoFit/>
          </a:bodyPr>
          <a:lstStyle/>
          <a:p>
            <a:pPr eaLnBrk="1" hangingPunct="1">
              <a:spcBef>
                <a:spcPct val="50000"/>
              </a:spcBef>
            </a:pPr>
            <a:r>
              <a:rPr lang="en-US" sz="2400" dirty="0">
                <a:solidFill>
                  <a:srgbClr val="000000"/>
                </a:solidFill>
                <a:latin typeface="Arial" charset="0"/>
              </a:rPr>
              <a:t>Standard Deviation: </a:t>
            </a:r>
            <a:r>
              <a:rPr lang="en-US" sz="2400" i="1" dirty="0">
                <a:solidFill>
                  <a:srgbClr val="000000"/>
                </a:solidFill>
                <a:latin typeface="Arial" charset="0"/>
                <a:cs typeface="Arial" charset="0"/>
              </a:rPr>
              <a:t>s</a:t>
            </a:r>
            <a:r>
              <a:rPr lang="en-US" dirty="0">
                <a:latin typeface="Arial" charset="0"/>
              </a:rPr>
              <a:t>  </a:t>
            </a:r>
            <a:r>
              <a:rPr lang="en-US" dirty="0">
                <a:solidFill>
                  <a:srgbClr val="000000"/>
                </a:solidFill>
                <a:latin typeface="Arial" charset="0"/>
              </a:rPr>
              <a:t>=</a:t>
            </a:r>
            <a:r>
              <a:rPr lang="en-US" dirty="0">
                <a:latin typeface="Arial" charset="0"/>
              </a:rPr>
              <a:t> </a:t>
            </a:r>
          </a:p>
        </p:txBody>
      </p:sp>
      <p:graphicFrame>
        <p:nvGraphicFramePr>
          <p:cNvPr id="32792" name="Object 24"/>
          <p:cNvGraphicFramePr>
            <a:graphicFrameLocks noGrp="1" noChangeAspect="1"/>
          </p:cNvGraphicFramePr>
          <p:nvPr>
            <p:ph sz="quarter" idx="4"/>
          </p:nvPr>
        </p:nvGraphicFramePr>
        <p:xfrm>
          <a:off x="6858000" y="2590800"/>
          <a:ext cx="1752600" cy="1152525"/>
        </p:xfrm>
        <a:graphic>
          <a:graphicData uri="http://schemas.openxmlformats.org/presentationml/2006/ole">
            <mc:AlternateContent xmlns:mc="http://schemas.openxmlformats.org/markup-compatibility/2006">
              <mc:Choice xmlns:v="urn:schemas-microsoft-com:vml" Requires="v">
                <p:oleObj spid="_x0000_s7298" name="Equation" r:id="rId10" imgW="799920" imgH="431640" progId="Equation.3">
                  <p:embed/>
                </p:oleObj>
              </mc:Choice>
              <mc:Fallback>
                <p:oleObj name="Equation" r:id="rId10" imgW="799920" imgH="4316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0" y="2590800"/>
                        <a:ext cx="1752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94" name="AutoShape 26"/>
          <p:cNvSpPr>
            <a:spLocks noChangeArrowheads="1"/>
          </p:cNvSpPr>
          <p:nvPr/>
        </p:nvSpPr>
        <p:spPr bwMode="auto">
          <a:xfrm>
            <a:off x="5105400" y="3810000"/>
            <a:ext cx="1295400" cy="685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2795" name="AutoShape 27"/>
          <p:cNvSpPr>
            <a:spLocks noChangeArrowheads="1"/>
          </p:cNvSpPr>
          <p:nvPr/>
        </p:nvSpPr>
        <p:spPr bwMode="auto">
          <a:xfrm>
            <a:off x="533400" y="3962400"/>
            <a:ext cx="1447800" cy="6096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2796" name="Text Box 28"/>
          <p:cNvSpPr txBox="1">
            <a:spLocks noChangeArrowheads="1"/>
          </p:cNvSpPr>
          <p:nvPr/>
        </p:nvSpPr>
        <p:spPr bwMode="auto">
          <a:xfrm>
            <a:off x="1981200" y="3974068"/>
            <a:ext cx="2209800" cy="369332"/>
          </a:xfrm>
          <a:prstGeom prst="rect">
            <a:avLst/>
          </a:prstGeom>
          <a:noFill/>
          <a:ln w="9525">
            <a:noFill/>
            <a:miter lim="800000"/>
            <a:headEnd/>
            <a:tailEnd/>
          </a:ln>
          <a:effectLst/>
        </p:spPr>
        <p:txBody>
          <a:bodyPr wrap="square">
            <a:spAutoFit/>
          </a:bodyPr>
          <a:lstStyle/>
          <a:p>
            <a:pPr eaLnBrk="1" hangingPunct="1">
              <a:spcBef>
                <a:spcPct val="50000"/>
              </a:spcBef>
            </a:pPr>
            <a:r>
              <a:rPr lang="en-US" dirty="0">
                <a:latin typeface="Arial" charset="0"/>
              </a:rPr>
              <a:t>(take square root)</a:t>
            </a:r>
          </a:p>
        </p:txBody>
      </p:sp>
      <p:sp>
        <p:nvSpPr>
          <p:cNvPr id="32797" name="Line 29"/>
          <p:cNvSpPr>
            <a:spLocks noChangeShapeType="1"/>
          </p:cNvSpPr>
          <p:nvPr/>
        </p:nvSpPr>
        <p:spPr bwMode="auto">
          <a:xfrm>
            <a:off x="4572000" y="1676400"/>
            <a:ext cx="0" cy="4800600"/>
          </a:xfrm>
          <a:prstGeom prst="line">
            <a:avLst/>
          </a:prstGeom>
          <a:noFill/>
          <a:ln w="9525">
            <a:solidFill>
              <a:schemeClr val="bg2"/>
            </a:solidFill>
            <a:round/>
            <a:headEnd/>
            <a:tailEnd/>
          </a:ln>
          <a:effectLst/>
        </p:spPr>
        <p:txBody>
          <a:bodyPr/>
          <a:lstStyle/>
          <a:p>
            <a:endParaRPr lang="en-US"/>
          </a:p>
        </p:txBody>
      </p:sp>
      <p:sp>
        <p:nvSpPr>
          <p:cNvPr id="32798" name="Text Box 30"/>
          <p:cNvSpPr txBox="1">
            <a:spLocks noChangeArrowheads="1"/>
          </p:cNvSpPr>
          <p:nvPr/>
        </p:nvSpPr>
        <p:spPr bwMode="auto">
          <a:xfrm>
            <a:off x="6400800" y="3974068"/>
            <a:ext cx="2362200" cy="369332"/>
          </a:xfrm>
          <a:prstGeom prst="rect">
            <a:avLst/>
          </a:prstGeom>
          <a:noFill/>
          <a:ln w="9525">
            <a:noFill/>
            <a:miter lim="800000"/>
            <a:headEnd/>
            <a:tailEnd/>
          </a:ln>
          <a:effectLst/>
        </p:spPr>
        <p:txBody>
          <a:bodyPr wrap="square">
            <a:spAutoFit/>
          </a:bodyPr>
          <a:lstStyle/>
          <a:p>
            <a:pPr eaLnBrk="1" hangingPunct="1">
              <a:spcBef>
                <a:spcPct val="50000"/>
              </a:spcBef>
            </a:pPr>
            <a:r>
              <a:rPr lang="en-US" dirty="0">
                <a:latin typeface="Arial" charset="0"/>
              </a:rPr>
              <a:t>(take square root)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blinds(horizontal)">
                                      <p:cBhvr>
                                        <p:cTn id="7" dur="500"/>
                                        <p:tgtEl>
                                          <p:spTgt spid="3277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780"/>
                                        </p:tgtEl>
                                        <p:attrNameLst>
                                          <p:attrName>style.visibility</p:attrName>
                                        </p:attrNameLst>
                                      </p:cBhvr>
                                      <p:to>
                                        <p:strVal val="visible"/>
                                      </p:to>
                                    </p:set>
                                    <p:animEffect transition="in" filter="blinds(horizontal)">
                                      <p:cBhvr>
                                        <p:cTn id="10" dur="500"/>
                                        <p:tgtEl>
                                          <p:spTgt spid="32780"/>
                                        </p:tgtEl>
                                      </p:cBhvr>
                                    </p:animEffect>
                                  </p:childTnLst>
                                </p:cTn>
                              </p:par>
                              <p:par>
                                <p:cTn id="11" presetID="3" presetClass="entr" presetSubtype="10" fill="hold" nodeType="withEffect">
                                  <p:stCondLst>
                                    <p:cond delay="0"/>
                                  </p:stCondLst>
                                  <p:childTnLst>
                                    <p:set>
                                      <p:cBhvr>
                                        <p:cTn id="12" dur="1" fill="hold">
                                          <p:stCondLst>
                                            <p:cond delay="0"/>
                                          </p:stCondLst>
                                        </p:cTn>
                                        <p:tgtEl>
                                          <p:spTgt spid="32792"/>
                                        </p:tgtEl>
                                        <p:attrNameLst>
                                          <p:attrName>style.visibility</p:attrName>
                                        </p:attrNameLst>
                                      </p:cBhvr>
                                      <p:to>
                                        <p:strVal val="visible"/>
                                      </p:to>
                                    </p:set>
                                    <p:animEffect transition="in" filter="blinds(horizontal)">
                                      <p:cBhvr>
                                        <p:cTn id="13" dur="500"/>
                                        <p:tgtEl>
                                          <p:spTgt spid="3279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798"/>
                                        </p:tgtEl>
                                        <p:attrNameLst>
                                          <p:attrName>style.visibility</p:attrName>
                                        </p:attrNameLst>
                                      </p:cBhvr>
                                      <p:to>
                                        <p:strVal val="visible"/>
                                      </p:to>
                                    </p:set>
                                    <p:animEffect transition="in" filter="blinds(horizontal)">
                                      <p:cBhvr>
                                        <p:cTn id="16" dur="500"/>
                                        <p:tgtEl>
                                          <p:spTgt spid="3279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2794"/>
                                        </p:tgtEl>
                                        <p:attrNameLst>
                                          <p:attrName>style.visibility</p:attrName>
                                        </p:attrNameLst>
                                      </p:cBhvr>
                                      <p:to>
                                        <p:strVal val="visible"/>
                                      </p:to>
                                    </p:set>
                                    <p:animEffect transition="in" filter="blinds(horizontal)">
                                      <p:cBhvr>
                                        <p:cTn id="19" dur="500"/>
                                        <p:tgtEl>
                                          <p:spTgt spid="3279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2782"/>
                                        </p:tgtEl>
                                        <p:attrNameLst>
                                          <p:attrName>style.visibility</p:attrName>
                                        </p:attrNameLst>
                                      </p:cBhvr>
                                      <p:to>
                                        <p:strVal val="visible"/>
                                      </p:to>
                                    </p:set>
                                    <p:animEffect transition="in" filter="blinds(horizontal)">
                                      <p:cBhvr>
                                        <p:cTn id="22" dur="500"/>
                                        <p:tgtEl>
                                          <p:spTgt spid="32782"/>
                                        </p:tgtEl>
                                      </p:cBhvr>
                                    </p:animEffect>
                                  </p:childTnLst>
                                </p:cTn>
                              </p:par>
                              <p:par>
                                <p:cTn id="23" presetID="3" presetClass="entr" presetSubtype="10" fill="hold" nodeType="withEffect">
                                  <p:stCondLst>
                                    <p:cond delay="0"/>
                                  </p:stCondLst>
                                  <p:childTnLst>
                                    <p:set>
                                      <p:cBhvr>
                                        <p:cTn id="24" dur="1" fill="hold">
                                          <p:stCondLst>
                                            <p:cond delay="0"/>
                                          </p:stCondLst>
                                        </p:cTn>
                                        <p:tgtEl>
                                          <p:spTgt spid="32783"/>
                                        </p:tgtEl>
                                        <p:attrNameLst>
                                          <p:attrName>style.visibility</p:attrName>
                                        </p:attrNameLst>
                                      </p:cBhvr>
                                      <p:to>
                                        <p:strVal val="visible"/>
                                      </p:to>
                                    </p:set>
                                    <p:animEffect transition="in" filter="blinds(horizontal)">
                                      <p:cBhvr>
                                        <p:cTn id="25" dur="500"/>
                                        <p:tgtEl>
                                          <p:spTgt spid="3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p:bldP spid="32780" grpId="0"/>
      <p:bldP spid="32782" grpId="0"/>
      <p:bldP spid="32794" grpId="0" animBg="1"/>
      <p:bldP spid="3279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Measures of variability</a:t>
            </a:r>
            <a:endParaRPr lang="en-US" dirty="0"/>
          </a:p>
        </p:txBody>
      </p:sp>
      <p:sp>
        <p:nvSpPr>
          <p:cNvPr id="3" name="Content Placeholder 2"/>
          <p:cNvSpPr>
            <a:spLocks noGrp="1"/>
          </p:cNvSpPr>
          <p:nvPr>
            <p:ph sz="quarter" idx="1"/>
          </p:nvPr>
        </p:nvSpPr>
        <p:spPr/>
        <p:txBody>
          <a:bodyPr>
            <a:normAutofit/>
          </a:bodyPr>
          <a:lstStyle/>
          <a:p>
            <a:pPr marL="609600" indent="-609600">
              <a:buClr>
                <a:srgbClr val="FF0000"/>
              </a:buClr>
            </a:pPr>
            <a:r>
              <a:rPr lang="en-US" dirty="0" smtClean="0"/>
              <a:t>First, compute the sum of squares</a:t>
            </a:r>
          </a:p>
          <a:p>
            <a:pPr marL="609600" indent="-609600">
              <a:buClr>
                <a:srgbClr val="FF0000"/>
              </a:buClr>
            </a:pPr>
            <a:endParaRPr lang="en-US" sz="3200" dirty="0" smtClean="0"/>
          </a:p>
          <a:p>
            <a:pPr marL="609600" indent="-609600">
              <a:buFont typeface="Wingdings" pitchFamily="2" charset="2"/>
              <a:buNone/>
            </a:pPr>
            <a:r>
              <a:rPr lang="en-US" sz="2800" dirty="0" smtClean="0"/>
              <a:t>Definitional formula:              Computational formula:</a:t>
            </a:r>
          </a:p>
          <a:p>
            <a:pPr marL="609600" indent="-609600">
              <a:buFont typeface="Wingdings" pitchFamily="2" charset="2"/>
              <a:buNone/>
            </a:pPr>
            <a:endParaRPr lang="en-US" sz="2800" dirty="0" smtClean="0"/>
          </a:p>
          <a:p>
            <a:pPr marL="609600" indent="-609600">
              <a:buFont typeface="Wingdings" pitchFamily="2" charset="2"/>
              <a:buNone/>
            </a:pPr>
            <a:r>
              <a:rPr lang="en-US" sz="3200" dirty="0" smtClean="0">
                <a:solidFill>
                  <a:schemeClr val="hlink"/>
                </a:solidFill>
              </a:rPr>
              <a:t>	</a:t>
            </a:r>
            <a:endParaRPr lang="en-US" sz="2400" dirty="0" smtClean="0"/>
          </a:p>
          <a:p>
            <a:endParaRPr lang="en-US" dirty="0"/>
          </a:p>
        </p:txBody>
      </p:sp>
      <p:graphicFrame>
        <p:nvGraphicFramePr>
          <p:cNvPr id="83972" name="Object 4"/>
          <p:cNvGraphicFramePr>
            <a:graphicFrameLocks noChangeAspect="1"/>
          </p:cNvGraphicFramePr>
          <p:nvPr/>
        </p:nvGraphicFramePr>
        <p:xfrm>
          <a:off x="623352" y="3581400"/>
          <a:ext cx="3567648" cy="762000"/>
        </p:xfrm>
        <a:graphic>
          <a:graphicData uri="http://schemas.openxmlformats.org/presentationml/2006/ole">
            <mc:AlternateContent xmlns:mc="http://schemas.openxmlformats.org/markup-compatibility/2006">
              <mc:Choice xmlns:v="urn:schemas-microsoft-com:vml" Requires="v">
                <p:oleObj spid="_x0000_s84033" name="Equation" r:id="rId4" imgW="1028520" imgH="241200" progId="Equation.3">
                  <p:embed/>
                </p:oleObj>
              </mc:Choice>
              <mc:Fallback>
                <p:oleObj name="Equation" r:id="rId4" imgW="1028520" imgH="241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352" y="3581400"/>
                        <a:ext cx="356764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3" name="Object 5"/>
          <p:cNvGraphicFramePr>
            <a:graphicFrameLocks noChangeAspect="1"/>
          </p:cNvGraphicFramePr>
          <p:nvPr>
            <p:extLst>
              <p:ext uri="{D42A27DB-BD31-4B8C-83A1-F6EECF244321}">
                <p14:modId xmlns:p14="http://schemas.microsoft.com/office/powerpoint/2010/main" val="3054813913"/>
              </p:ext>
            </p:extLst>
          </p:nvPr>
        </p:nvGraphicFramePr>
        <p:xfrm>
          <a:off x="4881540" y="3429000"/>
          <a:ext cx="3424260" cy="1196975"/>
        </p:xfrm>
        <a:graphic>
          <a:graphicData uri="http://schemas.openxmlformats.org/presentationml/2006/ole">
            <mc:AlternateContent xmlns:mc="http://schemas.openxmlformats.org/markup-compatibility/2006">
              <mc:Choice xmlns:v="urn:schemas-microsoft-com:vml" Requires="v">
                <p:oleObj spid="_x0000_s84034" name="Equation" r:id="rId6" imgW="1091880" imgH="419040" progId="Equation.3">
                  <p:embed/>
                </p:oleObj>
              </mc:Choice>
              <mc:Fallback>
                <p:oleObj name="Equation" r:id="rId6" imgW="1091880" imgH="419040" progId="Equation.3">
                  <p:embed/>
                  <p:pic>
                    <p:nvPicPr>
                      <p:cNvPr id="0" name="Picture 5"/>
                      <p:cNvPicPr>
                        <a:picLocks noChangeAspect="1" noChangeArrowheads="1"/>
                      </p:cNvPicPr>
                      <p:nvPr/>
                    </p:nvPicPr>
                    <p:blipFill>
                      <a:blip r:embed="rId7"/>
                      <a:srcRect/>
                      <a:stretch>
                        <a:fillRect/>
                      </a:stretch>
                    </p:blipFill>
                    <p:spPr bwMode="auto">
                      <a:xfrm>
                        <a:off x="4881540" y="3429000"/>
                        <a:ext cx="342426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blinds(horizontal)">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blinds(horizontal)">
                                      <p:cBhvr>
                                        <p:cTn id="22"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Measures of variability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Second, determine whether your data are for a population or a sample.  Then compute the variance term using the sum of squares.</a:t>
            </a:r>
          </a:p>
          <a:p>
            <a:endParaRPr lang="en-US" dirty="0" smtClean="0"/>
          </a:p>
          <a:p>
            <a:pPr>
              <a:buFont typeface="Wingdings" pitchFamily="2" charset="2"/>
              <a:buNone/>
            </a:pPr>
            <a:r>
              <a:rPr lang="en-US" dirty="0" smtClean="0"/>
              <a:t>If population:                        If sample:</a:t>
            </a:r>
          </a:p>
          <a:p>
            <a:pPr>
              <a:buFont typeface="Wingdings" pitchFamily="2" charset="2"/>
              <a:buNone/>
            </a:pPr>
            <a:r>
              <a:rPr lang="el-GR" dirty="0" smtClean="0">
                <a:cs typeface="Arial" charset="0"/>
              </a:rPr>
              <a:t>σ</a:t>
            </a:r>
            <a:r>
              <a:rPr lang="en-US" baseline="30000" dirty="0" smtClean="0">
                <a:cs typeface="Arial" charset="0"/>
              </a:rPr>
              <a:t>2</a:t>
            </a:r>
            <a:r>
              <a:rPr lang="en-US" dirty="0" smtClean="0"/>
              <a:t> =  </a:t>
            </a:r>
            <a:r>
              <a:rPr lang="en-US" u="sng" dirty="0" smtClean="0"/>
              <a:t>Sum of Squares</a:t>
            </a:r>
            <a:r>
              <a:rPr lang="en-US" dirty="0" smtClean="0"/>
              <a:t>		s</a:t>
            </a:r>
            <a:r>
              <a:rPr lang="en-US" baseline="30000" dirty="0" smtClean="0"/>
              <a:t>2 </a:t>
            </a:r>
            <a:r>
              <a:rPr lang="en-US" dirty="0" smtClean="0"/>
              <a:t>=	</a:t>
            </a:r>
            <a:r>
              <a:rPr lang="en-US" u="sng" dirty="0" smtClean="0"/>
              <a:t>Sum of Squares     </a:t>
            </a:r>
          </a:p>
          <a:p>
            <a:pPr>
              <a:buFont typeface="Wingdings" pitchFamily="2" charset="2"/>
              <a:buNone/>
            </a:pPr>
            <a:r>
              <a:rPr lang="en-US" dirty="0" smtClean="0"/>
              <a:t>                N  					</a:t>
            </a:r>
            <a:r>
              <a:rPr lang="en-US" dirty="0"/>
              <a:t>N</a:t>
            </a:r>
            <a:r>
              <a:rPr lang="en-US" dirty="0" smtClean="0"/>
              <a:t> -1</a:t>
            </a:r>
          </a:p>
          <a:p>
            <a:endParaRPr lang="en-US" dirty="0" smtClean="0"/>
          </a:p>
          <a:p>
            <a:r>
              <a:rPr lang="en-US" sz="3100" dirty="0" smtClean="0"/>
              <a:t>Third, find the standard deviation by taking the square root of the variance term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Transformations of scale</a:t>
            </a:r>
            <a:endParaRPr lang="en-US" dirty="0"/>
          </a:p>
        </p:txBody>
      </p:sp>
      <p:sp>
        <p:nvSpPr>
          <p:cNvPr id="3" name="Content Placeholder 2"/>
          <p:cNvSpPr>
            <a:spLocks noGrp="1"/>
          </p:cNvSpPr>
          <p:nvPr>
            <p:ph sz="quarter" idx="1"/>
          </p:nvPr>
        </p:nvSpPr>
        <p:spPr/>
        <p:txBody>
          <a:bodyPr>
            <a:normAutofit/>
          </a:bodyPr>
          <a:lstStyle/>
          <a:p>
            <a:pPr>
              <a:lnSpc>
                <a:spcPct val="80000"/>
              </a:lnSpc>
            </a:pPr>
            <a:r>
              <a:rPr lang="en-US" sz="2700" dirty="0" smtClean="0"/>
              <a:t>Adding/subtracting a constant to each score</a:t>
            </a:r>
          </a:p>
          <a:p>
            <a:pPr lvl="1">
              <a:lnSpc>
                <a:spcPct val="80000"/>
              </a:lnSpc>
            </a:pPr>
            <a:r>
              <a:rPr lang="en-US" dirty="0" smtClean="0"/>
              <a:t>Example (population): 1  3  5  7</a:t>
            </a:r>
          </a:p>
          <a:p>
            <a:pPr lvl="1">
              <a:lnSpc>
                <a:spcPct val="80000"/>
              </a:lnSpc>
            </a:pPr>
            <a:r>
              <a:rPr lang="en-US" dirty="0" smtClean="0"/>
              <a:t>What is the standard deviation?</a:t>
            </a:r>
          </a:p>
          <a:p>
            <a:pPr lvl="2">
              <a:lnSpc>
                <a:spcPct val="80000"/>
              </a:lnSpc>
            </a:pPr>
            <a:r>
              <a:rPr lang="en-US" i="1" dirty="0" smtClean="0"/>
              <a:t>SD</a:t>
            </a:r>
            <a:r>
              <a:rPr lang="en-US" dirty="0" smtClean="0"/>
              <a:t> = 2.24</a:t>
            </a:r>
          </a:p>
          <a:p>
            <a:pPr lvl="1">
              <a:lnSpc>
                <a:spcPct val="80000"/>
              </a:lnSpc>
            </a:pPr>
            <a:endParaRPr lang="en-US" dirty="0" smtClean="0"/>
          </a:p>
          <a:p>
            <a:pPr lvl="1">
              <a:lnSpc>
                <a:spcPct val="80000"/>
              </a:lnSpc>
            </a:pPr>
            <a:r>
              <a:rPr lang="en-US" dirty="0" smtClean="0"/>
              <a:t>Add 2 points to each score</a:t>
            </a:r>
          </a:p>
          <a:p>
            <a:pPr lvl="1">
              <a:lnSpc>
                <a:spcPct val="80000"/>
              </a:lnSpc>
            </a:pPr>
            <a:r>
              <a:rPr lang="en-US" dirty="0" smtClean="0"/>
              <a:t>What is the new standard deviation?</a:t>
            </a:r>
          </a:p>
          <a:p>
            <a:pPr lvl="2">
              <a:lnSpc>
                <a:spcPct val="80000"/>
              </a:lnSpc>
            </a:pPr>
            <a:r>
              <a:rPr lang="en-US" i="1" dirty="0" smtClean="0"/>
              <a:t>SD</a:t>
            </a:r>
            <a:r>
              <a:rPr lang="en-US" dirty="0" smtClean="0"/>
              <a:t> = 2.24</a:t>
            </a:r>
          </a:p>
          <a:p>
            <a:pPr lvl="2">
              <a:lnSpc>
                <a:spcPct val="80000"/>
              </a:lnSpc>
            </a:pPr>
            <a:endParaRPr lang="en-US" dirty="0" smtClean="0"/>
          </a:p>
          <a:p>
            <a:pPr>
              <a:lnSpc>
                <a:spcPct val="80000"/>
              </a:lnSpc>
            </a:pPr>
            <a:r>
              <a:rPr lang="en-US" dirty="0" smtClean="0"/>
              <a:t>Will not change the standard deviation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blinds(horizontal)">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linds(horizontal)">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of scale</a:t>
            </a:r>
            <a:endParaRPr lang="en-US" dirty="0"/>
          </a:p>
        </p:txBody>
      </p:sp>
      <p:sp>
        <p:nvSpPr>
          <p:cNvPr id="3" name="Content Placeholder 2"/>
          <p:cNvSpPr>
            <a:spLocks noGrp="1"/>
          </p:cNvSpPr>
          <p:nvPr>
            <p:ph sz="quarter" idx="1"/>
          </p:nvPr>
        </p:nvSpPr>
        <p:spPr/>
        <p:txBody>
          <a:bodyPr>
            <a:normAutofit lnSpcReduction="10000"/>
          </a:bodyPr>
          <a:lstStyle/>
          <a:p>
            <a:pPr>
              <a:lnSpc>
                <a:spcPct val="80000"/>
              </a:lnSpc>
            </a:pPr>
            <a:r>
              <a:rPr lang="en-US" sz="2700" dirty="0" smtClean="0"/>
              <a:t>Multiplying/dividing each score</a:t>
            </a:r>
          </a:p>
          <a:p>
            <a:pPr lvl="1">
              <a:lnSpc>
                <a:spcPct val="80000"/>
              </a:lnSpc>
            </a:pPr>
            <a:r>
              <a:rPr lang="en-US" dirty="0" smtClean="0"/>
              <a:t>Example (population): 1  3  5  7</a:t>
            </a:r>
          </a:p>
          <a:p>
            <a:pPr lvl="1">
              <a:lnSpc>
                <a:spcPct val="80000"/>
              </a:lnSpc>
            </a:pPr>
            <a:r>
              <a:rPr lang="en-US" dirty="0" smtClean="0"/>
              <a:t>What is the standard deviation?</a:t>
            </a:r>
          </a:p>
          <a:p>
            <a:pPr lvl="2">
              <a:lnSpc>
                <a:spcPct val="80000"/>
              </a:lnSpc>
            </a:pPr>
            <a:r>
              <a:rPr lang="en-US" dirty="0" smtClean="0"/>
              <a:t>Already know </a:t>
            </a:r>
            <a:r>
              <a:rPr lang="en-US" i="1" dirty="0" smtClean="0"/>
              <a:t>SD</a:t>
            </a:r>
            <a:r>
              <a:rPr lang="en-US" dirty="0" smtClean="0"/>
              <a:t> = 2.24</a:t>
            </a:r>
          </a:p>
          <a:p>
            <a:pPr lvl="1">
              <a:lnSpc>
                <a:spcPct val="80000"/>
              </a:lnSpc>
            </a:pPr>
            <a:endParaRPr lang="en-US" dirty="0" smtClean="0"/>
          </a:p>
          <a:p>
            <a:pPr lvl="1">
              <a:lnSpc>
                <a:spcPct val="80000"/>
              </a:lnSpc>
            </a:pPr>
            <a:r>
              <a:rPr lang="en-US" dirty="0" smtClean="0"/>
              <a:t>Multiply each score by 2</a:t>
            </a:r>
          </a:p>
          <a:p>
            <a:pPr lvl="1">
              <a:lnSpc>
                <a:spcPct val="80000"/>
              </a:lnSpc>
            </a:pPr>
            <a:r>
              <a:rPr lang="en-US" dirty="0" smtClean="0"/>
              <a:t>What is the new standard deviation?</a:t>
            </a:r>
          </a:p>
          <a:p>
            <a:pPr lvl="2">
              <a:lnSpc>
                <a:spcPct val="80000"/>
              </a:lnSpc>
            </a:pPr>
            <a:r>
              <a:rPr lang="en-US" i="1" dirty="0" smtClean="0"/>
              <a:t>SD</a:t>
            </a:r>
            <a:r>
              <a:rPr lang="en-US" dirty="0" smtClean="0"/>
              <a:t> = 4.47</a:t>
            </a:r>
          </a:p>
          <a:p>
            <a:pPr lvl="2">
              <a:lnSpc>
                <a:spcPct val="80000"/>
              </a:lnSpc>
            </a:pPr>
            <a:endParaRPr lang="en-US" dirty="0" smtClean="0"/>
          </a:p>
          <a:p>
            <a:pPr>
              <a:lnSpc>
                <a:spcPct val="80000"/>
              </a:lnSpc>
            </a:pPr>
            <a:r>
              <a:rPr lang="en-US" dirty="0" smtClean="0"/>
              <a:t>Causes </a:t>
            </a:r>
            <a:r>
              <a:rPr lang="en-US" i="1" dirty="0" smtClean="0"/>
              <a:t>SD</a:t>
            </a:r>
            <a:r>
              <a:rPr lang="en-US" dirty="0" smtClean="0"/>
              <a:t> to be multiplied/divided by the same constant</a:t>
            </a:r>
          </a:p>
          <a:p>
            <a:pPr lvl="1">
              <a:lnSpc>
                <a:spcPct val="80000"/>
              </a:lnSpc>
            </a:pPr>
            <a:r>
              <a:rPr lang="en-US" dirty="0" smtClean="0"/>
              <a:t>2 x 2.24 = 4.48</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Results in APA format</a:t>
            </a:r>
            <a:endParaRPr lang="en-US" dirty="0"/>
          </a:p>
        </p:txBody>
      </p:sp>
      <p:sp>
        <p:nvSpPr>
          <p:cNvPr id="3" name="Content Placeholder 2"/>
          <p:cNvSpPr>
            <a:spLocks noGrp="1"/>
          </p:cNvSpPr>
          <p:nvPr>
            <p:ph sz="quarter" idx="1"/>
          </p:nvPr>
        </p:nvSpPr>
        <p:spPr/>
        <p:txBody>
          <a:bodyPr/>
          <a:lstStyle/>
          <a:p>
            <a:r>
              <a:rPr lang="en-US" dirty="0" smtClean="0"/>
              <a:t>Report standard deviations when reporting the means</a:t>
            </a:r>
          </a:p>
          <a:p>
            <a:r>
              <a:rPr lang="en-US" dirty="0" smtClean="0"/>
              <a:t>Use statistical abbreviations when the info is in parentheses</a:t>
            </a:r>
          </a:p>
          <a:p>
            <a:endParaRPr lang="en-US" dirty="0"/>
          </a:p>
          <a:p>
            <a:r>
              <a:rPr lang="en-US" dirty="0" smtClean="0"/>
              <a:t>“Students in the high-stress condition talked less </a:t>
            </a:r>
            <a:r>
              <a:rPr lang="en-US" dirty="0"/>
              <a:t>(</a:t>
            </a:r>
            <a:r>
              <a:rPr lang="en-US" i="1" dirty="0"/>
              <a:t>M</a:t>
            </a:r>
            <a:r>
              <a:rPr lang="en-US" dirty="0"/>
              <a:t> = 22.07, </a:t>
            </a:r>
            <a:r>
              <a:rPr lang="en-US" i="1" dirty="0"/>
              <a:t>SD</a:t>
            </a:r>
            <a:r>
              <a:rPr lang="en-US" dirty="0"/>
              <a:t> = 27.14</a:t>
            </a:r>
            <a:r>
              <a:rPr lang="en-US" dirty="0" smtClean="0"/>
              <a:t>) than those in the low-stress condition (</a:t>
            </a:r>
            <a:r>
              <a:rPr lang="en-US" i="1" dirty="0" smtClean="0"/>
              <a:t>M</a:t>
            </a:r>
            <a:r>
              <a:rPr lang="en-US" dirty="0" smtClean="0"/>
              <a:t> = 45.20, </a:t>
            </a:r>
            <a:r>
              <a:rPr lang="en-US" i="1" dirty="0" smtClean="0"/>
              <a:t>SD</a:t>
            </a:r>
            <a:r>
              <a:rPr lang="en-US" dirty="0" smtClean="0"/>
              <a:t> = 24.97).”</a:t>
            </a:r>
            <a:endParaRPr lang="en-US" dirty="0"/>
          </a:p>
        </p:txBody>
      </p:sp>
    </p:spTree>
    <p:extLst>
      <p:ext uri="{BB962C8B-B14F-4D97-AF65-F5344CB8AC3E}">
        <p14:creationId xmlns:p14="http://schemas.microsoft.com/office/powerpoint/2010/main" val="1012353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D8BED8C8-C1D6-4DAD-B205-EBFDD308211E}" type="slidenum">
              <a:rPr lang="en-US"/>
              <a:pPr/>
              <a:t>27</a:t>
            </a:fld>
            <a:endParaRPr lang="en-US"/>
          </a:p>
        </p:txBody>
      </p:sp>
      <p:sp>
        <p:nvSpPr>
          <p:cNvPr id="62466" name="Rectangle 2"/>
          <p:cNvSpPr>
            <a:spLocks noGrp="1" noChangeArrowheads="1"/>
          </p:cNvSpPr>
          <p:nvPr>
            <p:ph type="title"/>
          </p:nvPr>
        </p:nvSpPr>
        <p:spPr/>
        <p:txBody>
          <a:bodyPr>
            <a:normAutofit/>
          </a:bodyPr>
          <a:lstStyle/>
          <a:p>
            <a:r>
              <a:rPr lang="en-US" dirty="0"/>
              <a:t>Summarizing </a:t>
            </a:r>
            <a:r>
              <a:rPr lang="en-US" dirty="0" smtClean="0"/>
              <a:t>Research</a:t>
            </a:r>
            <a:endParaRPr lang="en-US" dirty="0"/>
          </a:p>
        </p:txBody>
      </p:sp>
      <p:sp>
        <p:nvSpPr>
          <p:cNvPr id="62467" name="Rectangle 3"/>
          <p:cNvSpPr>
            <a:spLocks noGrp="1" noChangeArrowheads="1"/>
          </p:cNvSpPr>
          <p:nvPr>
            <p:ph type="body" idx="1"/>
          </p:nvPr>
        </p:nvSpPr>
        <p:spPr/>
        <p:txBody>
          <a:bodyPr>
            <a:normAutofit/>
          </a:bodyPr>
          <a:lstStyle/>
          <a:p>
            <a:pPr>
              <a:lnSpc>
                <a:spcPct val="90000"/>
              </a:lnSpc>
            </a:pPr>
            <a:r>
              <a:rPr lang="en-US" dirty="0" smtClean="0"/>
              <a:t>Suppose 15 women participate in an experiment designed to examine the effects of sleep deprivation on math performance.</a:t>
            </a:r>
          </a:p>
          <a:p>
            <a:pPr>
              <a:lnSpc>
                <a:spcPct val="90000"/>
              </a:lnSpc>
            </a:pPr>
            <a:r>
              <a:rPr lang="en-US" dirty="0" smtClean="0"/>
              <a:t>Participants are randomly assigned to one of three groups. Based on their assigned condition, they will be woken after 2 hours of sleep, 4 hours of sleep, or 8 hours of sleep.</a:t>
            </a:r>
          </a:p>
          <a:p>
            <a:pPr>
              <a:lnSpc>
                <a:spcPct val="90000"/>
              </a:lnSpc>
            </a:pPr>
            <a:r>
              <a:rPr lang="en-US" dirty="0" smtClean="0"/>
              <a:t>Researchers assess the number of errors participants make on a math test.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724BE27C-C329-4BCC-BB50-88890A74731D}" type="slidenum">
              <a:rPr lang="en-US"/>
              <a:pPr/>
              <a:t>28</a:t>
            </a:fld>
            <a:endParaRPr lang="en-US"/>
          </a:p>
        </p:txBody>
      </p:sp>
      <p:sp>
        <p:nvSpPr>
          <p:cNvPr id="59394" name="Rectangle 2"/>
          <p:cNvSpPr>
            <a:spLocks noGrp="1" noChangeArrowheads="1"/>
          </p:cNvSpPr>
          <p:nvPr>
            <p:ph type="title"/>
          </p:nvPr>
        </p:nvSpPr>
        <p:spPr/>
        <p:txBody>
          <a:bodyPr>
            <a:normAutofit/>
          </a:bodyPr>
          <a:lstStyle/>
          <a:p>
            <a:r>
              <a:rPr lang="en-US" dirty="0"/>
              <a:t>Summarizing </a:t>
            </a:r>
            <a:r>
              <a:rPr lang="en-US" dirty="0" smtClean="0"/>
              <a:t>Research</a:t>
            </a:r>
            <a:endParaRPr lang="en-US" dirty="0"/>
          </a:p>
        </p:txBody>
      </p:sp>
      <p:sp>
        <p:nvSpPr>
          <p:cNvPr id="59395" name="Rectangle 3"/>
          <p:cNvSpPr>
            <a:spLocks noGrp="1" noChangeArrowheads="1"/>
          </p:cNvSpPr>
          <p:nvPr>
            <p:ph type="body" idx="1"/>
          </p:nvPr>
        </p:nvSpPr>
        <p:spPr/>
        <p:txBody>
          <a:bodyPr>
            <a:normAutofit/>
          </a:bodyPr>
          <a:lstStyle/>
          <a:p>
            <a:pPr>
              <a:lnSpc>
                <a:spcPct val="90000"/>
              </a:lnSpc>
              <a:buFontTx/>
              <a:buNone/>
            </a:pPr>
            <a:r>
              <a:rPr lang="en-US" sz="2000" dirty="0"/>
              <a:t>		</a:t>
            </a:r>
            <a:r>
              <a:rPr lang="en-US" sz="2000" u="sng" dirty="0"/>
              <a:t>2 hrs/sleep     4 hrs/sleep     	8 hrs/sleep</a:t>
            </a:r>
          </a:p>
          <a:p>
            <a:pPr>
              <a:lnSpc>
                <a:spcPct val="90000"/>
              </a:lnSpc>
              <a:buFontTx/>
              <a:buNone/>
            </a:pPr>
            <a:r>
              <a:rPr lang="en-US" sz="2400" dirty="0"/>
              <a:t>       	  10		       8		        0     </a:t>
            </a:r>
          </a:p>
          <a:p>
            <a:pPr>
              <a:lnSpc>
                <a:spcPct val="90000"/>
              </a:lnSpc>
              <a:buFontTx/>
              <a:buNone/>
            </a:pPr>
            <a:r>
              <a:rPr lang="en-US" sz="2400" dirty="0"/>
              <a:t>             12		       8		        6</a:t>
            </a:r>
          </a:p>
          <a:p>
            <a:pPr>
              <a:lnSpc>
                <a:spcPct val="90000"/>
              </a:lnSpc>
              <a:buFontTx/>
              <a:buNone/>
            </a:pPr>
            <a:r>
              <a:rPr lang="en-US" sz="2400" dirty="0"/>
              <a:t>             12		     10		        5</a:t>
            </a:r>
          </a:p>
          <a:p>
            <a:pPr>
              <a:lnSpc>
                <a:spcPct val="90000"/>
              </a:lnSpc>
              <a:buFontTx/>
              <a:buNone/>
            </a:pPr>
            <a:r>
              <a:rPr lang="en-US" sz="2400" dirty="0"/>
              <a:t>             14		       8		        4</a:t>
            </a:r>
          </a:p>
          <a:p>
            <a:pPr>
              <a:lnSpc>
                <a:spcPct val="90000"/>
              </a:lnSpc>
              <a:buFontTx/>
              <a:buNone/>
            </a:pPr>
            <a:r>
              <a:rPr lang="en-US" sz="2400" dirty="0"/>
              <a:t>             12		       6		        0</a:t>
            </a:r>
          </a:p>
          <a:p>
            <a:pPr>
              <a:lnSpc>
                <a:spcPct val="90000"/>
              </a:lnSpc>
              <a:buFontTx/>
              <a:buNone/>
            </a:pPr>
            <a:endParaRPr lang="en-US" sz="2400" dirty="0"/>
          </a:p>
          <a:p>
            <a:pPr>
              <a:lnSpc>
                <a:spcPct val="90000"/>
              </a:lnSpc>
            </a:pPr>
            <a:r>
              <a:rPr lang="en-US" sz="2400" dirty="0" smtClean="0"/>
              <a:t>What </a:t>
            </a:r>
            <a:r>
              <a:rPr lang="en-US" sz="2400" dirty="0"/>
              <a:t>is the mean number of errors for each </a:t>
            </a:r>
            <a:r>
              <a:rPr lang="en-US" sz="2400" dirty="0" smtClean="0"/>
              <a:t>condition?</a:t>
            </a:r>
            <a:endParaRPr lang="en-US" sz="2400" dirty="0"/>
          </a:p>
          <a:p>
            <a:pPr>
              <a:lnSpc>
                <a:spcPct val="90000"/>
              </a:lnSpc>
            </a:pPr>
            <a:r>
              <a:rPr lang="en-US" sz="2400" dirty="0" smtClean="0"/>
              <a:t>What </a:t>
            </a:r>
            <a:r>
              <a:rPr lang="en-US" sz="2400" dirty="0"/>
              <a:t>is the </a:t>
            </a:r>
            <a:r>
              <a:rPr lang="en-US" sz="2400" b="1" dirty="0"/>
              <a:t>sample</a:t>
            </a:r>
            <a:r>
              <a:rPr lang="en-US" sz="2400" dirty="0"/>
              <a:t> </a:t>
            </a:r>
            <a:r>
              <a:rPr lang="en-US" sz="2400" dirty="0" smtClean="0"/>
              <a:t>(to be used to estimate population) standard </a:t>
            </a:r>
            <a:r>
              <a:rPr lang="en-US" sz="2400" dirty="0"/>
              <a:t>deviation for each </a:t>
            </a:r>
            <a:r>
              <a:rPr lang="en-US" sz="2400" dirty="0" smtClean="0"/>
              <a:t>condition?</a:t>
            </a:r>
          </a:p>
          <a:p>
            <a:pPr>
              <a:lnSpc>
                <a:spcPct val="90000"/>
              </a:lnSpc>
            </a:pPr>
            <a:r>
              <a:rPr lang="en-US" sz="2400" dirty="0" smtClean="0"/>
              <a:t>Report </a:t>
            </a:r>
            <a:r>
              <a:rPr lang="en-US" sz="2400" smtClean="0"/>
              <a:t>the findings </a:t>
            </a:r>
            <a:r>
              <a:rPr lang="en-US" sz="2400" dirty="0" smtClean="0"/>
              <a:t>in APA format.</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AD0FF8C7-BF52-4BDE-A02B-DE06C40968A5}" type="slidenum">
              <a:rPr lang="en-US"/>
              <a:pPr/>
              <a:t>29</a:t>
            </a:fld>
            <a:endParaRPr lang="en-US"/>
          </a:p>
        </p:txBody>
      </p:sp>
      <p:sp>
        <p:nvSpPr>
          <p:cNvPr id="60418" name="Rectangle 2"/>
          <p:cNvSpPr>
            <a:spLocks noGrp="1" noChangeArrowheads="1"/>
          </p:cNvSpPr>
          <p:nvPr>
            <p:ph type="title"/>
          </p:nvPr>
        </p:nvSpPr>
        <p:spPr/>
        <p:txBody>
          <a:bodyPr>
            <a:normAutofit/>
          </a:bodyPr>
          <a:lstStyle/>
          <a:p>
            <a:r>
              <a:rPr lang="en-US" dirty="0"/>
              <a:t>Summarizing </a:t>
            </a:r>
            <a:r>
              <a:rPr lang="en-US" dirty="0" smtClean="0"/>
              <a:t>Research</a:t>
            </a:r>
            <a:endParaRPr lang="en-US" dirty="0"/>
          </a:p>
        </p:txBody>
      </p:sp>
      <p:sp>
        <p:nvSpPr>
          <p:cNvPr id="60419" name="Rectangle 3"/>
          <p:cNvSpPr>
            <a:spLocks noGrp="1" noChangeArrowheads="1"/>
          </p:cNvSpPr>
          <p:nvPr>
            <p:ph type="body" idx="1"/>
          </p:nvPr>
        </p:nvSpPr>
        <p:spPr>
          <a:xfrm>
            <a:off x="612648" y="1600200"/>
            <a:ext cx="7845552" cy="4495800"/>
          </a:xfrm>
        </p:spPr>
        <p:txBody>
          <a:bodyPr>
            <a:normAutofit fontScale="85000" lnSpcReduction="10000"/>
          </a:bodyPr>
          <a:lstStyle/>
          <a:p>
            <a:r>
              <a:rPr lang="en-US" dirty="0"/>
              <a:t>APA </a:t>
            </a:r>
            <a:r>
              <a:rPr lang="en-US" dirty="0" smtClean="0"/>
              <a:t>Format </a:t>
            </a:r>
          </a:p>
          <a:p>
            <a:r>
              <a:rPr lang="en-US" dirty="0" smtClean="0"/>
              <a:t>Women with eight </a:t>
            </a:r>
            <a:r>
              <a:rPr lang="en-US" dirty="0"/>
              <a:t>hours of sleep </a:t>
            </a:r>
            <a:r>
              <a:rPr lang="en-US" dirty="0" smtClean="0"/>
              <a:t>made </a:t>
            </a:r>
            <a:r>
              <a:rPr lang="en-US" dirty="0"/>
              <a:t>fewer errors (</a:t>
            </a:r>
            <a:r>
              <a:rPr lang="en-US" i="1" dirty="0"/>
              <a:t>M</a:t>
            </a:r>
            <a:r>
              <a:rPr lang="en-US" dirty="0"/>
              <a:t> = 3.00, </a:t>
            </a:r>
            <a:r>
              <a:rPr lang="en-US" i="1" dirty="0"/>
              <a:t>SD</a:t>
            </a:r>
            <a:r>
              <a:rPr lang="en-US" dirty="0"/>
              <a:t> = 2.83) than women </a:t>
            </a:r>
            <a:r>
              <a:rPr lang="en-US" dirty="0" smtClean="0"/>
              <a:t>with four </a:t>
            </a:r>
            <a:r>
              <a:rPr lang="en-US" dirty="0"/>
              <a:t>hours of sleep (</a:t>
            </a:r>
            <a:r>
              <a:rPr lang="en-US" i="1" dirty="0"/>
              <a:t>M</a:t>
            </a:r>
            <a:r>
              <a:rPr lang="en-US" dirty="0"/>
              <a:t> = 8.00, </a:t>
            </a:r>
            <a:r>
              <a:rPr lang="en-US" i="1" dirty="0"/>
              <a:t>SD</a:t>
            </a:r>
            <a:r>
              <a:rPr lang="en-US" dirty="0"/>
              <a:t> = </a:t>
            </a:r>
            <a:r>
              <a:rPr lang="en-US" dirty="0" smtClean="0"/>
              <a:t>1.41), who </a:t>
            </a:r>
            <a:r>
              <a:rPr lang="en-US" dirty="0"/>
              <a:t>made fewer errors than women </a:t>
            </a:r>
            <a:r>
              <a:rPr lang="en-US" dirty="0" smtClean="0"/>
              <a:t>with two hours </a:t>
            </a:r>
            <a:r>
              <a:rPr lang="en-US" dirty="0"/>
              <a:t>of sleep (</a:t>
            </a:r>
            <a:r>
              <a:rPr lang="en-US" i="1" dirty="0"/>
              <a:t>M</a:t>
            </a:r>
            <a:r>
              <a:rPr lang="en-US" dirty="0"/>
              <a:t> = 12.00, </a:t>
            </a:r>
            <a:r>
              <a:rPr lang="en-US" i="1" dirty="0" smtClean="0"/>
              <a:t>SD</a:t>
            </a:r>
            <a:r>
              <a:rPr lang="en-US" dirty="0" smtClean="0"/>
              <a:t> </a:t>
            </a:r>
            <a:r>
              <a:rPr lang="en-US" dirty="0"/>
              <a:t>= 1.41</a:t>
            </a:r>
            <a:r>
              <a:rPr lang="en-US" dirty="0" smtClean="0"/>
              <a:t>).</a:t>
            </a:r>
          </a:p>
          <a:p>
            <a:pPr lvl="1"/>
            <a:r>
              <a:rPr lang="en-US" dirty="0" smtClean="0"/>
              <a:t>Women with eight hours of sleep made fewer errors than women with four hours of sleep, who made fewer errors than women with two hours of sleep (</a:t>
            </a:r>
            <a:r>
              <a:rPr lang="en-US" i="1" dirty="0" smtClean="0"/>
              <a:t>M</a:t>
            </a:r>
            <a:r>
              <a:rPr lang="en-US" dirty="0" smtClean="0"/>
              <a:t> = 3.00, </a:t>
            </a:r>
            <a:r>
              <a:rPr lang="en-US" i="1" dirty="0" smtClean="0"/>
              <a:t>SD</a:t>
            </a:r>
            <a:r>
              <a:rPr lang="en-US" dirty="0" smtClean="0"/>
              <a:t> = 2.83; </a:t>
            </a:r>
            <a:r>
              <a:rPr lang="en-US" i="1" dirty="0" smtClean="0"/>
              <a:t>M</a:t>
            </a:r>
            <a:r>
              <a:rPr lang="en-US" dirty="0" smtClean="0"/>
              <a:t> = 8.00, </a:t>
            </a:r>
            <a:r>
              <a:rPr lang="en-US" i="1" dirty="0" smtClean="0"/>
              <a:t>SD</a:t>
            </a:r>
            <a:r>
              <a:rPr lang="en-US" dirty="0" smtClean="0"/>
              <a:t> = 1.41; </a:t>
            </a:r>
            <a:r>
              <a:rPr lang="en-US" i="1" dirty="0" smtClean="0"/>
              <a:t>M</a:t>
            </a:r>
            <a:r>
              <a:rPr lang="en-US" dirty="0" smtClean="0"/>
              <a:t> = 12.00, </a:t>
            </a:r>
            <a:r>
              <a:rPr lang="en-US" i="1" dirty="0" smtClean="0"/>
              <a:t>SD</a:t>
            </a:r>
            <a:r>
              <a:rPr lang="en-US" dirty="0" smtClean="0"/>
              <a:t> = 1.41; respectively).</a:t>
            </a:r>
          </a:p>
          <a:p>
            <a:r>
              <a:rPr lang="en-US" dirty="0" smtClean="0"/>
              <a:t>You would need to compute an ANOVA to determine if the mean for each condition are </a:t>
            </a:r>
            <a:r>
              <a:rPr lang="en-US" b="1" dirty="0" smtClean="0"/>
              <a:t>significantly</a:t>
            </a:r>
            <a:r>
              <a:rPr lang="en-US" dirty="0" smtClean="0"/>
              <a:t> different from one another </a:t>
            </a:r>
            <a:r>
              <a:rPr lang="en-US" dirty="0" smtClean="0"/>
              <a:t>(later lectures).</a:t>
            </a:r>
            <a:endParaRPr lang="en-US" dirty="0" smtClean="0"/>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Variability</a:t>
            </a:r>
            <a:endParaRPr lang="en-US" dirty="0"/>
          </a:p>
        </p:txBody>
      </p:sp>
      <p:sp>
        <p:nvSpPr>
          <p:cNvPr id="3" name="Content Placeholder 2"/>
          <p:cNvSpPr>
            <a:spLocks noGrp="1"/>
          </p:cNvSpPr>
          <p:nvPr>
            <p:ph sz="quarter" idx="1"/>
          </p:nvPr>
        </p:nvSpPr>
        <p:spPr/>
        <p:txBody>
          <a:bodyPr>
            <a:normAutofit/>
          </a:bodyPr>
          <a:lstStyle/>
          <a:p>
            <a:r>
              <a:rPr lang="en-US" dirty="0" smtClean="0"/>
              <a:t>Why do we care about variability?</a:t>
            </a:r>
          </a:p>
          <a:p>
            <a:endParaRPr lang="en-US" dirty="0" smtClean="0"/>
          </a:p>
          <a:p>
            <a:r>
              <a:rPr lang="en-US" dirty="0" smtClean="0"/>
              <a:t>Where would you like to vacation?</a:t>
            </a:r>
          </a:p>
          <a:p>
            <a:pPr lvl="1"/>
            <a:endParaRPr lang="en-US" dirty="0" smtClean="0"/>
          </a:p>
          <a:p>
            <a:pPr lvl="1"/>
            <a:r>
              <a:rPr lang="en-US" dirty="0" err="1" smtClean="0"/>
              <a:t>Gulfside</a:t>
            </a:r>
            <a:r>
              <a:rPr lang="en-US" dirty="0" smtClean="0"/>
              <a:t> Bungalows</a:t>
            </a:r>
          </a:p>
          <a:p>
            <a:pPr lvl="2"/>
            <a:r>
              <a:rPr lang="en-US" i="1" dirty="0" smtClean="0"/>
              <a:t>M</a:t>
            </a:r>
            <a:r>
              <a:rPr lang="en-US" dirty="0" smtClean="0"/>
              <a:t> = 70</a:t>
            </a:r>
          </a:p>
          <a:p>
            <a:pPr lvl="1"/>
            <a:r>
              <a:rPr lang="en-US" dirty="0" smtClean="0"/>
              <a:t>Kalahari Condos</a:t>
            </a:r>
          </a:p>
          <a:p>
            <a:pPr lvl="2"/>
            <a:r>
              <a:rPr lang="en-US" i="1" dirty="0" smtClean="0"/>
              <a:t>M</a:t>
            </a:r>
            <a:r>
              <a:rPr lang="en-US" dirty="0" smtClean="0"/>
              <a:t> = 70</a:t>
            </a:r>
          </a:p>
        </p:txBody>
      </p:sp>
      <p:sp>
        <p:nvSpPr>
          <p:cNvPr id="5" name="TextBox 4"/>
          <p:cNvSpPr txBox="1"/>
          <p:nvPr/>
        </p:nvSpPr>
        <p:spPr>
          <a:xfrm>
            <a:off x="4495800" y="3810000"/>
            <a:ext cx="1600200" cy="769441"/>
          </a:xfrm>
          <a:prstGeom prst="rect">
            <a:avLst/>
          </a:prstGeom>
          <a:solidFill>
            <a:schemeClr val="accent1">
              <a:alpha val="54000"/>
            </a:schemeClr>
          </a:solidFill>
        </p:spPr>
        <p:txBody>
          <a:bodyPr wrap="square" rtlCol="0">
            <a:spAutoFit/>
          </a:bodyPr>
          <a:lstStyle/>
          <a:p>
            <a:r>
              <a:rPr lang="en-US" sz="2200" dirty="0" smtClean="0"/>
              <a:t>Day = 72</a:t>
            </a:r>
          </a:p>
          <a:p>
            <a:r>
              <a:rPr lang="en-US" sz="2200" dirty="0" smtClean="0"/>
              <a:t>Night = 68</a:t>
            </a:r>
            <a:endParaRPr lang="en-US" sz="2200" dirty="0"/>
          </a:p>
        </p:txBody>
      </p:sp>
      <p:sp>
        <p:nvSpPr>
          <p:cNvPr id="6" name="TextBox 5"/>
          <p:cNvSpPr txBox="1"/>
          <p:nvPr/>
        </p:nvSpPr>
        <p:spPr>
          <a:xfrm>
            <a:off x="4495800" y="4648200"/>
            <a:ext cx="1600200" cy="769441"/>
          </a:xfrm>
          <a:prstGeom prst="rect">
            <a:avLst/>
          </a:prstGeom>
          <a:solidFill>
            <a:schemeClr val="accent1">
              <a:alpha val="54000"/>
            </a:schemeClr>
          </a:solidFill>
        </p:spPr>
        <p:txBody>
          <a:bodyPr wrap="square" rtlCol="0">
            <a:spAutoFit/>
          </a:bodyPr>
          <a:lstStyle/>
          <a:p>
            <a:r>
              <a:rPr lang="en-US" sz="2200" dirty="0" smtClean="0"/>
              <a:t>Day = 110</a:t>
            </a:r>
          </a:p>
          <a:p>
            <a:r>
              <a:rPr lang="en-US" sz="2200" dirty="0" smtClean="0"/>
              <a:t>Night = 30</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Variability</a:t>
            </a:r>
            <a:endParaRPr lang="en-US" dirty="0"/>
          </a:p>
        </p:txBody>
      </p:sp>
      <p:sp>
        <p:nvSpPr>
          <p:cNvPr id="3" name="Content Placeholder 2"/>
          <p:cNvSpPr>
            <a:spLocks noGrp="1"/>
          </p:cNvSpPr>
          <p:nvPr>
            <p:ph sz="quarter" idx="1"/>
          </p:nvPr>
        </p:nvSpPr>
        <p:spPr/>
        <p:txBody>
          <a:bodyPr/>
          <a:lstStyle/>
          <a:p>
            <a:r>
              <a:rPr lang="en-US" dirty="0" smtClean="0"/>
              <a:t>In the past month, how many times have you had a serious disagreement or conflict with your significant other?</a:t>
            </a:r>
            <a:endParaRPr lang="en-US" dirty="0"/>
          </a:p>
        </p:txBody>
      </p:sp>
      <p:sp>
        <p:nvSpPr>
          <p:cNvPr id="4" name="Text Box 26"/>
          <p:cNvSpPr txBox="1">
            <a:spLocks noChangeArrowheads="1"/>
          </p:cNvSpPr>
          <p:nvPr/>
        </p:nvSpPr>
        <p:spPr bwMode="auto">
          <a:xfrm>
            <a:off x="1219200" y="3352800"/>
            <a:ext cx="2514600" cy="3046988"/>
          </a:xfrm>
          <a:prstGeom prst="rect">
            <a:avLst/>
          </a:prstGeom>
          <a:noFill/>
          <a:ln w="9525">
            <a:noFill/>
            <a:miter lim="800000"/>
            <a:headEnd/>
            <a:tailEnd/>
          </a:ln>
          <a:effectLst/>
        </p:spPr>
        <p:txBody>
          <a:bodyPr wrap="square">
            <a:spAutoFit/>
          </a:bodyPr>
          <a:lstStyle/>
          <a:p>
            <a:pPr eaLnBrk="1" hangingPunct="1"/>
            <a:r>
              <a:rPr lang="en-US" sz="2400" dirty="0">
                <a:latin typeface="Arial" charset="0"/>
              </a:rPr>
              <a:t>Sample 1: (</a:t>
            </a:r>
            <a:r>
              <a:rPr lang="en-US" sz="2400" i="1" dirty="0">
                <a:latin typeface="Arial" charset="0"/>
              </a:rPr>
              <a:t>n</a:t>
            </a:r>
            <a:r>
              <a:rPr lang="en-US" sz="2400" dirty="0">
                <a:latin typeface="Arial" charset="0"/>
              </a:rPr>
              <a:t>=3)</a:t>
            </a:r>
          </a:p>
          <a:p>
            <a:pPr algn="ctr" eaLnBrk="1" hangingPunct="1"/>
            <a:r>
              <a:rPr lang="en-US" sz="2400" dirty="0">
                <a:latin typeface="Arial" charset="0"/>
              </a:rPr>
              <a:t>4</a:t>
            </a:r>
          </a:p>
          <a:p>
            <a:pPr algn="ctr" eaLnBrk="1" hangingPunct="1"/>
            <a:r>
              <a:rPr lang="en-US" sz="2400" dirty="0">
                <a:latin typeface="Arial" charset="0"/>
              </a:rPr>
              <a:t>5</a:t>
            </a:r>
          </a:p>
          <a:p>
            <a:pPr algn="ctr" eaLnBrk="1" hangingPunct="1"/>
            <a:r>
              <a:rPr lang="en-US" sz="2400" dirty="0" smtClean="0">
                <a:latin typeface="Arial" charset="0"/>
              </a:rPr>
              <a:t>6</a:t>
            </a:r>
          </a:p>
          <a:p>
            <a:pPr algn="ctr" eaLnBrk="1" hangingPunct="1"/>
            <a:endParaRPr lang="en-US" sz="2400" dirty="0">
              <a:latin typeface="Arial" charset="0"/>
            </a:endParaRPr>
          </a:p>
          <a:p>
            <a:pPr eaLnBrk="1" hangingPunct="1"/>
            <a:r>
              <a:rPr lang="en-US" sz="2400" dirty="0">
                <a:latin typeface="Arial" charset="0"/>
              </a:rPr>
              <a:t>Mean = </a:t>
            </a:r>
            <a:r>
              <a:rPr lang="en-US" sz="2400" dirty="0" smtClean="0">
                <a:latin typeface="Arial" charset="0"/>
              </a:rPr>
              <a:t>5</a:t>
            </a:r>
          </a:p>
          <a:p>
            <a:pPr eaLnBrk="1" hangingPunct="1"/>
            <a:r>
              <a:rPr lang="en-US" sz="2400" dirty="0" smtClean="0">
                <a:latin typeface="Arial" charset="0"/>
              </a:rPr>
              <a:t>Median = 5</a:t>
            </a:r>
          </a:p>
          <a:p>
            <a:pPr eaLnBrk="1" hangingPunct="1"/>
            <a:r>
              <a:rPr lang="en-US" sz="2400" dirty="0" smtClean="0">
                <a:latin typeface="Arial" charset="0"/>
              </a:rPr>
              <a:t>Mode = none</a:t>
            </a:r>
          </a:p>
        </p:txBody>
      </p:sp>
      <p:sp>
        <p:nvSpPr>
          <p:cNvPr id="5" name="Text Box 26"/>
          <p:cNvSpPr txBox="1">
            <a:spLocks noChangeArrowheads="1"/>
          </p:cNvSpPr>
          <p:nvPr/>
        </p:nvSpPr>
        <p:spPr bwMode="auto">
          <a:xfrm>
            <a:off x="4724400" y="3352800"/>
            <a:ext cx="2514600" cy="3046988"/>
          </a:xfrm>
          <a:prstGeom prst="rect">
            <a:avLst/>
          </a:prstGeom>
          <a:noFill/>
          <a:ln w="9525">
            <a:noFill/>
            <a:miter lim="800000"/>
            <a:headEnd/>
            <a:tailEnd/>
          </a:ln>
          <a:effectLst/>
        </p:spPr>
        <p:txBody>
          <a:bodyPr wrap="square">
            <a:spAutoFit/>
          </a:bodyPr>
          <a:lstStyle/>
          <a:p>
            <a:pPr eaLnBrk="1" hangingPunct="1"/>
            <a:r>
              <a:rPr lang="en-US" sz="2400" dirty="0">
                <a:latin typeface="Arial" charset="0"/>
              </a:rPr>
              <a:t>Sample </a:t>
            </a:r>
            <a:r>
              <a:rPr lang="en-US" sz="2400" dirty="0" smtClean="0">
                <a:latin typeface="Arial" charset="0"/>
              </a:rPr>
              <a:t>2: </a:t>
            </a:r>
            <a:r>
              <a:rPr lang="en-US" sz="2400" dirty="0">
                <a:latin typeface="Arial" charset="0"/>
              </a:rPr>
              <a:t>(</a:t>
            </a:r>
            <a:r>
              <a:rPr lang="en-US" sz="2400" i="1" dirty="0">
                <a:latin typeface="Arial" charset="0"/>
              </a:rPr>
              <a:t>n</a:t>
            </a:r>
            <a:r>
              <a:rPr lang="en-US" sz="2400" dirty="0">
                <a:latin typeface="Arial" charset="0"/>
              </a:rPr>
              <a:t>=3)</a:t>
            </a:r>
          </a:p>
          <a:p>
            <a:pPr algn="ctr" eaLnBrk="1" hangingPunct="1"/>
            <a:r>
              <a:rPr lang="en-US" sz="2400" dirty="0" smtClean="0">
                <a:latin typeface="Arial" charset="0"/>
              </a:rPr>
              <a:t>1</a:t>
            </a:r>
            <a:endParaRPr lang="en-US" sz="2400" dirty="0">
              <a:latin typeface="Arial" charset="0"/>
            </a:endParaRPr>
          </a:p>
          <a:p>
            <a:pPr algn="ctr" eaLnBrk="1" hangingPunct="1"/>
            <a:r>
              <a:rPr lang="en-US" sz="2400" dirty="0" smtClean="0">
                <a:latin typeface="Arial" charset="0"/>
              </a:rPr>
              <a:t>5</a:t>
            </a:r>
            <a:endParaRPr lang="en-US" sz="2400" dirty="0">
              <a:latin typeface="Arial" charset="0"/>
            </a:endParaRPr>
          </a:p>
          <a:p>
            <a:pPr algn="ctr" eaLnBrk="1" hangingPunct="1"/>
            <a:r>
              <a:rPr lang="en-US" sz="2400" dirty="0">
                <a:latin typeface="Arial" charset="0"/>
              </a:rPr>
              <a:t>9</a:t>
            </a:r>
            <a:endParaRPr lang="en-US" sz="2400" dirty="0" smtClean="0">
              <a:latin typeface="Arial" charset="0"/>
            </a:endParaRPr>
          </a:p>
          <a:p>
            <a:pPr algn="ctr" eaLnBrk="1" hangingPunct="1"/>
            <a:endParaRPr lang="en-US" sz="2400" dirty="0">
              <a:latin typeface="Arial" charset="0"/>
            </a:endParaRPr>
          </a:p>
          <a:p>
            <a:pPr eaLnBrk="1" hangingPunct="1"/>
            <a:r>
              <a:rPr lang="en-US" sz="2400" dirty="0">
                <a:latin typeface="Arial" charset="0"/>
              </a:rPr>
              <a:t>Mean = </a:t>
            </a:r>
            <a:r>
              <a:rPr lang="en-US" sz="2400" dirty="0" smtClean="0">
                <a:latin typeface="Arial" charset="0"/>
              </a:rPr>
              <a:t>5</a:t>
            </a:r>
          </a:p>
          <a:p>
            <a:pPr eaLnBrk="1" hangingPunct="1"/>
            <a:r>
              <a:rPr lang="en-US" sz="2400" dirty="0" smtClean="0">
                <a:latin typeface="Arial" charset="0"/>
              </a:rPr>
              <a:t>Median = 5</a:t>
            </a:r>
          </a:p>
          <a:p>
            <a:pPr eaLnBrk="1" hangingPunct="1"/>
            <a:r>
              <a:rPr lang="en-US" sz="2400" dirty="0" smtClean="0">
                <a:latin typeface="Arial" charset="0"/>
              </a:rPr>
              <a:t>Mode = none</a:t>
            </a:r>
            <a:endParaRPr lang="en-US" sz="24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500"/>
                                        <p:tgtEl>
                                          <p:spTgt spid="4">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Measures of variability</a:t>
            </a:r>
            <a:endParaRPr lang="en-US" dirty="0"/>
          </a:p>
        </p:txBody>
      </p:sp>
      <p:sp>
        <p:nvSpPr>
          <p:cNvPr id="3" name="Content Placeholder 2"/>
          <p:cNvSpPr>
            <a:spLocks noGrp="1"/>
          </p:cNvSpPr>
          <p:nvPr>
            <p:ph sz="quarter" idx="1"/>
          </p:nvPr>
        </p:nvSpPr>
        <p:spPr>
          <a:xfrm>
            <a:off x="612648" y="1600200"/>
            <a:ext cx="8531352" cy="4495800"/>
          </a:xfrm>
        </p:spPr>
        <p:txBody>
          <a:bodyPr>
            <a:normAutofit/>
          </a:bodyPr>
          <a:lstStyle/>
          <a:p>
            <a:r>
              <a:rPr lang="en-US" dirty="0" smtClean="0"/>
              <a:t>Degree to which scores are spread out in a distribution </a:t>
            </a:r>
          </a:p>
          <a:p>
            <a:r>
              <a:rPr lang="en-US" dirty="0" smtClean="0"/>
              <a:t>Gives us an idea about how well an individual or sample might represent population</a:t>
            </a:r>
          </a:p>
        </p:txBody>
      </p:sp>
      <p:pic>
        <p:nvPicPr>
          <p:cNvPr id="4" name="Picture 10"/>
          <p:cNvPicPr>
            <a:picLocks noChangeAspect="1" noChangeArrowheads="1"/>
          </p:cNvPicPr>
          <p:nvPr/>
        </p:nvPicPr>
        <p:blipFill>
          <a:blip r:embed="rId3" cstate="print"/>
          <a:srcRect/>
          <a:stretch>
            <a:fillRect/>
          </a:stretch>
        </p:blipFill>
        <p:spPr bwMode="auto">
          <a:xfrm>
            <a:off x="355600" y="3160712"/>
            <a:ext cx="8483600" cy="3240088"/>
          </a:xfrm>
          <a:prstGeom prst="rect">
            <a:avLst/>
          </a:prstGeom>
          <a:noFill/>
          <a:ln w="9525">
            <a:solidFill>
              <a:srgbClr val="015B7D"/>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Variability</a:t>
            </a:r>
            <a:endParaRPr lang="en-US" dirty="0"/>
          </a:p>
        </p:txBody>
      </p:sp>
      <p:sp>
        <p:nvSpPr>
          <p:cNvPr id="3" name="Content Placeholder 2"/>
          <p:cNvSpPr>
            <a:spLocks noGrp="1"/>
          </p:cNvSpPr>
          <p:nvPr>
            <p:ph sz="quarter" idx="1"/>
          </p:nvPr>
        </p:nvSpPr>
        <p:spPr/>
        <p:txBody>
          <a:bodyPr>
            <a:normAutofit/>
          </a:bodyPr>
          <a:lstStyle/>
          <a:p>
            <a:r>
              <a:rPr lang="en-US" dirty="0" smtClean="0"/>
              <a:t>Range</a:t>
            </a:r>
          </a:p>
          <a:p>
            <a:pPr lvl="1"/>
            <a:r>
              <a:rPr lang="en-US" dirty="0" smtClean="0"/>
              <a:t>(Crude Range) Largest score minus smallest score</a:t>
            </a:r>
          </a:p>
          <a:p>
            <a:endParaRPr lang="en-US" dirty="0" smtClean="0"/>
          </a:p>
          <a:p>
            <a:r>
              <a:rPr lang="en-US" dirty="0" smtClean="0"/>
              <a:t>1, 3, 5, 7, 9</a:t>
            </a:r>
          </a:p>
          <a:p>
            <a:pPr lvl="1"/>
            <a:r>
              <a:rPr lang="en-US" dirty="0" smtClean="0"/>
              <a:t>Range = 9 – 1 = 8</a:t>
            </a:r>
          </a:p>
          <a:p>
            <a:endParaRPr lang="en-US" dirty="0" smtClean="0"/>
          </a:p>
          <a:p>
            <a:r>
              <a:rPr lang="en-US" dirty="0" smtClean="0"/>
              <a:t>Only takes into consideration extreme scores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Range</a:t>
            </a:r>
            <a:endParaRPr lang="en-US" dirty="0"/>
          </a:p>
        </p:txBody>
      </p:sp>
      <p:sp>
        <p:nvSpPr>
          <p:cNvPr id="4" name="Line 2"/>
          <p:cNvSpPr>
            <a:spLocks noChangeShapeType="1"/>
          </p:cNvSpPr>
          <p:nvPr/>
        </p:nvSpPr>
        <p:spPr bwMode="auto">
          <a:xfrm>
            <a:off x="914400" y="3048000"/>
            <a:ext cx="74676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5" name="Line 3"/>
          <p:cNvSpPr>
            <a:spLocks noChangeShapeType="1"/>
          </p:cNvSpPr>
          <p:nvPr/>
        </p:nvSpPr>
        <p:spPr bwMode="auto">
          <a:xfrm>
            <a:off x="990600" y="4800600"/>
            <a:ext cx="74676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6" name="Text Box 4"/>
          <p:cNvSpPr txBox="1">
            <a:spLocks noChangeArrowheads="1"/>
          </p:cNvSpPr>
          <p:nvPr/>
        </p:nvSpPr>
        <p:spPr bwMode="auto">
          <a:xfrm>
            <a:off x="990600" y="3124200"/>
            <a:ext cx="7162800" cy="457200"/>
          </a:xfrm>
          <a:prstGeom prst="rect">
            <a:avLst/>
          </a:prstGeom>
          <a:noFill/>
          <a:ln w="9525">
            <a:noFill/>
            <a:miter lim="800000"/>
            <a:headEnd/>
            <a:tailEnd/>
          </a:ln>
          <a:effectLst/>
        </p:spPr>
        <p:txBody>
          <a:bodyPr>
            <a:spAutoFit/>
          </a:bodyPr>
          <a:lstStyle/>
          <a:p>
            <a:pPr eaLnBrk="1" hangingPunct="1">
              <a:spcBef>
                <a:spcPct val="50000"/>
              </a:spcBef>
            </a:pPr>
            <a:r>
              <a:rPr lang="en-US" sz="2400" dirty="0">
                <a:latin typeface="Arial" charset="0"/>
              </a:rPr>
              <a:t>60		70</a:t>
            </a:r>
            <a:r>
              <a:rPr lang="en-US" sz="2400" dirty="0">
                <a:solidFill>
                  <a:srgbClr val="FF0000"/>
                </a:solidFill>
                <a:latin typeface="Arial" charset="0"/>
              </a:rPr>
              <a:t>	       80</a:t>
            </a:r>
            <a:r>
              <a:rPr lang="en-US" sz="2400" dirty="0">
                <a:latin typeface="Arial" charset="0"/>
              </a:rPr>
              <a:t>	      90		100</a:t>
            </a:r>
          </a:p>
        </p:txBody>
      </p:sp>
      <p:sp>
        <p:nvSpPr>
          <p:cNvPr id="8" name="Text Box 6"/>
          <p:cNvSpPr txBox="1">
            <a:spLocks noChangeArrowheads="1"/>
          </p:cNvSpPr>
          <p:nvPr/>
        </p:nvSpPr>
        <p:spPr bwMode="auto">
          <a:xfrm>
            <a:off x="457200" y="5943600"/>
            <a:ext cx="4344459" cy="461665"/>
          </a:xfrm>
          <a:prstGeom prst="rect">
            <a:avLst/>
          </a:prstGeom>
          <a:noFill/>
          <a:ln w="9525">
            <a:noFill/>
            <a:miter lim="800000"/>
            <a:headEnd/>
            <a:tailEnd/>
          </a:ln>
          <a:effectLst/>
        </p:spPr>
        <p:txBody>
          <a:bodyPr wrap="none">
            <a:spAutoFit/>
          </a:bodyPr>
          <a:lstStyle/>
          <a:p>
            <a:pPr eaLnBrk="1" hangingPunct="1"/>
            <a:r>
              <a:rPr lang="en-US" sz="2400" dirty="0">
                <a:latin typeface="Arial" charset="0"/>
              </a:rPr>
              <a:t>Mean = 80; </a:t>
            </a:r>
            <a:r>
              <a:rPr lang="en-US" sz="2400" dirty="0" smtClean="0">
                <a:latin typeface="Arial" charset="0"/>
              </a:rPr>
              <a:t>Crude Range </a:t>
            </a:r>
            <a:r>
              <a:rPr lang="en-US" sz="2400" dirty="0">
                <a:latin typeface="Arial" charset="0"/>
              </a:rPr>
              <a:t>= </a:t>
            </a:r>
            <a:r>
              <a:rPr lang="en-US" sz="2400" dirty="0" smtClean="0">
                <a:latin typeface="Arial" charset="0"/>
              </a:rPr>
              <a:t>40</a:t>
            </a:r>
            <a:endParaRPr lang="en-US" sz="2400" dirty="0">
              <a:latin typeface="Arial" charset="0"/>
            </a:endParaRPr>
          </a:p>
        </p:txBody>
      </p:sp>
      <p:sp>
        <p:nvSpPr>
          <p:cNvPr id="9" name="Text Box 9"/>
          <p:cNvSpPr txBox="1">
            <a:spLocks noChangeArrowheads="1"/>
          </p:cNvSpPr>
          <p:nvPr/>
        </p:nvSpPr>
        <p:spPr bwMode="auto">
          <a:xfrm>
            <a:off x="838200" y="4648200"/>
            <a:ext cx="7772400" cy="457200"/>
          </a:xfrm>
          <a:prstGeom prst="rect">
            <a:avLst/>
          </a:prstGeom>
          <a:noFill/>
          <a:ln w="9525">
            <a:noFill/>
            <a:miter lim="800000"/>
            <a:headEnd/>
            <a:tailEnd/>
          </a:ln>
          <a:effectLst/>
        </p:spPr>
        <p:txBody>
          <a:bodyPr>
            <a:spAutoFit/>
          </a:bodyPr>
          <a:lstStyle/>
          <a:p>
            <a:pPr eaLnBrk="1" hangingPunct="1">
              <a:spcBef>
                <a:spcPct val="50000"/>
              </a:spcBef>
            </a:pPr>
            <a:endParaRPr lang="en-US" sz="2400">
              <a:latin typeface="Arial" charset="0"/>
            </a:endParaRPr>
          </a:p>
        </p:txBody>
      </p:sp>
      <p:sp>
        <p:nvSpPr>
          <p:cNvPr id="11" name="AutoShape 11"/>
          <p:cNvSpPr>
            <a:spLocks noChangeArrowheads="1"/>
          </p:cNvSpPr>
          <p:nvPr/>
        </p:nvSpPr>
        <p:spPr bwMode="auto">
          <a:xfrm>
            <a:off x="7515225" y="2514600"/>
            <a:ext cx="561975" cy="366713"/>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AutoShape 12"/>
          <p:cNvSpPr>
            <a:spLocks noChangeArrowheads="1"/>
          </p:cNvSpPr>
          <p:nvPr/>
        </p:nvSpPr>
        <p:spPr bwMode="auto">
          <a:xfrm>
            <a:off x="1066800" y="2514600"/>
            <a:ext cx="561975" cy="366713"/>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Text Box 13"/>
          <p:cNvSpPr txBox="1">
            <a:spLocks noChangeArrowheads="1"/>
          </p:cNvSpPr>
          <p:nvPr/>
        </p:nvSpPr>
        <p:spPr bwMode="auto">
          <a:xfrm>
            <a:off x="7239000" y="2057400"/>
            <a:ext cx="1524000" cy="457200"/>
          </a:xfrm>
          <a:prstGeom prst="rect">
            <a:avLst/>
          </a:prstGeom>
          <a:noFill/>
          <a:ln w="9525">
            <a:noFill/>
            <a:miter lim="800000"/>
            <a:headEnd/>
            <a:tailEnd/>
          </a:ln>
          <a:effectLst/>
        </p:spPr>
        <p:txBody>
          <a:bodyPr>
            <a:spAutoFit/>
          </a:bodyPr>
          <a:lstStyle/>
          <a:p>
            <a:pPr eaLnBrk="1" hangingPunct="1">
              <a:spcBef>
                <a:spcPct val="50000"/>
              </a:spcBef>
            </a:pPr>
            <a:r>
              <a:rPr lang="en-US" sz="2400" dirty="0">
                <a:latin typeface="Arial" charset="0"/>
              </a:rPr>
              <a:t>1 person</a:t>
            </a:r>
          </a:p>
        </p:txBody>
      </p:sp>
      <p:sp>
        <p:nvSpPr>
          <p:cNvPr id="14" name="Text Box 14"/>
          <p:cNvSpPr txBox="1">
            <a:spLocks noChangeArrowheads="1"/>
          </p:cNvSpPr>
          <p:nvPr/>
        </p:nvSpPr>
        <p:spPr bwMode="auto">
          <a:xfrm>
            <a:off x="685800" y="2057400"/>
            <a:ext cx="1524000" cy="457200"/>
          </a:xfrm>
          <a:prstGeom prst="rect">
            <a:avLst/>
          </a:prstGeom>
          <a:noFill/>
          <a:ln w="9525">
            <a:noFill/>
            <a:miter lim="800000"/>
            <a:headEnd/>
            <a:tailEnd/>
          </a:ln>
          <a:effectLst/>
        </p:spPr>
        <p:txBody>
          <a:bodyPr>
            <a:spAutoFit/>
          </a:bodyPr>
          <a:lstStyle/>
          <a:p>
            <a:pPr eaLnBrk="1" hangingPunct="1">
              <a:spcBef>
                <a:spcPct val="50000"/>
              </a:spcBef>
            </a:pPr>
            <a:r>
              <a:rPr lang="en-US" sz="2400" dirty="0">
                <a:latin typeface="Arial" charset="0"/>
              </a:rPr>
              <a:t>1 person</a:t>
            </a:r>
          </a:p>
        </p:txBody>
      </p:sp>
      <p:sp>
        <p:nvSpPr>
          <p:cNvPr id="15" name="AutoShape 16"/>
          <p:cNvSpPr>
            <a:spLocks noChangeArrowheads="1"/>
          </p:cNvSpPr>
          <p:nvPr/>
        </p:nvSpPr>
        <p:spPr bwMode="auto">
          <a:xfrm>
            <a:off x="3505200" y="2667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AutoShape 18"/>
          <p:cNvSpPr>
            <a:spLocks noChangeArrowheads="1"/>
          </p:cNvSpPr>
          <p:nvPr/>
        </p:nvSpPr>
        <p:spPr bwMode="auto">
          <a:xfrm>
            <a:off x="3657600" y="2667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AutoShape 19"/>
          <p:cNvSpPr>
            <a:spLocks noChangeArrowheads="1"/>
          </p:cNvSpPr>
          <p:nvPr/>
        </p:nvSpPr>
        <p:spPr bwMode="auto">
          <a:xfrm>
            <a:off x="4038600" y="2362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AutoShape 20"/>
          <p:cNvSpPr>
            <a:spLocks noChangeArrowheads="1"/>
          </p:cNvSpPr>
          <p:nvPr/>
        </p:nvSpPr>
        <p:spPr bwMode="auto">
          <a:xfrm>
            <a:off x="3962400" y="2667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AutoShape 21"/>
          <p:cNvSpPr>
            <a:spLocks noChangeArrowheads="1"/>
          </p:cNvSpPr>
          <p:nvPr/>
        </p:nvSpPr>
        <p:spPr bwMode="auto">
          <a:xfrm>
            <a:off x="4343400" y="2362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AutoShape 22"/>
          <p:cNvSpPr>
            <a:spLocks noChangeArrowheads="1"/>
          </p:cNvSpPr>
          <p:nvPr/>
        </p:nvSpPr>
        <p:spPr bwMode="auto">
          <a:xfrm>
            <a:off x="4572000" y="2362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AutoShape 23"/>
          <p:cNvSpPr>
            <a:spLocks noChangeArrowheads="1"/>
          </p:cNvSpPr>
          <p:nvPr/>
        </p:nvSpPr>
        <p:spPr bwMode="auto">
          <a:xfrm>
            <a:off x="4953000" y="2362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3" name="AutoShape 24"/>
          <p:cNvSpPr>
            <a:spLocks noChangeArrowheads="1"/>
          </p:cNvSpPr>
          <p:nvPr/>
        </p:nvSpPr>
        <p:spPr bwMode="auto">
          <a:xfrm>
            <a:off x="4343400" y="2667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4" name="AutoShape 25"/>
          <p:cNvSpPr>
            <a:spLocks noChangeArrowheads="1"/>
          </p:cNvSpPr>
          <p:nvPr/>
        </p:nvSpPr>
        <p:spPr bwMode="auto">
          <a:xfrm>
            <a:off x="4724400" y="2667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5" name="AutoShape 26"/>
          <p:cNvSpPr>
            <a:spLocks noChangeArrowheads="1"/>
          </p:cNvSpPr>
          <p:nvPr/>
        </p:nvSpPr>
        <p:spPr bwMode="auto">
          <a:xfrm>
            <a:off x="5029200" y="2667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6" name="AutoShape 27"/>
          <p:cNvSpPr>
            <a:spLocks noChangeArrowheads="1"/>
          </p:cNvSpPr>
          <p:nvPr/>
        </p:nvSpPr>
        <p:spPr bwMode="auto">
          <a:xfrm>
            <a:off x="3810000" y="22098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7" name="AutoShape 28"/>
          <p:cNvSpPr>
            <a:spLocks noChangeArrowheads="1"/>
          </p:cNvSpPr>
          <p:nvPr/>
        </p:nvSpPr>
        <p:spPr bwMode="auto">
          <a:xfrm>
            <a:off x="3505200" y="2362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8" name="AutoShape 29"/>
          <p:cNvSpPr>
            <a:spLocks noChangeArrowheads="1"/>
          </p:cNvSpPr>
          <p:nvPr/>
        </p:nvSpPr>
        <p:spPr bwMode="auto">
          <a:xfrm>
            <a:off x="3733800" y="2362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29" name="AutoShape 30"/>
          <p:cNvSpPr>
            <a:spLocks noChangeArrowheads="1"/>
          </p:cNvSpPr>
          <p:nvPr/>
        </p:nvSpPr>
        <p:spPr bwMode="auto">
          <a:xfrm>
            <a:off x="4191000" y="22098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0" name="AutoShape 31"/>
          <p:cNvSpPr>
            <a:spLocks noChangeArrowheads="1"/>
          </p:cNvSpPr>
          <p:nvPr/>
        </p:nvSpPr>
        <p:spPr bwMode="auto">
          <a:xfrm>
            <a:off x="4495800" y="22098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AutoShape 32"/>
          <p:cNvSpPr>
            <a:spLocks noChangeArrowheads="1"/>
          </p:cNvSpPr>
          <p:nvPr/>
        </p:nvSpPr>
        <p:spPr bwMode="auto">
          <a:xfrm>
            <a:off x="4800600" y="22098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AutoShape 33"/>
          <p:cNvSpPr>
            <a:spLocks noChangeArrowheads="1"/>
          </p:cNvSpPr>
          <p:nvPr/>
        </p:nvSpPr>
        <p:spPr bwMode="auto">
          <a:xfrm>
            <a:off x="3962400" y="1981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AutoShape 34"/>
          <p:cNvSpPr>
            <a:spLocks noChangeArrowheads="1"/>
          </p:cNvSpPr>
          <p:nvPr/>
        </p:nvSpPr>
        <p:spPr bwMode="auto">
          <a:xfrm>
            <a:off x="4343400" y="1981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AutoShape 35"/>
          <p:cNvSpPr>
            <a:spLocks noChangeArrowheads="1"/>
          </p:cNvSpPr>
          <p:nvPr/>
        </p:nvSpPr>
        <p:spPr bwMode="auto">
          <a:xfrm>
            <a:off x="4572000" y="1981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5" name="AutoShape 36"/>
          <p:cNvSpPr>
            <a:spLocks noChangeArrowheads="1"/>
          </p:cNvSpPr>
          <p:nvPr/>
        </p:nvSpPr>
        <p:spPr bwMode="auto">
          <a:xfrm>
            <a:off x="3352800" y="2667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6" name="AutoShape 37"/>
          <p:cNvSpPr>
            <a:spLocks noChangeArrowheads="1"/>
          </p:cNvSpPr>
          <p:nvPr/>
        </p:nvSpPr>
        <p:spPr bwMode="auto">
          <a:xfrm>
            <a:off x="3657600" y="1981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7" name="AutoShape 38"/>
          <p:cNvSpPr>
            <a:spLocks noChangeArrowheads="1"/>
          </p:cNvSpPr>
          <p:nvPr/>
        </p:nvSpPr>
        <p:spPr bwMode="auto">
          <a:xfrm>
            <a:off x="3886200" y="1752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AutoShape 39"/>
          <p:cNvSpPr>
            <a:spLocks noChangeArrowheads="1"/>
          </p:cNvSpPr>
          <p:nvPr/>
        </p:nvSpPr>
        <p:spPr bwMode="auto">
          <a:xfrm>
            <a:off x="4267200" y="1752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Text Box 40"/>
          <p:cNvSpPr txBox="1">
            <a:spLocks noChangeArrowheads="1"/>
          </p:cNvSpPr>
          <p:nvPr/>
        </p:nvSpPr>
        <p:spPr bwMode="auto">
          <a:xfrm>
            <a:off x="1143000" y="4953000"/>
            <a:ext cx="7162800" cy="457200"/>
          </a:xfrm>
          <a:prstGeom prst="rect">
            <a:avLst/>
          </a:prstGeom>
          <a:noFill/>
          <a:ln w="9525">
            <a:noFill/>
            <a:miter lim="800000"/>
            <a:headEnd/>
            <a:tailEnd/>
          </a:ln>
          <a:effectLst/>
        </p:spPr>
        <p:txBody>
          <a:bodyPr>
            <a:spAutoFit/>
          </a:bodyPr>
          <a:lstStyle/>
          <a:p>
            <a:pPr eaLnBrk="1" hangingPunct="1">
              <a:spcBef>
                <a:spcPct val="50000"/>
              </a:spcBef>
            </a:pPr>
            <a:r>
              <a:rPr lang="en-US" sz="2400" dirty="0">
                <a:latin typeface="Arial" charset="0"/>
              </a:rPr>
              <a:t>60		70</a:t>
            </a:r>
            <a:r>
              <a:rPr lang="en-US" sz="2400" dirty="0">
                <a:solidFill>
                  <a:srgbClr val="FF0000"/>
                </a:solidFill>
                <a:latin typeface="Arial" charset="0"/>
              </a:rPr>
              <a:t>	       80</a:t>
            </a:r>
            <a:r>
              <a:rPr lang="en-US" sz="2400" dirty="0">
                <a:latin typeface="Arial" charset="0"/>
              </a:rPr>
              <a:t>	      90		100</a:t>
            </a:r>
          </a:p>
        </p:txBody>
      </p:sp>
      <p:sp>
        <p:nvSpPr>
          <p:cNvPr id="40" name="AutoShape 41"/>
          <p:cNvSpPr>
            <a:spLocks noChangeArrowheads="1"/>
          </p:cNvSpPr>
          <p:nvPr/>
        </p:nvSpPr>
        <p:spPr bwMode="auto">
          <a:xfrm>
            <a:off x="1066800" y="4419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AutoShape 42"/>
          <p:cNvSpPr>
            <a:spLocks noChangeArrowheads="1"/>
          </p:cNvSpPr>
          <p:nvPr/>
        </p:nvSpPr>
        <p:spPr bwMode="auto">
          <a:xfrm>
            <a:off x="4572000" y="4191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42" name="AutoShape 43"/>
          <p:cNvSpPr>
            <a:spLocks noChangeArrowheads="1"/>
          </p:cNvSpPr>
          <p:nvPr/>
        </p:nvSpPr>
        <p:spPr bwMode="auto">
          <a:xfrm>
            <a:off x="5257800" y="42672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AutoShape 44"/>
          <p:cNvSpPr>
            <a:spLocks noChangeArrowheads="1"/>
          </p:cNvSpPr>
          <p:nvPr/>
        </p:nvSpPr>
        <p:spPr bwMode="auto">
          <a:xfrm>
            <a:off x="7467600" y="4419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AutoShape 45"/>
          <p:cNvSpPr>
            <a:spLocks noChangeArrowheads="1"/>
          </p:cNvSpPr>
          <p:nvPr/>
        </p:nvSpPr>
        <p:spPr bwMode="auto">
          <a:xfrm>
            <a:off x="6934200" y="4419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AutoShape 46"/>
          <p:cNvSpPr>
            <a:spLocks noChangeArrowheads="1"/>
          </p:cNvSpPr>
          <p:nvPr/>
        </p:nvSpPr>
        <p:spPr bwMode="auto">
          <a:xfrm>
            <a:off x="6477000" y="44958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AutoShape 47"/>
          <p:cNvSpPr>
            <a:spLocks noChangeArrowheads="1"/>
          </p:cNvSpPr>
          <p:nvPr/>
        </p:nvSpPr>
        <p:spPr bwMode="auto">
          <a:xfrm>
            <a:off x="5943600" y="43434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47" name="AutoShape 48"/>
          <p:cNvSpPr>
            <a:spLocks noChangeArrowheads="1"/>
          </p:cNvSpPr>
          <p:nvPr/>
        </p:nvSpPr>
        <p:spPr bwMode="auto">
          <a:xfrm>
            <a:off x="5486400" y="44958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48" name="AutoShape 49"/>
          <p:cNvSpPr>
            <a:spLocks noChangeArrowheads="1"/>
          </p:cNvSpPr>
          <p:nvPr/>
        </p:nvSpPr>
        <p:spPr bwMode="auto">
          <a:xfrm>
            <a:off x="4876800" y="4419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49" name="AutoShape 50"/>
          <p:cNvSpPr>
            <a:spLocks noChangeArrowheads="1"/>
          </p:cNvSpPr>
          <p:nvPr/>
        </p:nvSpPr>
        <p:spPr bwMode="auto">
          <a:xfrm>
            <a:off x="4343400" y="4419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0" name="AutoShape 51"/>
          <p:cNvSpPr>
            <a:spLocks noChangeArrowheads="1"/>
          </p:cNvSpPr>
          <p:nvPr/>
        </p:nvSpPr>
        <p:spPr bwMode="auto">
          <a:xfrm>
            <a:off x="3810000" y="44958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1" name="AutoShape 52"/>
          <p:cNvSpPr>
            <a:spLocks noChangeArrowheads="1"/>
          </p:cNvSpPr>
          <p:nvPr/>
        </p:nvSpPr>
        <p:spPr bwMode="auto">
          <a:xfrm>
            <a:off x="3124200" y="44958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2" name="AutoShape 53"/>
          <p:cNvSpPr>
            <a:spLocks noChangeArrowheads="1"/>
          </p:cNvSpPr>
          <p:nvPr/>
        </p:nvSpPr>
        <p:spPr bwMode="auto">
          <a:xfrm>
            <a:off x="2590800" y="4419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3" name="AutoShape 54"/>
          <p:cNvSpPr>
            <a:spLocks noChangeArrowheads="1"/>
          </p:cNvSpPr>
          <p:nvPr/>
        </p:nvSpPr>
        <p:spPr bwMode="auto">
          <a:xfrm>
            <a:off x="2133600" y="4419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4" name="AutoShape 55"/>
          <p:cNvSpPr>
            <a:spLocks noChangeArrowheads="1"/>
          </p:cNvSpPr>
          <p:nvPr/>
        </p:nvSpPr>
        <p:spPr bwMode="auto">
          <a:xfrm>
            <a:off x="1447800" y="4419600"/>
            <a:ext cx="914400" cy="3810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5" name="AutoShape 56"/>
          <p:cNvSpPr>
            <a:spLocks noChangeArrowheads="1"/>
          </p:cNvSpPr>
          <p:nvPr/>
        </p:nvSpPr>
        <p:spPr bwMode="auto">
          <a:xfrm>
            <a:off x="3810000" y="40386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6" name="AutoShape 57"/>
          <p:cNvSpPr>
            <a:spLocks noChangeArrowheads="1"/>
          </p:cNvSpPr>
          <p:nvPr/>
        </p:nvSpPr>
        <p:spPr bwMode="auto">
          <a:xfrm>
            <a:off x="2590800" y="4191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7" name="AutoShape 58"/>
          <p:cNvSpPr>
            <a:spLocks noChangeArrowheads="1"/>
          </p:cNvSpPr>
          <p:nvPr/>
        </p:nvSpPr>
        <p:spPr bwMode="auto">
          <a:xfrm>
            <a:off x="3124200" y="4191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8" name="AutoShape 59"/>
          <p:cNvSpPr>
            <a:spLocks noChangeArrowheads="1"/>
          </p:cNvSpPr>
          <p:nvPr/>
        </p:nvSpPr>
        <p:spPr bwMode="auto">
          <a:xfrm>
            <a:off x="3429000" y="4191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59" name="AutoShape 60"/>
          <p:cNvSpPr>
            <a:spLocks noChangeArrowheads="1"/>
          </p:cNvSpPr>
          <p:nvPr/>
        </p:nvSpPr>
        <p:spPr bwMode="auto">
          <a:xfrm>
            <a:off x="4038600" y="4191000"/>
            <a:ext cx="685800" cy="304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Variability</a:t>
            </a:r>
            <a:endParaRPr lang="en-US" dirty="0"/>
          </a:p>
        </p:txBody>
      </p:sp>
      <p:sp>
        <p:nvSpPr>
          <p:cNvPr id="3" name="Content Placeholder 2"/>
          <p:cNvSpPr>
            <a:spLocks noGrp="1"/>
          </p:cNvSpPr>
          <p:nvPr>
            <p:ph sz="quarter" idx="1"/>
          </p:nvPr>
        </p:nvSpPr>
        <p:spPr/>
        <p:txBody>
          <a:bodyPr/>
          <a:lstStyle/>
          <a:p>
            <a:r>
              <a:rPr lang="en-US" dirty="0" smtClean="0"/>
              <a:t>2 common measures</a:t>
            </a:r>
          </a:p>
          <a:p>
            <a:pPr lvl="1"/>
            <a:r>
              <a:rPr lang="en-US" dirty="0" smtClean="0"/>
              <a:t>Variance</a:t>
            </a:r>
          </a:p>
          <a:p>
            <a:pPr lvl="1"/>
            <a:r>
              <a:rPr lang="en-US" dirty="0" smtClean="0"/>
              <a:t>Standard deviation</a:t>
            </a:r>
          </a:p>
          <a:p>
            <a:r>
              <a:rPr lang="en-US" dirty="0" smtClean="0"/>
              <a:t>Degree to which a distribution varies from mean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Deviations from mean</a:t>
            </a:r>
            <a:endParaRPr lang="en-US" dirty="0"/>
          </a:p>
        </p:txBody>
      </p:sp>
      <p:sp>
        <p:nvSpPr>
          <p:cNvPr id="4" name="Text Box 3"/>
          <p:cNvSpPr txBox="1">
            <a:spLocks noChangeArrowheads="1"/>
          </p:cNvSpPr>
          <p:nvPr/>
        </p:nvSpPr>
        <p:spPr bwMode="auto">
          <a:xfrm>
            <a:off x="2112063" y="1809581"/>
            <a:ext cx="6324600" cy="584775"/>
          </a:xfrm>
          <a:prstGeom prst="rect">
            <a:avLst/>
          </a:prstGeom>
          <a:noFill/>
          <a:ln w="9525">
            <a:noFill/>
            <a:miter lim="800000"/>
            <a:headEnd/>
            <a:tailEnd/>
          </a:ln>
          <a:effectLst/>
        </p:spPr>
        <p:txBody>
          <a:bodyPr>
            <a:spAutoFit/>
          </a:bodyPr>
          <a:lstStyle/>
          <a:p>
            <a:pPr>
              <a:spcBef>
                <a:spcPct val="50000"/>
              </a:spcBef>
            </a:pPr>
            <a:r>
              <a:rPr lang="en-US" sz="3200" i="1" u="sng" dirty="0"/>
              <a:t>X</a:t>
            </a:r>
            <a:r>
              <a:rPr lang="en-US" sz="3200" u="sng" dirty="0"/>
              <a:t>	</a:t>
            </a:r>
            <a:r>
              <a:rPr lang="en-US" sz="3200" i="1" u="sng" dirty="0" smtClean="0"/>
              <a:t>M</a:t>
            </a:r>
            <a:r>
              <a:rPr lang="en-US" sz="3200" u="sng" dirty="0" smtClean="0"/>
              <a:t>	</a:t>
            </a:r>
            <a:r>
              <a:rPr lang="en-US" sz="3200" u="sng" dirty="0"/>
              <a:t>	(</a:t>
            </a:r>
            <a:r>
              <a:rPr lang="en-US" sz="3200" i="1" u="sng" dirty="0"/>
              <a:t>X</a:t>
            </a:r>
            <a:r>
              <a:rPr lang="en-US" sz="3200" u="sng" dirty="0"/>
              <a:t>-</a:t>
            </a:r>
            <a:r>
              <a:rPr lang="en-US" sz="3200" i="1" u="sng" dirty="0"/>
              <a:t>M</a:t>
            </a:r>
            <a:r>
              <a:rPr lang="en-US" sz="3200" u="sng" dirty="0" smtClean="0"/>
              <a:t>)</a:t>
            </a:r>
            <a:endParaRPr lang="en-US" sz="3200" u="sng" dirty="0"/>
          </a:p>
        </p:txBody>
      </p:sp>
      <p:sp>
        <p:nvSpPr>
          <p:cNvPr id="5" name="Text Box 4"/>
          <p:cNvSpPr txBox="1">
            <a:spLocks noChangeArrowheads="1"/>
          </p:cNvSpPr>
          <p:nvPr/>
        </p:nvSpPr>
        <p:spPr bwMode="auto">
          <a:xfrm>
            <a:off x="4114800" y="4572000"/>
            <a:ext cx="2057400" cy="579438"/>
          </a:xfrm>
          <a:prstGeom prst="rect">
            <a:avLst/>
          </a:prstGeom>
          <a:noFill/>
          <a:ln w="9525">
            <a:noFill/>
            <a:miter lim="800000"/>
            <a:headEnd/>
            <a:tailEnd/>
          </a:ln>
          <a:effectLst/>
        </p:spPr>
        <p:txBody>
          <a:bodyPr>
            <a:spAutoFit/>
          </a:bodyPr>
          <a:lstStyle/>
          <a:p>
            <a:pPr>
              <a:spcBef>
                <a:spcPct val="50000"/>
              </a:spcBef>
            </a:pPr>
            <a:r>
              <a:rPr lang="en-US" sz="3200" i="1" dirty="0"/>
              <a:t>Σ</a:t>
            </a:r>
            <a:r>
              <a:rPr lang="en-US" sz="3200" dirty="0"/>
              <a:t>(</a:t>
            </a:r>
            <a:r>
              <a:rPr lang="en-US" sz="3200" i="1" dirty="0"/>
              <a:t>X</a:t>
            </a:r>
            <a:r>
              <a:rPr lang="en-US" sz="3200" dirty="0"/>
              <a:t>-</a:t>
            </a:r>
            <a:r>
              <a:rPr lang="en-US" sz="3200" i="1" dirty="0"/>
              <a:t>M</a:t>
            </a:r>
            <a:r>
              <a:rPr lang="en-US" sz="3200" dirty="0"/>
              <a:t>)=0</a:t>
            </a:r>
          </a:p>
        </p:txBody>
      </p:sp>
      <p:grpSp>
        <p:nvGrpSpPr>
          <p:cNvPr id="9" name="Group 8"/>
          <p:cNvGrpSpPr/>
          <p:nvPr/>
        </p:nvGrpSpPr>
        <p:grpSpPr>
          <a:xfrm>
            <a:off x="5029200" y="2438400"/>
            <a:ext cx="1981200" cy="2209800"/>
            <a:chOff x="5029200" y="2438400"/>
            <a:chExt cx="1981200" cy="2209800"/>
          </a:xfrm>
        </p:grpSpPr>
        <p:sp>
          <p:nvSpPr>
            <p:cNvPr id="6" name="Oval 5"/>
            <p:cNvSpPr/>
            <p:nvPr/>
          </p:nvSpPr>
          <p:spPr>
            <a:xfrm>
              <a:off x="5029200" y="2438400"/>
              <a:ext cx="8382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105400" y="3124200"/>
              <a:ext cx="8382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029200" y="3810000"/>
              <a:ext cx="8382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0800000">
              <a:off x="6019800" y="28194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6096000" y="3429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6019800" y="34290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7086600" y="3048000"/>
            <a:ext cx="1295400" cy="646331"/>
          </a:xfrm>
          <a:prstGeom prst="rect">
            <a:avLst/>
          </a:prstGeom>
          <a:noFill/>
          <a:ln>
            <a:solidFill>
              <a:schemeClr val="accent1">
                <a:shade val="50000"/>
              </a:schemeClr>
            </a:solidFill>
          </a:ln>
        </p:spPr>
        <p:txBody>
          <a:bodyPr wrap="square" rtlCol="0">
            <a:spAutoFit/>
          </a:bodyPr>
          <a:lstStyle/>
          <a:p>
            <a:pPr algn="ctr"/>
            <a:r>
              <a:rPr lang="en-US" dirty="0" smtClean="0"/>
              <a:t>Deviation Scores</a:t>
            </a:r>
            <a:endParaRPr lang="en-US" dirty="0"/>
          </a:p>
        </p:txBody>
      </p:sp>
      <p:sp>
        <p:nvSpPr>
          <p:cNvPr id="3" name="Rectangle 2"/>
          <p:cNvSpPr/>
          <p:nvPr/>
        </p:nvSpPr>
        <p:spPr>
          <a:xfrm>
            <a:off x="609600" y="5334000"/>
            <a:ext cx="7924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will always get 0 when we sum the deviation scores.</a:t>
            </a:r>
          </a:p>
          <a:p>
            <a:pPr algn="ctr"/>
            <a:endParaRPr lang="en-US" dirty="0"/>
          </a:p>
          <a:p>
            <a:pPr algn="ctr"/>
            <a:r>
              <a:rPr lang="en-US" dirty="0" smtClean="0"/>
              <a:t>We have to make the deviations from the mean stop cancelling each other out. </a:t>
            </a:r>
            <a:endParaRPr lang="en-US" dirty="0"/>
          </a:p>
        </p:txBody>
      </p:sp>
      <p:sp>
        <p:nvSpPr>
          <p:cNvPr id="11" name="TextBox 10"/>
          <p:cNvSpPr txBox="1"/>
          <p:nvPr/>
        </p:nvSpPr>
        <p:spPr>
          <a:xfrm>
            <a:off x="2228849" y="2605207"/>
            <a:ext cx="762000" cy="1661993"/>
          </a:xfrm>
          <a:prstGeom prst="rect">
            <a:avLst/>
          </a:prstGeom>
          <a:noFill/>
        </p:spPr>
        <p:txBody>
          <a:bodyPr wrap="square" rtlCol="0">
            <a:spAutoFit/>
          </a:bodyPr>
          <a:lstStyle/>
          <a:p>
            <a:r>
              <a:rPr lang="en-US" sz="3400" dirty="0" smtClean="0"/>
              <a:t>4</a:t>
            </a:r>
          </a:p>
          <a:p>
            <a:r>
              <a:rPr lang="en-US" sz="3400" dirty="0" smtClean="0"/>
              <a:t>5</a:t>
            </a:r>
          </a:p>
          <a:p>
            <a:r>
              <a:rPr lang="en-US" sz="3400" dirty="0"/>
              <a:t>6</a:t>
            </a:r>
          </a:p>
        </p:txBody>
      </p:sp>
      <p:sp>
        <p:nvSpPr>
          <p:cNvPr id="16" name="TextBox 15"/>
          <p:cNvSpPr txBox="1"/>
          <p:nvPr/>
        </p:nvSpPr>
        <p:spPr>
          <a:xfrm>
            <a:off x="3143248" y="2605207"/>
            <a:ext cx="762000" cy="1661993"/>
          </a:xfrm>
          <a:prstGeom prst="rect">
            <a:avLst/>
          </a:prstGeom>
          <a:noFill/>
        </p:spPr>
        <p:txBody>
          <a:bodyPr wrap="square" rtlCol="0">
            <a:spAutoFit/>
          </a:bodyPr>
          <a:lstStyle/>
          <a:p>
            <a:r>
              <a:rPr lang="en-US" sz="3400" dirty="0" smtClean="0"/>
              <a:t>5</a:t>
            </a:r>
          </a:p>
          <a:p>
            <a:r>
              <a:rPr lang="en-US" sz="3400" dirty="0" smtClean="0"/>
              <a:t>5</a:t>
            </a:r>
          </a:p>
          <a:p>
            <a:r>
              <a:rPr lang="en-US" sz="3400" dirty="0"/>
              <a:t>5</a:t>
            </a:r>
          </a:p>
        </p:txBody>
      </p:sp>
      <p:sp>
        <p:nvSpPr>
          <p:cNvPr id="17" name="TextBox 16"/>
          <p:cNvSpPr txBox="1"/>
          <p:nvPr/>
        </p:nvSpPr>
        <p:spPr>
          <a:xfrm>
            <a:off x="5228394" y="2693093"/>
            <a:ext cx="762000" cy="1661993"/>
          </a:xfrm>
          <a:prstGeom prst="rect">
            <a:avLst/>
          </a:prstGeom>
          <a:noFill/>
        </p:spPr>
        <p:txBody>
          <a:bodyPr wrap="square" rtlCol="0">
            <a:spAutoFit/>
          </a:bodyPr>
          <a:lstStyle/>
          <a:p>
            <a:r>
              <a:rPr lang="en-US" sz="3400" dirty="0" smtClean="0"/>
              <a:t>-1</a:t>
            </a:r>
          </a:p>
          <a:p>
            <a:r>
              <a:rPr lang="en-US" sz="3400" dirty="0" smtClean="0"/>
              <a:t>0</a:t>
            </a:r>
          </a:p>
          <a:p>
            <a:r>
              <a:rPr lang="en-US" sz="3400" dirty="0"/>
              <a:t>1</a:t>
            </a:r>
            <a:endParaRPr lang="en-US" sz="3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P spid="3" grpId="0" animBg="1"/>
      <p:bldP spid="11" grpId="0"/>
      <p:bldP spid="16" grpId="0"/>
      <p:bldP spid="17"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F23BC23B-DB9F-4EDF-9B03-CC5B49CC36CE}"/>
</file>

<file path=customXml/itemProps2.xml><?xml version="1.0" encoding="utf-8"?>
<ds:datastoreItem xmlns:ds="http://schemas.openxmlformats.org/officeDocument/2006/customXml" ds:itemID="{F2B4F572-FE45-4D98-BCE5-0DA728F73990}"/>
</file>

<file path=customXml/itemProps3.xml><?xml version="1.0" encoding="utf-8"?>
<ds:datastoreItem xmlns:ds="http://schemas.openxmlformats.org/officeDocument/2006/customXml" ds:itemID="{66B4E38B-62F5-48BB-8B34-EB8ABE18AA2A}"/>
</file>

<file path=docProps/app.xml><?xml version="1.0" encoding="utf-8"?>
<Properties xmlns="http://schemas.openxmlformats.org/officeDocument/2006/extended-properties" xmlns:vt="http://schemas.openxmlformats.org/officeDocument/2006/docPropsVTypes">
  <Template/>
  <TotalTime>2082</TotalTime>
  <Words>3929</Words>
  <Application>Microsoft Office PowerPoint</Application>
  <PresentationFormat>On-screen Show (4:3)</PresentationFormat>
  <Paragraphs>466</Paragraphs>
  <Slides>29</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Tw Cen MT</vt:lpstr>
      <vt:lpstr>Wingdings</vt:lpstr>
      <vt:lpstr>Wingdings 2</vt:lpstr>
      <vt:lpstr>Median</vt:lpstr>
      <vt:lpstr>Equation</vt:lpstr>
      <vt:lpstr>Variability</vt:lpstr>
      <vt:lpstr>Overview</vt:lpstr>
      <vt:lpstr>Variability</vt:lpstr>
      <vt:lpstr>Variability</vt:lpstr>
      <vt:lpstr>Measures of variability</vt:lpstr>
      <vt:lpstr>Variability</vt:lpstr>
      <vt:lpstr>The Range</vt:lpstr>
      <vt:lpstr>Variability</vt:lpstr>
      <vt:lpstr>Deviations from mean</vt:lpstr>
      <vt:lpstr>Variability</vt:lpstr>
      <vt:lpstr>Sum of Squared Deviations from Mean</vt:lpstr>
      <vt:lpstr>Sum of squares  (1, 2, 6)</vt:lpstr>
      <vt:lpstr>Variance</vt:lpstr>
      <vt:lpstr>Practice</vt:lpstr>
      <vt:lpstr>Practice: Answer: SS Definitional Formula</vt:lpstr>
      <vt:lpstr>Practice: Answer: SS Computational Formula</vt:lpstr>
      <vt:lpstr>Practice: Answer: Variance</vt:lpstr>
      <vt:lpstr>Population vs. sample variance</vt:lpstr>
      <vt:lpstr>Why N -1?</vt:lpstr>
      <vt:lpstr>Standard deviation</vt:lpstr>
      <vt:lpstr>Standard deviation</vt:lpstr>
      <vt:lpstr>Review: Measures of variability</vt:lpstr>
      <vt:lpstr>Review: Measures of variability</vt:lpstr>
      <vt:lpstr>Transformations of scale</vt:lpstr>
      <vt:lpstr>Transformations of scale</vt:lpstr>
      <vt:lpstr>Reporting Results in APA format</vt:lpstr>
      <vt:lpstr>Summarizing Research</vt:lpstr>
      <vt:lpstr>Summarizing Research</vt:lpstr>
      <vt:lpstr>Summarizing Research</vt:lpstr>
    </vt:vector>
  </TitlesOfParts>
  <Company>Kennesaw State Univerity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JUser</dc:creator>
  <cp:lastModifiedBy>Jennifer Willard</cp:lastModifiedBy>
  <cp:revision>162</cp:revision>
  <cp:lastPrinted>2015-03-13T18:56:52Z</cp:lastPrinted>
  <dcterms:created xsi:type="dcterms:W3CDTF">2008-10-28T17:47:14Z</dcterms:created>
  <dcterms:modified xsi:type="dcterms:W3CDTF">2017-05-18T19:52:19Z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