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emf" ContentType="image/x-emf"/>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6.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harts/style1.xml" ContentType="application/vnd.ms-office.chartstyle+xml"/>
  <Override PartName="/ppt/charts/chart1.xml" ContentType="application/vnd.openxmlformats-officedocument.drawingml.chart+xml"/>
  <Override PartName="/ppt/charts/colors1.xml" ContentType="application/vnd.ms-office.chartcolorstyl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41" r:id="rId3"/>
    <p:sldId id="257" r:id="rId4"/>
    <p:sldId id="338" r:id="rId5"/>
    <p:sldId id="259" r:id="rId6"/>
    <p:sldId id="261" r:id="rId7"/>
    <p:sldId id="262" r:id="rId8"/>
    <p:sldId id="348" r:id="rId9"/>
    <p:sldId id="265" r:id="rId10"/>
    <p:sldId id="267" r:id="rId11"/>
    <p:sldId id="268" r:id="rId12"/>
    <p:sldId id="269" r:id="rId13"/>
    <p:sldId id="271" r:id="rId14"/>
    <p:sldId id="349" r:id="rId15"/>
    <p:sldId id="270" r:id="rId16"/>
    <p:sldId id="272" r:id="rId17"/>
    <p:sldId id="274" r:id="rId18"/>
    <p:sldId id="339" r:id="rId19"/>
    <p:sldId id="276" r:id="rId20"/>
    <p:sldId id="275" r:id="rId21"/>
    <p:sldId id="277" r:id="rId22"/>
    <p:sldId id="293" r:id="rId23"/>
    <p:sldId id="308" r:id="rId24"/>
    <p:sldId id="309" r:id="rId25"/>
    <p:sldId id="298" r:id="rId26"/>
    <p:sldId id="300" r:id="rId27"/>
    <p:sldId id="301" r:id="rId28"/>
    <p:sldId id="346" r:id="rId29"/>
    <p:sldId id="280" r:id="rId30"/>
    <p:sldId id="281" r:id="rId31"/>
    <p:sldId id="347" r:id="rId32"/>
    <p:sldId id="306" r:id="rId33"/>
    <p:sldId id="307" r:id="rId34"/>
    <p:sldId id="323" r:id="rId35"/>
    <p:sldId id="350" r:id="rId36"/>
  </p:sldIdLst>
  <p:sldSz cx="9144000" cy="6858000" type="screen4x3"/>
  <p:notesSz cx="69596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42" autoAdjust="0"/>
    <p:restoredTop sz="65169" autoAdjust="0"/>
  </p:normalViewPr>
  <p:slideViewPr>
    <p:cSldViewPr>
      <p:cViewPr>
        <p:scale>
          <a:sx n="90" d="100"/>
          <a:sy n="90" d="100"/>
        </p:scale>
        <p:origin x="12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slide" Target="slides/slide3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slide" Target="slides/slide35.xml"/><Relationship Id="rId15" Type="http://schemas.openxmlformats.org/officeDocument/2006/relationships/slide" Target="slides/slide1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customXml" Target="../customXml/item2.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3000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1.0</c:v>
                </c:pt>
                <c:pt idx="1">
                  <c:v>2.0</c:v>
                </c:pt>
              </c:numCache>
            </c:numRef>
          </c:xVal>
          <c:yVal>
            <c:numRef>
              <c:f>Sheet1!$B$2:$B$4</c:f>
              <c:numCache>
                <c:formatCode>General</c:formatCode>
                <c:ptCount val="3"/>
                <c:pt idx="0">
                  <c:v>3.0</c:v>
                </c:pt>
                <c:pt idx="1">
                  <c:v>5.0</c:v>
                </c:pt>
              </c:numCache>
            </c:numRef>
          </c:yVal>
          <c:smooth val="0"/>
          <c:extLst xmlns:c16r2="http://schemas.microsoft.com/office/drawing/2015/06/chart">
            <c:ext xmlns:c16="http://schemas.microsoft.com/office/drawing/2014/chart" uri="{C3380CC4-5D6E-409C-BE32-E72D297353CC}">
              <c16:uniqueId val="{00000000-47E1-4D17-8087-05DB23198F1E}"/>
            </c:ext>
          </c:extLst>
        </c:ser>
        <c:dLbls>
          <c:showLegendKey val="0"/>
          <c:showVal val="0"/>
          <c:showCatName val="0"/>
          <c:showSerName val="0"/>
          <c:showPercent val="0"/>
          <c:showBubbleSize val="0"/>
        </c:dLbls>
        <c:axId val="20850016"/>
        <c:axId val="23636624"/>
      </c:scatterChart>
      <c:valAx>
        <c:axId val="20850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Anxiety</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636624"/>
        <c:crosses val="autoZero"/>
        <c:crossBetween val="midCat"/>
      </c:valAx>
      <c:valAx>
        <c:axId val="23636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Depression</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0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2.wmf"/><Relationship Id="rId3"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 Id="rId1" Type="http://schemas.openxmlformats.org/officeDocument/2006/relationships/image" Target="../media/image7.wmf"/><Relationship Id="rId2"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1" Type="http://schemas.openxmlformats.org/officeDocument/2006/relationships/image" Target="../media/image25.wmf"/><Relationship Id="rId2"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3.wmf"/><Relationship Id="rId3"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10.wmf"/><Relationship Id="rId3"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 Id="rId1" Type="http://schemas.openxmlformats.org/officeDocument/2006/relationships/image" Target="../media/image7.wmf"/><Relationship Id="rId2"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image" Target="../media/image17.wmf"/><Relationship Id="rId1" Type="http://schemas.openxmlformats.org/officeDocument/2006/relationships/image" Target="../media/image7.wmf"/><Relationship Id="rId2"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image" Target="../media/image21.wmf"/><Relationship Id="rId6" Type="http://schemas.openxmlformats.org/officeDocument/2006/relationships/image" Target="../media/image22.wmf"/><Relationship Id="rId1" Type="http://schemas.openxmlformats.org/officeDocument/2006/relationships/image" Target="../media/image17.wmf"/><Relationship Id="rId2"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15827" cy="465455"/>
          </a:xfrm>
          <a:prstGeom prst="rect">
            <a:avLst/>
          </a:prstGeom>
        </p:spPr>
        <p:txBody>
          <a:bodyPr vert="horz" lIns="93552" tIns="46776" rIns="93552" bIns="46776" rtlCol="0"/>
          <a:lstStyle>
            <a:lvl1pPr algn="l">
              <a:defRPr sz="1200"/>
            </a:lvl1pPr>
          </a:lstStyle>
          <a:p>
            <a:endParaRPr lang="en-US"/>
          </a:p>
        </p:txBody>
      </p:sp>
      <p:sp>
        <p:nvSpPr>
          <p:cNvPr id="3" name="Date Placeholder 2"/>
          <p:cNvSpPr>
            <a:spLocks noGrp="1"/>
          </p:cNvSpPr>
          <p:nvPr>
            <p:ph type="dt" sz="quarter" idx="1"/>
          </p:nvPr>
        </p:nvSpPr>
        <p:spPr>
          <a:xfrm>
            <a:off x="3942164" y="2"/>
            <a:ext cx="3015827" cy="465455"/>
          </a:xfrm>
          <a:prstGeom prst="rect">
            <a:avLst/>
          </a:prstGeom>
        </p:spPr>
        <p:txBody>
          <a:bodyPr vert="horz" lIns="93552" tIns="46776" rIns="93552" bIns="46776" rtlCol="0"/>
          <a:lstStyle>
            <a:lvl1pPr algn="r">
              <a:defRPr sz="1200"/>
            </a:lvl1pPr>
          </a:lstStyle>
          <a:p>
            <a:fld id="{31FD0926-B82C-4691-B912-3C4576F10B01}" type="datetimeFigureOut">
              <a:rPr lang="en-US" smtClean="0"/>
              <a:pPr/>
              <a:t>6/5/17</a:t>
            </a:fld>
            <a:endParaRPr lang="en-US"/>
          </a:p>
        </p:txBody>
      </p:sp>
      <p:sp>
        <p:nvSpPr>
          <p:cNvPr id="4" name="Footer Placeholder 3"/>
          <p:cNvSpPr>
            <a:spLocks noGrp="1"/>
          </p:cNvSpPr>
          <p:nvPr>
            <p:ph type="ftr" sz="quarter" idx="2"/>
          </p:nvPr>
        </p:nvSpPr>
        <p:spPr>
          <a:xfrm>
            <a:off x="0" y="8842031"/>
            <a:ext cx="3015827" cy="465455"/>
          </a:xfrm>
          <a:prstGeom prst="rect">
            <a:avLst/>
          </a:prstGeom>
        </p:spPr>
        <p:txBody>
          <a:bodyPr vert="horz" lIns="93552" tIns="46776" rIns="93552" bIns="46776" rtlCol="0" anchor="b"/>
          <a:lstStyle>
            <a:lvl1pPr algn="l">
              <a:defRPr sz="1200"/>
            </a:lvl1pPr>
          </a:lstStyle>
          <a:p>
            <a:endParaRPr lang="en-US"/>
          </a:p>
        </p:txBody>
      </p:sp>
      <p:sp>
        <p:nvSpPr>
          <p:cNvPr id="5" name="Slide Number Placeholder 4"/>
          <p:cNvSpPr>
            <a:spLocks noGrp="1"/>
          </p:cNvSpPr>
          <p:nvPr>
            <p:ph type="sldNum" sz="quarter" idx="3"/>
          </p:nvPr>
        </p:nvSpPr>
        <p:spPr>
          <a:xfrm>
            <a:off x="3942164" y="8842031"/>
            <a:ext cx="3015827" cy="465455"/>
          </a:xfrm>
          <a:prstGeom prst="rect">
            <a:avLst/>
          </a:prstGeom>
        </p:spPr>
        <p:txBody>
          <a:bodyPr vert="horz" lIns="93552" tIns="46776" rIns="93552" bIns="46776" rtlCol="0" anchor="b"/>
          <a:lstStyle>
            <a:lvl1pPr algn="r">
              <a:defRPr sz="1200"/>
            </a:lvl1pPr>
          </a:lstStyle>
          <a:p>
            <a:fld id="{22174B13-B131-4AC1-B6E6-5F49FC786838}" type="slidenum">
              <a:rPr lang="en-US" smtClean="0"/>
              <a:pPr/>
              <a:t>‹#›</a:t>
            </a:fld>
            <a:endParaRPr lang="en-US"/>
          </a:p>
        </p:txBody>
      </p:sp>
    </p:spTree>
    <p:extLst>
      <p:ext uri="{BB962C8B-B14F-4D97-AF65-F5344CB8AC3E}">
        <p14:creationId xmlns:p14="http://schemas.microsoft.com/office/powerpoint/2010/main" val="1312783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15827" cy="465455"/>
          </a:xfrm>
          <a:prstGeom prst="rect">
            <a:avLst/>
          </a:prstGeom>
        </p:spPr>
        <p:txBody>
          <a:bodyPr vert="horz" lIns="93552" tIns="46776" rIns="93552" bIns="46776" rtlCol="0"/>
          <a:lstStyle>
            <a:lvl1pPr algn="l">
              <a:defRPr sz="1200"/>
            </a:lvl1pPr>
          </a:lstStyle>
          <a:p>
            <a:endParaRPr lang="en-US"/>
          </a:p>
        </p:txBody>
      </p:sp>
      <p:sp>
        <p:nvSpPr>
          <p:cNvPr id="3" name="Date Placeholder 2"/>
          <p:cNvSpPr>
            <a:spLocks noGrp="1"/>
          </p:cNvSpPr>
          <p:nvPr>
            <p:ph type="dt" idx="1"/>
          </p:nvPr>
        </p:nvSpPr>
        <p:spPr>
          <a:xfrm>
            <a:off x="3942164" y="2"/>
            <a:ext cx="3015827" cy="465455"/>
          </a:xfrm>
          <a:prstGeom prst="rect">
            <a:avLst/>
          </a:prstGeom>
        </p:spPr>
        <p:txBody>
          <a:bodyPr vert="horz" lIns="93552" tIns="46776" rIns="93552" bIns="46776" rtlCol="0"/>
          <a:lstStyle>
            <a:lvl1pPr algn="r">
              <a:defRPr sz="1200"/>
            </a:lvl1pPr>
          </a:lstStyle>
          <a:p>
            <a:fld id="{10489F0F-509F-4948-9C98-5ACEDA8CD010}" type="datetimeFigureOut">
              <a:rPr lang="en-US" smtClean="0"/>
              <a:pPr/>
              <a:t>6/5/17</a:t>
            </a:fld>
            <a:endParaRPr lang="en-US"/>
          </a:p>
        </p:txBody>
      </p:sp>
      <p:sp>
        <p:nvSpPr>
          <p:cNvPr id="4" name="Slide Image Placeholder 3"/>
          <p:cNvSpPr>
            <a:spLocks noGrp="1" noRot="1" noChangeAspect="1"/>
          </p:cNvSpPr>
          <p:nvPr>
            <p:ph type="sldImg" idx="2"/>
          </p:nvPr>
        </p:nvSpPr>
        <p:spPr>
          <a:xfrm>
            <a:off x="1152525" y="698500"/>
            <a:ext cx="4654550" cy="3490913"/>
          </a:xfrm>
          <a:prstGeom prst="rect">
            <a:avLst/>
          </a:prstGeom>
          <a:noFill/>
          <a:ln w="12700">
            <a:solidFill>
              <a:prstClr val="black"/>
            </a:solidFill>
          </a:ln>
        </p:spPr>
        <p:txBody>
          <a:bodyPr vert="horz" lIns="93552" tIns="46776" rIns="93552" bIns="46776" rtlCol="0" anchor="ctr"/>
          <a:lstStyle/>
          <a:p>
            <a:endParaRPr lang="en-US"/>
          </a:p>
        </p:txBody>
      </p:sp>
      <p:sp>
        <p:nvSpPr>
          <p:cNvPr id="5" name="Notes Placeholder 4"/>
          <p:cNvSpPr>
            <a:spLocks noGrp="1"/>
          </p:cNvSpPr>
          <p:nvPr>
            <p:ph type="body" sz="quarter" idx="3"/>
          </p:nvPr>
        </p:nvSpPr>
        <p:spPr>
          <a:xfrm>
            <a:off x="695960" y="4421825"/>
            <a:ext cx="5567680" cy="4189095"/>
          </a:xfrm>
          <a:prstGeom prst="rect">
            <a:avLst/>
          </a:prstGeom>
        </p:spPr>
        <p:txBody>
          <a:bodyPr vert="horz" lIns="93552" tIns="46776" rIns="93552" bIns="467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1"/>
            <a:ext cx="3015827" cy="465455"/>
          </a:xfrm>
          <a:prstGeom prst="rect">
            <a:avLst/>
          </a:prstGeom>
        </p:spPr>
        <p:txBody>
          <a:bodyPr vert="horz" lIns="93552" tIns="46776" rIns="93552" bIns="46776" rtlCol="0" anchor="b"/>
          <a:lstStyle>
            <a:lvl1pPr algn="l">
              <a:defRPr sz="1200"/>
            </a:lvl1pPr>
          </a:lstStyle>
          <a:p>
            <a:endParaRPr lang="en-US"/>
          </a:p>
        </p:txBody>
      </p:sp>
      <p:sp>
        <p:nvSpPr>
          <p:cNvPr id="7" name="Slide Number Placeholder 6"/>
          <p:cNvSpPr>
            <a:spLocks noGrp="1"/>
          </p:cNvSpPr>
          <p:nvPr>
            <p:ph type="sldNum" sz="quarter" idx="5"/>
          </p:nvPr>
        </p:nvSpPr>
        <p:spPr>
          <a:xfrm>
            <a:off x="3942164" y="8842031"/>
            <a:ext cx="3015827" cy="465455"/>
          </a:xfrm>
          <a:prstGeom prst="rect">
            <a:avLst/>
          </a:prstGeom>
        </p:spPr>
        <p:txBody>
          <a:bodyPr vert="horz" lIns="93552" tIns="46776" rIns="93552" bIns="46776" rtlCol="0" anchor="b"/>
          <a:lstStyle>
            <a:lvl1pPr algn="r">
              <a:defRPr sz="1200"/>
            </a:lvl1pPr>
          </a:lstStyle>
          <a:p>
            <a:fld id="{FE46996A-B43D-48EE-A6EE-FEE937C7D957}" type="slidenum">
              <a:rPr lang="en-US" smtClean="0"/>
              <a:pPr/>
              <a:t>‹#›</a:t>
            </a:fld>
            <a:endParaRPr lang="en-US"/>
          </a:p>
        </p:txBody>
      </p:sp>
    </p:spTree>
    <p:extLst>
      <p:ext uri="{BB962C8B-B14F-4D97-AF65-F5344CB8AC3E}">
        <p14:creationId xmlns:p14="http://schemas.microsoft.com/office/powerpoint/2010/main" val="214319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a:t>
            </a:fld>
            <a:endParaRPr lang="en-US"/>
          </a:p>
        </p:txBody>
      </p:sp>
    </p:spTree>
    <p:extLst>
      <p:ext uri="{BB962C8B-B14F-4D97-AF65-F5344CB8AC3E}">
        <p14:creationId xmlns:p14="http://schemas.microsoft.com/office/powerpoint/2010/main" val="1961102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Similar to calculating SS,</a:t>
            </a:r>
            <a:r>
              <a:rPr lang="en-US" baseline="0" dirty="0" smtClean="0"/>
              <a:t> there are two formulas we can use to calculate the sums of products (SP). </a:t>
            </a:r>
          </a:p>
          <a:p>
            <a:pPr marL="171450" indent="-171450">
              <a:buFont typeface="Arial" charset="0"/>
              <a:buChar char="•"/>
            </a:pPr>
            <a:r>
              <a:rPr lang="en-US" baseline="0" dirty="0" smtClean="0"/>
              <a:t>One is the definitional formula.</a:t>
            </a:r>
          </a:p>
          <a:p>
            <a:pPr marL="628650" lvl="1" indent="-171450">
              <a:buFont typeface="Arial" charset="0"/>
              <a:buChar char="•"/>
            </a:pPr>
            <a:r>
              <a:rPr lang="en-US" baseline="0" dirty="0" smtClean="0"/>
              <a:t>First, find the deviations from the mean for X and Y separately,</a:t>
            </a:r>
          </a:p>
          <a:p>
            <a:pPr marL="628650" lvl="1" indent="-171450">
              <a:buFont typeface="Arial" charset="0"/>
              <a:buChar char="•"/>
            </a:pPr>
            <a:r>
              <a:rPr lang="en-US" baseline="0" dirty="0" smtClean="0"/>
              <a:t>Second, find the product of deviations for each individual,</a:t>
            </a:r>
          </a:p>
          <a:p>
            <a:pPr marL="628650" lvl="1" indent="-171450">
              <a:buFont typeface="Arial" charset="0"/>
              <a:buChar char="•"/>
            </a:pPr>
            <a:r>
              <a:rPr lang="en-US" baseline="0" dirty="0" smtClean="0"/>
              <a:t>Third, sum the products. </a:t>
            </a:r>
          </a:p>
          <a:p>
            <a:pPr marL="171450" lvl="0" indent="-171450">
              <a:buFont typeface="Arial" charset="0"/>
              <a:buChar char="•"/>
            </a:pPr>
            <a:r>
              <a:rPr lang="en-US" baseline="0" dirty="0" smtClean="0"/>
              <a:t>The other is the computational formula. </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10</a:t>
            </a:fld>
            <a:endParaRPr lang="en-US"/>
          </a:p>
        </p:txBody>
      </p:sp>
    </p:spTree>
    <p:extLst>
      <p:ext uri="{BB962C8B-B14F-4D97-AF65-F5344CB8AC3E}">
        <p14:creationId xmlns:p14="http://schemas.microsoft.com/office/powerpoint/2010/main" val="259607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you can see the steps for the definitional formula.</a:t>
            </a:r>
            <a:endParaRPr lang="en-US" dirty="0"/>
          </a:p>
          <a:p>
            <a:pPr marL="171450" indent="-171450">
              <a:buFont typeface="Arial" charset="0"/>
              <a:buChar char="•"/>
            </a:pPr>
            <a:r>
              <a:rPr lang="en-US" dirty="0" smtClean="0"/>
              <a:t>First,</a:t>
            </a:r>
            <a:r>
              <a:rPr lang="en-US" baseline="0" dirty="0" smtClean="0"/>
              <a:t> we find the deviations for X and Y separately.</a:t>
            </a:r>
          </a:p>
          <a:p>
            <a:pPr marL="628650" lvl="1" indent="-171450">
              <a:buFont typeface="Arial" charset="0"/>
              <a:buChar char="•"/>
            </a:pPr>
            <a:r>
              <a:rPr lang="en-US" baseline="0" dirty="0" smtClean="0"/>
              <a:t>So, we determine the mean for our X scores, which in this case is 3. We subtract three from each X score to find how much each score deviates from the X mean.</a:t>
            </a:r>
          </a:p>
          <a:p>
            <a:pPr marL="628650" lvl="1" indent="-171450">
              <a:buFont typeface="Arial" charset="0"/>
              <a:buChar char="•"/>
            </a:pPr>
            <a:r>
              <a:rPr lang="en-US" baseline="0" dirty="0" smtClean="0"/>
              <a:t>Then we repeat this process for the Y scores. We determine the mean for our Y scores, which is 4. Next, we subtract the mean (4) from each Y score to determine how much each score deviates from the Y mean.</a:t>
            </a:r>
          </a:p>
          <a:p>
            <a:pPr marL="171450" lvl="0" indent="-171450">
              <a:buFont typeface="Arial" charset="0"/>
              <a:buChar char="•"/>
            </a:pPr>
            <a:r>
              <a:rPr lang="en-US" baseline="0" dirty="0" smtClean="0"/>
              <a:t>Second, we find the product of the deviations – we multiply the deviations from the mean for our X scores with the deviations from the mean for our Y scores.</a:t>
            </a:r>
          </a:p>
          <a:p>
            <a:pPr marL="171450" lvl="0" indent="-171450">
              <a:buFont typeface="Arial" charset="0"/>
              <a:buChar char="•"/>
            </a:pPr>
            <a:r>
              <a:rPr lang="en-US" baseline="0" dirty="0" smtClean="0"/>
              <a:t>Lastly, we sum the products. This is our SP. </a:t>
            </a:r>
            <a:endParaRPr lang="en-US"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11</a:t>
            </a:fld>
            <a:endParaRPr lang="en-US"/>
          </a:p>
        </p:txBody>
      </p:sp>
    </p:spTree>
    <p:extLst>
      <p:ext uri="{BB962C8B-B14F-4D97-AF65-F5344CB8AC3E}">
        <p14:creationId xmlns:p14="http://schemas.microsoft.com/office/powerpoint/2010/main" val="293733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For </a:t>
            </a:r>
            <a:r>
              <a:rPr lang="en-US" dirty="0" smtClean="0"/>
              <a:t>the computational formula, the sum of products equals the sum of X times Y minus the sum or X times the sum of Y divided by N</a:t>
            </a:r>
          </a:p>
          <a:p>
            <a:pPr eaLnBrk="1" hangingPunct="1"/>
            <a:endParaRPr lang="en-US" dirty="0" smtClean="0"/>
          </a:p>
          <a:p>
            <a:pPr eaLnBrk="1" hangingPunct="1"/>
            <a:r>
              <a:rPr lang="en-US" dirty="0" smtClean="0"/>
              <a:t>The sum of X is 12</a:t>
            </a:r>
          </a:p>
          <a:p>
            <a:pPr eaLnBrk="1" hangingPunct="1"/>
            <a:r>
              <a:rPr lang="en-US" dirty="0" smtClean="0"/>
              <a:t>The sum of Y is 16</a:t>
            </a:r>
          </a:p>
          <a:p>
            <a:pPr eaLnBrk="1" hangingPunct="1"/>
            <a:r>
              <a:rPr lang="en-US" dirty="0" smtClean="0"/>
              <a:t>The sum of X times Y is 56</a:t>
            </a:r>
          </a:p>
          <a:p>
            <a:pPr eaLnBrk="1" hangingPunct="1"/>
            <a:endParaRPr lang="en-US" dirty="0" smtClean="0"/>
          </a:p>
          <a:p>
            <a:pPr eaLnBrk="1" hangingPunct="1"/>
            <a:r>
              <a:rPr lang="en-US" dirty="0" smtClean="0"/>
              <a:t>So to put in the formulas it would be:</a:t>
            </a:r>
          </a:p>
          <a:p>
            <a:pPr eaLnBrk="1" hangingPunct="1"/>
            <a:r>
              <a:rPr lang="en-US" dirty="0" smtClean="0"/>
              <a:t>56-(12*16)/4</a:t>
            </a:r>
          </a:p>
          <a:p>
            <a:pPr eaLnBrk="1" hangingPunct="1"/>
            <a:r>
              <a:rPr lang="en-US" dirty="0" smtClean="0"/>
              <a:t>56-192/4</a:t>
            </a:r>
          </a:p>
          <a:p>
            <a:pPr eaLnBrk="1" hangingPunct="1"/>
            <a:r>
              <a:rPr lang="en-US" dirty="0" smtClean="0"/>
              <a:t>56-48=8</a:t>
            </a:r>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12</a:t>
            </a:fld>
            <a:endParaRPr lang="en-US"/>
          </a:p>
        </p:txBody>
      </p:sp>
    </p:spTree>
    <p:extLst>
      <p:ext uri="{BB962C8B-B14F-4D97-AF65-F5344CB8AC3E}">
        <p14:creationId xmlns:p14="http://schemas.microsoft.com/office/powerpoint/2010/main" val="3033237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Here</a:t>
            </a:r>
            <a:r>
              <a:rPr lang="en-US" baseline="0" dirty="0" smtClean="0"/>
              <a:t> are all the steps needed to</a:t>
            </a:r>
            <a:r>
              <a:rPr lang="en-US" dirty="0" smtClean="0"/>
              <a:t> calculate </a:t>
            </a:r>
            <a:r>
              <a:rPr lang="en-US" dirty="0" err="1" smtClean="0"/>
              <a:t>Pearon’s</a:t>
            </a:r>
            <a:r>
              <a:rPr lang="en-US" dirty="0" smtClean="0"/>
              <a:t> r.</a:t>
            </a:r>
          </a:p>
          <a:p>
            <a:pPr marL="171450" indent="-171450">
              <a:buFont typeface="Arial" charset="0"/>
              <a:buChar char="•"/>
            </a:pPr>
            <a:r>
              <a:rPr lang="en-US" dirty="0" smtClean="0"/>
              <a:t>First, we calculate SP</a:t>
            </a:r>
            <a:r>
              <a:rPr lang="en-US" baseline="0" dirty="0" smtClean="0"/>
              <a:t> using either the definitional or computational formula. Note, SP can be a positive or negative number. </a:t>
            </a:r>
          </a:p>
          <a:p>
            <a:pPr marL="171450" indent="-171450">
              <a:buFont typeface="Arial" charset="0"/>
              <a:buChar char="•"/>
            </a:pPr>
            <a:r>
              <a:rPr lang="en-US" baseline="0" dirty="0" smtClean="0"/>
              <a:t>Second, we calculate SS for X scores using either the definitional or computational formula.</a:t>
            </a:r>
          </a:p>
          <a:p>
            <a:pPr marL="171450" indent="-171450">
              <a:buFont typeface="Arial" charset="0"/>
              <a:buChar char="•"/>
            </a:pPr>
            <a:r>
              <a:rPr lang="en-US" baseline="0" dirty="0" smtClean="0"/>
              <a:t>Third, we calculate SS for Y scores using either the definitional or computational formula.</a:t>
            </a:r>
          </a:p>
          <a:p>
            <a:pPr marL="171450" indent="-171450">
              <a:buFont typeface="Arial" charset="0"/>
              <a:buChar char="•"/>
            </a:pPr>
            <a:r>
              <a:rPr lang="en-US" baseline="0" dirty="0" smtClean="0"/>
              <a:t>Lastly, we plug each of the numbers into the formula. </a:t>
            </a:r>
            <a:endParaRPr lang="en-US" baseline="0"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13</a:t>
            </a:fld>
            <a:endParaRPr lang="en-US"/>
          </a:p>
        </p:txBody>
      </p:sp>
    </p:spTree>
    <p:extLst>
      <p:ext uri="{BB962C8B-B14F-4D97-AF65-F5344CB8AC3E}">
        <p14:creationId xmlns:p14="http://schemas.microsoft.com/office/powerpoint/2010/main" val="1887141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baseline="0" dirty="0" smtClean="0"/>
              <a:t>Here are the numbers from the previous problem in which we’ve already determined that SP is 8.</a:t>
            </a:r>
          </a:p>
          <a:p>
            <a:pPr marL="171450" indent="-171450">
              <a:buFont typeface="Arial" charset="0"/>
              <a:buChar char="•"/>
            </a:pPr>
            <a:r>
              <a:rPr lang="en-US" baseline="0" dirty="0" smtClean="0"/>
              <a:t>Try completing steps 2-4 on your own.</a:t>
            </a:r>
            <a:endParaRPr lang="en-US" baseline="0"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14</a:t>
            </a:fld>
            <a:endParaRPr lang="en-US"/>
          </a:p>
        </p:txBody>
      </p:sp>
    </p:spTree>
    <p:extLst>
      <p:ext uri="{BB962C8B-B14F-4D97-AF65-F5344CB8AC3E}">
        <p14:creationId xmlns:p14="http://schemas.microsoft.com/office/powerpoint/2010/main" val="200129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the answers. You can see</a:t>
            </a:r>
            <a:r>
              <a:rPr lang="en-US" baseline="0" dirty="0" smtClean="0"/>
              <a:t> that I’ve used both the definitional and computational formulas.</a:t>
            </a:r>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15</a:t>
            </a:fld>
            <a:endParaRPr lang="en-US"/>
          </a:p>
        </p:txBody>
      </p:sp>
    </p:spTree>
    <p:extLst>
      <p:ext uri="{BB962C8B-B14F-4D97-AF65-F5344CB8AC3E}">
        <p14:creationId xmlns:p14="http://schemas.microsoft.com/office/powerpoint/2010/main" val="4037267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It</a:t>
            </a:r>
            <a:r>
              <a:rPr lang="en-US" baseline="0" dirty="0" smtClean="0"/>
              <a:t> is important to think about what that correlation coefficient really is. </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16</a:t>
            </a:fld>
            <a:endParaRPr lang="en-US"/>
          </a:p>
        </p:txBody>
      </p:sp>
    </p:spTree>
    <p:extLst>
      <p:ext uri="{BB962C8B-B14F-4D97-AF65-F5344CB8AC3E}">
        <p14:creationId xmlns:p14="http://schemas.microsoft.com/office/powerpoint/2010/main" val="2600504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Although </a:t>
            </a:r>
            <a:r>
              <a:rPr lang="en-US" dirty="0" err="1" smtClean="0"/>
              <a:t>Pearon’s</a:t>
            </a:r>
            <a:r>
              <a:rPr lang="en-US" dirty="0" smtClean="0"/>
              <a:t> r can be used in many different ways, here</a:t>
            </a:r>
            <a:r>
              <a:rPr lang="en-US" baseline="0" dirty="0" smtClean="0"/>
              <a:t> are a few examples. </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It is important for prediction.</a:t>
            </a:r>
            <a:r>
              <a:rPr lang="en-US" baseline="0" dirty="0" smtClean="0"/>
              <a:t> </a:t>
            </a:r>
            <a:r>
              <a:rPr lang="en-US" dirty="0" smtClean="0"/>
              <a:t>If </a:t>
            </a:r>
            <a:r>
              <a:rPr lang="en-US" dirty="0" smtClean="0"/>
              <a:t>two variables are known to be</a:t>
            </a:r>
            <a:r>
              <a:rPr lang="en-US" baseline="0" dirty="0" smtClean="0"/>
              <a:t> related in some systematic way, it is then possible to use one of the variables to make accurate predications about the </a:t>
            </a:r>
            <a:r>
              <a:rPr lang="en-US" baseline="0" dirty="0" smtClean="0"/>
              <a:t>other. </a:t>
            </a:r>
            <a:endParaRPr lang="en-US" baseline="0" dirty="0" smtClean="0"/>
          </a:p>
          <a:p>
            <a:pPr marL="171450" indent="-171450">
              <a:buFont typeface="Arial" charset="0"/>
              <a:buChar char="•"/>
            </a:pPr>
            <a:endParaRPr lang="en-US" baseline="0" dirty="0" smtClean="0"/>
          </a:p>
          <a:p>
            <a:pPr marL="171450" indent="-171450">
              <a:buFont typeface="Arial" charset="0"/>
              <a:buChar char="•"/>
            </a:pPr>
            <a:r>
              <a:rPr lang="en-US" baseline="0" dirty="0" smtClean="0"/>
              <a:t>It is also important for determining validity. Remember, back we discussed scale validation – that is, are we measuring what we are suppose to be measuring. We talked about several types of variability, such as construct validity and predictive validity. </a:t>
            </a:r>
            <a:endParaRPr lang="en-US" baseline="0" dirty="0" smtClean="0"/>
          </a:p>
          <a:p>
            <a:pPr marL="171450" indent="-171450">
              <a:buFont typeface="Arial" charset="0"/>
              <a:buChar char="•"/>
            </a:pPr>
            <a:endParaRPr lang="en-US" baseline="0" dirty="0" smtClean="0"/>
          </a:p>
          <a:p>
            <a:pPr marL="171450" indent="-171450">
              <a:buFont typeface="Arial" charset="0"/>
              <a:buChar char="•"/>
            </a:pPr>
            <a:r>
              <a:rPr lang="en-US" baseline="0" dirty="0" smtClean="0"/>
              <a:t>It can also be used to say something about reliability. That is, the consistency between two measures. For example, remember test-retest and interrater reliability. Ideally, we would want a strong positive correlation between scores on tests or observers’ ratings.</a:t>
            </a:r>
            <a:endParaRPr lang="en-US" baseline="0"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17</a:t>
            </a:fld>
            <a:endParaRPr lang="en-US"/>
          </a:p>
        </p:txBody>
      </p:sp>
    </p:spTree>
    <p:extLst>
      <p:ext uri="{BB962C8B-B14F-4D97-AF65-F5344CB8AC3E}">
        <p14:creationId xmlns:p14="http://schemas.microsoft.com/office/powerpoint/2010/main" val="3540590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Take a moment to interpret these correlation</a:t>
            </a:r>
            <a:r>
              <a:rPr lang="en-US" baseline="0" dirty="0" smtClean="0"/>
              <a:t> coefficients. </a:t>
            </a:r>
            <a:endParaRPr lang="en-US" dirty="0" smtClean="0"/>
          </a:p>
          <a:p>
            <a:pPr marL="0" indent="0">
              <a:buNone/>
            </a:pPr>
            <a:endParaRPr lang="en-US" dirty="0" smtClean="0"/>
          </a:p>
          <a:p>
            <a:pPr marL="233881" indent="-233881">
              <a:buAutoNum type="arabicPeriod"/>
            </a:pPr>
            <a:r>
              <a:rPr lang="en-US" dirty="0" smtClean="0"/>
              <a:t>Cars </a:t>
            </a:r>
            <a:r>
              <a:rPr lang="en-US" dirty="0" smtClean="0"/>
              <a:t>with</a:t>
            </a:r>
            <a:r>
              <a:rPr lang="en-US" baseline="0" dirty="0" smtClean="0"/>
              <a:t> more total miles tend to have lower resale values.</a:t>
            </a:r>
          </a:p>
          <a:p>
            <a:pPr marL="233881" indent="-233881">
              <a:buAutoNum type="arabicPeriod"/>
            </a:pPr>
            <a:r>
              <a:rPr lang="en-US" baseline="0" dirty="0" smtClean="0"/>
              <a:t>Students with more absences from school tend to score lower on math tests.</a:t>
            </a:r>
          </a:p>
          <a:p>
            <a:pPr marL="233881" indent="-233881">
              <a:buAutoNum type="arabicPeriod"/>
            </a:pPr>
            <a:r>
              <a:rPr lang="en-US" baseline="0" dirty="0" smtClean="0"/>
              <a:t>Little or no relationship exists between height and IQ</a:t>
            </a:r>
          </a:p>
          <a:p>
            <a:pPr marL="233881" indent="-233881">
              <a:buAutoNum type="arabicPeriod"/>
            </a:pPr>
            <a:r>
              <a:rPr lang="en-US" baseline="0" dirty="0" smtClean="0"/>
              <a:t>Little or no relationship exists between anxiety level and college IQ</a:t>
            </a:r>
          </a:p>
          <a:p>
            <a:pPr marL="233881" indent="-233881">
              <a:buAutoNum type="arabicPeriod"/>
            </a:pPr>
            <a:r>
              <a:rPr lang="en-US" baseline="0" dirty="0" smtClean="0"/>
              <a:t>Older schoolchildren tend to have </a:t>
            </a:r>
            <a:r>
              <a:rPr lang="en-US" baseline="0" dirty="0" smtClean="0"/>
              <a:t>better </a:t>
            </a:r>
            <a:r>
              <a:rPr lang="en-US" baseline="0" dirty="0" smtClean="0"/>
              <a:t>reading </a:t>
            </a:r>
            <a:r>
              <a:rPr lang="en-US" baseline="0" dirty="0" smtClean="0"/>
              <a:t>comprehension</a:t>
            </a:r>
          </a:p>
          <a:p>
            <a:pPr marL="233881" indent="-233881">
              <a:buAutoNum type="arabicPeriod"/>
            </a:pPr>
            <a:endParaRPr lang="en-US" baseline="0" dirty="0" smtClean="0"/>
          </a:p>
          <a:p>
            <a:pPr marL="0" indent="0">
              <a:buNone/>
            </a:pPr>
            <a:r>
              <a:rPr lang="en-US" baseline="0" dirty="0" smtClean="0"/>
              <a:t>It is important that in your verbal descriptions to steer clear of any causal claims.</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18</a:t>
            </a:fld>
            <a:endParaRPr lang="en-US"/>
          </a:p>
        </p:txBody>
      </p:sp>
    </p:spTree>
    <p:extLst>
      <p:ext uri="{BB962C8B-B14F-4D97-AF65-F5344CB8AC3E}">
        <p14:creationId xmlns:p14="http://schemas.microsoft.com/office/powerpoint/2010/main" val="3812648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defTabSz="935523">
              <a:buFont typeface="Arial" charset="0"/>
              <a:buChar char="•"/>
              <a:defRPr/>
            </a:pPr>
            <a:r>
              <a:rPr lang="en-US" altLang="en-US" b="0" dirty="0" smtClean="0"/>
              <a:t>When interpreting correlation coefficients</a:t>
            </a:r>
            <a:r>
              <a:rPr lang="en-US" altLang="en-US" b="0" baseline="0" dirty="0" smtClean="0"/>
              <a:t> it is important to remember that ‘correlation does not equal causation’. </a:t>
            </a:r>
          </a:p>
          <a:p>
            <a:pPr marL="628650" lvl="1" indent="-171450" defTabSz="935523">
              <a:buFont typeface="Arial" charset="0"/>
              <a:buChar char="•"/>
              <a:defRPr/>
            </a:pPr>
            <a:r>
              <a:rPr lang="en-US" altLang="en-US" b="0" baseline="0" dirty="0" smtClean="0"/>
              <a:t>We previously discussed the directionality problem – that is, if the two variables are measured at similar points in time, we cannot be sure which variable is the cause and which is the effect. Does depression cause low self-esteem? Or does low self-esteem cause depression?</a:t>
            </a:r>
          </a:p>
          <a:p>
            <a:pPr marL="628650" lvl="1" indent="-171450" defTabSz="935523">
              <a:buFont typeface="Arial" charset="0"/>
              <a:buChar char="•"/>
              <a:defRPr/>
            </a:pPr>
            <a:r>
              <a:rPr lang="en-US" altLang="en-US" b="0" baseline="0" dirty="0" smtClean="0"/>
              <a:t>There is also the third variable problem, in which is possible that a third unmeasured variable may be responsible for both. Perhaps it is chemical imbalance in serotonin levels that influences both depression and self-esteem.</a:t>
            </a:r>
            <a:endParaRPr lang="en-US" altLang="en-US" b="0" dirty="0" smtClean="0"/>
          </a:p>
          <a:p>
            <a:pPr marL="171450" indent="-171450" defTabSz="935523">
              <a:buFont typeface="Arial" charset="0"/>
              <a:buChar char="•"/>
              <a:defRPr/>
            </a:pPr>
            <a:endParaRPr lang="en-US" altLang="en-US" b="1" dirty="0" smtClean="0"/>
          </a:p>
          <a:p>
            <a:pPr marL="171450" indent="-171450" defTabSz="935523">
              <a:buFont typeface="Arial" charset="0"/>
              <a:buChar char="•"/>
              <a:defRPr/>
            </a:pPr>
            <a:r>
              <a:rPr lang="en-US" altLang="en-US" b="0" dirty="0" smtClean="0"/>
              <a:t>We also</a:t>
            </a:r>
            <a:r>
              <a:rPr lang="en-US" altLang="en-US" b="0" baseline="0" dirty="0" smtClean="0"/>
              <a:t> have to be careful concerning the </a:t>
            </a:r>
            <a:r>
              <a:rPr lang="en-US" altLang="en-US" b="1" baseline="0" dirty="0" smtClean="0"/>
              <a:t>r</a:t>
            </a:r>
            <a:r>
              <a:rPr lang="en-US" altLang="en-US" b="1" dirty="0" smtClean="0"/>
              <a:t>estriction </a:t>
            </a:r>
            <a:r>
              <a:rPr lang="en-US" altLang="en-US" b="1" dirty="0" smtClean="0"/>
              <a:t>of </a:t>
            </a:r>
            <a:r>
              <a:rPr lang="en-US" altLang="en-US" b="1" dirty="0" smtClean="0"/>
              <a:t>range</a:t>
            </a:r>
            <a:r>
              <a:rPr lang="en-US" altLang="en-US" b="0" dirty="0" smtClean="0"/>
              <a:t>, </a:t>
            </a:r>
            <a:r>
              <a:rPr lang="en-US" altLang="en-US" dirty="0" smtClean="0"/>
              <a:t>arises </a:t>
            </a:r>
            <a:r>
              <a:rPr lang="en-US" altLang="en-US" dirty="0" smtClean="0"/>
              <a:t>when the range between the lowest and highest scores on one or both variables is </a:t>
            </a:r>
            <a:r>
              <a:rPr lang="en-US" altLang="en-US" dirty="0" smtClean="0"/>
              <a:t>limited.</a:t>
            </a:r>
            <a:r>
              <a:rPr lang="en-US" altLang="en-US" baseline="0" dirty="0" smtClean="0"/>
              <a:t> </a:t>
            </a:r>
            <a:r>
              <a:rPr lang="en-US" altLang="en-US" dirty="0" smtClean="0"/>
              <a:t>This </a:t>
            </a:r>
            <a:r>
              <a:rPr lang="en-US" altLang="en-US" dirty="0" smtClean="0"/>
              <a:t>will reduce the accuracy of the correlation coefficient, producing a coefficient that is </a:t>
            </a:r>
            <a:r>
              <a:rPr lang="en-US" altLang="en-US" i="1" dirty="0" smtClean="0"/>
              <a:t>smaller</a:t>
            </a:r>
            <a:r>
              <a:rPr lang="en-US" altLang="en-US" dirty="0" smtClean="0"/>
              <a:t> than it would be if the range were not restricted.</a:t>
            </a:r>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19</a:t>
            </a:fld>
            <a:endParaRPr lang="en-US"/>
          </a:p>
        </p:txBody>
      </p:sp>
    </p:spTree>
    <p:extLst>
      <p:ext uri="{BB962C8B-B14F-4D97-AF65-F5344CB8AC3E}">
        <p14:creationId xmlns:p14="http://schemas.microsoft.com/office/powerpoint/2010/main" val="364209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6996A-B43D-48EE-A6EE-FEE937C7D957}" type="slidenum">
              <a:rPr lang="en-US" smtClean="0"/>
              <a:pPr/>
              <a:t>2</a:t>
            </a:fld>
            <a:endParaRPr lang="en-US"/>
          </a:p>
        </p:txBody>
      </p:sp>
    </p:spTree>
    <p:extLst>
      <p:ext uri="{BB962C8B-B14F-4D97-AF65-F5344CB8AC3E}">
        <p14:creationId xmlns:p14="http://schemas.microsoft.com/office/powerpoint/2010/main" val="1412812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also have to beware of outliers (i.e., extreme</a:t>
            </a:r>
            <a:r>
              <a:rPr lang="en-US" baseline="0" dirty="0" smtClean="0"/>
              <a:t> scores), which can have a big impact on the correlation coefficient. Here you can see that from subjections A through E, the correlation is -.08. Basically, no correlation between the two variables.</a:t>
            </a:r>
          </a:p>
          <a:p>
            <a:pPr marL="171450" indent="-171450">
              <a:buFont typeface="Arial" charset="0"/>
              <a:buChar char="•"/>
            </a:pPr>
            <a:r>
              <a:rPr lang="en-US" baseline="0" dirty="0" smtClean="0"/>
              <a:t>However, which subject F is added into the mix, we see that the correlation jumps to .86 suggesting a strong positive correlation. It is clear though that this relationship is being driven by one subject who is very different from the other subjects.</a:t>
            </a:r>
            <a:endParaRPr lang="en-US" dirty="0" smtClean="0"/>
          </a:p>
          <a:p>
            <a:endParaRPr lang="en-US" dirty="0" smtClean="0"/>
          </a:p>
          <a:p>
            <a:r>
              <a:rPr lang="en-US" dirty="0" smtClean="0"/>
              <a:t>Source:</a:t>
            </a:r>
            <a:r>
              <a:rPr lang="en-US" baseline="0" dirty="0" smtClean="0"/>
              <a:t> </a:t>
            </a:r>
            <a:r>
              <a:rPr lang="en-US" dirty="0" smtClean="0"/>
              <a:t>Figure is from page</a:t>
            </a:r>
            <a:r>
              <a:rPr lang="en-US" baseline="0" dirty="0" smtClean="0"/>
              <a:t> 462 of the </a:t>
            </a:r>
            <a:r>
              <a:rPr lang="en-US" baseline="0" dirty="0" err="1" smtClean="0"/>
              <a:t>Gravetter</a:t>
            </a:r>
            <a:r>
              <a:rPr lang="en-US" baseline="0" dirty="0" smtClean="0"/>
              <a:t> and </a:t>
            </a:r>
            <a:r>
              <a:rPr lang="en-US" baseline="0" dirty="0" err="1" smtClean="0"/>
              <a:t>Wallnau</a:t>
            </a:r>
            <a:r>
              <a:rPr lang="en-US" baseline="0" dirty="0" smtClean="0"/>
              <a:t> textbook.</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20</a:t>
            </a:fld>
            <a:endParaRPr lang="en-US"/>
          </a:p>
        </p:txBody>
      </p:sp>
    </p:spTree>
    <p:extLst>
      <p:ext uri="{BB962C8B-B14F-4D97-AF65-F5344CB8AC3E}">
        <p14:creationId xmlns:p14="http://schemas.microsoft.com/office/powerpoint/2010/main" val="17518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1" indent="-171450">
              <a:buFont typeface="Arial" charset="0"/>
              <a:buChar char="•"/>
            </a:pPr>
            <a:r>
              <a:rPr lang="en-US" dirty="0" smtClean="0"/>
              <a:t>When multiplied by 100, the coefficient of determination indicates the percentage of variance accounted </a:t>
            </a:r>
            <a:r>
              <a:rPr lang="en-US" dirty="0" smtClean="0"/>
              <a:t>for. Essentially, it is the proportion of </a:t>
            </a:r>
            <a:r>
              <a:rPr lang="en-US" dirty="0" err="1" smtClean="0"/>
              <a:t>variablity</a:t>
            </a:r>
            <a:r>
              <a:rPr lang="en-US" baseline="0" dirty="0" smtClean="0"/>
              <a:t> in one variable that can be determined from the relationship with the other variable. </a:t>
            </a:r>
            <a:endParaRPr lang="en-US" dirty="0" smtClean="0"/>
          </a:p>
          <a:p>
            <a:pPr marL="171450" lvl="1" indent="-171450">
              <a:buFont typeface="Arial" charset="0"/>
              <a:buChar char="•"/>
            </a:pPr>
            <a:r>
              <a:rPr lang="en-US" dirty="0" smtClean="0"/>
              <a:t>It</a:t>
            </a:r>
            <a:r>
              <a:rPr lang="en-US" baseline="0" dirty="0" smtClean="0"/>
              <a:t> is u</a:t>
            </a:r>
            <a:r>
              <a:rPr lang="en-US" dirty="0" smtClean="0"/>
              <a:t>sed </a:t>
            </a:r>
            <a:r>
              <a:rPr lang="en-US" dirty="0" smtClean="0"/>
              <a:t>to determine effect size for </a:t>
            </a:r>
            <a:r>
              <a:rPr lang="en-US" dirty="0" smtClean="0"/>
              <a:t>correlations. </a:t>
            </a:r>
            <a:endParaRPr lang="en-US" dirty="0" smtClean="0"/>
          </a:p>
          <a:p>
            <a:pPr marL="171450" lvl="1" indent="-171450">
              <a:buFont typeface="Arial" charset="0"/>
              <a:buChar char="•"/>
            </a:pPr>
            <a:r>
              <a:rPr lang="en-US" dirty="0" smtClean="0"/>
              <a:t>Low values for </a:t>
            </a:r>
            <a:r>
              <a:rPr lang="en-US" i="1" dirty="0" smtClean="0"/>
              <a:t>r</a:t>
            </a:r>
            <a:r>
              <a:rPr lang="en-US" baseline="30000" dirty="0" smtClean="0"/>
              <a:t>2</a:t>
            </a:r>
            <a:r>
              <a:rPr lang="en-US" dirty="0" smtClean="0"/>
              <a:t> indicate that factors, other than the two variables of interest, are influencing the </a:t>
            </a:r>
            <a:r>
              <a:rPr lang="en-US" dirty="0" smtClean="0"/>
              <a:t>relationship.</a:t>
            </a:r>
            <a:endParaRPr lang="en-US" dirty="0" smtClean="0"/>
          </a:p>
          <a:p>
            <a:pPr marL="171450" lvl="1" indent="-171450">
              <a:buFont typeface="Arial" charset="0"/>
              <a:buChar char="•"/>
            </a:pPr>
            <a:endParaRPr lang="en-US" dirty="0" smtClean="0"/>
          </a:p>
          <a:p>
            <a:pPr marL="171450" lvl="1" indent="-171450">
              <a:buFont typeface="Arial" charset="0"/>
              <a:buChar char="•"/>
            </a:pPr>
            <a:endParaRPr lang="en-US" dirty="0" smtClean="0"/>
          </a:p>
          <a:p>
            <a:pPr marL="171450" indent="-171450">
              <a:buFont typeface="Arial" charset="0"/>
              <a:buChar char="•"/>
            </a:pPr>
            <a:r>
              <a:rPr lang="en-US" dirty="0" smtClean="0"/>
              <a:t>For example, if we had a correlation of .60 – then 36</a:t>
            </a:r>
            <a:r>
              <a:rPr lang="en-US" dirty="0" smtClean="0"/>
              <a:t>% of the variability in the Y scores can be predicted from the</a:t>
            </a:r>
            <a:r>
              <a:rPr lang="en-US" baseline="0" dirty="0" smtClean="0"/>
              <a:t> relationship with </a:t>
            </a:r>
            <a:r>
              <a:rPr lang="en-US" baseline="0" dirty="0" smtClean="0"/>
              <a:t>X scores.</a:t>
            </a:r>
            <a:endParaRPr lang="en-US" baseline="0" dirty="0" smtClean="0"/>
          </a:p>
          <a:p>
            <a:pPr marL="171450" indent="-171450">
              <a:lnSpc>
                <a:spcPct val="90000"/>
              </a:lnSpc>
              <a:buFont typeface="Arial" charset="0"/>
              <a:buChar char="•"/>
            </a:pPr>
            <a:endParaRPr lang="en-US" dirty="0" smtClean="0"/>
          </a:p>
          <a:p>
            <a:pPr marL="171450" indent="-171450">
              <a:lnSpc>
                <a:spcPct val="90000"/>
              </a:lnSpc>
              <a:buFont typeface="Arial" charset="0"/>
              <a:buChar char="•"/>
            </a:pPr>
            <a:r>
              <a:rPr lang="en-US" dirty="0" smtClean="0"/>
              <a:t>Example (hours watching TV/amount of aggression)</a:t>
            </a:r>
          </a:p>
          <a:p>
            <a:pPr marL="628650" lvl="1" indent="-171450">
              <a:lnSpc>
                <a:spcPct val="90000"/>
              </a:lnSpc>
              <a:buFont typeface="Arial" charset="0"/>
              <a:buChar char="•"/>
            </a:pPr>
            <a:r>
              <a:rPr lang="en-US" i="1" dirty="0" smtClean="0"/>
              <a:t>r</a:t>
            </a:r>
            <a:r>
              <a:rPr lang="en-US" dirty="0" smtClean="0"/>
              <a:t> = .875</a:t>
            </a:r>
          </a:p>
          <a:p>
            <a:pPr marL="628650" lvl="1" indent="-171450">
              <a:lnSpc>
                <a:spcPct val="90000"/>
              </a:lnSpc>
              <a:buFont typeface="Arial" charset="0"/>
              <a:buChar char="•"/>
            </a:pPr>
            <a:r>
              <a:rPr lang="en-US" i="1" dirty="0" smtClean="0"/>
              <a:t>r</a:t>
            </a:r>
            <a:r>
              <a:rPr lang="en-US" baseline="30000" dirty="0" smtClean="0"/>
              <a:t>2</a:t>
            </a:r>
            <a:r>
              <a:rPr lang="en-US" dirty="0" smtClean="0"/>
              <a:t> = 76.56%</a:t>
            </a:r>
          </a:p>
          <a:p>
            <a:pPr marL="171450" lvl="2" indent="-171450">
              <a:lnSpc>
                <a:spcPct val="90000"/>
              </a:lnSpc>
              <a:buFont typeface="Arial" charset="0"/>
              <a:buChar char="•"/>
            </a:pPr>
            <a:r>
              <a:rPr lang="en-US" dirty="0" smtClean="0"/>
              <a:t>The relationship between hours spent watching TV and amount of aggression accounts for a large percentage of the variance</a:t>
            </a:r>
          </a:p>
          <a:p>
            <a:pPr marL="171450" lvl="2" indent="-171450">
              <a:lnSpc>
                <a:spcPct val="90000"/>
              </a:lnSpc>
              <a:buFont typeface="Arial" charset="0"/>
              <a:buChar char="•"/>
            </a:pPr>
            <a:r>
              <a:rPr lang="en-US" dirty="0" smtClean="0"/>
              <a:t>76.56% of the variability in the Y scores can be predicted from the relationship with X</a:t>
            </a:r>
          </a:p>
          <a:p>
            <a:pPr marL="171450" lvl="2" indent="-171450">
              <a:lnSpc>
                <a:spcPct val="90000"/>
              </a:lnSpc>
              <a:buFont typeface="Arial" charset="0"/>
              <a:buChar char="•"/>
            </a:pPr>
            <a:r>
              <a:rPr lang="en-US" dirty="0" smtClean="0"/>
              <a:t>There are few other factors that influence this relationship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21</a:t>
            </a:fld>
            <a:endParaRPr lang="en-US"/>
          </a:p>
        </p:txBody>
      </p:sp>
    </p:spTree>
    <p:extLst>
      <p:ext uri="{BB962C8B-B14F-4D97-AF65-F5344CB8AC3E}">
        <p14:creationId xmlns:p14="http://schemas.microsoft.com/office/powerpoint/2010/main" val="778163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6996A-B43D-48EE-A6EE-FEE937C7D957}" type="slidenum">
              <a:rPr lang="en-US" smtClean="0"/>
              <a:pPr/>
              <a:t>22</a:t>
            </a:fld>
            <a:endParaRPr lang="en-US"/>
          </a:p>
        </p:txBody>
      </p:sp>
    </p:spTree>
    <p:extLst>
      <p:ext uri="{BB962C8B-B14F-4D97-AF65-F5344CB8AC3E}">
        <p14:creationId xmlns:p14="http://schemas.microsoft.com/office/powerpoint/2010/main" val="2657739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Complete</a:t>
            </a:r>
            <a:r>
              <a:rPr lang="en-US" baseline="0" dirty="0" smtClean="0"/>
              <a:t> this problem.</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23</a:t>
            </a:fld>
            <a:endParaRPr lang="en-US"/>
          </a:p>
        </p:txBody>
      </p:sp>
    </p:spTree>
    <p:extLst>
      <p:ext uri="{BB962C8B-B14F-4D97-AF65-F5344CB8AC3E}">
        <p14:creationId xmlns:p14="http://schemas.microsoft.com/office/powerpoint/2010/main" val="663361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24</a:t>
            </a:fld>
            <a:endParaRPr lang="en-US"/>
          </a:p>
        </p:txBody>
      </p:sp>
    </p:spTree>
    <p:extLst>
      <p:ext uri="{BB962C8B-B14F-4D97-AF65-F5344CB8AC3E}">
        <p14:creationId xmlns:p14="http://schemas.microsoft.com/office/powerpoint/2010/main" val="4076247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We’ve</a:t>
            </a:r>
            <a:r>
              <a:rPr lang="en-US" baseline="0" dirty="0" smtClean="0"/>
              <a:t> </a:t>
            </a:r>
            <a:r>
              <a:rPr lang="en-US" baseline="0" dirty="0" smtClean="0"/>
              <a:t>already discussed using a sample mean to answer questions about a population mean</a:t>
            </a:r>
          </a:p>
          <a:p>
            <a:pPr marL="171450" indent="-171450">
              <a:buFont typeface="Arial" charset="0"/>
              <a:buChar char="•"/>
            </a:pPr>
            <a:r>
              <a:rPr lang="en-US" baseline="0" dirty="0" smtClean="0"/>
              <a:t>So, we know some of the basic principles</a:t>
            </a:r>
          </a:p>
          <a:p>
            <a:pPr marL="171450" indent="-171450">
              <a:buFont typeface="Arial" charset="0"/>
              <a:buChar char="•"/>
            </a:pPr>
            <a:endParaRPr lang="en-US" i="1" dirty="0" smtClean="0"/>
          </a:p>
          <a:p>
            <a:pPr marL="171450" indent="-171450">
              <a:buFont typeface="Arial" charset="0"/>
              <a:buChar char="•"/>
            </a:pPr>
            <a:r>
              <a:rPr lang="en-US" i="1" dirty="0" smtClean="0"/>
              <a:t>H</a:t>
            </a:r>
            <a:r>
              <a:rPr lang="en-US" baseline="-25000" dirty="0" smtClean="0"/>
              <a:t>0</a:t>
            </a:r>
            <a:r>
              <a:rPr lang="en-US" dirty="0" smtClean="0"/>
              <a:t>: </a:t>
            </a:r>
            <a:r>
              <a:rPr lang="en-US" dirty="0" smtClean="0">
                <a:latin typeface="Symbol" pitchFamily="18" charset="2"/>
              </a:rPr>
              <a:t>r </a:t>
            </a:r>
            <a:r>
              <a:rPr lang="en-US" dirty="0" smtClean="0"/>
              <a:t>= 0</a:t>
            </a:r>
          </a:p>
          <a:p>
            <a:pPr marL="628650" lvl="1" indent="-171450">
              <a:buFont typeface="Arial" charset="0"/>
              <a:buChar char="•"/>
            </a:pPr>
            <a:r>
              <a:rPr lang="en-US" dirty="0" smtClean="0"/>
              <a:t>In population – no effect, no difference, no relationship</a:t>
            </a:r>
          </a:p>
          <a:p>
            <a:pPr marL="171450" indent="-171450">
              <a:buFont typeface="Arial" charset="0"/>
              <a:buChar char="•"/>
            </a:pPr>
            <a:r>
              <a:rPr lang="en-US" i="1" dirty="0" smtClean="0"/>
              <a:t>H</a:t>
            </a:r>
            <a:r>
              <a:rPr lang="en-US" i="0" baseline="-25000" dirty="0" smtClean="0"/>
              <a:t>1</a:t>
            </a:r>
            <a:r>
              <a:rPr lang="en-US" dirty="0" smtClean="0"/>
              <a:t>: </a:t>
            </a:r>
            <a:r>
              <a:rPr lang="en-US" dirty="0" smtClean="0">
                <a:latin typeface="Symbol" pitchFamily="18" charset="2"/>
              </a:rPr>
              <a:t>r </a:t>
            </a:r>
            <a:r>
              <a:rPr lang="en-US" dirty="0" smtClean="0">
                <a:latin typeface="+mn-lt"/>
              </a:rPr>
              <a:t>not</a:t>
            </a:r>
            <a:r>
              <a:rPr lang="en-US" baseline="0" dirty="0" smtClean="0">
                <a:latin typeface="+mn-lt"/>
              </a:rPr>
              <a:t> equal</a:t>
            </a:r>
            <a:r>
              <a:rPr lang="en-US" dirty="0" smtClean="0"/>
              <a:t> 0</a:t>
            </a:r>
          </a:p>
          <a:p>
            <a:pPr marL="628650" lvl="1" indent="-171450">
              <a:buFont typeface="Arial" charset="0"/>
              <a:buChar char="•"/>
            </a:pPr>
            <a:r>
              <a:rPr lang="en-US" dirty="0" smtClean="0"/>
              <a:t>In population – a change, a relationship, a difference</a:t>
            </a:r>
          </a:p>
          <a:p>
            <a:pPr>
              <a:buFontTx/>
              <a:buChar char="-"/>
            </a:pP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25</a:t>
            </a:fld>
            <a:endParaRPr lang="en-US"/>
          </a:p>
        </p:txBody>
      </p:sp>
    </p:spTree>
    <p:extLst>
      <p:ext uri="{BB962C8B-B14F-4D97-AF65-F5344CB8AC3E}">
        <p14:creationId xmlns:p14="http://schemas.microsoft.com/office/powerpoint/2010/main" val="40661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With a</a:t>
            </a:r>
            <a:r>
              <a:rPr lang="en-US" baseline="0" dirty="0" smtClean="0"/>
              <a:t> population, we find the deviation for each score by measuring its distance from the population mean (x – </a:t>
            </a:r>
            <a:r>
              <a:rPr lang="en-US" baseline="0" dirty="0" smtClean="0"/>
              <a:t>“mew”)</a:t>
            </a:r>
            <a:endParaRPr lang="en-US" baseline="0" dirty="0" smtClean="0"/>
          </a:p>
          <a:p>
            <a:pPr marL="171450" indent="-171450">
              <a:buFont typeface="Arial" charset="0"/>
              <a:buChar char="•"/>
            </a:pPr>
            <a:r>
              <a:rPr lang="en-US" baseline="0" dirty="0" smtClean="0"/>
              <a:t>With </a:t>
            </a:r>
            <a:r>
              <a:rPr lang="en-US" baseline="0" dirty="0" smtClean="0"/>
              <a:t>the sample, the population mean is unknown – must measure distances from sample mean. This requires that you know the sample mean to compute deviations.</a:t>
            </a:r>
          </a:p>
          <a:p>
            <a:pPr marL="628650" lvl="1" indent="-171450">
              <a:buFont typeface="Arial" charset="0"/>
              <a:buChar char="•"/>
            </a:pPr>
            <a:r>
              <a:rPr lang="en-US" baseline="0" dirty="0" smtClean="0"/>
              <a:t>Knowing the value of mean places a restriction on the variability of the scores in the </a:t>
            </a:r>
            <a:r>
              <a:rPr lang="en-US" baseline="0" dirty="0" smtClean="0"/>
              <a:t>sample. Meaning</a:t>
            </a:r>
            <a:r>
              <a:rPr lang="en-US" baseline="0" dirty="0" smtClean="0"/>
              <a:t>, one score will always be restricted (i.e., dependent on the other ones</a:t>
            </a:r>
            <a:r>
              <a:rPr lang="en-US" baseline="0" dirty="0" smtClean="0"/>
              <a:t>).</a:t>
            </a:r>
            <a:endParaRPr lang="en-US" baseline="0" dirty="0" smtClean="0"/>
          </a:p>
          <a:p>
            <a:pPr marL="171450" indent="-171450">
              <a:buFont typeface="Arial" charset="0"/>
              <a:buChar char="•"/>
            </a:pPr>
            <a:endParaRPr lang="en-US" baseline="0" dirty="0" smtClean="0"/>
          </a:p>
          <a:p>
            <a:pPr marL="171450" indent="-171450">
              <a:lnSpc>
                <a:spcPct val="90000"/>
              </a:lnSpc>
              <a:buFont typeface="Arial" charset="0"/>
              <a:buChar char="•"/>
            </a:pPr>
            <a:r>
              <a:rPr lang="en-US" dirty="0"/>
              <a:t>Because we have to know M for computation of </a:t>
            </a:r>
            <a:r>
              <a:rPr lang="en-US" dirty="0" smtClean="0"/>
              <a:t>s</a:t>
            </a:r>
            <a:r>
              <a:rPr lang="en-US" baseline="30000" dirty="0" smtClean="0"/>
              <a:t>2</a:t>
            </a:r>
            <a:r>
              <a:rPr lang="en-US" baseline="0" dirty="0" smtClean="0"/>
              <a:t> (which is variance)</a:t>
            </a:r>
            <a:r>
              <a:rPr lang="en-US" dirty="0" smtClean="0"/>
              <a:t>, </a:t>
            </a:r>
            <a:r>
              <a:rPr lang="en-US" dirty="0"/>
              <a:t>one score will always be restricted (i.e. dependent on the other ones)</a:t>
            </a:r>
          </a:p>
          <a:p>
            <a:pPr marL="171450" indent="-171450">
              <a:lnSpc>
                <a:spcPct val="90000"/>
              </a:lnSpc>
              <a:buFont typeface="Arial" charset="0"/>
              <a:buChar char="•"/>
            </a:pPr>
            <a:endParaRPr lang="en-US" dirty="0"/>
          </a:p>
          <a:p>
            <a:pPr marL="171450" indent="-171450">
              <a:lnSpc>
                <a:spcPct val="90000"/>
              </a:lnSpc>
              <a:buFont typeface="Arial" charset="0"/>
              <a:buChar char="•"/>
            </a:pPr>
            <a:r>
              <a:rPr lang="en-US" dirty="0"/>
              <a:t>A sample with n scores will generally have n-1 scores that can vary, but the last score is restricted. We call this the sample has n-1 </a:t>
            </a:r>
            <a:r>
              <a:rPr lang="en-US" b="1" dirty="0"/>
              <a:t>degrees of freedom</a:t>
            </a:r>
          </a:p>
          <a:p>
            <a:pPr marL="171450" indent="-171450">
              <a:buFont typeface="Arial" charset="0"/>
              <a:buChar char="•"/>
            </a:pPr>
            <a:r>
              <a:rPr lang="en-US" dirty="0" smtClean="0"/>
              <a:t>For </a:t>
            </a:r>
            <a:r>
              <a:rPr lang="en-US" dirty="0" smtClean="0"/>
              <a:t>example, if we have 5</a:t>
            </a:r>
            <a:r>
              <a:rPr lang="en-US" baseline="0" dirty="0" smtClean="0"/>
              <a:t> scores and we know the sum of the 5 scores is 20. </a:t>
            </a:r>
          </a:p>
          <a:p>
            <a:pPr marL="628650" lvl="1" indent="-171450">
              <a:buFont typeface="Arial" charset="0"/>
              <a:buChar char="•"/>
            </a:pPr>
            <a:r>
              <a:rPr lang="en-US" baseline="0" dirty="0" smtClean="0"/>
              <a:t>If </a:t>
            </a:r>
            <a:r>
              <a:rPr lang="en-US" baseline="0" dirty="0" smtClean="0"/>
              <a:t>you know the first 3 scores, scores 4 and 5 could be almost any combination</a:t>
            </a:r>
          </a:p>
          <a:p>
            <a:pPr marL="628650" lvl="1" indent="-171450">
              <a:buFont typeface="Arial" charset="0"/>
              <a:buChar char="•"/>
            </a:pPr>
            <a:r>
              <a:rPr lang="en-US" baseline="0" dirty="0" smtClean="0"/>
              <a:t>If you know the first 4 scores, the 5</a:t>
            </a:r>
            <a:r>
              <a:rPr lang="en-US" baseline="30000" dirty="0" smtClean="0"/>
              <a:t>th</a:t>
            </a:r>
            <a:r>
              <a:rPr lang="en-US" baseline="0" dirty="0" smtClean="0"/>
              <a:t> score is determined --- here it must be 3</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26</a:t>
            </a:fld>
            <a:endParaRPr lang="en-US"/>
          </a:p>
        </p:txBody>
      </p:sp>
    </p:spTree>
    <p:extLst>
      <p:ext uri="{BB962C8B-B14F-4D97-AF65-F5344CB8AC3E}">
        <p14:creationId xmlns:p14="http://schemas.microsoft.com/office/powerpoint/2010/main" val="951844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For correlations,</a:t>
            </a:r>
            <a:r>
              <a:rPr lang="en-US" baseline="0" dirty="0" smtClean="0"/>
              <a:t> the degrees of freedom = n – 2</a:t>
            </a:r>
          </a:p>
          <a:p>
            <a:pPr marL="171450" indent="-171450">
              <a:buFont typeface="Arial" charset="0"/>
              <a:buChar char="•"/>
            </a:pPr>
            <a:endParaRPr lang="en-US" baseline="0" dirty="0" smtClean="0"/>
          </a:p>
          <a:p>
            <a:pPr marL="171450" indent="-171450">
              <a:buFont typeface="Arial" charset="0"/>
              <a:buChar char="•"/>
            </a:pPr>
            <a:r>
              <a:rPr lang="en-US" baseline="0" dirty="0" smtClean="0"/>
              <a:t>With n = </a:t>
            </a:r>
            <a:r>
              <a:rPr lang="en-US" baseline="0" dirty="0" smtClean="0"/>
              <a:t>2 (essentially as sample size of two people), </a:t>
            </a:r>
            <a:r>
              <a:rPr lang="en-US" baseline="0" dirty="0" smtClean="0"/>
              <a:t>there are no degrees of </a:t>
            </a:r>
            <a:r>
              <a:rPr lang="en-US" baseline="0" dirty="0" smtClean="0"/>
              <a:t>freedom. When </a:t>
            </a:r>
            <a:r>
              <a:rPr lang="en-US" baseline="0" dirty="0" smtClean="0"/>
              <a:t>there are only two points, they will </a:t>
            </a:r>
            <a:r>
              <a:rPr lang="en-US" baseline="0" dirty="0" smtClean="0"/>
              <a:t>ALWAYS fit </a:t>
            </a:r>
            <a:r>
              <a:rPr lang="en-US" baseline="0" dirty="0" smtClean="0"/>
              <a:t>perfectly on a straight </a:t>
            </a:r>
            <a:r>
              <a:rPr lang="en-US" baseline="0" dirty="0" smtClean="0"/>
              <a:t>line. Because </a:t>
            </a:r>
            <a:r>
              <a:rPr lang="en-US" baseline="0" dirty="0" smtClean="0"/>
              <a:t>the first two points always produce a perfect correlation – the sample is free to vary only when the data set contains more than two </a:t>
            </a:r>
            <a:r>
              <a:rPr lang="en-US" baseline="0" dirty="0" smtClean="0"/>
              <a:t>points.</a:t>
            </a: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27</a:t>
            </a:fld>
            <a:endParaRPr lang="en-US"/>
          </a:p>
        </p:txBody>
      </p:sp>
    </p:spTree>
    <p:extLst>
      <p:ext uri="{BB962C8B-B14F-4D97-AF65-F5344CB8AC3E}">
        <p14:creationId xmlns:p14="http://schemas.microsoft.com/office/powerpoint/2010/main" val="3069105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lnSpc>
                <a:spcPct val="80000"/>
              </a:lnSpc>
              <a:buFont typeface="Arial" charset="0"/>
              <a:buChar char="•"/>
            </a:pPr>
            <a:r>
              <a:rPr lang="en-US" sz="2000" dirty="0" smtClean="0"/>
              <a:t>In order to determine statistical</a:t>
            </a:r>
            <a:r>
              <a:rPr lang="en-US" sz="2000" baseline="0" dirty="0" smtClean="0"/>
              <a:t> significant consult a table – like the one found here -  http://</a:t>
            </a:r>
            <a:r>
              <a:rPr lang="en-US" sz="2000" baseline="0" dirty="0" err="1" smtClean="0"/>
              <a:t>www.statisticssolutions.com</a:t>
            </a:r>
            <a:r>
              <a:rPr lang="en-US" sz="2000" baseline="0" dirty="0" smtClean="0"/>
              <a:t>/table-of-critical-values-</a:t>
            </a:r>
            <a:r>
              <a:rPr lang="en-US" sz="2000" baseline="0" dirty="0" err="1" smtClean="0"/>
              <a:t>pearson</a:t>
            </a:r>
            <a:r>
              <a:rPr lang="en-US" sz="2000" baseline="0" dirty="0" smtClean="0"/>
              <a:t>-correlation/ </a:t>
            </a:r>
            <a:endParaRPr lang="en-US" sz="2000" dirty="0" smtClean="0"/>
          </a:p>
          <a:p>
            <a:pPr marL="342900" indent="-342900">
              <a:lnSpc>
                <a:spcPct val="80000"/>
              </a:lnSpc>
              <a:buFont typeface="Arial" charset="0"/>
              <a:buChar char="•"/>
            </a:pPr>
            <a:endParaRPr lang="en-US" sz="2000" dirty="0" smtClean="0"/>
          </a:p>
          <a:p>
            <a:pPr marL="342900" indent="-342900">
              <a:lnSpc>
                <a:spcPct val="80000"/>
              </a:lnSpc>
              <a:buFont typeface="Arial" charset="0"/>
              <a:buChar char="•"/>
            </a:pPr>
            <a:r>
              <a:rPr lang="en-US" sz="2000" dirty="0" smtClean="0"/>
              <a:t>Step </a:t>
            </a:r>
            <a:r>
              <a:rPr lang="en-US" sz="2000" dirty="0"/>
              <a:t>1: Examine the </a:t>
            </a:r>
            <a:r>
              <a:rPr lang="en-US" sz="2000" i="1" dirty="0" err="1"/>
              <a:t>df</a:t>
            </a:r>
            <a:r>
              <a:rPr lang="en-US" sz="2000" dirty="0"/>
              <a:t> column (</a:t>
            </a:r>
            <a:r>
              <a:rPr lang="en-US" sz="2000" i="1" dirty="0"/>
              <a:t>N</a:t>
            </a:r>
            <a:r>
              <a:rPr lang="en-US" sz="2000" dirty="0"/>
              <a:t> – 2). </a:t>
            </a:r>
            <a:r>
              <a:rPr lang="en-US" sz="2000" i="1" dirty="0"/>
              <a:t>N</a:t>
            </a:r>
            <a:r>
              <a:rPr lang="en-US" sz="2000" dirty="0"/>
              <a:t> stands for the number of pairs of scores. (Example, 5 pairs of scores, then 3 degrees of freedom)</a:t>
            </a:r>
            <a:endParaRPr lang="en-US" sz="1800" dirty="0">
              <a:solidFill>
                <a:srgbClr val="FF3300"/>
              </a:solidFill>
            </a:endParaRPr>
          </a:p>
          <a:p>
            <a:pPr marL="342900" indent="-342900">
              <a:lnSpc>
                <a:spcPct val="80000"/>
              </a:lnSpc>
              <a:buFont typeface="Arial" charset="0"/>
              <a:buChar char="•"/>
            </a:pPr>
            <a:r>
              <a:rPr lang="en-US" sz="2000" dirty="0"/>
              <a:t>Step 2: Find the column for .05, two-tailed test</a:t>
            </a:r>
          </a:p>
          <a:p>
            <a:pPr marL="342900" indent="-342900" defTabSz="935523">
              <a:lnSpc>
                <a:spcPct val="80000"/>
              </a:lnSpc>
              <a:buFont typeface="Arial" charset="0"/>
              <a:buChar char="•"/>
              <a:defRPr/>
            </a:pPr>
            <a:r>
              <a:rPr lang="en-US" sz="2000" dirty="0"/>
              <a:t>	Table for critical values for the </a:t>
            </a:r>
            <a:r>
              <a:rPr lang="en-US" sz="2000" dirty="0"/>
              <a:t>P</a:t>
            </a:r>
            <a:r>
              <a:rPr lang="en-US" sz="2000" dirty="0" smtClean="0"/>
              <a:t>earson </a:t>
            </a:r>
            <a:r>
              <a:rPr lang="en-US" sz="2000" dirty="0"/>
              <a:t>correlation</a:t>
            </a:r>
          </a:p>
          <a:p>
            <a:pPr marL="342900" indent="-342900">
              <a:lnSpc>
                <a:spcPct val="80000"/>
              </a:lnSpc>
              <a:buFont typeface="Arial" charset="0"/>
              <a:buChar char="•"/>
            </a:pPr>
            <a:r>
              <a:rPr lang="en-US" sz="2000" dirty="0"/>
              <a:t>Step 3: Determine the critical value (the value that our calculated r must equal or exceed to be significant).</a:t>
            </a:r>
          </a:p>
          <a:p>
            <a:pPr marL="742950" lvl="1" indent="-285750">
              <a:lnSpc>
                <a:spcPct val="80000"/>
              </a:lnSpc>
              <a:buFont typeface="Arial" charset="0"/>
              <a:buChar char="•"/>
            </a:pPr>
            <a:r>
              <a:rPr lang="en-US" sz="1800" dirty="0">
                <a:solidFill>
                  <a:srgbClr val="FF3300"/>
                </a:solidFill>
              </a:rPr>
              <a:t>For example, the critical value = .8783</a:t>
            </a:r>
          </a:p>
          <a:p>
            <a:pPr marL="342900" indent="-342900">
              <a:lnSpc>
                <a:spcPct val="80000"/>
              </a:lnSpc>
              <a:buFont typeface="Arial" charset="0"/>
              <a:buChar char="•"/>
            </a:pPr>
            <a:r>
              <a:rPr lang="en-US" sz="2000" dirty="0"/>
              <a:t>Step 4: Compare your calculated r with the table value to determine significance</a:t>
            </a:r>
          </a:p>
          <a:p>
            <a:pPr marL="742950" lvl="1" indent="-285750">
              <a:lnSpc>
                <a:spcPct val="80000"/>
              </a:lnSpc>
              <a:buFont typeface="Arial" charset="0"/>
              <a:buChar char="•"/>
            </a:pPr>
            <a:r>
              <a:rPr lang="en-US" sz="1800" dirty="0">
                <a:solidFill>
                  <a:srgbClr val="FF3300"/>
                </a:solidFill>
              </a:rPr>
              <a:t>For example, r = .875, which is LESS than .8783. </a:t>
            </a:r>
            <a:r>
              <a:rPr lang="en-US" sz="1800" u="sng" dirty="0">
                <a:solidFill>
                  <a:srgbClr val="FF3300"/>
                </a:solidFill>
              </a:rPr>
              <a:t>Not significant</a:t>
            </a:r>
            <a:r>
              <a:rPr lang="en-US" sz="1800" dirty="0">
                <a:solidFill>
                  <a:srgbClr val="FF3300"/>
                </a:solidFill>
              </a:rPr>
              <a:t>.</a:t>
            </a:r>
          </a:p>
          <a:p>
            <a:pPr marL="342900" indent="-342900">
              <a:lnSpc>
                <a:spcPct val="80000"/>
              </a:lnSpc>
              <a:buFont typeface="Arial" charset="0"/>
              <a:buChar char="•"/>
            </a:pPr>
            <a:r>
              <a:rPr lang="en-US" sz="2000" dirty="0"/>
              <a:t>Step 5: Write an APA format conclusion.</a:t>
            </a:r>
          </a:p>
          <a:p>
            <a:pPr marL="742950" lvl="1" indent="-285750">
              <a:lnSpc>
                <a:spcPct val="80000"/>
              </a:lnSpc>
              <a:buFont typeface="Arial" charset="0"/>
              <a:buChar char="•"/>
            </a:pPr>
            <a:r>
              <a:rPr lang="en-US" sz="1800" dirty="0">
                <a:solidFill>
                  <a:srgbClr val="FF3300"/>
                </a:solidFill>
              </a:rPr>
              <a:t>IF NOT SIGNIFICANT: The correlation between hours watching television and amount of aggression is not significant, </a:t>
            </a:r>
            <a:r>
              <a:rPr lang="en-US" sz="1800" i="1" dirty="0">
                <a:solidFill>
                  <a:srgbClr val="FF3300"/>
                </a:solidFill>
              </a:rPr>
              <a:t>r</a:t>
            </a:r>
            <a:r>
              <a:rPr lang="en-US" sz="1800" dirty="0">
                <a:solidFill>
                  <a:srgbClr val="FF3300"/>
                </a:solidFill>
              </a:rPr>
              <a:t>(3) = .</a:t>
            </a:r>
            <a:r>
              <a:rPr lang="en-US" sz="1800" dirty="0" smtClean="0">
                <a:solidFill>
                  <a:srgbClr val="FF3300"/>
                </a:solidFill>
              </a:rPr>
              <a:t>88, </a:t>
            </a:r>
            <a:r>
              <a:rPr lang="en-US" sz="1800" i="1" dirty="0">
                <a:solidFill>
                  <a:srgbClr val="FF3300"/>
                </a:solidFill>
              </a:rPr>
              <a:t>p</a:t>
            </a:r>
            <a:r>
              <a:rPr lang="en-US" sz="1800" dirty="0">
                <a:solidFill>
                  <a:srgbClr val="FF3300"/>
                </a:solidFill>
              </a:rPr>
              <a:t> &gt; .05.</a:t>
            </a:r>
          </a:p>
          <a:p>
            <a:pPr marL="742950" lvl="1" indent="-285750">
              <a:lnSpc>
                <a:spcPct val="80000"/>
              </a:lnSpc>
              <a:buFont typeface="Arial" charset="0"/>
              <a:buChar char="•"/>
            </a:pPr>
            <a:r>
              <a:rPr lang="en-US" sz="1800" dirty="0">
                <a:solidFill>
                  <a:srgbClr val="FF3300"/>
                </a:solidFill>
              </a:rPr>
              <a:t>IF SIGNIFICANT: The more hours people spend </a:t>
            </a:r>
            <a:r>
              <a:rPr lang="en-US" sz="1800" dirty="0" smtClean="0">
                <a:solidFill>
                  <a:srgbClr val="FF3300"/>
                </a:solidFill>
              </a:rPr>
              <a:t>watching television, the greater the</a:t>
            </a:r>
            <a:r>
              <a:rPr lang="en-US" sz="1800" baseline="0" dirty="0" smtClean="0">
                <a:solidFill>
                  <a:srgbClr val="FF3300"/>
                </a:solidFill>
              </a:rPr>
              <a:t> amount of aggression,</a:t>
            </a:r>
            <a:r>
              <a:rPr lang="en-US" sz="1800" i="1" baseline="0" dirty="0" smtClean="0">
                <a:solidFill>
                  <a:srgbClr val="FF3300"/>
                </a:solidFill>
              </a:rPr>
              <a:t> r</a:t>
            </a:r>
            <a:r>
              <a:rPr lang="en-US" sz="1800" baseline="0" dirty="0" smtClean="0">
                <a:solidFill>
                  <a:srgbClr val="FF3300"/>
                </a:solidFill>
              </a:rPr>
              <a:t>(3) = .90, </a:t>
            </a:r>
            <a:r>
              <a:rPr lang="en-US" sz="1800" i="1" dirty="0" smtClean="0">
                <a:solidFill>
                  <a:srgbClr val="FF3300"/>
                </a:solidFill>
              </a:rPr>
              <a:t>p</a:t>
            </a:r>
            <a:r>
              <a:rPr lang="en-US" sz="1800" dirty="0" smtClean="0">
                <a:solidFill>
                  <a:srgbClr val="FF3300"/>
                </a:solidFill>
              </a:rPr>
              <a:t> &gt; .05. OR there</a:t>
            </a:r>
            <a:r>
              <a:rPr lang="en-US" sz="1800" baseline="0" dirty="0" smtClean="0">
                <a:solidFill>
                  <a:srgbClr val="FF3300"/>
                </a:solidFill>
              </a:rPr>
              <a:t> was a strong positive correlation between hours spent watching television and aggression amounts, </a:t>
            </a:r>
            <a:r>
              <a:rPr lang="en-US" sz="1800" i="1" baseline="0" dirty="0" smtClean="0">
                <a:solidFill>
                  <a:srgbClr val="FF3300"/>
                </a:solidFill>
              </a:rPr>
              <a:t>r</a:t>
            </a:r>
            <a:r>
              <a:rPr lang="en-US" sz="1800" baseline="0" dirty="0" smtClean="0">
                <a:solidFill>
                  <a:srgbClr val="FF3300"/>
                </a:solidFill>
              </a:rPr>
              <a:t>(3) = .900, </a:t>
            </a:r>
            <a:r>
              <a:rPr lang="en-US" sz="1800" i="1" dirty="0" smtClean="0">
                <a:solidFill>
                  <a:srgbClr val="FF3300"/>
                </a:solidFill>
              </a:rPr>
              <a:t>p</a:t>
            </a:r>
            <a:r>
              <a:rPr lang="en-US" sz="1800" dirty="0" smtClean="0">
                <a:solidFill>
                  <a:srgbClr val="FF3300"/>
                </a:solidFill>
              </a:rPr>
              <a:t> &gt; .05. </a:t>
            </a:r>
          </a:p>
          <a:p>
            <a:pPr marL="742950" lvl="1" indent="-285750">
              <a:lnSpc>
                <a:spcPct val="80000"/>
              </a:lnSpc>
              <a:buFont typeface="Arial" charset="0"/>
              <a:buChar char="•"/>
            </a:pPr>
            <a:endParaRPr lang="en-US" sz="1800" dirty="0">
              <a:solidFill>
                <a:srgbClr val="FF3300"/>
              </a:solidFill>
            </a:endParaRPr>
          </a:p>
          <a:p>
            <a:pPr marL="171450" lvl="1" indent="-171450">
              <a:lnSpc>
                <a:spcPct val="80000"/>
              </a:lnSpc>
              <a:buFont typeface="Arial" charset="0"/>
              <a:buChar char="•"/>
            </a:pPr>
            <a:r>
              <a:rPr lang="en-US" dirty="0" smtClean="0"/>
              <a:t>Notice that our correlation coefficient of .875 is </a:t>
            </a:r>
            <a:r>
              <a:rPr lang="en-US" baseline="0" dirty="0" smtClean="0"/>
              <a:t>statistically </a:t>
            </a:r>
            <a:r>
              <a:rPr lang="en-US" baseline="0" dirty="0" smtClean="0"/>
              <a:t>significant, but the correlation is </a:t>
            </a:r>
            <a:r>
              <a:rPr lang="en-US" baseline="0" dirty="0" smtClean="0"/>
              <a:t>strong. This is because our sample size is so small. Notice, the effect </a:t>
            </a:r>
            <a:r>
              <a:rPr lang="en-US" baseline="0" dirty="0" smtClean="0"/>
              <a:t>that sample size has on statistical </a:t>
            </a:r>
            <a:r>
              <a:rPr lang="en-US" baseline="0" dirty="0" smtClean="0"/>
              <a:t>significance.</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28</a:t>
            </a:fld>
            <a:endParaRPr lang="en-US"/>
          </a:p>
        </p:txBody>
      </p:sp>
    </p:spTree>
    <p:extLst>
      <p:ext uri="{BB962C8B-B14F-4D97-AF65-F5344CB8AC3E}">
        <p14:creationId xmlns:p14="http://schemas.microsoft.com/office/powerpoint/2010/main" val="1271699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defTabSz="935523">
              <a:buFont typeface="Arial" charset="0"/>
              <a:buChar char="•"/>
              <a:defRPr/>
            </a:pPr>
            <a:r>
              <a:rPr lang="en-US" dirty="0" smtClean="0"/>
              <a:t>Spearman correlation is another type of correlation</a:t>
            </a:r>
            <a:r>
              <a:rPr lang="en-US" baseline="0" dirty="0" smtClean="0"/>
              <a:t> coefficient. </a:t>
            </a:r>
          </a:p>
          <a:p>
            <a:pPr marL="171450" indent="-171450" defTabSz="935523">
              <a:buFont typeface="Arial" charset="0"/>
              <a:buChar char="•"/>
              <a:defRPr/>
            </a:pPr>
            <a:r>
              <a:rPr lang="en-US" baseline="0" dirty="0" smtClean="0"/>
              <a:t>When both of our variables are on an ordinal scale of measurement, then Spearman is the appropriate correlation.</a:t>
            </a:r>
            <a:endParaRPr lang="en-US" dirty="0" smtClean="0"/>
          </a:p>
          <a:p>
            <a:pPr marL="171450" indent="-171450" defTabSz="935523">
              <a:buFont typeface="Arial" charset="0"/>
              <a:buChar char="•"/>
              <a:defRPr/>
            </a:pPr>
            <a:r>
              <a:rPr lang="en-US" dirty="0" smtClean="0"/>
              <a:t>It can also be used when we</a:t>
            </a:r>
            <a:r>
              <a:rPr lang="en-US" baseline="0" dirty="0" smtClean="0"/>
              <a:t> have one ordinal level variable in one interval/ration level variable. We would actually need to first convert the interval/ratio variable into an ordinal level variable. </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It can also be calculated</a:t>
            </a:r>
            <a:r>
              <a:rPr lang="en-US" baseline="0" dirty="0" smtClean="0"/>
              <a:t> for n</a:t>
            </a:r>
            <a:r>
              <a:rPr lang="en-US" dirty="0" smtClean="0"/>
              <a:t>onlinear </a:t>
            </a:r>
            <a:r>
              <a:rPr lang="en-US" dirty="0" smtClean="0"/>
              <a:t>relationships – “measure consistency</a:t>
            </a:r>
            <a:r>
              <a:rPr lang="en-US" baseline="0" dirty="0" smtClean="0"/>
              <a:t> of a relationship between x and y, independent of the specific form of the relationship.”</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29</a:t>
            </a:fld>
            <a:endParaRPr lang="en-US"/>
          </a:p>
        </p:txBody>
      </p:sp>
    </p:spTree>
    <p:extLst>
      <p:ext uri="{BB962C8B-B14F-4D97-AF65-F5344CB8AC3E}">
        <p14:creationId xmlns:p14="http://schemas.microsoft.com/office/powerpoint/2010/main" val="16609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charset="0"/>
              <a:buChar char="•"/>
            </a:pPr>
            <a:r>
              <a:rPr lang="en-US" dirty="0" smtClean="0"/>
              <a:t>Correlation </a:t>
            </a:r>
            <a:r>
              <a:rPr lang="en-US" dirty="0" smtClean="0"/>
              <a:t>– reflects </a:t>
            </a:r>
            <a:r>
              <a:rPr lang="en-US" dirty="0" smtClean="0"/>
              <a:t>the degree of relation between </a:t>
            </a:r>
            <a:r>
              <a:rPr lang="en-US" dirty="0" smtClean="0"/>
              <a:t>variables. We</a:t>
            </a:r>
            <a:r>
              <a:rPr lang="en-US" baseline="0" dirty="0" smtClean="0"/>
              <a:t> calculate a correlation when we want to examine it there is an association or link between two variables.</a:t>
            </a:r>
            <a:endParaRPr lang="en-US" dirty="0" smtClean="0"/>
          </a:p>
          <a:p>
            <a:pPr marL="628650" lvl="1" indent="-171450">
              <a:buFont typeface="Arial" charset="0"/>
              <a:buChar char="•"/>
            </a:pPr>
            <a:r>
              <a:rPr lang="en-US" dirty="0" smtClean="0"/>
              <a:t>As previously discuss, a correlation</a:t>
            </a:r>
            <a:r>
              <a:rPr lang="en-US" baseline="0" dirty="0" smtClean="0"/>
              <a:t> coefficient ranges from -1.00 to +1.00. If you ever calculate a correlation coefficient and end up with something like 1.23 or -1.88, you know you have done something wrong. </a:t>
            </a:r>
          </a:p>
          <a:p>
            <a:pPr marL="1085850" lvl="2" indent="-171450">
              <a:buFont typeface="Arial" charset="0"/>
              <a:buChar char="•"/>
            </a:pPr>
            <a:r>
              <a:rPr lang="en-US" baseline="0" dirty="0" smtClean="0"/>
              <a:t>The +/- sign of the coefficient let’s us know what the direction of the correlation is. Positive means that the variables are going in the same direction (tend to both increase and decrease in the same direction). For example, as study time increases, grades tend to increase. Negative means the variables are going in opposite directions. For example, as depression increases, amount of work completed decreases. </a:t>
            </a:r>
          </a:p>
          <a:p>
            <a:pPr marL="1085850" lvl="2" indent="-171450">
              <a:buFont typeface="Arial" charset="0"/>
              <a:buChar char="•"/>
            </a:pPr>
            <a:r>
              <a:rPr lang="en-US" baseline="0" dirty="0" smtClean="0"/>
              <a:t>The strength or magnitude of the correlation is gleaned from the absolute value of the correlation coefficient. The further away from zero, the stronger the relation. Both -1.00 and +1.00 represent perfect relationships and are the strongest possible correlations. They represent a highly consistent relation between the two variables. The closer to zero, the more inconsistency in the relationship – in which the variables don’t seem to be associated. </a:t>
            </a:r>
          </a:p>
          <a:p>
            <a:pPr marL="628650" lvl="1" indent="-171450">
              <a:buFont typeface="Arial" charset="0"/>
              <a:buChar char="•"/>
            </a:pPr>
            <a:r>
              <a:rPr lang="en-US" baseline="0" dirty="0" smtClean="0"/>
              <a:t>We can also get information about the form of the relationship. That is, is it linear or curvilinear? Typically, this pattern can be seen in scatterplots. For this class, we will focus on linear relationships. </a:t>
            </a:r>
            <a:endParaRPr lang="en-US" dirty="0" smtClean="0"/>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3</a:t>
            </a:fld>
            <a:endParaRPr lang="en-US"/>
          </a:p>
        </p:txBody>
      </p:sp>
    </p:spTree>
    <p:extLst>
      <p:ext uri="{BB962C8B-B14F-4D97-AF65-F5344CB8AC3E}">
        <p14:creationId xmlns:p14="http://schemas.microsoft.com/office/powerpoint/2010/main" val="373757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en-US" dirty="0" smtClean="0"/>
              <a:t>Try</a:t>
            </a:r>
            <a:r>
              <a:rPr lang="en-US" baseline="0" dirty="0" smtClean="0"/>
              <a:t> calculating this correlation.</a:t>
            </a:r>
          </a:p>
          <a:p>
            <a:pPr marL="171450" indent="-171450">
              <a:buFont typeface="Arial" charset="0"/>
              <a:buChar char="•"/>
            </a:pPr>
            <a:r>
              <a:rPr lang="en-US" baseline="0" dirty="0" smtClean="0"/>
              <a:t>First, notice that we have two variables place in race 1 and place in race 2. There are nine individuals who ran in two races and we would like to know if there is a relationship between where they place in the first race and where they place in the second race. Place is on an ordinal scale of measurement. </a:t>
            </a:r>
          </a:p>
          <a:p>
            <a:pPr marL="171450" lvl="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30</a:t>
            </a:fld>
            <a:endParaRPr lang="en-US"/>
          </a:p>
        </p:txBody>
      </p:sp>
    </p:spTree>
    <p:extLst>
      <p:ext uri="{BB962C8B-B14F-4D97-AF65-F5344CB8AC3E}">
        <p14:creationId xmlns:p14="http://schemas.microsoft.com/office/powerpoint/2010/main" val="701244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In terms of calculation, we determine the difference (D) between places for the two races by subtracting the two columns. </a:t>
            </a:r>
          </a:p>
          <a:p>
            <a:pPr marL="171450" indent="-171450">
              <a:buFont typeface="Arial" charset="0"/>
              <a:buChar char="•"/>
            </a:pPr>
            <a:r>
              <a:rPr lang="en-US" baseline="0" dirty="0" smtClean="0"/>
              <a:t>Next, we square the difference (D</a:t>
            </a:r>
            <a:r>
              <a:rPr lang="en-US" baseline="30000" dirty="0" smtClean="0"/>
              <a:t>2</a:t>
            </a:r>
            <a:r>
              <a:rPr lang="en-US" baseline="0" dirty="0" smtClean="0"/>
              <a:t>).</a:t>
            </a:r>
          </a:p>
          <a:p>
            <a:pPr marL="171450" indent="-171450">
              <a:buFont typeface="Arial" charset="0"/>
              <a:buChar char="•"/>
            </a:pPr>
            <a:r>
              <a:rPr lang="en-US" baseline="0" dirty="0" smtClean="0"/>
              <a:t>Then we find the sum of D</a:t>
            </a:r>
            <a:r>
              <a:rPr lang="en-US" baseline="30000" dirty="0" smtClean="0"/>
              <a:t>2</a:t>
            </a:r>
          </a:p>
          <a:p>
            <a:pPr marL="171450" indent="-171450">
              <a:buFont typeface="Arial" charset="0"/>
              <a:buChar char="•"/>
            </a:pPr>
            <a:r>
              <a:rPr lang="en-US" baseline="0" dirty="0" smtClean="0"/>
              <a:t>Next, plug the numbers into the formula.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Following our order of operations. We multiply the sum of D</a:t>
            </a:r>
            <a:r>
              <a:rPr lang="en-US" baseline="30000" dirty="0" smtClean="0"/>
              <a:t>2</a:t>
            </a:r>
            <a:r>
              <a:rPr lang="en-US" baseline="0" dirty="0" smtClean="0"/>
              <a:t> (18) by 6 = 108.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Next, we tackle the bottom half of the formula by squaring n, which is 9, = 81.</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Subtract 1 from 81 to get 80.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Multiply 80 by n (9) to get 720.</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Divide 108 by 720 to get .15.</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Subtract .15 from 1 to get .85.</a:t>
            </a:r>
            <a:endParaRPr lang="en-US" baseline="30000" dirty="0" smtClean="0"/>
          </a:p>
        </p:txBody>
      </p:sp>
      <p:sp>
        <p:nvSpPr>
          <p:cNvPr id="4" name="Slide Number Placeholder 3"/>
          <p:cNvSpPr>
            <a:spLocks noGrp="1"/>
          </p:cNvSpPr>
          <p:nvPr>
            <p:ph type="sldNum" sz="quarter" idx="10"/>
          </p:nvPr>
        </p:nvSpPr>
        <p:spPr/>
        <p:txBody>
          <a:bodyPr/>
          <a:lstStyle/>
          <a:p>
            <a:fld id="{FE46996A-B43D-48EE-A6EE-FEE937C7D957}" type="slidenum">
              <a:rPr lang="en-US" smtClean="0"/>
              <a:pPr/>
              <a:t>31</a:t>
            </a:fld>
            <a:endParaRPr lang="en-US"/>
          </a:p>
        </p:txBody>
      </p:sp>
    </p:spTree>
    <p:extLst>
      <p:ext uri="{BB962C8B-B14F-4D97-AF65-F5344CB8AC3E}">
        <p14:creationId xmlns:p14="http://schemas.microsoft.com/office/powerpoint/2010/main" val="132184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this problem. </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32</a:t>
            </a:fld>
            <a:endParaRPr lang="en-US"/>
          </a:p>
        </p:txBody>
      </p:sp>
    </p:spTree>
    <p:extLst>
      <p:ext uri="{BB962C8B-B14F-4D97-AF65-F5344CB8AC3E}">
        <p14:creationId xmlns:p14="http://schemas.microsoft.com/office/powerpoint/2010/main" val="3866710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answers.</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33</a:t>
            </a:fld>
            <a:endParaRPr lang="en-US"/>
          </a:p>
        </p:txBody>
      </p:sp>
    </p:spTree>
    <p:extLst>
      <p:ext uri="{BB962C8B-B14F-4D97-AF65-F5344CB8AC3E}">
        <p14:creationId xmlns:p14="http://schemas.microsoft.com/office/powerpoint/2010/main" val="938765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7965A-ED03-48C9-BCE3-F3D3CBE7CD9F}" type="slidenum">
              <a:rPr lang="en-US"/>
              <a:pPr/>
              <a:t>34</a:t>
            </a:fld>
            <a:endParaRPr lang="en-US"/>
          </a:p>
        </p:txBody>
      </p:sp>
      <p:sp>
        <p:nvSpPr>
          <p:cNvPr id="107522" name="Rectangle 2"/>
          <p:cNvSpPr>
            <a:spLocks noGrp="1" noRot="1" noChangeAspect="1" noChangeArrowheads="1" noTextEdit="1"/>
          </p:cNvSpPr>
          <p:nvPr>
            <p:ph type="sldImg"/>
          </p:nvPr>
        </p:nvSpPr>
        <p:spPr>
          <a:xfrm>
            <a:off x="1692275" y="292100"/>
            <a:ext cx="3273425" cy="2454275"/>
          </a:xfrm>
          <a:ln/>
        </p:spPr>
      </p:sp>
      <p:sp>
        <p:nvSpPr>
          <p:cNvPr id="107523" name="Rectangle 3"/>
          <p:cNvSpPr>
            <a:spLocks noGrp="1" noChangeArrowheads="1"/>
          </p:cNvSpPr>
          <p:nvPr>
            <p:ph type="body" idx="1"/>
          </p:nvPr>
        </p:nvSpPr>
        <p:spPr>
          <a:xfrm>
            <a:off x="338315" y="2823441"/>
            <a:ext cx="6282972" cy="5936167"/>
          </a:xfrm>
        </p:spPr>
        <p:txBody>
          <a:bodyPr/>
          <a:lstStyle/>
          <a:p>
            <a:r>
              <a:rPr lang="en-CA" dirty="0" smtClean="0"/>
              <a:t>Here</a:t>
            </a:r>
            <a:r>
              <a:rPr lang="en-CA" baseline="0" dirty="0" smtClean="0"/>
              <a:t> you can see the SPSS output for both Pearson r and Spearman.</a:t>
            </a:r>
          </a:p>
          <a:p>
            <a:pPr marL="171450" indent="-171450">
              <a:buFont typeface="Arial" charset="0"/>
              <a:buChar char="•"/>
            </a:pPr>
            <a:r>
              <a:rPr lang="en-CA" baseline="0" dirty="0" smtClean="0"/>
              <a:t>In the first box, you can see that correlation between anxiety and noise is .87 (strong, positive correlation) and that it is statistically significant at the .001 level. </a:t>
            </a:r>
            <a:endParaRPr lang="en-CA" dirty="0"/>
          </a:p>
        </p:txBody>
      </p:sp>
    </p:spTree>
    <p:extLst>
      <p:ext uri="{BB962C8B-B14F-4D97-AF65-F5344CB8AC3E}">
        <p14:creationId xmlns:p14="http://schemas.microsoft.com/office/powerpoint/2010/main" val="3801518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6996A-B43D-48EE-A6EE-FEE937C7D957}" type="slidenum">
              <a:rPr lang="en-US" smtClean="0"/>
              <a:pPr/>
              <a:t>35</a:t>
            </a:fld>
            <a:endParaRPr lang="en-US"/>
          </a:p>
        </p:txBody>
      </p:sp>
    </p:spTree>
    <p:extLst>
      <p:ext uri="{BB962C8B-B14F-4D97-AF65-F5344CB8AC3E}">
        <p14:creationId xmlns:p14="http://schemas.microsoft.com/office/powerpoint/2010/main" val="141986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a:t>
            </a:r>
            <a:r>
              <a:rPr lang="en-US" baseline="0" dirty="0" smtClean="0"/>
              <a:t> the items above to determine whether they represent positive or negative correlations.</a:t>
            </a:r>
            <a:endParaRPr lang="en-US" dirty="0" smtClean="0"/>
          </a:p>
          <a:p>
            <a:endParaRPr lang="en-US" dirty="0" smtClean="0"/>
          </a:p>
          <a:p>
            <a:r>
              <a:rPr lang="en-US" dirty="0" smtClean="0"/>
              <a:t>Answers:</a:t>
            </a:r>
          </a:p>
          <a:p>
            <a:pPr marL="171450" indent="-171450">
              <a:buFont typeface="Arial" charset="0"/>
              <a:buChar char="•"/>
            </a:pPr>
            <a:r>
              <a:rPr lang="en-US" dirty="0" smtClean="0"/>
              <a:t>High school students with lower IQs have lower GPAs.</a:t>
            </a:r>
          </a:p>
          <a:p>
            <a:pPr marL="628650" lvl="1" indent="-171450">
              <a:buFont typeface="Arial" charset="0"/>
              <a:buChar char="•"/>
            </a:pPr>
            <a:r>
              <a:rPr lang="en-US" dirty="0" smtClean="0"/>
              <a:t>Ther</a:t>
            </a:r>
            <a:r>
              <a:rPr lang="en-US" baseline="0" dirty="0" smtClean="0"/>
              <a:t>e is a positive correlation such that among high school students lower IQ is associated with lower GPA.</a:t>
            </a:r>
            <a:endParaRPr lang="en-US" dirty="0" smtClean="0"/>
          </a:p>
          <a:p>
            <a:pPr marL="171450" indent="-171450">
              <a:buFont typeface="Arial" charset="0"/>
              <a:buChar char="•"/>
            </a:pPr>
            <a:r>
              <a:rPr lang="en-US" dirty="0" smtClean="0"/>
              <a:t>More densely populated areas have higher crime rates.</a:t>
            </a:r>
          </a:p>
          <a:p>
            <a:pPr marL="628650" lvl="1" indent="-171450">
              <a:buFont typeface="Arial" charset="0"/>
              <a:buChar char="•"/>
            </a:pPr>
            <a:r>
              <a:rPr lang="en-US" dirty="0" smtClean="0"/>
              <a:t>Positive – as population</a:t>
            </a:r>
            <a:r>
              <a:rPr lang="en-US" baseline="0" dirty="0" smtClean="0"/>
              <a:t> increases, crime rates tend to also increase.</a:t>
            </a:r>
            <a:endParaRPr lang="en-US" dirty="0" smtClean="0"/>
          </a:p>
          <a:p>
            <a:pPr marL="171450" indent="-171450">
              <a:buFont typeface="Arial" charset="0"/>
              <a:buChar char="•"/>
            </a:pPr>
            <a:r>
              <a:rPr lang="en-US" dirty="0" smtClean="0"/>
              <a:t>Heavier automobiles yield poorer gas mileage.</a:t>
            </a:r>
          </a:p>
          <a:p>
            <a:pPr marL="628650" lvl="1" indent="-171450">
              <a:buFont typeface="Arial" charset="0"/>
              <a:buChar char="•"/>
            </a:pPr>
            <a:r>
              <a:rPr lang="en-US" dirty="0" smtClean="0"/>
              <a:t>Negative</a:t>
            </a:r>
            <a:r>
              <a:rPr lang="en-US" baseline="0" dirty="0" smtClean="0"/>
              <a:t> – as automobile weight increases, gas mileages tends to decrease.</a:t>
            </a:r>
            <a:endParaRPr lang="en-US" dirty="0" smtClean="0"/>
          </a:p>
          <a:p>
            <a:pPr marL="171450" indent="-171450">
              <a:buFont typeface="Arial" charset="0"/>
              <a:buChar char="•"/>
            </a:pPr>
            <a:r>
              <a:rPr lang="en-US" dirty="0" smtClean="0"/>
              <a:t>More anxious people willingly spend more time performing a simple repetitive task.</a:t>
            </a:r>
          </a:p>
          <a:p>
            <a:pPr marL="628650" lvl="1" indent="-171450">
              <a:buFont typeface="Arial" charset="0"/>
              <a:buChar char="•"/>
            </a:pPr>
            <a:r>
              <a:rPr lang="en-US" dirty="0" smtClean="0"/>
              <a:t>Positive – as anxiety increases, willingness to spend time on repetitive</a:t>
            </a:r>
            <a:r>
              <a:rPr lang="en-US" baseline="0" dirty="0" smtClean="0"/>
              <a:t> tasks increases.</a:t>
            </a:r>
            <a:endParaRPr lang="en-US" dirty="0" smtClean="0"/>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4</a:t>
            </a:fld>
            <a:endParaRPr lang="en-US"/>
          </a:p>
        </p:txBody>
      </p:sp>
    </p:spTree>
    <p:extLst>
      <p:ext uri="{BB962C8B-B14F-4D97-AF65-F5344CB8AC3E}">
        <p14:creationId xmlns:p14="http://schemas.microsoft.com/office/powerpoint/2010/main" val="4644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defTabSz="935523">
              <a:buFont typeface="Arial" charset="0"/>
              <a:buChar char="•"/>
              <a:defRPr/>
            </a:pPr>
            <a:r>
              <a:rPr lang="en-US" dirty="0" smtClean="0"/>
              <a:t>Scatterplots can be used </a:t>
            </a:r>
            <a:r>
              <a:rPr lang="en-US" dirty="0" smtClean="0"/>
              <a:t>to represent the relation between </a:t>
            </a:r>
            <a:r>
              <a:rPr lang="en-US" dirty="0" smtClean="0"/>
              <a:t>variables.</a:t>
            </a:r>
            <a:endParaRPr lang="en-US" dirty="0" smtClean="0"/>
          </a:p>
          <a:p>
            <a:pPr marL="171450" indent="-171450" defTabSz="935523">
              <a:buFont typeface="Arial" charset="0"/>
              <a:buChar char="•"/>
              <a:defRPr/>
            </a:pPr>
            <a:r>
              <a:rPr lang="en-US" dirty="0" smtClean="0"/>
              <a:t>One </a:t>
            </a:r>
            <a:r>
              <a:rPr lang="en-US" dirty="0" smtClean="0"/>
              <a:t>variable is labeled X and one is labeled </a:t>
            </a:r>
            <a:r>
              <a:rPr lang="en-US" dirty="0" smtClean="0"/>
              <a:t>Y. Typically, the X variable</a:t>
            </a:r>
            <a:r>
              <a:rPr lang="en-US" baseline="0" dirty="0" smtClean="0"/>
              <a:t> is the predictor variable (in this case wine consumed) and the Y variable is the criteria or outcome variable (in this case hear disease deaths). </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Each data point is a point on the </a:t>
            </a:r>
            <a:r>
              <a:rPr lang="en-US" dirty="0" smtClean="0"/>
              <a:t>graph is essentially</a:t>
            </a:r>
            <a:r>
              <a:rPr lang="en-US" baseline="0" dirty="0" smtClean="0"/>
              <a:t> a participant. Researchers plot participants’ scores on each of the variable to visually see if there is a association between the two variables. In this case, we can see that there is a negative relationship between the two. </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5</a:t>
            </a:fld>
            <a:endParaRPr lang="en-US"/>
          </a:p>
        </p:txBody>
      </p:sp>
    </p:spTree>
    <p:extLst>
      <p:ext uri="{BB962C8B-B14F-4D97-AF65-F5344CB8AC3E}">
        <p14:creationId xmlns:p14="http://schemas.microsoft.com/office/powerpoint/2010/main" val="145081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charset="0"/>
              <a:buChar char="•"/>
            </a:pPr>
            <a:r>
              <a:rPr lang="en-US" dirty="0" smtClean="0"/>
              <a:t>Good idea to graph</a:t>
            </a:r>
            <a:r>
              <a:rPr lang="en-US" baseline="0" dirty="0" smtClean="0"/>
              <a:t> the data</a:t>
            </a:r>
          </a:p>
          <a:p>
            <a:pPr marL="628650" lvl="1" indent="-171450">
              <a:buFont typeface="Arial" charset="0"/>
              <a:buChar char="•"/>
            </a:pPr>
            <a:r>
              <a:rPr lang="en-US" baseline="0" dirty="0" smtClean="0"/>
              <a:t>Determine the form of the relationship (linear or nonlinear)</a:t>
            </a:r>
          </a:p>
          <a:p>
            <a:pPr marL="628650" lvl="1" indent="-171450">
              <a:buFont typeface="Arial" charset="0"/>
              <a:buChar char="•"/>
            </a:pPr>
            <a:r>
              <a:rPr lang="en-US" baseline="0" dirty="0" smtClean="0"/>
              <a:t>Determine if there are any outliers (extreme scores)</a:t>
            </a:r>
          </a:p>
          <a:p>
            <a:pPr marL="628650" lvl="1" indent="-171450">
              <a:buFont typeface="Arial" charset="0"/>
              <a:buChar char="•"/>
            </a:pPr>
            <a:r>
              <a:rPr lang="en-US" baseline="0" dirty="0" smtClean="0"/>
              <a:t>Rough guess as to what the correlation coefficient will be</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6</a:t>
            </a:fld>
            <a:endParaRPr lang="en-US"/>
          </a:p>
        </p:txBody>
      </p:sp>
    </p:spTree>
    <p:extLst>
      <p:ext uri="{BB962C8B-B14F-4D97-AF65-F5344CB8AC3E}">
        <p14:creationId xmlns:p14="http://schemas.microsoft.com/office/powerpoint/2010/main" val="380564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Graph</a:t>
            </a:r>
            <a:r>
              <a:rPr lang="en-US" baseline="0" dirty="0" smtClean="0"/>
              <a:t> these data.</a:t>
            </a:r>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7</a:t>
            </a:fld>
            <a:endParaRPr lang="en-US"/>
          </a:p>
        </p:txBody>
      </p:sp>
    </p:spTree>
    <p:extLst>
      <p:ext uri="{BB962C8B-B14F-4D97-AF65-F5344CB8AC3E}">
        <p14:creationId xmlns:p14="http://schemas.microsoft.com/office/powerpoint/2010/main" val="95563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8</a:t>
            </a:fld>
            <a:endParaRPr lang="en-US"/>
          </a:p>
        </p:txBody>
      </p:sp>
    </p:spTree>
    <p:extLst>
      <p:ext uri="{BB962C8B-B14F-4D97-AF65-F5344CB8AC3E}">
        <p14:creationId xmlns:p14="http://schemas.microsoft.com/office/powerpoint/2010/main" val="87639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eaLnBrk="1" hangingPunct="1">
              <a:buFont typeface="Arial" charset="0"/>
              <a:buChar char="•"/>
            </a:pPr>
            <a:r>
              <a:rPr lang="en-US" dirty="0" smtClean="0"/>
              <a:t>By far the most common correlation is the </a:t>
            </a:r>
            <a:r>
              <a:rPr lang="en-US" dirty="0" smtClean="0"/>
              <a:t>Pearson </a:t>
            </a:r>
            <a:r>
              <a:rPr lang="en-US" dirty="0" smtClean="0"/>
              <a:t>correlation (or the Pearson product moment correlation) which measures the degree of straight-line </a:t>
            </a:r>
            <a:r>
              <a:rPr lang="en-US" dirty="0" smtClean="0"/>
              <a:t>relationships between two variables on ratio scales of measurement.</a:t>
            </a:r>
            <a:endParaRPr lang="en-US" dirty="0" smtClean="0"/>
          </a:p>
          <a:p>
            <a:pPr marL="171450" indent="-171450" eaLnBrk="1" hangingPunct="1">
              <a:buFont typeface="Arial" charset="0"/>
              <a:buChar char="•"/>
            </a:pPr>
            <a:endParaRPr lang="en-US" dirty="0" smtClean="0"/>
          </a:p>
          <a:p>
            <a:pPr marL="171450" indent="-171450" eaLnBrk="1" hangingPunct="1">
              <a:buFont typeface="Arial" charset="0"/>
              <a:buChar char="•"/>
            </a:pPr>
            <a:r>
              <a:rPr lang="en-US" dirty="0" smtClean="0"/>
              <a:t>To calculate Person correlation, it is necessary to introduce one new concept: the </a:t>
            </a:r>
            <a:r>
              <a:rPr lang="en-US" b="1" dirty="0" smtClean="0"/>
              <a:t>sum of products of deviation</a:t>
            </a:r>
            <a:r>
              <a:rPr lang="en-US" dirty="0" smtClean="0"/>
              <a:t>, or SP.  In the past, we used a similar concept, sum of squared deviations to measure variability of a single variable. Now we will use </a:t>
            </a:r>
            <a:r>
              <a:rPr lang="en-US" dirty="0" smtClean="0"/>
              <a:t>SP to </a:t>
            </a:r>
            <a:r>
              <a:rPr lang="en-US" dirty="0" smtClean="0"/>
              <a:t>measure the amount of </a:t>
            </a:r>
            <a:r>
              <a:rPr lang="en-US" dirty="0" err="1" smtClean="0"/>
              <a:t>covariability</a:t>
            </a:r>
            <a:r>
              <a:rPr lang="en-US" dirty="0" smtClean="0"/>
              <a:t> between two variables. </a:t>
            </a:r>
          </a:p>
          <a:p>
            <a:pPr marL="171450" indent="-171450" eaLnBrk="1" hangingPunct="1">
              <a:buFont typeface="Arial" charset="0"/>
              <a:buChar char="•"/>
            </a:pPr>
            <a:endParaRPr lang="en-US" dirty="0" smtClean="0"/>
          </a:p>
          <a:p>
            <a:pPr marL="171450" indent="-171450" eaLnBrk="1" hangingPunct="1">
              <a:buFont typeface="Arial" charset="0"/>
              <a:buChar char="•"/>
            </a:pPr>
            <a:r>
              <a:rPr lang="en-US" dirty="0" smtClean="0"/>
              <a:t>The denominator is the square root of the sum of </a:t>
            </a:r>
            <a:r>
              <a:rPr lang="en-US" dirty="0" smtClean="0"/>
              <a:t>squares (SS) </a:t>
            </a:r>
            <a:r>
              <a:rPr lang="en-US" dirty="0" smtClean="0"/>
              <a:t>for the X scores times the sum of </a:t>
            </a:r>
            <a:r>
              <a:rPr lang="en-US" dirty="0" smtClean="0"/>
              <a:t>squares (SS) </a:t>
            </a:r>
            <a:r>
              <a:rPr lang="en-US" dirty="0" smtClean="0"/>
              <a:t>for the Y scores. </a:t>
            </a:r>
            <a:r>
              <a:rPr lang="en-US" dirty="0" smtClean="0"/>
              <a:t>Notice the subscript is used to differentiate</a:t>
            </a:r>
            <a:r>
              <a:rPr lang="en-US" baseline="0" dirty="0" smtClean="0"/>
              <a:t> the two sums of squares. </a:t>
            </a:r>
            <a:r>
              <a:rPr lang="en-US" dirty="0" smtClean="0"/>
              <a:t>We </a:t>
            </a:r>
            <a:r>
              <a:rPr lang="en-US" dirty="0" smtClean="0"/>
              <a:t>will get back to the denominator in a second.</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FE46996A-B43D-48EE-A6EE-FEE937C7D957}" type="slidenum">
              <a:rPr lang="en-US" smtClean="0"/>
              <a:pPr/>
              <a:t>9</a:t>
            </a:fld>
            <a:endParaRPr lang="en-US"/>
          </a:p>
        </p:txBody>
      </p:sp>
    </p:spTree>
    <p:extLst>
      <p:ext uri="{BB962C8B-B14F-4D97-AF65-F5344CB8AC3E}">
        <p14:creationId xmlns:p14="http://schemas.microsoft.com/office/powerpoint/2010/main" val="35084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266B3D9-FEA3-416E-A617-CEECBA739C0F}" type="datetimeFigureOut">
              <a:rPr lang="en-US" smtClean="0"/>
              <a:pPr/>
              <a:t>6/5/17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F8A7D46-034D-47C9-9502-376E87760C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66B3D9-FEA3-416E-A617-CEECBA739C0F}" type="datetimeFigureOut">
              <a:rPr lang="en-US" smtClean="0"/>
              <a:pPr/>
              <a:t>6/5/17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A7D46-034D-47C9-9502-376E87760C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266B3D9-FEA3-416E-A617-CEECBA739C0F}" type="datetimeFigureOut">
              <a:rPr lang="en-US" smtClean="0"/>
              <a:pPr/>
              <a:t>6/5/17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F8A7D46-034D-47C9-9502-376E87760C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66B3D9-FEA3-416E-A617-CEECBA739C0F}" type="datetimeFigureOut">
              <a:rPr lang="en-US" smtClean="0"/>
              <a:pPr/>
              <a:t>6/5/17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F8A7D46-034D-47C9-9502-376E87760C6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266B3D9-FEA3-416E-A617-CEECBA739C0F}" type="datetimeFigureOut">
              <a:rPr lang="en-US" smtClean="0"/>
              <a:pPr/>
              <a:t>6/5/17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F8A7D46-034D-47C9-9502-376E87760C6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266B3D9-FEA3-416E-A617-CEECBA739C0F}" type="datetimeFigureOut">
              <a:rPr lang="en-US" smtClean="0"/>
              <a:pPr/>
              <a:t>6/5/17</a:t>
            </a:fld>
            <a:endParaRPr lang="en-US"/>
          </a:p>
        </p:txBody>
      </p:sp>
      <p:sp>
        <p:nvSpPr>
          <p:cNvPr id="10" name="Slide Number Placeholder 9"/>
          <p:cNvSpPr>
            <a:spLocks noGrp="1"/>
          </p:cNvSpPr>
          <p:nvPr>
            <p:ph type="sldNum" sz="quarter" idx="16"/>
          </p:nvPr>
        </p:nvSpPr>
        <p:spPr/>
        <p:txBody>
          <a:bodyPr rtlCol="0"/>
          <a:lstStyle/>
          <a:p>
            <a:fld id="{5F8A7D46-034D-47C9-9502-376E87760C6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266B3D9-FEA3-416E-A617-CEECBA739C0F}" type="datetimeFigureOut">
              <a:rPr lang="en-US" smtClean="0"/>
              <a:pPr/>
              <a:t>6/5/17</a:t>
            </a:fld>
            <a:endParaRPr lang="en-US"/>
          </a:p>
        </p:txBody>
      </p:sp>
      <p:sp>
        <p:nvSpPr>
          <p:cNvPr id="12" name="Slide Number Placeholder 11"/>
          <p:cNvSpPr>
            <a:spLocks noGrp="1"/>
          </p:cNvSpPr>
          <p:nvPr>
            <p:ph type="sldNum" sz="quarter" idx="16"/>
          </p:nvPr>
        </p:nvSpPr>
        <p:spPr/>
        <p:txBody>
          <a:bodyPr rtlCol="0"/>
          <a:lstStyle/>
          <a:p>
            <a:fld id="{5F8A7D46-034D-47C9-9502-376E87760C6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66B3D9-FEA3-416E-A617-CEECBA739C0F}" type="datetimeFigureOut">
              <a:rPr lang="en-US" smtClean="0"/>
              <a:pPr/>
              <a:t>6/5/17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F8A7D46-034D-47C9-9502-376E87760C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6B3D9-FEA3-416E-A617-CEECBA739C0F}" type="datetimeFigureOut">
              <a:rPr lang="en-US" smtClean="0"/>
              <a:pPr/>
              <a:t>6/5/17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F8A7D46-034D-47C9-9502-376E87760C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66B3D9-FEA3-416E-A617-CEECBA739C0F}" type="datetimeFigureOut">
              <a:rPr lang="en-US" smtClean="0"/>
              <a:pPr/>
              <a:t>6/5/17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F8A7D46-034D-47C9-9502-376E87760C6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266B3D9-FEA3-416E-A617-CEECBA739C0F}" type="datetimeFigureOut">
              <a:rPr lang="en-US" smtClean="0"/>
              <a:pPr/>
              <a:t>6/5/17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F8A7D46-034D-47C9-9502-376E87760C6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266B3D9-FEA3-416E-A617-CEECBA739C0F}" type="datetimeFigureOut">
              <a:rPr lang="en-US" smtClean="0"/>
              <a:pPr/>
              <a:t>6/5/17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F8A7D46-034D-47C9-9502-376E87760C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7.wmf"/><Relationship Id="rId6" Type="http://schemas.openxmlformats.org/officeDocument/2006/relationships/oleObject" Target="../embeddings/oleObject4.bin"/><Relationship Id="rId7"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5.bin"/><Relationship Id="rId5" Type="http://schemas.openxmlformats.org/officeDocument/2006/relationships/image" Target="../media/image7.wmf"/><Relationship Id="rId6" Type="http://schemas.openxmlformats.org/officeDocument/2006/relationships/oleObject" Target="../embeddings/oleObject6.bin"/><Relationship Id="rId7"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8.wmf"/><Relationship Id="rId6" Type="http://schemas.openxmlformats.org/officeDocument/2006/relationships/oleObject" Target="../embeddings/oleObject8.bin"/><Relationship Id="rId7" Type="http://schemas.openxmlformats.org/officeDocument/2006/relationships/image" Target="../media/image10.wmf"/><Relationship Id="rId8" Type="http://schemas.openxmlformats.org/officeDocument/2006/relationships/oleObject" Target="../embeddings/oleObject9.bin"/><Relationship Id="rId9"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14.wmf"/><Relationship Id="rId12" Type="http://schemas.openxmlformats.org/officeDocument/2006/relationships/oleObject" Target="../embeddings/oleObject14.bin"/><Relationship Id="rId13" Type="http://schemas.openxmlformats.org/officeDocument/2006/relationships/image" Target="../media/image15.wmf"/><Relationship Id="rId14" Type="http://schemas.openxmlformats.org/officeDocument/2006/relationships/oleObject" Target="../embeddings/oleObject15.bin"/><Relationship Id="rId15" Type="http://schemas.openxmlformats.org/officeDocument/2006/relationships/image" Target="../media/image16.wmf"/><Relationship Id="rId16" Type="http://schemas.openxmlformats.org/officeDocument/2006/relationships/oleObject" Target="../embeddings/oleObject16.bin"/><Relationship Id="rId17"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oleObject" Target="../embeddings/oleObject10.bin"/><Relationship Id="rId5" Type="http://schemas.openxmlformats.org/officeDocument/2006/relationships/image" Target="../media/image7.wmf"/><Relationship Id="rId6" Type="http://schemas.openxmlformats.org/officeDocument/2006/relationships/oleObject" Target="../embeddings/oleObject11.bin"/><Relationship Id="rId7" Type="http://schemas.openxmlformats.org/officeDocument/2006/relationships/image" Target="../media/image12.wmf"/><Relationship Id="rId8" Type="http://schemas.openxmlformats.org/officeDocument/2006/relationships/oleObject" Target="../embeddings/oleObject12.bin"/><Relationship Id="rId9" Type="http://schemas.openxmlformats.org/officeDocument/2006/relationships/image" Target="../media/image13.wmf"/><Relationship Id="rId10"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1" Type="http://schemas.openxmlformats.org/officeDocument/2006/relationships/image" Target="../media/image14.wmf"/><Relationship Id="rId12" Type="http://schemas.openxmlformats.org/officeDocument/2006/relationships/oleObject" Target="../embeddings/oleObject21.bin"/><Relationship Id="rId13" Type="http://schemas.openxmlformats.org/officeDocument/2006/relationships/image" Target="../media/image15.wmf"/><Relationship Id="rId14" Type="http://schemas.openxmlformats.org/officeDocument/2006/relationships/oleObject" Target="../embeddings/oleObject22.bin"/><Relationship Id="rId15" Type="http://schemas.openxmlformats.org/officeDocument/2006/relationships/image" Target="../media/image16.wmf"/><Relationship Id="rId16" Type="http://schemas.openxmlformats.org/officeDocument/2006/relationships/oleObject" Target="../embeddings/oleObject23.bin"/><Relationship Id="rId17"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oleObject" Target="../embeddings/oleObject17.bin"/><Relationship Id="rId5" Type="http://schemas.openxmlformats.org/officeDocument/2006/relationships/image" Target="../media/image7.wmf"/><Relationship Id="rId6" Type="http://schemas.openxmlformats.org/officeDocument/2006/relationships/oleObject" Target="../embeddings/oleObject18.bin"/><Relationship Id="rId7" Type="http://schemas.openxmlformats.org/officeDocument/2006/relationships/image" Target="../media/image12.wmf"/><Relationship Id="rId8" Type="http://schemas.openxmlformats.org/officeDocument/2006/relationships/oleObject" Target="../embeddings/oleObject19.bin"/><Relationship Id="rId9" Type="http://schemas.openxmlformats.org/officeDocument/2006/relationships/image" Target="../media/image13.wmf"/><Relationship Id="rId10"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11" Type="http://schemas.openxmlformats.org/officeDocument/2006/relationships/image" Target="../media/image20.wmf"/><Relationship Id="rId12" Type="http://schemas.openxmlformats.org/officeDocument/2006/relationships/oleObject" Target="../embeddings/oleObject28.bin"/><Relationship Id="rId13" Type="http://schemas.openxmlformats.org/officeDocument/2006/relationships/image" Target="../media/image21.wmf"/><Relationship Id="rId14" Type="http://schemas.openxmlformats.org/officeDocument/2006/relationships/oleObject" Target="../embeddings/oleObject29.bin"/><Relationship Id="rId15" Type="http://schemas.openxmlformats.org/officeDocument/2006/relationships/image" Target="../media/image22.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24.bin"/><Relationship Id="rId5" Type="http://schemas.openxmlformats.org/officeDocument/2006/relationships/image" Target="../media/image17.wmf"/><Relationship Id="rId6" Type="http://schemas.openxmlformats.org/officeDocument/2006/relationships/oleObject" Target="../embeddings/oleObject25.bin"/><Relationship Id="rId7" Type="http://schemas.openxmlformats.org/officeDocument/2006/relationships/image" Target="../media/image18.wmf"/><Relationship Id="rId8" Type="http://schemas.openxmlformats.org/officeDocument/2006/relationships/oleObject" Target="../embeddings/oleObject26.bin"/><Relationship Id="rId9" Type="http://schemas.openxmlformats.org/officeDocument/2006/relationships/image" Target="../media/image19.wmf"/><Relationship Id="rId10"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0.bin"/><Relationship Id="rId5" Type="http://schemas.openxmlformats.org/officeDocument/2006/relationships/image" Target="../media/image23.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1.bin"/><Relationship Id="rId5" Type="http://schemas.openxmlformats.org/officeDocument/2006/relationships/image" Target="../media/image17.wmf"/><Relationship Id="rId6" Type="http://schemas.openxmlformats.org/officeDocument/2006/relationships/oleObject" Target="../embeddings/oleObject32.bin"/><Relationship Id="rId7" Type="http://schemas.openxmlformats.org/officeDocument/2006/relationships/image" Target="../media/image12.wmf"/><Relationship Id="rId8" Type="http://schemas.openxmlformats.org/officeDocument/2006/relationships/oleObject" Target="../embeddings/oleObject33.bin"/><Relationship Id="rId9" Type="http://schemas.openxmlformats.org/officeDocument/2006/relationships/image" Target="../media/image1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14.wmf"/><Relationship Id="rId12" Type="http://schemas.openxmlformats.org/officeDocument/2006/relationships/oleObject" Target="../embeddings/oleObject38.bin"/><Relationship Id="rId13" Type="http://schemas.openxmlformats.org/officeDocument/2006/relationships/image" Target="../media/image15.wmf"/><Relationship Id="rId14" Type="http://schemas.openxmlformats.org/officeDocument/2006/relationships/oleObject" Target="../embeddings/oleObject39.bin"/><Relationship Id="rId15" Type="http://schemas.openxmlformats.org/officeDocument/2006/relationships/image" Target="../media/image16.wmf"/><Relationship Id="rId16" Type="http://schemas.openxmlformats.org/officeDocument/2006/relationships/oleObject" Target="../embeddings/oleObject40.bin"/><Relationship Id="rId17"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oleObject" Target="../embeddings/oleObject34.bin"/><Relationship Id="rId5" Type="http://schemas.openxmlformats.org/officeDocument/2006/relationships/image" Target="../media/image7.wmf"/><Relationship Id="rId6" Type="http://schemas.openxmlformats.org/officeDocument/2006/relationships/oleObject" Target="../embeddings/oleObject35.bin"/><Relationship Id="rId7" Type="http://schemas.openxmlformats.org/officeDocument/2006/relationships/image" Target="../media/image12.wmf"/><Relationship Id="rId8" Type="http://schemas.openxmlformats.org/officeDocument/2006/relationships/oleObject" Target="../embeddings/oleObject36.bin"/><Relationship Id="rId9" Type="http://schemas.openxmlformats.org/officeDocument/2006/relationships/image" Target="../media/image13.wmf"/><Relationship Id="rId10"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11" Type="http://schemas.openxmlformats.org/officeDocument/2006/relationships/image" Target="../media/image28.wmf"/><Relationship Id="rId12" Type="http://schemas.openxmlformats.org/officeDocument/2006/relationships/oleObject" Target="../embeddings/oleObject45.bin"/><Relationship Id="rId13" Type="http://schemas.openxmlformats.org/officeDocument/2006/relationships/image" Target="../media/image29.w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24.xml"/><Relationship Id="rId4" Type="http://schemas.openxmlformats.org/officeDocument/2006/relationships/oleObject" Target="../embeddings/oleObject41.bin"/><Relationship Id="rId5" Type="http://schemas.openxmlformats.org/officeDocument/2006/relationships/image" Target="../media/image25.wmf"/><Relationship Id="rId6" Type="http://schemas.openxmlformats.org/officeDocument/2006/relationships/oleObject" Target="../embeddings/oleObject42.bin"/><Relationship Id="rId7" Type="http://schemas.openxmlformats.org/officeDocument/2006/relationships/image" Target="../media/image26.wmf"/><Relationship Id="rId8" Type="http://schemas.openxmlformats.org/officeDocument/2006/relationships/oleObject" Target="../embeddings/oleObject43.bin"/><Relationship Id="rId9" Type="http://schemas.openxmlformats.org/officeDocument/2006/relationships/image" Target="../media/image27.wmf"/><Relationship Id="rId10"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6.bin"/><Relationship Id="rId5" Type="http://schemas.openxmlformats.org/officeDocument/2006/relationships/image" Target="../media/image30.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47.bin"/><Relationship Id="rId5" Type="http://schemas.openxmlformats.org/officeDocument/2006/relationships/image" Target="../media/image30.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48.bin"/><Relationship Id="rId5" Type="http://schemas.openxmlformats.org/officeDocument/2006/relationships/image" Target="../media/image30.wmf"/><Relationship Id="rId6" Type="http://schemas.openxmlformats.org/officeDocument/2006/relationships/oleObject" Target="../embeddings/oleObject49.bin"/><Relationship Id="rId7" Type="http://schemas.openxmlformats.org/officeDocument/2006/relationships/image" Target="../media/image31.wmf"/><Relationship Id="rId8" Type="http://schemas.openxmlformats.org/officeDocument/2006/relationships/oleObject" Target="../embeddings/oleObject50.bin"/><Relationship Id="rId9" Type="http://schemas.openxmlformats.org/officeDocument/2006/relationships/image" Target="../media/image32.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1.bin"/><Relationship Id="rId5" Type="http://schemas.openxmlformats.org/officeDocument/2006/relationships/image" Target="../media/image30.wmf"/><Relationship Id="rId6" Type="http://schemas.openxmlformats.org/officeDocument/2006/relationships/oleObject" Target="../embeddings/oleObject52.bin"/><Relationship Id="rId7" Type="http://schemas.openxmlformats.org/officeDocument/2006/relationships/image" Target="../media/image33.wmf"/><Relationship Id="rId8" Type="http://schemas.openxmlformats.org/officeDocument/2006/relationships/oleObject" Target="../embeddings/oleObject53.bin"/><Relationship Id="rId9" Type="http://schemas.openxmlformats.org/officeDocument/2006/relationships/image" Target="../media/image34.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wmf"/><Relationship Id="rId4" Type="http://schemas.openxmlformats.org/officeDocument/2006/relationships/image" Target="../media/image36.wmf"/><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4038600"/>
            <a:ext cx="4800600" cy="1828800"/>
          </a:xfrm>
        </p:spPr>
        <p:txBody>
          <a:bodyPr>
            <a:normAutofit/>
          </a:bodyPr>
          <a:lstStyle/>
          <a:p>
            <a:r>
              <a:rPr lang="en-US" dirty="0" smtClean="0"/>
              <a:t>Correlations</a:t>
            </a:r>
            <a:endParaRPr lang="en-US" dirty="0"/>
          </a:p>
        </p:txBody>
      </p:sp>
      <p:sp>
        <p:nvSpPr>
          <p:cNvPr id="3" name="Subtitle 2"/>
          <p:cNvSpPr>
            <a:spLocks noGrp="1"/>
          </p:cNvSpPr>
          <p:nvPr>
            <p:ph type="subTitle" idx="1"/>
          </p:nvPr>
        </p:nvSpPr>
        <p:spPr/>
        <p:txBody>
          <a:bodyPr/>
          <a:lstStyle/>
          <a:p>
            <a:r>
              <a:rPr lang="en-US" dirty="0" smtClean="0"/>
              <a:t>Inferential Statistics</a:t>
            </a:r>
            <a:endParaRPr lang="en-US" dirty="0"/>
          </a:p>
        </p:txBody>
      </p:sp>
      <p:sp>
        <p:nvSpPr>
          <p:cNvPr id="4" name="Subtitle 2"/>
          <p:cNvSpPr txBox="1">
            <a:spLocks/>
          </p:cNvSpPr>
          <p:nvPr/>
        </p:nvSpPr>
        <p:spPr>
          <a:xfrm>
            <a:off x="4114800" y="5181600"/>
            <a:ext cx="4953000" cy="6858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Pearson’s </a:t>
            </a:r>
            <a:r>
              <a:rPr lang="en-US" i="1" dirty="0" smtClean="0"/>
              <a:t>r</a:t>
            </a:r>
            <a:endParaRPr lang="en-US" dirty="0"/>
          </a:p>
        </p:txBody>
      </p:sp>
      <p:sp>
        <p:nvSpPr>
          <p:cNvPr id="3" name="Content Placeholder 2"/>
          <p:cNvSpPr>
            <a:spLocks noGrp="1"/>
          </p:cNvSpPr>
          <p:nvPr>
            <p:ph sz="quarter" idx="1"/>
          </p:nvPr>
        </p:nvSpPr>
        <p:spPr/>
        <p:txBody>
          <a:bodyPr/>
          <a:lstStyle/>
          <a:p>
            <a:r>
              <a:rPr lang="en-US" dirty="0" smtClean="0"/>
              <a:t>Calculating SP</a:t>
            </a:r>
          </a:p>
          <a:p>
            <a:pPr lvl="1"/>
            <a:r>
              <a:rPr lang="en-US" dirty="0" smtClean="0"/>
              <a:t>Definitional formula</a:t>
            </a:r>
          </a:p>
          <a:p>
            <a:pPr lvl="1"/>
            <a:endParaRPr lang="en-US" dirty="0" smtClean="0"/>
          </a:p>
          <a:p>
            <a:pPr lvl="1"/>
            <a:endParaRPr lang="en-US" dirty="0" smtClean="0"/>
          </a:p>
          <a:p>
            <a:pPr lvl="1"/>
            <a:endParaRPr lang="en-US" dirty="0" smtClean="0"/>
          </a:p>
          <a:p>
            <a:pPr lvl="1"/>
            <a:endParaRPr lang="en-US" dirty="0" smtClean="0"/>
          </a:p>
          <a:p>
            <a:pPr lvl="1"/>
            <a:r>
              <a:rPr lang="en-US" dirty="0" smtClean="0"/>
              <a:t>Computational formula</a:t>
            </a:r>
            <a:endParaRPr lang="en-US" dirty="0"/>
          </a:p>
        </p:txBody>
      </p:sp>
      <p:sp>
        <p:nvSpPr>
          <p:cNvPr id="8" name="Content Placeholder 7"/>
          <p:cNvSpPr>
            <a:spLocks noGrp="1"/>
          </p:cNvSpPr>
          <p:nvPr>
            <p:ph sz="quarter" idx="4294967295"/>
          </p:nvPr>
        </p:nvSpPr>
        <p:spPr>
          <a:xfrm>
            <a:off x="4844901" y="1589567"/>
            <a:ext cx="3886200" cy="4572000"/>
          </a:xfrm>
          <a:prstGeom prst="rect">
            <a:avLst/>
          </a:prstGeom>
        </p:spPr>
        <p:txBody>
          <a:bodyPr/>
          <a:lstStyle/>
          <a:p>
            <a:pPr marL="514350" indent="-514350">
              <a:buFont typeface="+mj-lt"/>
              <a:buAutoNum type="arabicPeriod"/>
            </a:pPr>
            <a:r>
              <a:rPr lang="en-US" sz="2600" dirty="0" smtClean="0"/>
              <a:t>Find X &amp; Y deviations for each individual</a:t>
            </a:r>
          </a:p>
          <a:p>
            <a:pPr marL="514350" indent="-514350">
              <a:buFont typeface="+mj-lt"/>
              <a:buAutoNum type="arabicPeriod"/>
            </a:pPr>
            <a:r>
              <a:rPr lang="en-US" sz="2600" dirty="0" smtClean="0"/>
              <a:t>Find product of deviations for each individual</a:t>
            </a:r>
          </a:p>
          <a:p>
            <a:pPr marL="514350" indent="-514350">
              <a:buFont typeface="+mj-lt"/>
              <a:buAutoNum type="arabicPeriod"/>
            </a:pPr>
            <a:r>
              <a:rPr lang="en-US" sz="2600" dirty="0" smtClean="0"/>
              <a:t>Sum the products</a:t>
            </a:r>
          </a:p>
          <a:p>
            <a:endParaRPr lang="en-US" dirty="0"/>
          </a:p>
        </p:txBody>
      </p:sp>
      <p:graphicFrame>
        <p:nvGraphicFramePr>
          <p:cNvPr id="8194" name="Object 2"/>
          <p:cNvGraphicFramePr>
            <a:graphicFrameLocks noChangeAspect="1"/>
          </p:cNvGraphicFramePr>
          <p:nvPr/>
        </p:nvGraphicFramePr>
        <p:xfrm>
          <a:off x="1295400" y="2895600"/>
          <a:ext cx="3251200" cy="431800"/>
        </p:xfrm>
        <a:graphic>
          <a:graphicData uri="http://schemas.openxmlformats.org/presentationml/2006/ole">
            <mc:AlternateContent xmlns:mc="http://schemas.openxmlformats.org/markup-compatibility/2006">
              <mc:Choice xmlns:v="urn:schemas-microsoft-com:vml" Requires="v">
                <p:oleObj spid="_x0000_s8288" name="Equation" r:id="rId4" imgW="1624895" imgH="215806" progId="Equation.3">
                  <p:embed/>
                </p:oleObj>
              </mc:Choice>
              <mc:Fallback>
                <p:oleObj name="Equation" r:id="rId4" imgW="1624895" imgH="215806"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895600"/>
                        <a:ext cx="325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1701800" y="5232400"/>
          <a:ext cx="2768600" cy="787400"/>
        </p:xfrm>
        <a:graphic>
          <a:graphicData uri="http://schemas.openxmlformats.org/presentationml/2006/ole">
            <mc:AlternateContent xmlns:mc="http://schemas.openxmlformats.org/markup-compatibility/2006">
              <mc:Choice xmlns:v="urn:schemas-microsoft-com:vml" Requires="v">
                <p:oleObj spid="_x0000_s8289" name="Equation" r:id="rId6" imgW="1384300" imgH="393700" progId="Equation.3">
                  <p:embed/>
                </p:oleObj>
              </mc:Choice>
              <mc:Fallback>
                <p:oleObj name="Equation" r:id="rId6" imgW="1384300" imgH="393700"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800" y="52324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blinds(horizontal)">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blinds(horizontal)">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linds(horizontal)">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a:t>
            </a:r>
            <a:br>
              <a:rPr lang="en-US" dirty="0" smtClean="0"/>
            </a:br>
            <a:r>
              <a:rPr lang="en-US" dirty="0" smtClean="0"/>
              <a:t>Calculating SP – Definitional Formula</a:t>
            </a:r>
            <a:endParaRPr lang="en-US" i="1" dirty="0"/>
          </a:p>
        </p:txBody>
      </p:sp>
      <p:graphicFrame>
        <p:nvGraphicFramePr>
          <p:cNvPr id="4" name="Table 3"/>
          <p:cNvGraphicFramePr>
            <a:graphicFrameLocks noGrp="1"/>
          </p:cNvGraphicFramePr>
          <p:nvPr/>
        </p:nvGraphicFramePr>
        <p:xfrm>
          <a:off x="457200" y="2514600"/>
          <a:ext cx="762000" cy="1854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tblGrid>
              <a:tr h="370840">
                <a:tc>
                  <a:txBody>
                    <a:bodyPr/>
                    <a:lstStyle/>
                    <a:p>
                      <a:r>
                        <a:rPr lang="en-US" dirty="0" smtClean="0"/>
                        <a:t>X</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9218" name="Object 2"/>
          <p:cNvGraphicFramePr>
            <a:graphicFrameLocks noChangeAspect="1"/>
          </p:cNvGraphicFramePr>
          <p:nvPr/>
        </p:nvGraphicFramePr>
        <p:xfrm>
          <a:off x="609600" y="1676400"/>
          <a:ext cx="3251200" cy="431800"/>
        </p:xfrm>
        <a:graphic>
          <a:graphicData uri="http://schemas.openxmlformats.org/presentationml/2006/ole">
            <mc:AlternateContent xmlns:mc="http://schemas.openxmlformats.org/markup-compatibility/2006">
              <mc:Choice xmlns:v="urn:schemas-microsoft-com:vml" Requires="v">
                <p:oleObj spid="_x0000_s9312" name="Equation" r:id="rId4" imgW="1624895" imgH="215806" progId="Equation.3">
                  <p:embed/>
                </p:oleObj>
              </mc:Choice>
              <mc:Fallback>
                <p:oleObj name="Equation" r:id="rId4" imgW="1624895" imgH="215806"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76400"/>
                        <a:ext cx="325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57200" y="4800600"/>
            <a:ext cx="2438400" cy="1200329"/>
          </a:xfrm>
          <a:prstGeom prst="rect">
            <a:avLst/>
          </a:prstGeom>
          <a:noFill/>
        </p:spPr>
        <p:txBody>
          <a:bodyPr wrap="square" rtlCol="0">
            <a:spAutoFit/>
          </a:bodyPr>
          <a:lstStyle/>
          <a:p>
            <a:r>
              <a:rPr lang="en-US" dirty="0" smtClean="0">
                <a:latin typeface="Symbol" pitchFamily="18" charset="2"/>
              </a:rPr>
              <a:t>S</a:t>
            </a:r>
            <a:r>
              <a:rPr lang="en-US" dirty="0" smtClean="0"/>
              <a:t>X = 12</a:t>
            </a:r>
          </a:p>
          <a:p>
            <a:r>
              <a:rPr lang="en-US" dirty="0" smtClean="0">
                <a:latin typeface="Symbol" pitchFamily="18" charset="2"/>
              </a:rPr>
              <a:t>S</a:t>
            </a:r>
            <a:r>
              <a:rPr lang="en-US" dirty="0" smtClean="0"/>
              <a:t>Y = 16</a:t>
            </a:r>
          </a:p>
          <a:p>
            <a:r>
              <a:rPr lang="en-US" dirty="0" smtClean="0"/>
              <a:t>M</a:t>
            </a:r>
            <a:r>
              <a:rPr lang="en-US" baseline="-25000" dirty="0" smtClean="0"/>
              <a:t>X</a:t>
            </a:r>
            <a:r>
              <a:rPr lang="en-US" dirty="0" smtClean="0"/>
              <a:t> = </a:t>
            </a:r>
            <a:r>
              <a:rPr lang="en-US" dirty="0" smtClean="0">
                <a:latin typeface="Symbol" pitchFamily="18" charset="2"/>
              </a:rPr>
              <a:t>S</a:t>
            </a:r>
            <a:r>
              <a:rPr lang="en-US" dirty="0" smtClean="0"/>
              <a:t>X/n = 12/4 = 3</a:t>
            </a:r>
          </a:p>
          <a:p>
            <a:r>
              <a:rPr lang="en-US" dirty="0" smtClean="0"/>
              <a:t>M</a:t>
            </a:r>
            <a:r>
              <a:rPr lang="en-US" baseline="-25000" dirty="0"/>
              <a:t>Y</a:t>
            </a:r>
            <a:r>
              <a:rPr lang="en-US" dirty="0" smtClean="0"/>
              <a:t> = </a:t>
            </a:r>
            <a:r>
              <a:rPr lang="en-US" dirty="0" smtClean="0">
                <a:latin typeface="Symbol" pitchFamily="18" charset="2"/>
              </a:rPr>
              <a:t>S</a:t>
            </a:r>
            <a:r>
              <a:rPr lang="en-US" dirty="0" smtClean="0"/>
              <a:t>Y/n = 16/4 = 4</a:t>
            </a:r>
          </a:p>
        </p:txBody>
      </p:sp>
      <p:graphicFrame>
        <p:nvGraphicFramePr>
          <p:cNvPr id="8" name="Table 7"/>
          <p:cNvGraphicFramePr>
            <a:graphicFrameLocks noGrp="1"/>
          </p:cNvGraphicFramePr>
          <p:nvPr/>
        </p:nvGraphicFramePr>
        <p:xfrm>
          <a:off x="1295400" y="2514600"/>
          <a:ext cx="2209800" cy="1854200"/>
        </p:xfrm>
        <a:graphic>
          <a:graphicData uri="http://schemas.openxmlformats.org/drawingml/2006/table">
            <a:tbl>
              <a:tblPr firstRow="1" bandRow="1">
                <a:tableStyleId>{5C22544A-7EE6-4342-B048-85BDC9FD1C3A}</a:tableStyleId>
              </a:tblPr>
              <a:tblGrid>
                <a:gridCol w="1114486">
                  <a:extLst>
                    <a:ext uri="{9D8B030D-6E8A-4147-A177-3AD203B41FA5}">
                      <a16:colId xmlns:a16="http://schemas.microsoft.com/office/drawing/2014/main" xmlns="" val="20000"/>
                    </a:ext>
                  </a:extLst>
                </a:gridCol>
                <a:gridCol w="1095314">
                  <a:extLst>
                    <a:ext uri="{9D8B030D-6E8A-4147-A177-3AD203B41FA5}">
                      <a16:colId xmlns:a16="http://schemas.microsoft.com/office/drawing/2014/main" xmlns="" val="20001"/>
                    </a:ext>
                  </a:extLst>
                </a:gridCol>
              </a:tblGrid>
              <a:tr h="370840">
                <a:tc>
                  <a:txBody>
                    <a:bodyPr/>
                    <a:lstStyle/>
                    <a:p>
                      <a:r>
                        <a:rPr lang="en-US" dirty="0" smtClean="0"/>
                        <a:t>X-M</a:t>
                      </a:r>
                      <a:r>
                        <a:rPr lang="en-US" baseline="-25000" dirty="0" smtClean="0"/>
                        <a:t>X</a:t>
                      </a:r>
                      <a:endParaRPr lang="en-US" dirty="0"/>
                    </a:p>
                  </a:txBody>
                  <a:tcPr/>
                </a:tc>
                <a:tc>
                  <a:txBody>
                    <a:bodyPr/>
                    <a:lstStyle/>
                    <a:p>
                      <a:r>
                        <a:rPr lang="en-US" dirty="0" smtClean="0"/>
                        <a:t>Y-M</a:t>
                      </a:r>
                      <a:r>
                        <a:rPr lang="en-US" baseline="-25000"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2-3</a:t>
                      </a:r>
                      <a:r>
                        <a:rPr lang="en-US" baseline="0" dirty="0" smtClean="0"/>
                        <a:t> = -1</a:t>
                      </a:r>
                      <a:endParaRPr lang="en-US" dirty="0"/>
                    </a:p>
                  </a:txBody>
                  <a:tcPr/>
                </a:tc>
                <a:tc>
                  <a:txBody>
                    <a:bodyPr/>
                    <a:lstStyle/>
                    <a:p>
                      <a:r>
                        <a:rPr lang="en-US" dirty="0" smtClean="0"/>
                        <a:t>2-4</a:t>
                      </a:r>
                      <a:r>
                        <a:rPr lang="en-US" baseline="0" dirty="0" smtClean="0"/>
                        <a:t> = -2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2-3 = -1</a:t>
                      </a:r>
                      <a:endParaRPr lang="en-US" dirty="0"/>
                    </a:p>
                  </a:txBody>
                  <a:tcPr/>
                </a:tc>
                <a:tc>
                  <a:txBody>
                    <a:bodyPr/>
                    <a:lstStyle/>
                    <a:p>
                      <a:r>
                        <a:rPr lang="en-US" dirty="0" smtClean="0"/>
                        <a:t>4-4 = 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3-3 = 0</a:t>
                      </a:r>
                      <a:endParaRPr lang="en-US" dirty="0"/>
                    </a:p>
                  </a:txBody>
                  <a:tcPr/>
                </a:tc>
                <a:tc>
                  <a:txBody>
                    <a:bodyPr/>
                    <a:lstStyle/>
                    <a:p>
                      <a:r>
                        <a:rPr lang="en-US" dirty="0" smtClean="0"/>
                        <a:t>3-4</a:t>
                      </a:r>
                      <a:r>
                        <a:rPr lang="en-US" baseline="0" dirty="0" smtClean="0"/>
                        <a:t> = -1</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5-3</a:t>
                      </a:r>
                      <a:r>
                        <a:rPr lang="en-US" baseline="0" dirty="0" smtClean="0"/>
                        <a:t> = 2</a:t>
                      </a:r>
                      <a:endParaRPr lang="en-US" dirty="0"/>
                    </a:p>
                  </a:txBody>
                  <a:tcPr/>
                </a:tc>
                <a:tc>
                  <a:txBody>
                    <a:bodyPr/>
                    <a:lstStyle/>
                    <a:p>
                      <a:r>
                        <a:rPr lang="en-US" dirty="0" smtClean="0"/>
                        <a:t>7-4 = 3</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9220" name="Object 4"/>
          <p:cNvGraphicFramePr>
            <a:graphicFrameLocks noChangeAspect="1"/>
          </p:cNvGraphicFramePr>
          <p:nvPr/>
        </p:nvGraphicFramePr>
        <p:xfrm>
          <a:off x="5638800" y="3200400"/>
          <a:ext cx="889000" cy="355600"/>
        </p:xfrm>
        <a:graphic>
          <a:graphicData uri="http://schemas.openxmlformats.org/presentationml/2006/ole">
            <mc:AlternateContent xmlns:mc="http://schemas.openxmlformats.org/markup-compatibility/2006">
              <mc:Choice xmlns:v="urn:schemas-microsoft-com:vml" Requires="v">
                <p:oleObj spid="_x0000_s9313" name="Equation" r:id="rId6" imgW="444114" imgH="177646" progId="Equation.3">
                  <p:embed/>
                </p:oleObj>
              </mc:Choice>
              <mc:Fallback>
                <p:oleObj name="Equation" r:id="rId6" imgW="444114" imgH="177646"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200400"/>
                        <a:ext cx="889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Table 12"/>
          <p:cNvGraphicFramePr>
            <a:graphicFrameLocks noGrp="1"/>
          </p:cNvGraphicFramePr>
          <p:nvPr/>
        </p:nvGraphicFramePr>
        <p:xfrm>
          <a:off x="3581400" y="25146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(X-M</a:t>
                      </a:r>
                      <a:r>
                        <a:rPr lang="en-US" baseline="-25000" dirty="0" smtClean="0"/>
                        <a:t>X</a:t>
                      </a:r>
                      <a:r>
                        <a:rPr lang="en-US" baseline="0" dirty="0" smtClean="0"/>
                        <a:t>)(</a:t>
                      </a:r>
                      <a:r>
                        <a:rPr lang="en-US" dirty="0" smtClean="0"/>
                        <a:t>Y-M</a:t>
                      </a:r>
                      <a:r>
                        <a:rPr lang="en-US" baseline="-25000" dirty="0" smtClean="0"/>
                        <a:t>Y</a:t>
                      </a:r>
                      <a:r>
                        <a:rPr lang="en-US" baseline="0" dirty="0" smtClean="0"/>
                        <a:t>)</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(-1)(-2) = 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(-1)(0) = 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(0)</a:t>
                      </a:r>
                      <a:r>
                        <a:rPr lang="en-US" baseline="0" dirty="0" smtClean="0"/>
                        <a:t>(-1) = 0</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(2)(3) = 6</a:t>
                      </a:r>
                      <a:endParaRPr lang="en-US" dirty="0"/>
                    </a:p>
                  </a:txBody>
                  <a:tcPr/>
                </a:tc>
                <a:extLst>
                  <a:ext uri="{0D108BD9-81ED-4DB2-BD59-A6C34878D82A}">
                    <a16:rowId xmlns:a16="http://schemas.microsoft.com/office/drawing/2014/main" xmlns="" val="10004"/>
                  </a:ext>
                </a:extLst>
              </a:tr>
            </a:tbl>
          </a:graphicData>
        </a:graphic>
      </p:graphicFrame>
      <p:sp>
        <p:nvSpPr>
          <p:cNvPr id="11" name="Left-Up Arrow 10"/>
          <p:cNvSpPr/>
          <p:nvPr/>
        </p:nvSpPr>
        <p:spPr>
          <a:xfrm rot="5400000">
            <a:off x="2341562" y="4168775"/>
            <a:ext cx="1108076" cy="15367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600" y="4932362"/>
            <a:ext cx="2844800" cy="93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 Find deviations for X and Y separately</a:t>
            </a:r>
            <a:endParaRPr lang="en-US" dirty="0"/>
          </a:p>
        </p:txBody>
      </p:sp>
      <p:sp>
        <p:nvSpPr>
          <p:cNvPr id="14" name="Left-Up Arrow 13"/>
          <p:cNvSpPr/>
          <p:nvPr/>
        </p:nvSpPr>
        <p:spPr>
          <a:xfrm rot="10800000">
            <a:off x="4238498" y="1676400"/>
            <a:ext cx="1400302" cy="736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38812" y="1589880"/>
            <a:ext cx="2844800" cy="69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 Multiply the deviations from the mean</a:t>
            </a:r>
            <a:endParaRPr lang="en-US" dirty="0"/>
          </a:p>
        </p:txBody>
      </p:sp>
      <p:sp>
        <p:nvSpPr>
          <p:cNvPr id="15" name="Left Arrow 14"/>
          <p:cNvSpPr/>
          <p:nvPr/>
        </p:nvSpPr>
        <p:spPr>
          <a:xfrm>
            <a:off x="5105400" y="3986211"/>
            <a:ext cx="1117600" cy="420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00800" y="3938586"/>
            <a:ext cx="2514600" cy="515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Sum the products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Example #1</a:t>
            </a:r>
            <a:br>
              <a:rPr lang="en-US" sz="3800" dirty="0" smtClean="0"/>
            </a:br>
            <a:r>
              <a:rPr lang="en-US" sz="3800" dirty="0" smtClean="0"/>
              <a:t>Calculating SP – Computational Formula</a:t>
            </a:r>
            <a:endParaRPr lang="en-US" sz="3800" i="1" dirty="0"/>
          </a:p>
        </p:txBody>
      </p:sp>
      <p:graphicFrame>
        <p:nvGraphicFramePr>
          <p:cNvPr id="4" name="Table 3"/>
          <p:cNvGraphicFramePr>
            <a:graphicFrameLocks noGrp="1"/>
          </p:cNvGraphicFramePr>
          <p:nvPr/>
        </p:nvGraphicFramePr>
        <p:xfrm>
          <a:off x="457200" y="2514600"/>
          <a:ext cx="762000" cy="1854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tblGrid>
              <a:tr h="370840">
                <a:tc>
                  <a:txBody>
                    <a:bodyPr/>
                    <a:lstStyle/>
                    <a:p>
                      <a:r>
                        <a:rPr lang="en-US" dirty="0" smtClean="0"/>
                        <a:t>X</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9219" name="Object 3"/>
          <p:cNvGraphicFramePr>
            <a:graphicFrameLocks noChangeAspect="1"/>
          </p:cNvGraphicFramePr>
          <p:nvPr/>
        </p:nvGraphicFramePr>
        <p:xfrm>
          <a:off x="457200" y="1600200"/>
          <a:ext cx="2768600" cy="787400"/>
        </p:xfrm>
        <a:graphic>
          <a:graphicData uri="http://schemas.openxmlformats.org/presentationml/2006/ole">
            <mc:AlternateContent xmlns:mc="http://schemas.openxmlformats.org/markup-compatibility/2006">
              <mc:Choice xmlns:v="urn:schemas-microsoft-com:vml" Requires="v">
                <p:oleObj spid="_x0000_s11404" name="Equation" r:id="rId4" imgW="1384300" imgH="393700" progId="Equation.3">
                  <p:embed/>
                </p:oleObj>
              </mc:Choice>
              <mc:Fallback>
                <p:oleObj name="Equation" r:id="rId4" imgW="1384300" imgH="3937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57200" y="4495800"/>
            <a:ext cx="2438400" cy="1200329"/>
          </a:xfrm>
          <a:prstGeom prst="rect">
            <a:avLst/>
          </a:prstGeom>
          <a:noFill/>
        </p:spPr>
        <p:txBody>
          <a:bodyPr wrap="square" rtlCol="0">
            <a:spAutoFit/>
          </a:bodyPr>
          <a:lstStyle/>
          <a:p>
            <a:r>
              <a:rPr lang="en-US" dirty="0" smtClean="0">
                <a:latin typeface="Symbol" pitchFamily="18" charset="2"/>
              </a:rPr>
              <a:t>S</a:t>
            </a:r>
            <a:r>
              <a:rPr lang="en-US" dirty="0" smtClean="0"/>
              <a:t>X = 12</a:t>
            </a:r>
          </a:p>
          <a:p>
            <a:r>
              <a:rPr lang="en-US" dirty="0" smtClean="0">
                <a:latin typeface="Symbol" pitchFamily="18" charset="2"/>
              </a:rPr>
              <a:t>S</a:t>
            </a:r>
            <a:r>
              <a:rPr lang="en-US" dirty="0" smtClean="0"/>
              <a:t>Y = 16</a:t>
            </a:r>
          </a:p>
          <a:p>
            <a:r>
              <a:rPr lang="en-US" dirty="0" smtClean="0"/>
              <a:t>M</a:t>
            </a:r>
            <a:r>
              <a:rPr lang="en-US" baseline="-25000" dirty="0" smtClean="0"/>
              <a:t>X</a:t>
            </a:r>
            <a:r>
              <a:rPr lang="en-US" dirty="0" smtClean="0"/>
              <a:t> = </a:t>
            </a:r>
            <a:r>
              <a:rPr lang="en-US" dirty="0" smtClean="0">
                <a:latin typeface="Symbol" pitchFamily="18" charset="2"/>
              </a:rPr>
              <a:t>S</a:t>
            </a:r>
            <a:r>
              <a:rPr lang="en-US" dirty="0" smtClean="0"/>
              <a:t>X/n = 12/4 = 3</a:t>
            </a:r>
          </a:p>
          <a:p>
            <a:r>
              <a:rPr lang="en-US" dirty="0" smtClean="0"/>
              <a:t>M</a:t>
            </a:r>
            <a:r>
              <a:rPr lang="en-US" baseline="-25000" dirty="0"/>
              <a:t>Y</a:t>
            </a:r>
            <a:r>
              <a:rPr lang="en-US" dirty="0" smtClean="0"/>
              <a:t> = </a:t>
            </a:r>
            <a:r>
              <a:rPr lang="en-US" dirty="0" smtClean="0">
                <a:latin typeface="Symbol" pitchFamily="18" charset="2"/>
              </a:rPr>
              <a:t>S</a:t>
            </a:r>
            <a:r>
              <a:rPr lang="en-US" dirty="0" smtClean="0"/>
              <a:t>Y/n = 16/4 = 4</a:t>
            </a:r>
          </a:p>
        </p:txBody>
      </p:sp>
      <p:graphicFrame>
        <p:nvGraphicFramePr>
          <p:cNvPr id="8" name="Table 7"/>
          <p:cNvGraphicFramePr>
            <a:graphicFrameLocks noGrp="1"/>
          </p:cNvGraphicFramePr>
          <p:nvPr/>
        </p:nvGraphicFramePr>
        <p:xfrm>
          <a:off x="1295400" y="2514600"/>
          <a:ext cx="5334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tblGrid>
              <a:tr h="370840">
                <a:tc>
                  <a:txBody>
                    <a:bodyPr/>
                    <a:lstStyle/>
                    <a:p>
                      <a:r>
                        <a:rPr lang="en-US" dirty="0" smtClean="0"/>
                        <a:t>XY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4</a:t>
                      </a:r>
                      <a:endParaRPr lang="en-US" dirty="0"/>
                    </a:p>
                  </a:txBody>
                  <a:tcPr/>
                </a:tc>
                <a:extLst>
                  <a:ext uri="{0D108BD9-81ED-4DB2-BD59-A6C34878D82A}">
                    <a16:rowId xmlns:a16="http://schemas.microsoft.com/office/drawing/2014/main" xmlns="" val="10001"/>
                  </a:ext>
                </a:extLst>
              </a:tr>
              <a:tr h="370840">
                <a:tc>
                  <a:txBody>
                    <a:bodyPr/>
                    <a:lstStyle/>
                    <a:p>
                      <a:r>
                        <a:rPr lang="en-US" dirty="0" smtClean="0"/>
                        <a:t>8</a:t>
                      </a:r>
                      <a:endParaRPr lang="en-US" dirty="0"/>
                    </a:p>
                  </a:txBody>
                  <a:tcPr/>
                </a:tc>
                <a:extLst>
                  <a:ext uri="{0D108BD9-81ED-4DB2-BD59-A6C34878D82A}">
                    <a16:rowId xmlns:a16="http://schemas.microsoft.com/office/drawing/2014/main" xmlns="" val="10002"/>
                  </a:ext>
                </a:extLst>
              </a:tr>
              <a:tr h="370840">
                <a:tc>
                  <a:txBody>
                    <a:bodyPr/>
                    <a:lstStyle/>
                    <a:p>
                      <a:r>
                        <a:rPr lang="en-US" dirty="0" smtClean="0"/>
                        <a:t>9</a:t>
                      </a:r>
                      <a:endParaRPr lang="en-US" dirty="0"/>
                    </a:p>
                  </a:txBody>
                  <a:tcPr/>
                </a:tc>
                <a:extLst>
                  <a:ext uri="{0D108BD9-81ED-4DB2-BD59-A6C34878D82A}">
                    <a16:rowId xmlns:a16="http://schemas.microsoft.com/office/drawing/2014/main" xmlns="" val="10003"/>
                  </a:ext>
                </a:extLst>
              </a:tr>
              <a:tr h="370840">
                <a:tc>
                  <a:txBody>
                    <a:bodyPr/>
                    <a:lstStyle/>
                    <a:p>
                      <a:r>
                        <a:rPr lang="en-US" dirty="0" smtClean="0"/>
                        <a:t>35</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1269" name="Object 4"/>
          <p:cNvGraphicFramePr>
            <a:graphicFrameLocks noChangeAspect="1"/>
          </p:cNvGraphicFramePr>
          <p:nvPr/>
        </p:nvGraphicFramePr>
        <p:xfrm>
          <a:off x="2209800" y="3200400"/>
          <a:ext cx="1371600" cy="381000"/>
        </p:xfrm>
        <a:graphic>
          <a:graphicData uri="http://schemas.openxmlformats.org/presentationml/2006/ole">
            <mc:AlternateContent xmlns:mc="http://schemas.openxmlformats.org/markup-compatibility/2006">
              <mc:Choice xmlns:v="urn:schemas-microsoft-com:vml" Requires="v">
                <p:oleObj spid="_x0000_s11405" name="Equation" r:id="rId6" imgW="685800" imgH="190500" progId="Equation.3">
                  <p:embed/>
                </p:oleObj>
              </mc:Choice>
              <mc:Fallback>
                <p:oleObj name="Equation" r:id="rId6" imgW="685800" imgH="190500" progId="Equation.3">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2004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3"/>
          <p:cNvGraphicFramePr>
            <a:graphicFrameLocks noChangeAspect="1"/>
          </p:cNvGraphicFramePr>
          <p:nvPr/>
        </p:nvGraphicFramePr>
        <p:xfrm>
          <a:off x="4800600" y="3505200"/>
          <a:ext cx="2768600" cy="787400"/>
        </p:xfrm>
        <a:graphic>
          <a:graphicData uri="http://schemas.openxmlformats.org/presentationml/2006/ole">
            <mc:AlternateContent xmlns:mc="http://schemas.openxmlformats.org/markup-compatibility/2006">
              <mc:Choice xmlns:v="urn:schemas-microsoft-com:vml" Requires="v">
                <p:oleObj spid="_x0000_s11406" name="Equation" r:id="rId8" imgW="1384300" imgH="393700" progId="Equation.3">
                  <p:embed/>
                </p:oleObj>
              </mc:Choice>
              <mc:Fallback>
                <p:oleObj name="Equation" r:id="rId8" imgW="1384300" imgH="393700" progId="Equation.3">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35052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Pearson’s </a:t>
            </a:r>
            <a:r>
              <a:rPr lang="en-US" i="1" dirty="0" smtClean="0"/>
              <a:t>r</a:t>
            </a:r>
            <a:endParaRPr lang="en-US" i="1"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Calculate SP</a:t>
            </a:r>
          </a:p>
          <a:p>
            <a:pPr marL="514350" indent="-514350">
              <a:buFont typeface="+mj-lt"/>
              <a:buAutoNum type="arabicPeriod"/>
            </a:pPr>
            <a:endParaRPr lang="en-US" dirty="0" smtClean="0"/>
          </a:p>
          <a:p>
            <a:pPr marL="514350" indent="-514350">
              <a:buFont typeface="+mj-lt"/>
              <a:buAutoNum type="arabicPeriod"/>
            </a:pPr>
            <a:r>
              <a:rPr lang="en-US" dirty="0" smtClean="0"/>
              <a:t>Calculate SS for X</a:t>
            </a:r>
          </a:p>
          <a:p>
            <a:pPr marL="514350" indent="-514350">
              <a:buFont typeface="+mj-lt"/>
              <a:buAutoNum type="arabicPeriod"/>
            </a:pPr>
            <a:endParaRPr lang="en-US" dirty="0" smtClean="0"/>
          </a:p>
          <a:p>
            <a:pPr marL="514350" indent="-514350">
              <a:buFont typeface="+mj-lt"/>
              <a:buAutoNum type="arabicPeriod"/>
            </a:pPr>
            <a:r>
              <a:rPr lang="en-US" dirty="0" smtClean="0"/>
              <a:t>Calculate SS for Y</a:t>
            </a:r>
          </a:p>
          <a:p>
            <a:pPr marL="514350" indent="-514350">
              <a:buFont typeface="+mj-lt"/>
              <a:buAutoNum type="arabicPeriod"/>
            </a:pPr>
            <a:endParaRPr lang="en-US" dirty="0" smtClean="0"/>
          </a:p>
          <a:p>
            <a:pPr marL="514350" indent="-514350">
              <a:buFont typeface="+mj-lt"/>
              <a:buAutoNum type="arabicPeriod"/>
            </a:pPr>
            <a:r>
              <a:rPr lang="en-US" dirty="0" smtClean="0"/>
              <a:t>Plug numbers into formula</a:t>
            </a:r>
            <a:endParaRPr lang="en-US" dirty="0"/>
          </a:p>
        </p:txBody>
      </p:sp>
      <p:graphicFrame>
        <p:nvGraphicFramePr>
          <p:cNvPr id="13314" name="Object 2"/>
          <p:cNvGraphicFramePr>
            <a:graphicFrameLocks noChangeAspect="1"/>
          </p:cNvGraphicFramePr>
          <p:nvPr/>
        </p:nvGraphicFramePr>
        <p:xfrm>
          <a:off x="1295400" y="2209800"/>
          <a:ext cx="3251200" cy="431800"/>
        </p:xfrm>
        <a:graphic>
          <a:graphicData uri="http://schemas.openxmlformats.org/presentationml/2006/ole">
            <mc:AlternateContent xmlns:mc="http://schemas.openxmlformats.org/markup-compatibility/2006">
              <mc:Choice xmlns:v="urn:schemas-microsoft-com:vml" Requires="v">
                <p:oleObj spid="_x0000_s13637" name="Equation" r:id="rId4" imgW="1624895" imgH="215806" progId="Equation.3">
                  <p:embed/>
                </p:oleObj>
              </mc:Choice>
              <mc:Fallback>
                <p:oleObj name="Equation" r:id="rId4" imgW="1624895" imgH="215806" progId="Equation.3">
                  <p:embed/>
                  <p:pic>
                    <p:nvPicPr>
                      <p:cNvPr id="0"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209800"/>
                        <a:ext cx="325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5105400" y="1981200"/>
          <a:ext cx="2768600" cy="787400"/>
        </p:xfrm>
        <a:graphic>
          <a:graphicData uri="http://schemas.openxmlformats.org/presentationml/2006/ole">
            <mc:AlternateContent xmlns:mc="http://schemas.openxmlformats.org/markup-compatibility/2006">
              <mc:Choice xmlns:v="urn:schemas-microsoft-com:vml" Requires="v">
                <p:oleObj spid="_x0000_s13638" name="Equation" r:id="rId6" imgW="1384300" imgH="393700" progId="Equation.3">
                  <p:embed/>
                </p:oleObj>
              </mc:Choice>
              <mc:Fallback>
                <p:oleObj name="Equation" r:id="rId6" imgW="1384300" imgH="393700" progId="Equation.3">
                  <p:embed/>
                  <p:pic>
                    <p:nvPicPr>
                      <p:cNvPr id="0"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9812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4267200" y="2971800"/>
          <a:ext cx="2743200" cy="838200"/>
        </p:xfrm>
        <a:graphic>
          <a:graphicData uri="http://schemas.openxmlformats.org/presentationml/2006/ole">
            <mc:AlternateContent xmlns:mc="http://schemas.openxmlformats.org/markup-compatibility/2006">
              <mc:Choice xmlns:v="urn:schemas-microsoft-com:vml" Requires="v">
                <p:oleObj spid="_x0000_s13639" name="Equation" r:id="rId8" imgW="1371600" imgH="419100" progId="Equation.3">
                  <p:embed/>
                </p:oleObj>
              </mc:Choice>
              <mc:Fallback>
                <p:oleObj name="Equation" r:id="rId8" imgW="1371600" imgH="419100" progId="Equation.3">
                  <p:embed/>
                  <p:pic>
                    <p:nvPicPr>
                      <p:cNvPr id="0" name="Picture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9718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1206500" y="3276600"/>
          <a:ext cx="2286000" cy="457200"/>
        </p:xfrm>
        <a:graphic>
          <a:graphicData uri="http://schemas.openxmlformats.org/presentationml/2006/ole">
            <mc:AlternateContent xmlns:mc="http://schemas.openxmlformats.org/markup-compatibility/2006">
              <mc:Choice xmlns:v="urn:schemas-microsoft-com:vml" Requires="v">
                <p:oleObj spid="_x0000_s13640" name="Equation" r:id="rId10" imgW="1143000" imgH="228600" progId="Equation.3">
                  <p:embed/>
                </p:oleObj>
              </mc:Choice>
              <mc:Fallback>
                <p:oleObj name="Equation" r:id="rId10" imgW="1143000" imgH="228600" progId="Equation.3">
                  <p:embed/>
                  <p:pic>
                    <p:nvPicPr>
                      <p:cNvPr id="0" name="Picture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6500" y="3276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1333500" y="4267200"/>
          <a:ext cx="2184400" cy="457200"/>
        </p:xfrm>
        <a:graphic>
          <a:graphicData uri="http://schemas.openxmlformats.org/presentationml/2006/ole">
            <mc:AlternateContent xmlns:mc="http://schemas.openxmlformats.org/markup-compatibility/2006">
              <mc:Choice xmlns:v="urn:schemas-microsoft-com:vml" Requires="v">
                <p:oleObj spid="_x0000_s13641" name="Equation" r:id="rId12" imgW="1091726" imgH="228501" progId="Equation.3">
                  <p:embed/>
                </p:oleObj>
              </mc:Choice>
              <mc:Fallback>
                <p:oleObj name="Equation" r:id="rId12" imgW="1091726" imgH="228501" progId="Equation.3">
                  <p:embed/>
                  <p:pic>
                    <p:nvPicPr>
                      <p:cNvPr id="0" name="Picture 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3500" y="42672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4127500" y="3962400"/>
          <a:ext cx="2565400" cy="838200"/>
        </p:xfrm>
        <a:graphic>
          <a:graphicData uri="http://schemas.openxmlformats.org/presentationml/2006/ole">
            <mc:AlternateContent xmlns:mc="http://schemas.openxmlformats.org/markup-compatibility/2006">
              <mc:Choice xmlns:v="urn:schemas-microsoft-com:vml" Requires="v">
                <p:oleObj spid="_x0000_s13642" name="Equation" r:id="rId14" imgW="1282700" imgH="419100" progId="Equation.3">
                  <p:embed/>
                </p:oleObj>
              </mc:Choice>
              <mc:Fallback>
                <p:oleObj name="Equation" r:id="rId14" imgW="1282700" imgH="419100" progId="Equation.3">
                  <p:embed/>
                  <p:pic>
                    <p:nvPicPr>
                      <p:cNvPr id="0"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7500" y="3962400"/>
                        <a:ext cx="256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3"/>
          <p:cNvGraphicFramePr>
            <a:graphicFrameLocks noChangeAspect="1"/>
          </p:cNvGraphicFramePr>
          <p:nvPr/>
        </p:nvGraphicFramePr>
        <p:xfrm>
          <a:off x="1905000" y="5410200"/>
          <a:ext cx="2209800" cy="914400"/>
        </p:xfrm>
        <a:graphic>
          <a:graphicData uri="http://schemas.openxmlformats.org/presentationml/2006/ole">
            <mc:AlternateContent xmlns:mc="http://schemas.openxmlformats.org/markup-compatibility/2006">
              <mc:Choice xmlns:v="urn:schemas-microsoft-com:vml" Requires="v">
                <p:oleObj spid="_x0000_s13643" name="Equation" r:id="rId16" imgW="1104900" imgH="457200" progId="Equation.3">
                  <p:embed/>
                </p:oleObj>
              </mc:Choice>
              <mc:Fallback>
                <p:oleObj name="Equation" r:id="rId16" imgW="1104900" imgH="457200" progId="Equation.3">
                  <p:embed/>
                  <p:pic>
                    <p:nvPicPr>
                      <p:cNvPr id="0" name="Picture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54102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blinds(horizontal)">
                                      <p:cBhvr>
                                        <p:cTn id="17" dur="500"/>
                                        <p:tgtEl>
                                          <p:spTgt spid="133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linds(horizontal)">
                                      <p:cBhvr>
                                        <p:cTn id="27" dur="500"/>
                                        <p:tgtEl>
                                          <p:spTgt spid="13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6"/>
                                        </p:tgtEl>
                                        <p:attrNameLst>
                                          <p:attrName>style.visibility</p:attrName>
                                        </p:attrNameLst>
                                      </p:cBhvr>
                                      <p:to>
                                        <p:strVal val="visible"/>
                                      </p:to>
                                    </p:set>
                                    <p:animEffect transition="in" filter="blinds(horizontal)">
                                      <p:cBhvr>
                                        <p:cTn id="32" dur="500"/>
                                        <p:tgtEl>
                                          <p:spTgt spid="133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8"/>
                                        </p:tgtEl>
                                        <p:attrNameLst>
                                          <p:attrName>style.visibility</p:attrName>
                                        </p:attrNameLst>
                                      </p:cBhvr>
                                      <p:to>
                                        <p:strVal val="visible"/>
                                      </p:to>
                                    </p:set>
                                    <p:animEffect transition="in" filter="blinds(horizontal)">
                                      <p:cBhvr>
                                        <p:cTn id="42" dur="500"/>
                                        <p:tgtEl>
                                          <p:spTgt spid="133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19"/>
                                        </p:tgtEl>
                                        <p:attrNameLst>
                                          <p:attrName>style.visibility</p:attrName>
                                        </p:attrNameLst>
                                      </p:cBhvr>
                                      <p:to>
                                        <p:strVal val="visible"/>
                                      </p:to>
                                    </p:set>
                                    <p:animEffect transition="in" filter="blinds(horizontal)">
                                      <p:cBhvr>
                                        <p:cTn id="47" dur="500"/>
                                        <p:tgtEl>
                                          <p:spTgt spid="133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blinds(horizontal)">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Pearson’s </a:t>
            </a:r>
            <a:r>
              <a:rPr lang="en-US" i="1" dirty="0" smtClean="0"/>
              <a:t>r</a:t>
            </a:r>
            <a:endParaRPr lang="en-US" i="1"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Calculate SP</a:t>
            </a:r>
          </a:p>
          <a:p>
            <a:pPr marL="514350" indent="-514350">
              <a:buFont typeface="+mj-lt"/>
              <a:buAutoNum type="arabicPeriod"/>
            </a:pPr>
            <a:endParaRPr lang="en-US" dirty="0" smtClean="0"/>
          </a:p>
          <a:p>
            <a:pPr marL="514350" indent="-514350">
              <a:buFont typeface="+mj-lt"/>
              <a:buAutoNum type="arabicPeriod"/>
            </a:pPr>
            <a:r>
              <a:rPr lang="en-US" dirty="0" smtClean="0"/>
              <a:t>Calculate SS for X</a:t>
            </a:r>
          </a:p>
          <a:p>
            <a:pPr marL="514350" indent="-514350">
              <a:buFont typeface="+mj-lt"/>
              <a:buAutoNum type="arabicPeriod"/>
            </a:pPr>
            <a:endParaRPr lang="en-US" dirty="0" smtClean="0"/>
          </a:p>
          <a:p>
            <a:pPr marL="514350" indent="-514350">
              <a:buFont typeface="+mj-lt"/>
              <a:buAutoNum type="arabicPeriod"/>
            </a:pPr>
            <a:r>
              <a:rPr lang="en-US" dirty="0" smtClean="0"/>
              <a:t>Calculate SS for Y</a:t>
            </a:r>
          </a:p>
          <a:p>
            <a:pPr marL="514350" indent="-514350">
              <a:buFont typeface="+mj-lt"/>
              <a:buAutoNum type="arabicPeriod"/>
            </a:pPr>
            <a:endParaRPr lang="en-US" dirty="0" smtClean="0"/>
          </a:p>
          <a:p>
            <a:pPr marL="514350" indent="-514350">
              <a:buFont typeface="+mj-lt"/>
              <a:buAutoNum type="arabicPeriod"/>
            </a:pPr>
            <a:r>
              <a:rPr lang="en-US" dirty="0" smtClean="0"/>
              <a:t>Plug numbers into formula</a:t>
            </a:r>
            <a:endParaRPr lang="en-US" dirty="0"/>
          </a:p>
        </p:txBody>
      </p:sp>
      <p:graphicFrame>
        <p:nvGraphicFramePr>
          <p:cNvPr id="13314" name="Object 2"/>
          <p:cNvGraphicFramePr>
            <a:graphicFrameLocks noChangeAspect="1"/>
          </p:cNvGraphicFramePr>
          <p:nvPr/>
        </p:nvGraphicFramePr>
        <p:xfrm>
          <a:off x="1295400" y="2209800"/>
          <a:ext cx="3251200" cy="431800"/>
        </p:xfrm>
        <a:graphic>
          <a:graphicData uri="http://schemas.openxmlformats.org/presentationml/2006/ole">
            <mc:AlternateContent xmlns:mc="http://schemas.openxmlformats.org/markup-compatibility/2006">
              <mc:Choice xmlns:v="urn:schemas-microsoft-com:vml" Requires="v">
                <p:oleObj spid="_x0000_s70664" name="Equation" r:id="rId4" imgW="1624895" imgH="215806" progId="Equation.3">
                  <p:embed/>
                </p:oleObj>
              </mc:Choice>
              <mc:Fallback>
                <p:oleObj name="Equation" r:id="rId4" imgW="1624895"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209800"/>
                        <a:ext cx="325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5105400" y="1981200"/>
          <a:ext cx="2768600" cy="787400"/>
        </p:xfrm>
        <a:graphic>
          <a:graphicData uri="http://schemas.openxmlformats.org/presentationml/2006/ole">
            <mc:AlternateContent xmlns:mc="http://schemas.openxmlformats.org/markup-compatibility/2006">
              <mc:Choice xmlns:v="urn:schemas-microsoft-com:vml" Requires="v">
                <p:oleObj spid="_x0000_s70665" name="Equation" r:id="rId6" imgW="1384300" imgH="393700" progId="Equation.3">
                  <p:embed/>
                </p:oleObj>
              </mc:Choice>
              <mc:Fallback>
                <p:oleObj name="Equation" r:id="rId6" imgW="13843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9812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4267200" y="2971800"/>
          <a:ext cx="2743200" cy="838200"/>
        </p:xfrm>
        <a:graphic>
          <a:graphicData uri="http://schemas.openxmlformats.org/presentationml/2006/ole">
            <mc:AlternateContent xmlns:mc="http://schemas.openxmlformats.org/markup-compatibility/2006">
              <mc:Choice xmlns:v="urn:schemas-microsoft-com:vml" Requires="v">
                <p:oleObj spid="_x0000_s70666" name="Equation" r:id="rId8" imgW="1371600" imgH="419100" progId="Equation.3">
                  <p:embed/>
                </p:oleObj>
              </mc:Choice>
              <mc:Fallback>
                <p:oleObj name="Equation" r:id="rId8" imgW="13716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9718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1206500" y="3276600"/>
          <a:ext cx="2286000" cy="457200"/>
        </p:xfrm>
        <a:graphic>
          <a:graphicData uri="http://schemas.openxmlformats.org/presentationml/2006/ole">
            <mc:AlternateContent xmlns:mc="http://schemas.openxmlformats.org/markup-compatibility/2006">
              <mc:Choice xmlns:v="urn:schemas-microsoft-com:vml" Requires="v">
                <p:oleObj spid="_x0000_s70667" name="Equation" r:id="rId10" imgW="1143000" imgH="228600" progId="Equation.3">
                  <p:embed/>
                </p:oleObj>
              </mc:Choice>
              <mc:Fallback>
                <p:oleObj name="Equation" r:id="rId10" imgW="11430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6500" y="3276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1333500" y="4267200"/>
          <a:ext cx="2184400" cy="457200"/>
        </p:xfrm>
        <a:graphic>
          <a:graphicData uri="http://schemas.openxmlformats.org/presentationml/2006/ole">
            <mc:AlternateContent xmlns:mc="http://schemas.openxmlformats.org/markup-compatibility/2006">
              <mc:Choice xmlns:v="urn:schemas-microsoft-com:vml" Requires="v">
                <p:oleObj spid="_x0000_s70668" name="Equation" r:id="rId12" imgW="1091726" imgH="228501" progId="Equation.3">
                  <p:embed/>
                </p:oleObj>
              </mc:Choice>
              <mc:Fallback>
                <p:oleObj name="Equation" r:id="rId12" imgW="1091726"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3500" y="42672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4127500" y="3962400"/>
          <a:ext cx="2565400" cy="838200"/>
        </p:xfrm>
        <a:graphic>
          <a:graphicData uri="http://schemas.openxmlformats.org/presentationml/2006/ole">
            <mc:AlternateContent xmlns:mc="http://schemas.openxmlformats.org/markup-compatibility/2006">
              <mc:Choice xmlns:v="urn:schemas-microsoft-com:vml" Requires="v">
                <p:oleObj spid="_x0000_s70669" name="Equation" r:id="rId14" imgW="1282700" imgH="419100" progId="Equation.3">
                  <p:embed/>
                </p:oleObj>
              </mc:Choice>
              <mc:Fallback>
                <p:oleObj name="Equation" r:id="rId14" imgW="12827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7500" y="3962400"/>
                        <a:ext cx="256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3"/>
          <p:cNvGraphicFramePr>
            <a:graphicFrameLocks noChangeAspect="1"/>
          </p:cNvGraphicFramePr>
          <p:nvPr/>
        </p:nvGraphicFramePr>
        <p:xfrm>
          <a:off x="1905000" y="5410200"/>
          <a:ext cx="2209800" cy="914400"/>
        </p:xfrm>
        <a:graphic>
          <a:graphicData uri="http://schemas.openxmlformats.org/presentationml/2006/ole">
            <mc:AlternateContent xmlns:mc="http://schemas.openxmlformats.org/markup-compatibility/2006">
              <mc:Choice xmlns:v="urn:schemas-microsoft-com:vml" Requires="v">
                <p:oleObj spid="_x0000_s70670" name="Equation" r:id="rId16" imgW="1104900" imgH="457200" progId="Equation.3">
                  <p:embed/>
                </p:oleObj>
              </mc:Choice>
              <mc:Fallback>
                <p:oleObj name="Equation" r:id="rId16" imgW="110490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54102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98343084"/>
              </p:ext>
            </p:extLst>
          </p:nvPr>
        </p:nvGraphicFramePr>
        <p:xfrm>
          <a:off x="7542212" y="4562475"/>
          <a:ext cx="762000" cy="1854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tblGrid>
              <a:tr h="370840">
                <a:tc>
                  <a:txBody>
                    <a:bodyPr/>
                    <a:lstStyle/>
                    <a:p>
                      <a:r>
                        <a:rPr lang="en-US" dirty="0" smtClean="0"/>
                        <a:t>X</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4100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blinds(horizontal)">
                                      <p:cBhvr>
                                        <p:cTn id="17" dur="500"/>
                                        <p:tgtEl>
                                          <p:spTgt spid="133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linds(horizontal)">
                                      <p:cBhvr>
                                        <p:cTn id="27" dur="500"/>
                                        <p:tgtEl>
                                          <p:spTgt spid="13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6"/>
                                        </p:tgtEl>
                                        <p:attrNameLst>
                                          <p:attrName>style.visibility</p:attrName>
                                        </p:attrNameLst>
                                      </p:cBhvr>
                                      <p:to>
                                        <p:strVal val="visible"/>
                                      </p:to>
                                    </p:set>
                                    <p:animEffect transition="in" filter="blinds(horizontal)">
                                      <p:cBhvr>
                                        <p:cTn id="32" dur="500"/>
                                        <p:tgtEl>
                                          <p:spTgt spid="133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8"/>
                                        </p:tgtEl>
                                        <p:attrNameLst>
                                          <p:attrName>style.visibility</p:attrName>
                                        </p:attrNameLst>
                                      </p:cBhvr>
                                      <p:to>
                                        <p:strVal val="visible"/>
                                      </p:to>
                                    </p:set>
                                    <p:animEffect transition="in" filter="blinds(horizontal)">
                                      <p:cBhvr>
                                        <p:cTn id="42" dur="500"/>
                                        <p:tgtEl>
                                          <p:spTgt spid="133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19"/>
                                        </p:tgtEl>
                                        <p:attrNameLst>
                                          <p:attrName>style.visibility</p:attrName>
                                        </p:attrNameLst>
                                      </p:cBhvr>
                                      <p:to>
                                        <p:strVal val="visible"/>
                                      </p:to>
                                    </p:set>
                                    <p:animEffect transition="in" filter="blinds(horizontal)">
                                      <p:cBhvr>
                                        <p:cTn id="47" dur="500"/>
                                        <p:tgtEl>
                                          <p:spTgt spid="133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blinds(horizontal)">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 Answers</a:t>
            </a:r>
            <a:br>
              <a:rPr lang="en-US" dirty="0" smtClean="0"/>
            </a:br>
            <a:r>
              <a:rPr lang="en-US" dirty="0" smtClean="0"/>
              <a:t>Calculating Pearson’s </a:t>
            </a:r>
            <a:r>
              <a:rPr lang="en-US" i="1" dirty="0" smtClean="0"/>
              <a:t>r</a:t>
            </a:r>
            <a:endParaRPr lang="en-US" i="1" dirty="0"/>
          </a:p>
        </p:txBody>
      </p:sp>
      <p:graphicFrame>
        <p:nvGraphicFramePr>
          <p:cNvPr id="12296" name="Object 3"/>
          <p:cNvGraphicFramePr>
            <a:graphicFrameLocks noChangeAspect="1"/>
          </p:cNvGraphicFramePr>
          <p:nvPr/>
        </p:nvGraphicFramePr>
        <p:xfrm>
          <a:off x="609600" y="1676400"/>
          <a:ext cx="2209800" cy="914400"/>
        </p:xfrm>
        <a:graphic>
          <a:graphicData uri="http://schemas.openxmlformats.org/presentationml/2006/ole">
            <mc:AlternateContent xmlns:mc="http://schemas.openxmlformats.org/markup-compatibility/2006">
              <mc:Choice xmlns:v="urn:schemas-microsoft-com:vml" Requires="v">
                <p:oleObj spid="_x0000_s12567" name="Equation" r:id="rId4" imgW="1104900" imgH="457200" progId="Equation.3">
                  <p:embed/>
                </p:oleObj>
              </mc:Choice>
              <mc:Fallback>
                <p:oleObj name="Equation" r:id="rId4" imgW="1104900" imgH="457200" progId="Equation.3">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764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Table 10"/>
          <p:cNvGraphicFramePr>
            <a:graphicFrameLocks noGrp="1"/>
          </p:cNvGraphicFramePr>
          <p:nvPr/>
        </p:nvGraphicFramePr>
        <p:xfrm>
          <a:off x="457200" y="2870200"/>
          <a:ext cx="762000" cy="1854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tblGrid>
              <a:tr h="370840">
                <a:tc>
                  <a:txBody>
                    <a:bodyPr/>
                    <a:lstStyle/>
                    <a:p>
                      <a:r>
                        <a:rPr lang="en-US" dirty="0" smtClean="0"/>
                        <a:t>X</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nvGraphicFramePr>
        <p:xfrm>
          <a:off x="1295400" y="2870200"/>
          <a:ext cx="2209800" cy="1854200"/>
        </p:xfrm>
        <a:graphic>
          <a:graphicData uri="http://schemas.openxmlformats.org/drawingml/2006/table">
            <a:tbl>
              <a:tblPr firstRow="1" bandRow="1">
                <a:tableStyleId>{5C22544A-7EE6-4342-B048-85BDC9FD1C3A}</a:tableStyleId>
              </a:tblPr>
              <a:tblGrid>
                <a:gridCol w="1114486">
                  <a:extLst>
                    <a:ext uri="{9D8B030D-6E8A-4147-A177-3AD203B41FA5}">
                      <a16:colId xmlns:a16="http://schemas.microsoft.com/office/drawing/2014/main" xmlns="" val="20000"/>
                    </a:ext>
                  </a:extLst>
                </a:gridCol>
                <a:gridCol w="1095314">
                  <a:extLst>
                    <a:ext uri="{9D8B030D-6E8A-4147-A177-3AD203B41FA5}">
                      <a16:colId xmlns:a16="http://schemas.microsoft.com/office/drawing/2014/main" xmlns="" val="20001"/>
                    </a:ext>
                  </a:extLst>
                </a:gridCol>
              </a:tblGrid>
              <a:tr h="370840">
                <a:tc>
                  <a:txBody>
                    <a:bodyPr/>
                    <a:lstStyle/>
                    <a:p>
                      <a:r>
                        <a:rPr lang="en-US" dirty="0" smtClean="0"/>
                        <a:t>X-M</a:t>
                      </a:r>
                      <a:r>
                        <a:rPr lang="en-US" baseline="-25000" dirty="0" smtClean="0"/>
                        <a:t>X</a:t>
                      </a:r>
                      <a:endParaRPr lang="en-US" dirty="0"/>
                    </a:p>
                  </a:txBody>
                  <a:tcPr/>
                </a:tc>
                <a:tc>
                  <a:txBody>
                    <a:bodyPr/>
                    <a:lstStyle/>
                    <a:p>
                      <a:r>
                        <a:rPr lang="en-US" dirty="0" smtClean="0"/>
                        <a:t>Y-M</a:t>
                      </a:r>
                      <a:r>
                        <a:rPr lang="en-US" baseline="-25000"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2-3</a:t>
                      </a:r>
                      <a:r>
                        <a:rPr lang="en-US" baseline="0" dirty="0" smtClean="0"/>
                        <a:t> = -1</a:t>
                      </a:r>
                      <a:endParaRPr lang="en-US" dirty="0"/>
                    </a:p>
                  </a:txBody>
                  <a:tcPr/>
                </a:tc>
                <a:tc>
                  <a:txBody>
                    <a:bodyPr/>
                    <a:lstStyle/>
                    <a:p>
                      <a:r>
                        <a:rPr lang="en-US" dirty="0" smtClean="0"/>
                        <a:t>2-4</a:t>
                      </a:r>
                      <a:r>
                        <a:rPr lang="en-US" baseline="0" dirty="0" smtClean="0"/>
                        <a:t> = -2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2-3 = -1</a:t>
                      </a:r>
                      <a:endParaRPr lang="en-US" dirty="0"/>
                    </a:p>
                  </a:txBody>
                  <a:tcPr/>
                </a:tc>
                <a:tc>
                  <a:txBody>
                    <a:bodyPr/>
                    <a:lstStyle/>
                    <a:p>
                      <a:r>
                        <a:rPr lang="en-US" dirty="0" smtClean="0"/>
                        <a:t>4-4 = 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3-3 = 0</a:t>
                      </a:r>
                      <a:endParaRPr lang="en-US" dirty="0"/>
                    </a:p>
                  </a:txBody>
                  <a:tcPr/>
                </a:tc>
                <a:tc>
                  <a:txBody>
                    <a:bodyPr/>
                    <a:lstStyle/>
                    <a:p>
                      <a:r>
                        <a:rPr lang="en-US" dirty="0" smtClean="0"/>
                        <a:t>3-4</a:t>
                      </a:r>
                      <a:r>
                        <a:rPr lang="en-US" baseline="0" dirty="0" smtClean="0"/>
                        <a:t> = -1</a:t>
                      </a:r>
                      <a:endParaRPr lang="en-US" dirty="0"/>
                    </a:p>
                  </a:txBody>
                  <a:tcPr/>
                </a:tc>
                <a:extLst>
                  <a:ext uri="{0D108BD9-81ED-4DB2-BD59-A6C34878D82A}">
                    <a16:rowId xmlns:a16="http://schemas.microsoft.com/office/drawing/2014/main" xmlns="" val="10003"/>
                  </a:ext>
                </a:extLst>
              </a:tr>
              <a:tr h="370840">
                <a:tc>
                  <a:txBody>
                    <a:bodyPr/>
                    <a:lstStyle/>
                    <a:p>
                      <a:r>
                        <a:rPr lang="en-US" dirty="0" smtClean="0"/>
                        <a:t>5-3</a:t>
                      </a:r>
                      <a:r>
                        <a:rPr lang="en-US" baseline="0" dirty="0" smtClean="0"/>
                        <a:t> = 2</a:t>
                      </a:r>
                      <a:endParaRPr lang="en-US" dirty="0"/>
                    </a:p>
                  </a:txBody>
                  <a:tcPr/>
                </a:tc>
                <a:tc>
                  <a:txBody>
                    <a:bodyPr/>
                    <a:lstStyle/>
                    <a:p>
                      <a:r>
                        <a:rPr lang="en-US" dirty="0" smtClean="0"/>
                        <a:t>7-4 = 3</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3" name="Table 12"/>
          <p:cNvGraphicFramePr>
            <a:graphicFrameLocks noGrp="1"/>
          </p:cNvGraphicFramePr>
          <p:nvPr/>
        </p:nvGraphicFramePr>
        <p:xfrm>
          <a:off x="3581400" y="28702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(X-M</a:t>
                      </a:r>
                      <a:r>
                        <a:rPr lang="en-US" baseline="-25000" dirty="0" smtClean="0"/>
                        <a:t>X</a:t>
                      </a:r>
                      <a:r>
                        <a:rPr lang="en-US" baseline="0" dirty="0" smtClean="0"/>
                        <a:t>)(</a:t>
                      </a:r>
                      <a:r>
                        <a:rPr lang="en-US" dirty="0" smtClean="0"/>
                        <a:t>Y-M</a:t>
                      </a:r>
                      <a:r>
                        <a:rPr lang="en-US" baseline="-25000" dirty="0" smtClean="0"/>
                        <a:t>Y</a:t>
                      </a:r>
                      <a:r>
                        <a:rPr lang="en-US" baseline="0" dirty="0" smtClean="0"/>
                        <a:t>)</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(-1)(-2) = 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(-1)(0) = 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(0)</a:t>
                      </a:r>
                      <a:r>
                        <a:rPr lang="en-US" baseline="0" dirty="0" smtClean="0"/>
                        <a:t>(-1) = 0</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(2)(3) = 6</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4" name="Table 13"/>
          <p:cNvGraphicFramePr>
            <a:graphicFrameLocks noGrp="1"/>
          </p:cNvGraphicFramePr>
          <p:nvPr/>
        </p:nvGraphicFramePr>
        <p:xfrm>
          <a:off x="5181600" y="2870200"/>
          <a:ext cx="5334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tblGrid>
              <a:tr h="370840">
                <a:tc>
                  <a:txBody>
                    <a:bodyPr/>
                    <a:lstStyle/>
                    <a:p>
                      <a:r>
                        <a:rPr lang="en-US" dirty="0" smtClean="0"/>
                        <a:t>XY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4</a:t>
                      </a:r>
                      <a:endParaRPr lang="en-US" dirty="0"/>
                    </a:p>
                  </a:txBody>
                  <a:tcPr/>
                </a:tc>
                <a:extLst>
                  <a:ext uri="{0D108BD9-81ED-4DB2-BD59-A6C34878D82A}">
                    <a16:rowId xmlns:a16="http://schemas.microsoft.com/office/drawing/2014/main" xmlns="" val="10001"/>
                  </a:ext>
                </a:extLst>
              </a:tr>
              <a:tr h="370840">
                <a:tc>
                  <a:txBody>
                    <a:bodyPr/>
                    <a:lstStyle/>
                    <a:p>
                      <a:r>
                        <a:rPr lang="en-US" dirty="0" smtClean="0"/>
                        <a:t>8</a:t>
                      </a:r>
                      <a:endParaRPr lang="en-US" dirty="0"/>
                    </a:p>
                  </a:txBody>
                  <a:tcPr/>
                </a:tc>
                <a:extLst>
                  <a:ext uri="{0D108BD9-81ED-4DB2-BD59-A6C34878D82A}">
                    <a16:rowId xmlns:a16="http://schemas.microsoft.com/office/drawing/2014/main" xmlns="" val="10002"/>
                  </a:ext>
                </a:extLst>
              </a:tr>
              <a:tr h="370840">
                <a:tc>
                  <a:txBody>
                    <a:bodyPr/>
                    <a:lstStyle/>
                    <a:p>
                      <a:r>
                        <a:rPr lang="en-US" dirty="0" smtClean="0"/>
                        <a:t>9</a:t>
                      </a:r>
                      <a:endParaRPr lang="en-US" dirty="0"/>
                    </a:p>
                  </a:txBody>
                  <a:tcPr/>
                </a:tc>
                <a:extLst>
                  <a:ext uri="{0D108BD9-81ED-4DB2-BD59-A6C34878D82A}">
                    <a16:rowId xmlns:a16="http://schemas.microsoft.com/office/drawing/2014/main" xmlns="" val="10003"/>
                  </a:ext>
                </a:extLst>
              </a:tr>
              <a:tr h="370840">
                <a:tc>
                  <a:txBody>
                    <a:bodyPr/>
                    <a:lstStyle/>
                    <a:p>
                      <a:r>
                        <a:rPr lang="en-US" dirty="0" smtClean="0"/>
                        <a:t>35</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2297" name="Object 3"/>
          <p:cNvGraphicFramePr>
            <a:graphicFrameLocks noChangeAspect="1"/>
          </p:cNvGraphicFramePr>
          <p:nvPr/>
        </p:nvGraphicFramePr>
        <p:xfrm>
          <a:off x="3124200" y="1752600"/>
          <a:ext cx="2590800" cy="838200"/>
        </p:xfrm>
        <a:graphic>
          <a:graphicData uri="http://schemas.openxmlformats.org/presentationml/2006/ole">
            <mc:AlternateContent xmlns:mc="http://schemas.openxmlformats.org/markup-compatibility/2006">
              <mc:Choice xmlns:v="urn:schemas-microsoft-com:vml" Requires="v">
                <p:oleObj spid="_x0000_s12568" name="Equation" r:id="rId6" imgW="1295400" imgH="419100" progId="Equation.3">
                  <p:embed/>
                </p:oleObj>
              </mc:Choice>
              <mc:Fallback>
                <p:oleObj name="Equation" r:id="rId6" imgW="1295400" imgH="419100" progId="Equation.3">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1752600"/>
                        <a:ext cx="259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6172200" y="1981200"/>
          <a:ext cx="2108200" cy="457200"/>
        </p:xfrm>
        <a:graphic>
          <a:graphicData uri="http://schemas.openxmlformats.org/presentationml/2006/ole">
            <mc:AlternateContent xmlns:mc="http://schemas.openxmlformats.org/markup-compatibility/2006">
              <mc:Choice xmlns:v="urn:schemas-microsoft-com:vml" Requires="v">
                <p:oleObj spid="_x0000_s12569" name="Equation" r:id="rId8" imgW="1054100" imgH="228600" progId="Equation.3">
                  <p:embed/>
                </p:oleObj>
              </mc:Choice>
              <mc:Fallback>
                <p:oleObj name="Equation" r:id="rId8" imgW="1054100" imgH="228600" progId="Equation.3">
                  <p:embed/>
                  <p:pic>
                    <p:nvPicPr>
                      <p:cNvPr id="0" name="Picture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1981200"/>
                        <a:ext cx="210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Box 33"/>
          <p:cNvSpPr txBox="1"/>
          <p:nvPr/>
        </p:nvSpPr>
        <p:spPr>
          <a:xfrm>
            <a:off x="381000" y="4876800"/>
            <a:ext cx="2438400" cy="1200329"/>
          </a:xfrm>
          <a:prstGeom prst="rect">
            <a:avLst/>
          </a:prstGeom>
          <a:noFill/>
        </p:spPr>
        <p:txBody>
          <a:bodyPr wrap="square" rtlCol="0">
            <a:spAutoFit/>
          </a:bodyPr>
          <a:lstStyle/>
          <a:p>
            <a:r>
              <a:rPr lang="en-US" dirty="0" smtClean="0">
                <a:latin typeface="Symbol" pitchFamily="18" charset="2"/>
              </a:rPr>
              <a:t>S</a:t>
            </a:r>
            <a:r>
              <a:rPr lang="en-US" dirty="0" smtClean="0"/>
              <a:t>X = 12</a:t>
            </a:r>
          </a:p>
          <a:p>
            <a:r>
              <a:rPr lang="en-US" dirty="0" smtClean="0">
                <a:latin typeface="Symbol" pitchFamily="18" charset="2"/>
              </a:rPr>
              <a:t>S</a:t>
            </a:r>
            <a:r>
              <a:rPr lang="en-US" dirty="0" smtClean="0"/>
              <a:t>Y = 16</a:t>
            </a:r>
          </a:p>
          <a:p>
            <a:r>
              <a:rPr lang="en-US" dirty="0" smtClean="0"/>
              <a:t>M</a:t>
            </a:r>
            <a:r>
              <a:rPr lang="en-US" baseline="-25000" dirty="0" smtClean="0"/>
              <a:t>X</a:t>
            </a:r>
            <a:r>
              <a:rPr lang="en-US" dirty="0" smtClean="0"/>
              <a:t> = </a:t>
            </a:r>
            <a:r>
              <a:rPr lang="en-US" dirty="0" smtClean="0">
                <a:latin typeface="Symbol" pitchFamily="18" charset="2"/>
              </a:rPr>
              <a:t>S</a:t>
            </a:r>
            <a:r>
              <a:rPr lang="en-US" dirty="0" smtClean="0"/>
              <a:t>X/n = 12/4 = 3</a:t>
            </a:r>
          </a:p>
          <a:p>
            <a:r>
              <a:rPr lang="en-US" dirty="0" smtClean="0"/>
              <a:t>M</a:t>
            </a:r>
            <a:r>
              <a:rPr lang="en-US" baseline="-25000" dirty="0"/>
              <a:t>Y</a:t>
            </a:r>
            <a:r>
              <a:rPr lang="en-US" dirty="0" smtClean="0"/>
              <a:t> = SY/n = 16/4 = 4</a:t>
            </a:r>
          </a:p>
        </p:txBody>
      </p:sp>
      <p:graphicFrame>
        <p:nvGraphicFramePr>
          <p:cNvPr id="35" name="Table 34"/>
          <p:cNvGraphicFramePr>
            <a:graphicFrameLocks noGrp="1"/>
          </p:cNvGraphicFramePr>
          <p:nvPr/>
        </p:nvGraphicFramePr>
        <p:xfrm>
          <a:off x="5867400" y="2870200"/>
          <a:ext cx="10668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tblGrid>
              <a:tr h="370840">
                <a:tc>
                  <a:txBody>
                    <a:bodyPr/>
                    <a:lstStyle/>
                    <a:p>
                      <a:r>
                        <a:rPr lang="en-US" dirty="0" smtClean="0"/>
                        <a:t>X</a:t>
                      </a:r>
                      <a:r>
                        <a:rPr lang="en-US" baseline="30000" dirty="0" smtClean="0"/>
                        <a:t>2</a:t>
                      </a:r>
                      <a:endParaRPr lang="en-US" dirty="0"/>
                    </a:p>
                  </a:txBody>
                  <a:tcPr/>
                </a:tc>
                <a:tc>
                  <a:txBody>
                    <a:bodyPr/>
                    <a:lstStyle/>
                    <a:p>
                      <a:r>
                        <a:rPr lang="en-US" dirty="0" smtClean="0"/>
                        <a:t>Y</a:t>
                      </a:r>
                      <a:r>
                        <a:rPr lang="en-US" baseline="30000" dirty="0" smtClean="0"/>
                        <a:t>2</a:t>
                      </a:r>
                      <a:endParaRPr lang="en-US" dirty="0"/>
                    </a:p>
                  </a:txBody>
                  <a:tcPr/>
                </a:tc>
                <a:extLst>
                  <a:ext uri="{0D108BD9-81ED-4DB2-BD59-A6C34878D82A}">
                    <a16:rowId xmlns:a16="http://schemas.microsoft.com/office/drawing/2014/main" xmlns="" val="10000"/>
                  </a:ext>
                </a:extLst>
              </a:tr>
              <a:tr h="370840">
                <a:tc>
                  <a:txBody>
                    <a:bodyPr/>
                    <a:lstStyle/>
                    <a:p>
                      <a:r>
                        <a:rPr lang="en-US" dirty="0" smtClean="0"/>
                        <a:t>4</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1"/>
                  </a:ext>
                </a:extLst>
              </a:tr>
              <a:tr h="370840">
                <a:tc>
                  <a:txBody>
                    <a:bodyPr/>
                    <a:lstStyle/>
                    <a:p>
                      <a:r>
                        <a:rPr lang="en-US" dirty="0" smtClean="0"/>
                        <a:t>4</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xmlns="" val="10002"/>
                  </a:ext>
                </a:extLst>
              </a:tr>
              <a:tr h="370840">
                <a:tc>
                  <a:txBody>
                    <a:bodyPr/>
                    <a:lstStyle/>
                    <a:p>
                      <a:r>
                        <a:rPr lang="en-US" dirty="0" smtClean="0"/>
                        <a:t>9</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25</a:t>
                      </a:r>
                      <a:endParaRPr lang="en-US" dirty="0"/>
                    </a:p>
                  </a:txBody>
                  <a:tcPr/>
                </a:tc>
                <a:tc>
                  <a:txBody>
                    <a:bodyPr/>
                    <a:lstStyle/>
                    <a:p>
                      <a:r>
                        <a:rPr lang="en-US" dirty="0" smtClean="0"/>
                        <a:t>49</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2299" name="Object 11"/>
          <p:cNvGraphicFramePr>
            <a:graphicFrameLocks noChangeAspect="1"/>
          </p:cNvGraphicFramePr>
          <p:nvPr/>
        </p:nvGraphicFramePr>
        <p:xfrm>
          <a:off x="3124200" y="4953000"/>
          <a:ext cx="2590800" cy="838200"/>
        </p:xfrm>
        <a:graphic>
          <a:graphicData uri="http://schemas.openxmlformats.org/presentationml/2006/ole">
            <mc:AlternateContent xmlns:mc="http://schemas.openxmlformats.org/markup-compatibility/2006">
              <mc:Choice xmlns:v="urn:schemas-microsoft-com:vml" Requires="v">
                <p:oleObj spid="_x0000_s12570" name="Equation" r:id="rId10" imgW="1295400" imgH="419100" progId="Equation.3">
                  <p:embed/>
                </p:oleObj>
              </mc:Choice>
              <mc:Fallback>
                <p:oleObj name="Equation" r:id="rId10" imgW="1295400" imgH="419100" progId="Equation.3">
                  <p:embed/>
                  <p:pic>
                    <p:nvPicPr>
                      <p:cNvPr id="0"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953000"/>
                        <a:ext cx="259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0" name="Object 12"/>
          <p:cNvGraphicFramePr>
            <a:graphicFrameLocks noChangeAspect="1"/>
          </p:cNvGraphicFramePr>
          <p:nvPr/>
        </p:nvGraphicFramePr>
        <p:xfrm>
          <a:off x="3124200" y="5715000"/>
          <a:ext cx="2667000" cy="838200"/>
        </p:xfrm>
        <a:graphic>
          <a:graphicData uri="http://schemas.openxmlformats.org/presentationml/2006/ole">
            <mc:AlternateContent xmlns:mc="http://schemas.openxmlformats.org/markup-compatibility/2006">
              <mc:Choice xmlns:v="urn:schemas-microsoft-com:vml" Requires="v">
                <p:oleObj spid="_x0000_s12571" name="Equation" r:id="rId12" imgW="1333500" imgH="419100" progId="Equation.3">
                  <p:embed/>
                </p:oleObj>
              </mc:Choice>
              <mc:Fallback>
                <p:oleObj name="Equation" r:id="rId12" imgW="1333500" imgH="419100" progId="Equation.3">
                  <p:embed/>
                  <p:pic>
                    <p:nvPicPr>
                      <p:cNvPr id="0" name="Picture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5715000"/>
                        <a:ext cx="2667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1" name="Object 3"/>
          <p:cNvGraphicFramePr>
            <a:graphicFrameLocks noChangeAspect="1"/>
          </p:cNvGraphicFramePr>
          <p:nvPr/>
        </p:nvGraphicFramePr>
        <p:xfrm>
          <a:off x="6121400" y="5334000"/>
          <a:ext cx="2336800" cy="889000"/>
        </p:xfrm>
        <a:graphic>
          <a:graphicData uri="http://schemas.openxmlformats.org/presentationml/2006/ole">
            <mc:AlternateContent xmlns:mc="http://schemas.openxmlformats.org/markup-compatibility/2006">
              <mc:Choice xmlns:v="urn:schemas-microsoft-com:vml" Requires="v">
                <p:oleObj spid="_x0000_s12572" name="Equation" r:id="rId14" imgW="1167893" imgH="444307" progId="Equation.3">
                  <p:embed/>
                </p:oleObj>
              </mc:Choice>
              <mc:Fallback>
                <p:oleObj name="Equation" r:id="rId14" imgW="1167893" imgH="444307" progId="Equation.3">
                  <p:embed/>
                  <p:pic>
                    <p:nvPicPr>
                      <p:cNvPr id="0" name="Picture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1400" y="5334000"/>
                        <a:ext cx="23368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Table 38"/>
          <p:cNvGraphicFramePr>
            <a:graphicFrameLocks noGrp="1"/>
          </p:cNvGraphicFramePr>
          <p:nvPr/>
        </p:nvGraphicFramePr>
        <p:xfrm>
          <a:off x="7086600" y="2880360"/>
          <a:ext cx="1905000" cy="18542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70840">
                <a:tc>
                  <a:txBody>
                    <a:bodyPr/>
                    <a:lstStyle/>
                    <a:p>
                      <a:r>
                        <a:rPr lang="en-US" dirty="0" smtClean="0">
                          <a:solidFill>
                            <a:schemeClr val="bg1"/>
                          </a:solidFill>
                        </a:rPr>
                        <a:t>(X-M</a:t>
                      </a:r>
                      <a:r>
                        <a:rPr lang="en-US" baseline="-25000" dirty="0" smtClean="0">
                          <a:solidFill>
                            <a:schemeClr val="bg1"/>
                          </a:solidFill>
                        </a:rPr>
                        <a:t>X</a:t>
                      </a:r>
                      <a:r>
                        <a:rPr lang="en-US" baseline="0" dirty="0" smtClean="0">
                          <a:solidFill>
                            <a:schemeClr val="bg1"/>
                          </a:solidFill>
                        </a:rPr>
                        <a:t>)</a:t>
                      </a:r>
                      <a:r>
                        <a:rPr lang="en-US" baseline="30000" dirty="0" smtClean="0">
                          <a:solidFill>
                            <a:schemeClr val="bg1"/>
                          </a:solidFill>
                        </a:rPr>
                        <a:t>2</a:t>
                      </a:r>
                      <a:endParaRPr lang="en-US" dirty="0">
                        <a:solidFill>
                          <a:schemeClr val="bg1"/>
                        </a:solidFill>
                      </a:endParaRPr>
                    </a:p>
                  </a:txBody>
                  <a:tcPr/>
                </a:tc>
                <a:tc>
                  <a:txBody>
                    <a:bodyPr/>
                    <a:lstStyle/>
                    <a:p>
                      <a:r>
                        <a:rPr lang="en-US" dirty="0" smtClean="0">
                          <a:solidFill>
                            <a:schemeClr val="bg1"/>
                          </a:solidFill>
                        </a:rPr>
                        <a:t>(Y-M</a:t>
                      </a:r>
                      <a:r>
                        <a:rPr lang="en-US" baseline="-25000" dirty="0" smtClean="0">
                          <a:solidFill>
                            <a:schemeClr val="bg1"/>
                          </a:solidFill>
                        </a:rPr>
                        <a:t>Y</a:t>
                      </a:r>
                      <a:r>
                        <a:rPr lang="en-US" baseline="0" dirty="0" smtClean="0">
                          <a:solidFill>
                            <a:schemeClr val="bg1"/>
                          </a:solidFill>
                        </a:rPr>
                        <a:t>)</a:t>
                      </a:r>
                      <a:r>
                        <a:rPr lang="en-US" baseline="30000" dirty="0" smtClean="0">
                          <a:solidFill>
                            <a:schemeClr val="bg1"/>
                          </a:solidFill>
                        </a:rPr>
                        <a:t>2</a:t>
                      </a:r>
                      <a:endParaRPr lang="en-US" dirty="0">
                        <a:solidFill>
                          <a:schemeClr val="bg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4</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Pearson’s </a:t>
            </a:r>
            <a:r>
              <a:rPr lang="en-US" i="1" dirty="0" smtClean="0"/>
              <a:t>r</a:t>
            </a:r>
            <a:endParaRPr lang="en-US" i="1" dirty="0"/>
          </a:p>
        </p:txBody>
      </p:sp>
      <p:sp>
        <p:nvSpPr>
          <p:cNvPr id="6" name="Content Placeholder 5"/>
          <p:cNvSpPr>
            <a:spLocks noGrp="1"/>
          </p:cNvSpPr>
          <p:nvPr>
            <p:ph sz="quarter" idx="1"/>
          </p:nvPr>
        </p:nvSpPr>
        <p:spPr/>
        <p:txBody>
          <a:bodyPr>
            <a:normAutofit/>
          </a:bodyPr>
          <a:lstStyle/>
          <a:p>
            <a:r>
              <a:rPr lang="en-US" i="1" dirty="0" smtClean="0"/>
              <a:t>r</a:t>
            </a:r>
            <a:r>
              <a:rPr lang="en-US" dirty="0" smtClean="0"/>
              <a:t>   =     </a:t>
            </a:r>
            <a:r>
              <a:rPr lang="en-US" u="sng" dirty="0" err="1" smtClean="0"/>
              <a:t>covariability</a:t>
            </a:r>
            <a:r>
              <a:rPr lang="en-US" u="sng" dirty="0" smtClean="0"/>
              <a:t> of X and Y</a:t>
            </a:r>
            <a:r>
              <a:rPr lang="en-US" dirty="0" smtClean="0"/>
              <a:t> </a:t>
            </a:r>
          </a:p>
          <a:p>
            <a:pPr>
              <a:buNone/>
            </a:pPr>
            <a:r>
              <a:rPr lang="en-US" dirty="0" smtClean="0"/>
              <a:t>         variability of X and Y separately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Pearson’s </a:t>
            </a:r>
            <a:r>
              <a:rPr lang="en-US" i="1" dirty="0" smtClean="0"/>
              <a:t>r</a:t>
            </a:r>
            <a:endParaRPr lang="en-US" i="1" dirty="0"/>
          </a:p>
        </p:txBody>
      </p:sp>
      <p:sp>
        <p:nvSpPr>
          <p:cNvPr id="3" name="Content Placeholder 2"/>
          <p:cNvSpPr>
            <a:spLocks noGrp="1"/>
          </p:cNvSpPr>
          <p:nvPr>
            <p:ph sz="quarter" idx="1"/>
          </p:nvPr>
        </p:nvSpPr>
        <p:spPr/>
        <p:txBody>
          <a:bodyPr/>
          <a:lstStyle/>
          <a:p>
            <a:r>
              <a:rPr lang="en-US" dirty="0" smtClean="0"/>
              <a:t>Prediction</a:t>
            </a:r>
          </a:p>
          <a:p>
            <a:endParaRPr lang="en-US" dirty="0" smtClean="0"/>
          </a:p>
          <a:p>
            <a:r>
              <a:rPr lang="en-US" dirty="0" smtClean="0"/>
              <a:t>Validity</a:t>
            </a:r>
          </a:p>
          <a:p>
            <a:endParaRPr lang="en-US" dirty="0" smtClean="0"/>
          </a:p>
          <a:p>
            <a:r>
              <a:rPr lang="en-US" dirty="0" smtClean="0"/>
              <a:t>Reliability</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 Descriptions</a:t>
            </a:r>
            <a:endParaRPr lang="en-US" dirty="0"/>
          </a:p>
        </p:txBody>
      </p:sp>
      <p:sp>
        <p:nvSpPr>
          <p:cNvPr id="3" name="Content Placeholder 2"/>
          <p:cNvSpPr>
            <a:spLocks noGrp="1"/>
          </p:cNvSpPr>
          <p:nvPr>
            <p:ph sz="quarter" idx="1"/>
          </p:nvPr>
        </p:nvSpPr>
        <p:spPr/>
        <p:txBody>
          <a:bodyPr/>
          <a:lstStyle/>
          <a:p>
            <a:r>
              <a:rPr lang="en-US" dirty="0" smtClean="0"/>
              <a:t>1) </a:t>
            </a:r>
            <a:r>
              <a:rPr lang="en-US" i="1" dirty="0" smtClean="0"/>
              <a:t>r</a:t>
            </a:r>
            <a:r>
              <a:rPr lang="en-US" dirty="0" smtClean="0"/>
              <a:t> = -.84 between total mileage &amp; auto resale value</a:t>
            </a:r>
          </a:p>
          <a:p>
            <a:r>
              <a:rPr lang="en-US" dirty="0" smtClean="0"/>
              <a:t>2) </a:t>
            </a:r>
            <a:r>
              <a:rPr lang="en-US" i="1" dirty="0" smtClean="0"/>
              <a:t>r</a:t>
            </a:r>
            <a:r>
              <a:rPr lang="en-US" dirty="0" smtClean="0"/>
              <a:t> = -.35 between the number of days absent from school &amp; performance on a math test</a:t>
            </a:r>
          </a:p>
          <a:p>
            <a:r>
              <a:rPr lang="en-US" dirty="0" smtClean="0"/>
              <a:t>3) </a:t>
            </a:r>
            <a:r>
              <a:rPr lang="en-US" i="1" dirty="0" smtClean="0"/>
              <a:t>r </a:t>
            </a:r>
            <a:r>
              <a:rPr lang="en-US" dirty="0" smtClean="0"/>
              <a:t>= -.05 between height &amp; IQ</a:t>
            </a:r>
          </a:p>
          <a:p>
            <a:r>
              <a:rPr lang="en-US" dirty="0" smtClean="0"/>
              <a:t>4) </a:t>
            </a:r>
            <a:r>
              <a:rPr lang="en-US" i="1" dirty="0" smtClean="0"/>
              <a:t>r</a:t>
            </a:r>
            <a:r>
              <a:rPr lang="en-US" dirty="0" smtClean="0"/>
              <a:t> = .03 between anxiety level &amp; college GPA</a:t>
            </a:r>
          </a:p>
          <a:p>
            <a:r>
              <a:rPr lang="en-US" dirty="0" smtClean="0"/>
              <a:t>5) </a:t>
            </a:r>
            <a:r>
              <a:rPr lang="en-US" i="1" dirty="0" smtClean="0"/>
              <a:t>r </a:t>
            </a:r>
            <a:r>
              <a:rPr lang="en-US" dirty="0" smtClean="0"/>
              <a:t>= .56 between age of schoolchildren &amp; reading comprehension level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correlations</a:t>
            </a:r>
            <a:endParaRPr lang="en-US" dirty="0"/>
          </a:p>
        </p:txBody>
      </p:sp>
      <p:sp>
        <p:nvSpPr>
          <p:cNvPr id="3" name="Content Placeholder 2"/>
          <p:cNvSpPr>
            <a:spLocks noGrp="1"/>
          </p:cNvSpPr>
          <p:nvPr>
            <p:ph sz="quarter" idx="1"/>
          </p:nvPr>
        </p:nvSpPr>
        <p:spPr/>
        <p:txBody>
          <a:bodyPr/>
          <a:lstStyle/>
          <a:p>
            <a:r>
              <a:rPr lang="en-US" dirty="0" smtClean="0"/>
              <a:t>Describe a relationship between 2 </a:t>
            </a:r>
            <a:r>
              <a:rPr lang="en-US" dirty="0" err="1" smtClean="0"/>
              <a:t>vars</a:t>
            </a:r>
            <a:endParaRPr lang="en-US" dirty="0" smtClean="0"/>
          </a:p>
          <a:p>
            <a:pPr lvl="1"/>
            <a:r>
              <a:rPr lang="en-US" dirty="0" smtClean="0"/>
              <a:t>Correlation does not equal causation</a:t>
            </a:r>
          </a:p>
          <a:p>
            <a:pPr lvl="2"/>
            <a:r>
              <a:rPr lang="en-US" dirty="0" smtClean="0"/>
              <a:t>Directionality Problem</a:t>
            </a:r>
          </a:p>
          <a:p>
            <a:pPr lvl="2"/>
            <a:r>
              <a:rPr lang="en-US" dirty="0" smtClean="0"/>
              <a:t>Third-variable Problem</a:t>
            </a:r>
          </a:p>
          <a:p>
            <a:r>
              <a:rPr lang="en-US" dirty="0" smtClean="0"/>
              <a:t>Restricted range</a:t>
            </a:r>
          </a:p>
          <a:p>
            <a:pPr lvl="1"/>
            <a:r>
              <a:rPr lang="en-US" dirty="0" smtClean="0"/>
              <a:t>Obscures relationship</a:t>
            </a:r>
          </a:p>
          <a:p>
            <a:endParaRPr lang="en-US" dirty="0"/>
          </a:p>
        </p:txBody>
      </p:sp>
      <p:graphicFrame>
        <p:nvGraphicFramePr>
          <p:cNvPr id="24578" name="Object 2"/>
          <p:cNvGraphicFramePr>
            <a:graphicFrameLocks noChangeAspect="1"/>
          </p:cNvGraphicFramePr>
          <p:nvPr/>
        </p:nvGraphicFramePr>
        <p:xfrm>
          <a:off x="4192588" y="2438400"/>
          <a:ext cx="4113212" cy="4113212"/>
        </p:xfrm>
        <a:graphic>
          <a:graphicData uri="http://schemas.openxmlformats.org/presentationml/2006/ole">
            <mc:AlternateContent xmlns:mc="http://schemas.openxmlformats.org/markup-compatibility/2006">
              <mc:Choice xmlns:v="urn:schemas-microsoft-com:vml" Requires="v">
                <p:oleObj spid="_x0000_s24624" name="CorelDRAW" r:id="rId4" imgW="7321296" imgH="8004048" progId="">
                  <p:embed/>
                </p:oleObj>
              </mc:Choice>
              <mc:Fallback>
                <p:oleObj name="CorelDRAW" r:id="rId4" imgW="7321296" imgH="8004048"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588" y="2438400"/>
                        <a:ext cx="4113212"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a:bodyPr>
          <a:lstStyle/>
          <a:p>
            <a:r>
              <a:rPr lang="en-US" dirty="0" smtClean="0"/>
              <a:t>Correlation coefficients</a:t>
            </a:r>
          </a:p>
          <a:p>
            <a:r>
              <a:rPr lang="en-US" dirty="0" smtClean="0"/>
              <a:t>Scatterplots</a:t>
            </a:r>
          </a:p>
          <a:p>
            <a:r>
              <a:rPr lang="en-US" dirty="0" smtClean="0"/>
              <a:t>Calculating Pearson’s </a:t>
            </a:r>
            <a:r>
              <a:rPr lang="en-US" i="1" dirty="0" smtClean="0"/>
              <a:t>r</a:t>
            </a:r>
          </a:p>
          <a:p>
            <a:r>
              <a:rPr lang="en-US" dirty="0"/>
              <a:t>Interpreting correlation </a:t>
            </a:r>
            <a:r>
              <a:rPr lang="en-US" dirty="0" smtClean="0"/>
              <a:t>coefficients</a:t>
            </a:r>
          </a:p>
          <a:p>
            <a:r>
              <a:rPr lang="en-US" dirty="0" smtClean="0"/>
              <a:t>Calculating &amp; interpreting coefficient of determination</a:t>
            </a:r>
          </a:p>
          <a:p>
            <a:r>
              <a:rPr lang="en-US" dirty="0" smtClean="0"/>
              <a:t>Determining statistical significance</a:t>
            </a:r>
          </a:p>
          <a:p>
            <a:r>
              <a:rPr lang="en-US" dirty="0" smtClean="0"/>
              <a:t>Calculating Spearman’s correlation coefficient</a:t>
            </a:r>
          </a:p>
          <a:p>
            <a:endParaRPr lang="en-US" dirty="0"/>
          </a:p>
          <a:p>
            <a:endParaRPr lang="en-US" dirty="0" smtClean="0"/>
          </a:p>
          <a:p>
            <a:endParaRPr lang="en-US" dirty="0"/>
          </a:p>
        </p:txBody>
      </p:sp>
    </p:spTree>
    <p:extLst>
      <p:ext uri="{BB962C8B-B14F-4D97-AF65-F5344CB8AC3E}">
        <p14:creationId xmlns:p14="http://schemas.microsoft.com/office/powerpoint/2010/main" val="1938370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correlations</a:t>
            </a:r>
            <a:endParaRPr lang="en-US" dirty="0"/>
          </a:p>
        </p:txBody>
      </p:sp>
      <p:sp>
        <p:nvSpPr>
          <p:cNvPr id="3" name="Content Placeholder 2"/>
          <p:cNvSpPr>
            <a:spLocks noGrp="1"/>
          </p:cNvSpPr>
          <p:nvPr>
            <p:ph sz="quarter" idx="1"/>
          </p:nvPr>
        </p:nvSpPr>
        <p:spPr/>
        <p:txBody>
          <a:bodyPr/>
          <a:lstStyle/>
          <a:p>
            <a:r>
              <a:rPr lang="en-US" dirty="0" smtClean="0"/>
              <a:t>Outliers</a:t>
            </a:r>
          </a:p>
          <a:p>
            <a:pPr lvl="1"/>
            <a:r>
              <a:rPr lang="en-US" dirty="0" smtClean="0"/>
              <a:t>Can have BIG impact on correlation coefficient</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524000" y="2826105"/>
            <a:ext cx="6096000" cy="365089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correlations</a:t>
            </a:r>
            <a:endParaRPr lang="en-US" dirty="0"/>
          </a:p>
        </p:txBody>
      </p:sp>
      <p:sp>
        <p:nvSpPr>
          <p:cNvPr id="3" name="Content Placeholder 2"/>
          <p:cNvSpPr>
            <a:spLocks noGrp="1"/>
          </p:cNvSpPr>
          <p:nvPr>
            <p:ph sz="quarter" idx="1"/>
          </p:nvPr>
        </p:nvSpPr>
        <p:spPr/>
        <p:txBody>
          <a:bodyPr/>
          <a:lstStyle/>
          <a:p>
            <a:r>
              <a:rPr lang="en-US" dirty="0" smtClean="0"/>
              <a:t>Strength &amp; Prediction</a:t>
            </a:r>
          </a:p>
          <a:p>
            <a:pPr lvl="1"/>
            <a:r>
              <a:rPr lang="en-US" dirty="0" smtClean="0"/>
              <a:t>Coefficient of determination </a:t>
            </a:r>
            <a:r>
              <a:rPr lang="en-US" i="1" dirty="0" smtClean="0"/>
              <a:t>r</a:t>
            </a:r>
            <a:r>
              <a:rPr lang="en-US" baseline="30000" dirty="0" smtClean="0"/>
              <a:t>2</a:t>
            </a:r>
            <a:endParaRPr lang="en-US" dirty="0" smtClean="0"/>
          </a:p>
          <a:p>
            <a:pPr lvl="2"/>
            <a:r>
              <a:rPr lang="en-US" dirty="0" smtClean="0"/>
              <a:t>Proportion of variability in </a:t>
            </a:r>
            <a:r>
              <a:rPr lang="en-US" dirty="0" smtClean="0"/>
              <a:t>one </a:t>
            </a:r>
            <a:r>
              <a:rPr lang="en-US" dirty="0" smtClean="0"/>
              <a:t>variable that can be determined from the relationship w/ the other variable</a:t>
            </a:r>
          </a:p>
          <a:p>
            <a:pPr lvl="2"/>
            <a:endParaRPr lang="en-US" dirty="0" smtClean="0"/>
          </a:p>
          <a:p>
            <a:pPr lvl="1"/>
            <a:r>
              <a:rPr lang="en-US" i="1" dirty="0" smtClean="0"/>
              <a:t>r</a:t>
            </a:r>
            <a:r>
              <a:rPr lang="en-US" dirty="0" smtClean="0"/>
              <a:t> = .60, then </a:t>
            </a:r>
            <a:r>
              <a:rPr lang="en-US" i="1" dirty="0" smtClean="0"/>
              <a:t>r</a:t>
            </a:r>
            <a:r>
              <a:rPr lang="en-US" baseline="30000" dirty="0" smtClean="0"/>
              <a:t>2 </a:t>
            </a:r>
            <a:r>
              <a:rPr lang="en-US" dirty="0" smtClean="0"/>
              <a:t>= .36 or 36%</a:t>
            </a:r>
          </a:p>
          <a:p>
            <a:pPr lvl="1"/>
            <a:r>
              <a:rPr lang="en-US" dirty="0" smtClean="0"/>
              <a:t>36% of the total variability in X is consistently associated with variability in Y</a:t>
            </a:r>
          </a:p>
          <a:p>
            <a:pPr lvl="1"/>
            <a:r>
              <a:rPr lang="en-US" dirty="0" smtClean="0"/>
              <a:t>“predicted” and “accounted for” variability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Mini-Review</a:t>
            </a:r>
            <a:endParaRPr lang="en-US" dirty="0"/>
          </a:p>
        </p:txBody>
      </p:sp>
      <p:sp>
        <p:nvSpPr>
          <p:cNvPr id="3" name="Content Placeholder 2"/>
          <p:cNvSpPr>
            <a:spLocks noGrp="1"/>
          </p:cNvSpPr>
          <p:nvPr>
            <p:ph sz="quarter" idx="1"/>
          </p:nvPr>
        </p:nvSpPr>
        <p:spPr/>
        <p:txBody>
          <a:bodyPr/>
          <a:lstStyle/>
          <a:p>
            <a:r>
              <a:rPr lang="en-US" dirty="0" smtClean="0"/>
              <a:t>Correlations</a:t>
            </a:r>
          </a:p>
          <a:p>
            <a:pPr lvl="1"/>
            <a:r>
              <a:rPr lang="en-US" dirty="0" smtClean="0"/>
              <a:t>Calculation of Pearson’s </a:t>
            </a:r>
            <a:r>
              <a:rPr lang="en-US" i="1" dirty="0" smtClean="0"/>
              <a:t>r</a:t>
            </a:r>
          </a:p>
          <a:p>
            <a:pPr lvl="2"/>
            <a:r>
              <a:rPr lang="en-US" dirty="0" smtClean="0"/>
              <a:t>Sum of product deviations</a:t>
            </a:r>
          </a:p>
          <a:p>
            <a:pPr lvl="1"/>
            <a:r>
              <a:rPr lang="en-US" dirty="0" smtClean="0"/>
              <a:t>Using Pearson’s </a:t>
            </a:r>
            <a:r>
              <a:rPr lang="en-US" i="1" dirty="0" smtClean="0"/>
              <a:t>r</a:t>
            </a:r>
          </a:p>
          <a:p>
            <a:pPr lvl="1"/>
            <a:r>
              <a:rPr lang="en-US" dirty="0" smtClean="0"/>
              <a:t>Verbal descriptions</a:t>
            </a:r>
          </a:p>
          <a:p>
            <a:pPr lvl="1"/>
            <a:r>
              <a:rPr lang="en-US" dirty="0" smtClean="0"/>
              <a:t>Interpretation of Pearson’s </a:t>
            </a:r>
            <a:r>
              <a:rPr lang="en-US" i="1" dirty="0" smtClean="0"/>
              <a:t>r</a:t>
            </a:r>
          </a:p>
          <a:p>
            <a:pPr lvl="2"/>
            <a:endParaRPr lang="en-US" i="1" dirty="0" smtClean="0"/>
          </a:p>
          <a:p>
            <a:pPr lvl="2"/>
            <a:endParaRPr lang="en-US" dirty="0" smtClean="0"/>
          </a:p>
        </p:txBody>
      </p:sp>
      <p:graphicFrame>
        <p:nvGraphicFramePr>
          <p:cNvPr id="62467" name="Object 3"/>
          <p:cNvGraphicFramePr>
            <a:graphicFrameLocks noChangeAspect="1"/>
          </p:cNvGraphicFramePr>
          <p:nvPr>
            <p:extLst>
              <p:ext uri="{D42A27DB-BD31-4B8C-83A1-F6EECF244321}">
                <p14:modId xmlns:p14="http://schemas.microsoft.com/office/powerpoint/2010/main" val="3672704154"/>
              </p:ext>
            </p:extLst>
          </p:nvPr>
        </p:nvGraphicFramePr>
        <p:xfrm>
          <a:off x="6241961" y="4721806"/>
          <a:ext cx="2209800" cy="914400"/>
        </p:xfrm>
        <a:graphic>
          <a:graphicData uri="http://schemas.openxmlformats.org/presentationml/2006/ole">
            <mc:AlternateContent xmlns:mc="http://schemas.openxmlformats.org/markup-compatibility/2006">
              <mc:Choice xmlns:v="urn:schemas-microsoft-com:vml" Requires="v">
                <p:oleObj spid="_x0000_s62609" name="Equation" r:id="rId4" imgW="1104900" imgH="457200" progId="Equation.3">
                  <p:embed/>
                </p:oleObj>
              </mc:Choice>
              <mc:Fallback>
                <p:oleObj name="Equation" r:id="rId4" imgW="1104900" imgH="45720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961" y="4721806"/>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3057525809"/>
              </p:ext>
            </p:extLst>
          </p:nvPr>
        </p:nvGraphicFramePr>
        <p:xfrm>
          <a:off x="5715000" y="3474613"/>
          <a:ext cx="2768600" cy="787400"/>
        </p:xfrm>
        <a:graphic>
          <a:graphicData uri="http://schemas.openxmlformats.org/presentationml/2006/ole">
            <mc:AlternateContent xmlns:mc="http://schemas.openxmlformats.org/markup-compatibility/2006">
              <mc:Choice xmlns:v="urn:schemas-microsoft-com:vml" Requires="v">
                <p:oleObj spid="_x0000_s62610" name="Equation" r:id="rId6" imgW="1384300" imgH="393700" progId="Equation.3">
                  <p:embed/>
                </p:oleObj>
              </mc:Choice>
              <mc:Fallback>
                <p:oleObj name="Equation" r:id="rId6" imgW="1384300" imgH="393700" progId="Equation.3">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474613"/>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5"/>
          <p:cNvGraphicFramePr>
            <a:graphicFrameLocks noChangeAspect="1"/>
          </p:cNvGraphicFramePr>
          <p:nvPr>
            <p:extLst>
              <p:ext uri="{D42A27DB-BD31-4B8C-83A1-F6EECF244321}">
                <p14:modId xmlns:p14="http://schemas.microsoft.com/office/powerpoint/2010/main" val="620183307"/>
              </p:ext>
            </p:extLst>
          </p:nvPr>
        </p:nvGraphicFramePr>
        <p:xfrm>
          <a:off x="5715000" y="2149431"/>
          <a:ext cx="2743200" cy="838200"/>
        </p:xfrm>
        <a:graphic>
          <a:graphicData uri="http://schemas.openxmlformats.org/presentationml/2006/ole">
            <mc:AlternateContent xmlns:mc="http://schemas.openxmlformats.org/markup-compatibility/2006">
              <mc:Choice xmlns:v="urn:schemas-microsoft-com:vml" Requires="v">
                <p:oleObj spid="_x0000_s62611" name="Equation" r:id="rId8" imgW="1371600" imgH="419100" progId="Equation.3">
                  <p:embed/>
                </p:oleObj>
              </mc:Choice>
              <mc:Fallback>
                <p:oleObj name="Equation" r:id="rId8" imgW="1371600" imgH="419100" progId="Equation.3">
                  <p:embed/>
                  <p:pic>
                    <p:nvPicPr>
                      <p:cNvPr id="0"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149431"/>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blinds(horizontal)">
                                      <p:cBhvr>
                                        <p:cTn id="17" dur="500"/>
                                        <p:tgtEl>
                                          <p:spTgt spid="62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8"/>
                                        </p:tgtEl>
                                        <p:attrNameLst>
                                          <p:attrName>style.visibility</p:attrName>
                                        </p:attrNameLst>
                                      </p:cBhvr>
                                      <p:to>
                                        <p:strVal val="visible"/>
                                      </p:to>
                                    </p:set>
                                    <p:animEffect transition="in" filter="blinds(horizontal)">
                                      <p:cBhvr>
                                        <p:cTn id="27" dur="500"/>
                                        <p:tgtEl>
                                          <p:spTgt spid="624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7"/>
                                        </p:tgtEl>
                                        <p:attrNameLst>
                                          <p:attrName>style.visibility</p:attrName>
                                        </p:attrNameLst>
                                      </p:cBhvr>
                                      <p:to>
                                        <p:strVal val="visible"/>
                                      </p:to>
                                    </p:set>
                                    <p:animEffect transition="in" filter="blinds(horizontal)">
                                      <p:cBhvr>
                                        <p:cTn id="32" dur="500"/>
                                        <p:tgtEl>
                                          <p:spTgt spid="624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linds(horizontal)">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linds(horizontal)">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a:t>
            </a:r>
            <a:br>
              <a:rPr lang="en-US" dirty="0" smtClean="0"/>
            </a:br>
            <a:r>
              <a:rPr lang="en-US" dirty="0" smtClean="0"/>
              <a:t>Practice – Calculate Pearson’s </a:t>
            </a:r>
            <a:r>
              <a:rPr lang="en-US" i="1" dirty="0" smtClean="0"/>
              <a:t>r</a:t>
            </a:r>
            <a:endParaRPr lang="en-US" i="1"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Calculate SP</a:t>
            </a:r>
          </a:p>
          <a:p>
            <a:pPr marL="514350" indent="-514350">
              <a:buFont typeface="+mj-lt"/>
              <a:buAutoNum type="arabicPeriod"/>
            </a:pPr>
            <a:endParaRPr lang="en-US" dirty="0" smtClean="0"/>
          </a:p>
          <a:p>
            <a:pPr marL="514350" indent="-514350">
              <a:buFont typeface="+mj-lt"/>
              <a:buAutoNum type="arabicPeriod"/>
            </a:pPr>
            <a:r>
              <a:rPr lang="en-US" dirty="0" smtClean="0"/>
              <a:t>Calculate SS for X</a:t>
            </a:r>
          </a:p>
          <a:p>
            <a:pPr marL="514350" indent="-514350">
              <a:buFont typeface="+mj-lt"/>
              <a:buAutoNum type="arabicPeriod"/>
            </a:pPr>
            <a:endParaRPr lang="en-US" dirty="0" smtClean="0"/>
          </a:p>
          <a:p>
            <a:pPr marL="514350" indent="-514350">
              <a:buFont typeface="+mj-lt"/>
              <a:buAutoNum type="arabicPeriod"/>
            </a:pPr>
            <a:r>
              <a:rPr lang="en-US" dirty="0" smtClean="0"/>
              <a:t>Calculate SS for Y</a:t>
            </a:r>
          </a:p>
          <a:p>
            <a:pPr marL="514350" indent="-514350">
              <a:buFont typeface="+mj-lt"/>
              <a:buAutoNum type="arabicPeriod"/>
            </a:pPr>
            <a:endParaRPr lang="en-US" dirty="0" smtClean="0"/>
          </a:p>
          <a:p>
            <a:pPr marL="514350" indent="-514350">
              <a:buFont typeface="+mj-lt"/>
              <a:buAutoNum type="arabicPeriod"/>
            </a:pPr>
            <a:r>
              <a:rPr lang="en-US" dirty="0" smtClean="0"/>
              <a:t>Plug numbers into formula</a:t>
            </a:r>
            <a:endParaRPr lang="en-US" dirty="0"/>
          </a:p>
        </p:txBody>
      </p:sp>
      <p:graphicFrame>
        <p:nvGraphicFramePr>
          <p:cNvPr id="13314" name="Object 2"/>
          <p:cNvGraphicFramePr>
            <a:graphicFrameLocks noChangeAspect="1"/>
          </p:cNvGraphicFramePr>
          <p:nvPr/>
        </p:nvGraphicFramePr>
        <p:xfrm>
          <a:off x="381000" y="2209800"/>
          <a:ext cx="3251200" cy="431800"/>
        </p:xfrm>
        <a:graphic>
          <a:graphicData uri="http://schemas.openxmlformats.org/presentationml/2006/ole">
            <mc:AlternateContent xmlns:mc="http://schemas.openxmlformats.org/markup-compatibility/2006">
              <mc:Choice xmlns:v="urn:schemas-microsoft-com:vml" Requires="v">
                <p:oleObj spid="_x0000_s67902" name="Equation" r:id="rId4" imgW="1624895" imgH="215806" progId="Equation.3">
                  <p:embed/>
                </p:oleObj>
              </mc:Choice>
              <mc:Fallback>
                <p:oleObj name="Equation" r:id="rId4" imgW="1624895" imgH="215806" progId="Equation.3">
                  <p:embed/>
                  <p:pic>
                    <p:nvPicPr>
                      <p:cNvPr id="0"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09800"/>
                        <a:ext cx="325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4191000" y="1981200"/>
          <a:ext cx="2768600" cy="787400"/>
        </p:xfrm>
        <a:graphic>
          <a:graphicData uri="http://schemas.openxmlformats.org/presentationml/2006/ole">
            <mc:AlternateContent xmlns:mc="http://schemas.openxmlformats.org/markup-compatibility/2006">
              <mc:Choice xmlns:v="urn:schemas-microsoft-com:vml" Requires="v">
                <p:oleObj spid="_x0000_s67903" name="Equation" r:id="rId6" imgW="1384300" imgH="393700" progId="Equation.3">
                  <p:embed/>
                </p:oleObj>
              </mc:Choice>
              <mc:Fallback>
                <p:oleObj name="Equation" r:id="rId6" imgW="1384300" imgH="393700" progId="Equation.3">
                  <p:embed/>
                  <p:pic>
                    <p:nvPicPr>
                      <p:cNvPr id="0"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981200"/>
                        <a:ext cx="2768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3810000" y="2971800"/>
          <a:ext cx="2743200" cy="838200"/>
        </p:xfrm>
        <a:graphic>
          <a:graphicData uri="http://schemas.openxmlformats.org/presentationml/2006/ole">
            <mc:AlternateContent xmlns:mc="http://schemas.openxmlformats.org/markup-compatibility/2006">
              <mc:Choice xmlns:v="urn:schemas-microsoft-com:vml" Requires="v">
                <p:oleObj spid="_x0000_s67904" name="Equation" r:id="rId8" imgW="1371600" imgH="419100" progId="Equation.3">
                  <p:embed/>
                </p:oleObj>
              </mc:Choice>
              <mc:Fallback>
                <p:oleObj name="Equation" r:id="rId8" imgW="1371600" imgH="419100" progId="Equation.3">
                  <p:embed/>
                  <p:pic>
                    <p:nvPicPr>
                      <p:cNvPr id="0" name="Picture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9718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381000" y="3276600"/>
          <a:ext cx="2286000" cy="457200"/>
        </p:xfrm>
        <a:graphic>
          <a:graphicData uri="http://schemas.openxmlformats.org/presentationml/2006/ole">
            <mc:AlternateContent xmlns:mc="http://schemas.openxmlformats.org/markup-compatibility/2006">
              <mc:Choice xmlns:v="urn:schemas-microsoft-com:vml" Requires="v">
                <p:oleObj spid="_x0000_s67905" name="Equation" r:id="rId10" imgW="1143000" imgH="228600" progId="Equation.3">
                  <p:embed/>
                </p:oleObj>
              </mc:Choice>
              <mc:Fallback>
                <p:oleObj name="Equation" r:id="rId10" imgW="1143000" imgH="228600" progId="Equation.3">
                  <p:embed/>
                  <p:pic>
                    <p:nvPicPr>
                      <p:cNvPr id="0" name="Picture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276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457200" y="4267200"/>
          <a:ext cx="2184400" cy="457200"/>
        </p:xfrm>
        <a:graphic>
          <a:graphicData uri="http://schemas.openxmlformats.org/presentationml/2006/ole">
            <mc:AlternateContent xmlns:mc="http://schemas.openxmlformats.org/markup-compatibility/2006">
              <mc:Choice xmlns:v="urn:schemas-microsoft-com:vml" Requires="v">
                <p:oleObj spid="_x0000_s67906" name="Equation" r:id="rId12" imgW="1091726" imgH="228501" progId="Equation.3">
                  <p:embed/>
                </p:oleObj>
              </mc:Choice>
              <mc:Fallback>
                <p:oleObj name="Equation" r:id="rId12" imgW="1091726" imgH="228501" progId="Equation.3">
                  <p:embed/>
                  <p:pic>
                    <p:nvPicPr>
                      <p:cNvPr id="0" name="Picture 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42672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3505200" y="4038600"/>
          <a:ext cx="2565400" cy="838200"/>
        </p:xfrm>
        <a:graphic>
          <a:graphicData uri="http://schemas.openxmlformats.org/presentationml/2006/ole">
            <mc:AlternateContent xmlns:mc="http://schemas.openxmlformats.org/markup-compatibility/2006">
              <mc:Choice xmlns:v="urn:schemas-microsoft-com:vml" Requires="v">
                <p:oleObj spid="_x0000_s67907" name="Equation" r:id="rId14" imgW="1282700" imgH="419100" progId="Equation.3">
                  <p:embed/>
                </p:oleObj>
              </mc:Choice>
              <mc:Fallback>
                <p:oleObj name="Equation" r:id="rId14" imgW="1282700" imgH="419100" progId="Equation.3">
                  <p:embed/>
                  <p:pic>
                    <p:nvPicPr>
                      <p:cNvPr id="0"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4038600"/>
                        <a:ext cx="256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3"/>
          <p:cNvGraphicFramePr>
            <a:graphicFrameLocks noChangeAspect="1"/>
          </p:cNvGraphicFramePr>
          <p:nvPr/>
        </p:nvGraphicFramePr>
        <p:xfrm>
          <a:off x="1905000" y="5410200"/>
          <a:ext cx="2209800" cy="914400"/>
        </p:xfrm>
        <a:graphic>
          <a:graphicData uri="http://schemas.openxmlformats.org/presentationml/2006/ole">
            <mc:AlternateContent xmlns:mc="http://schemas.openxmlformats.org/markup-compatibility/2006">
              <mc:Choice xmlns:v="urn:schemas-microsoft-com:vml" Requires="v">
                <p:oleObj spid="_x0000_s67908" name="Equation" r:id="rId16" imgW="1104900" imgH="457200" progId="Equation.3">
                  <p:embed/>
                </p:oleObj>
              </mc:Choice>
              <mc:Fallback>
                <p:oleObj name="Equation" r:id="rId16" imgW="1104900" imgH="457200" progId="Equation.3">
                  <p:embed/>
                  <p:pic>
                    <p:nvPicPr>
                      <p:cNvPr id="0" name="Picture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54102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Table 10"/>
          <p:cNvGraphicFramePr>
            <a:graphicFrameLocks noGrp="1"/>
          </p:cNvGraphicFramePr>
          <p:nvPr/>
        </p:nvGraphicFramePr>
        <p:xfrm>
          <a:off x="7239000" y="3048000"/>
          <a:ext cx="1219200" cy="327660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468086">
                <a:tc gridSpan="2">
                  <a:txBody>
                    <a:bodyPr/>
                    <a:lstStyle/>
                    <a:p>
                      <a:pPr algn="ctr"/>
                      <a:r>
                        <a:rPr lang="en-US" sz="2400" b="0" dirty="0" smtClean="0">
                          <a:solidFill>
                            <a:schemeClr val="tx1"/>
                          </a:solidFill>
                        </a:rPr>
                        <a:t>Ex 1</a:t>
                      </a:r>
                      <a:endParaRPr lang="en-US" sz="2400" b="0" dirty="0">
                        <a:solidFill>
                          <a:schemeClr val="tx1"/>
                        </a:solidFill>
                      </a:endParaRPr>
                    </a:p>
                  </a:txBody>
                  <a:tcPr/>
                </a:tc>
                <a:tc hMerge="1">
                  <a:txBody>
                    <a:bodyPr/>
                    <a:lstStyle/>
                    <a:p>
                      <a:pPr algn="ctr"/>
                      <a:endParaRPr lang="en-US" sz="2400" dirty="0">
                        <a:solidFill>
                          <a:schemeClr val="tx1"/>
                        </a:solidFill>
                      </a:endParaRPr>
                    </a:p>
                  </a:txBody>
                  <a:tcPr/>
                </a:tc>
                <a:extLst>
                  <a:ext uri="{0D108BD9-81ED-4DB2-BD59-A6C34878D82A}">
                    <a16:rowId xmlns:a16="http://schemas.microsoft.com/office/drawing/2014/main" xmlns="" val="10000"/>
                  </a:ext>
                </a:extLst>
              </a:tr>
              <a:tr h="468086">
                <a:tc>
                  <a:txBody>
                    <a:bodyPr/>
                    <a:lstStyle/>
                    <a:p>
                      <a:pPr algn="ctr"/>
                      <a:r>
                        <a:rPr lang="en-US" sz="2400" dirty="0" smtClean="0">
                          <a:solidFill>
                            <a:schemeClr val="tx1"/>
                          </a:solidFill>
                        </a:rPr>
                        <a:t>X</a:t>
                      </a:r>
                      <a:endParaRPr lang="en-US" sz="2400" dirty="0">
                        <a:solidFill>
                          <a:schemeClr val="tx1"/>
                        </a:solidFill>
                      </a:endParaRPr>
                    </a:p>
                  </a:txBody>
                  <a:tcPr>
                    <a:solidFill>
                      <a:schemeClr val="accent2">
                        <a:lumMod val="20000"/>
                        <a:lumOff val="80000"/>
                      </a:schemeClr>
                    </a:solidFill>
                  </a:tcPr>
                </a:tc>
                <a:tc>
                  <a:txBody>
                    <a:bodyPr/>
                    <a:lstStyle/>
                    <a:p>
                      <a:pPr algn="ctr"/>
                      <a:r>
                        <a:rPr lang="en-US" sz="2400" dirty="0" smtClean="0">
                          <a:solidFill>
                            <a:schemeClr val="tx1"/>
                          </a:solidFill>
                        </a:rPr>
                        <a:t>Y</a:t>
                      </a:r>
                      <a:endParaRPr lang="en-US" sz="24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xmlns="" val="10001"/>
                  </a:ext>
                </a:extLst>
              </a:tr>
              <a:tr h="468086">
                <a:tc>
                  <a:txBody>
                    <a:bodyPr/>
                    <a:lstStyle/>
                    <a:p>
                      <a:pPr algn="ctr"/>
                      <a:r>
                        <a:rPr lang="en-US" sz="2400" dirty="0" smtClean="0"/>
                        <a:t>2</a:t>
                      </a:r>
                      <a:endParaRPr lang="en-US" sz="2400" dirty="0"/>
                    </a:p>
                  </a:txBody>
                  <a:tcPr/>
                </a:tc>
                <a:tc>
                  <a:txBody>
                    <a:bodyPr/>
                    <a:lstStyle/>
                    <a:p>
                      <a:pPr algn="ctr"/>
                      <a:r>
                        <a:rPr lang="en-US" sz="2400" dirty="0" smtClean="0"/>
                        <a:t>9</a:t>
                      </a:r>
                      <a:endParaRPr lang="en-US" sz="2400" dirty="0"/>
                    </a:p>
                  </a:txBody>
                  <a:tcPr/>
                </a:tc>
                <a:extLst>
                  <a:ext uri="{0D108BD9-81ED-4DB2-BD59-A6C34878D82A}">
                    <a16:rowId xmlns:a16="http://schemas.microsoft.com/office/drawing/2014/main" xmlns="" val="10002"/>
                  </a:ext>
                </a:extLst>
              </a:tr>
              <a:tr h="468086">
                <a:tc>
                  <a:txBody>
                    <a:bodyPr/>
                    <a:lstStyle/>
                    <a:p>
                      <a:pPr algn="ctr"/>
                      <a:r>
                        <a:rPr lang="en-US" sz="2400" dirty="0" smtClean="0"/>
                        <a:t>1</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xmlns="" val="10003"/>
                  </a:ext>
                </a:extLst>
              </a:tr>
              <a:tr h="468086">
                <a:tc>
                  <a:txBody>
                    <a:bodyPr/>
                    <a:lstStyle/>
                    <a:p>
                      <a:pPr algn="ctr"/>
                      <a:r>
                        <a:rPr lang="en-US" sz="2400" dirty="0" smtClean="0"/>
                        <a:t>3</a:t>
                      </a:r>
                      <a:endParaRPr lang="en-US" sz="2400" dirty="0"/>
                    </a:p>
                  </a:txBody>
                  <a:tcPr/>
                </a:tc>
                <a:tc>
                  <a:txBody>
                    <a:bodyPr/>
                    <a:lstStyle/>
                    <a:p>
                      <a:pPr algn="ctr"/>
                      <a:r>
                        <a:rPr lang="en-US" sz="2400" dirty="0" smtClean="0"/>
                        <a:t>6</a:t>
                      </a:r>
                      <a:endParaRPr lang="en-US" sz="2400" dirty="0"/>
                    </a:p>
                  </a:txBody>
                  <a:tcPr/>
                </a:tc>
                <a:extLst>
                  <a:ext uri="{0D108BD9-81ED-4DB2-BD59-A6C34878D82A}">
                    <a16:rowId xmlns:a16="http://schemas.microsoft.com/office/drawing/2014/main" xmlns="" val="10004"/>
                  </a:ext>
                </a:extLst>
              </a:tr>
              <a:tr h="468086">
                <a:tc>
                  <a:txBody>
                    <a:bodyPr/>
                    <a:lstStyle/>
                    <a:p>
                      <a:pPr algn="ctr"/>
                      <a:r>
                        <a:rPr lang="en-US" sz="2400" dirty="0" smtClean="0"/>
                        <a:t>0</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xmlns="" val="10005"/>
                  </a:ext>
                </a:extLst>
              </a:tr>
              <a:tr h="468086">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lstStyle/>
          <a:p>
            <a:r>
              <a:rPr lang="en-US" dirty="0" smtClean="0"/>
              <a:t>Example #2</a:t>
            </a:r>
            <a:endParaRPr lang="en-US" dirty="0"/>
          </a:p>
        </p:txBody>
      </p:sp>
      <p:graphicFrame>
        <p:nvGraphicFramePr>
          <p:cNvPr id="4" name="Table 3"/>
          <p:cNvGraphicFramePr>
            <a:graphicFrameLocks noGrp="1"/>
          </p:cNvGraphicFramePr>
          <p:nvPr/>
        </p:nvGraphicFramePr>
        <p:xfrm>
          <a:off x="228600" y="1676400"/>
          <a:ext cx="990600" cy="22250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xmlns="" val="20000"/>
                    </a:ext>
                  </a:extLst>
                </a:gridCol>
                <a:gridCol w="495300">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Y</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xmlns="" val="10003"/>
                  </a:ext>
                </a:extLst>
              </a:tr>
              <a:tr h="370840">
                <a:tc>
                  <a:txBody>
                    <a:bodyPr/>
                    <a:lstStyle/>
                    <a:p>
                      <a:r>
                        <a:rPr lang="en-US" dirty="0" smtClean="0"/>
                        <a:t>0</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xmlns="" val="10004"/>
                  </a:ext>
                </a:extLst>
              </a:tr>
              <a:tr h="370840">
                <a:tc>
                  <a:txBody>
                    <a:bodyPr/>
                    <a:lstStyle/>
                    <a:p>
                      <a:r>
                        <a:rPr lang="en-US" dirty="0" smtClean="0"/>
                        <a:t>4</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nvGraphicFramePr>
        <p:xfrm>
          <a:off x="1295400" y="1676400"/>
          <a:ext cx="2286000" cy="2225040"/>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xmlns="" val="20000"/>
                    </a:ext>
                  </a:extLst>
                </a:gridCol>
                <a:gridCol w="1177636">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X-M</a:t>
                      </a:r>
                      <a:r>
                        <a:rPr lang="en-US" baseline="-25000" dirty="0" smtClean="0">
                          <a:solidFill>
                            <a:schemeClr val="tx1"/>
                          </a:solidFill>
                        </a:rPr>
                        <a:t>X</a:t>
                      </a:r>
                      <a:endParaRPr lang="en-US" dirty="0">
                        <a:solidFill>
                          <a:schemeClr val="tx1"/>
                        </a:solidFill>
                      </a:endParaRPr>
                    </a:p>
                  </a:txBody>
                  <a:tcPr/>
                </a:tc>
                <a:tc>
                  <a:txBody>
                    <a:bodyPr/>
                    <a:lstStyle/>
                    <a:p>
                      <a:r>
                        <a:rPr lang="en-US" dirty="0" smtClean="0">
                          <a:solidFill>
                            <a:schemeClr val="tx1"/>
                          </a:solidFill>
                        </a:rPr>
                        <a:t>Y-M</a:t>
                      </a:r>
                      <a:r>
                        <a:rPr lang="en-US" baseline="-25000" dirty="0" smtClean="0">
                          <a:solidFill>
                            <a:schemeClr val="tx1"/>
                          </a:solidFill>
                        </a:rPr>
                        <a:t>Y</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dirty="0" smtClean="0"/>
                        <a:t>2-2</a:t>
                      </a:r>
                      <a:r>
                        <a:rPr lang="en-US" baseline="0" dirty="0" smtClean="0"/>
                        <a:t> = 0</a:t>
                      </a:r>
                      <a:endParaRPr lang="en-US" dirty="0"/>
                    </a:p>
                  </a:txBody>
                  <a:tcPr/>
                </a:tc>
                <a:tc>
                  <a:txBody>
                    <a:bodyPr/>
                    <a:lstStyle/>
                    <a:p>
                      <a:r>
                        <a:rPr lang="en-US" baseline="0" dirty="0" smtClean="0"/>
                        <a:t>9-7 = 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1-2 = -1</a:t>
                      </a:r>
                      <a:endParaRPr lang="en-US" dirty="0"/>
                    </a:p>
                  </a:txBody>
                  <a:tcPr/>
                </a:tc>
                <a:tc>
                  <a:txBody>
                    <a:bodyPr/>
                    <a:lstStyle/>
                    <a:p>
                      <a:r>
                        <a:rPr lang="en-US" dirty="0" smtClean="0"/>
                        <a:t>10-7 = 3</a:t>
                      </a:r>
                      <a:endParaRPr lang="en-US" dirty="0"/>
                    </a:p>
                  </a:txBody>
                  <a:tcPr/>
                </a:tc>
                <a:extLst>
                  <a:ext uri="{0D108BD9-81ED-4DB2-BD59-A6C34878D82A}">
                    <a16:rowId xmlns:a16="http://schemas.microsoft.com/office/drawing/2014/main" xmlns="" val="10002"/>
                  </a:ext>
                </a:extLst>
              </a:tr>
              <a:tr h="370840">
                <a:tc>
                  <a:txBody>
                    <a:bodyPr/>
                    <a:lstStyle/>
                    <a:p>
                      <a:r>
                        <a:rPr lang="en-US" dirty="0" smtClean="0"/>
                        <a:t>3-2 = 1</a:t>
                      </a:r>
                      <a:endParaRPr lang="en-US" dirty="0"/>
                    </a:p>
                  </a:txBody>
                  <a:tcPr/>
                </a:tc>
                <a:tc>
                  <a:txBody>
                    <a:bodyPr/>
                    <a:lstStyle/>
                    <a:p>
                      <a:r>
                        <a:rPr lang="en-US" baseline="0" dirty="0" smtClean="0"/>
                        <a:t>6-7 = -1</a:t>
                      </a:r>
                      <a:endParaRPr lang="en-US" dirty="0"/>
                    </a:p>
                  </a:txBody>
                  <a:tcPr/>
                </a:tc>
                <a:extLst>
                  <a:ext uri="{0D108BD9-81ED-4DB2-BD59-A6C34878D82A}">
                    <a16:rowId xmlns:a16="http://schemas.microsoft.com/office/drawing/2014/main" xmlns="" val="10003"/>
                  </a:ext>
                </a:extLst>
              </a:tr>
              <a:tr h="370840">
                <a:tc>
                  <a:txBody>
                    <a:bodyPr/>
                    <a:lstStyle/>
                    <a:p>
                      <a:r>
                        <a:rPr lang="en-US" dirty="0" smtClean="0"/>
                        <a:t>0-2</a:t>
                      </a:r>
                      <a:r>
                        <a:rPr lang="en-US" baseline="0" dirty="0" smtClean="0"/>
                        <a:t> = -2</a:t>
                      </a:r>
                      <a:endParaRPr lang="en-US" dirty="0"/>
                    </a:p>
                  </a:txBody>
                  <a:tcPr/>
                </a:tc>
                <a:tc>
                  <a:txBody>
                    <a:bodyPr/>
                    <a:lstStyle/>
                    <a:p>
                      <a:r>
                        <a:rPr lang="en-US" dirty="0" smtClean="0"/>
                        <a:t>8-7 = 1</a:t>
                      </a:r>
                      <a:endParaRPr lang="en-US" dirty="0"/>
                    </a:p>
                  </a:txBody>
                  <a:tcPr/>
                </a:tc>
                <a:extLst>
                  <a:ext uri="{0D108BD9-81ED-4DB2-BD59-A6C34878D82A}">
                    <a16:rowId xmlns:a16="http://schemas.microsoft.com/office/drawing/2014/main" xmlns="" val="10004"/>
                  </a:ext>
                </a:extLst>
              </a:tr>
              <a:tr h="370840">
                <a:tc>
                  <a:txBody>
                    <a:bodyPr/>
                    <a:lstStyle/>
                    <a:p>
                      <a:r>
                        <a:rPr lang="en-US" dirty="0" smtClean="0"/>
                        <a:t>4-2 = 2</a:t>
                      </a:r>
                      <a:endParaRPr lang="en-US" dirty="0"/>
                    </a:p>
                  </a:txBody>
                  <a:tcPr/>
                </a:tc>
                <a:tc>
                  <a:txBody>
                    <a:bodyPr/>
                    <a:lstStyle/>
                    <a:p>
                      <a:r>
                        <a:rPr lang="en-US" dirty="0" smtClean="0"/>
                        <a:t>2-7 = -5</a:t>
                      </a:r>
                      <a:endParaRPr lang="en-US" dirty="0"/>
                    </a:p>
                  </a:txBody>
                  <a:tcP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nvGraphicFramePr>
        <p:xfrm>
          <a:off x="3657600" y="1676400"/>
          <a:ext cx="1447800" cy="22250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(X-M</a:t>
                      </a:r>
                      <a:r>
                        <a:rPr lang="en-US" baseline="-25000" dirty="0" smtClean="0">
                          <a:solidFill>
                            <a:schemeClr val="tx1"/>
                          </a:solidFill>
                        </a:rPr>
                        <a:t>X</a:t>
                      </a:r>
                      <a:r>
                        <a:rPr lang="en-US" baseline="0" dirty="0" smtClean="0">
                          <a:solidFill>
                            <a:schemeClr val="tx1"/>
                          </a:solidFill>
                        </a:rPr>
                        <a:t>)(</a:t>
                      </a:r>
                      <a:r>
                        <a:rPr lang="en-US" dirty="0" smtClean="0">
                          <a:solidFill>
                            <a:schemeClr val="tx1"/>
                          </a:solidFill>
                        </a:rPr>
                        <a:t>Y-M</a:t>
                      </a:r>
                      <a:r>
                        <a:rPr lang="en-US" baseline="-25000" dirty="0" smtClean="0">
                          <a:solidFill>
                            <a:schemeClr val="tx1"/>
                          </a:solidFill>
                        </a:rPr>
                        <a:t>Y</a:t>
                      </a:r>
                      <a:r>
                        <a:rPr lang="en-US" baseline="0" dirty="0" smtClean="0">
                          <a:solidFill>
                            <a:schemeClr val="tx1"/>
                          </a:solidFill>
                        </a:rPr>
                        <a:t>)</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dirty="0" smtClean="0"/>
                        <a:t>(0)(2) = 0</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(-1)(3) = -3</a:t>
                      </a:r>
                      <a:endParaRPr lang="en-US" dirty="0"/>
                    </a:p>
                  </a:txBody>
                  <a:tcPr/>
                </a:tc>
                <a:extLst>
                  <a:ext uri="{0D108BD9-81ED-4DB2-BD59-A6C34878D82A}">
                    <a16:rowId xmlns:a16="http://schemas.microsoft.com/office/drawing/2014/main" xmlns="" val="10002"/>
                  </a:ext>
                </a:extLst>
              </a:tr>
              <a:tr h="370840">
                <a:tc>
                  <a:txBody>
                    <a:bodyPr/>
                    <a:lstStyle/>
                    <a:p>
                      <a:r>
                        <a:rPr lang="en-US" dirty="0" smtClean="0"/>
                        <a:t>(1)</a:t>
                      </a:r>
                      <a:r>
                        <a:rPr lang="en-US" baseline="0" dirty="0" smtClean="0"/>
                        <a:t>(-1) = -1</a:t>
                      </a:r>
                      <a:endParaRPr lang="en-US" dirty="0"/>
                    </a:p>
                  </a:txBody>
                  <a:tcPr/>
                </a:tc>
                <a:extLst>
                  <a:ext uri="{0D108BD9-81ED-4DB2-BD59-A6C34878D82A}">
                    <a16:rowId xmlns:a16="http://schemas.microsoft.com/office/drawing/2014/main" xmlns="" val="10003"/>
                  </a:ext>
                </a:extLst>
              </a:tr>
              <a:tr h="370840">
                <a:tc>
                  <a:txBody>
                    <a:bodyPr/>
                    <a:lstStyle/>
                    <a:p>
                      <a:r>
                        <a:rPr lang="en-US" dirty="0" smtClean="0"/>
                        <a:t>(-2)(1) = -2</a:t>
                      </a:r>
                      <a:endParaRPr lang="en-US" dirty="0"/>
                    </a:p>
                  </a:txBody>
                  <a:tcPr/>
                </a:tc>
                <a:extLst>
                  <a:ext uri="{0D108BD9-81ED-4DB2-BD59-A6C34878D82A}">
                    <a16:rowId xmlns:a16="http://schemas.microsoft.com/office/drawing/2014/main" xmlns="" val="10004"/>
                  </a:ext>
                </a:extLst>
              </a:tr>
              <a:tr h="370840">
                <a:tc>
                  <a:txBody>
                    <a:bodyPr/>
                    <a:lstStyle/>
                    <a:p>
                      <a:r>
                        <a:rPr lang="en-US" dirty="0" smtClean="0"/>
                        <a:t>(2)(-5)</a:t>
                      </a:r>
                      <a:r>
                        <a:rPr lang="en-US" baseline="0" dirty="0" smtClean="0"/>
                        <a:t> = -10</a:t>
                      </a:r>
                      <a:endParaRPr lang="en-US" dirty="0"/>
                    </a:p>
                  </a:txBody>
                  <a:tcPr/>
                </a:tc>
                <a:extLst>
                  <a:ext uri="{0D108BD9-81ED-4DB2-BD59-A6C34878D82A}">
                    <a16:rowId xmlns:a16="http://schemas.microsoft.com/office/drawing/2014/main" xmlns="" val="10005"/>
                  </a:ext>
                </a:extLst>
              </a:tr>
            </a:tbl>
          </a:graphicData>
        </a:graphic>
      </p:graphicFrame>
      <p:graphicFrame>
        <p:nvGraphicFramePr>
          <p:cNvPr id="7" name="Table 6"/>
          <p:cNvGraphicFramePr>
            <a:graphicFrameLocks noGrp="1"/>
          </p:cNvGraphicFramePr>
          <p:nvPr/>
        </p:nvGraphicFramePr>
        <p:xfrm>
          <a:off x="5181600" y="1676400"/>
          <a:ext cx="533400" cy="2225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tblGrid>
              <a:tr h="370840">
                <a:tc>
                  <a:txBody>
                    <a:bodyPr/>
                    <a:lstStyle/>
                    <a:p>
                      <a:r>
                        <a:rPr lang="en-US" dirty="0" smtClean="0">
                          <a:solidFill>
                            <a:schemeClr val="tx1"/>
                          </a:solidFill>
                        </a:rPr>
                        <a:t>XY</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dirty="0" smtClean="0"/>
                        <a:t>18</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18</a:t>
                      </a:r>
                      <a:endParaRPr lang="en-US" dirty="0"/>
                    </a:p>
                  </a:txBody>
                  <a:tcPr/>
                </a:tc>
                <a:extLst>
                  <a:ext uri="{0D108BD9-81ED-4DB2-BD59-A6C34878D82A}">
                    <a16:rowId xmlns:a16="http://schemas.microsoft.com/office/drawing/2014/main" xmlns="" val="10003"/>
                  </a:ext>
                </a:extLst>
              </a:tr>
              <a:tr h="370840">
                <a:tc>
                  <a:txBody>
                    <a:bodyPr/>
                    <a:lstStyle/>
                    <a:p>
                      <a:r>
                        <a:rPr lang="en-US" dirty="0" smtClean="0"/>
                        <a:t>0</a:t>
                      </a:r>
                      <a:endParaRPr lang="en-US" dirty="0"/>
                    </a:p>
                  </a:txBody>
                  <a:tcPr/>
                </a:tc>
                <a:extLst>
                  <a:ext uri="{0D108BD9-81ED-4DB2-BD59-A6C34878D82A}">
                    <a16:rowId xmlns:a16="http://schemas.microsoft.com/office/drawing/2014/main" xmlns="" val="10004"/>
                  </a:ext>
                </a:extLst>
              </a:tr>
              <a:tr h="370840">
                <a:tc>
                  <a:txBody>
                    <a:bodyPr/>
                    <a:lstStyle/>
                    <a:p>
                      <a:r>
                        <a:rPr lang="en-US" dirty="0" smtClean="0"/>
                        <a:t>8</a:t>
                      </a:r>
                      <a:endParaRPr lang="en-US" dirty="0"/>
                    </a:p>
                  </a:txBody>
                  <a:tcPr/>
                </a:tc>
                <a:extLst>
                  <a:ext uri="{0D108BD9-81ED-4DB2-BD59-A6C34878D82A}">
                    <a16:rowId xmlns:a16="http://schemas.microsoft.com/office/drawing/2014/main" xmlns="" val="10005"/>
                  </a:ext>
                </a:extLst>
              </a:tr>
            </a:tbl>
          </a:graphicData>
        </a:graphic>
      </p:graphicFrame>
      <p:graphicFrame>
        <p:nvGraphicFramePr>
          <p:cNvPr id="8" name="Table 7"/>
          <p:cNvGraphicFramePr>
            <a:graphicFrameLocks noGrp="1"/>
          </p:cNvGraphicFramePr>
          <p:nvPr/>
        </p:nvGraphicFramePr>
        <p:xfrm>
          <a:off x="5791200" y="1676400"/>
          <a:ext cx="1219200" cy="2225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X</a:t>
                      </a:r>
                      <a:r>
                        <a:rPr lang="en-US" baseline="30000" dirty="0" smtClean="0">
                          <a:solidFill>
                            <a:schemeClr val="tx1"/>
                          </a:solidFill>
                        </a:rPr>
                        <a:t>2</a:t>
                      </a:r>
                      <a:endParaRPr lang="en-US" dirty="0">
                        <a:solidFill>
                          <a:schemeClr val="tx1"/>
                        </a:solidFill>
                      </a:endParaRPr>
                    </a:p>
                  </a:txBody>
                  <a:tcPr/>
                </a:tc>
                <a:tc>
                  <a:txBody>
                    <a:bodyPr/>
                    <a:lstStyle/>
                    <a:p>
                      <a:r>
                        <a:rPr lang="en-US" dirty="0" smtClean="0">
                          <a:solidFill>
                            <a:schemeClr val="tx1"/>
                          </a:solidFill>
                        </a:rPr>
                        <a:t>Y</a:t>
                      </a:r>
                      <a:r>
                        <a:rPr lang="en-US" baseline="30000"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r>
                        <a:rPr lang="en-US" dirty="0" smtClean="0"/>
                        <a:t>4</a:t>
                      </a:r>
                      <a:endParaRPr lang="en-US" dirty="0"/>
                    </a:p>
                  </a:txBody>
                  <a:tcPr/>
                </a:tc>
                <a:tc>
                  <a:txBody>
                    <a:bodyPr/>
                    <a:lstStyle/>
                    <a:p>
                      <a:r>
                        <a:rPr lang="en-US" dirty="0" smtClean="0"/>
                        <a:t>81</a:t>
                      </a:r>
                      <a:endParaRPr lang="en-US" dirty="0"/>
                    </a:p>
                  </a:txBody>
                  <a:tcPr/>
                </a:tc>
                <a:extLst>
                  <a:ext uri="{0D108BD9-81ED-4DB2-BD59-A6C34878D82A}">
                    <a16:rowId xmlns:a16="http://schemas.microsoft.com/office/drawing/2014/main" xmlns="" val="10001"/>
                  </a:ext>
                </a:extLst>
              </a:tr>
              <a:tr h="370840">
                <a:tc>
                  <a:txBody>
                    <a:bodyPr/>
                    <a:lstStyle/>
                    <a:p>
                      <a:r>
                        <a:rPr lang="en-US" dirty="0" smtClean="0"/>
                        <a:t>1</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9</a:t>
                      </a:r>
                      <a:endParaRPr lang="en-US" dirty="0"/>
                    </a:p>
                  </a:txBody>
                  <a:tcPr/>
                </a:tc>
                <a:tc>
                  <a:txBody>
                    <a:bodyPr/>
                    <a:lstStyle/>
                    <a:p>
                      <a:r>
                        <a:rPr lang="en-US" dirty="0" smtClean="0"/>
                        <a:t>36</a:t>
                      </a:r>
                      <a:endParaRPr lang="en-US" dirty="0"/>
                    </a:p>
                  </a:txBody>
                  <a:tcPr/>
                </a:tc>
                <a:extLst>
                  <a:ext uri="{0D108BD9-81ED-4DB2-BD59-A6C34878D82A}">
                    <a16:rowId xmlns:a16="http://schemas.microsoft.com/office/drawing/2014/main" xmlns="" val="10003"/>
                  </a:ext>
                </a:extLst>
              </a:tr>
              <a:tr h="370840">
                <a:tc>
                  <a:txBody>
                    <a:bodyPr/>
                    <a:lstStyle/>
                    <a:p>
                      <a:r>
                        <a:rPr lang="en-US" dirty="0" smtClean="0"/>
                        <a:t>0</a:t>
                      </a:r>
                      <a:endParaRPr lang="en-US" dirty="0"/>
                    </a:p>
                  </a:txBody>
                  <a:tcPr/>
                </a:tc>
                <a:tc>
                  <a:txBody>
                    <a:bodyPr/>
                    <a:lstStyle/>
                    <a:p>
                      <a:r>
                        <a:rPr lang="en-US" dirty="0" smtClean="0"/>
                        <a:t>64</a:t>
                      </a:r>
                      <a:endParaRPr lang="en-US" dirty="0"/>
                    </a:p>
                  </a:txBody>
                  <a:tcPr/>
                </a:tc>
                <a:extLst>
                  <a:ext uri="{0D108BD9-81ED-4DB2-BD59-A6C34878D82A}">
                    <a16:rowId xmlns:a16="http://schemas.microsoft.com/office/drawing/2014/main" xmlns="" val="10004"/>
                  </a:ext>
                </a:extLst>
              </a:tr>
              <a:tr h="370840">
                <a:tc>
                  <a:txBody>
                    <a:bodyPr/>
                    <a:lstStyle/>
                    <a:p>
                      <a:r>
                        <a:rPr lang="en-US" dirty="0" smtClean="0"/>
                        <a:t>16</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5"/>
                  </a:ext>
                </a:extLst>
              </a:tr>
            </a:tbl>
          </a:graphicData>
        </a:graphic>
      </p:graphicFrame>
      <p:sp>
        <p:nvSpPr>
          <p:cNvPr id="9" name="TextBox 8"/>
          <p:cNvSpPr txBox="1"/>
          <p:nvPr/>
        </p:nvSpPr>
        <p:spPr>
          <a:xfrm>
            <a:off x="457200" y="4495800"/>
            <a:ext cx="2438400" cy="1200329"/>
          </a:xfrm>
          <a:prstGeom prst="rect">
            <a:avLst/>
          </a:prstGeom>
          <a:noFill/>
        </p:spPr>
        <p:txBody>
          <a:bodyPr wrap="square" rtlCol="0">
            <a:spAutoFit/>
          </a:bodyPr>
          <a:lstStyle/>
          <a:p>
            <a:r>
              <a:rPr lang="en-US" dirty="0" smtClean="0">
                <a:latin typeface="Symbol" pitchFamily="18" charset="2"/>
              </a:rPr>
              <a:t>S</a:t>
            </a:r>
            <a:r>
              <a:rPr lang="en-US" dirty="0" smtClean="0"/>
              <a:t>X = 10</a:t>
            </a:r>
          </a:p>
          <a:p>
            <a:r>
              <a:rPr lang="en-US" dirty="0" smtClean="0">
                <a:latin typeface="Symbol" pitchFamily="18" charset="2"/>
              </a:rPr>
              <a:t>S</a:t>
            </a:r>
            <a:r>
              <a:rPr lang="en-US" dirty="0" smtClean="0"/>
              <a:t>Y = 35</a:t>
            </a:r>
          </a:p>
          <a:p>
            <a:r>
              <a:rPr lang="en-US" dirty="0" smtClean="0"/>
              <a:t>M</a:t>
            </a:r>
            <a:r>
              <a:rPr lang="en-US" baseline="-25000" dirty="0" smtClean="0"/>
              <a:t>X</a:t>
            </a:r>
            <a:r>
              <a:rPr lang="en-US" dirty="0" smtClean="0"/>
              <a:t> = </a:t>
            </a:r>
            <a:r>
              <a:rPr lang="en-US" dirty="0" smtClean="0">
                <a:latin typeface="Symbol" pitchFamily="18" charset="2"/>
              </a:rPr>
              <a:t>S</a:t>
            </a:r>
            <a:r>
              <a:rPr lang="en-US" dirty="0" smtClean="0"/>
              <a:t>X/n = 10/5 = 2</a:t>
            </a:r>
          </a:p>
          <a:p>
            <a:r>
              <a:rPr lang="en-US" dirty="0" smtClean="0"/>
              <a:t>M</a:t>
            </a:r>
            <a:r>
              <a:rPr lang="en-US" baseline="-25000" dirty="0"/>
              <a:t>Y</a:t>
            </a:r>
            <a:r>
              <a:rPr lang="en-US" dirty="0" smtClean="0"/>
              <a:t> = SY/n = 35/5 = 7</a:t>
            </a:r>
          </a:p>
        </p:txBody>
      </p:sp>
      <p:graphicFrame>
        <p:nvGraphicFramePr>
          <p:cNvPr id="15362" name="Object 4"/>
          <p:cNvGraphicFramePr>
            <a:graphicFrameLocks noChangeAspect="1"/>
          </p:cNvGraphicFramePr>
          <p:nvPr/>
        </p:nvGraphicFramePr>
        <p:xfrm>
          <a:off x="457200" y="5715000"/>
          <a:ext cx="1371600" cy="381000"/>
        </p:xfrm>
        <a:graphic>
          <a:graphicData uri="http://schemas.openxmlformats.org/presentationml/2006/ole">
            <mc:AlternateContent xmlns:mc="http://schemas.openxmlformats.org/markup-compatibility/2006">
              <mc:Choice xmlns:v="urn:schemas-microsoft-com:vml" Requires="v">
                <p:oleObj spid="_x0000_s68831" name="Equation" r:id="rId4" imgW="685800" imgH="190500" progId="Equation.3">
                  <p:embed/>
                </p:oleObj>
              </mc:Choice>
              <mc:Fallback>
                <p:oleObj name="Equation" r:id="rId4" imgW="685800" imgH="1905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7150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1651000" y="4114800"/>
          <a:ext cx="3124200" cy="787400"/>
        </p:xfrm>
        <a:graphic>
          <a:graphicData uri="http://schemas.openxmlformats.org/presentationml/2006/ole">
            <mc:AlternateContent xmlns:mc="http://schemas.openxmlformats.org/markup-compatibility/2006">
              <mc:Choice xmlns:v="urn:schemas-microsoft-com:vml" Requires="v">
                <p:oleObj spid="_x0000_s68832" name="Equation" r:id="rId6" imgW="1562100" imgH="393700" progId="Equation.3">
                  <p:embed/>
                </p:oleObj>
              </mc:Choice>
              <mc:Fallback>
                <p:oleObj name="Equation" r:id="rId6" imgW="1562100" imgH="39370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0" y="4114800"/>
                        <a:ext cx="3124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Down Arrow 11"/>
          <p:cNvSpPr/>
          <p:nvPr/>
        </p:nvSpPr>
        <p:spPr>
          <a:xfrm>
            <a:off x="4267200" y="990600"/>
            <a:ext cx="533400" cy="6096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52800" y="3810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rPr>
              <a:t>SP</a:t>
            </a:r>
            <a:r>
              <a:rPr lang="en-US" sz="2000" dirty="0" smtClean="0">
                <a:solidFill>
                  <a:schemeClr val="tx1"/>
                </a:solidFill>
              </a:rPr>
              <a:t> = </a:t>
            </a:r>
            <a:r>
              <a:rPr lang="en-US" sz="2000" dirty="0" smtClean="0">
                <a:solidFill>
                  <a:schemeClr val="tx1"/>
                </a:solidFill>
                <a:latin typeface="Symbol" pitchFamily="18" charset="2"/>
              </a:rPr>
              <a:t>S</a:t>
            </a:r>
            <a:r>
              <a:rPr lang="en-US" sz="2000" dirty="0" smtClean="0">
                <a:solidFill>
                  <a:schemeClr val="tx1"/>
                </a:solidFill>
              </a:rPr>
              <a:t>(X-M</a:t>
            </a:r>
            <a:r>
              <a:rPr lang="en-US" sz="2000" baseline="-25000" dirty="0" smtClean="0">
                <a:solidFill>
                  <a:schemeClr val="tx1"/>
                </a:solidFill>
              </a:rPr>
              <a:t>X</a:t>
            </a:r>
            <a:r>
              <a:rPr lang="en-US" sz="2000" baseline="0" dirty="0" smtClean="0">
                <a:solidFill>
                  <a:schemeClr val="tx1"/>
                </a:solidFill>
              </a:rPr>
              <a:t>)(</a:t>
            </a:r>
            <a:r>
              <a:rPr lang="en-US" sz="2000" dirty="0" smtClean="0">
                <a:solidFill>
                  <a:schemeClr val="tx1"/>
                </a:solidFill>
              </a:rPr>
              <a:t>Y-M</a:t>
            </a:r>
            <a:r>
              <a:rPr lang="en-US" sz="2000" baseline="-25000" dirty="0" smtClean="0">
                <a:solidFill>
                  <a:schemeClr val="tx1"/>
                </a:solidFill>
              </a:rPr>
              <a:t>Y</a:t>
            </a:r>
            <a:r>
              <a:rPr lang="en-US" sz="2000" baseline="0" dirty="0" smtClean="0">
                <a:solidFill>
                  <a:schemeClr val="tx1"/>
                </a:solidFill>
              </a:rPr>
              <a:t>)</a:t>
            </a:r>
            <a:r>
              <a:rPr lang="en-US" sz="2000" dirty="0" smtClean="0">
                <a:solidFill>
                  <a:schemeClr val="tx1"/>
                </a:solidFill>
              </a:rPr>
              <a:t> </a:t>
            </a:r>
            <a:endParaRPr lang="en-US" sz="2000" dirty="0">
              <a:solidFill>
                <a:schemeClr val="tx1"/>
              </a:solidFill>
            </a:endParaRPr>
          </a:p>
        </p:txBody>
      </p:sp>
      <p:graphicFrame>
        <p:nvGraphicFramePr>
          <p:cNvPr id="14" name="Table 13"/>
          <p:cNvGraphicFramePr>
            <a:graphicFrameLocks noGrp="1"/>
          </p:cNvGraphicFramePr>
          <p:nvPr/>
        </p:nvGraphicFramePr>
        <p:xfrm>
          <a:off x="7086600" y="1676400"/>
          <a:ext cx="1905000" cy="22250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70840">
                <a:tc>
                  <a:txBody>
                    <a:bodyPr/>
                    <a:lstStyle/>
                    <a:p>
                      <a:r>
                        <a:rPr lang="en-US" dirty="0" smtClean="0">
                          <a:solidFill>
                            <a:schemeClr val="tx1"/>
                          </a:solidFill>
                        </a:rPr>
                        <a:t>(X-M</a:t>
                      </a:r>
                      <a:r>
                        <a:rPr lang="en-US" baseline="-25000" dirty="0" smtClean="0">
                          <a:solidFill>
                            <a:schemeClr val="tx1"/>
                          </a:solidFill>
                        </a:rPr>
                        <a:t>X</a:t>
                      </a:r>
                      <a:r>
                        <a:rPr lang="en-US" baseline="0" dirty="0" smtClean="0">
                          <a:solidFill>
                            <a:schemeClr val="tx1"/>
                          </a:solidFill>
                        </a:rPr>
                        <a:t>)</a:t>
                      </a:r>
                      <a:r>
                        <a:rPr lang="en-US" baseline="30000" dirty="0" smtClean="0">
                          <a:solidFill>
                            <a:schemeClr val="tx1"/>
                          </a:solidFill>
                        </a:rPr>
                        <a:t>2</a:t>
                      </a:r>
                      <a:endParaRPr lang="en-US" dirty="0">
                        <a:solidFill>
                          <a:schemeClr val="tx1"/>
                        </a:solidFill>
                      </a:endParaRPr>
                    </a:p>
                  </a:txBody>
                  <a:tcPr/>
                </a:tc>
                <a:tc>
                  <a:txBody>
                    <a:bodyPr/>
                    <a:lstStyle/>
                    <a:p>
                      <a:r>
                        <a:rPr lang="en-US" dirty="0" smtClean="0">
                          <a:solidFill>
                            <a:schemeClr val="tx1"/>
                          </a:solidFill>
                        </a:rPr>
                        <a:t>(Y-M</a:t>
                      </a:r>
                      <a:r>
                        <a:rPr lang="en-US" baseline="-25000" dirty="0" smtClean="0">
                          <a:solidFill>
                            <a:schemeClr val="tx1"/>
                          </a:solidFill>
                        </a:rPr>
                        <a:t>Y</a:t>
                      </a:r>
                      <a:r>
                        <a:rPr lang="en-US" baseline="0" dirty="0" smtClean="0">
                          <a:solidFill>
                            <a:schemeClr val="tx1"/>
                          </a:solidFill>
                        </a:rPr>
                        <a:t>)</a:t>
                      </a:r>
                      <a:r>
                        <a:rPr lang="en-US" baseline="30000"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t>0</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1</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4</a:t>
                      </a:r>
                      <a:endParaRPr lang="en-US" dirty="0"/>
                    </a:p>
                  </a:txBody>
                  <a:tcPr/>
                </a:tc>
                <a:tc>
                  <a:txBody>
                    <a:bodyPr/>
                    <a:lstStyle/>
                    <a:p>
                      <a:pPr algn="ctr"/>
                      <a:r>
                        <a:rPr lang="en-US" dirty="0" smtClean="0"/>
                        <a:t>25</a:t>
                      </a:r>
                      <a:endParaRPr lang="en-US" dirty="0"/>
                    </a:p>
                  </a:txBody>
                  <a:tcPr/>
                </a:tc>
                <a:extLst>
                  <a:ext uri="{0D108BD9-81ED-4DB2-BD59-A6C34878D82A}">
                    <a16:rowId xmlns:a16="http://schemas.microsoft.com/office/drawing/2014/main" xmlns="" val="10005"/>
                  </a:ext>
                </a:extLst>
              </a:tr>
            </a:tbl>
          </a:graphicData>
        </a:graphic>
      </p:graphicFrame>
      <p:graphicFrame>
        <p:nvGraphicFramePr>
          <p:cNvPr id="15364" name="Object 4"/>
          <p:cNvGraphicFramePr>
            <a:graphicFrameLocks noChangeAspect="1"/>
          </p:cNvGraphicFramePr>
          <p:nvPr/>
        </p:nvGraphicFramePr>
        <p:xfrm>
          <a:off x="3060700" y="4953000"/>
          <a:ext cx="2717800" cy="838200"/>
        </p:xfrm>
        <a:graphic>
          <a:graphicData uri="http://schemas.openxmlformats.org/presentationml/2006/ole">
            <mc:AlternateContent xmlns:mc="http://schemas.openxmlformats.org/markup-compatibility/2006">
              <mc:Choice xmlns:v="urn:schemas-microsoft-com:vml" Requires="v">
                <p:oleObj spid="_x0000_s68833" name="Equation" r:id="rId8" imgW="1358900" imgH="419100" progId="Equation.3">
                  <p:embed/>
                </p:oleObj>
              </mc:Choice>
              <mc:Fallback>
                <p:oleObj name="Equation" r:id="rId8" imgW="1358900" imgH="41910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0700" y="4953000"/>
                        <a:ext cx="2717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3009900" y="5715000"/>
          <a:ext cx="2895600" cy="838200"/>
        </p:xfrm>
        <a:graphic>
          <a:graphicData uri="http://schemas.openxmlformats.org/presentationml/2006/ole">
            <mc:AlternateContent xmlns:mc="http://schemas.openxmlformats.org/markup-compatibility/2006">
              <mc:Choice xmlns:v="urn:schemas-microsoft-com:vml" Requires="v">
                <p:oleObj spid="_x0000_s68834" name="Equation" r:id="rId10" imgW="1447800" imgH="419100" progId="Equation.3">
                  <p:embed/>
                </p:oleObj>
              </mc:Choice>
              <mc:Fallback>
                <p:oleObj name="Equation" r:id="rId10" imgW="1447800" imgH="419100" progId="Equation.3">
                  <p:embed/>
                  <p:pic>
                    <p:nvPicPr>
                      <p:cNvPr id="0" name="Picture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9900" y="5715000"/>
                        <a:ext cx="289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6172200" y="5334000"/>
          <a:ext cx="2667000" cy="889000"/>
        </p:xfrm>
        <a:graphic>
          <a:graphicData uri="http://schemas.openxmlformats.org/presentationml/2006/ole">
            <mc:AlternateContent xmlns:mc="http://schemas.openxmlformats.org/markup-compatibility/2006">
              <mc:Choice xmlns:v="urn:schemas-microsoft-com:vml" Requires="v">
                <p:oleObj spid="_x0000_s68835" name="Equation" r:id="rId12" imgW="1333500" imgH="444500" progId="Equation.3">
                  <p:embed/>
                </p:oleObj>
              </mc:Choice>
              <mc:Fallback>
                <p:oleObj name="Equation" r:id="rId12" imgW="1333500" imgH="444500" progId="Equation.3">
                  <p:embed/>
                  <p:pic>
                    <p:nvPicPr>
                      <p:cNvPr id="0" name="Picture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5334000"/>
                        <a:ext cx="2667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Up Arrow 18"/>
          <p:cNvSpPr/>
          <p:nvPr/>
        </p:nvSpPr>
        <p:spPr>
          <a:xfrm>
            <a:off x="7391400" y="3962400"/>
            <a:ext cx="381000" cy="533400"/>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305800" y="990600"/>
            <a:ext cx="381000" cy="6096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315200" y="4572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rPr>
              <a:t>SS</a:t>
            </a:r>
            <a:r>
              <a:rPr lang="en-US" sz="2000" i="1" baseline="-25000" dirty="0" smtClean="0">
                <a:solidFill>
                  <a:schemeClr val="tx1"/>
                </a:solidFill>
              </a:rPr>
              <a:t>X</a:t>
            </a:r>
            <a:endParaRPr lang="en-US" sz="2000" dirty="0">
              <a:solidFill>
                <a:schemeClr val="tx1"/>
              </a:solidFill>
            </a:endParaRPr>
          </a:p>
        </p:txBody>
      </p:sp>
      <p:sp>
        <p:nvSpPr>
          <p:cNvPr id="23" name="Rectangle 22"/>
          <p:cNvSpPr/>
          <p:nvPr/>
        </p:nvSpPr>
        <p:spPr>
          <a:xfrm>
            <a:off x="8229600" y="381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rPr>
              <a:t>SS</a:t>
            </a:r>
            <a:r>
              <a:rPr lang="en-US" sz="2000" i="1" baseline="-25000" dirty="0">
                <a:solidFill>
                  <a:schemeClr val="tx1"/>
                </a:solidFill>
              </a:rPr>
              <a:t>Y</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sz="quarter" idx="1"/>
          </p:nvPr>
        </p:nvSpPr>
        <p:spPr/>
        <p:txBody>
          <a:bodyPr/>
          <a:lstStyle/>
          <a:p>
            <a:r>
              <a:rPr lang="en-US" dirty="0" smtClean="0"/>
              <a:t>Making inferences based on sample information</a:t>
            </a:r>
          </a:p>
          <a:p>
            <a:endParaRPr lang="en-US" dirty="0" smtClean="0"/>
          </a:p>
          <a:p>
            <a:r>
              <a:rPr lang="en-US" dirty="0" smtClean="0"/>
              <a:t>Is it a statistically significant relationship? Or simply chance?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Conceptually - Degrees of freedom</a:t>
            </a:r>
            <a:endParaRPr lang="en-US" dirty="0"/>
          </a:p>
        </p:txBody>
      </p:sp>
      <p:sp>
        <p:nvSpPr>
          <p:cNvPr id="3" name="Content Placeholder 2"/>
          <p:cNvSpPr>
            <a:spLocks noGrp="1"/>
          </p:cNvSpPr>
          <p:nvPr>
            <p:ph sz="quarter" idx="1"/>
          </p:nvPr>
        </p:nvSpPr>
        <p:spPr/>
        <p:txBody>
          <a:bodyPr/>
          <a:lstStyle/>
          <a:p>
            <a:r>
              <a:rPr lang="en-US" dirty="0" smtClean="0"/>
              <a:t>Knowing M (the mean) restricts variability in sample</a:t>
            </a:r>
          </a:p>
          <a:p>
            <a:pPr lvl="1"/>
            <a:r>
              <a:rPr lang="en-US" dirty="0" smtClean="0"/>
              <a:t>1 score will be dependent on others</a:t>
            </a:r>
          </a:p>
          <a:p>
            <a:pPr lvl="1"/>
            <a:endParaRPr lang="en-US" dirty="0" smtClean="0"/>
          </a:p>
          <a:p>
            <a:r>
              <a:rPr lang="en-US" i="1" dirty="0" smtClean="0"/>
              <a:t>n</a:t>
            </a:r>
            <a:r>
              <a:rPr lang="en-US" dirty="0" smtClean="0"/>
              <a:t> = 5, </a:t>
            </a:r>
            <a:r>
              <a:rPr lang="en-US" dirty="0" smtClean="0">
                <a:latin typeface="Symbol" pitchFamily="18" charset="2"/>
              </a:rPr>
              <a:t>S</a:t>
            </a:r>
            <a:r>
              <a:rPr lang="en-US" dirty="0" smtClean="0"/>
              <a:t>X = 20</a:t>
            </a:r>
          </a:p>
          <a:p>
            <a:endParaRPr lang="en-US" dirty="0" smtClean="0"/>
          </a:p>
          <a:p>
            <a:r>
              <a:rPr lang="en-US" dirty="0" smtClean="0"/>
              <a:t>If we know first 3 scores</a:t>
            </a:r>
          </a:p>
          <a:p>
            <a:r>
              <a:rPr lang="en-US" dirty="0" smtClean="0"/>
              <a:t>If we know first 4 scores</a:t>
            </a:r>
          </a:p>
          <a:p>
            <a:endParaRPr lang="en-US" dirty="0"/>
          </a:p>
        </p:txBody>
      </p:sp>
      <p:sp>
        <p:nvSpPr>
          <p:cNvPr id="4" name="Text Box 7"/>
          <p:cNvSpPr txBox="1">
            <a:spLocks noChangeArrowheads="1"/>
          </p:cNvSpPr>
          <p:nvPr/>
        </p:nvSpPr>
        <p:spPr bwMode="auto">
          <a:xfrm>
            <a:off x="6934200" y="2133600"/>
            <a:ext cx="1828800" cy="3097213"/>
          </a:xfrm>
          <a:prstGeom prst="rect">
            <a:avLst/>
          </a:prstGeom>
          <a:noFill/>
          <a:ln w="22225">
            <a:solidFill>
              <a:schemeClr val="folHlink"/>
            </a:solidFill>
            <a:miter lim="800000"/>
            <a:headEnd/>
            <a:tailEnd/>
          </a:ln>
          <a:effectLst/>
        </p:spPr>
        <p:txBody>
          <a:bodyPr>
            <a:spAutoFit/>
          </a:bodyPr>
          <a:lstStyle/>
          <a:p>
            <a:pPr marL="231775" eaLnBrk="1" hangingPunct="1"/>
            <a:r>
              <a:rPr lang="en-US" sz="2400" b="1" u="sng" dirty="0"/>
              <a:t>Score</a:t>
            </a:r>
          </a:p>
          <a:p>
            <a:pPr marL="231775" eaLnBrk="1" hangingPunct="1"/>
            <a:r>
              <a:rPr lang="en-US" sz="2400" b="1" dirty="0"/>
              <a:t>X</a:t>
            </a:r>
            <a:r>
              <a:rPr lang="en-US" sz="2400" b="1" baseline="-25000" dirty="0"/>
              <a:t>1</a:t>
            </a:r>
            <a:r>
              <a:rPr lang="en-US" sz="2400" b="1" dirty="0"/>
              <a:t> = 6</a:t>
            </a:r>
            <a:endParaRPr lang="en-US" sz="2400" b="1" baseline="-25000" dirty="0"/>
          </a:p>
          <a:p>
            <a:pPr marL="231775" eaLnBrk="1" hangingPunct="1"/>
            <a:r>
              <a:rPr lang="en-US" sz="2400" b="1" dirty="0"/>
              <a:t>X</a:t>
            </a:r>
            <a:r>
              <a:rPr lang="en-US" sz="2400" b="1" baseline="-25000" dirty="0"/>
              <a:t>2 </a:t>
            </a:r>
            <a:r>
              <a:rPr lang="en-US" sz="2400" b="1" dirty="0"/>
              <a:t>= 4</a:t>
            </a:r>
            <a:endParaRPr lang="en-US" sz="2400" b="1" baseline="-25000" dirty="0"/>
          </a:p>
          <a:p>
            <a:pPr marL="231775" eaLnBrk="1" hangingPunct="1"/>
            <a:r>
              <a:rPr lang="en-US" sz="2400" b="1" dirty="0"/>
              <a:t>X</a:t>
            </a:r>
            <a:r>
              <a:rPr lang="en-US" sz="2400" b="1" baseline="-25000" dirty="0"/>
              <a:t>3 </a:t>
            </a:r>
            <a:r>
              <a:rPr lang="en-US" sz="2400" b="1" dirty="0"/>
              <a:t>= 2</a:t>
            </a:r>
            <a:endParaRPr lang="en-US" sz="2400" b="1" baseline="-25000" dirty="0"/>
          </a:p>
          <a:p>
            <a:pPr marL="231775" eaLnBrk="1" hangingPunct="1"/>
            <a:r>
              <a:rPr lang="en-US" sz="2400" b="1" dirty="0"/>
              <a:t>X</a:t>
            </a:r>
            <a:r>
              <a:rPr lang="en-US" sz="2400" b="1" baseline="-25000" dirty="0"/>
              <a:t>4</a:t>
            </a:r>
          </a:p>
          <a:p>
            <a:pPr marL="231775" eaLnBrk="1" hangingPunct="1"/>
            <a:r>
              <a:rPr lang="en-US" sz="2400" b="1" dirty="0"/>
              <a:t>X</a:t>
            </a:r>
            <a:r>
              <a:rPr lang="en-US" sz="2400" b="1" baseline="-25000" dirty="0"/>
              <a:t>5</a:t>
            </a:r>
          </a:p>
          <a:p>
            <a:pPr marL="231775" eaLnBrk="1" hangingPunct="1"/>
            <a:endParaRPr lang="en-US" sz="2400" b="1" dirty="0"/>
          </a:p>
          <a:p>
            <a:pPr marL="231775" eaLnBrk="1" hangingPunct="1"/>
            <a:r>
              <a:rPr lang="el-GR" sz="2800" b="1" dirty="0" smtClean="0">
                <a:cs typeface="Arial" pitchFamily="34" charset="0"/>
              </a:rPr>
              <a:t>Σ</a:t>
            </a:r>
            <a:r>
              <a:rPr lang="en-US" sz="2800" b="1" dirty="0" smtClean="0">
                <a:cs typeface="Arial" pitchFamily="34" charset="0"/>
              </a:rPr>
              <a:t>x</a:t>
            </a:r>
            <a:r>
              <a:rPr lang="en-US" sz="2400" b="1" dirty="0" smtClean="0"/>
              <a:t> </a:t>
            </a:r>
            <a:r>
              <a:rPr lang="en-US" sz="2400" b="1" dirty="0"/>
              <a:t>= 20</a:t>
            </a:r>
          </a:p>
        </p:txBody>
      </p:sp>
      <p:grpSp>
        <p:nvGrpSpPr>
          <p:cNvPr id="5" name="Group 10"/>
          <p:cNvGrpSpPr>
            <a:grpSpLocks/>
          </p:cNvGrpSpPr>
          <p:nvPr/>
        </p:nvGrpSpPr>
        <p:grpSpPr bwMode="auto">
          <a:xfrm>
            <a:off x="6146800" y="2667000"/>
            <a:ext cx="2540000" cy="3740150"/>
            <a:chOff x="3872" y="1536"/>
            <a:chExt cx="1600" cy="2356"/>
          </a:xfrm>
        </p:grpSpPr>
        <p:sp>
          <p:nvSpPr>
            <p:cNvPr id="6" name="Text Box 11"/>
            <p:cNvSpPr txBox="1">
              <a:spLocks noChangeArrowheads="1"/>
            </p:cNvSpPr>
            <p:nvPr/>
          </p:nvSpPr>
          <p:spPr bwMode="auto">
            <a:xfrm>
              <a:off x="4752" y="2400"/>
              <a:ext cx="432" cy="288"/>
            </a:xfrm>
            <a:prstGeom prst="rect">
              <a:avLst/>
            </a:prstGeom>
            <a:noFill/>
            <a:ln w="22225">
              <a:noFill/>
              <a:miter lim="800000"/>
              <a:headEnd/>
              <a:tailEnd/>
            </a:ln>
            <a:effectLst/>
          </p:spPr>
          <p:txBody>
            <a:bodyPr>
              <a:spAutoFit/>
            </a:bodyPr>
            <a:lstStyle/>
            <a:p>
              <a:pPr eaLnBrk="1" hangingPunct="1">
                <a:spcBef>
                  <a:spcPct val="50000"/>
                </a:spcBef>
              </a:pPr>
              <a:r>
                <a:rPr lang="en-US" sz="2400" b="1" dirty="0">
                  <a:solidFill>
                    <a:schemeClr val="hlink"/>
                  </a:solidFill>
                </a:rPr>
                <a:t>= 3</a:t>
              </a:r>
            </a:p>
          </p:txBody>
        </p:sp>
        <p:sp>
          <p:nvSpPr>
            <p:cNvPr id="7" name="AutoShape 12"/>
            <p:cNvSpPr>
              <a:spLocks/>
            </p:cNvSpPr>
            <p:nvPr/>
          </p:nvSpPr>
          <p:spPr bwMode="auto">
            <a:xfrm>
              <a:off x="4272" y="1536"/>
              <a:ext cx="240" cy="816"/>
            </a:xfrm>
            <a:prstGeom prst="leftBrace">
              <a:avLst>
                <a:gd name="adj1" fmla="val 28333"/>
                <a:gd name="adj2" fmla="val 50000"/>
              </a:avLst>
            </a:prstGeom>
            <a:noFill/>
            <a:ln w="22225">
              <a:solidFill>
                <a:schemeClr val="hlink"/>
              </a:solidFill>
              <a:round/>
              <a:headEnd/>
              <a:tailEnd/>
            </a:ln>
            <a:effectLst/>
          </p:spPr>
          <p:txBody>
            <a:bodyPr anchor="ctr">
              <a:spAutoFit/>
            </a:bodyPr>
            <a:lstStyle/>
            <a:p>
              <a:endParaRPr lang="en-US"/>
            </a:p>
          </p:txBody>
        </p:sp>
        <p:sp>
          <p:nvSpPr>
            <p:cNvPr id="8" name="Text Box 13"/>
            <p:cNvSpPr txBox="1">
              <a:spLocks noChangeArrowheads="1"/>
            </p:cNvSpPr>
            <p:nvPr/>
          </p:nvSpPr>
          <p:spPr bwMode="auto">
            <a:xfrm>
              <a:off x="3888" y="3360"/>
              <a:ext cx="1584" cy="532"/>
            </a:xfrm>
            <a:prstGeom prst="rect">
              <a:avLst/>
            </a:prstGeom>
            <a:noFill/>
            <a:ln w="22225">
              <a:solidFill>
                <a:schemeClr val="hlink"/>
              </a:solidFill>
              <a:miter lim="800000"/>
              <a:headEnd/>
              <a:tailEnd/>
            </a:ln>
            <a:effectLst/>
          </p:spPr>
          <p:txBody>
            <a:bodyPr>
              <a:spAutoFit/>
            </a:bodyPr>
            <a:lstStyle/>
            <a:p>
              <a:pPr algn="ctr" eaLnBrk="1" hangingPunct="1">
                <a:spcBef>
                  <a:spcPct val="50000"/>
                </a:spcBef>
              </a:pPr>
              <a:r>
                <a:rPr lang="en-US" sz="2400" b="1" dirty="0"/>
                <a:t>With </a:t>
              </a:r>
              <a:r>
                <a:rPr lang="en-US" sz="2400" b="1" dirty="0" smtClean="0"/>
                <a:t>n=5</a:t>
              </a:r>
              <a:r>
                <a:rPr lang="en-US" sz="2400" b="1" dirty="0"/>
                <a:t>, there can be only 4 </a:t>
              </a:r>
              <a:r>
                <a:rPr lang="en-US" sz="2400" b="1" dirty="0" err="1"/>
                <a:t>df</a:t>
              </a:r>
              <a:endParaRPr lang="en-US" sz="2400" b="1" dirty="0"/>
            </a:p>
          </p:txBody>
        </p:sp>
        <p:sp>
          <p:nvSpPr>
            <p:cNvPr id="9" name="Freeform 14"/>
            <p:cNvSpPr>
              <a:spLocks/>
            </p:cNvSpPr>
            <p:nvPr/>
          </p:nvSpPr>
          <p:spPr bwMode="auto">
            <a:xfrm>
              <a:off x="3872" y="1968"/>
              <a:ext cx="352" cy="1336"/>
            </a:xfrm>
            <a:custGeom>
              <a:avLst/>
              <a:gdLst/>
              <a:ahLst/>
              <a:cxnLst>
                <a:cxn ang="0">
                  <a:pos x="352" y="0"/>
                </a:cxn>
                <a:cxn ang="0">
                  <a:pos x="112" y="144"/>
                </a:cxn>
                <a:cxn ang="0">
                  <a:pos x="16" y="768"/>
                </a:cxn>
                <a:cxn ang="0">
                  <a:pos x="208" y="1248"/>
                </a:cxn>
                <a:cxn ang="0">
                  <a:pos x="256" y="1296"/>
                </a:cxn>
              </a:cxnLst>
              <a:rect l="0" t="0" r="r" b="b"/>
              <a:pathLst>
                <a:path w="352" h="1336">
                  <a:moveTo>
                    <a:pt x="352" y="0"/>
                  </a:moveTo>
                  <a:cubicBezTo>
                    <a:pt x="260" y="8"/>
                    <a:pt x="168" y="16"/>
                    <a:pt x="112" y="144"/>
                  </a:cubicBezTo>
                  <a:cubicBezTo>
                    <a:pt x="56" y="272"/>
                    <a:pt x="0" y="584"/>
                    <a:pt x="16" y="768"/>
                  </a:cubicBezTo>
                  <a:cubicBezTo>
                    <a:pt x="32" y="952"/>
                    <a:pt x="168" y="1160"/>
                    <a:pt x="208" y="1248"/>
                  </a:cubicBezTo>
                  <a:cubicBezTo>
                    <a:pt x="248" y="1336"/>
                    <a:pt x="248" y="1288"/>
                    <a:pt x="256" y="1296"/>
                  </a:cubicBezTo>
                </a:path>
              </a:pathLst>
            </a:custGeom>
            <a:noFill/>
            <a:ln w="22225" cap="flat" cmpd="sng">
              <a:solidFill>
                <a:schemeClr val="hlink"/>
              </a:solidFill>
              <a:prstDash val="solid"/>
              <a:round/>
              <a:headEnd/>
              <a:tailEnd type="none" w="med" len="med"/>
            </a:ln>
            <a:effectLst/>
          </p:spPr>
          <p:txBody>
            <a:bodyPr>
              <a:spAutoFit/>
            </a:bodyPr>
            <a:lstStyle/>
            <a:p>
              <a:endParaRPr lang="en-US"/>
            </a:p>
          </p:txBody>
        </p:sp>
      </p:grpSp>
      <p:sp>
        <p:nvSpPr>
          <p:cNvPr id="10" name="Text Box 9"/>
          <p:cNvSpPr txBox="1">
            <a:spLocks noChangeArrowheads="1"/>
          </p:cNvSpPr>
          <p:nvPr/>
        </p:nvSpPr>
        <p:spPr bwMode="auto">
          <a:xfrm>
            <a:off x="7543800" y="3657600"/>
            <a:ext cx="685800" cy="457200"/>
          </a:xfrm>
          <a:prstGeom prst="rect">
            <a:avLst/>
          </a:prstGeom>
          <a:noFill/>
          <a:ln w="22225">
            <a:noFill/>
            <a:miter lim="800000"/>
            <a:headEnd/>
            <a:tailEnd/>
          </a:ln>
          <a:effectLst/>
        </p:spPr>
        <p:txBody>
          <a:bodyPr>
            <a:spAutoFit/>
          </a:bodyPr>
          <a:lstStyle/>
          <a:p>
            <a:pPr eaLnBrk="1" hangingPunct="1">
              <a:spcBef>
                <a:spcPct val="50000"/>
              </a:spcBef>
            </a:pPr>
            <a:r>
              <a:rPr lang="en-US" sz="2400" b="1" dirty="0"/>
              <a:t>= 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 Degrees of freedom</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r>
              <a:rPr lang="en-US" dirty="0"/>
              <a:t>There are no degrees of freedom when our sample size is 2. When there are only two points on a scatterplot, they will fit perfectly on a straight line. </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Thus, for correlations </a:t>
            </a:r>
            <a:r>
              <a:rPr lang="en-US" i="1" dirty="0" err="1" smtClean="0"/>
              <a:t>df</a:t>
            </a:r>
            <a:r>
              <a:rPr lang="en-US" i="1" dirty="0" smtClean="0"/>
              <a:t> </a:t>
            </a:r>
            <a:r>
              <a:rPr lang="en-US" dirty="0" smtClean="0"/>
              <a:t>= </a:t>
            </a:r>
            <a:r>
              <a:rPr lang="en-US" i="1" dirty="0" smtClean="0"/>
              <a:t>n</a:t>
            </a:r>
            <a:r>
              <a:rPr lang="en-US" dirty="0" smtClean="0"/>
              <a:t> – 2</a:t>
            </a:r>
          </a:p>
        </p:txBody>
      </p:sp>
      <p:graphicFrame>
        <p:nvGraphicFramePr>
          <p:cNvPr id="8" name="Chart 7"/>
          <p:cNvGraphicFramePr/>
          <p:nvPr>
            <p:extLst>
              <p:ext uri="{D42A27DB-BD31-4B8C-83A1-F6EECF244321}">
                <p14:modId xmlns:p14="http://schemas.microsoft.com/office/powerpoint/2010/main" val="3684649557"/>
              </p:ext>
            </p:extLst>
          </p:nvPr>
        </p:nvGraphicFramePr>
        <p:xfrm>
          <a:off x="2171700" y="3048000"/>
          <a:ext cx="3886200" cy="28194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a:xfrm flipV="1">
            <a:off x="3962400" y="3505200"/>
            <a:ext cx="1219200" cy="685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table to determine significance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Find degrees of freedom</a:t>
            </a:r>
          </a:p>
          <a:p>
            <a:pPr lvl="1"/>
            <a:r>
              <a:rPr lang="en-US" dirty="0" smtClean="0"/>
              <a:t>Correlations: </a:t>
            </a:r>
            <a:r>
              <a:rPr lang="en-US" i="1" dirty="0" err="1" smtClean="0"/>
              <a:t>df</a:t>
            </a:r>
            <a:r>
              <a:rPr lang="en-US" i="1" dirty="0" smtClean="0"/>
              <a:t> </a:t>
            </a:r>
            <a:r>
              <a:rPr lang="en-US" dirty="0" smtClean="0"/>
              <a:t>= </a:t>
            </a:r>
            <a:r>
              <a:rPr lang="en-US" i="1" dirty="0" smtClean="0"/>
              <a:t>n</a:t>
            </a:r>
            <a:r>
              <a:rPr lang="en-US" dirty="0" smtClean="0"/>
              <a:t> – 2</a:t>
            </a:r>
          </a:p>
          <a:p>
            <a:r>
              <a:rPr lang="en-US" dirty="0" smtClean="0"/>
              <a:t>Use level of significance (e.g., </a:t>
            </a:r>
            <a:r>
              <a:rPr lang="en-US" dirty="0" smtClean="0">
                <a:latin typeface="Symbol" pitchFamily="18" charset="2"/>
              </a:rPr>
              <a:t>a = </a:t>
            </a:r>
            <a:r>
              <a:rPr lang="en-US" dirty="0" smtClean="0"/>
              <a:t>.05) for two-tailed test to find column in Table </a:t>
            </a:r>
          </a:p>
          <a:p>
            <a:r>
              <a:rPr lang="en-US" dirty="0" smtClean="0"/>
              <a:t>Determine critical value</a:t>
            </a:r>
          </a:p>
          <a:p>
            <a:pPr lvl="1"/>
            <a:r>
              <a:rPr lang="en-US" dirty="0" smtClean="0"/>
              <a:t>Value calculated </a:t>
            </a:r>
            <a:r>
              <a:rPr lang="en-US" i="1" dirty="0" smtClean="0"/>
              <a:t>r</a:t>
            </a:r>
            <a:r>
              <a:rPr lang="en-US" dirty="0" smtClean="0"/>
              <a:t> must equal or exceed to be significant</a:t>
            </a:r>
          </a:p>
          <a:p>
            <a:r>
              <a:rPr lang="en-US" dirty="0" smtClean="0"/>
              <a:t>Compare calculated </a:t>
            </a:r>
            <a:r>
              <a:rPr lang="en-US" i="1" dirty="0" smtClean="0"/>
              <a:t>r</a:t>
            </a:r>
            <a:r>
              <a:rPr lang="en-US" dirty="0" smtClean="0"/>
              <a:t> w/ critical value</a:t>
            </a:r>
          </a:p>
          <a:p>
            <a:pPr lvl="1"/>
            <a:r>
              <a:rPr lang="en-US" dirty="0" smtClean="0"/>
              <a:t>If calculated </a:t>
            </a:r>
            <a:r>
              <a:rPr lang="en-US" i="1" dirty="0" smtClean="0"/>
              <a:t>r</a:t>
            </a:r>
            <a:r>
              <a:rPr lang="en-US" dirty="0" smtClean="0"/>
              <a:t> less than critical value = not significant</a:t>
            </a:r>
          </a:p>
          <a:p>
            <a:r>
              <a:rPr lang="en-US" dirty="0" smtClean="0"/>
              <a:t>APA</a:t>
            </a:r>
          </a:p>
          <a:p>
            <a:pPr lvl="1"/>
            <a:r>
              <a:rPr lang="en-US" dirty="0" smtClean="0"/>
              <a:t>The correlation between hours watching television and amount of aggression is not significant, </a:t>
            </a:r>
            <a:r>
              <a:rPr lang="en-US" i="1" dirty="0" smtClean="0"/>
              <a:t>r </a:t>
            </a:r>
            <a:r>
              <a:rPr lang="en-US" dirty="0" smtClean="0"/>
              <a:t>(3) = -.80, </a:t>
            </a:r>
            <a:r>
              <a:rPr lang="en-US" i="1" dirty="0" smtClean="0"/>
              <a:t>p</a:t>
            </a:r>
            <a:r>
              <a:rPr lang="en-US" dirty="0" smtClean="0"/>
              <a:t> &gt; .05.</a:t>
            </a:r>
          </a:p>
        </p:txBody>
      </p:sp>
      <p:sp>
        <p:nvSpPr>
          <p:cNvPr id="4" name="Rectangle 3"/>
          <p:cNvSpPr/>
          <p:nvPr/>
        </p:nvSpPr>
        <p:spPr>
          <a:xfrm>
            <a:off x="5181600" y="60198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Think about sample size</a:t>
            </a:r>
            <a:endParaRPr lang="en-US" sz="2200" dirty="0">
              <a:solidFill>
                <a:schemeClr val="tx1"/>
              </a:solidFill>
            </a:endParaRPr>
          </a:p>
        </p:txBody>
      </p:sp>
    </p:spTree>
    <p:extLst>
      <p:ext uri="{BB962C8B-B14F-4D97-AF65-F5344CB8AC3E}">
        <p14:creationId xmlns:p14="http://schemas.microsoft.com/office/powerpoint/2010/main" val="77211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Spearman correlation</a:t>
            </a:r>
            <a:endParaRPr lang="en-US" dirty="0"/>
          </a:p>
        </p:txBody>
      </p:sp>
      <p:sp>
        <p:nvSpPr>
          <p:cNvPr id="3" name="Content Placeholder 2"/>
          <p:cNvSpPr>
            <a:spLocks noGrp="1"/>
          </p:cNvSpPr>
          <p:nvPr>
            <p:ph sz="quarter" idx="1"/>
          </p:nvPr>
        </p:nvSpPr>
        <p:spPr/>
        <p:txBody>
          <a:bodyPr/>
          <a:lstStyle/>
          <a:p>
            <a:r>
              <a:rPr lang="en-US" dirty="0" smtClean="0"/>
              <a:t>Used when:</a:t>
            </a:r>
          </a:p>
          <a:p>
            <a:pPr lvl="1"/>
            <a:r>
              <a:rPr lang="en-US" dirty="0" smtClean="0"/>
              <a:t>Ordinal data</a:t>
            </a:r>
          </a:p>
          <a:p>
            <a:pPr lvl="2"/>
            <a:r>
              <a:rPr lang="en-US" dirty="0" smtClean="0"/>
              <a:t>If 1 variable is on ratio scale, then change scores for that variable into ranks </a:t>
            </a:r>
          </a:p>
        </p:txBody>
      </p:sp>
      <p:graphicFrame>
        <p:nvGraphicFramePr>
          <p:cNvPr id="18434" name="Object 6"/>
          <p:cNvGraphicFramePr>
            <a:graphicFrameLocks noChangeAspect="1"/>
          </p:cNvGraphicFramePr>
          <p:nvPr/>
        </p:nvGraphicFramePr>
        <p:xfrm>
          <a:off x="1460500" y="5053806"/>
          <a:ext cx="2730500" cy="1194594"/>
        </p:xfrm>
        <a:graphic>
          <a:graphicData uri="http://schemas.openxmlformats.org/presentationml/2006/ole">
            <mc:AlternateContent xmlns:mc="http://schemas.openxmlformats.org/markup-compatibility/2006">
              <mc:Choice xmlns:v="urn:schemas-microsoft-com:vml" Requires="v">
                <p:oleObj spid="_x0000_s20528" name="Equation" r:id="rId4" imgW="1015559" imgH="444307" progId="Equation.3">
                  <p:embed/>
                </p:oleObj>
              </mc:Choice>
              <mc:Fallback>
                <p:oleObj name="Equation" r:id="rId4" imgW="1015559" imgH="444307"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5053806"/>
                        <a:ext cx="2730500" cy="119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7"/>
          <p:cNvGrpSpPr/>
          <p:nvPr/>
        </p:nvGrpSpPr>
        <p:grpSpPr>
          <a:xfrm>
            <a:off x="1066800" y="3886200"/>
            <a:ext cx="3244799" cy="1219200"/>
            <a:chOff x="1066800" y="3886200"/>
            <a:chExt cx="3244799" cy="1219200"/>
          </a:xfrm>
        </p:grpSpPr>
        <p:sp>
          <p:nvSpPr>
            <p:cNvPr id="6" name="Text Box 5"/>
            <p:cNvSpPr txBox="1">
              <a:spLocks noChangeArrowheads="1"/>
            </p:cNvSpPr>
            <p:nvPr/>
          </p:nvSpPr>
          <p:spPr bwMode="auto">
            <a:xfrm>
              <a:off x="1066800" y="3886200"/>
              <a:ext cx="3244799" cy="369332"/>
            </a:xfrm>
            <a:prstGeom prst="rect">
              <a:avLst/>
            </a:prstGeom>
            <a:solidFill>
              <a:srgbClr val="FFFF99"/>
            </a:solidFill>
            <a:ln w="9525">
              <a:solidFill>
                <a:schemeClr val="tx1"/>
              </a:solidFill>
              <a:miter lim="800000"/>
              <a:headEnd/>
              <a:tailEnd/>
            </a:ln>
            <a:effectLst/>
          </p:spPr>
          <p:txBody>
            <a:bodyPr wrap="none">
              <a:spAutoFit/>
            </a:bodyPr>
            <a:lstStyle/>
            <a:p>
              <a:pPr algn="ctr"/>
              <a:r>
                <a:rPr lang="en-US" dirty="0"/>
                <a:t>Difference between pair of ranks</a:t>
              </a:r>
            </a:p>
          </p:txBody>
        </p:sp>
        <p:cxnSp>
          <p:nvCxnSpPr>
            <p:cNvPr id="9" name="Straight Arrow Connector 8"/>
            <p:cNvCxnSpPr/>
            <p:nvPr/>
          </p:nvCxnSpPr>
          <p:spPr>
            <a:xfrm>
              <a:off x="2667000" y="4267200"/>
              <a:ext cx="914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4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sz="quarter" idx="1"/>
          </p:nvPr>
        </p:nvSpPr>
        <p:spPr/>
        <p:txBody>
          <a:bodyPr/>
          <a:lstStyle/>
          <a:p>
            <a:r>
              <a:rPr lang="en-US" dirty="0" smtClean="0"/>
              <a:t>Reflects the degree of relation </a:t>
            </a:r>
            <a:r>
              <a:rPr lang="en-US" dirty="0" smtClean="0"/>
              <a:t>between </a:t>
            </a:r>
            <a:r>
              <a:rPr lang="en-US" dirty="0" smtClean="0"/>
              <a:t>variables</a:t>
            </a:r>
          </a:p>
          <a:p>
            <a:pPr lvl="1"/>
            <a:endParaRPr lang="en-US" dirty="0" smtClean="0"/>
          </a:p>
          <a:p>
            <a:pPr lvl="1"/>
            <a:r>
              <a:rPr lang="en-US" dirty="0" smtClean="0"/>
              <a:t>Calculation of correlation coefficient</a:t>
            </a:r>
            <a:endParaRPr lang="en-US" dirty="0"/>
          </a:p>
          <a:p>
            <a:pPr lvl="2"/>
            <a:r>
              <a:rPr lang="en-US" dirty="0" smtClean="0"/>
              <a:t>Direction</a:t>
            </a:r>
            <a:endParaRPr lang="en-US" dirty="0" smtClean="0"/>
          </a:p>
          <a:p>
            <a:pPr lvl="3"/>
            <a:r>
              <a:rPr lang="en-US" dirty="0" smtClean="0"/>
              <a:t>+ (positive) or – (negative)</a:t>
            </a:r>
          </a:p>
          <a:p>
            <a:pPr lvl="2"/>
            <a:r>
              <a:rPr lang="en-US" dirty="0"/>
              <a:t>Strength (i.e., magnitude)</a:t>
            </a:r>
          </a:p>
          <a:p>
            <a:pPr lvl="3"/>
            <a:r>
              <a:rPr lang="en-US" dirty="0"/>
              <a:t>Further away from zero, the stronger the relation</a:t>
            </a:r>
          </a:p>
          <a:p>
            <a:pPr lvl="1"/>
            <a:r>
              <a:rPr lang="en-US" dirty="0" smtClean="0"/>
              <a:t>Form </a:t>
            </a:r>
            <a:r>
              <a:rPr lang="en-US" dirty="0" smtClean="0"/>
              <a:t>of the relationship</a:t>
            </a:r>
          </a:p>
          <a:p>
            <a:pPr lvl="3"/>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Spearman correlation</a:t>
            </a:r>
            <a:endParaRPr lang="en-US" dirty="0"/>
          </a:p>
        </p:txBody>
      </p:sp>
      <p:graphicFrame>
        <p:nvGraphicFramePr>
          <p:cNvPr id="4" name="Content Placeholder 3"/>
          <p:cNvGraphicFramePr>
            <a:graphicFrameLocks noGrp="1"/>
          </p:cNvGraphicFramePr>
          <p:nvPr>
            <p:ph sz="quarter" idx="1"/>
          </p:nvPr>
        </p:nvGraphicFramePr>
        <p:xfrm>
          <a:off x="381000" y="1600200"/>
          <a:ext cx="1978026" cy="3708400"/>
        </p:xfrm>
        <a:graphic>
          <a:graphicData uri="http://schemas.openxmlformats.org/drawingml/2006/table">
            <a:tbl>
              <a:tblPr firstRow="1" bandRow="1">
                <a:tableStyleId>{5C22544A-7EE6-4342-B048-85BDC9FD1C3A}</a:tableStyleId>
              </a:tblPr>
              <a:tblGrid>
                <a:gridCol w="989013">
                  <a:extLst>
                    <a:ext uri="{9D8B030D-6E8A-4147-A177-3AD203B41FA5}">
                      <a16:colId xmlns:a16="http://schemas.microsoft.com/office/drawing/2014/main" xmlns="" val="20000"/>
                    </a:ext>
                  </a:extLst>
                </a:gridCol>
                <a:gridCol w="989013">
                  <a:extLst>
                    <a:ext uri="{9D8B030D-6E8A-4147-A177-3AD203B41FA5}">
                      <a16:colId xmlns:a16="http://schemas.microsoft.com/office/drawing/2014/main" xmlns="" val="20001"/>
                    </a:ext>
                  </a:extLst>
                </a:gridCol>
              </a:tblGrid>
              <a:tr h="370840">
                <a:tc>
                  <a:txBody>
                    <a:bodyPr/>
                    <a:lstStyle/>
                    <a:p>
                      <a:pPr algn="ctr"/>
                      <a:r>
                        <a:rPr lang="en-US" dirty="0" smtClean="0">
                          <a:solidFill>
                            <a:schemeClr val="tx1"/>
                          </a:solidFill>
                        </a:rPr>
                        <a:t>1</a:t>
                      </a:r>
                      <a:r>
                        <a:rPr lang="en-US" baseline="30000" dirty="0" smtClean="0">
                          <a:solidFill>
                            <a:schemeClr val="tx1"/>
                          </a:solidFill>
                        </a:rPr>
                        <a:t>st</a:t>
                      </a:r>
                      <a:r>
                        <a:rPr lang="en-US" dirty="0" smtClean="0">
                          <a:solidFill>
                            <a:schemeClr val="tx1"/>
                          </a:solidFill>
                        </a:rPr>
                        <a:t> race</a:t>
                      </a:r>
                      <a:endParaRPr lang="en-US" dirty="0">
                        <a:solidFill>
                          <a:schemeClr val="tx1"/>
                        </a:solidFill>
                      </a:endParaRPr>
                    </a:p>
                  </a:txBody>
                  <a:tcPr/>
                </a:tc>
                <a:tc>
                  <a:txBody>
                    <a:bodyPr/>
                    <a:lstStyle/>
                    <a:p>
                      <a:pPr algn="ctr"/>
                      <a:r>
                        <a:rPr lang="en-US" dirty="0" smtClean="0">
                          <a:solidFill>
                            <a:schemeClr val="tx1"/>
                          </a:solidFill>
                        </a:rPr>
                        <a:t>2</a:t>
                      </a:r>
                      <a:r>
                        <a:rPr lang="en-US" baseline="30000" dirty="0" smtClean="0">
                          <a:solidFill>
                            <a:schemeClr val="tx1"/>
                          </a:solidFill>
                        </a:rPr>
                        <a:t>nd</a:t>
                      </a:r>
                      <a:r>
                        <a:rPr lang="en-US" dirty="0" smtClean="0">
                          <a:solidFill>
                            <a:schemeClr val="tx1"/>
                          </a:solidFill>
                        </a:rPr>
                        <a:t> race</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t>4</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9</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3</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xmlns="" val="10005"/>
                  </a:ext>
                </a:extLst>
              </a:tr>
              <a:tr h="370840">
                <a:tc>
                  <a:txBody>
                    <a:bodyPr/>
                    <a:lstStyle/>
                    <a:p>
                      <a:pPr algn="ctr"/>
                      <a:r>
                        <a:rPr lang="en-US" dirty="0" smtClean="0"/>
                        <a:t>5</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xmlns="" val="10006"/>
                  </a:ext>
                </a:extLst>
              </a:tr>
              <a:tr h="370840">
                <a:tc>
                  <a:txBody>
                    <a:bodyPr/>
                    <a:lstStyle/>
                    <a:p>
                      <a:pPr algn="ctr"/>
                      <a:r>
                        <a:rPr lang="en-US" dirty="0" smtClean="0"/>
                        <a:t>6</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xmlns="" val="10007"/>
                  </a:ext>
                </a:extLst>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8"/>
                  </a:ext>
                </a:extLst>
              </a:tr>
              <a:tr h="370840">
                <a:tc>
                  <a:txBody>
                    <a:bodyPr/>
                    <a:lstStyle/>
                    <a:p>
                      <a:pPr algn="ctr"/>
                      <a:r>
                        <a:rPr lang="en-US" dirty="0" smtClean="0"/>
                        <a:t>7</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xmlns="" val="10009"/>
                  </a:ext>
                </a:extLst>
              </a:tr>
            </a:tbl>
          </a:graphicData>
        </a:graphic>
      </p:graphicFrame>
      <p:graphicFrame>
        <p:nvGraphicFramePr>
          <p:cNvPr id="19458" name="Object 6"/>
          <p:cNvGraphicFramePr>
            <a:graphicFrameLocks noChangeAspect="1"/>
          </p:cNvGraphicFramePr>
          <p:nvPr/>
        </p:nvGraphicFramePr>
        <p:xfrm>
          <a:off x="4965700" y="1676400"/>
          <a:ext cx="2730500" cy="1195387"/>
        </p:xfrm>
        <a:graphic>
          <a:graphicData uri="http://schemas.openxmlformats.org/presentationml/2006/ole">
            <mc:AlternateContent xmlns:mc="http://schemas.openxmlformats.org/markup-compatibility/2006">
              <mc:Choice xmlns:v="urn:schemas-microsoft-com:vml" Requires="v">
                <p:oleObj spid="_x0000_s21643" name="Equation" r:id="rId4" imgW="1015559" imgH="444307" progId="Equation.3">
                  <p:embed/>
                </p:oleObj>
              </mc:Choice>
              <mc:Fallback>
                <p:oleObj name="Equation" r:id="rId4" imgW="1015559" imgH="444307"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5700" y="1676400"/>
                        <a:ext cx="273050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Spearman - Answers</a:t>
            </a:r>
            <a:endParaRPr lang="en-US" dirty="0"/>
          </a:p>
        </p:txBody>
      </p:sp>
      <p:graphicFrame>
        <p:nvGraphicFramePr>
          <p:cNvPr id="4" name="Content Placeholder 3"/>
          <p:cNvGraphicFramePr>
            <a:graphicFrameLocks noGrp="1"/>
          </p:cNvGraphicFramePr>
          <p:nvPr>
            <p:ph sz="quarter" idx="1"/>
          </p:nvPr>
        </p:nvGraphicFramePr>
        <p:xfrm>
          <a:off x="381000" y="1600200"/>
          <a:ext cx="1978026" cy="3708400"/>
        </p:xfrm>
        <a:graphic>
          <a:graphicData uri="http://schemas.openxmlformats.org/drawingml/2006/table">
            <a:tbl>
              <a:tblPr firstRow="1" bandRow="1">
                <a:tableStyleId>{5C22544A-7EE6-4342-B048-85BDC9FD1C3A}</a:tableStyleId>
              </a:tblPr>
              <a:tblGrid>
                <a:gridCol w="989013">
                  <a:extLst>
                    <a:ext uri="{9D8B030D-6E8A-4147-A177-3AD203B41FA5}">
                      <a16:colId xmlns:a16="http://schemas.microsoft.com/office/drawing/2014/main" xmlns="" val="20000"/>
                    </a:ext>
                  </a:extLst>
                </a:gridCol>
                <a:gridCol w="989013">
                  <a:extLst>
                    <a:ext uri="{9D8B030D-6E8A-4147-A177-3AD203B41FA5}">
                      <a16:colId xmlns:a16="http://schemas.microsoft.com/office/drawing/2014/main" xmlns="" val="20001"/>
                    </a:ext>
                  </a:extLst>
                </a:gridCol>
              </a:tblGrid>
              <a:tr h="370840">
                <a:tc>
                  <a:txBody>
                    <a:bodyPr/>
                    <a:lstStyle/>
                    <a:p>
                      <a:pPr algn="ctr"/>
                      <a:r>
                        <a:rPr lang="en-US" dirty="0" smtClean="0">
                          <a:solidFill>
                            <a:schemeClr val="tx1"/>
                          </a:solidFill>
                        </a:rPr>
                        <a:t>1</a:t>
                      </a:r>
                      <a:r>
                        <a:rPr lang="en-US" baseline="30000" dirty="0" smtClean="0">
                          <a:solidFill>
                            <a:schemeClr val="tx1"/>
                          </a:solidFill>
                        </a:rPr>
                        <a:t>st</a:t>
                      </a:r>
                      <a:r>
                        <a:rPr lang="en-US" dirty="0" smtClean="0">
                          <a:solidFill>
                            <a:schemeClr val="tx1"/>
                          </a:solidFill>
                        </a:rPr>
                        <a:t> race</a:t>
                      </a:r>
                      <a:endParaRPr lang="en-US" dirty="0">
                        <a:solidFill>
                          <a:schemeClr val="tx1"/>
                        </a:solidFill>
                      </a:endParaRPr>
                    </a:p>
                  </a:txBody>
                  <a:tcPr/>
                </a:tc>
                <a:tc>
                  <a:txBody>
                    <a:bodyPr/>
                    <a:lstStyle/>
                    <a:p>
                      <a:pPr algn="ctr"/>
                      <a:r>
                        <a:rPr lang="en-US" dirty="0" smtClean="0">
                          <a:solidFill>
                            <a:schemeClr val="tx1"/>
                          </a:solidFill>
                        </a:rPr>
                        <a:t>2</a:t>
                      </a:r>
                      <a:r>
                        <a:rPr lang="en-US" baseline="30000" dirty="0" smtClean="0">
                          <a:solidFill>
                            <a:schemeClr val="tx1"/>
                          </a:solidFill>
                        </a:rPr>
                        <a:t>nd</a:t>
                      </a:r>
                      <a:r>
                        <a:rPr lang="en-US" dirty="0" smtClean="0">
                          <a:solidFill>
                            <a:schemeClr val="tx1"/>
                          </a:solidFill>
                        </a:rPr>
                        <a:t> race</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t>4</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9</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3</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xmlns="" val="10005"/>
                  </a:ext>
                </a:extLst>
              </a:tr>
              <a:tr h="370840">
                <a:tc>
                  <a:txBody>
                    <a:bodyPr/>
                    <a:lstStyle/>
                    <a:p>
                      <a:pPr algn="ctr"/>
                      <a:r>
                        <a:rPr lang="en-US" dirty="0" smtClean="0"/>
                        <a:t>5</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xmlns="" val="10006"/>
                  </a:ext>
                </a:extLst>
              </a:tr>
              <a:tr h="370840">
                <a:tc>
                  <a:txBody>
                    <a:bodyPr/>
                    <a:lstStyle/>
                    <a:p>
                      <a:pPr algn="ctr"/>
                      <a:r>
                        <a:rPr lang="en-US" dirty="0" smtClean="0"/>
                        <a:t>6</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xmlns="" val="10007"/>
                  </a:ext>
                </a:extLst>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xmlns="" val="10008"/>
                  </a:ext>
                </a:extLst>
              </a:tr>
              <a:tr h="370840">
                <a:tc>
                  <a:txBody>
                    <a:bodyPr/>
                    <a:lstStyle/>
                    <a:p>
                      <a:pPr algn="ctr"/>
                      <a:r>
                        <a:rPr lang="en-US" dirty="0" smtClean="0"/>
                        <a:t>7</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xmlns="" val="10009"/>
                  </a:ext>
                </a:extLst>
              </a:tr>
            </a:tbl>
          </a:graphicData>
        </a:graphic>
      </p:graphicFrame>
      <p:graphicFrame>
        <p:nvGraphicFramePr>
          <p:cNvPr id="5" name="Table 4"/>
          <p:cNvGraphicFramePr>
            <a:graphicFrameLocks noGrp="1"/>
          </p:cNvGraphicFramePr>
          <p:nvPr/>
        </p:nvGraphicFramePr>
        <p:xfrm>
          <a:off x="2514600" y="1600200"/>
          <a:ext cx="762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tblGrid>
              <a:tr h="370840">
                <a:tc>
                  <a:txBody>
                    <a:bodyPr/>
                    <a:lstStyle/>
                    <a:p>
                      <a:pPr algn="ctr"/>
                      <a:r>
                        <a:rPr lang="en-US" dirty="0" smtClean="0">
                          <a:solidFill>
                            <a:schemeClr val="tx1"/>
                          </a:solidFill>
                        </a:rPr>
                        <a:t>D</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2"/>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4"/>
                  </a:ext>
                </a:extLst>
              </a:tr>
              <a:tr h="370840">
                <a:tc>
                  <a:txBody>
                    <a:bodyPr/>
                    <a:lstStyle/>
                    <a:p>
                      <a:pPr algn="ctr"/>
                      <a:r>
                        <a:rPr lang="en-US"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5"/>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6"/>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7"/>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8"/>
                  </a:ext>
                </a:extLst>
              </a:tr>
              <a:tr h="370840">
                <a:tc>
                  <a:txBody>
                    <a:bodyPr/>
                    <a:lstStyle/>
                    <a:p>
                      <a:pPr algn="ctr"/>
                      <a:r>
                        <a:rPr lang="en-US"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9"/>
                  </a:ext>
                </a:extLst>
              </a:tr>
            </a:tbl>
          </a:graphicData>
        </a:graphic>
      </p:graphicFrame>
      <p:graphicFrame>
        <p:nvGraphicFramePr>
          <p:cNvPr id="6" name="Table 5"/>
          <p:cNvGraphicFramePr>
            <a:graphicFrameLocks noGrp="1"/>
          </p:cNvGraphicFramePr>
          <p:nvPr/>
        </p:nvGraphicFramePr>
        <p:xfrm>
          <a:off x="3429000" y="1600200"/>
          <a:ext cx="762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tblGrid>
              <a:tr h="370840">
                <a:tc>
                  <a:txBody>
                    <a:bodyPr/>
                    <a:lstStyle/>
                    <a:p>
                      <a:pPr algn="ctr"/>
                      <a:r>
                        <a:rPr lang="en-US" dirty="0" smtClean="0">
                          <a:solidFill>
                            <a:schemeClr val="tx1"/>
                          </a:solidFill>
                        </a:rPr>
                        <a:t>D</a:t>
                      </a:r>
                      <a:r>
                        <a:rPr lang="en-US" baseline="30000"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xmlns="" val="10000"/>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2"/>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dirty="0" smtClean="0">
                          <a:solidFill>
                            <a:schemeClr val="tx1"/>
                          </a:solidFill>
                        </a:rPr>
                        <a:t>4</a:t>
                      </a:r>
                      <a:endParaRPr lang="en-US" dirty="0">
                        <a:solidFill>
                          <a:schemeClr val="tx1"/>
                        </a:solidFill>
                      </a:endParaRPr>
                    </a:p>
                  </a:txBody>
                  <a:tcPr/>
                </a:tc>
                <a:extLst>
                  <a:ext uri="{0D108BD9-81ED-4DB2-BD59-A6C34878D82A}">
                    <a16:rowId xmlns:a16="http://schemas.microsoft.com/office/drawing/2014/main" xmlns="" val="10004"/>
                  </a:ext>
                </a:extLst>
              </a:tr>
              <a:tr h="370840">
                <a:tc>
                  <a:txBody>
                    <a:bodyPr/>
                    <a:lstStyle/>
                    <a:p>
                      <a:pPr algn="ctr"/>
                      <a:r>
                        <a:rPr lang="en-US" dirty="0" smtClean="0">
                          <a:solidFill>
                            <a:schemeClr val="tx1"/>
                          </a:solidFill>
                        </a:rPr>
                        <a:t>4</a:t>
                      </a:r>
                      <a:endParaRPr lang="en-US" dirty="0">
                        <a:solidFill>
                          <a:schemeClr val="tx1"/>
                        </a:solidFill>
                      </a:endParaRPr>
                    </a:p>
                  </a:txBody>
                  <a:tcPr/>
                </a:tc>
                <a:extLst>
                  <a:ext uri="{0D108BD9-81ED-4DB2-BD59-A6C34878D82A}">
                    <a16:rowId xmlns:a16="http://schemas.microsoft.com/office/drawing/2014/main" xmlns="" val="10005"/>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6"/>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7"/>
                  </a:ext>
                </a:extLst>
              </a:tr>
              <a:tr h="370840">
                <a:tc>
                  <a:txBody>
                    <a:bodyPr/>
                    <a:lstStyle/>
                    <a:p>
                      <a:pPr algn="ctr"/>
                      <a:r>
                        <a:rPr lang="en-US" dirty="0" smtClean="0">
                          <a:solidFill>
                            <a:schemeClr val="tx1"/>
                          </a:solidFill>
                        </a:rPr>
                        <a:t>1</a:t>
                      </a:r>
                      <a:endParaRPr lang="en-US" dirty="0">
                        <a:solidFill>
                          <a:schemeClr val="tx1"/>
                        </a:solidFill>
                      </a:endParaRPr>
                    </a:p>
                  </a:txBody>
                  <a:tcPr/>
                </a:tc>
                <a:extLst>
                  <a:ext uri="{0D108BD9-81ED-4DB2-BD59-A6C34878D82A}">
                    <a16:rowId xmlns:a16="http://schemas.microsoft.com/office/drawing/2014/main" xmlns="" val="10008"/>
                  </a:ext>
                </a:extLst>
              </a:tr>
              <a:tr h="370840">
                <a:tc>
                  <a:txBody>
                    <a:bodyPr/>
                    <a:lstStyle/>
                    <a:p>
                      <a:pPr algn="ctr"/>
                      <a:r>
                        <a:rPr lang="en-US" dirty="0" smtClean="0">
                          <a:solidFill>
                            <a:schemeClr val="tx1"/>
                          </a:solidFill>
                        </a:rPr>
                        <a:t>4</a:t>
                      </a:r>
                      <a:endParaRPr lang="en-US" dirty="0">
                        <a:solidFill>
                          <a:schemeClr val="tx1"/>
                        </a:solidFill>
                      </a:endParaRPr>
                    </a:p>
                  </a:txBody>
                  <a:tcPr/>
                </a:tc>
                <a:extLst>
                  <a:ext uri="{0D108BD9-81ED-4DB2-BD59-A6C34878D82A}">
                    <a16:rowId xmlns:a16="http://schemas.microsoft.com/office/drawing/2014/main" xmlns="" val="10009"/>
                  </a:ext>
                </a:extLst>
              </a:tr>
            </a:tbl>
          </a:graphicData>
        </a:graphic>
      </p:graphicFrame>
      <p:graphicFrame>
        <p:nvGraphicFramePr>
          <p:cNvPr id="19458" name="Object 6"/>
          <p:cNvGraphicFramePr>
            <a:graphicFrameLocks noChangeAspect="1"/>
          </p:cNvGraphicFramePr>
          <p:nvPr/>
        </p:nvGraphicFramePr>
        <p:xfrm>
          <a:off x="4965700" y="1676400"/>
          <a:ext cx="2730500" cy="1195387"/>
        </p:xfrm>
        <a:graphic>
          <a:graphicData uri="http://schemas.openxmlformats.org/presentationml/2006/ole">
            <mc:AlternateContent xmlns:mc="http://schemas.openxmlformats.org/markup-compatibility/2006">
              <mc:Choice xmlns:v="urn:schemas-microsoft-com:vml" Requires="v">
                <p:oleObj spid="_x0000_s69662" name="Equation" r:id="rId4" imgW="1015559" imgH="444307" progId="Equation.3">
                  <p:embed/>
                </p:oleObj>
              </mc:Choice>
              <mc:Fallback>
                <p:oleObj name="Equation" r:id="rId4" imgW="1015559"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5700" y="1676400"/>
                        <a:ext cx="273050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947738" y="5715000"/>
          <a:ext cx="1739900" cy="581025"/>
        </p:xfrm>
        <a:graphic>
          <a:graphicData uri="http://schemas.openxmlformats.org/presentationml/2006/ole">
            <mc:AlternateContent xmlns:mc="http://schemas.openxmlformats.org/markup-compatibility/2006">
              <mc:Choice xmlns:v="urn:schemas-microsoft-com:vml" Requires="v">
                <p:oleObj spid="_x0000_s69663" name="Equation" r:id="rId6" imgW="647419" imgH="215806" progId="Equation.3">
                  <p:embed/>
                </p:oleObj>
              </mc:Choice>
              <mc:Fallback>
                <p:oleObj name="Equation" r:id="rId6" imgW="647419"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738" y="5715000"/>
                        <a:ext cx="1739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6"/>
          <p:cNvGraphicFramePr>
            <a:graphicFrameLocks noChangeAspect="1"/>
          </p:cNvGraphicFramePr>
          <p:nvPr/>
        </p:nvGraphicFramePr>
        <p:xfrm>
          <a:off x="3352800" y="5410200"/>
          <a:ext cx="5427662" cy="1127125"/>
        </p:xfrm>
        <a:graphic>
          <a:graphicData uri="http://schemas.openxmlformats.org/presentationml/2006/ole">
            <mc:AlternateContent xmlns:mc="http://schemas.openxmlformats.org/markup-compatibility/2006">
              <mc:Choice xmlns:v="urn:schemas-microsoft-com:vml" Requires="v">
                <p:oleObj spid="_x0000_s69664" name="Equation" r:id="rId8" imgW="2019300" imgH="419100" progId="Equation.3">
                  <p:embed/>
                </p:oleObj>
              </mc:Choice>
              <mc:Fallback>
                <p:oleObj name="Equation" r:id="rId8" imgW="20193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5410200"/>
                        <a:ext cx="542766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9596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 Spearman Correlation</a:t>
            </a:r>
            <a:endParaRPr lang="en-US" dirty="0"/>
          </a:p>
        </p:txBody>
      </p:sp>
      <p:sp>
        <p:nvSpPr>
          <p:cNvPr id="3" name="Content Placeholder 2"/>
          <p:cNvSpPr>
            <a:spLocks noGrp="1"/>
          </p:cNvSpPr>
          <p:nvPr>
            <p:ph sz="quarter" idx="1"/>
          </p:nvPr>
        </p:nvSpPr>
        <p:spPr/>
        <p:txBody>
          <a:bodyPr/>
          <a:lstStyle/>
          <a:p>
            <a:r>
              <a:rPr lang="en-US" dirty="0" smtClean="0"/>
              <a:t>Two movie raters each watched the same six movies. Is there are relationship between the raters’ rankings? </a:t>
            </a:r>
            <a:endParaRPr lang="en-US" dirty="0"/>
          </a:p>
        </p:txBody>
      </p:sp>
      <p:graphicFrame>
        <p:nvGraphicFramePr>
          <p:cNvPr id="4" name="Table 3"/>
          <p:cNvGraphicFramePr>
            <a:graphicFrameLocks noGrp="1"/>
          </p:cNvGraphicFramePr>
          <p:nvPr/>
        </p:nvGraphicFramePr>
        <p:xfrm>
          <a:off x="3352800" y="2667000"/>
          <a:ext cx="2286000" cy="374468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468086">
                <a:tc gridSpan="2">
                  <a:txBody>
                    <a:bodyPr/>
                    <a:lstStyle/>
                    <a:p>
                      <a:pPr algn="ctr"/>
                      <a:r>
                        <a:rPr lang="en-US" sz="2400" b="0" dirty="0" smtClean="0">
                          <a:solidFill>
                            <a:schemeClr val="tx1"/>
                          </a:solidFill>
                        </a:rPr>
                        <a:t>Example</a:t>
                      </a:r>
                      <a:endParaRPr lang="en-US" sz="2400" b="0" dirty="0">
                        <a:solidFill>
                          <a:schemeClr val="tx1"/>
                        </a:solidFill>
                      </a:endParaRPr>
                    </a:p>
                  </a:txBody>
                  <a:tcPr/>
                </a:tc>
                <a:tc hMerge="1">
                  <a:txBody>
                    <a:bodyPr/>
                    <a:lstStyle/>
                    <a:p>
                      <a:pPr algn="ctr"/>
                      <a:endParaRPr lang="en-US" sz="2400" dirty="0">
                        <a:solidFill>
                          <a:schemeClr val="tx1"/>
                        </a:solidFill>
                      </a:endParaRPr>
                    </a:p>
                  </a:txBody>
                  <a:tcPr/>
                </a:tc>
                <a:extLst>
                  <a:ext uri="{0D108BD9-81ED-4DB2-BD59-A6C34878D82A}">
                    <a16:rowId xmlns:a16="http://schemas.microsoft.com/office/drawing/2014/main" xmlns="" val="10000"/>
                  </a:ext>
                </a:extLst>
              </a:tr>
              <a:tr h="468086">
                <a:tc>
                  <a:txBody>
                    <a:bodyPr/>
                    <a:lstStyle/>
                    <a:p>
                      <a:pPr algn="ctr"/>
                      <a:r>
                        <a:rPr lang="en-US" sz="2400" dirty="0" smtClean="0">
                          <a:solidFill>
                            <a:schemeClr val="tx1"/>
                          </a:solidFill>
                        </a:rPr>
                        <a:t>Rater 1</a:t>
                      </a:r>
                      <a:endParaRPr lang="en-US" sz="2400" dirty="0">
                        <a:solidFill>
                          <a:schemeClr val="tx1"/>
                        </a:solidFill>
                      </a:endParaRPr>
                    </a:p>
                  </a:txBody>
                  <a:tcPr>
                    <a:solidFill>
                      <a:schemeClr val="accent2">
                        <a:lumMod val="20000"/>
                        <a:lumOff val="80000"/>
                      </a:schemeClr>
                    </a:solidFill>
                  </a:tcPr>
                </a:tc>
                <a:tc>
                  <a:txBody>
                    <a:bodyPr/>
                    <a:lstStyle/>
                    <a:p>
                      <a:pPr algn="ctr"/>
                      <a:r>
                        <a:rPr lang="en-US" sz="2400" dirty="0" smtClean="0">
                          <a:solidFill>
                            <a:schemeClr val="tx1"/>
                          </a:solidFill>
                        </a:rPr>
                        <a:t>Rater</a:t>
                      </a:r>
                      <a:r>
                        <a:rPr lang="en-US" sz="2400" baseline="0" dirty="0" smtClean="0">
                          <a:solidFill>
                            <a:schemeClr val="tx1"/>
                          </a:solidFill>
                        </a:rPr>
                        <a:t> 2</a:t>
                      </a:r>
                      <a:endParaRPr lang="en-US" sz="24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xmlns="" val="10001"/>
                  </a:ext>
                </a:extLst>
              </a:tr>
              <a:tr h="468086">
                <a:tc>
                  <a:txBody>
                    <a:bodyPr/>
                    <a:lstStyle/>
                    <a:p>
                      <a:pPr algn="ctr"/>
                      <a:r>
                        <a:rPr lang="en-US" sz="2400" dirty="0" smtClean="0"/>
                        <a:t>1</a:t>
                      </a:r>
                      <a:endParaRPr lang="en-US" sz="2400" dirty="0"/>
                    </a:p>
                  </a:txBody>
                  <a:tcPr/>
                </a:tc>
                <a:tc>
                  <a:txBody>
                    <a:bodyPr/>
                    <a:lstStyle/>
                    <a:p>
                      <a:pPr algn="ctr"/>
                      <a:r>
                        <a:rPr lang="en-US" sz="2400" dirty="0" smtClean="0"/>
                        <a:t>6</a:t>
                      </a:r>
                      <a:endParaRPr lang="en-US" sz="2400" dirty="0"/>
                    </a:p>
                  </a:txBody>
                  <a:tcPr/>
                </a:tc>
                <a:extLst>
                  <a:ext uri="{0D108BD9-81ED-4DB2-BD59-A6C34878D82A}">
                    <a16:rowId xmlns:a16="http://schemas.microsoft.com/office/drawing/2014/main" xmlns="" val="10002"/>
                  </a:ext>
                </a:extLst>
              </a:tr>
              <a:tr h="468086">
                <a:tc>
                  <a:txBody>
                    <a:bodyPr/>
                    <a:lstStyle/>
                    <a:p>
                      <a:pPr algn="ctr"/>
                      <a:r>
                        <a:rPr lang="en-US" sz="2400" dirty="0" smtClean="0"/>
                        <a:t>2</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xmlns="" val="10003"/>
                  </a:ext>
                </a:extLst>
              </a:tr>
              <a:tr h="468086">
                <a:tc>
                  <a:txBody>
                    <a:bodyPr/>
                    <a:lstStyle/>
                    <a:p>
                      <a:pPr algn="ctr"/>
                      <a:r>
                        <a:rPr lang="en-US" sz="2400" dirty="0" smtClean="0"/>
                        <a:t>3</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xmlns="" val="10004"/>
                  </a:ext>
                </a:extLst>
              </a:tr>
              <a:tr h="468086">
                <a:tc>
                  <a:txBody>
                    <a:bodyPr/>
                    <a:lstStyle/>
                    <a:p>
                      <a:pPr algn="ctr"/>
                      <a:r>
                        <a:rPr lang="en-US" sz="2400" dirty="0" smtClean="0"/>
                        <a:t>4</a:t>
                      </a: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xmlns="" val="10005"/>
                  </a:ext>
                </a:extLst>
              </a:tr>
              <a:tr h="468086">
                <a:tc>
                  <a:txBody>
                    <a:bodyPr/>
                    <a:lstStyle/>
                    <a:p>
                      <a:pPr algn="ctr"/>
                      <a:r>
                        <a:rPr lang="en-US" sz="2400" dirty="0" smtClean="0"/>
                        <a:t>5</a:t>
                      </a: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xmlns="" val="10006"/>
                  </a:ext>
                </a:extLst>
              </a:tr>
              <a:tr h="468086">
                <a:tc>
                  <a:txBody>
                    <a:bodyPr/>
                    <a:lstStyle/>
                    <a:p>
                      <a:pPr algn="ctr"/>
                      <a:r>
                        <a:rPr lang="en-US" sz="2400" dirty="0" smtClean="0"/>
                        <a:t>6</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Spearman - answers</a:t>
            </a:r>
            <a:endParaRPr lang="en-US" dirty="0"/>
          </a:p>
        </p:txBody>
      </p:sp>
      <p:graphicFrame>
        <p:nvGraphicFramePr>
          <p:cNvPr id="19458" name="Object 6"/>
          <p:cNvGraphicFramePr>
            <a:graphicFrameLocks noChangeAspect="1"/>
          </p:cNvGraphicFramePr>
          <p:nvPr/>
        </p:nvGraphicFramePr>
        <p:xfrm>
          <a:off x="5422900" y="1676400"/>
          <a:ext cx="2730500" cy="1195387"/>
        </p:xfrm>
        <a:graphic>
          <a:graphicData uri="http://schemas.openxmlformats.org/presentationml/2006/ole">
            <mc:AlternateContent xmlns:mc="http://schemas.openxmlformats.org/markup-compatibility/2006">
              <mc:Choice xmlns:v="urn:schemas-microsoft-com:vml" Requires="v">
                <p:oleObj spid="_x0000_s66695" name="Equation" r:id="rId4" imgW="1015559" imgH="444307" progId="Equation.3">
                  <p:embed/>
                </p:oleObj>
              </mc:Choice>
              <mc:Fallback>
                <p:oleObj name="Equation" r:id="rId4" imgW="1015559" imgH="444307"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900" y="1676400"/>
                        <a:ext cx="273050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930275" y="5715000"/>
          <a:ext cx="1774825" cy="581025"/>
        </p:xfrm>
        <a:graphic>
          <a:graphicData uri="http://schemas.openxmlformats.org/presentationml/2006/ole">
            <mc:AlternateContent xmlns:mc="http://schemas.openxmlformats.org/markup-compatibility/2006">
              <mc:Choice xmlns:v="urn:schemas-microsoft-com:vml" Requires="v">
                <p:oleObj spid="_x0000_s66696" name="Equation" r:id="rId6" imgW="660113" imgH="215806" progId="Equation.3">
                  <p:embed/>
                </p:oleObj>
              </mc:Choice>
              <mc:Fallback>
                <p:oleObj name="Equation" r:id="rId6" imgW="660113" imgH="215806" progId="Equation.3">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75" y="5715000"/>
                        <a:ext cx="1774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6"/>
          <p:cNvGraphicFramePr>
            <a:graphicFrameLocks noChangeAspect="1"/>
          </p:cNvGraphicFramePr>
          <p:nvPr/>
        </p:nvGraphicFramePr>
        <p:xfrm>
          <a:off x="3216275" y="5410200"/>
          <a:ext cx="5700713" cy="1127125"/>
        </p:xfrm>
        <a:graphic>
          <a:graphicData uri="http://schemas.openxmlformats.org/presentationml/2006/ole">
            <mc:AlternateContent xmlns:mc="http://schemas.openxmlformats.org/markup-compatibility/2006">
              <mc:Choice xmlns:v="urn:schemas-microsoft-com:vml" Requires="v">
                <p:oleObj spid="_x0000_s66697" name="Equation" r:id="rId8" imgW="2120900" imgH="419100" progId="Equation.3">
                  <p:embed/>
                </p:oleObj>
              </mc:Choice>
              <mc:Fallback>
                <p:oleObj name="Equation" r:id="rId8" imgW="2120900" imgH="419100" progId="Equation.3">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275" y="5410200"/>
                        <a:ext cx="570071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Table 9"/>
          <p:cNvGraphicFramePr>
            <a:graphicFrameLocks noGrp="1"/>
          </p:cNvGraphicFramePr>
          <p:nvPr/>
        </p:nvGraphicFramePr>
        <p:xfrm>
          <a:off x="152400" y="1600200"/>
          <a:ext cx="2286000" cy="327660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468086">
                <a:tc>
                  <a:txBody>
                    <a:bodyPr/>
                    <a:lstStyle/>
                    <a:p>
                      <a:pPr algn="ctr"/>
                      <a:r>
                        <a:rPr lang="en-US" sz="2400" dirty="0" smtClean="0">
                          <a:solidFill>
                            <a:schemeClr val="tx1"/>
                          </a:solidFill>
                        </a:rPr>
                        <a:t>Rater 1</a:t>
                      </a:r>
                      <a:endParaRPr lang="en-US" sz="2400" dirty="0">
                        <a:solidFill>
                          <a:schemeClr val="tx1"/>
                        </a:solidFill>
                      </a:endParaRPr>
                    </a:p>
                  </a:txBody>
                  <a:tcPr>
                    <a:solidFill>
                      <a:schemeClr val="accent2">
                        <a:lumMod val="20000"/>
                        <a:lumOff val="80000"/>
                      </a:schemeClr>
                    </a:solidFill>
                  </a:tcPr>
                </a:tc>
                <a:tc>
                  <a:txBody>
                    <a:bodyPr/>
                    <a:lstStyle/>
                    <a:p>
                      <a:pPr algn="ctr"/>
                      <a:r>
                        <a:rPr lang="en-US" sz="2400" dirty="0" smtClean="0">
                          <a:solidFill>
                            <a:schemeClr val="tx1"/>
                          </a:solidFill>
                        </a:rPr>
                        <a:t>Rater</a:t>
                      </a:r>
                      <a:r>
                        <a:rPr lang="en-US" sz="2400" baseline="0" dirty="0" smtClean="0">
                          <a:solidFill>
                            <a:schemeClr val="tx1"/>
                          </a:solidFill>
                        </a:rPr>
                        <a:t> 2</a:t>
                      </a:r>
                      <a:endParaRPr lang="en-US" sz="24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xmlns="" val="10000"/>
                  </a:ext>
                </a:extLst>
              </a:tr>
              <a:tr h="468086">
                <a:tc>
                  <a:txBody>
                    <a:bodyPr/>
                    <a:lstStyle/>
                    <a:p>
                      <a:pPr algn="ctr"/>
                      <a:r>
                        <a:rPr lang="en-US" sz="2400" dirty="0" smtClean="0"/>
                        <a:t>1</a:t>
                      </a:r>
                      <a:endParaRPr lang="en-US" sz="2400" dirty="0"/>
                    </a:p>
                  </a:txBody>
                  <a:tcPr/>
                </a:tc>
                <a:tc>
                  <a:txBody>
                    <a:bodyPr/>
                    <a:lstStyle/>
                    <a:p>
                      <a:pPr algn="ctr"/>
                      <a:r>
                        <a:rPr lang="en-US" sz="2400" dirty="0" smtClean="0"/>
                        <a:t>6</a:t>
                      </a:r>
                      <a:endParaRPr lang="en-US" sz="2400" dirty="0"/>
                    </a:p>
                  </a:txBody>
                  <a:tcPr/>
                </a:tc>
                <a:extLst>
                  <a:ext uri="{0D108BD9-81ED-4DB2-BD59-A6C34878D82A}">
                    <a16:rowId xmlns:a16="http://schemas.microsoft.com/office/drawing/2014/main" xmlns="" val="10001"/>
                  </a:ext>
                </a:extLst>
              </a:tr>
              <a:tr h="468086">
                <a:tc>
                  <a:txBody>
                    <a:bodyPr/>
                    <a:lstStyle/>
                    <a:p>
                      <a:pPr algn="ctr"/>
                      <a:r>
                        <a:rPr lang="en-US" sz="2400" dirty="0" smtClean="0"/>
                        <a:t>2</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xmlns="" val="10002"/>
                  </a:ext>
                </a:extLst>
              </a:tr>
              <a:tr h="468086">
                <a:tc>
                  <a:txBody>
                    <a:bodyPr/>
                    <a:lstStyle/>
                    <a:p>
                      <a:pPr algn="ctr"/>
                      <a:r>
                        <a:rPr lang="en-US" sz="2400" dirty="0" smtClean="0"/>
                        <a:t>3</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xmlns="" val="10003"/>
                  </a:ext>
                </a:extLst>
              </a:tr>
              <a:tr h="468086">
                <a:tc>
                  <a:txBody>
                    <a:bodyPr/>
                    <a:lstStyle/>
                    <a:p>
                      <a:pPr algn="ctr"/>
                      <a:r>
                        <a:rPr lang="en-US" sz="2400" dirty="0" smtClean="0"/>
                        <a:t>4</a:t>
                      </a: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xmlns="" val="10004"/>
                  </a:ext>
                </a:extLst>
              </a:tr>
              <a:tr h="468086">
                <a:tc>
                  <a:txBody>
                    <a:bodyPr/>
                    <a:lstStyle/>
                    <a:p>
                      <a:pPr algn="ctr"/>
                      <a:r>
                        <a:rPr lang="en-US" sz="2400" dirty="0" smtClean="0"/>
                        <a:t>5</a:t>
                      </a: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xmlns="" val="10005"/>
                  </a:ext>
                </a:extLst>
              </a:tr>
              <a:tr h="468086">
                <a:tc>
                  <a:txBody>
                    <a:bodyPr/>
                    <a:lstStyle/>
                    <a:p>
                      <a:pPr algn="ctr"/>
                      <a:r>
                        <a:rPr lang="en-US" sz="2400" dirty="0" smtClean="0"/>
                        <a:t>6</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xmlns="" val="10006"/>
                  </a:ext>
                </a:extLst>
              </a:tr>
            </a:tbl>
          </a:graphicData>
        </a:graphic>
      </p:graphicFrame>
      <p:graphicFrame>
        <p:nvGraphicFramePr>
          <p:cNvPr id="11" name="Table 10"/>
          <p:cNvGraphicFramePr>
            <a:graphicFrameLocks noGrp="1"/>
          </p:cNvGraphicFramePr>
          <p:nvPr/>
        </p:nvGraphicFramePr>
        <p:xfrm>
          <a:off x="2590800" y="1600200"/>
          <a:ext cx="2286000" cy="327660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468086">
                <a:tc>
                  <a:txBody>
                    <a:bodyPr/>
                    <a:lstStyle/>
                    <a:p>
                      <a:pPr algn="ctr"/>
                      <a:r>
                        <a:rPr lang="en-US" sz="2400" dirty="0" smtClean="0">
                          <a:solidFill>
                            <a:schemeClr val="tx1"/>
                          </a:solidFill>
                        </a:rPr>
                        <a:t>D</a:t>
                      </a:r>
                      <a:endParaRPr lang="en-US" sz="2400" dirty="0">
                        <a:solidFill>
                          <a:schemeClr val="tx1"/>
                        </a:solidFill>
                      </a:endParaRPr>
                    </a:p>
                  </a:txBody>
                  <a:tcPr>
                    <a:solidFill>
                      <a:schemeClr val="accent2">
                        <a:lumMod val="20000"/>
                        <a:lumOff val="80000"/>
                      </a:schemeClr>
                    </a:solidFill>
                  </a:tcPr>
                </a:tc>
                <a:tc>
                  <a:txBody>
                    <a:bodyPr/>
                    <a:lstStyle/>
                    <a:p>
                      <a:pPr algn="ctr"/>
                      <a:r>
                        <a:rPr lang="en-US" sz="2400" dirty="0" smtClean="0">
                          <a:solidFill>
                            <a:schemeClr val="tx1"/>
                          </a:solidFill>
                        </a:rPr>
                        <a:t>D</a:t>
                      </a:r>
                      <a:r>
                        <a:rPr lang="en-US" sz="2400" baseline="30000" dirty="0" smtClean="0">
                          <a:solidFill>
                            <a:schemeClr val="tx1"/>
                          </a:solidFill>
                        </a:rPr>
                        <a:t>2</a:t>
                      </a:r>
                      <a:endParaRPr lang="en-US" sz="24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xmlns="" val="10000"/>
                  </a:ext>
                </a:extLst>
              </a:tr>
              <a:tr h="468086">
                <a:tc>
                  <a:txBody>
                    <a:bodyPr/>
                    <a:lstStyle/>
                    <a:p>
                      <a:pPr algn="ctr"/>
                      <a:r>
                        <a:rPr lang="en-US" sz="2400" dirty="0" smtClean="0"/>
                        <a:t>-5</a:t>
                      </a:r>
                      <a:endParaRPr lang="en-US" sz="2400" dirty="0"/>
                    </a:p>
                  </a:txBody>
                  <a:tcPr/>
                </a:tc>
                <a:tc>
                  <a:txBody>
                    <a:bodyPr/>
                    <a:lstStyle/>
                    <a:p>
                      <a:pPr algn="ctr"/>
                      <a:r>
                        <a:rPr lang="en-US" sz="2400" dirty="0" smtClean="0"/>
                        <a:t>25</a:t>
                      </a:r>
                      <a:endParaRPr lang="en-US" sz="2400" dirty="0"/>
                    </a:p>
                  </a:txBody>
                  <a:tcPr/>
                </a:tc>
                <a:extLst>
                  <a:ext uri="{0D108BD9-81ED-4DB2-BD59-A6C34878D82A}">
                    <a16:rowId xmlns:a16="http://schemas.microsoft.com/office/drawing/2014/main" xmlns="" val="10001"/>
                  </a:ext>
                </a:extLst>
              </a:tr>
              <a:tr h="468086">
                <a:tc>
                  <a:txBody>
                    <a:bodyPr/>
                    <a:lstStyle/>
                    <a:p>
                      <a:pPr algn="ctr"/>
                      <a:r>
                        <a:rPr lang="en-US" sz="2400" dirty="0" smtClean="0"/>
                        <a:t>-2</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xmlns="" val="10002"/>
                  </a:ext>
                </a:extLst>
              </a:tr>
              <a:tr h="468086">
                <a:tc>
                  <a:txBody>
                    <a:bodyPr/>
                    <a:lstStyle/>
                    <a:p>
                      <a:pPr algn="ctr"/>
                      <a:r>
                        <a:rPr lang="en-US" sz="2400" dirty="0" smtClean="0"/>
                        <a:t>-2</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xmlns="" val="10003"/>
                  </a:ext>
                </a:extLst>
              </a:tr>
              <a:tr h="468086">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xmlns="" val="10004"/>
                  </a:ext>
                </a:extLst>
              </a:tr>
              <a:tr h="468086">
                <a:tc>
                  <a:txBody>
                    <a:bodyPr/>
                    <a:lstStyle/>
                    <a:p>
                      <a:pPr algn="ctr"/>
                      <a:r>
                        <a:rPr lang="en-US" sz="2400" dirty="0" smtClean="0"/>
                        <a:t>3</a:t>
                      </a:r>
                      <a:endParaRPr lang="en-US" sz="2400" dirty="0"/>
                    </a:p>
                  </a:txBody>
                  <a:tcPr/>
                </a:tc>
                <a:tc>
                  <a:txBody>
                    <a:bodyPr/>
                    <a:lstStyle/>
                    <a:p>
                      <a:pPr algn="ctr"/>
                      <a:r>
                        <a:rPr lang="en-US" sz="2400" dirty="0" smtClean="0"/>
                        <a:t>9</a:t>
                      </a:r>
                      <a:endParaRPr lang="en-US" sz="2400" dirty="0"/>
                    </a:p>
                  </a:txBody>
                  <a:tcPr/>
                </a:tc>
                <a:extLst>
                  <a:ext uri="{0D108BD9-81ED-4DB2-BD59-A6C34878D82A}">
                    <a16:rowId xmlns:a16="http://schemas.microsoft.com/office/drawing/2014/main" xmlns="" val="10005"/>
                  </a:ext>
                </a:extLst>
              </a:tr>
              <a:tr h="468086">
                <a:tc>
                  <a:txBody>
                    <a:bodyPr/>
                    <a:lstStyle/>
                    <a:p>
                      <a:pPr algn="ctr"/>
                      <a:r>
                        <a:rPr lang="en-US" sz="2400" dirty="0" smtClean="0"/>
                        <a:t>5</a:t>
                      </a:r>
                      <a:endParaRPr lang="en-US" sz="2400" dirty="0"/>
                    </a:p>
                  </a:txBody>
                  <a:tcPr/>
                </a:tc>
                <a:tc>
                  <a:txBody>
                    <a:bodyPr/>
                    <a:lstStyle/>
                    <a:p>
                      <a:pPr algn="ctr"/>
                      <a:r>
                        <a:rPr lang="en-US" sz="2400" dirty="0" smtClean="0"/>
                        <a:t>25</a:t>
                      </a:r>
                      <a:endParaRPr lang="en-US" sz="2400"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p:cNvPicPr>
            <a:picLocks noChangeAspect="1" noChangeArrowheads="1"/>
          </p:cNvPicPr>
          <p:nvPr/>
        </p:nvPicPr>
        <p:blipFill>
          <a:blip r:embed="rId3" cstate="print"/>
          <a:srcRect/>
          <a:stretch>
            <a:fillRect/>
          </a:stretch>
        </p:blipFill>
        <p:spPr bwMode="auto">
          <a:xfrm>
            <a:off x="503238" y="441325"/>
            <a:ext cx="4751387" cy="2566988"/>
          </a:xfrm>
          <a:prstGeom prst="rect">
            <a:avLst/>
          </a:prstGeom>
          <a:noFill/>
          <a:ln w="9525" algn="ctr">
            <a:noFill/>
            <a:miter lim="800000"/>
            <a:headEnd/>
            <a:tailEnd/>
          </a:ln>
          <a:effectLst/>
        </p:spPr>
      </p:pic>
      <p:pic>
        <p:nvPicPr>
          <p:cNvPr id="106500" name="Picture 4"/>
          <p:cNvPicPr>
            <a:picLocks noChangeAspect="1" noChangeArrowheads="1"/>
          </p:cNvPicPr>
          <p:nvPr/>
        </p:nvPicPr>
        <p:blipFill>
          <a:blip r:embed="rId4" cstate="print"/>
          <a:srcRect/>
          <a:stretch>
            <a:fillRect/>
          </a:stretch>
        </p:blipFill>
        <p:spPr bwMode="auto">
          <a:xfrm>
            <a:off x="503238" y="3581400"/>
            <a:ext cx="7573962" cy="3137870"/>
          </a:xfrm>
          <a:prstGeom prst="rect">
            <a:avLst/>
          </a:prstGeom>
          <a:noFill/>
          <a:ln w="9525" algn="ctr">
            <a:noFill/>
            <a:miter lim="800000"/>
            <a:headEnd/>
            <a:tailEnd/>
          </a:ln>
          <a:effectLst/>
        </p:spPr>
      </p:pic>
      <p:sp>
        <p:nvSpPr>
          <p:cNvPr id="106501" name="Rectangle 5"/>
          <p:cNvSpPr>
            <a:spLocks noChangeArrowheads="1"/>
          </p:cNvSpPr>
          <p:nvPr/>
        </p:nvSpPr>
        <p:spPr bwMode="auto">
          <a:xfrm>
            <a:off x="358775" y="115888"/>
            <a:ext cx="2778125" cy="396875"/>
          </a:xfrm>
          <a:prstGeom prst="rect">
            <a:avLst/>
          </a:prstGeom>
          <a:noFill/>
          <a:ln w="9525" algn="ctr">
            <a:noFill/>
            <a:miter lim="800000"/>
            <a:headEnd/>
            <a:tailEnd/>
          </a:ln>
          <a:effectLst/>
        </p:spPr>
        <p:txBody>
          <a:bodyPr wrap="none">
            <a:spAutoFit/>
          </a:bodyPr>
          <a:lstStyle/>
          <a:p>
            <a:pPr>
              <a:spcBef>
                <a:spcPct val="30000"/>
              </a:spcBef>
            </a:pPr>
            <a:r>
              <a:rPr lang="en-US" sz="2000">
                <a:solidFill>
                  <a:srgbClr val="FF0000"/>
                </a:solidFill>
                <a:latin typeface="Arial" pitchFamily="34" charset="0"/>
              </a:rPr>
              <a:t>Pearson r (from SPSS)</a:t>
            </a:r>
          </a:p>
        </p:txBody>
      </p:sp>
      <p:sp>
        <p:nvSpPr>
          <p:cNvPr id="106502" name="Rectangle 6"/>
          <p:cNvSpPr>
            <a:spLocks noChangeArrowheads="1"/>
          </p:cNvSpPr>
          <p:nvPr/>
        </p:nvSpPr>
        <p:spPr bwMode="auto">
          <a:xfrm>
            <a:off x="611188" y="3276600"/>
            <a:ext cx="3086100" cy="396875"/>
          </a:xfrm>
          <a:prstGeom prst="rect">
            <a:avLst/>
          </a:prstGeom>
          <a:noFill/>
          <a:ln w="9525" algn="ctr">
            <a:noFill/>
            <a:miter lim="800000"/>
            <a:headEnd/>
            <a:tailEnd/>
          </a:ln>
          <a:effectLst/>
        </p:spPr>
        <p:txBody>
          <a:bodyPr wrap="none">
            <a:spAutoFit/>
          </a:bodyPr>
          <a:lstStyle/>
          <a:p>
            <a:pPr>
              <a:spcBef>
                <a:spcPct val="30000"/>
              </a:spcBef>
            </a:pPr>
            <a:r>
              <a:rPr lang="en-US" sz="2000" dirty="0">
                <a:solidFill>
                  <a:srgbClr val="FF0000"/>
                </a:solidFill>
                <a:latin typeface="Arial" pitchFamily="34" charset="0"/>
              </a:rPr>
              <a:t>Spearman </a:t>
            </a:r>
            <a:r>
              <a:rPr lang="en-US" sz="2000" dirty="0" err="1">
                <a:solidFill>
                  <a:srgbClr val="FF0000"/>
                </a:solidFill>
                <a:latin typeface="Arial" pitchFamily="34" charset="0"/>
              </a:rPr>
              <a:t>r</a:t>
            </a:r>
            <a:r>
              <a:rPr lang="en-US" sz="2000" baseline="-25000" dirty="0" err="1">
                <a:solidFill>
                  <a:srgbClr val="FF0000"/>
                </a:solidFill>
                <a:latin typeface="Arial" pitchFamily="34" charset="0"/>
              </a:rPr>
              <a:t>s</a:t>
            </a:r>
            <a:r>
              <a:rPr lang="en-US" sz="2000" dirty="0">
                <a:solidFill>
                  <a:srgbClr val="FF0000"/>
                </a:solidFill>
                <a:latin typeface="Arial" pitchFamily="34" charset="0"/>
              </a:rPr>
              <a:t> (from SPSS)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fld id="{971969AE-37C8-405C-B3D9-72D7F76482F8}" type="slidenum">
              <a:rPr lang="en-US"/>
              <a:pPr/>
              <a:t>35</a:t>
            </a:fld>
            <a:endParaRPr lang="en-US"/>
          </a:p>
        </p:txBody>
      </p:sp>
      <p:sp>
        <p:nvSpPr>
          <p:cNvPr id="184322" name="Rectangle 2"/>
          <p:cNvSpPr>
            <a:spLocks noGrp="1" noChangeArrowheads="1"/>
          </p:cNvSpPr>
          <p:nvPr>
            <p:ph type="title"/>
          </p:nvPr>
        </p:nvSpPr>
        <p:spPr/>
        <p:txBody>
          <a:bodyPr/>
          <a:lstStyle/>
          <a:p>
            <a:r>
              <a:rPr lang="en-US" dirty="0" smtClean="0"/>
              <a:t>Example #5: Pearson’s </a:t>
            </a:r>
            <a:r>
              <a:rPr lang="en-US" i="1" dirty="0" smtClean="0"/>
              <a:t>r</a:t>
            </a:r>
            <a:endParaRPr lang="en-US" i="1" dirty="0"/>
          </a:p>
        </p:txBody>
      </p:sp>
      <p:sp>
        <p:nvSpPr>
          <p:cNvPr id="184323" name="Rectangle 3"/>
          <p:cNvSpPr>
            <a:spLocks noGrp="1" noChangeArrowheads="1"/>
          </p:cNvSpPr>
          <p:nvPr>
            <p:ph type="body" idx="1"/>
          </p:nvPr>
        </p:nvSpPr>
        <p:spPr>
          <a:xfrm>
            <a:off x="457200" y="1600200"/>
            <a:ext cx="8229600" cy="4953000"/>
          </a:xfrm>
        </p:spPr>
        <p:txBody>
          <a:bodyPr/>
          <a:lstStyle/>
          <a:p>
            <a:pPr marL="533400" indent="-533400">
              <a:lnSpc>
                <a:spcPct val="90000"/>
              </a:lnSpc>
              <a:buFontTx/>
              <a:buNone/>
            </a:pPr>
            <a:r>
              <a:rPr lang="en-US" sz="2400" u="sng" dirty="0"/>
              <a:t>Participant		</a:t>
            </a:r>
            <a:r>
              <a:rPr lang="en-US" sz="2400" u="sng" dirty="0" smtClean="0"/>
              <a:t>Motivation (X)</a:t>
            </a:r>
            <a:r>
              <a:rPr lang="en-US" sz="2400" u="sng" dirty="0"/>
              <a:t>		</a:t>
            </a:r>
            <a:r>
              <a:rPr lang="en-US" sz="2400" u="sng" dirty="0" smtClean="0"/>
              <a:t>Depression (Y)</a:t>
            </a:r>
            <a:endParaRPr lang="en-US" sz="2400" u="sng" dirty="0"/>
          </a:p>
          <a:p>
            <a:pPr marL="533400" indent="-533400">
              <a:lnSpc>
                <a:spcPct val="90000"/>
              </a:lnSpc>
              <a:buFontTx/>
              <a:buNone/>
            </a:pPr>
            <a:r>
              <a:rPr lang="en-US" sz="2400" dirty="0"/>
              <a:t>	1				3			8</a:t>
            </a:r>
          </a:p>
          <a:p>
            <a:pPr marL="533400" indent="-533400">
              <a:lnSpc>
                <a:spcPct val="90000"/>
              </a:lnSpc>
              <a:buFontTx/>
              <a:buNone/>
            </a:pPr>
            <a:r>
              <a:rPr lang="en-US" sz="2400" dirty="0"/>
              <a:t>	2				6			4</a:t>
            </a:r>
          </a:p>
          <a:p>
            <a:pPr marL="533400" indent="-533400">
              <a:lnSpc>
                <a:spcPct val="90000"/>
              </a:lnSpc>
              <a:buFontTx/>
              <a:buNone/>
            </a:pPr>
            <a:r>
              <a:rPr lang="en-US" sz="2400" dirty="0"/>
              <a:t>	3				9			2</a:t>
            </a:r>
          </a:p>
          <a:p>
            <a:pPr marL="533400" indent="-533400">
              <a:lnSpc>
                <a:spcPct val="90000"/>
              </a:lnSpc>
              <a:buFontTx/>
              <a:buNone/>
            </a:pPr>
            <a:r>
              <a:rPr lang="en-US" sz="2400" dirty="0"/>
              <a:t>	4				2			2</a:t>
            </a:r>
          </a:p>
          <a:p>
            <a:pPr marL="533400" indent="-533400">
              <a:lnSpc>
                <a:spcPct val="90000"/>
              </a:lnSpc>
              <a:buFontTx/>
              <a:buNone/>
            </a:pPr>
            <a:endParaRPr lang="en-US" sz="2400" dirty="0"/>
          </a:p>
          <a:p>
            <a:pPr marL="533400" indent="-533400">
              <a:lnSpc>
                <a:spcPct val="90000"/>
              </a:lnSpc>
              <a:buFontTx/>
              <a:buAutoNum type="arabicPeriod"/>
            </a:pPr>
            <a:r>
              <a:rPr lang="en-US" sz="2400" dirty="0"/>
              <a:t>Sketch a </a:t>
            </a:r>
            <a:r>
              <a:rPr lang="en-US" sz="2400" dirty="0" err="1"/>
              <a:t>scatterplot</a:t>
            </a:r>
            <a:r>
              <a:rPr lang="en-US" sz="2400" dirty="0"/>
              <a:t>.</a:t>
            </a:r>
          </a:p>
          <a:p>
            <a:pPr marL="533400" indent="-533400">
              <a:lnSpc>
                <a:spcPct val="90000"/>
              </a:lnSpc>
              <a:buFontTx/>
              <a:buAutoNum type="arabicPeriod"/>
            </a:pPr>
            <a:r>
              <a:rPr lang="en-US" sz="2400" dirty="0" smtClean="0"/>
              <a:t>Calculate the </a:t>
            </a:r>
            <a:r>
              <a:rPr lang="en-US" sz="2400" dirty="0"/>
              <a:t>correlation coefficient</a:t>
            </a:r>
            <a:r>
              <a:rPr lang="en-US" sz="2400" dirty="0" smtClean="0"/>
              <a:t>.</a:t>
            </a:r>
          </a:p>
          <a:p>
            <a:pPr marL="533400" indent="-533400">
              <a:lnSpc>
                <a:spcPct val="90000"/>
              </a:lnSpc>
              <a:buFontTx/>
              <a:buAutoNum type="arabicPeriod"/>
            </a:pPr>
            <a:r>
              <a:rPr lang="en-US" sz="2400" dirty="0" smtClean="0"/>
              <a:t>Determine if it is statistically significant at the .05 level for a 2-tailed test.</a:t>
            </a:r>
            <a:endParaRPr lang="en-US" sz="2400" dirty="0"/>
          </a:p>
          <a:p>
            <a:pPr marL="533400" indent="-533400">
              <a:lnSpc>
                <a:spcPct val="90000"/>
              </a:lnSpc>
              <a:buFontTx/>
              <a:buAutoNum type="arabicPeriod"/>
            </a:pPr>
            <a:r>
              <a:rPr lang="en-US" sz="2400" dirty="0" smtClean="0"/>
              <a:t>Write </a:t>
            </a:r>
            <a:r>
              <a:rPr lang="en-US" sz="2400" dirty="0"/>
              <a:t>an APA format conclusion</a:t>
            </a:r>
            <a:r>
              <a:rPr lang="en-US" sz="2400" dirty="0" smtClean="0"/>
              <a:t>.</a:t>
            </a:r>
          </a:p>
          <a:p>
            <a:pPr marL="0" indent="0">
              <a:lnSpc>
                <a:spcPct val="90000"/>
              </a:lnSpc>
              <a:buNone/>
            </a:pPr>
            <a:endParaRPr lang="en-US" sz="2400" dirty="0"/>
          </a:p>
        </p:txBody>
      </p:sp>
    </p:spTree>
    <p:extLst>
      <p:ext uri="{BB962C8B-B14F-4D97-AF65-F5344CB8AC3E}">
        <p14:creationId xmlns:p14="http://schemas.microsoft.com/office/powerpoint/2010/main" val="544014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sp>
        <p:nvSpPr>
          <p:cNvPr id="3" name="Content Placeholder 2"/>
          <p:cNvSpPr>
            <a:spLocks noGrp="1"/>
          </p:cNvSpPr>
          <p:nvPr>
            <p:ph sz="quarter" idx="1"/>
          </p:nvPr>
        </p:nvSpPr>
        <p:spPr/>
        <p:txBody>
          <a:bodyPr/>
          <a:lstStyle/>
          <a:p>
            <a:r>
              <a:rPr lang="en-US" dirty="0" smtClean="0"/>
              <a:t>Indicate whether the following statements suggest a positive or negative relationship:</a:t>
            </a:r>
          </a:p>
          <a:p>
            <a:pPr lvl="1"/>
            <a:r>
              <a:rPr lang="en-US" dirty="0" smtClean="0"/>
              <a:t>High school students with lower IQs have lower GPAs</a:t>
            </a:r>
          </a:p>
          <a:p>
            <a:pPr lvl="1"/>
            <a:r>
              <a:rPr lang="en-US" dirty="0" smtClean="0"/>
              <a:t>More densely populated areas have higher crime rates</a:t>
            </a:r>
          </a:p>
          <a:p>
            <a:pPr lvl="1"/>
            <a:r>
              <a:rPr lang="en-US" dirty="0" smtClean="0"/>
              <a:t>Heavier automobiles yield poorer gas mileage</a:t>
            </a:r>
          </a:p>
          <a:p>
            <a:pPr lvl="1"/>
            <a:r>
              <a:rPr lang="en-US" dirty="0" smtClean="0"/>
              <a:t>More anxious people willingly spend more time performing a simple repetitive task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Scatterplots</a:t>
            </a:r>
            <a:endParaRPr lang="en-US" dirty="0"/>
          </a:p>
        </p:txBody>
      </p:sp>
      <p:pic>
        <p:nvPicPr>
          <p:cNvPr id="12" name="Picture 44" descr="Scatterplot_1000"/>
          <p:cNvPicPr>
            <a:picLocks noGrp="1" noChangeAspect="1" noChangeArrowheads="1"/>
          </p:cNvPicPr>
          <p:nvPr>
            <p:ph sz="half" idx="4294967295"/>
          </p:nvPr>
        </p:nvPicPr>
        <p:blipFill>
          <a:blip r:embed="rId3" cstate="print"/>
          <a:srcRect/>
          <a:stretch>
            <a:fillRect/>
          </a:stretch>
        </p:blipFill>
        <p:spPr>
          <a:xfrm>
            <a:off x="1167777" y="2057400"/>
            <a:ext cx="6757023" cy="4171950"/>
          </a:xfrm>
          <a:prstGeom prst="rect">
            <a:avLst/>
          </a:prstGeo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&amp; </a:t>
            </a:r>
            <a:r>
              <a:rPr lang="en-US" dirty="0" err="1" smtClean="0"/>
              <a:t>Scatterplots</a:t>
            </a:r>
            <a:endParaRPr lang="en-US" dirty="0"/>
          </a:p>
        </p:txBody>
      </p:sp>
      <p:graphicFrame>
        <p:nvGraphicFramePr>
          <p:cNvPr id="63" name="Content Placeholder 62"/>
          <p:cNvGraphicFramePr>
            <a:graphicFrameLocks noGrp="1"/>
          </p:cNvGraphicFramePr>
          <p:nvPr>
            <p:ph sz="quarter" idx="1"/>
            <p:extLst>
              <p:ext uri="{D42A27DB-BD31-4B8C-83A1-F6EECF244321}">
                <p14:modId xmlns:p14="http://schemas.microsoft.com/office/powerpoint/2010/main" val="2885636574"/>
              </p:ext>
            </p:extLst>
          </p:nvPr>
        </p:nvGraphicFramePr>
        <p:xfrm>
          <a:off x="228600" y="1589088"/>
          <a:ext cx="3886200" cy="32359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70840">
                <a:tc>
                  <a:txBody>
                    <a:bodyPr/>
                    <a:lstStyle/>
                    <a:p>
                      <a:endParaRPr lang="en-US" dirty="0"/>
                    </a:p>
                  </a:txBody>
                  <a:tcPr/>
                </a:tc>
                <a:tc>
                  <a:txBody>
                    <a:bodyPr/>
                    <a:lstStyle/>
                    <a:p>
                      <a:pPr algn="ctr"/>
                      <a:r>
                        <a:rPr lang="en-US" dirty="0" smtClean="0"/>
                        <a:t>Exam1</a:t>
                      </a:r>
                    </a:p>
                    <a:p>
                      <a:pPr algn="ctr"/>
                      <a:r>
                        <a:rPr lang="en-US" dirty="0" smtClean="0"/>
                        <a:t>X</a:t>
                      </a:r>
                      <a:endParaRPr lang="en-US" dirty="0"/>
                    </a:p>
                  </a:txBody>
                  <a:tcPr/>
                </a:tc>
                <a:tc>
                  <a:txBody>
                    <a:bodyPr/>
                    <a:lstStyle/>
                    <a:p>
                      <a:pPr algn="ctr"/>
                      <a:r>
                        <a:rPr lang="en-US" dirty="0" smtClean="0"/>
                        <a:t>Exam2</a:t>
                      </a:r>
                    </a:p>
                    <a:p>
                      <a:pPr algn="ctr"/>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Participant1</a:t>
                      </a:r>
                      <a:endParaRPr lang="en-US" dirty="0"/>
                    </a:p>
                  </a:txBody>
                  <a:tcPr/>
                </a:tc>
                <a:tc>
                  <a:txBody>
                    <a:bodyPr/>
                    <a:lstStyle/>
                    <a:p>
                      <a:pPr algn="ctr"/>
                      <a:r>
                        <a:rPr lang="en-US" dirty="0" smtClean="0"/>
                        <a:t>100</a:t>
                      </a:r>
                    </a:p>
                  </a:txBody>
                  <a:tcPr/>
                </a:tc>
                <a:tc>
                  <a:txBody>
                    <a:bodyPr/>
                    <a:lstStyle/>
                    <a:p>
                      <a:pPr algn="ctr"/>
                      <a:r>
                        <a:rPr lang="en-US" dirty="0" smtClean="0"/>
                        <a:t>95</a:t>
                      </a:r>
                      <a:endParaRPr lang="en-US" dirty="0"/>
                    </a:p>
                  </a:txBody>
                  <a:tcPr/>
                </a:tc>
                <a:extLst>
                  <a:ext uri="{0D108BD9-81ED-4DB2-BD59-A6C34878D82A}">
                    <a16:rowId xmlns:a16="http://schemas.microsoft.com/office/drawing/2014/main" xmlns="" val="10001"/>
                  </a:ext>
                </a:extLst>
              </a:tr>
              <a:tr h="370840">
                <a:tc>
                  <a:txBody>
                    <a:bodyPr/>
                    <a:lstStyle/>
                    <a:p>
                      <a:r>
                        <a:rPr lang="en-US" dirty="0" smtClean="0"/>
                        <a:t>Participant2</a:t>
                      </a:r>
                      <a:endParaRPr lang="en-US" dirty="0"/>
                    </a:p>
                  </a:txBody>
                  <a:tcPr/>
                </a:tc>
                <a:tc>
                  <a:txBody>
                    <a:bodyPr/>
                    <a:lstStyle/>
                    <a:p>
                      <a:pPr algn="ctr"/>
                      <a:r>
                        <a:rPr lang="en-US" dirty="0" smtClean="0"/>
                        <a:t>60</a:t>
                      </a:r>
                      <a:endParaRPr lang="en-US" dirty="0"/>
                    </a:p>
                  </a:txBody>
                  <a:tcPr/>
                </a:tc>
                <a:tc>
                  <a:txBody>
                    <a:bodyPr/>
                    <a:lstStyle/>
                    <a:p>
                      <a:pPr algn="ctr"/>
                      <a:r>
                        <a:rPr lang="en-US" dirty="0" smtClean="0"/>
                        <a:t>65</a:t>
                      </a:r>
                      <a:endParaRPr lang="en-US" dirty="0"/>
                    </a:p>
                  </a:txBody>
                  <a:tcPr/>
                </a:tc>
                <a:extLst>
                  <a:ext uri="{0D108BD9-81ED-4DB2-BD59-A6C34878D82A}">
                    <a16:rowId xmlns:a16="http://schemas.microsoft.com/office/drawing/2014/main" xmlns="" val="10002"/>
                  </a:ext>
                </a:extLst>
              </a:tr>
              <a:tr h="370840">
                <a:tc>
                  <a:txBody>
                    <a:bodyPr/>
                    <a:lstStyle/>
                    <a:p>
                      <a:r>
                        <a:rPr lang="en-US" dirty="0" smtClean="0"/>
                        <a:t>Participant3</a:t>
                      </a:r>
                      <a:endParaRPr lang="en-US" dirty="0"/>
                    </a:p>
                  </a:txBody>
                  <a:tcPr/>
                </a:tc>
                <a:tc>
                  <a:txBody>
                    <a:bodyPr/>
                    <a:lstStyle/>
                    <a:p>
                      <a:pPr algn="ctr"/>
                      <a:r>
                        <a:rPr lang="en-US" dirty="0" smtClean="0"/>
                        <a:t>75</a:t>
                      </a:r>
                      <a:endParaRPr lang="en-US" dirty="0"/>
                    </a:p>
                  </a:txBody>
                  <a:tcPr/>
                </a:tc>
                <a:tc>
                  <a:txBody>
                    <a:bodyPr/>
                    <a:lstStyle/>
                    <a:p>
                      <a:pPr algn="ctr"/>
                      <a:r>
                        <a:rPr lang="en-US" dirty="0" smtClean="0"/>
                        <a:t>80</a:t>
                      </a:r>
                      <a:endParaRPr lang="en-US" dirty="0"/>
                    </a:p>
                  </a:txBody>
                  <a:tcPr/>
                </a:tc>
                <a:extLst>
                  <a:ext uri="{0D108BD9-81ED-4DB2-BD59-A6C34878D82A}">
                    <a16:rowId xmlns:a16="http://schemas.microsoft.com/office/drawing/2014/main" xmlns="" val="10003"/>
                  </a:ext>
                </a:extLst>
              </a:tr>
              <a:tr h="370840">
                <a:tc>
                  <a:txBody>
                    <a:bodyPr/>
                    <a:lstStyle/>
                    <a:p>
                      <a:r>
                        <a:rPr lang="en-US" dirty="0" smtClean="0"/>
                        <a:t>Participant4</a:t>
                      </a:r>
                      <a:endParaRPr lang="en-US" dirty="0"/>
                    </a:p>
                  </a:txBody>
                  <a:tcPr/>
                </a:tc>
                <a:tc>
                  <a:txBody>
                    <a:bodyPr/>
                    <a:lstStyle/>
                    <a:p>
                      <a:pPr algn="ctr"/>
                      <a:r>
                        <a:rPr lang="en-US" dirty="0" smtClean="0"/>
                        <a:t>80</a:t>
                      </a:r>
                      <a:endParaRPr lang="en-US" dirty="0"/>
                    </a:p>
                  </a:txBody>
                  <a:tcPr/>
                </a:tc>
                <a:tc>
                  <a:txBody>
                    <a:bodyPr/>
                    <a:lstStyle/>
                    <a:p>
                      <a:pPr algn="ctr"/>
                      <a:r>
                        <a:rPr lang="en-US" dirty="0" smtClean="0"/>
                        <a:t>85</a:t>
                      </a:r>
                      <a:endParaRPr lang="en-US" dirty="0"/>
                    </a:p>
                  </a:txBody>
                  <a:tcPr/>
                </a:tc>
                <a:extLst>
                  <a:ext uri="{0D108BD9-81ED-4DB2-BD59-A6C34878D82A}">
                    <a16:rowId xmlns:a16="http://schemas.microsoft.com/office/drawing/2014/main" xmlns="" val="10004"/>
                  </a:ext>
                </a:extLst>
              </a:tr>
              <a:tr h="370840">
                <a:tc>
                  <a:txBody>
                    <a:bodyPr/>
                    <a:lstStyle/>
                    <a:p>
                      <a:r>
                        <a:rPr lang="en-US" dirty="0" smtClean="0"/>
                        <a:t>Participant5</a:t>
                      </a:r>
                      <a:endParaRPr lang="en-US" dirty="0"/>
                    </a:p>
                  </a:txBody>
                  <a:tcPr/>
                </a:tc>
                <a:tc>
                  <a:txBody>
                    <a:bodyPr/>
                    <a:lstStyle/>
                    <a:p>
                      <a:pPr algn="ctr"/>
                      <a:r>
                        <a:rPr lang="en-US" dirty="0" smtClean="0"/>
                        <a:t>65</a:t>
                      </a:r>
                      <a:endParaRPr lang="en-US" dirty="0"/>
                    </a:p>
                  </a:txBody>
                  <a:tcPr/>
                </a:tc>
                <a:tc>
                  <a:txBody>
                    <a:bodyPr/>
                    <a:lstStyle/>
                    <a:p>
                      <a:pPr algn="ctr"/>
                      <a:r>
                        <a:rPr lang="en-US" dirty="0" smtClean="0"/>
                        <a:t>60</a:t>
                      </a:r>
                      <a:endParaRPr lang="en-US" dirty="0"/>
                    </a:p>
                  </a:txBody>
                  <a:tcPr/>
                </a:tc>
                <a:extLst>
                  <a:ext uri="{0D108BD9-81ED-4DB2-BD59-A6C34878D82A}">
                    <a16:rowId xmlns:a16="http://schemas.microsoft.com/office/drawing/2014/main" xmlns="" val="10005"/>
                  </a:ext>
                </a:extLst>
              </a:tr>
              <a:tr h="370840">
                <a:tc>
                  <a:txBody>
                    <a:bodyPr/>
                    <a:lstStyle/>
                    <a:p>
                      <a:r>
                        <a:rPr lang="en-US" dirty="0" smtClean="0"/>
                        <a:t>Participant6</a:t>
                      </a:r>
                      <a:endParaRPr lang="en-US" dirty="0"/>
                    </a:p>
                  </a:txBody>
                  <a:tcPr/>
                </a:tc>
                <a:tc>
                  <a:txBody>
                    <a:bodyPr/>
                    <a:lstStyle/>
                    <a:p>
                      <a:pPr algn="ctr"/>
                      <a:r>
                        <a:rPr lang="en-US" dirty="0" smtClean="0"/>
                        <a:t>60</a:t>
                      </a:r>
                      <a:endParaRPr lang="en-US" dirty="0"/>
                    </a:p>
                  </a:txBody>
                  <a:tcPr/>
                </a:tc>
                <a:tc>
                  <a:txBody>
                    <a:bodyPr/>
                    <a:lstStyle/>
                    <a:p>
                      <a:pPr algn="ctr"/>
                      <a:r>
                        <a:rPr lang="en-US" dirty="0" smtClean="0"/>
                        <a:t>70</a:t>
                      </a:r>
                      <a:endParaRPr lang="en-US" dirty="0"/>
                    </a:p>
                  </a:txBody>
                  <a:tcPr/>
                </a:tc>
                <a:extLst>
                  <a:ext uri="{0D108BD9-81ED-4DB2-BD59-A6C34878D82A}">
                    <a16:rowId xmlns:a16="http://schemas.microsoft.com/office/drawing/2014/main" xmlns="" val="10006"/>
                  </a:ext>
                </a:extLst>
              </a:tr>
              <a:tr h="370840">
                <a:tc>
                  <a:txBody>
                    <a:bodyPr/>
                    <a:lstStyle/>
                    <a:p>
                      <a:r>
                        <a:rPr lang="en-US" dirty="0" smtClean="0"/>
                        <a:t>Participant7</a:t>
                      </a:r>
                      <a:endParaRPr lang="en-US" dirty="0"/>
                    </a:p>
                  </a:txBody>
                  <a:tcPr/>
                </a:tc>
                <a:tc>
                  <a:txBody>
                    <a:bodyPr/>
                    <a:lstStyle/>
                    <a:p>
                      <a:pPr algn="ctr"/>
                      <a:r>
                        <a:rPr lang="en-US" dirty="0" smtClean="0"/>
                        <a:t>85</a:t>
                      </a:r>
                      <a:endParaRPr lang="en-US" dirty="0"/>
                    </a:p>
                  </a:txBody>
                  <a:tcPr/>
                </a:tc>
                <a:tc>
                  <a:txBody>
                    <a:bodyPr/>
                    <a:lstStyle/>
                    <a:p>
                      <a:pPr algn="ctr"/>
                      <a:r>
                        <a:rPr lang="en-US" dirty="0" smtClean="0"/>
                        <a:t>80</a:t>
                      </a:r>
                      <a:endParaRPr lang="en-US" dirty="0"/>
                    </a:p>
                  </a:txBody>
                  <a:tcPr/>
                </a:tc>
                <a:extLst>
                  <a:ext uri="{0D108BD9-81ED-4DB2-BD59-A6C34878D82A}">
                    <a16:rowId xmlns:a16="http://schemas.microsoft.com/office/drawing/2014/main" xmlns="" val="10007"/>
                  </a:ext>
                </a:extLst>
              </a:tr>
            </a:tbl>
          </a:graphicData>
        </a:graphic>
      </p:graphicFrame>
      <p:sp>
        <p:nvSpPr>
          <p:cNvPr id="3" name="TextBox 2"/>
          <p:cNvSpPr txBox="1"/>
          <p:nvPr/>
        </p:nvSpPr>
        <p:spPr>
          <a:xfrm>
            <a:off x="609600" y="4953000"/>
            <a:ext cx="3200400" cy="1477328"/>
          </a:xfrm>
          <a:prstGeom prst="rect">
            <a:avLst/>
          </a:prstGeom>
          <a:noFill/>
          <a:ln>
            <a:solidFill>
              <a:schemeClr val="tx1"/>
            </a:solidFill>
          </a:ln>
        </p:spPr>
        <p:txBody>
          <a:bodyPr wrap="square" rtlCol="0">
            <a:spAutoFit/>
          </a:bodyPr>
          <a:lstStyle/>
          <a:p>
            <a:r>
              <a:rPr lang="en-US" dirty="0" smtClean="0"/>
              <a:t>Benefits of scatterplot</a:t>
            </a:r>
          </a:p>
          <a:p>
            <a:pPr marL="285750" indent="-285750">
              <a:buFont typeface="Arial" pitchFamily="34" charset="0"/>
              <a:buChar char="•"/>
            </a:pPr>
            <a:r>
              <a:rPr lang="en-US" dirty="0" smtClean="0"/>
              <a:t>Form of relation</a:t>
            </a:r>
          </a:p>
          <a:p>
            <a:pPr marL="285750" indent="-285750">
              <a:buFont typeface="Arial" pitchFamily="34" charset="0"/>
              <a:buChar char="•"/>
            </a:pPr>
            <a:r>
              <a:rPr lang="en-US" dirty="0" smtClean="0"/>
              <a:t>Any possible outliers?</a:t>
            </a:r>
          </a:p>
          <a:p>
            <a:pPr marL="285750" indent="-285750">
              <a:buFont typeface="Arial" pitchFamily="34" charset="0"/>
              <a:buChar char="•"/>
            </a:pPr>
            <a:r>
              <a:rPr lang="en-US" dirty="0" smtClean="0"/>
              <a:t>Rough guess of </a:t>
            </a:r>
            <a:r>
              <a:rPr lang="en-US" i="1" dirty="0" smtClean="0"/>
              <a:t>r</a:t>
            </a:r>
          </a:p>
          <a:p>
            <a:pPr marL="285750" indent="-285750">
              <a:buFont typeface="Arial" pitchFamily="34" charset="0"/>
              <a:buChar char="•"/>
            </a:pPr>
            <a:endParaRPr lang="en-US" dirty="0"/>
          </a:p>
        </p:txBody>
      </p:sp>
      <p:pic>
        <p:nvPicPr>
          <p:cNvPr id="5" name="Picture 4"/>
          <p:cNvPicPr>
            <a:picLocks noChangeAspect="1"/>
          </p:cNvPicPr>
          <p:nvPr/>
        </p:nvPicPr>
        <p:blipFill>
          <a:blip r:embed="rId3"/>
          <a:stretch>
            <a:fillRect/>
          </a:stretch>
        </p:blipFill>
        <p:spPr>
          <a:xfrm>
            <a:off x="4442366" y="3124200"/>
            <a:ext cx="4287465" cy="3435425"/>
          </a:xfrm>
          <a:prstGeom prst="rect">
            <a:avLst/>
          </a:prstGeom>
        </p:spPr>
      </p:pic>
      <p:sp>
        <p:nvSpPr>
          <p:cNvPr id="6" name="TextBox 5"/>
          <p:cNvSpPr txBox="1"/>
          <p:nvPr/>
        </p:nvSpPr>
        <p:spPr>
          <a:xfrm>
            <a:off x="5791200" y="2667000"/>
            <a:ext cx="2209800" cy="369332"/>
          </a:xfrm>
          <a:prstGeom prst="rect">
            <a:avLst/>
          </a:prstGeom>
          <a:noFill/>
        </p:spPr>
        <p:txBody>
          <a:bodyPr wrap="square" rtlCol="0">
            <a:spAutoFit/>
          </a:bodyPr>
          <a:lstStyle/>
          <a:p>
            <a:pPr algn="ctr"/>
            <a:r>
              <a:rPr lang="en-US" i="1" dirty="0"/>
              <a:t>r</a:t>
            </a:r>
            <a:r>
              <a:rPr lang="en-US" i="1" dirty="0" smtClean="0"/>
              <a:t> </a:t>
            </a:r>
            <a:r>
              <a:rPr lang="en-US" dirty="0" smtClean="0"/>
              <a:t>= .91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&amp; Scatterplots</a:t>
            </a:r>
            <a:endParaRPr lang="en-US" dirty="0"/>
          </a:p>
        </p:txBody>
      </p:sp>
      <p:graphicFrame>
        <p:nvGraphicFramePr>
          <p:cNvPr id="63" name="Content Placeholder 62"/>
          <p:cNvGraphicFramePr>
            <a:graphicFrameLocks noGrp="1"/>
          </p:cNvGraphicFramePr>
          <p:nvPr>
            <p:ph sz="quarter" idx="1"/>
            <p:extLst>
              <p:ext uri="{D42A27DB-BD31-4B8C-83A1-F6EECF244321}">
                <p14:modId xmlns:p14="http://schemas.microsoft.com/office/powerpoint/2010/main" val="122629843"/>
              </p:ext>
            </p:extLst>
          </p:nvPr>
        </p:nvGraphicFramePr>
        <p:xfrm>
          <a:off x="2438400" y="2209800"/>
          <a:ext cx="3886200" cy="27686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70840">
                <a:tc>
                  <a:txBody>
                    <a:bodyPr/>
                    <a:lstStyle/>
                    <a:p>
                      <a:endParaRPr lang="en-US" dirty="0"/>
                    </a:p>
                  </a:txBody>
                  <a:tcPr/>
                </a:tc>
                <a:tc>
                  <a:txBody>
                    <a:bodyPr/>
                    <a:lstStyle/>
                    <a:p>
                      <a:pPr algn="ctr"/>
                      <a:r>
                        <a:rPr lang="en-US" dirty="0" smtClean="0"/>
                        <a:t>Number of Arrests</a:t>
                      </a:r>
                    </a:p>
                    <a:p>
                      <a:pPr algn="ctr"/>
                      <a:r>
                        <a:rPr lang="en-US" dirty="0" smtClean="0"/>
                        <a:t>X</a:t>
                      </a:r>
                      <a:endParaRPr lang="en-US" dirty="0"/>
                    </a:p>
                  </a:txBody>
                  <a:tcPr/>
                </a:tc>
                <a:tc>
                  <a:txBody>
                    <a:bodyPr/>
                    <a:lstStyle/>
                    <a:p>
                      <a:pPr algn="ctr"/>
                      <a:r>
                        <a:rPr lang="en-US" dirty="0" smtClean="0"/>
                        <a:t>GPA</a:t>
                      </a:r>
                    </a:p>
                    <a:p>
                      <a:pPr algn="ctr"/>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Participant1</a:t>
                      </a:r>
                      <a:endParaRPr lang="en-US" dirty="0"/>
                    </a:p>
                  </a:txBody>
                  <a:tcPr/>
                </a:tc>
                <a:tc>
                  <a:txBody>
                    <a:bodyPr/>
                    <a:lstStyle/>
                    <a:p>
                      <a:pPr algn="ctr"/>
                      <a:r>
                        <a:rPr lang="en-US" dirty="0" smtClean="0"/>
                        <a:t>0</a:t>
                      </a:r>
                      <a:endParaRPr lang="en-US" dirty="0"/>
                    </a:p>
                  </a:txBody>
                  <a:tcPr/>
                </a:tc>
                <a:tc>
                  <a:txBody>
                    <a:bodyPr/>
                    <a:lstStyle/>
                    <a:p>
                      <a:pPr algn="ctr"/>
                      <a:r>
                        <a:rPr lang="en-US" dirty="0" smtClean="0"/>
                        <a:t>4.0</a:t>
                      </a:r>
                      <a:endParaRPr lang="en-US" dirty="0"/>
                    </a:p>
                  </a:txBody>
                  <a:tcPr/>
                </a:tc>
                <a:extLst>
                  <a:ext uri="{0D108BD9-81ED-4DB2-BD59-A6C34878D82A}">
                    <a16:rowId xmlns:a16="http://schemas.microsoft.com/office/drawing/2014/main" xmlns="" val="10001"/>
                  </a:ext>
                </a:extLst>
              </a:tr>
              <a:tr h="370840">
                <a:tc>
                  <a:txBody>
                    <a:bodyPr/>
                    <a:lstStyle/>
                    <a:p>
                      <a:r>
                        <a:rPr lang="en-US" dirty="0" smtClean="0"/>
                        <a:t>Participant2</a:t>
                      </a:r>
                      <a:endParaRPr lang="en-US" dirty="0"/>
                    </a:p>
                  </a:txBody>
                  <a:tcPr/>
                </a:tc>
                <a:tc>
                  <a:txBody>
                    <a:bodyPr/>
                    <a:lstStyle/>
                    <a:p>
                      <a:pPr algn="ctr"/>
                      <a:r>
                        <a:rPr lang="en-US" dirty="0" smtClean="0"/>
                        <a:t>5</a:t>
                      </a:r>
                      <a:endParaRPr lang="en-US" dirty="0"/>
                    </a:p>
                  </a:txBody>
                  <a:tcPr/>
                </a:tc>
                <a:tc>
                  <a:txBody>
                    <a:bodyPr/>
                    <a:lstStyle/>
                    <a:p>
                      <a:pPr algn="ctr"/>
                      <a:r>
                        <a:rPr lang="en-US" dirty="0" smtClean="0"/>
                        <a:t>3.7</a:t>
                      </a:r>
                      <a:endParaRPr lang="en-US" dirty="0"/>
                    </a:p>
                  </a:txBody>
                  <a:tcPr/>
                </a:tc>
                <a:extLst>
                  <a:ext uri="{0D108BD9-81ED-4DB2-BD59-A6C34878D82A}">
                    <a16:rowId xmlns:a16="http://schemas.microsoft.com/office/drawing/2014/main" xmlns="" val="10002"/>
                  </a:ext>
                </a:extLst>
              </a:tr>
              <a:tr h="370840">
                <a:tc>
                  <a:txBody>
                    <a:bodyPr/>
                    <a:lstStyle/>
                    <a:p>
                      <a:r>
                        <a:rPr lang="en-US" dirty="0" smtClean="0"/>
                        <a:t>Participant3</a:t>
                      </a:r>
                      <a:endParaRPr lang="en-US" dirty="0"/>
                    </a:p>
                  </a:txBody>
                  <a:tcPr/>
                </a:tc>
                <a:tc>
                  <a:txBody>
                    <a:bodyPr/>
                    <a:lstStyle/>
                    <a:p>
                      <a:pPr algn="ctr"/>
                      <a:r>
                        <a:rPr lang="en-US" dirty="0" smtClean="0"/>
                        <a:t>10</a:t>
                      </a:r>
                      <a:endParaRPr lang="en-US" dirty="0"/>
                    </a:p>
                  </a:txBody>
                  <a:tcPr/>
                </a:tc>
                <a:tc>
                  <a:txBody>
                    <a:bodyPr/>
                    <a:lstStyle/>
                    <a:p>
                      <a:pPr algn="ctr"/>
                      <a:r>
                        <a:rPr lang="en-US" dirty="0" smtClean="0"/>
                        <a:t>2.8</a:t>
                      </a:r>
                      <a:endParaRPr lang="en-US" dirty="0"/>
                    </a:p>
                  </a:txBody>
                  <a:tcPr/>
                </a:tc>
                <a:extLst>
                  <a:ext uri="{0D108BD9-81ED-4DB2-BD59-A6C34878D82A}">
                    <a16:rowId xmlns:a16="http://schemas.microsoft.com/office/drawing/2014/main" xmlns="" val="10003"/>
                  </a:ext>
                </a:extLst>
              </a:tr>
              <a:tr h="370840">
                <a:tc>
                  <a:txBody>
                    <a:bodyPr/>
                    <a:lstStyle/>
                    <a:p>
                      <a:r>
                        <a:rPr lang="en-US" dirty="0" smtClean="0"/>
                        <a:t>Participant4</a:t>
                      </a:r>
                      <a:endParaRPr lang="en-US"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extLst>
                  <a:ext uri="{0D108BD9-81ED-4DB2-BD59-A6C34878D82A}">
                    <a16:rowId xmlns:a16="http://schemas.microsoft.com/office/drawing/2014/main" xmlns="" val="10004"/>
                  </a:ext>
                </a:extLst>
              </a:tr>
              <a:tr h="370840">
                <a:tc>
                  <a:txBody>
                    <a:bodyPr/>
                    <a:lstStyle/>
                    <a:p>
                      <a:r>
                        <a:rPr lang="en-US" dirty="0" smtClean="0"/>
                        <a:t>Participant5</a:t>
                      </a:r>
                      <a:endParaRPr lang="en-US" dirty="0"/>
                    </a:p>
                  </a:txBody>
                  <a:tcPr/>
                </a:tc>
                <a:tc>
                  <a:txBody>
                    <a:bodyPr/>
                    <a:lstStyle/>
                    <a:p>
                      <a:pPr algn="ctr"/>
                      <a:r>
                        <a:rPr lang="en-US" dirty="0" smtClean="0"/>
                        <a:t>30</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&amp; </a:t>
            </a:r>
            <a:r>
              <a:rPr lang="en-US" dirty="0" err="1" smtClean="0"/>
              <a:t>Scatterplots</a:t>
            </a:r>
            <a:endParaRPr lang="en-US" dirty="0"/>
          </a:p>
        </p:txBody>
      </p:sp>
      <p:graphicFrame>
        <p:nvGraphicFramePr>
          <p:cNvPr id="63" name="Content Placeholder 62"/>
          <p:cNvGraphicFramePr>
            <a:graphicFrameLocks noGrp="1"/>
          </p:cNvGraphicFramePr>
          <p:nvPr>
            <p:ph sz="quarter" idx="1"/>
          </p:nvPr>
        </p:nvGraphicFramePr>
        <p:xfrm>
          <a:off x="228600" y="1589088"/>
          <a:ext cx="3886200" cy="27686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70840">
                <a:tc>
                  <a:txBody>
                    <a:bodyPr/>
                    <a:lstStyle/>
                    <a:p>
                      <a:endParaRPr lang="en-US" dirty="0"/>
                    </a:p>
                  </a:txBody>
                  <a:tcPr/>
                </a:tc>
                <a:tc>
                  <a:txBody>
                    <a:bodyPr/>
                    <a:lstStyle/>
                    <a:p>
                      <a:pPr algn="ctr"/>
                      <a:r>
                        <a:rPr lang="en-US" dirty="0" smtClean="0"/>
                        <a:t>Number of Arrests</a:t>
                      </a:r>
                    </a:p>
                    <a:p>
                      <a:pPr algn="ctr"/>
                      <a:r>
                        <a:rPr lang="en-US" dirty="0" smtClean="0"/>
                        <a:t>X</a:t>
                      </a:r>
                      <a:endParaRPr lang="en-US" dirty="0"/>
                    </a:p>
                  </a:txBody>
                  <a:tcPr/>
                </a:tc>
                <a:tc>
                  <a:txBody>
                    <a:bodyPr/>
                    <a:lstStyle/>
                    <a:p>
                      <a:pPr algn="ctr"/>
                      <a:r>
                        <a:rPr lang="en-US" dirty="0" smtClean="0"/>
                        <a:t>GPA</a:t>
                      </a:r>
                    </a:p>
                    <a:p>
                      <a:pPr algn="ctr"/>
                      <a:r>
                        <a:rPr lang="en-US" dirty="0" smtClean="0"/>
                        <a:t>Y</a:t>
                      </a:r>
                      <a:endParaRPr lang="en-US" dirty="0"/>
                    </a:p>
                  </a:txBody>
                  <a:tcPr/>
                </a:tc>
                <a:extLst>
                  <a:ext uri="{0D108BD9-81ED-4DB2-BD59-A6C34878D82A}">
                    <a16:rowId xmlns:a16="http://schemas.microsoft.com/office/drawing/2014/main" xmlns="" val="10000"/>
                  </a:ext>
                </a:extLst>
              </a:tr>
              <a:tr h="370840">
                <a:tc>
                  <a:txBody>
                    <a:bodyPr/>
                    <a:lstStyle/>
                    <a:p>
                      <a:r>
                        <a:rPr lang="en-US" dirty="0" smtClean="0"/>
                        <a:t>Participant1</a:t>
                      </a:r>
                      <a:endParaRPr lang="en-US" dirty="0"/>
                    </a:p>
                  </a:txBody>
                  <a:tcPr/>
                </a:tc>
                <a:tc>
                  <a:txBody>
                    <a:bodyPr/>
                    <a:lstStyle/>
                    <a:p>
                      <a:pPr algn="ctr"/>
                      <a:r>
                        <a:rPr lang="en-US" dirty="0" smtClean="0"/>
                        <a:t>0</a:t>
                      </a:r>
                      <a:endParaRPr lang="en-US" dirty="0"/>
                    </a:p>
                  </a:txBody>
                  <a:tcPr/>
                </a:tc>
                <a:tc>
                  <a:txBody>
                    <a:bodyPr/>
                    <a:lstStyle/>
                    <a:p>
                      <a:pPr algn="ctr"/>
                      <a:r>
                        <a:rPr lang="en-US" dirty="0" smtClean="0"/>
                        <a:t>4.0</a:t>
                      </a:r>
                      <a:endParaRPr lang="en-US" dirty="0"/>
                    </a:p>
                  </a:txBody>
                  <a:tcPr/>
                </a:tc>
                <a:extLst>
                  <a:ext uri="{0D108BD9-81ED-4DB2-BD59-A6C34878D82A}">
                    <a16:rowId xmlns:a16="http://schemas.microsoft.com/office/drawing/2014/main" xmlns="" val="10001"/>
                  </a:ext>
                </a:extLst>
              </a:tr>
              <a:tr h="370840">
                <a:tc>
                  <a:txBody>
                    <a:bodyPr/>
                    <a:lstStyle/>
                    <a:p>
                      <a:r>
                        <a:rPr lang="en-US" dirty="0" smtClean="0"/>
                        <a:t>Participant2</a:t>
                      </a:r>
                      <a:endParaRPr lang="en-US" dirty="0"/>
                    </a:p>
                  </a:txBody>
                  <a:tcPr/>
                </a:tc>
                <a:tc>
                  <a:txBody>
                    <a:bodyPr/>
                    <a:lstStyle/>
                    <a:p>
                      <a:pPr algn="ctr"/>
                      <a:r>
                        <a:rPr lang="en-US" dirty="0" smtClean="0"/>
                        <a:t>5</a:t>
                      </a:r>
                      <a:endParaRPr lang="en-US" dirty="0"/>
                    </a:p>
                  </a:txBody>
                  <a:tcPr/>
                </a:tc>
                <a:tc>
                  <a:txBody>
                    <a:bodyPr/>
                    <a:lstStyle/>
                    <a:p>
                      <a:pPr algn="ctr"/>
                      <a:r>
                        <a:rPr lang="en-US" dirty="0" smtClean="0"/>
                        <a:t>3.7</a:t>
                      </a:r>
                      <a:endParaRPr lang="en-US" dirty="0"/>
                    </a:p>
                  </a:txBody>
                  <a:tcPr/>
                </a:tc>
                <a:extLst>
                  <a:ext uri="{0D108BD9-81ED-4DB2-BD59-A6C34878D82A}">
                    <a16:rowId xmlns:a16="http://schemas.microsoft.com/office/drawing/2014/main" xmlns="" val="10002"/>
                  </a:ext>
                </a:extLst>
              </a:tr>
              <a:tr h="370840">
                <a:tc>
                  <a:txBody>
                    <a:bodyPr/>
                    <a:lstStyle/>
                    <a:p>
                      <a:r>
                        <a:rPr lang="en-US" dirty="0" smtClean="0"/>
                        <a:t>Participant3</a:t>
                      </a:r>
                      <a:endParaRPr lang="en-US" dirty="0"/>
                    </a:p>
                  </a:txBody>
                  <a:tcPr/>
                </a:tc>
                <a:tc>
                  <a:txBody>
                    <a:bodyPr/>
                    <a:lstStyle/>
                    <a:p>
                      <a:pPr algn="ctr"/>
                      <a:r>
                        <a:rPr lang="en-US" dirty="0" smtClean="0"/>
                        <a:t>10</a:t>
                      </a:r>
                      <a:endParaRPr lang="en-US" dirty="0"/>
                    </a:p>
                  </a:txBody>
                  <a:tcPr/>
                </a:tc>
                <a:tc>
                  <a:txBody>
                    <a:bodyPr/>
                    <a:lstStyle/>
                    <a:p>
                      <a:pPr algn="ctr"/>
                      <a:r>
                        <a:rPr lang="en-US" dirty="0" smtClean="0"/>
                        <a:t>2.8</a:t>
                      </a:r>
                      <a:endParaRPr lang="en-US" dirty="0"/>
                    </a:p>
                  </a:txBody>
                  <a:tcPr/>
                </a:tc>
                <a:extLst>
                  <a:ext uri="{0D108BD9-81ED-4DB2-BD59-A6C34878D82A}">
                    <a16:rowId xmlns:a16="http://schemas.microsoft.com/office/drawing/2014/main" xmlns="" val="10003"/>
                  </a:ext>
                </a:extLst>
              </a:tr>
              <a:tr h="370840">
                <a:tc>
                  <a:txBody>
                    <a:bodyPr/>
                    <a:lstStyle/>
                    <a:p>
                      <a:r>
                        <a:rPr lang="en-US" dirty="0" smtClean="0"/>
                        <a:t>Participant4</a:t>
                      </a:r>
                      <a:endParaRPr lang="en-US"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extLst>
                  <a:ext uri="{0D108BD9-81ED-4DB2-BD59-A6C34878D82A}">
                    <a16:rowId xmlns:a16="http://schemas.microsoft.com/office/drawing/2014/main" xmlns="" val="10004"/>
                  </a:ext>
                </a:extLst>
              </a:tr>
              <a:tr h="370840">
                <a:tc>
                  <a:txBody>
                    <a:bodyPr/>
                    <a:lstStyle/>
                    <a:p>
                      <a:r>
                        <a:rPr lang="en-US" dirty="0" smtClean="0"/>
                        <a:t>Participant5</a:t>
                      </a:r>
                      <a:endParaRPr lang="en-US" dirty="0"/>
                    </a:p>
                  </a:txBody>
                  <a:tcPr/>
                </a:tc>
                <a:tc>
                  <a:txBody>
                    <a:bodyPr/>
                    <a:lstStyle/>
                    <a:p>
                      <a:pPr algn="ctr"/>
                      <a:r>
                        <a:rPr lang="en-US" dirty="0" smtClean="0"/>
                        <a:t>30</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xmlns="" val="10005"/>
                  </a:ext>
                </a:extLst>
              </a:tr>
            </a:tbl>
          </a:graphicData>
        </a:graphic>
      </p:graphicFrame>
      <p:grpSp>
        <p:nvGrpSpPr>
          <p:cNvPr id="9" name="Group 8"/>
          <p:cNvGrpSpPr/>
          <p:nvPr/>
        </p:nvGrpSpPr>
        <p:grpSpPr>
          <a:xfrm>
            <a:off x="3810000" y="3124200"/>
            <a:ext cx="5105400" cy="3413125"/>
            <a:chOff x="1371600" y="2209800"/>
            <a:chExt cx="6324600" cy="4327525"/>
          </a:xfrm>
        </p:grpSpPr>
        <p:graphicFrame>
          <p:nvGraphicFramePr>
            <p:cNvPr id="7" name="Object 61"/>
            <p:cNvGraphicFramePr>
              <a:graphicFrameLocks noGrp="1" noChangeAspect="1"/>
            </p:cNvGraphicFramePr>
            <p:nvPr>
              <p:ph sz="half" idx="2"/>
            </p:nvPr>
          </p:nvGraphicFramePr>
          <p:xfrm>
            <a:off x="1371600" y="2209800"/>
            <a:ext cx="6324600" cy="4327525"/>
          </p:xfrm>
          <a:graphic>
            <a:graphicData uri="http://schemas.openxmlformats.org/presentationml/2006/ole">
              <mc:AlternateContent xmlns:mc="http://schemas.openxmlformats.org/markup-compatibility/2006">
                <mc:Choice xmlns:v="urn:schemas-microsoft-com:vml" Requires="v">
                  <p:oleObj spid="_x0000_s1026" name="Worksheet" r:id="rId4" imgW="8659440" imgH="5915520" progId="Excel.Sheet.8">
                    <p:embed/>
                  </p:oleObj>
                </mc:Choice>
                <mc:Fallback>
                  <p:oleObj name="Worksheet" r:id="rId4" imgW="8659440" imgH="5915520" progId="Excel.Shee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09800"/>
                          <a:ext cx="6324600" cy="432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3"/>
            <p:cNvSpPr>
              <a:spLocks noChangeArrowheads="1"/>
            </p:cNvSpPr>
            <p:nvPr/>
          </p:nvSpPr>
          <p:spPr bwMode="auto">
            <a:xfrm>
              <a:off x="2971800" y="6096000"/>
              <a:ext cx="3657600" cy="304800"/>
            </a:xfrm>
            <a:prstGeom prst="rect">
              <a:avLst/>
            </a:prstGeom>
            <a:solidFill>
              <a:schemeClr val="bg1"/>
            </a:solidFill>
            <a:ln w="9525">
              <a:noFill/>
              <a:miter lim="800000"/>
              <a:headEnd/>
              <a:tailEnd/>
            </a:ln>
            <a:effectLst/>
          </p:spPr>
          <p:txBody>
            <a:bodyPr wrap="none" anchor="ctr"/>
            <a:lstStyle/>
            <a:p>
              <a:pPr algn="ctr"/>
              <a:r>
                <a:rPr lang="en-US" b="1" dirty="0"/>
                <a:t># of times arrested</a:t>
              </a:r>
            </a:p>
          </p:txBody>
        </p:sp>
      </p:grpSp>
    </p:spTree>
    <p:extLst>
      <p:ext uri="{BB962C8B-B14F-4D97-AF65-F5344CB8AC3E}">
        <p14:creationId xmlns:p14="http://schemas.microsoft.com/office/powerpoint/2010/main" val="46220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Pearson’s </a:t>
            </a:r>
            <a:r>
              <a:rPr lang="en-US" i="1" dirty="0" smtClean="0"/>
              <a:t>r</a:t>
            </a:r>
            <a:endParaRPr lang="en-US" dirty="0"/>
          </a:p>
        </p:txBody>
      </p:sp>
      <p:sp>
        <p:nvSpPr>
          <p:cNvPr id="3" name="Content Placeholder 2"/>
          <p:cNvSpPr>
            <a:spLocks noGrp="1"/>
          </p:cNvSpPr>
          <p:nvPr>
            <p:ph sz="quarter" idx="1"/>
          </p:nvPr>
        </p:nvSpPr>
        <p:spPr/>
        <p:txBody>
          <a:bodyPr/>
          <a:lstStyle/>
          <a:p>
            <a:r>
              <a:rPr lang="en-US" dirty="0" smtClean="0"/>
              <a:t>Formula</a:t>
            </a:r>
          </a:p>
          <a:p>
            <a:pPr lvl="1"/>
            <a:endParaRPr lang="en-US" dirty="0" smtClean="0"/>
          </a:p>
          <a:p>
            <a:pPr lvl="1"/>
            <a:endParaRPr lang="en-US" dirty="0" smtClean="0"/>
          </a:p>
          <a:p>
            <a:pPr lvl="1"/>
            <a:endParaRPr lang="en-US" dirty="0" smtClean="0"/>
          </a:p>
          <a:p>
            <a:endParaRPr lang="en-US" dirty="0" smtClean="0"/>
          </a:p>
          <a:p>
            <a:r>
              <a:rPr lang="en-US" dirty="0" smtClean="0"/>
              <a:t>SP = Sum of products (of deviations)</a:t>
            </a:r>
          </a:p>
          <a:p>
            <a:r>
              <a:rPr lang="en-US" dirty="0" err="1" smtClean="0"/>
              <a:t>SS</a:t>
            </a:r>
            <a:r>
              <a:rPr lang="en-US" baseline="-25000" dirty="0" err="1" smtClean="0"/>
              <a:t>x</a:t>
            </a:r>
            <a:r>
              <a:rPr lang="en-US" dirty="0" smtClean="0"/>
              <a:t> = Sum of Squares of X</a:t>
            </a:r>
          </a:p>
          <a:p>
            <a:r>
              <a:rPr lang="en-US" dirty="0" err="1" smtClean="0"/>
              <a:t>SS</a:t>
            </a:r>
            <a:r>
              <a:rPr lang="en-US" baseline="-25000" dirty="0" err="1" smtClean="0"/>
              <a:t>y</a:t>
            </a:r>
            <a:r>
              <a:rPr lang="en-US" dirty="0" smtClean="0"/>
              <a:t> = Sum of Squares of Y</a:t>
            </a:r>
          </a:p>
        </p:txBody>
      </p:sp>
      <p:graphicFrame>
        <p:nvGraphicFramePr>
          <p:cNvPr id="4" name="Object 2"/>
          <p:cNvGraphicFramePr>
            <a:graphicFrameLocks noChangeAspect="1"/>
          </p:cNvGraphicFramePr>
          <p:nvPr/>
        </p:nvGraphicFramePr>
        <p:xfrm>
          <a:off x="2438400" y="2209800"/>
          <a:ext cx="3205163" cy="1252538"/>
        </p:xfrm>
        <a:graphic>
          <a:graphicData uri="http://schemas.openxmlformats.org/presentationml/2006/ole">
            <mc:AlternateContent xmlns:mc="http://schemas.openxmlformats.org/markup-compatibility/2006">
              <mc:Choice xmlns:v="urn:schemas-microsoft-com:vml" Requires="v">
                <p:oleObj spid="_x0000_s6193" name="Equation" r:id="rId4" imgW="37413000" imgH="14607720" progId="Equation.3">
                  <p:embed/>
                </p:oleObj>
              </mc:Choice>
              <mc:Fallback>
                <p:oleObj name="Equation" r:id="rId4" imgW="37413000" imgH="1460772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209800"/>
                        <a:ext cx="3205163" cy="1252538"/>
                      </a:xfrm>
                      <a:prstGeom prst="rect">
                        <a:avLst/>
                      </a:prstGeom>
                      <a:solidFill>
                        <a:srgbClr val="808080"/>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36772AE4-3600-4C69-B660-7522405B4D15}"/>
</file>

<file path=customXml/itemProps2.xml><?xml version="1.0" encoding="utf-8"?>
<ds:datastoreItem xmlns:ds="http://schemas.openxmlformats.org/officeDocument/2006/customXml" ds:itemID="{6A3F8BBE-6CC7-4764-802C-0E8F2B16244F}"/>
</file>

<file path=customXml/itemProps3.xml><?xml version="1.0" encoding="utf-8"?>
<ds:datastoreItem xmlns:ds="http://schemas.openxmlformats.org/officeDocument/2006/customXml" ds:itemID="{794AD5F4-40A7-489C-BE76-77DB5BF2E9AD}"/>
</file>

<file path=docProps/app.xml><?xml version="1.0" encoding="utf-8"?>
<Properties xmlns="http://schemas.openxmlformats.org/officeDocument/2006/extended-properties" xmlns:vt="http://schemas.openxmlformats.org/officeDocument/2006/docPropsVTypes">
  <Template>Median</Template>
  <TotalTime>2979</TotalTime>
  <Words>3995</Words>
  <Application>Microsoft Macintosh PowerPoint</Application>
  <PresentationFormat>On-screen Show (4:3)</PresentationFormat>
  <Paragraphs>746</Paragraphs>
  <Slides>35</Slides>
  <Notes>35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5" baseType="lpstr">
      <vt:lpstr>Calibri</vt:lpstr>
      <vt:lpstr>Symbol</vt:lpstr>
      <vt:lpstr>Tw Cen MT</vt:lpstr>
      <vt:lpstr>Wingdings</vt:lpstr>
      <vt:lpstr>Wingdings 2</vt:lpstr>
      <vt:lpstr>Arial</vt:lpstr>
      <vt:lpstr>Median</vt:lpstr>
      <vt:lpstr>Equation</vt:lpstr>
      <vt:lpstr>CorelDRAW</vt:lpstr>
      <vt:lpstr>Worksheet</vt:lpstr>
      <vt:lpstr>Correlations</vt:lpstr>
      <vt:lpstr>Overview</vt:lpstr>
      <vt:lpstr>Correlation</vt:lpstr>
      <vt:lpstr>Check yourself</vt:lpstr>
      <vt:lpstr>Scatterplots</vt:lpstr>
      <vt:lpstr>Correlation &amp; Scatterplots</vt:lpstr>
      <vt:lpstr>Correlation &amp; Scatterplots</vt:lpstr>
      <vt:lpstr>Correlation &amp; Scatterplots</vt:lpstr>
      <vt:lpstr>Pearson’s r</vt:lpstr>
      <vt:lpstr>Pearson’s r</vt:lpstr>
      <vt:lpstr>Example #1 Calculating SP – Definitional Formula</vt:lpstr>
      <vt:lpstr>Example #1 Calculating SP – Computational Formula</vt:lpstr>
      <vt:lpstr>Calculating Pearson’s r</vt:lpstr>
      <vt:lpstr>Calculating Pearson’s r</vt:lpstr>
      <vt:lpstr>Example #1 - Answers Calculating Pearson’s r</vt:lpstr>
      <vt:lpstr>Pearson’s r</vt:lpstr>
      <vt:lpstr>Using Pearson’s r</vt:lpstr>
      <vt:lpstr>Verbal Descriptions</vt:lpstr>
      <vt:lpstr>Interpreting correlations</vt:lpstr>
      <vt:lpstr>Interpreting correlations</vt:lpstr>
      <vt:lpstr>Interpreting correlations</vt:lpstr>
      <vt:lpstr>Mini-Review</vt:lpstr>
      <vt:lpstr>Example #2 Practice – Calculate Pearson’s r</vt:lpstr>
      <vt:lpstr>Example #2</vt:lpstr>
      <vt:lpstr>Hypothesis Testing</vt:lpstr>
      <vt:lpstr>Conceptually - Degrees of freedom</vt:lpstr>
      <vt:lpstr>Correlations – Degrees of freedom</vt:lpstr>
      <vt:lpstr>Using table to determine significance</vt:lpstr>
      <vt:lpstr>Spearman correlation</vt:lpstr>
      <vt:lpstr>Example #3: Spearman correlation</vt:lpstr>
      <vt:lpstr>Example #3: Spearman - Answers</vt:lpstr>
      <vt:lpstr>Example #4: Spearman Correlation</vt:lpstr>
      <vt:lpstr>Example #4: Spearman - answers</vt:lpstr>
      <vt:lpstr>PowerPoint Presentation</vt:lpstr>
      <vt:lpstr>Example #5: Pearson’s r</vt:lpstr>
    </vt:vector>
  </TitlesOfParts>
  <Company>Kennesaw State University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Correlations</dc:title>
  <dc:creator>generic</dc:creator>
  <cp:lastModifiedBy>Microsoft Office User</cp:lastModifiedBy>
  <cp:revision>158</cp:revision>
  <cp:lastPrinted>2013-04-03T16:29:41Z</cp:lastPrinted>
  <dcterms:created xsi:type="dcterms:W3CDTF">2008-11-16T22:53:11Z</dcterms:created>
  <dcterms:modified xsi:type="dcterms:W3CDTF">2017-06-05T14:04:19Z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