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7" r:id="rId3"/>
    <p:sldId id="300" r:id="rId4"/>
    <p:sldId id="305" r:id="rId5"/>
    <p:sldId id="280" r:id="rId6"/>
    <p:sldId id="306" r:id="rId7"/>
    <p:sldId id="267" r:id="rId8"/>
    <p:sldId id="307" r:id="rId9"/>
    <p:sldId id="271" r:id="rId10"/>
    <p:sldId id="308" r:id="rId11"/>
    <p:sldId id="265" r:id="rId12"/>
    <p:sldId id="311" r:id="rId13"/>
    <p:sldId id="294" r:id="rId14"/>
    <p:sldId id="295" r:id="rId15"/>
    <p:sldId id="312" r:id="rId16"/>
    <p:sldId id="284" r:id="rId17"/>
    <p:sldId id="299" r:id="rId18"/>
    <p:sldId id="296" r:id="rId19"/>
    <p:sldId id="310" r:id="rId20"/>
    <p:sldId id="281" r:id="rId21"/>
    <p:sldId id="304" r:id="rId22"/>
    <p:sldId id="277" r:id="rId23"/>
    <p:sldId id="313" r:id="rId24"/>
    <p:sldId id="272" r:id="rId25"/>
    <p:sldId id="314" r:id="rId26"/>
    <p:sldId id="270" r:id="rId27"/>
    <p:sldId id="319" r:id="rId28"/>
    <p:sldId id="287" r:id="rId29"/>
    <p:sldId id="318" r:id="rId30"/>
    <p:sldId id="302" r:id="rId31"/>
    <p:sldId id="303" r:id="rId32"/>
    <p:sldId id="317" r:id="rId33"/>
    <p:sldId id="286" r:id="rId34"/>
    <p:sldId id="260" r:id="rId35"/>
    <p:sldId id="261" r:id="rId36"/>
    <p:sldId id="316" r:id="rId37"/>
    <p:sldId id="288" r:id="rId38"/>
    <p:sldId id="289" r:id="rId39"/>
    <p:sldId id="290" r:id="rId40"/>
    <p:sldId id="321" r:id="rId41"/>
    <p:sldId id="320" r:id="rId42"/>
    <p:sldId id="32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68685" autoAdjust="0"/>
  </p:normalViewPr>
  <p:slideViewPr>
    <p:cSldViewPr>
      <p:cViewPr varScale="1">
        <p:scale>
          <a:sx n="62" d="100"/>
          <a:sy n="62" d="100"/>
        </p:scale>
        <p:origin x="17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2D0B7-7D44-49BB-B918-FB5D972C361A}" type="datetimeFigureOut">
              <a:rPr lang="en-US" smtClean="0"/>
              <a:pPr/>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433AA-7654-4A1A-9E1C-A6920009D1CF}" type="slidenum">
              <a:rPr lang="en-US" smtClean="0"/>
              <a:pPr/>
              <a:t>‹#›</a:t>
            </a:fld>
            <a:endParaRPr lang="en-US"/>
          </a:p>
        </p:txBody>
      </p:sp>
    </p:spTree>
    <p:extLst>
      <p:ext uri="{BB962C8B-B14F-4D97-AF65-F5344CB8AC3E}">
        <p14:creationId xmlns:p14="http://schemas.microsoft.com/office/powerpoint/2010/main" val="2735507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is optimally taught over a 2 class period. Learning is a topic that can start out a bit confusing for students. The meaning of learning in this discussion—classical and operant conditioning—is likely a departure from students’ common usage, broadly defined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knowledge acquisition. This module is about the underlying mechanisms for learning. There is also a lot of specialized terminology, so being</a:t>
            </a:r>
            <a:r>
              <a:rPr lang="en-US" sz="1200" kern="1200" baseline="0" dirty="0" smtClean="0">
                <a:solidFill>
                  <a:schemeClr val="tx1"/>
                </a:solidFill>
                <a:effectLst/>
                <a:latin typeface="+mn-lt"/>
                <a:ea typeface="+mn-ea"/>
                <a:cs typeface="+mn-cs"/>
              </a:rPr>
              <a:t> mindful of pace</a:t>
            </a:r>
            <a:r>
              <a:rPr lang="en-US" sz="1200" kern="1200" dirty="0" smtClean="0">
                <a:solidFill>
                  <a:schemeClr val="tx1"/>
                </a:solidFill>
                <a:effectLst/>
                <a:latin typeface="+mn-lt"/>
                <a:ea typeface="+mn-ea"/>
                <a:cs typeface="+mn-cs"/>
              </a:rPr>
              <a:t> and repeating information throughout the lectures may be helpful.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Instructor’s note: </a:t>
            </a:r>
            <a:r>
              <a:rPr lang="en-US" b="0" baseline="0" dirty="0" smtClean="0"/>
              <a:t>Consider administering the “Classical Conditioning With Lemonade Powder</a:t>
            </a:r>
            <a:r>
              <a:rPr lang="en-US" sz="1200" b="0" kern="1200" cap="none" dirty="0" smtClean="0">
                <a:solidFill>
                  <a:schemeClr val="tx1"/>
                </a:solidFill>
                <a:effectLst/>
                <a:latin typeface="+mn-lt"/>
                <a:ea typeface="+mn-ea"/>
                <a:cs typeface="+mn-cs"/>
              </a:rPr>
              <a:t>” activity </a:t>
            </a:r>
            <a:r>
              <a:rPr lang="en-US" sz="1200" b="0" kern="1200" cap="none" baseline="0" dirty="0" smtClean="0">
                <a:solidFill>
                  <a:schemeClr val="tx1"/>
                </a:solidFill>
                <a:effectLst/>
                <a:latin typeface="+mn-lt"/>
                <a:ea typeface="+mn-ea"/>
                <a:cs typeface="+mn-cs"/>
              </a:rPr>
              <a:t>during this class period to aid in the discussion. You will need to prepare it ahead of time</a:t>
            </a:r>
            <a:r>
              <a:rPr lang="en-US" sz="1200" b="1" kern="1200" cap="none" baseline="0" dirty="0" smtClean="0">
                <a:solidFill>
                  <a:schemeClr val="tx1"/>
                </a:solidFill>
                <a:effectLst/>
                <a:latin typeface="+mn-lt"/>
                <a:ea typeface="+mn-ea"/>
                <a:cs typeface="+mn-cs"/>
              </a:rPr>
              <a:t>. </a:t>
            </a:r>
            <a:r>
              <a:rPr lang="en-US" sz="1200" b="0" kern="1200" cap="none" dirty="0" smtClean="0">
                <a:solidFill>
                  <a:schemeClr val="tx1"/>
                </a:solidFill>
                <a:effectLst/>
                <a:latin typeface="+mn-lt"/>
                <a:ea typeface="+mn-ea"/>
                <a:cs typeface="+mn-cs"/>
              </a:rPr>
              <a:t>(</a:t>
            </a:r>
            <a:r>
              <a:rPr lang="en-US" baseline="0" dirty="0" smtClean="0"/>
              <a:t>for detailed instructions, see IM &gt; Unit: Learning &gt; Module 1: Conditioning and Learning &gt; Activities/Demonstrations).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Warm-up</a:t>
            </a:r>
            <a:r>
              <a:rPr lang="en-US" sz="1200" b="1" kern="1200" baseline="0" dirty="0" smtClean="0">
                <a:solidFill>
                  <a:schemeClr val="tx1"/>
                </a:solidFill>
                <a:effectLst/>
                <a:latin typeface="+mn-lt"/>
                <a:ea typeface="+mn-ea"/>
                <a:cs typeface="+mn-cs"/>
              </a:rPr>
              <a:t> Discussion</a:t>
            </a:r>
            <a:r>
              <a:rPr lang="en-US" sz="1200" kern="1200" baseline="0" dirty="0" smtClean="0">
                <a:solidFill>
                  <a:schemeClr val="tx1"/>
                </a:solidFill>
                <a:effectLst/>
                <a:latin typeface="+mn-lt"/>
                <a:ea typeface="+mn-ea"/>
                <a:cs typeface="+mn-cs"/>
              </a:rPr>
              <a:t>: What is learning? How do we learn?</a:t>
            </a:r>
          </a:p>
          <a:p>
            <a:endParaRPr lang="en-US" sz="1200" kern="1200" baseline="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Explanation</a:t>
            </a:r>
            <a:r>
              <a:rPr lang="en-US" sz="1200" kern="1200" baseline="0" dirty="0" smtClean="0">
                <a:solidFill>
                  <a:schemeClr val="tx1"/>
                </a:solidFill>
                <a:effectLst/>
                <a:latin typeface="+mn-lt"/>
                <a:ea typeface="+mn-ea"/>
                <a:cs typeface="+mn-cs"/>
              </a:rPr>
              <a:t>: Learning is not just the intellectual practice we often imagine it to be; it is also a reflexive/responsive process that is constantly happening, even when we’re not aware of it. Our behavior is constantly being altered by our experience, whether we know it or not, and this too is a crucial form of learning.</a:t>
            </a:r>
            <a:endParaRPr lang="en-US" dirty="0" smtClean="0"/>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1</a:t>
            </a:fld>
            <a:endParaRPr lang="en-US"/>
          </a:p>
        </p:txBody>
      </p:sp>
    </p:spTree>
    <p:extLst>
      <p:ext uri="{BB962C8B-B14F-4D97-AF65-F5344CB8AC3E}">
        <p14:creationId xmlns:p14="http://schemas.microsoft.com/office/powerpoint/2010/main" val="47012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10</a:t>
            </a:fld>
            <a:endParaRPr lang="en-US"/>
          </a:p>
        </p:txBody>
      </p:sp>
    </p:spTree>
    <p:extLst>
      <p:ext uri="{BB962C8B-B14F-4D97-AF65-F5344CB8AC3E}">
        <p14:creationId xmlns:p14="http://schemas.microsoft.com/office/powerpoint/2010/main" val="32234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C01A60A-7730-4B00-8995-7C6989278B3E}" type="slidenum">
              <a:rPr lang="en-US" smtClean="0">
                <a:ea typeface="ＭＳ Ｐゴシック" pitchFamily="34" charset="-128"/>
              </a:rPr>
              <a:pPr/>
              <a:t>11</a:t>
            </a:fld>
            <a:endParaRPr lang="en-US" smtClean="0">
              <a:ea typeface="ＭＳ Ｐゴシック"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normAutofit/>
          </a:bodyPr>
          <a:lstStyle/>
          <a:p>
            <a:pPr eaLnBrk="1" hangingPunct="1">
              <a:lnSpc>
                <a:spcPct val="80000"/>
              </a:lnSpc>
            </a:pPr>
            <a:r>
              <a:rPr lang="en-US" sz="1200" dirty="0" smtClean="0">
                <a:effectLst/>
                <a:latin typeface="Century Gothic" pitchFamily="34" charset="0"/>
                <a:ea typeface="ＭＳ Ｐゴシック" pitchFamily="34" charset="-128"/>
              </a:rPr>
              <a:t>This slide presents</a:t>
            </a:r>
            <a:r>
              <a:rPr lang="en-US" sz="1200" baseline="0" dirty="0" smtClean="0">
                <a:effectLst/>
                <a:latin typeface="Century Gothic" pitchFamily="34" charset="0"/>
                <a:ea typeface="ＭＳ Ｐゴシック" pitchFamily="34" charset="-128"/>
              </a:rPr>
              <a:t> a humorous take on Pavlov’s experiment and continues the discussion of classical conditioning.</a:t>
            </a:r>
            <a:endParaRPr lang="en-US" sz="1200" dirty="0" smtClean="0">
              <a:effectLst/>
              <a:latin typeface="Century Gothic" pitchFamily="34" charset="0"/>
              <a:ea typeface="ＭＳ Ｐゴシック" pitchFamily="34" charset="-128"/>
            </a:endParaRPr>
          </a:p>
          <a:p>
            <a:pPr eaLnBrk="1" hangingPunct="1">
              <a:lnSpc>
                <a:spcPct val="80000"/>
              </a:lnSpc>
            </a:pPr>
            <a:endParaRPr lang="en-US" sz="1200" dirty="0" smtClean="0">
              <a:effectLst/>
              <a:latin typeface="Century Gothic" pitchFamily="34" charset="0"/>
              <a:ea typeface="ＭＳ Ｐゴシック" pitchFamily="34" charset="-128"/>
            </a:endParaRPr>
          </a:p>
          <a:p>
            <a:pPr marL="0" marR="0" indent="0" algn="l" defTabSz="914400" rtl="0" eaLnBrk="1" fontAlgn="auto" latinLnBrk="0" hangingPunct="1">
              <a:lnSpc>
                <a:spcPct val="80000"/>
              </a:lnSpc>
              <a:spcBef>
                <a:spcPts val="0"/>
              </a:spcBef>
              <a:spcAft>
                <a:spcPts val="0"/>
              </a:spcAft>
              <a:buClrTx/>
              <a:buSzTx/>
              <a:buFontTx/>
              <a:buNone/>
              <a:tabLst/>
              <a:defRPr/>
            </a:pPr>
            <a:r>
              <a:rPr lang="en-US" b="1" baseline="0" dirty="0" smtClean="0"/>
              <a:t>Click the “’The Office’ </a:t>
            </a:r>
            <a:r>
              <a:rPr lang="en-US" b="1" baseline="0" dirty="0" err="1" smtClean="0"/>
              <a:t>Pavlovian</a:t>
            </a:r>
            <a:r>
              <a:rPr lang="en-US" b="1" baseline="0" dirty="0" smtClean="0"/>
              <a:t> Experiment” hyperlink in the slide to view a video demonstrating Pavlov’s experiment at work</a:t>
            </a:r>
            <a:r>
              <a:rPr lang="en-US" baseline="0" dirty="0" smtClean="0"/>
              <a:t>. </a:t>
            </a:r>
          </a:p>
          <a:p>
            <a:pPr eaLnBrk="1" hangingPunct="1">
              <a:lnSpc>
                <a:spcPct val="80000"/>
              </a:lnSpc>
            </a:pPr>
            <a:endParaRPr lang="en-US" sz="1200" baseline="0" dirty="0" smtClean="0">
              <a:effectLst/>
              <a:latin typeface="Century Gothic" pitchFamily="34" charset="0"/>
              <a:ea typeface="ＭＳ Ｐゴシック" pitchFamily="34" charset="-128"/>
            </a:endParaRPr>
          </a:p>
          <a:p>
            <a:pPr eaLnBrk="1" hangingPunct="1">
              <a:lnSpc>
                <a:spcPct val="80000"/>
              </a:lnSpc>
            </a:pPr>
            <a:r>
              <a:rPr lang="en-US" sz="1200" baseline="0" dirty="0" smtClean="0">
                <a:effectLst/>
                <a:latin typeface="Century Gothic" pitchFamily="34" charset="0"/>
                <a:ea typeface="ＭＳ Ｐゴシック" pitchFamily="34" charset="-128"/>
              </a:rPr>
              <a:t>When watching the video, have students identify the US, CS, UR, and CR in the example: </a:t>
            </a:r>
          </a:p>
          <a:p>
            <a:pPr eaLnBrk="1" hangingPunct="1">
              <a:lnSpc>
                <a:spcPct val="80000"/>
              </a:lnSpc>
            </a:pPr>
            <a:endParaRPr lang="en-US" sz="1200" baseline="0" dirty="0" smtClean="0">
              <a:effectLst/>
              <a:latin typeface="Century Gothic" pitchFamily="34" charset="0"/>
              <a:ea typeface="ＭＳ Ｐゴシック" pitchFamily="34" charset="-128"/>
            </a:endParaRPr>
          </a:p>
          <a:p>
            <a:pPr eaLnBrk="1" hangingPunct="1">
              <a:lnSpc>
                <a:spcPct val="80000"/>
              </a:lnSpc>
            </a:pPr>
            <a:r>
              <a:rPr lang="en-US" sz="1200" baseline="0" dirty="0" smtClean="0">
                <a:effectLst/>
                <a:latin typeface="Century Gothic" pitchFamily="34" charset="0"/>
                <a:ea typeface="ＭＳ Ｐゴシック" pitchFamily="34" charset="-128"/>
              </a:rPr>
              <a:t>US – Mint </a:t>
            </a:r>
          </a:p>
          <a:p>
            <a:pPr eaLnBrk="1" hangingPunct="1">
              <a:lnSpc>
                <a:spcPct val="80000"/>
              </a:lnSpc>
            </a:pPr>
            <a:r>
              <a:rPr lang="en-US" sz="1200" baseline="0" dirty="0" smtClean="0">
                <a:effectLst/>
                <a:latin typeface="Century Gothic" pitchFamily="34" charset="0"/>
                <a:ea typeface="ＭＳ Ｐゴシック" pitchFamily="34" charset="-128"/>
              </a:rPr>
              <a:t>CS – Computer chime</a:t>
            </a:r>
          </a:p>
          <a:p>
            <a:pPr eaLnBrk="1" hangingPunct="1">
              <a:lnSpc>
                <a:spcPct val="80000"/>
              </a:lnSpc>
            </a:pPr>
            <a:r>
              <a:rPr lang="en-US" sz="1200" baseline="0" dirty="0" smtClean="0">
                <a:effectLst/>
                <a:latin typeface="Century Gothic" pitchFamily="34" charset="0"/>
                <a:ea typeface="ＭＳ Ｐゴシック" pitchFamily="34" charset="-128"/>
              </a:rPr>
              <a:t>UR – Salivation when mint is presented</a:t>
            </a:r>
          </a:p>
          <a:p>
            <a:pPr eaLnBrk="1" hangingPunct="1">
              <a:lnSpc>
                <a:spcPct val="80000"/>
              </a:lnSpc>
            </a:pPr>
            <a:r>
              <a:rPr lang="en-US" sz="1200" baseline="0" dirty="0" smtClean="0">
                <a:effectLst/>
                <a:latin typeface="Century Gothic" pitchFamily="34" charset="0"/>
                <a:ea typeface="ＭＳ Ｐゴシック" pitchFamily="34" charset="-128"/>
              </a:rPr>
              <a:t>CR – Implied salivation/physiological response and expectation of the mint when computer chime occurs</a:t>
            </a:r>
          </a:p>
          <a:p>
            <a:pPr eaLnBrk="1" hangingPunct="1">
              <a:lnSpc>
                <a:spcPct val="80000"/>
              </a:lnSpc>
            </a:pPr>
            <a:endParaRPr lang="en-US" sz="1200" dirty="0" smtClean="0">
              <a:effectLst/>
              <a:latin typeface="Century Gothic" pitchFamily="34" charset="0"/>
              <a:ea typeface="ＭＳ Ｐゴシック" pitchFamily="34" charset="-128"/>
            </a:endParaRPr>
          </a:p>
          <a:p>
            <a:pPr eaLnBrk="1" hangingPunct="1">
              <a:lnSpc>
                <a:spcPct val="80000"/>
              </a:lnSpc>
            </a:pPr>
            <a:r>
              <a:rPr lang="en-US" sz="1200" b="1" dirty="0" smtClean="0">
                <a:effectLst/>
                <a:latin typeface="Century Gothic" pitchFamily="34" charset="0"/>
                <a:ea typeface="ＭＳ Ｐゴシック" pitchFamily="34" charset="-128"/>
              </a:rPr>
              <a:t>Discussion Question</a:t>
            </a:r>
            <a:r>
              <a:rPr lang="en-US" sz="1200" dirty="0" smtClean="0">
                <a:effectLst/>
                <a:latin typeface="Century Gothic" pitchFamily="34" charset="0"/>
                <a:ea typeface="ＭＳ Ｐゴシック" pitchFamily="34" charset="-128"/>
              </a:rPr>
              <a:t>: What are some examples</a:t>
            </a:r>
            <a:r>
              <a:rPr lang="en-US" sz="1200" baseline="0" dirty="0" smtClean="0">
                <a:effectLst/>
                <a:latin typeface="Century Gothic" pitchFamily="34" charset="0"/>
                <a:ea typeface="ＭＳ Ｐゴシック" pitchFamily="34" charset="-128"/>
              </a:rPr>
              <a:t> of</a:t>
            </a:r>
            <a:r>
              <a:rPr lang="en-US" sz="1200" dirty="0" smtClean="0">
                <a:effectLst/>
                <a:latin typeface="Century Gothic" pitchFamily="34" charset="0"/>
                <a:ea typeface="ＭＳ Ｐゴシック" pitchFamily="34" charset="-128"/>
              </a:rPr>
              <a:t> classical conditioning</a:t>
            </a:r>
            <a:r>
              <a:rPr lang="en-US" sz="1200" baseline="0" dirty="0" smtClean="0">
                <a:effectLst/>
                <a:latin typeface="Century Gothic" pitchFamily="34" charset="0"/>
                <a:ea typeface="ＭＳ Ｐゴシック" pitchFamily="34" charset="-128"/>
              </a:rPr>
              <a:t> in our daily lives? </a:t>
            </a:r>
          </a:p>
          <a:p>
            <a:pPr eaLnBrk="1" hangingPunct="1">
              <a:lnSpc>
                <a:spcPct val="80000"/>
              </a:lnSpc>
            </a:pPr>
            <a:r>
              <a:rPr lang="en-US" sz="1200" b="1" baseline="0" dirty="0" smtClean="0">
                <a:effectLst/>
                <a:latin typeface="Century Gothic" pitchFamily="34" charset="0"/>
                <a:ea typeface="ＭＳ Ｐゴシック" pitchFamily="34" charset="-128"/>
              </a:rPr>
              <a:t>Examples</a:t>
            </a:r>
            <a:r>
              <a:rPr lang="en-US" sz="1200" baseline="0" dirty="0" smtClean="0">
                <a:effectLst/>
                <a:latin typeface="Century Gothic" pitchFamily="34" charset="0"/>
                <a:ea typeface="ＭＳ Ｐゴシック" pitchFamily="34" charset="-128"/>
              </a:rPr>
              <a:t>: </a:t>
            </a:r>
          </a:p>
          <a:p>
            <a:pPr marL="171450" indent="-171450" eaLnBrk="1" hangingPunct="1">
              <a:lnSpc>
                <a:spcPct val="80000"/>
              </a:lnSpc>
              <a:buFont typeface="Wingdings" panose="05000000000000000000" pitchFamily="2" charset="2"/>
              <a:buChar char="§"/>
            </a:pPr>
            <a:r>
              <a:rPr lang="en-US" sz="1200" baseline="0" dirty="0" smtClean="0">
                <a:effectLst/>
                <a:latin typeface="Century Gothic" pitchFamily="34" charset="0"/>
                <a:ea typeface="ＭＳ Ｐゴシック" pitchFamily="34" charset="-128"/>
              </a:rPr>
              <a:t>The way a certain cologne or song reminds us of someone special or a particular event in our past.</a:t>
            </a:r>
          </a:p>
          <a:p>
            <a:pPr marL="171450" indent="-171450" eaLnBrk="1" hangingPunct="1">
              <a:lnSpc>
                <a:spcPct val="80000"/>
              </a:lnSpc>
              <a:buFont typeface="Wingdings" panose="05000000000000000000" pitchFamily="2" charset="2"/>
              <a:buChar char="§"/>
            </a:pPr>
            <a:r>
              <a:rPr lang="en-US" sz="1200" baseline="0" dirty="0" smtClean="0">
                <a:effectLst/>
                <a:latin typeface="Century Gothic" pitchFamily="34" charset="0"/>
                <a:ea typeface="ＭＳ Ｐゴシック" pitchFamily="34" charset="-128"/>
              </a:rPr>
              <a:t>How certain artifacts or days of the year can evoke strong emotions.</a:t>
            </a:r>
          </a:p>
          <a:p>
            <a:pPr marL="171450" indent="-171450" eaLnBrk="1" hangingPunct="1">
              <a:lnSpc>
                <a:spcPct val="80000"/>
              </a:lnSpc>
              <a:buFont typeface="Wingdings" panose="05000000000000000000" pitchFamily="2" charset="2"/>
              <a:buChar char="§"/>
            </a:pPr>
            <a:r>
              <a:rPr lang="en-US" sz="1200" baseline="0" dirty="0" smtClean="0">
                <a:effectLst/>
                <a:latin typeface="Century Gothic" pitchFamily="34" charset="0"/>
                <a:ea typeface="ＭＳ Ｐゴシック" pitchFamily="34" charset="-128"/>
              </a:rPr>
              <a:t>Our reactions to effective advertising campaigns, or political posturing.</a:t>
            </a:r>
          </a:p>
          <a:p>
            <a:pPr eaLnBrk="1" hangingPunct="1">
              <a:lnSpc>
                <a:spcPct val="80000"/>
              </a:lnSpc>
            </a:pPr>
            <a:endParaRPr lang="en-US" sz="1200" baseline="0" dirty="0" smtClean="0">
              <a:effectLst/>
              <a:latin typeface="Century Gothic" pitchFamily="34" charset="0"/>
              <a:ea typeface="ＭＳ Ｐゴシック" pitchFamily="34" charset="-128"/>
            </a:endParaRPr>
          </a:p>
          <a:p>
            <a:pPr eaLnBrk="1" hangingPunct="1">
              <a:lnSpc>
                <a:spcPct val="80000"/>
              </a:lnSpc>
            </a:pPr>
            <a:r>
              <a:rPr lang="en-US" sz="1200" b="1" baseline="0" dirty="0" smtClean="0">
                <a:effectLst/>
                <a:latin typeface="Century Gothic" pitchFamily="34" charset="0"/>
                <a:ea typeface="ＭＳ Ｐゴシック" pitchFamily="34" charset="-128"/>
              </a:rPr>
              <a:t>Explanation</a:t>
            </a:r>
            <a:r>
              <a:rPr lang="en-US" sz="1200" baseline="0" dirty="0" smtClean="0">
                <a:effectLst/>
                <a:latin typeface="Century Gothic" pitchFamily="34" charset="0"/>
                <a:ea typeface="ＭＳ Ｐゴシック" pitchFamily="34" charset="-128"/>
              </a:rPr>
              <a:t>: We make associations constantly, some more significant and impactful than others, and adjust our behavior accordingly, often without even realizing it.</a:t>
            </a:r>
          </a:p>
        </p:txBody>
      </p:sp>
    </p:spTree>
    <p:extLst>
      <p:ext uri="{BB962C8B-B14F-4D97-AF65-F5344CB8AC3E}">
        <p14:creationId xmlns:p14="http://schemas.microsoft.com/office/powerpoint/2010/main" val="358907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12</a:t>
            </a:fld>
            <a:endParaRPr lang="en-US"/>
          </a:p>
        </p:txBody>
      </p:sp>
    </p:spTree>
    <p:extLst>
      <p:ext uri="{BB962C8B-B14F-4D97-AF65-F5344CB8AC3E}">
        <p14:creationId xmlns:p14="http://schemas.microsoft.com/office/powerpoint/2010/main" val="4065310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Rules Activity:</a:t>
            </a:r>
          </a:p>
          <a:p>
            <a:endParaRPr lang="en-US" dirty="0" smtClean="0"/>
          </a:p>
          <a:p>
            <a:r>
              <a:rPr lang="en-US" b="1" dirty="0" smtClean="0"/>
              <a:t>Instructor’s Note:</a:t>
            </a:r>
            <a:r>
              <a:rPr lang="en-US" b="1" baseline="0" dirty="0" smtClean="0"/>
              <a:t> </a:t>
            </a:r>
            <a:r>
              <a:rPr lang="en-US" dirty="0" smtClean="0"/>
              <a:t>T</a:t>
            </a:r>
            <a:r>
              <a:rPr lang="en-US" baseline="0" dirty="0" smtClean="0"/>
              <a:t>his slide is to provides an exercise demonstrating the generation of an emotional response, not just a physiological or behavioral response to CC. This is integral in understanding the breadth of impact that CC has, such as how CC can lead to the development of psychopathology (discussed in later slides).  This link between classical conditioning and emotional responses is nuanced, and is often difficult for students to grasp.</a:t>
            </a:r>
          </a:p>
          <a:p>
            <a:endParaRPr lang="en-US" baseline="0" dirty="0" smtClean="0"/>
          </a:p>
          <a:p>
            <a:r>
              <a:rPr lang="en-US" b="1" baseline="0" dirty="0" smtClean="0"/>
              <a:t>Activity</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smtClean="0"/>
              <a:t>For this exercise, students are made to think that you are administering a pop quiz. (Do not actually confirm or deny you’re giving them a quiz; simply insist that they follow the directions. )</a:t>
            </a:r>
          </a:p>
          <a:p>
            <a:pPr marL="171450" indent="-171450">
              <a:buFont typeface="Wingdings" panose="05000000000000000000" pitchFamily="2" charset="2"/>
              <a:buChar char="§"/>
            </a:pPr>
            <a:r>
              <a:rPr lang="en-US" baseline="0" dirty="0" smtClean="0"/>
              <a:t>Begin by instructing them to take a moment and quietly follow the instructions on the slide. </a:t>
            </a:r>
          </a:p>
          <a:p>
            <a:pPr marL="171450" indent="-171450">
              <a:buFont typeface="Wingdings" panose="05000000000000000000" pitchFamily="2" charset="2"/>
              <a:buChar char="§"/>
            </a:pPr>
            <a:r>
              <a:rPr lang="en-US" baseline="0" dirty="0" smtClean="0"/>
              <a:t>Pretend to be looking at your watch (or the room clock) as if you’ll be timing them.</a:t>
            </a:r>
          </a:p>
          <a:p>
            <a:pPr marL="171450" indent="-171450">
              <a:buFont typeface="Wingdings" panose="05000000000000000000" pitchFamily="2" charset="2"/>
              <a:buChar char="§"/>
            </a:pPr>
            <a:r>
              <a:rPr lang="en-US" b="1" baseline="0" dirty="0" smtClean="0"/>
              <a:t>(Click through the slide incrementally)</a:t>
            </a:r>
          </a:p>
          <a:p>
            <a:endParaRPr lang="en-US" baseline="0" dirty="0" smtClean="0"/>
          </a:p>
          <a:p>
            <a:r>
              <a:rPr lang="en-US" b="1" baseline="0" dirty="0" smtClean="0"/>
              <a:t>Instructor’s Note</a:t>
            </a:r>
            <a:r>
              <a:rPr lang="en-US" baseline="0" dirty="0" smtClean="0"/>
              <a:t>: Move on to the next slide to continue the discussion about this activity and talk about the emotional responses this slide’s instructions elicited from students.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Explanation: </a:t>
            </a:r>
            <a:r>
              <a:rPr lang="en-US" dirty="0" smtClean="0"/>
              <a:t>Students</a:t>
            </a:r>
            <a:r>
              <a:rPr lang="en-US" baseline="0" dirty="0" smtClean="0"/>
              <a:t> often focus on the behaviors or physiological responses that result from conditioning procedures, and neglect the psychological effects.</a:t>
            </a:r>
            <a:endParaRPr lang="en-US" b="1" dirty="0" smtClean="0"/>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13</a:t>
            </a:fld>
            <a:endParaRPr lang="en-US"/>
          </a:p>
        </p:txBody>
      </p:sp>
    </p:spTree>
    <p:extLst>
      <p:ext uri="{BB962C8B-B14F-4D97-AF65-F5344CB8AC3E}">
        <p14:creationId xmlns:p14="http://schemas.microsoft.com/office/powerpoint/2010/main" val="1829528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a:t>
            </a:r>
            <a:r>
              <a:rPr lang="en-US" baseline="0" dirty="0" smtClean="0"/>
              <a:t>slide provides a structural representation of the process responsible for anxiety provoked by the previous “Rules” activity.</a:t>
            </a:r>
          </a:p>
          <a:p>
            <a:endParaRPr lang="en-US" baseline="0" dirty="0" smtClean="0"/>
          </a:p>
          <a:p>
            <a:r>
              <a:rPr lang="en-US" b="1" baseline="0" dirty="0" smtClean="0"/>
              <a:t>Discussion Questions</a:t>
            </a:r>
            <a:r>
              <a:rPr lang="en-US" baseline="0" dirty="0" smtClean="0"/>
              <a:t>: What did you think was happening in the last slide? How did it make you feel at first? What are some of the things that went through you mind as the instructions appeared? How did the final instruction make you feel?</a:t>
            </a:r>
          </a:p>
          <a:p>
            <a:endParaRPr lang="en-US" baseline="0" dirty="0" smtClean="0"/>
          </a:p>
          <a:p>
            <a:r>
              <a:rPr lang="en-US" b="1" baseline="0" dirty="0" smtClean="0"/>
              <a:t>Explanation</a:t>
            </a:r>
            <a:r>
              <a:rPr lang="en-US" baseline="0" dirty="0" smtClean="0"/>
              <a:t>: The “Rules” activity demonstrates that emotions are also affected by CC, not just behavior and physiology.</a:t>
            </a:r>
          </a:p>
          <a:p>
            <a:endParaRPr lang="en-US" baseline="0" dirty="0" smtClean="0"/>
          </a:p>
          <a:p>
            <a:r>
              <a:rPr lang="en-US" b="1" baseline="0" dirty="0" smtClean="0"/>
              <a:t>Instructor’s Note</a:t>
            </a:r>
            <a:r>
              <a:rPr lang="en-US" baseline="0" dirty="0" smtClean="0"/>
              <a:t>: The emotional response to test situations—anxiety—is learned behavior. </a:t>
            </a:r>
          </a:p>
          <a:p>
            <a:pPr marL="171450" indent="-171450">
              <a:buFont typeface="Wingdings" panose="05000000000000000000" pitchFamily="2" charset="2"/>
              <a:buChar char="§"/>
            </a:pPr>
            <a:r>
              <a:rPr lang="en-US" b="1" baseline="0" dirty="0" smtClean="0"/>
              <a:t>(Click) </a:t>
            </a:r>
            <a:r>
              <a:rPr lang="en-US" baseline="0" dirty="0" smtClean="0"/>
              <a:t>Originally:</a:t>
            </a:r>
          </a:p>
          <a:p>
            <a:pPr marL="171450" indent="-171450">
              <a:buFont typeface="Wingdings" panose="05000000000000000000" pitchFamily="2" charset="2"/>
              <a:buChar char="§"/>
            </a:pPr>
            <a:r>
              <a:rPr lang="en-US" baseline="0" dirty="0" smtClean="0"/>
              <a:t>There is no objective reason for the instructions on the previous slide (CS) to cause any emotional response whatsoever. (E</a:t>
            </a:r>
            <a:r>
              <a:rPr lang="en-US" dirty="0" smtClean="0"/>
              <a:t>mphasize that the instructions themselves (e.g., taking out a blank sheet of paper) is not inherently anxiety-provoking. In fact, many</a:t>
            </a:r>
            <a:r>
              <a:rPr lang="en-US" baseline="0" dirty="0" smtClean="0"/>
              <a:t> of students may be able to recall days from elementary school when taking out a sheet of paper actually signaled drawing time.) </a:t>
            </a:r>
          </a:p>
          <a:p>
            <a:pPr marL="171450" indent="-171450">
              <a:buFont typeface="Wingdings" panose="05000000000000000000" pitchFamily="2" charset="2"/>
              <a:buChar char="§"/>
            </a:pPr>
            <a:r>
              <a:rPr lang="en-US" baseline="0" dirty="0" smtClean="0"/>
              <a:t>The quiz itself, however (US), does provoke anxiety (UR).</a:t>
            </a:r>
          </a:p>
          <a:p>
            <a:pPr marL="171450" indent="-171450">
              <a:buFont typeface="Wingdings" panose="05000000000000000000" pitchFamily="2" charset="2"/>
              <a:buChar char="§"/>
            </a:pPr>
            <a:r>
              <a:rPr lang="en-US" b="1" baseline="0" dirty="0" smtClean="0"/>
              <a:t>(Click) </a:t>
            </a:r>
            <a:r>
              <a:rPr lang="en-US" baseline="0" dirty="0" smtClean="0"/>
              <a:t>Many trials: </a:t>
            </a:r>
          </a:p>
          <a:p>
            <a:pPr marL="171450" indent="-171450">
              <a:buFont typeface="Wingdings" panose="05000000000000000000" pitchFamily="2" charset="2"/>
              <a:buChar char="§"/>
            </a:pPr>
            <a:r>
              <a:rPr lang="en-US" baseline="0" dirty="0" smtClean="0"/>
              <a:t>Over time, as students have been exposed to repeated situations wherein the instructions (CS) have been associated with a quiz (US), which causes anxiety (UR),</a:t>
            </a:r>
          </a:p>
          <a:p>
            <a:pPr marL="171450" indent="-171450">
              <a:buFont typeface="Wingdings" panose="05000000000000000000" pitchFamily="2" charset="2"/>
              <a:buChar char="§"/>
            </a:pPr>
            <a:r>
              <a:rPr lang="en-US" b="1" baseline="0" dirty="0" smtClean="0"/>
              <a:t>(Click) </a:t>
            </a:r>
            <a:r>
              <a:rPr lang="en-US" baseline="0" dirty="0" smtClean="0"/>
              <a:t>eventually, the instructions themselves (CS) provoke an anxious emotional response (CR).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14</a:t>
            </a:fld>
            <a:endParaRPr lang="en-US"/>
          </a:p>
        </p:txBody>
      </p:sp>
    </p:spTree>
    <p:extLst>
      <p:ext uri="{BB962C8B-B14F-4D97-AF65-F5344CB8AC3E}">
        <p14:creationId xmlns:p14="http://schemas.microsoft.com/office/powerpoint/2010/main" val="423949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15</a:t>
            </a:fld>
            <a:endParaRPr lang="en-US"/>
          </a:p>
        </p:txBody>
      </p:sp>
    </p:spTree>
    <p:extLst>
      <p:ext uri="{BB962C8B-B14F-4D97-AF65-F5344CB8AC3E}">
        <p14:creationId xmlns:p14="http://schemas.microsoft.com/office/powerpoint/2010/main" val="324673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This slide presents the process of extinction.</a:t>
            </a:r>
          </a:p>
          <a:p>
            <a:endParaRPr lang="en-US" baseline="0" dirty="0" smtClean="0"/>
          </a:p>
          <a:p>
            <a:r>
              <a:rPr lang="en-US" b="1" baseline="0" dirty="0" smtClean="0"/>
              <a:t>Discussion Question</a:t>
            </a:r>
            <a:r>
              <a:rPr lang="en-US" baseline="0" dirty="0" smtClean="0"/>
              <a:t>: Is the learned behavior from classical conditioning permanent? How might classical conditioning be purged?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Explanation</a:t>
            </a:r>
            <a:r>
              <a:rPr lang="en-US" dirty="0" smtClean="0"/>
              <a:t>: As you might expect, classical conditioning can</a:t>
            </a:r>
            <a:r>
              <a:rPr lang="en-US" baseline="0" dirty="0" smtClean="0"/>
              <a:t> be undone, using the reverse method: t</a:t>
            </a:r>
            <a:r>
              <a:rPr lang="en-US" dirty="0" smtClean="0"/>
              <a:t>he response to the CS can be eliminated if the CS is presented repeatedly without the US.</a:t>
            </a:r>
            <a:r>
              <a:rPr lang="en-US" baseline="0" dirty="0" smtClean="0"/>
              <a:t> </a:t>
            </a:r>
          </a:p>
          <a:p>
            <a:endParaRPr lang="en-US" baseline="0" dirty="0" smtClean="0"/>
          </a:p>
          <a:p>
            <a:r>
              <a:rPr lang="en-US" b="1" baseline="0" dirty="0" smtClean="0"/>
              <a:t>Example</a:t>
            </a:r>
            <a:r>
              <a:rPr lang="en-US" baseline="0" dirty="0" smtClean="0"/>
              <a:t>: C</a:t>
            </a:r>
            <a:r>
              <a:rPr lang="en-US" dirty="0" smtClean="0"/>
              <a:t>linical psychologists use therapies to eliminate maladaptive and unwanted behaviors. For example, a person with a debilitating fear of spiders can be systematically exposed to spiders without a traumatic US to gradually extinguish the fear. In</a:t>
            </a:r>
            <a:r>
              <a:rPr lang="en-US" baseline="0" dirty="0" smtClean="0"/>
              <a:t> such a situation</a:t>
            </a:r>
            <a:r>
              <a:rPr lang="en-US" dirty="0" smtClean="0"/>
              <a:t> the spider is a CS, and repeated exposure to it without an aversive consequence causes extinction</a:t>
            </a:r>
            <a:r>
              <a:rPr lang="en-US" baseline="0" dirty="0" smtClean="0"/>
              <a:t> of the conditioning.</a:t>
            </a:r>
          </a:p>
          <a:p>
            <a:endParaRPr lang="en-US" baseline="0" dirty="0" smtClean="0"/>
          </a:p>
          <a:p>
            <a:r>
              <a:rPr lang="en-US" b="1" baseline="0" dirty="0" smtClean="0"/>
              <a:t>Further Discussion Question</a:t>
            </a:r>
            <a:r>
              <a:rPr lang="en-US" baseline="0" dirty="0" smtClean="0"/>
              <a:t>: Which do you think takes longer, the initial conditioning, or extinguishing it?</a:t>
            </a:r>
          </a:p>
          <a:p>
            <a:r>
              <a:rPr lang="en-US" b="1" baseline="0" dirty="0" smtClean="0"/>
              <a:t>Explanation</a:t>
            </a:r>
            <a:r>
              <a:rPr lang="en-US" baseline="0" dirty="0" smtClean="0"/>
              <a:t>: Extinction takes significantly longer (breaking a habit is harder than forming it). T</a:t>
            </a:r>
            <a:r>
              <a:rPr lang="en-US" baseline="0" dirty="0" smtClean="0">
                <a:solidFill>
                  <a:srgbClr val="FF0000"/>
                </a:solidFill>
              </a:rPr>
              <a:t>here is a psychological cost to breaking a habit; our mind is geared toward making sense of our environment and forming associations. In fact, some results suggest that extinction may only inhibit rather than erase learned behavior:</a:t>
            </a:r>
          </a:p>
          <a:p>
            <a:pPr marL="171450" indent="-171450">
              <a:buFont typeface="Wingdings" panose="05000000000000000000" pitchFamily="2" charset="2"/>
              <a:buChar char="§"/>
            </a:pPr>
            <a:r>
              <a:rPr lang="en-US" baseline="0" dirty="0" smtClean="0">
                <a:solidFill>
                  <a:srgbClr val="FF0000"/>
                </a:solidFill>
              </a:rPr>
              <a:t>Spontaneous recovery is a phenomenon whereby, i</a:t>
            </a:r>
            <a:r>
              <a:rPr lang="en-US" dirty="0" smtClean="0"/>
              <a:t>f time is allowed to pass after extinction has occurred, presentation of the CS evokes a response again. </a:t>
            </a:r>
          </a:p>
          <a:p>
            <a:pPr marL="171450" indent="-171450">
              <a:buFont typeface="Wingdings" panose="05000000000000000000" pitchFamily="2" charset="2"/>
              <a:buChar char="§"/>
            </a:pPr>
            <a:r>
              <a:rPr lang="en-US" dirty="0" smtClean="0"/>
              <a:t>Renewal effect is a phenomenon</a:t>
            </a:r>
            <a:r>
              <a:rPr lang="en-US" baseline="0" dirty="0" smtClean="0"/>
              <a:t> whereby, a</a:t>
            </a:r>
            <a:r>
              <a:rPr lang="en-US" dirty="0" smtClean="0"/>
              <a:t>fter extinction the CS is tested in a new context, such as a different room or location, causing the response to return. </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4D433AA-7654-4A1A-9E1C-A6920009D1CF}" type="slidenum">
              <a:rPr lang="en-US" smtClean="0"/>
              <a:pPr/>
              <a:t>16</a:t>
            </a:fld>
            <a:endParaRPr lang="en-US"/>
          </a:p>
        </p:txBody>
      </p:sp>
    </p:spTree>
    <p:extLst>
      <p:ext uri="{BB962C8B-B14F-4D97-AF65-F5344CB8AC3E}">
        <p14:creationId xmlns:p14="http://schemas.microsoft.com/office/powerpoint/2010/main" val="422143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presents the concept of blocking.</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a:t>
            </a:r>
            <a:r>
              <a:rPr lang="en-US" sz="1200" b="0" i="0" kern="1200" dirty="0" smtClean="0">
                <a:solidFill>
                  <a:schemeClr val="tx1"/>
                </a:solidFill>
                <a:latin typeface="+mn-lt"/>
                <a:ea typeface="+mn-ea"/>
                <a:cs typeface="+mn-cs"/>
              </a:rPr>
              <a:t>: Blocking occurs when a previous association prevents a</a:t>
            </a:r>
            <a:r>
              <a:rPr lang="en-US" sz="1200" b="0" i="0" kern="1200" baseline="0" dirty="0" smtClean="0">
                <a:solidFill>
                  <a:schemeClr val="tx1"/>
                </a:solidFill>
                <a:latin typeface="+mn-lt"/>
                <a:ea typeface="+mn-ea"/>
                <a:cs typeface="+mn-cs"/>
              </a:rPr>
              <a:t> new association from being formed.</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r>
              <a:rPr lang="en-US" sz="1200" b="0" i="0" kern="1200" dirty="0" smtClean="0">
                <a:solidFill>
                  <a:schemeClr val="tx1"/>
                </a:solidFill>
                <a:latin typeface="+mn-lt"/>
                <a:ea typeface="+mn-ea"/>
                <a:cs typeface="+mn-cs"/>
              </a:rPr>
              <a:t>: </a:t>
            </a: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In the cartoon, the sound of a bell is paired with food. Once the association is learned, in a second phase, a second stimulus (light) is presented along with the</a:t>
            </a:r>
            <a:r>
              <a:rPr lang="en-US" sz="1200" b="0" i="0" kern="1200" baseline="0" dirty="0" smtClean="0">
                <a:solidFill>
                  <a:schemeClr val="tx1"/>
                </a:solidFill>
                <a:latin typeface="+mn-lt"/>
                <a:ea typeface="+mn-ea"/>
                <a:cs typeface="+mn-cs"/>
              </a:rPr>
              <a:t> bell</a:t>
            </a:r>
            <a:r>
              <a:rPr lang="en-US" sz="1200" b="0" i="0" kern="1200" dirty="0" smtClean="0">
                <a:solidFill>
                  <a:schemeClr val="tx1"/>
                </a:solidFill>
                <a:latin typeface="+mn-lt"/>
                <a:ea typeface="+mn-ea"/>
                <a:cs typeface="+mn-cs"/>
              </a:rPr>
              <a:t>, and the two stimuli are paired with the US together. </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Surprisingly, tests of conditioned responding to the</a:t>
            </a:r>
            <a:r>
              <a:rPr lang="en-US" sz="1200" b="0" i="0" kern="1200" baseline="0" dirty="0" smtClean="0">
                <a:solidFill>
                  <a:schemeClr val="tx1"/>
                </a:solidFill>
                <a:latin typeface="+mn-lt"/>
                <a:ea typeface="+mn-ea"/>
                <a:cs typeface="+mn-cs"/>
              </a:rPr>
              <a:t> light</a:t>
            </a:r>
            <a:r>
              <a:rPr lang="en-US" sz="1200" b="0" i="0" kern="1200" dirty="0" smtClean="0">
                <a:solidFill>
                  <a:schemeClr val="tx1"/>
                </a:solidFill>
                <a:latin typeface="+mn-lt"/>
                <a:ea typeface="+mn-ea"/>
                <a:cs typeface="+mn-cs"/>
              </a:rPr>
              <a:t> alone then show that the animal does not respond</a:t>
            </a:r>
            <a:r>
              <a:rPr lang="en-US" sz="1200" b="0" i="0" kern="1200" baseline="0" dirty="0" smtClean="0">
                <a:solidFill>
                  <a:schemeClr val="tx1"/>
                </a:solidFill>
                <a:latin typeface="+mn-lt"/>
                <a:ea typeface="+mn-ea"/>
                <a:cs typeface="+mn-cs"/>
              </a:rPr>
              <a:t> to the light alone, indicating that the</a:t>
            </a:r>
            <a:r>
              <a:rPr lang="en-US" sz="1200" b="0" i="0" kern="1200" dirty="0" smtClean="0">
                <a:solidFill>
                  <a:schemeClr val="tx1"/>
                </a:solidFill>
                <a:latin typeface="+mn-lt"/>
                <a:ea typeface="+mn-ea"/>
                <a:cs typeface="+mn-cs"/>
              </a:rPr>
              <a:t> animal has</a:t>
            </a:r>
            <a:r>
              <a:rPr lang="en-US" sz="1200" b="0" i="0" kern="1200" baseline="0" dirty="0" smtClean="0">
                <a:solidFill>
                  <a:schemeClr val="tx1"/>
                </a:solidFill>
                <a:latin typeface="+mn-lt"/>
                <a:ea typeface="+mn-ea"/>
                <a:cs typeface="+mn-cs"/>
              </a:rPr>
              <a:t> not learned to associate food with </a:t>
            </a: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light</a:t>
            </a:r>
            <a:r>
              <a:rPr lang="en-US" sz="1200" b="0" i="0" kern="1200" dirty="0" smtClean="0">
                <a:solidFill>
                  <a:schemeClr val="tx1"/>
                </a:solidFill>
                <a:latin typeface="+mn-lt"/>
                <a:ea typeface="+mn-ea"/>
                <a:cs typeface="+mn-cs"/>
              </a:rPr>
              <a:t>. </a:t>
            </a: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The earlier conditioning of the</a:t>
            </a:r>
            <a:r>
              <a:rPr lang="en-US" sz="1200" b="0" i="0" kern="1200" baseline="0" dirty="0" smtClean="0">
                <a:solidFill>
                  <a:schemeClr val="tx1"/>
                </a:solidFill>
                <a:latin typeface="+mn-lt"/>
                <a:ea typeface="+mn-ea"/>
                <a:cs typeface="+mn-cs"/>
              </a:rPr>
              <a:t> bell</a:t>
            </a:r>
            <a:r>
              <a:rPr lang="en-US" sz="1200" b="0" i="0" kern="1200" dirty="0" smtClean="0">
                <a:solidFill>
                  <a:schemeClr val="tx1"/>
                </a:solidFill>
                <a:latin typeface="+mn-lt"/>
                <a:ea typeface="+mn-ea"/>
                <a:cs typeface="+mn-cs"/>
              </a:rPr>
              <a:t> “blocks” conditioning of the</a:t>
            </a:r>
            <a:r>
              <a:rPr lang="en-US" sz="1200" b="0" i="0" kern="1200" baseline="0" dirty="0" smtClean="0">
                <a:solidFill>
                  <a:schemeClr val="tx1"/>
                </a:solidFill>
                <a:latin typeface="+mn-lt"/>
                <a:ea typeface="+mn-ea"/>
                <a:cs typeface="+mn-cs"/>
              </a:rPr>
              <a:t> light</a:t>
            </a:r>
            <a:r>
              <a:rPr lang="en-US" sz="1200" b="0" i="0" kern="1200" dirty="0" smtClean="0">
                <a:solidFill>
                  <a:schemeClr val="tx1"/>
                </a:solidFill>
                <a:latin typeface="+mn-lt"/>
                <a:ea typeface="+mn-ea"/>
                <a:cs typeface="+mn-cs"/>
              </a:rPr>
              <a:t> when the</a:t>
            </a:r>
            <a:r>
              <a:rPr lang="en-US" sz="1200" b="0" i="0" kern="1200" baseline="0" dirty="0" smtClean="0">
                <a:solidFill>
                  <a:schemeClr val="tx1"/>
                </a:solidFill>
                <a:latin typeface="+mn-lt"/>
                <a:ea typeface="+mn-ea"/>
                <a:cs typeface="+mn-cs"/>
              </a:rPr>
              <a:t> light</a:t>
            </a:r>
            <a:r>
              <a:rPr lang="en-US" sz="1200" b="0" i="0" kern="1200" dirty="0" smtClean="0">
                <a:solidFill>
                  <a:schemeClr val="tx1"/>
                </a:solidFill>
                <a:latin typeface="+mn-lt"/>
                <a:ea typeface="+mn-ea"/>
                <a:cs typeface="+mn-cs"/>
              </a:rPr>
              <a:t> is merely added to</a:t>
            </a:r>
            <a:r>
              <a:rPr lang="en-US" sz="1200" b="0" i="0" kern="1200" baseline="0" dirty="0" smtClean="0">
                <a:solidFill>
                  <a:schemeClr val="tx1"/>
                </a:solidFill>
                <a:latin typeface="+mn-lt"/>
                <a:ea typeface="+mn-ea"/>
                <a:cs typeface="+mn-cs"/>
              </a:rPr>
              <a:t> the bell</a:t>
            </a:r>
            <a:r>
              <a:rPr lang="en-US" sz="1200" b="0" i="0" kern="1200" dirty="0" smtClean="0">
                <a:solidFill>
                  <a:schemeClr val="tx1"/>
                </a:solidFill>
                <a:latin typeface="+mn-lt"/>
                <a:ea typeface="+mn-ea"/>
                <a:cs typeface="+mn-cs"/>
              </a:rPr>
              <a:t>. </a:t>
            </a: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The reason? The</a:t>
            </a:r>
            <a:r>
              <a:rPr lang="en-US" sz="1200" b="0" i="0" kern="1200" baseline="0" dirty="0" smtClean="0">
                <a:solidFill>
                  <a:schemeClr val="tx1"/>
                </a:solidFill>
                <a:latin typeface="+mn-lt"/>
                <a:ea typeface="+mn-ea"/>
                <a:cs typeface="+mn-cs"/>
              </a:rPr>
              <a:t> presence of the bell</a:t>
            </a:r>
            <a:r>
              <a:rPr lang="en-US" sz="1200" b="0" i="0" kern="1200" dirty="0" smtClean="0">
                <a:solidFill>
                  <a:schemeClr val="tx1"/>
                </a:solidFill>
                <a:latin typeface="+mn-lt"/>
                <a:ea typeface="+mn-ea"/>
                <a:cs typeface="+mn-cs"/>
              </a:rPr>
              <a:t> already predicts the US (cheese), so the US is</a:t>
            </a:r>
            <a:r>
              <a:rPr lang="en-US" sz="1200" b="0" i="0" kern="1200" baseline="0" dirty="0" smtClean="0">
                <a:solidFill>
                  <a:schemeClr val="tx1"/>
                </a:solidFill>
                <a:latin typeface="+mn-lt"/>
                <a:ea typeface="+mn-ea"/>
                <a:cs typeface="+mn-cs"/>
              </a:rPr>
              <a:t> not surprising when the light is presented with the bell</a:t>
            </a:r>
            <a:r>
              <a:rPr lang="en-US" sz="1200" b="0" i="0" kern="1200" dirty="0" smtClean="0">
                <a:solidFill>
                  <a:schemeClr val="tx1"/>
                </a:solidFill>
                <a:latin typeface="+mn-lt"/>
                <a:ea typeface="+mn-ea"/>
                <a:cs typeface="+mn-cs"/>
              </a:rPr>
              <a:t>.  In</a:t>
            </a:r>
            <a:r>
              <a:rPr lang="en-US" sz="1200" b="0" i="0" kern="1200" baseline="0" dirty="0" smtClean="0">
                <a:solidFill>
                  <a:schemeClr val="tx1"/>
                </a:solidFill>
                <a:latin typeface="+mn-lt"/>
                <a:ea typeface="+mn-ea"/>
                <a:cs typeface="+mn-cs"/>
              </a:rPr>
              <a:t> other words, the animal attributes the presentation of the cheese to the presence of the bell, and views the light as irrelevant.</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a:t>
            </a:r>
            <a:r>
              <a:rPr lang="en-US" sz="1200" b="0" i="0" kern="1200" dirty="0" smtClean="0">
                <a:solidFill>
                  <a:schemeClr val="tx1"/>
                </a:solidFill>
                <a:latin typeface="+mn-lt"/>
                <a:ea typeface="+mn-ea"/>
                <a:cs typeface="+mn-cs"/>
              </a:rPr>
              <a:t>: This</a:t>
            </a:r>
            <a:r>
              <a:rPr lang="en-US" sz="1200" b="0" i="0" kern="1200" baseline="0" dirty="0" smtClean="0">
                <a:solidFill>
                  <a:schemeClr val="tx1"/>
                </a:solidFill>
                <a:latin typeface="+mn-lt"/>
                <a:ea typeface="+mn-ea"/>
                <a:cs typeface="+mn-cs"/>
              </a:rPr>
              <a:t> is often a difficult topic for students to grasp. Thus, additional example of blocking is provided in the following slide.</a:t>
            </a:r>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17</a:t>
            </a:fld>
            <a:endParaRPr lang="en-US"/>
          </a:p>
        </p:txBody>
      </p:sp>
    </p:spTree>
    <p:extLst>
      <p:ext uri="{BB962C8B-B14F-4D97-AF65-F5344CB8AC3E}">
        <p14:creationId xmlns:p14="http://schemas.microsoft.com/office/powerpoint/2010/main" val="389071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baseline="0" dirty="0" smtClean="0">
                <a:ea typeface="ＭＳ Ｐゴシック" pitchFamily="-105" charset="-128"/>
              </a:rPr>
              <a:t>This slide presents an alternative example of blocking.</a:t>
            </a:r>
          </a:p>
          <a:p>
            <a:endParaRPr lang="en-US" sz="1200" b="1" baseline="0" dirty="0" smtClean="0">
              <a:ea typeface="ＭＳ Ｐゴシック" pitchFamily="-105" charset="-128"/>
            </a:endParaRPr>
          </a:p>
          <a:p>
            <a:r>
              <a:rPr lang="en-US" sz="1200" b="1" baseline="0" dirty="0" smtClean="0">
                <a:ea typeface="ＭＳ Ｐゴシック" pitchFamily="-105" charset="-128"/>
              </a:rPr>
              <a:t>Blocking Example Vignette</a:t>
            </a:r>
            <a:r>
              <a:rPr lang="en-US" sz="1200" baseline="0" dirty="0" smtClean="0">
                <a:ea typeface="ＭＳ Ｐゴシック" pitchFamily="-105" charset="-128"/>
              </a:rPr>
              <a:t>:  </a:t>
            </a:r>
          </a:p>
          <a:p>
            <a:pPr marL="171450" indent="-171450">
              <a:buFont typeface="Wingdings" panose="05000000000000000000" pitchFamily="2" charset="2"/>
              <a:buChar char="§"/>
            </a:pPr>
            <a:r>
              <a:rPr lang="en-US" sz="1200" baseline="0" dirty="0" smtClean="0">
                <a:ea typeface="ＭＳ Ｐゴシック" pitchFamily="-105" charset="-128"/>
              </a:rPr>
              <a:t>Jim (CS2) is a new manager starting his first day of work.  </a:t>
            </a:r>
          </a:p>
          <a:p>
            <a:pPr marL="171450" indent="-171450">
              <a:buFont typeface="Wingdings" panose="05000000000000000000" pitchFamily="2" charset="2"/>
              <a:buChar char="§"/>
            </a:pPr>
            <a:r>
              <a:rPr lang="en-US" sz="1200" baseline="0" dirty="0" smtClean="0">
                <a:ea typeface="ＭＳ Ｐゴシック" pitchFamily="-105" charset="-128"/>
              </a:rPr>
              <a:t>Unfortunately, for Jim’s first assignment he must inform his staff that the company will be making pay cuts (US). </a:t>
            </a:r>
          </a:p>
          <a:p>
            <a:pPr marL="171450" indent="-171450">
              <a:buFont typeface="Wingdings" panose="05000000000000000000" pitchFamily="2" charset="2"/>
              <a:buChar char="§"/>
            </a:pPr>
            <a:r>
              <a:rPr lang="en-US" sz="1200" baseline="0" dirty="0" smtClean="0">
                <a:ea typeface="ＭＳ Ｐゴシック" pitchFamily="-105" charset="-128"/>
              </a:rPr>
              <a:t>Jim knows that this unpopular message (US) will upset his staff (UR). </a:t>
            </a:r>
          </a:p>
          <a:p>
            <a:pPr marL="171450" indent="-171450">
              <a:buFont typeface="Wingdings" panose="05000000000000000000" pitchFamily="2" charset="2"/>
              <a:buChar char="§"/>
            </a:pPr>
            <a:r>
              <a:rPr lang="en-US" sz="1200" baseline="0" dirty="0" smtClean="0">
                <a:ea typeface="ＭＳ Ｐゴシック" pitchFamily="-105" charset="-128"/>
              </a:rPr>
              <a:t>Jim also knows that Steve (CS1), a manager who has worked at the store for several years, has given many unpopular announcements in the past. In fact, staff members report becoming upset just at the sight of Steve (CR).</a:t>
            </a:r>
          </a:p>
          <a:p>
            <a:endParaRPr lang="en-US" sz="1200" baseline="0" dirty="0" smtClean="0">
              <a:ea typeface="ＭＳ Ｐゴシック" pitchFamily="-105"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ea typeface="ＭＳ Ｐゴシック" pitchFamily="-105" charset="-128"/>
              </a:rPr>
              <a:t>Discussion Question</a:t>
            </a:r>
            <a:r>
              <a:rPr lang="en-US" sz="1200" baseline="0" dirty="0" smtClean="0">
                <a:ea typeface="ＭＳ Ｐゴシック" pitchFamily="-105" charset="-128"/>
              </a:rPr>
              <a:t>: From what we know about the CC concept of blocking, what should Jim do to avoid negative associations?  </a:t>
            </a:r>
          </a:p>
          <a:p>
            <a:r>
              <a:rPr lang="en-US" sz="1200" b="1" baseline="0" dirty="0" smtClean="0">
                <a:ea typeface="ＭＳ Ｐゴシック" pitchFamily="-105" charset="-128"/>
              </a:rPr>
              <a:t>Answer</a:t>
            </a:r>
            <a:r>
              <a:rPr lang="en-US" sz="1200" baseline="0" dirty="0" smtClean="0">
                <a:ea typeface="ＭＳ Ｐゴシック" pitchFamily="-105" charset="-128"/>
              </a:rPr>
              <a:t>: </a:t>
            </a:r>
            <a:r>
              <a:rPr lang="en-US" sz="1200" dirty="0" smtClean="0">
                <a:ea typeface="ＭＳ Ｐゴシック" pitchFamily="-105" charset="-128"/>
              </a:rPr>
              <a:t>Jim should present the unpopular message WITH </a:t>
            </a:r>
            <a:r>
              <a:rPr lang="en-US" sz="1200" baseline="0" dirty="0" smtClean="0">
                <a:ea typeface="ＭＳ Ｐゴシック" pitchFamily="-105" charset="-128"/>
              </a:rPr>
              <a:t>Steve</a:t>
            </a:r>
            <a:r>
              <a:rPr lang="en-US" sz="1200" dirty="0" smtClean="0">
                <a:ea typeface="ＭＳ Ｐゴシック" pitchFamily="-105" charset="-128"/>
              </a:rPr>
              <a:t>. </a:t>
            </a:r>
            <a:endParaRPr lang="en-US" sz="1200" baseline="0" dirty="0" smtClean="0">
              <a:ea typeface="ＭＳ Ｐゴシック" pitchFamily="-105"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ea typeface="ＭＳ Ｐゴシック" pitchFamily="-105" charset="-128"/>
              </a:rPr>
              <a:t>Explanation</a:t>
            </a:r>
            <a:r>
              <a:rPr lang="en-US" sz="1200" baseline="0" dirty="0" smtClean="0">
                <a:ea typeface="ＭＳ Ｐゴシック" pitchFamily="-105" charset="-128"/>
              </a:rPr>
              <a:t>: </a:t>
            </a:r>
            <a:r>
              <a:rPr lang="en-US" sz="1200" dirty="0" smtClean="0">
                <a:ea typeface="ＭＳ Ｐゴシック" pitchFamily="-105" charset="-128"/>
              </a:rPr>
              <a:t>The previous association of Steve</a:t>
            </a:r>
            <a:r>
              <a:rPr lang="en-US" sz="1200" baseline="0" dirty="0" smtClean="0">
                <a:ea typeface="ＭＳ Ｐゴシック" pitchFamily="-105" charset="-128"/>
              </a:rPr>
              <a:t> </a:t>
            </a:r>
            <a:r>
              <a:rPr lang="en-US" sz="1200" dirty="0" smtClean="0">
                <a:ea typeface="ＭＳ Ｐゴシック" pitchFamily="-105" charset="-128"/>
              </a:rPr>
              <a:t>(CS1) with unpopular announcements</a:t>
            </a:r>
            <a:r>
              <a:rPr lang="en-US" sz="1200" baseline="0" dirty="0" smtClean="0">
                <a:ea typeface="ＭＳ Ｐゴシック" pitchFamily="-105" charset="-128"/>
              </a:rPr>
              <a:t> (US)</a:t>
            </a:r>
            <a:r>
              <a:rPr lang="en-US" sz="1200" dirty="0" smtClean="0">
                <a:ea typeface="ＭＳ Ｐゴシック" pitchFamily="-105" charset="-128"/>
              </a:rPr>
              <a:t> will block Jim (CS2) from being associated with the displeasure (UR/CR) felt toward the current unpopular announcement. (While this isn’t</a:t>
            </a:r>
            <a:r>
              <a:rPr lang="en-US" sz="1200" baseline="0" dirty="0" smtClean="0">
                <a:ea typeface="ＭＳ Ｐゴシック" pitchFamily="-105" charset="-128"/>
              </a:rPr>
              <a:t> necessarily the best management advice, it is a clear example of how blocking might play out within this particular context.)</a:t>
            </a:r>
          </a:p>
          <a:p>
            <a:endParaRPr lang="en-US" dirty="0" smtClean="0">
              <a:ea typeface="ＭＳ Ｐゴシック" pitchFamily="-105" charset="-128"/>
            </a:endParaRPr>
          </a:p>
          <a:p>
            <a:r>
              <a:rPr lang="en-US" b="1" dirty="0" smtClean="0"/>
              <a:t>Instructor’s</a:t>
            </a:r>
            <a:r>
              <a:rPr lang="en-US" b="1" baseline="0" dirty="0" smtClean="0"/>
              <a:t> Note</a:t>
            </a:r>
            <a:r>
              <a:rPr lang="en-US" baseline="0" dirty="0" smtClean="0"/>
              <a:t>: </a:t>
            </a:r>
            <a:r>
              <a:rPr lang="en-US" dirty="0" smtClean="0"/>
              <a:t>See Appendix B for additional blocking examples. </a:t>
            </a:r>
          </a:p>
          <a:p>
            <a:endParaRPr lang="en-US" sz="1200" baseline="0" dirty="0" smtClean="0">
              <a:ea typeface="ＭＳ Ｐゴシック" pitchFamily="-105" charset="-128"/>
            </a:endParaRPr>
          </a:p>
          <a:p>
            <a:endParaRPr lang="en-US" sz="1200" baseline="0" dirty="0" smtClean="0">
              <a:ea typeface="ＭＳ Ｐゴシック" pitchFamily="-105" charset="-128"/>
            </a:endParaRPr>
          </a:p>
        </p:txBody>
      </p:sp>
      <p:sp>
        <p:nvSpPr>
          <p:cNvPr id="4" name="Slide Number Placeholder 3"/>
          <p:cNvSpPr>
            <a:spLocks noGrp="1"/>
          </p:cNvSpPr>
          <p:nvPr>
            <p:ph type="sldNum" sz="quarter" idx="10"/>
          </p:nvPr>
        </p:nvSpPr>
        <p:spPr/>
        <p:txBody>
          <a:bodyPr/>
          <a:lstStyle/>
          <a:p>
            <a:fld id="{D4D433AA-7654-4A1A-9E1C-A6920009D1CF}" type="slidenum">
              <a:rPr lang="en-US" smtClean="0"/>
              <a:pPr/>
              <a:t>18</a:t>
            </a:fld>
            <a:endParaRPr lang="en-US"/>
          </a:p>
        </p:txBody>
      </p:sp>
    </p:spTree>
    <p:extLst>
      <p:ext uri="{BB962C8B-B14F-4D97-AF65-F5344CB8AC3E}">
        <p14:creationId xmlns:p14="http://schemas.microsoft.com/office/powerpoint/2010/main" val="110988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19</a:t>
            </a:fld>
            <a:endParaRPr lang="en-US"/>
          </a:p>
        </p:txBody>
      </p:sp>
    </p:spTree>
    <p:extLst>
      <p:ext uri="{BB962C8B-B14F-4D97-AF65-F5344CB8AC3E}">
        <p14:creationId xmlns:p14="http://schemas.microsoft.com/office/powerpoint/2010/main" val="168331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a:p>
            <a:r>
              <a:rPr lang="en-US" sz="1200" b="1" kern="1200" baseline="0" dirty="0" smtClean="0">
                <a:solidFill>
                  <a:schemeClr val="tx1"/>
                </a:solidFill>
                <a:effectLst/>
                <a:latin typeface="+mn-lt"/>
                <a:ea typeface="+mn-ea"/>
                <a:cs typeface="+mn-cs"/>
              </a:rPr>
              <a:t>Technical Note: </a:t>
            </a:r>
            <a:r>
              <a:rPr lang="en-US" sz="1200" kern="1200" baseline="0" dirty="0" smtClean="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smtClean="0">
                <a:solidFill>
                  <a:schemeClr val="tx1"/>
                </a:solidFill>
                <a:effectLst/>
                <a:latin typeface="+mn-lt"/>
                <a:ea typeface="+mn-ea"/>
                <a:cs typeface="+mn-cs"/>
              </a:rPr>
              <a:t>(Click) </a:t>
            </a:r>
            <a:r>
              <a:rPr lang="en-US" sz="1200" kern="1200" baseline="0" dirty="0" smtClean="0">
                <a:solidFill>
                  <a:schemeClr val="tx1"/>
                </a:solidFill>
                <a:effectLst/>
                <a:latin typeface="+mn-lt"/>
                <a:ea typeface="+mn-ea"/>
                <a:cs typeface="+mn-cs"/>
              </a:rPr>
              <a:t>– that corresponds to each animation.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2</a:t>
            </a:fld>
            <a:endParaRPr lang="en-US"/>
          </a:p>
        </p:txBody>
      </p:sp>
    </p:spTree>
    <p:extLst>
      <p:ext uri="{BB962C8B-B14F-4D97-AF65-F5344CB8AC3E}">
        <p14:creationId xmlns:p14="http://schemas.microsoft.com/office/powerpoint/2010/main" val="280423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smtClean="0"/>
              <a:t>This slide presents a summary of important principles of classical conditioning.</a:t>
            </a:r>
          </a:p>
          <a:p>
            <a:endParaRPr lang="en-US" baseline="0" dirty="0" smtClean="0"/>
          </a:p>
          <a:p>
            <a:r>
              <a:rPr lang="en-US" b="1" baseline="0" dirty="0" smtClean="0"/>
              <a:t>(Click)</a:t>
            </a:r>
          </a:p>
          <a:p>
            <a:pPr marL="228600" indent="-228600">
              <a:buAutoNum type="arabicPeriod"/>
            </a:pPr>
            <a:r>
              <a:rPr lang="en-US" baseline="0" dirty="0" smtClean="0"/>
              <a:t>CC generates multiple responses.</a:t>
            </a:r>
          </a:p>
          <a:p>
            <a:pPr marL="228600" lvl="0" indent="-228600">
              <a:buFont typeface="Wingdings" panose="05000000000000000000" pitchFamily="2" charset="2"/>
              <a:buChar char="§"/>
            </a:pPr>
            <a:r>
              <a:rPr lang="en-US" baseline="0" dirty="0" smtClean="0"/>
              <a:t>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Pavlovian</a:t>
            </a:r>
            <a:r>
              <a:rPr lang="en-US" sz="1200" b="0" i="0" kern="1200" dirty="0" smtClean="0">
                <a:solidFill>
                  <a:schemeClr val="tx1"/>
                </a:solidFill>
                <a:latin typeface="+mn-lt"/>
                <a:ea typeface="+mn-ea"/>
                <a:cs typeface="+mn-cs"/>
              </a:rPr>
              <a:t> CS does not merely elicit a simple, unitary reflex (e.g., salivation). Pavlov emphasized salivation because that was the only response he measured. But his bell almost certainly elicited a whole </a:t>
            </a:r>
            <a:r>
              <a:rPr lang="en-US" sz="1200" b="0" i="1" kern="1200" dirty="0" smtClean="0">
                <a:solidFill>
                  <a:schemeClr val="tx1"/>
                </a:solidFill>
                <a:latin typeface="+mn-lt"/>
                <a:ea typeface="+mn-ea"/>
                <a:cs typeface="+mn-cs"/>
              </a:rPr>
              <a:t>system</a:t>
            </a:r>
            <a:r>
              <a:rPr lang="en-US" sz="1200" b="0" i="0" kern="1200" dirty="0" smtClean="0">
                <a:solidFill>
                  <a:schemeClr val="tx1"/>
                </a:solidFill>
                <a:latin typeface="+mn-lt"/>
                <a:ea typeface="+mn-ea"/>
                <a:cs typeface="+mn-cs"/>
              </a:rPr>
              <a:t> of responses that functioned to prepare the organism for the US (food) In addition to salivation, a CS that signals food elicits the secretion of gastric acid, pancreatic enzymes, and insulin (which gets blood glucose into cells). All of these responses prepare the body for digestion. The CS also elicits approach behavior and a state of excitement. </a:t>
            </a:r>
          </a:p>
          <a:p>
            <a:pPr marL="228600" lvl="0" indent="-228600">
              <a:buFont typeface="Wingdings" panose="05000000000000000000" pitchFamily="2" charset="2"/>
              <a:buChar char="§"/>
            </a:pPr>
            <a:r>
              <a:rPr lang="en-US" sz="1200" b="0" i="0" kern="1200" dirty="0" smtClean="0">
                <a:solidFill>
                  <a:schemeClr val="tx1"/>
                </a:solidFill>
                <a:latin typeface="+mn-lt"/>
                <a:ea typeface="+mn-ea"/>
                <a:cs typeface="+mn-cs"/>
              </a:rPr>
              <a:t>The conditioning</a:t>
            </a:r>
            <a:r>
              <a:rPr lang="en-US" sz="1200" b="0" i="0" kern="1200" baseline="0" dirty="0" smtClean="0">
                <a:solidFill>
                  <a:schemeClr val="tx1"/>
                </a:solidFill>
                <a:latin typeface="+mn-lt"/>
                <a:ea typeface="+mn-ea"/>
                <a:cs typeface="+mn-cs"/>
              </a:rPr>
              <a:t> takes such a strong hold, </a:t>
            </a:r>
            <a:r>
              <a:rPr lang="en-US" sz="1200" b="0" i="0" kern="1200" dirty="0" smtClean="0">
                <a:solidFill>
                  <a:schemeClr val="tx1"/>
                </a:solidFill>
                <a:latin typeface="+mn-lt"/>
                <a:ea typeface="+mn-ea"/>
                <a:cs typeface="+mn-cs"/>
              </a:rPr>
              <a:t>presenting a CS for food can actually cause animals whose stomachs are full to eat more food if it is available. Food CSs are prevalent in modern society, and humans can likewise eat or feel hungry in response to cues associated with food, such as the sight and feel of a bag of potato chips, the sight of a restaurant logo (like the Golden Arches), or the couch in front of the television.</a:t>
            </a:r>
          </a:p>
          <a:p>
            <a:pPr marL="0" lvl="0" indent="0">
              <a:buFont typeface="Wingdings" panose="05000000000000000000" pitchFamily="2" charset="2"/>
              <a:buNone/>
            </a:pPr>
            <a:endParaRPr lang="en-US" sz="1200" b="0" i="0" kern="1200" baseline="0" dirty="0" smtClean="0">
              <a:solidFill>
                <a:schemeClr val="tx1"/>
              </a:solidFill>
              <a:latin typeface="+mn-lt"/>
              <a:ea typeface="+mn-ea"/>
              <a:cs typeface="+mn-cs"/>
            </a:endParaRPr>
          </a:p>
          <a:p>
            <a:pPr marL="0" lvl="0" indent="0">
              <a:buFont typeface="Wingdings" panose="05000000000000000000" pitchFamily="2" charset="2"/>
              <a:buNone/>
            </a:pPr>
            <a:r>
              <a:rPr lang="en-US" sz="1200" b="1" i="0" kern="1200" baseline="0" dirty="0" smtClean="0">
                <a:solidFill>
                  <a:schemeClr val="tx1"/>
                </a:solidFill>
                <a:latin typeface="+mn-lt"/>
                <a:ea typeface="+mn-ea"/>
                <a:cs typeface="+mn-cs"/>
              </a:rPr>
              <a:t>(Click)</a:t>
            </a:r>
          </a:p>
          <a:p>
            <a:pPr marL="228600" indent="-228600">
              <a:buAutoNum type="arabicPeriod" startAt="2"/>
            </a:pPr>
            <a:r>
              <a:rPr lang="en-US" b="0" dirty="0" smtClean="0"/>
              <a:t>CC establishes preferences AND aversions.</a:t>
            </a:r>
          </a:p>
          <a:p>
            <a:pPr marL="228600" indent="-228600">
              <a:buFont typeface="Wingdings" panose="05000000000000000000" pitchFamily="2" charset="2"/>
              <a:buChar char="§"/>
            </a:pPr>
            <a:r>
              <a:rPr lang="en-US" b="1" dirty="0" smtClean="0"/>
              <a:t>Discussion Question</a:t>
            </a:r>
            <a:r>
              <a:rPr lang="en-US" b="0" dirty="0" smtClean="0"/>
              <a:t>: What are some ways Classical</a:t>
            </a:r>
            <a:r>
              <a:rPr lang="en-US" b="0" baseline="0" dirty="0" smtClean="0"/>
              <a:t> Conditioning causes us to favor or avoid certain things for a beneficial outcome?</a:t>
            </a:r>
            <a:endParaRPr lang="en-US" b="0" dirty="0"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baseline="0" dirty="0" smtClean="0"/>
              <a:t>Example</a:t>
            </a:r>
            <a:r>
              <a:rPr lang="en-US" baseline="0" dirty="0" smtClean="0"/>
              <a:t>: Animals use classical conditioning to learn what food to eat and what food not to eat. </a:t>
            </a:r>
            <a:r>
              <a:rPr lang="en-US" sz="1200" b="0" i="0" kern="1200" baseline="0" dirty="0" smtClean="0">
                <a:solidFill>
                  <a:schemeClr val="tx1"/>
                </a:solidFill>
                <a:latin typeface="+mn-lt"/>
                <a:ea typeface="+mn-ea"/>
                <a:cs typeface="+mn-cs"/>
              </a:rPr>
              <a:t>Specifically, f</a:t>
            </a:r>
            <a:r>
              <a:rPr lang="en-US" sz="1200" b="0" i="0" kern="1200" dirty="0" smtClean="0">
                <a:solidFill>
                  <a:schemeClr val="tx1"/>
                </a:solidFill>
                <a:latin typeface="+mn-lt"/>
                <a:ea typeface="+mn-ea"/>
                <a:cs typeface="+mn-cs"/>
              </a:rPr>
              <a:t>lavors (CS) associated with a nutrition (e.g., sugar, starch, calories, or proteins; US) become preferred. In contrast, flavors associated with stomach upset or illness become avoided.  </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i="0" kern="1200" dirty="0" smtClean="0">
                <a:solidFill>
                  <a:schemeClr val="tx1"/>
                </a:solidFill>
                <a:latin typeface="+mn-lt"/>
                <a:ea typeface="+mn-ea"/>
                <a:cs typeface="+mn-cs"/>
              </a:rPr>
              <a:t>Further Explanation</a:t>
            </a:r>
            <a:r>
              <a:rPr lang="en-US" sz="1200" b="0" i="0" kern="1200" dirty="0" smtClean="0">
                <a:solidFill>
                  <a:schemeClr val="tx1"/>
                </a:solidFill>
                <a:latin typeface="+mn-lt"/>
                <a:ea typeface="+mn-ea"/>
                <a:cs typeface="+mn-cs"/>
              </a:rPr>
              <a:t>: Taste aversion has the rare conditioning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effect of being able to form</a:t>
            </a:r>
            <a:r>
              <a:rPr lang="en-US" sz="1200" b="0" i="0" kern="1200" baseline="0" dirty="0" smtClean="0">
                <a:solidFill>
                  <a:schemeClr val="tx1"/>
                </a:solidFill>
                <a:latin typeface="+mn-lt"/>
                <a:ea typeface="+mn-ea"/>
                <a:cs typeface="+mn-cs"/>
              </a:rPr>
              <a:t> after only a single trial.</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(Click)</a:t>
            </a:r>
            <a:endParaRPr lang="en-US" b="0"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b="0" dirty="0" smtClean="0"/>
              <a:t>CC underlies various psychological conditions.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i="0" kern="1200" dirty="0" smtClean="0">
                <a:solidFill>
                  <a:schemeClr val="tx1"/>
                </a:solidFill>
                <a:latin typeface="+mn-lt"/>
                <a:ea typeface="+mn-ea"/>
                <a:cs typeface="+mn-cs"/>
              </a:rPr>
              <a:t>Examples:</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Panic</a:t>
            </a:r>
            <a:r>
              <a:rPr lang="en-US" sz="1200" b="0" i="0" kern="1200" baseline="0" dirty="0" smtClean="0">
                <a:solidFill>
                  <a:schemeClr val="tx1"/>
                </a:solidFill>
                <a:latin typeface="+mn-lt"/>
                <a:ea typeface="+mn-ea"/>
                <a:cs typeface="+mn-cs"/>
              </a:rPr>
              <a:t> Disorders and Phobias:</a:t>
            </a:r>
            <a:r>
              <a:rPr lang="en-US" sz="1200" b="0" i="0" kern="1200" dirty="0" smtClean="0">
                <a:solidFill>
                  <a:schemeClr val="tx1"/>
                </a:solidFill>
                <a:latin typeface="+mn-lt"/>
                <a:ea typeface="+mn-ea"/>
                <a:cs typeface="+mn-cs"/>
              </a:rPr>
              <a:t> If an experimenter sounds a tone just before applying a mild shock to a rat’s feet, the tone will elicit fear or anxiety (i.e., fear conditioning) after one or two pairings (trials). Fear conditioning plays a similar role in many anxiety disorders in humans, such as phobias and panic disorders.</a:t>
            </a:r>
            <a:endParaRPr lang="en-US" sz="1200" b="0" i="0" kern="1200" baseline="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smtClean="0"/>
              <a:t>Conditioned compensatory responses, substance use, and overdose: W</a:t>
            </a:r>
            <a:r>
              <a:rPr lang="en-US" sz="1200" b="0" i="0" kern="1200" dirty="0" smtClean="0">
                <a:solidFill>
                  <a:schemeClr val="tx1"/>
                </a:solidFill>
                <a:latin typeface="+mn-lt"/>
                <a:ea typeface="+mn-ea"/>
                <a:cs typeface="+mn-cs"/>
              </a:rPr>
              <a:t>henever a drug is taken, it will potentially be associated with the cues that are present (e.g., rooms, odors, drug paraphernalia). A unique effect of drugs is that they often elicit responses that “compensate” for the practical</a:t>
            </a:r>
            <a:r>
              <a:rPr lang="en-US" sz="1200" b="0" i="0" kern="1200" baseline="0" dirty="0" smtClean="0">
                <a:solidFill>
                  <a:schemeClr val="tx1"/>
                </a:solidFill>
                <a:latin typeface="+mn-lt"/>
                <a:ea typeface="+mn-ea"/>
                <a:cs typeface="+mn-cs"/>
              </a:rPr>
              <a:t> purpose</a:t>
            </a:r>
            <a:r>
              <a:rPr lang="en-US" sz="1200" b="0" i="0" kern="1200" dirty="0" smtClean="0">
                <a:solidFill>
                  <a:schemeClr val="tx1"/>
                </a:solidFill>
                <a:latin typeface="+mn-lt"/>
                <a:ea typeface="+mn-ea"/>
                <a:cs typeface="+mn-cs"/>
              </a:rPr>
              <a:t> of the drug. For example, morphine suppresses pain, but the cues associated with morphine can</a:t>
            </a:r>
            <a:r>
              <a:rPr lang="en-US" sz="1200" b="0" i="0" kern="1200" baseline="0" dirty="0" smtClean="0">
                <a:solidFill>
                  <a:schemeClr val="tx1"/>
                </a:solidFill>
                <a:latin typeface="+mn-lt"/>
                <a:ea typeface="+mn-ea"/>
                <a:cs typeface="+mn-cs"/>
              </a:rPr>
              <a:t> tend to </a:t>
            </a:r>
            <a:r>
              <a:rPr lang="en-US" sz="1200" b="0" i="0" kern="1200" dirty="0" smtClean="0">
                <a:solidFill>
                  <a:schemeClr val="tx1"/>
                </a:solidFill>
                <a:latin typeface="+mn-lt"/>
                <a:ea typeface="+mn-ea"/>
                <a:cs typeface="+mn-cs"/>
              </a:rPr>
              <a:t>make us more sensitive to pain. Such </a:t>
            </a:r>
            <a:r>
              <a:rPr lang="en-US" sz="1200" b="0" i="1" u="none" strike="noStrike" kern="1200" dirty="0" smtClean="0">
                <a:solidFill>
                  <a:schemeClr val="tx1"/>
                </a:solidFill>
                <a:latin typeface="+mn-lt"/>
                <a:ea typeface="+mn-ea"/>
                <a:cs typeface="+mn-cs"/>
              </a:rPr>
              <a:t>conditioned compensatory responses</a:t>
            </a:r>
            <a:r>
              <a:rPr lang="en-US" sz="1200" b="0" i="0" kern="1200" dirty="0" smtClean="0">
                <a:solidFill>
                  <a:schemeClr val="tx1"/>
                </a:solidFill>
                <a:latin typeface="+mn-lt"/>
                <a:ea typeface="+mn-ea"/>
                <a:cs typeface="+mn-cs"/>
              </a:rPr>
              <a:t> decrease the impact of the drug on the body, making a drug user more “tolerant” to the drug in the presence of such cues (because they elicit compensatory responses). Overdose is therefore more likely if the drug is taken in the absence of those cues. </a:t>
            </a:r>
            <a:r>
              <a:rPr lang="en-US" dirty="0" smtClean="0"/>
              <a:t>Conversely, the discomfort of heightened pain sensitivity might also motivate the drug user to take the drug more often, leading to drug addiction and dependence.</a:t>
            </a: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i="0" kern="1200" baseline="0" dirty="0" smtClean="0">
                <a:solidFill>
                  <a:schemeClr val="tx1"/>
                </a:solidFill>
                <a:latin typeface="+mn-lt"/>
                <a:ea typeface="+mn-ea"/>
                <a:cs typeface="+mn-cs"/>
              </a:rPr>
              <a:t>(Click)</a:t>
            </a:r>
            <a:endParaRPr lang="en-US" b="0"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4"/>
              <a:tabLst/>
              <a:defRPr/>
            </a:pPr>
            <a:r>
              <a:rPr lang="en-US" b="0" dirty="0" smtClean="0"/>
              <a:t>Pairing the CS and US is NOT sufficient for conditioning to occur.</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baseline="0" dirty="0" smtClean="0"/>
              <a:t>Blocking is an example of this, when a secondary stimulus (the </a:t>
            </a:r>
            <a:r>
              <a:rPr lang="en-US" b="0" baseline="0" dirty="0" err="1" smtClean="0"/>
              <a:t>lightbulb</a:t>
            </a:r>
            <a:r>
              <a:rPr lang="en-US" b="0" baseline="0" dirty="0" smtClean="0"/>
              <a:t>) is paired with a US and fails to provoke a predictable CS outcome.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1" baseline="0" dirty="0" smtClean="0"/>
              <a:t>Conclusion Pt. 1</a:t>
            </a:r>
            <a:r>
              <a:rPr lang="en-US" b="0" baseline="0" dirty="0" smtClean="0"/>
              <a:t>: This concludes Part 1 of the lecture. For further exploration of the topic, consider:</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baseline="0" dirty="0" smtClean="0"/>
              <a:t>Further Activity</a:t>
            </a:r>
            <a:r>
              <a:rPr lang="en-US" b="0" baseline="0" dirty="0" smtClean="0"/>
              <a:t>: “</a:t>
            </a:r>
            <a:r>
              <a:rPr lang="en-US" b="1" baseline="0" dirty="0" smtClean="0"/>
              <a:t>Classical Conditioning With Lemonade Powder</a:t>
            </a:r>
            <a:r>
              <a:rPr lang="en-US" sz="1200" b="1" kern="1200" cap="all" dirty="0" smtClean="0">
                <a:solidFill>
                  <a:schemeClr val="tx1"/>
                </a:solidFill>
                <a:effectLst/>
                <a:latin typeface="+mn-lt"/>
                <a:ea typeface="+mn-ea"/>
                <a:cs typeface="+mn-cs"/>
              </a:rPr>
              <a:t>” </a:t>
            </a:r>
            <a:r>
              <a:rPr lang="en-US" sz="1200" b="0" kern="1200" cap="all" dirty="0" smtClean="0">
                <a:solidFill>
                  <a:schemeClr val="tx1"/>
                </a:solidFill>
                <a:effectLst/>
                <a:latin typeface="+mn-lt"/>
                <a:ea typeface="+mn-ea"/>
                <a:cs typeface="+mn-cs"/>
              </a:rPr>
              <a:t>(</a:t>
            </a:r>
            <a:r>
              <a:rPr lang="en-US" baseline="0" dirty="0" smtClean="0"/>
              <a:t>For detailed instructions, see IM &gt; Unit Learning &gt; Module 1: Conditioning and Learning &gt; Activities/Demonstrations).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baseline="0" dirty="0" smtClean="0"/>
              <a:t>CC Practice Questions/Homework</a:t>
            </a:r>
            <a:r>
              <a:rPr lang="en-US" b="0" baseline="0" dirty="0" smtClean="0"/>
              <a:t>: see</a:t>
            </a:r>
            <a:r>
              <a:rPr lang="en-US" b="1" baseline="0" dirty="0" smtClean="0"/>
              <a:t> Appendix A</a:t>
            </a:r>
            <a:r>
              <a:rPr lang="en-US" b="0" baseline="0" dirty="0" smtClean="0"/>
              <a:t> at the end of the slideshow.</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20</a:t>
            </a:fld>
            <a:endParaRPr lang="en-US"/>
          </a:p>
        </p:txBody>
      </p:sp>
    </p:spTree>
    <p:extLst>
      <p:ext uri="{BB962C8B-B14F-4D97-AF65-F5344CB8AC3E}">
        <p14:creationId xmlns:p14="http://schemas.microsoft.com/office/powerpoint/2010/main" val="272340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21</a:t>
            </a:fld>
            <a:endParaRPr lang="en-US"/>
          </a:p>
        </p:txBody>
      </p:sp>
    </p:spTree>
    <p:extLst>
      <p:ext uri="{BB962C8B-B14F-4D97-AF65-F5344CB8AC3E}">
        <p14:creationId xmlns:p14="http://schemas.microsoft.com/office/powerpoint/2010/main" val="326406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3205FDD-9847-40CA-A7F9-04E960A2D46D}" type="slidenum">
              <a:rPr lang="en-US"/>
              <a:pPr/>
              <a:t>22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presents the concept of </a:t>
            </a:r>
            <a:r>
              <a:rPr lang="en-US" baseline="0" dirty="0" smtClean="0"/>
              <a:t>operant conditioning as a process of influencing behavior.</a:t>
            </a:r>
            <a:endParaRPr lang="en-US" dirty="0" smtClean="0"/>
          </a:p>
          <a:p>
            <a:pPr eaLnBrk="1" hangingPunct="1"/>
            <a:endParaRPr lang="en-US" dirty="0" smtClean="0">
              <a:latin typeface="Arial" charset="0"/>
            </a:endParaRPr>
          </a:p>
          <a:p>
            <a:pPr eaLnBrk="1" hangingPunct="1"/>
            <a:r>
              <a:rPr lang="en-US" b="1" dirty="0" smtClean="0">
                <a:latin typeface="Arial" charset="0"/>
              </a:rPr>
              <a:t>Explanation</a:t>
            </a:r>
            <a:r>
              <a:rPr lang="en-US" dirty="0" smtClean="0">
                <a:latin typeface="Arial" charset="0"/>
              </a:rPr>
              <a:t>: The second basic form of learning</a:t>
            </a:r>
            <a:r>
              <a:rPr lang="en-US" baseline="0" dirty="0" smtClean="0">
                <a:latin typeface="Arial" charset="0"/>
              </a:rPr>
              <a:t> is </a:t>
            </a:r>
            <a:r>
              <a:rPr lang="en-US" dirty="0" smtClean="0">
                <a:latin typeface="Arial" charset="0"/>
              </a:rPr>
              <a:t>Operant</a:t>
            </a:r>
            <a:r>
              <a:rPr lang="en-US" baseline="0" dirty="0" smtClean="0">
                <a:latin typeface="Arial" charset="0"/>
              </a:rPr>
              <a:t> Conditioning—also called Instrumental Conditioning—which involves the pairing of a behavior and its consequences (i.e., what the behavior results in).</a:t>
            </a:r>
          </a:p>
          <a:p>
            <a:pPr eaLnBrk="1" hangingPunct="1"/>
            <a:endParaRPr lang="en-US" dirty="0" smtClean="0">
              <a:latin typeface="Arial" charset="0"/>
            </a:endParaRPr>
          </a:p>
          <a:p>
            <a:pPr eaLnBrk="1" hangingPunct="1"/>
            <a:r>
              <a:rPr lang="en-US" b="1" baseline="0" dirty="0" smtClean="0">
                <a:latin typeface="Arial" charset="0"/>
              </a:rPr>
              <a:t>Instructor’s Note</a:t>
            </a:r>
            <a:r>
              <a:rPr lang="en-US" baseline="0" dirty="0" smtClean="0">
                <a:latin typeface="Arial" charset="0"/>
              </a:rPr>
              <a:t>: It is important to emphasize the distinction between Classical and Operant Conditioning: While CC represents the association between two events (e.g., the presentation of the CS with the US), OC represents the association between a behavior (i.e., response) and an event.</a:t>
            </a:r>
          </a:p>
          <a:p>
            <a:pPr eaLnBrk="1" hangingPunct="1"/>
            <a:endParaRPr lang="en-US" baseline="0" dirty="0" smtClean="0">
              <a:latin typeface="Arial" charset="0"/>
            </a:endParaRPr>
          </a:p>
          <a:p>
            <a:pPr eaLnBrk="1" hangingPunct="1"/>
            <a:r>
              <a:rPr lang="en-US" b="1" baseline="0" dirty="0" smtClean="0">
                <a:latin typeface="Arial" charset="0"/>
              </a:rPr>
              <a:t>Example</a:t>
            </a:r>
            <a:r>
              <a:rPr lang="en-US" baseline="0" dirty="0" smtClean="0">
                <a:latin typeface="Arial" charset="0"/>
              </a:rPr>
              <a:t>: Skinner Box (depicted above); </a:t>
            </a:r>
            <a:r>
              <a:rPr lang="en-US" baseline="0" dirty="0" smtClean="0">
                <a:latin typeface="+mn-lt"/>
              </a:rPr>
              <a:t>this is</a:t>
            </a:r>
            <a:r>
              <a:rPr lang="en-US" dirty="0" smtClean="0"/>
              <a:t> the best-known example of OC, whereby a rat learns to press a lever in a box in the laboratory when lever-pressing produces food pellets. The behavior is an “operant” because it operates on the environment; it is also “instrumental” for making the food occur.</a:t>
            </a:r>
          </a:p>
          <a:p>
            <a:pPr eaLnBrk="1" hangingPunct="1"/>
            <a:endParaRPr lang="en-US" baseline="0" dirty="0" smtClean="0">
              <a:latin typeface="Arial" charset="0"/>
            </a:endParaRPr>
          </a:p>
        </p:txBody>
      </p:sp>
    </p:spTree>
    <p:extLst>
      <p:ext uri="{BB962C8B-B14F-4D97-AF65-F5344CB8AC3E}">
        <p14:creationId xmlns:p14="http://schemas.microsoft.com/office/powerpoint/2010/main" val="552472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23</a:t>
            </a:fld>
            <a:endParaRPr lang="en-US"/>
          </a:p>
        </p:txBody>
      </p:sp>
    </p:spTree>
    <p:extLst>
      <p:ext uri="{BB962C8B-B14F-4D97-AF65-F5344CB8AC3E}">
        <p14:creationId xmlns:p14="http://schemas.microsoft.com/office/powerpoint/2010/main" val="4177859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aseline="0" dirty="0" smtClean="0"/>
              <a:t>This slide presents the concepts of </a:t>
            </a:r>
            <a:r>
              <a:rPr lang="en-US" baseline="0" dirty="0" err="1" smtClean="0"/>
              <a:t>reinforcers</a:t>
            </a:r>
            <a:r>
              <a:rPr lang="en-US" baseline="0" dirty="0" smtClean="0"/>
              <a:t> and punishers in OC.</a:t>
            </a:r>
          </a:p>
          <a:p>
            <a:endParaRPr lang="en-US" baseline="0" dirty="0" smtClean="0"/>
          </a:p>
          <a:p>
            <a:r>
              <a:rPr lang="en-US" b="1" baseline="0" dirty="0" smtClean="0"/>
              <a:t>Explanation</a:t>
            </a:r>
            <a:r>
              <a:rPr lang="en-US" baseline="0" dirty="0" smtClean="0"/>
              <a:t>: In Operant Conditioning, e</a:t>
            </a:r>
            <a:r>
              <a:rPr lang="en-US" dirty="0" smtClean="0"/>
              <a:t>ffects that increase behaviors are </a:t>
            </a:r>
            <a:r>
              <a:rPr lang="en-US" dirty="0" err="1" smtClean="0"/>
              <a:t>reinforcers</a:t>
            </a:r>
            <a:r>
              <a:rPr lang="en-US" dirty="0" smtClean="0"/>
              <a:t>; effects that decrease them are punishers. </a:t>
            </a:r>
          </a:p>
          <a:p>
            <a:pPr marL="171450" indent="-171450">
              <a:buFont typeface="Wingdings" panose="05000000000000000000" pitchFamily="2" charset="2"/>
              <a:buChar char="§"/>
            </a:pPr>
            <a:r>
              <a:rPr lang="en-US" baseline="0" dirty="0" smtClean="0"/>
              <a:t>Students frequently have a hard time distinguishing the implications of “positive” and “negative” differentiation.</a:t>
            </a:r>
          </a:p>
          <a:p>
            <a:pPr marL="171450" indent="-171450">
              <a:buFont typeface="Wingdings" panose="05000000000000000000" pitchFamily="2" charset="2"/>
              <a:buChar char="§"/>
            </a:pPr>
            <a:r>
              <a:rPr lang="en-US" dirty="0" smtClean="0"/>
              <a:t>The important thing to emphasize is that </a:t>
            </a:r>
            <a:r>
              <a:rPr lang="en-US" dirty="0" err="1" smtClean="0"/>
              <a:t>reinforcers</a:t>
            </a:r>
            <a:r>
              <a:rPr lang="en-US" baseline="0" dirty="0" smtClean="0"/>
              <a:t> </a:t>
            </a:r>
            <a:r>
              <a:rPr lang="en-US" i="1" baseline="0" dirty="0" smtClean="0"/>
              <a:t>increase</a:t>
            </a:r>
            <a:r>
              <a:rPr lang="en-US" baseline="0" dirty="0" smtClean="0"/>
              <a:t> behavior and punishers </a:t>
            </a:r>
            <a:r>
              <a:rPr lang="en-US" i="1" baseline="0" dirty="0" smtClean="0"/>
              <a:t>decrease</a:t>
            </a:r>
            <a:r>
              <a:rPr lang="en-US" baseline="0" dirty="0" smtClean="0"/>
              <a:t> behavior.</a:t>
            </a:r>
          </a:p>
          <a:p>
            <a:endParaRPr lang="en-US" baseline="0" dirty="0" smtClean="0"/>
          </a:p>
          <a:p>
            <a:r>
              <a:rPr lang="en-US" b="1" baseline="0" dirty="0" smtClean="0"/>
              <a:t>Discussion Question</a:t>
            </a:r>
            <a:r>
              <a:rPr lang="en-US" baseline="0" dirty="0" smtClean="0"/>
              <a:t>: What are some examples of </a:t>
            </a:r>
            <a:r>
              <a:rPr lang="en-US" baseline="0" dirty="0" err="1" smtClean="0"/>
              <a:t>reinforcers</a:t>
            </a:r>
            <a:r>
              <a:rPr lang="en-US" baseline="0" dirty="0" smtClean="0"/>
              <a:t> and punishers in everyday life? </a:t>
            </a:r>
          </a:p>
          <a:p>
            <a:endParaRPr lang="en-US" baseline="0" dirty="0" smtClean="0"/>
          </a:p>
          <a:p>
            <a:r>
              <a:rPr lang="en-US" b="1" baseline="0" dirty="0" smtClean="0"/>
              <a:t>Examples</a:t>
            </a:r>
            <a:r>
              <a:rPr lang="en-US" baseline="0"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200" b="1" dirty="0" smtClean="0"/>
              <a:t>Positive</a:t>
            </a:r>
            <a:r>
              <a:rPr lang="en-US" sz="2200" dirty="0" smtClean="0"/>
              <a:t> </a:t>
            </a:r>
            <a:r>
              <a:rPr lang="en-US" sz="2200" b="1" dirty="0" smtClean="0"/>
              <a:t>Reinforcement</a:t>
            </a:r>
            <a:r>
              <a:rPr lang="en-US" sz="2200" dirty="0" smtClean="0"/>
              <a:t> = Child puts toys away and receives a cookie; the child learns to put her</a:t>
            </a:r>
            <a:r>
              <a:rPr lang="en-US" sz="2200" baseline="0" dirty="0" smtClean="0"/>
              <a:t> toys away.</a:t>
            </a:r>
            <a:endParaRPr lang="en-US" sz="2200" dirty="0" smtClean="0"/>
          </a:p>
          <a:p>
            <a:r>
              <a:rPr lang="en-US" b="1" baseline="0" dirty="0" smtClean="0"/>
              <a:t>Negative</a:t>
            </a:r>
            <a:r>
              <a:rPr lang="en-US" baseline="0" dirty="0" smtClean="0"/>
              <a:t> </a:t>
            </a:r>
            <a:r>
              <a:rPr lang="en-US" b="1" baseline="0" dirty="0" smtClean="0"/>
              <a:t>Punishment</a:t>
            </a:r>
            <a:r>
              <a:rPr lang="en-US" baseline="0" dirty="0" smtClean="0"/>
              <a:t> = A child is mean to his sibling, so you send him</a:t>
            </a:r>
            <a:r>
              <a:rPr lang="en-US" sz="1200" dirty="0" smtClean="0"/>
              <a:t> to his</a:t>
            </a:r>
            <a:r>
              <a:rPr lang="en-US" sz="1200" baseline="0" dirty="0" smtClean="0"/>
              <a:t> room; he learns to nicer.</a:t>
            </a:r>
          </a:p>
          <a:p>
            <a:endParaRPr lang="en-US" sz="1200" baseline="0" dirty="0" smtClean="0"/>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Further Inquiry</a:t>
            </a:r>
            <a:r>
              <a:rPr lang="en-US" baseline="0" dirty="0" smtClean="0"/>
              <a:t>: Can you think of some examples of </a:t>
            </a:r>
            <a:r>
              <a:rPr lang="en-US" i="1" baseline="0" dirty="0" smtClean="0"/>
              <a:t>positive</a:t>
            </a:r>
            <a:r>
              <a:rPr lang="en-US" baseline="0" dirty="0" smtClean="0"/>
              <a:t> punishment, or </a:t>
            </a:r>
            <a:r>
              <a:rPr lang="en-US" i="1" baseline="0" dirty="0" smtClean="0"/>
              <a:t>negative</a:t>
            </a:r>
            <a:r>
              <a:rPr lang="en-US" baseline="0" dirty="0" smtClean="0"/>
              <a:t> reinforcement—by </a:t>
            </a:r>
            <a:r>
              <a:rPr lang="en-US" i="1" baseline="0" dirty="0" smtClean="0"/>
              <a:t>introducing</a:t>
            </a:r>
            <a:r>
              <a:rPr lang="en-US" baseline="0" dirty="0" smtClean="0"/>
              <a:t> a punishing condition to weaken a behavior, or </a:t>
            </a:r>
            <a:r>
              <a:rPr lang="en-US" i="1" baseline="0" dirty="0" smtClean="0"/>
              <a:t>removing</a:t>
            </a:r>
            <a:r>
              <a:rPr lang="en-US" baseline="0" dirty="0" smtClean="0"/>
              <a:t> of a punishing condition to strengthen a behavior? (These concepts are more difficult to grasp.)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baseline="0" dirty="0" smtClean="0"/>
              <a:t>Examples</a:t>
            </a:r>
            <a:r>
              <a:rPr lang="en-US" baseline="0" dirty="0" smtClean="0"/>
              <a:t>:</a:t>
            </a:r>
            <a:endParaRPr lang="en-US" sz="22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1" baseline="0" dirty="0" smtClean="0"/>
              <a:t>Positive</a:t>
            </a:r>
            <a:r>
              <a:rPr lang="en-US" baseline="0" dirty="0" smtClean="0"/>
              <a:t> </a:t>
            </a:r>
            <a:r>
              <a:rPr lang="en-US" b="1" baseline="0" dirty="0" smtClean="0"/>
              <a:t>Punishment</a:t>
            </a:r>
            <a:r>
              <a:rPr lang="en-US" sz="2200" dirty="0" smtClean="0"/>
              <a:t> = You are late to a meeting and your boss criticizes you in front of everybody; you learn</a:t>
            </a:r>
            <a:r>
              <a:rPr lang="en-US" sz="2200" baseline="0" dirty="0" smtClean="0"/>
              <a:t> to be to avoid being late</a:t>
            </a:r>
            <a:r>
              <a:rPr lang="en-US" sz="2200" dirty="0" smtClean="0"/>
              <a:t>.</a:t>
            </a:r>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1" baseline="0" dirty="0" smtClean="0"/>
              <a:t>Negative</a:t>
            </a:r>
            <a:r>
              <a:rPr lang="en-US" baseline="0" dirty="0" smtClean="0"/>
              <a:t> </a:t>
            </a:r>
            <a:r>
              <a:rPr lang="en-US" b="1" baseline="0" dirty="0" smtClean="0"/>
              <a:t>Reinforcement</a:t>
            </a:r>
            <a:r>
              <a:rPr lang="en-US" baseline="0" dirty="0" smtClean="0"/>
              <a:t> = You run into the house to get out of a storm; you learn to avoid the rain.</a:t>
            </a:r>
          </a:p>
          <a:p>
            <a:endParaRPr lang="en-US" baseline="0" dirty="0" smtClean="0"/>
          </a:p>
          <a:p>
            <a:r>
              <a:rPr lang="en-US" b="1" baseline="0" dirty="0" smtClean="0"/>
              <a:t>Instructors Note</a:t>
            </a:r>
            <a:r>
              <a:rPr lang="en-US" baseline="0" dirty="0" smtClean="0"/>
              <a:t>:  It may be helpful to conduct this exercise within the context of substance abuse, as students tend to have an easier time applying these operant conditioning concepts. </a:t>
            </a:r>
          </a:p>
          <a:p>
            <a:endParaRPr lang="en-US" baseline="0" dirty="0" smtClean="0"/>
          </a:p>
          <a:p>
            <a:r>
              <a:rPr lang="en-US" b="1" baseline="0" dirty="0" smtClean="0"/>
              <a:t>Positive Reinforcement </a:t>
            </a:r>
            <a:r>
              <a:rPr lang="en-US" baseline="0" dirty="0" smtClean="0"/>
              <a:t>= social gain, physiological responses to the drug (the “high”)</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Negative Reinforcement </a:t>
            </a:r>
            <a:r>
              <a:rPr lang="en-US" baseline="0" dirty="0" smtClean="0"/>
              <a:t>= alleviating anxiety/depression (self-medication), may alleviate social pressure</a:t>
            </a:r>
          </a:p>
          <a:p>
            <a:r>
              <a:rPr lang="en-US" b="1" baseline="0" dirty="0" smtClean="0"/>
              <a:t>Positive Punishment </a:t>
            </a:r>
            <a:r>
              <a:rPr lang="en-US" baseline="0" dirty="0" smtClean="0"/>
              <a:t>= health concerns (e.g., dependency, cirrhosis, cancer), legal troubles</a:t>
            </a:r>
          </a:p>
          <a:p>
            <a:r>
              <a:rPr lang="en-US" b="1" baseline="0" dirty="0" smtClean="0"/>
              <a:t>Negative Punishment </a:t>
            </a:r>
            <a:r>
              <a:rPr lang="en-US" baseline="0" dirty="0" smtClean="0"/>
              <a:t>= Jail, loss of employment</a:t>
            </a:r>
          </a:p>
          <a:p>
            <a:endParaRPr lang="en-US" dirty="0" smtClean="0"/>
          </a:p>
          <a:p>
            <a:r>
              <a:rPr lang="en-US" b="1" baseline="0" dirty="0" smtClean="0"/>
              <a:t>Further</a:t>
            </a:r>
            <a:r>
              <a:rPr lang="en-US" baseline="0" dirty="0" smtClean="0"/>
              <a:t> </a:t>
            </a:r>
            <a:r>
              <a:rPr lang="en-US" b="1" baseline="0" dirty="0" smtClean="0"/>
              <a:t>Explanation</a:t>
            </a:r>
            <a:r>
              <a:rPr lang="en-US" baseline="0" dirty="0" smtClean="0"/>
              <a:t>: In the context of substance abuse, </a:t>
            </a:r>
            <a:r>
              <a:rPr lang="en-US" baseline="0" dirty="0" err="1" smtClean="0"/>
              <a:t>reinforcers</a:t>
            </a:r>
            <a:r>
              <a:rPr lang="en-US" baseline="0" dirty="0" smtClean="0"/>
              <a:t> are often immediate and certain while the punishers are delayed (e.g., illness) and uncertain (e.g., there is no guarantee of health concerns or of being arrested). Thus, </a:t>
            </a:r>
            <a:r>
              <a:rPr lang="en-US" baseline="0" dirty="0" err="1" smtClean="0"/>
              <a:t>reinforcers</a:t>
            </a:r>
            <a:r>
              <a:rPr lang="en-US" baseline="0" dirty="0" smtClean="0"/>
              <a:t> tend to have a greater influence on behavior than punishers, leading people to abuse a substance without being concerned by the potential punishment.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24</a:t>
            </a:fld>
            <a:endParaRPr lang="en-US"/>
          </a:p>
        </p:txBody>
      </p:sp>
    </p:spTree>
    <p:extLst>
      <p:ext uri="{BB962C8B-B14F-4D97-AF65-F5344CB8AC3E}">
        <p14:creationId xmlns:p14="http://schemas.microsoft.com/office/powerpoint/2010/main" val="425261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25</a:t>
            </a:fld>
            <a:endParaRPr lang="en-US"/>
          </a:p>
        </p:txBody>
      </p:sp>
    </p:spTree>
    <p:extLst>
      <p:ext uri="{BB962C8B-B14F-4D97-AF65-F5344CB8AC3E}">
        <p14:creationId xmlns:p14="http://schemas.microsoft.com/office/powerpoint/2010/main" val="1166485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sz="1200" dirty="0" smtClean="0">
                <a:effectLst/>
                <a:latin typeface="Century Gothic" pitchFamily="34" charset="0"/>
                <a:ea typeface="ＭＳ Ｐゴシック" pitchFamily="34" charset="-128"/>
              </a:rPr>
              <a:t>This slide presents</a:t>
            </a:r>
            <a:r>
              <a:rPr lang="en-US" sz="1200" baseline="0" dirty="0" smtClean="0">
                <a:effectLst/>
                <a:latin typeface="Century Gothic" pitchFamily="34" charset="0"/>
                <a:ea typeface="ＭＳ Ｐゴシック" pitchFamily="34" charset="-128"/>
              </a:rPr>
              <a:t> a humorous take on positive reinforcement and continues the discussion of operant conditioning.</a:t>
            </a:r>
            <a:endParaRPr lang="en-US" sz="1200" dirty="0" smtClean="0">
              <a:effectLst/>
              <a:latin typeface="Century Gothic" pitchFamily="34" charset="0"/>
              <a:ea typeface="ＭＳ Ｐゴシック" pitchFamily="34" charset="-128"/>
            </a:endParaRPr>
          </a:p>
          <a:p>
            <a:pPr eaLnBrk="1" hangingPunct="1">
              <a:lnSpc>
                <a:spcPct val="80000"/>
              </a:lnSpc>
            </a:pPr>
            <a:endParaRPr lang="en-US" sz="1200" dirty="0" smtClean="0">
              <a:effectLst/>
              <a:latin typeface="Century Gothic" pitchFamily="34" charset="0"/>
              <a:ea typeface="ＭＳ Ｐゴシック" pitchFamily="34" charset="-128"/>
            </a:endParaRPr>
          </a:p>
          <a:p>
            <a:pPr marL="0" marR="0" indent="0" algn="l" defTabSz="914400" rtl="0" eaLnBrk="1" fontAlgn="auto" latinLnBrk="0" hangingPunct="1">
              <a:lnSpc>
                <a:spcPct val="80000"/>
              </a:lnSpc>
              <a:spcBef>
                <a:spcPts val="0"/>
              </a:spcBef>
              <a:spcAft>
                <a:spcPts val="0"/>
              </a:spcAft>
              <a:buClrTx/>
              <a:buSzTx/>
              <a:buFontTx/>
              <a:buNone/>
              <a:tabLst/>
              <a:defRPr/>
            </a:pPr>
            <a:r>
              <a:rPr lang="en-US" b="1" baseline="0" dirty="0" smtClean="0"/>
              <a:t>Click the “</a:t>
            </a:r>
            <a:r>
              <a:rPr lang="en-US" b="1" baseline="0" dirty="0" smtClean="0">
                <a:solidFill>
                  <a:srgbClr val="00B050"/>
                </a:solidFill>
                <a:ea typeface="ＭＳ Ｐゴシック" pitchFamily="34" charset="-128"/>
              </a:rPr>
              <a:t>’</a:t>
            </a:r>
            <a:r>
              <a:rPr lang="en-US" b="1" dirty="0" smtClean="0">
                <a:solidFill>
                  <a:srgbClr val="00B050"/>
                </a:solidFill>
                <a:ea typeface="ＭＳ Ｐゴシック" pitchFamily="34" charset="-128"/>
              </a:rPr>
              <a:t>The Big Bang Theory’ OC Example</a:t>
            </a:r>
            <a:r>
              <a:rPr lang="en-US" b="1" dirty="0" smtClean="0">
                <a:solidFill>
                  <a:schemeClr val="tx1"/>
                </a:solidFill>
                <a:ea typeface="+mn-ea"/>
              </a:rPr>
              <a:t>”</a:t>
            </a:r>
            <a:r>
              <a:rPr lang="en-US" b="1" baseline="0" dirty="0" smtClean="0"/>
              <a:t> hyperlink in the slide to view a video demonstrating positive reinforcement at work</a:t>
            </a:r>
            <a:r>
              <a:rPr lang="en-US" baseline="0" dirty="0" smtClean="0"/>
              <a:t>. </a:t>
            </a:r>
          </a:p>
          <a:p>
            <a:endParaRPr lang="en-US" dirty="0" smtClean="0"/>
          </a:p>
          <a:p>
            <a:r>
              <a:rPr lang="en-US" b="1" dirty="0" smtClean="0"/>
              <a:t>Discussion Question</a:t>
            </a:r>
            <a:r>
              <a:rPr lang="en-US" baseline="0" dirty="0" smtClean="0"/>
              <a:t>: Can you think of ways your parents or teachers may have used Operant Conditioning on you?</a:t>
            </a:r>
          </a:p>
          <a:p>
            <a:r>
              <a:rPr lang="en-US" baseline="0" dirty="0" smtClean="0"/>
              <a:t>Examples students generate might include receiving money or gold stars for good grades or behavior.  </a:t>
            </a:r>
          </a:p>
          <a:p>
            <a:endParaRPr lang="en-US" baseline="0" dirty="0" smtClean="0"/>
          </a:p>
          <a:p>
            <a:r>
              <a:rPr lang="en-US" b="1" baseline="0" dirty="0" smtClean="0"/>
              <a:t>Further Discussion</a:t>
            </a:r>
            <a:r>
              <a:rPr lang="en-US" baseline="0" dirty="0" smtClean="0"/>
              <a:t>: It might be helpful to ask students how they might apply operant conditioning in their only lives, say, to modify the behavior of a roommate or significant other.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Instructor’s note: </a:t>
            </a:r>
            <a:r>
              <a:rPr lang="en-US" b="0" baseline="0" dirty="0" smtClean="0"/>
              <a:t>Consider administering the “Shaping</a:t>
            </a:r>
            <a:r>
              <a:rPr lang="en-US" sz="1200" b="0" kern="1200" cap="none" dirty="0" smtClean="0">
                <a:solidFill>
                  <a:schemeClr val="tx1"/>
                </a:solidFill>
                <a:effectLst/>
                <a:latin typeface="+mn-lt"/>
                <a:ea typeface="+mn-ea"/>
                <a:cs typeface="+mn-cs"/>
              </a:rPr>
              <a:t>” activity </a:t>
            </a:r>
            <a:r>
              <a:rPr lang="en-US" sz="1200" b="0" kern="1200" cap="none" baseline="0" dirty="0" smtClean="0">
                <a:solidFill>
                  <a:schemeClr val="tx1"/>
                </a:solidFill>
                <a:effectLst/>
                <a:latin typeface="+mn-lt"/>
                <a:ea typeface="+mn-ea"/>
                <a:cs typeface="+mn-cs"/>
              </a:rPr>
              <a:t>to further demonstrate the concept of operant conditioning. F</a:t>
            </a:r>
            <a:r>
              <a:rPr lang="en-US" baseline="0" dirty="0" smtClean="0"/>
              <a:t>or detailed instructions, see IM &gt; Unit: Learning &gt; Module 1: Conditioning and Learning &gt; Activities/Demonstrations.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26</a:t>
            </a:fld>
            <a:endParaRPr lang="en-US"/>
          </a:p>
        </p:txBody>
      </p:sp>
    </p:spTree>
    <p:extLst>
      <p:ext uri="{BB962C8B-B14F-4D97-AF65-F5344CB8AC3E}">
        <p14:creationId xmlns:p14="http://schemas.microsoft.com/office/powerpoint/2010/main" val="208605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27</a:t>
            </a:fld>
            <a:endParaRPr lang="en-US"/>
          </a:p>
        </p:txBody>
      </p:sp>
    </p:spTree>
    <p:extLst>
      <p:ext uri="{BB962C8B-B14F-4D97-AF65-F5344CB8AC3E}">
        <p14:creationId xmlns:p14="http://schemas.microsoft.com/office/powerpoint/2010/main" val="560593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smtClean="0"/>
              <a:t>This slide presents a summary of important principles of operant conditioning.</a:t>
            </a:r>
          </a:p>
          <a:p>
            <a:pPr marL="228600" indent="-228600">
              <a:buNone/>
            </a:pPr>
            <a:endParaRPr lang="en-US" dirty="0" smtClean="0"/>
          </a:p>
          <a:p>
            <a:pPr marL="228600" indent="-228600">
              <a:buNone/>
            </a:pPr>
            <a:r>
              <a:rPr lang="en-US" b="1" dirty="0" smtClean="0"/>
              <a:t>(Click)</a:t>
            </a:r>
          </a:p>
          <a:p>
            <a:pPr marL="228600" indent="-228600">
              <a:buAutoNum type="arabicPeriod"/>
            </a:pPr>
            <a:r>
              <a:rPr lang="en-US" dirty="0" smtClean="0"/>
              <a:t>Instrumental</a:t>
            </a:r>
            <a:r>
              <a:rPr lang="en-US" baseline="0" dirty="0" smtClean="0"/>
              <a:t> Responses can occur under stimulus control.</a:t>
            </a:r>
          </a:p>
          <a:p>
            <a:pPr marL="0" indent="0">
              <a:buNone/>
            </a:pPr>
            <a:r>
              <a:rPr lang="en-US" dirty="0" smtClean="0"/>
              <a:t>Aspects of our environment often provide cues for whether or not a behavior will result</a:t>
            </a:r>
            <a:r>
              <a:rPr lang="en-US" baseline="0" dirty="0" smtClean="0"/>
              <a:t> in a particular situation. Thus, we will behave one way in the presence of such a cue (i.e., discriminative stimulus) and another way in the presence of a different cue. Such behavior is considered to be under the influence of stimulus control.</a:t>
            </a:r>
          </a:p>
          <a:p>
            <a:pPr marL="0" indent="0">
              <a:buNone/>
            </a:pPr>
            <a:r>
              <a:rPr lang="en-US" b="1" baseline="0" dirty="0" smtClean="0"/>
              <a:t>Example</a:t>
            </a:r>
            <a:r>
              <a:rPr lang="en-US" baseline="0" dirty="0" smtClean="0"/>
              <a:t>: Students likely behave differently in the presence of their grandparents compared to the presence of peers. </a:t>
            </a:r>
          </a:p>
          <a:p>
            <a:pPr marL="228600" indent="-228600">
              <a:buNone/>
            </a:pPr>
            <a:r>
              <a:rPr lang="en-US" b="1" baseline="0" dirty="0" smtClean="0"/>
              <a:t>Instructor’s Note</a:t>
            </a:r>
            <a:r>
              <a:rPr lang="en-US" baseline="0" dirty="0" smtClean="0"/>
              <a:t>: It is important to note that discriminatory stimuli can both encourage (excitatory discriminatory stimuli) or discourage (inhibitory discriminatory stimuli) behavior. </a:t>
            </a:r>
          </a:p>
          <a:p>
            <a:pPr marL="228600" indent="-228600">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1" dirty="0" smtClean="0"/>
              <a:t>(Click)</a:t>
            </a:r>
            <a:endParaRPr lang="en-US" baseline="0" dirty="0" smtClean="0"/>
          </a:p>
          <a:p>
            <a:pPr marL="228600" indent="-228600">
              <a:buAutoNum type="arabicPeriod" startAt="2"/>
            </a:pPr>
            <a:r>
              <a:rPr lang="en-US" baseline="0" dirty="0" smtClean="0"/>
              <a:t>Operant Conditioning involves choice.</a:t>
            </a:r>
          </a:p>
          <a:p>
            <a:pPr marL="0" indent="0">
              <a:buNone/>
            </a:pPr>
            <a:r>
              <a:rPr lang="en-US" baseline="0" dirty="0" smtClean="0"/>
              <a:t>Each behavior is selected from a range of optional behaviors. </a:t>
            </a:r>
          </a:p>
          <a:p>
            <a:pPr marL="0" indent="0">
              <a:buNone/>
            </a:pPr>
            <a:r>
              <a:rPr lang="en-US" b="1" baseline="0" dirty="0" smtClean="0"/>
              <a:t>Examples</a:t>
            </a:r>
            <a:r>
              <a:rPr lang="en-US" baseline="0" dirty="0" smtClean="0"/>
              <a:t>:</a:t>
            </a:r>
          </a:p>
          <a:p>
            <a:pPr marL="171450" indent="-171450">
              <a:buFont typeface="Wingdings" panose="05000000000000000000" pitchFamily="2" charset="2"/>
              <a:buChar char="§"/>
            </a:pPr>
            <a:r>
              <a:rPr lang="en-US" baseline="0" dirty="0" smtClean="0"/>
              <a:t>A student chooses to drink a beer instead of studying for an exam. </a:t>
            </a:r>
          </a:p>
          <a:p>
            <a:pPr marL="171450" indent="-171450">
              <a:buFont typeface="Wingdings" panose="05000000000000000000" pitchFamily="2" charset="2"/>
              <a:buChar char="§"/>
            </a:pPr>
            <a:r>
              <a:rPr lang="en-US" baseline="0" dirty="0" smtClean="0"/>
              <a:t>A rat chooses to press a lever instead of sleeping. </a:t>
            </a:r>
          </a:p>
          <a:p>
            <a:pPr marL="0" indent="0">
              <a:buNone/>
            </a:pPr>
            <a:r>
              <a:rPr lang="en-US" b="1" baseline="0" dirty="0" smtClean="0"/>
              <a:t>Explanation</a:t>
            </a:r>
            <a:r>
              <a:rPr lang="en-US" baseline="0" dirty="0" smtClean="0"/>
              <a:t>: This, coupled with what we have previously established about OC, indicates that behavior is determined by its own consequences AND the consequences of available alternative behaviors. </a:t>
            </a:r>
          </a:p>
          <a:p>
            <a:pPr marL="0"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a:t>
            </a: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b="0" baseline="0" dirty="0" err="1" smtClean="0"/>
              <a:t>Reinforcers</a:t>
            </a:r>
            <a:r>
              <a:rPr lang="en-US" b="0" baseline="0" dirty="0" smtClean="0"/>
              <a:t> are not made equal.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Operant behavior is based on how highly the subject values the reinforcer. For example, food is more reinforcing when animals are hungry than when they are not.  For this reason, animals in experiments are often given less than their normal diet when experiments are running to ensure that food will always be a valued reinforcer.  Furthermore, a </a:t>
            </a:r>
            <a:r>
              <a:rPr lang="en-US" baseline="0" dirty="0" err="1" smtClean="0"/>
              <a:t>reinfocer</a:t>
            </a:r>
            <a:r>
              <a:rPr lang="en-US" baseline="0" dirty="0" smtClean="0"/>
              <a:t> will be less reinforcing if there are many alternative </a:t>
            </a:r>
            <a:r>
              <a:rPr lang="en-US" baseline="0" dirty="0" err="1" smtClean="0"/>
              <a:t>reinforcers</a:t>
            </a:r>
            <a:r>
              <a:rPr lang="en-US" baseline="0" dirty="0" smtClean="0"/>
              <a:t> present. </a:t>
            </a:r>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28</a:t>
            </a:fld>
            <a:endParaRPr lang="en-US"/>
          </a:p>
        </p:txBody>
      </p:sp>
    </p:spTree>
    <p:extLst>
      <p:ext uri="{BB962C8B-B14F-4D97-AF65-F5344CB8AC3E}">
        <p14:creationId xmlns:p14="http://schemas.microsoft.com/office/powerpoint/2010/main" val="2843400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29</a:t>
            </a:fld>
            <a:endParaRPr lang="en-US"/>
          </a:p>
        </p:txBody>
      </p:sp>
    </p:spTree>
    <p:extLst>
      <p:ext uri="{BB962C8B-B14F-4D97-AF65-F5344CB8AC3E}">
        <p14:creationId xmlns:p14="http://schemas.microsoft.com/office/powerpoint/2010/main" val="266432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introduces</a:t>
            </a:r>
            <a:r>
              <a:rPr lang="en-US" baseline="0" dirty="0" smtClean="0"/>
              <a:t> the concept of behaviorism.</a:t>
            </a:r>
            <a:endParaRPr lang="en-US" dirty="0" smtClean="0"/>
          </a:p>
          <a:p>
            <a:endParaRPr lang="en-US" dirty="0" smtClean="0"/>
          </a:p>
          <a:p>
            <a:r>
              <a:rPr lang="en-US" b="1" dirty="0" smtClean="0"/>
              <a:t>Explanation</a:t>
            </a:r>
            <a:r>
              <a:rPr lang="en-US" dirty="0" smtClean="0"/>
              <a:t>:</a:t>
            </a:r>
          </a:p>
          <a:p>
            <a:r>
              <a:rPr lang="en-US" baseline="0" dirty="0" smtClean="0"/>
              <a:t>Behaviorism can be defined as: psychological orientation focused on the measurement of observable behavior rather than internal processes, such as thoughts. Two champions of behaviorism are Ivan Pavlov (left) and BF Skinner (right). Each contributed significant theories based on behaviorism that demonstrate the effects of psychological conditioning. The work of Pavlov and Skinner is the primary focus of this (two part) lecture.</a:t>
            </a:r>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3</a:t>
            </a:fld>
            <a:endParaRPr lang="en-US"/>
          </a:p>
        </p:txBody>
      </p:sp>
    </p:spTree>
    <p:extLst>
      <p:ext uri="{BB962C8B-B14F-4D97-AF65-F5344CB8AC3E}">
        <p14:creationId xmlns:p14="http://schemas.microsoft.com/office/powerpoint/2010/main" val="2184305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solidFill>
                  <a:srgbClr val="FF0000"/>
                </a:solidFill>
              </a:rPr>
              <a:t>This slide presents the elements</a:t>
            </a:r>
            <a:r>
              <a:rPr lang="en-US" baseline="0" dirty="0" smtClean="0">
                <a:solidFill>
                  <a:srgbClr val="FF0000"/>
                </a:solidFill>
              </a:rPr>
              <a:t> of observational learning.</a:t>
            </a:r>
          </a:p>
          <a:p>
            <a:endParaRPr lang="en-US" baseline="0" dirty="0" smtClean="0">
              <a:solidFill>
                <a:srgbClr val="FF0000"/>
              </a:solidFill>
            </a:endParaRPr>
          </a:p>
          <a:p>
            <a:r>
              <a:rPr lang="en-US" b="1" baseline="0" dirty="0" smtClean="0">
                <a:solidFill>
                  <a:srgbClr val="FF0000"/>
                </a:solidFill>
              </a:rPr>
              <a:t>Discussion Question</a:t>
            </a:r>
            <a:r>
              <a:rPr lang="en-US" baseline="0" dirty="0" smtClean="0">
                <a:solidFill>
                  <a:srgbClr val="FF0000"/>
                </a:solidFill>
              </a:rPr>
              <a:t>: How might we describe observational learning? What are some examples of observational learning?</a:t>
            </a:r>
          </a:p>
          <a:p>
            <a:r>
              <a:rPr lang="en-US" b="1" baseline="0" dirty="0" smtClean="0">
                <a:solidFill>
                  <a:srgbClr val="FF0000"/>
                </a:solidFill>
              </a:rPr>
              <a:t>Example</a:t>
            </a:r>
            <a:r>
              <a:rPr lang="en-US" baseline="0" dirty="0" smtClean="0">
                <a:solidFill>
                  <a:srgbClr val="FF0000"/>
                </a:solidFill>
              </a:rPr>
              <a:t>: A dancer learns a new routine by watching the choreographer perform the moves repetitively.</a:t>
            </a:r>
          </a:p>
          <a:p>
            <a:r>
              <a:rPr lang="en-US" b="1" baseline="0" dirty="0" smtClean="0">
                <a:solidFill>
                  <a:srgbClr val="FF0000"/>
                </a:solidFill>
              </a:rPr>
              <a:t>Explanation</a:t>
            </a:r>
            <a:r>
              <a:rPr lang="en-US" baseline="0" dirty="0" smtClean="0">
                <a:solidFill>
                  <a:srgbClr val="FF0000"/>
                </a:solidFill>
              </a:rPr>
              <a:t>: Observational learning </a:t>
            </a:r>
            <a:r>
              <a:rPr lang="en-US" dirty="0" smtClean="0"/>
              <a:t>posits that individuals can learn novel responses via observation of key others’ behaviors. Those “key others” are referred to as social models, and are typically of a higher status or authority compared to the observer, such as parents, teachers, and police officers.</a:t>
            </a:r>
          </a:p>
          <a:p>
            <a:endParaRPr lang="en-US" baseline="0" dirty="0" smtClean="0">
              <a:solidFill>
                <a:srgbClr val="FF0000"/>
              </a:solidFill>
            </a:endParaRPr>
          </a:p>
          <a:p>
            <a:pPr marL="171450" indent="-171450">
              <a:buFont typeface="Wingdings" panose="05000000000000000000" pitchFamily="2" charset="2"/>
              <a:buChar char="§"/>
            </a:pPr>
            <a:r>
              <a:rPr lang="en-US" b="1" baseline="0" dirty="0" smtClean="0">
                <a:solidFill>
                  <a:srgbClr val="FF0000"/>
                </a:solidFill>
              </a:rPr>
              <a:t>Four parts or Stages</a:t>
            </a:r>
            <a:r>
              <a:rPr lang="en-US" baseline="0" dirty="0" smtClean="0">
                <a:solidFill>
                  <a:srgbClr val="FF0000"/>
                </a:solidFill>
              </a:rPr>
              <a:t>:</a:t>
            </a:r>
          </a:p>
          <a:p>
            <a:pPr marL="685800" lvl="1" indent="-228600">
              <a:buAutoNum type="arabicPeriod"/>
            </a:pPr>
            <a:r>
              <a:rPr lang="en-US" u="sng" baseline="0" dirty="0" smtClean="0">
                <a:solidFill>
                  <a:srgbClr val="FF0000"/>
                </a:solidFill>
              </a:rPr>
              <a:t>Attention</a:t>
            </a:r>
          </a:p>
          <a:p>
            <a:pPr marL="1085850" lvl="2" indent="-171450">
              <a:buFont typeface="Arial" panose="020B0604020202020204" pitchFamily="34" charset="0"/>
              <a:buChar char="•"/>
            </a:pPr>
            <a:r>
              <a:rPr lang="en-US" baseline="0" dirty="0" smtClean="0">
                <a:solidFill>
                  <a:srgbClr val="FF0000"/>
                </a:solidFill>
              </a:rPr>
              <a:t>Simply, the observer must be focused on the task being learned.</a:t>
            </a:r>
          </a:p>
          <a:p>
            <a:pPr marL="457200" lvl="1" indent="0">
              <a:buFont typeface="Courier New" panose="02070309020205020404" pitchFamily="49" charset="0"/>
              <a:buNone/>
            </a:pPr>
            <a:r>
              <a:rPr lang="en-US" baseline="0" dirty="0" smtClean="0">
                <a:solidFill>
                  <a:srgbClr val="FF0000"/>
                </a:solidFill>
              </a:rPr>
              <a:t>2.   </a:t>
            </a:r>
            <a:r>
              <a:rPr lang="en-US" u="sng" baseline="0" dirty="0" smtClean="0">
                <a:solidFill>
                  <a:srgbClr val="FF0000"/>
                </a:solidFill>
              </a:rPr>
              <a:t>Retention</a:t>
            </a:r>
          </a:p>
          <a:p>
            <a:pPr marL="1143000" lvl="2" indent="-228600">
              <a:buFont typeface="Arial" panose="020B0604020202020204" pitchFamily="34" charset="0"/>
              <a:buChar char="•"/>
            </a:pPr>
            <a:r>
              <a:rPr lang="en-US" baseline="0" dirty="0" smtClean="0">
                <a:solidFill>
                  <a:srgbClr val="FF0000"/>
                </a:solidFill>
              </a:rPr>
              <a:t>The observer must be able to retain the learned information in memory.</a:t>
            </a:r>
          </a:p>
          <a:p>
            <a:pPr marL="457200" lvl="1" indent="0">
              <a:buFont typeface="Courier New" panose="02070309020205020404" pitchFamily="49" charset="0"/>
              <a:buNone/>
            </a:pPr>
            <a:r>
              <a:rPr lang="en-US" baseline="0" dirty="0" smtClean="0">
                <a:solidFill>
                  <a:srgbClr val="FF0000"/>
                </a:solidFill>
              </a:rPr>
              <a:t>3.   </a:t>
            </a:r>
            <a:r>
              <a:rPr lang="en-US" u="sng" baseline="0" dirty="0" smtClean="0">
                <a:solidFill>
                  <a:srgbClr val="FF0000"/>
                </a:solidFill>
              </a:rPr>
              <a:t>Initiation</a:t>
            </a:r>
          </a:p>
          <a:p>
            <a:pPr marL="1143000" lvl="2" indent="-228600">
              <a:buFont typeface="Arial" panose="020B0604020202020204" pitchFamily="34" charset="0"/>
              <a:buChar char="•"/>
            </a:pPr>
            <a:r>
              <a:rPr lang="en-US" baseline="0" dirty="0" smtClean="0">
                <a:solidFill>
                  <a:srgbClr val="FF0000"/>
                </a:solidFill>
              </a:rPr>
              <a:t>The observer must be able to perform the learned task; this requires access and ability.</a:t>
            </a:r>
          </a:p>
          <a:p>
            <a:pPr marL="457200" lvl="1" indent="0">
              <a:buNone/>
            </a:pPr>
            <a:r>
              <a:rPr lang="en-US" baseline="0" dirty="0" smtClean="0">
                <a:solidFill>
                  <a:srgbClr val="FF0000"/>
                </a:solidFill>
              </a:rPr>
              <a:t>4.   </a:t>
            </a:r>
            <a:r>
              <a:rPr lang="en-US" u="sng" baseline="0" dirty="0" smtClean="0">
                <a:solidFill>
                  <a:srgbClr val="FF0000"/>
                </a:solidFill>
              </a:rPr>
              <a:t>Motivation</a:t>
            </a:r>
          </a:p>
          <a:p>
            <a:pPr marL="1143000" lvl="2" indent="-228600">
              <a:buFont typeface="Arial" panose="020B0604020202020204" pitchFamily="34" charset="0"/>
              <a:buChar char="•"/>
            </a:pPr>
            <a:r>
              <a:rPr lang="en-US" baseline="0" dirty="0" smtClean="0">
                <a:solidFill>
                  <a:srgbClr val="FF0000"/>
                </a:solidFill>
              </a:rPr>
              <a:t>The observer must </a:t>
            </a:r>
            <a:r>
              <a:rPr lang="en-US" i="1" baseline="0" dirty="0" smtClean="0">
                <a:solidFill>
                  <a:srgbClr val="FF0000"/>
                </a:solidFill>
              </a:rPr>
              <a:t>want</a:t>
            </a:r>
            <a:r>
              <a:rPr lang="en-US" baseline="0" dirty="0" smtClean="0">
                <a:solidFill>
                  <a:srgbClr val="FF0000"/>
                </a:solidFill>
              </a:rPr>
              <a:t> to perform the learned task.</a:t>
            </a:r>
          </a:p>
          <a:p>
            <a:pPr marL="171450" indent="-171450">
              <a:buFont typeface="Arial" panose="020B0604020202020204" pitchFamily="34" charset="0"/>
              <a:buChar char="•"/>
            </a:pPr>
            <a:endParaRPr lang="en-US" baseline="0" dirty="0" smtClean="0">
              <a:solidFill>
                <a:srgbClr val="FF0000"/>
              </a:solidFill>
            </a:endParaRPr>
          </a:p>
          <a:p>
            <a:r>
              <a:rPr lang="en-US" baseline="0" dirty="0" smtClean="0">
                <a:solidFill>
                  <a:srgbClr val="FF0000"/>
                </a:solidFill>
              </a:rPr>
              <a:t>The next slide introduces the “</a:t>
            </a:r>
            <a:r>
              <a:rPr lang="en-US" baseline="0" dirty="0" err="1" smtClean="0">
                <a:solidFill>
                  <a:srgbClr val="FF0000"/>
                </a:solidFill>
              </a:rPr>
              <a:t>Bobo</a:t>
            </a:r>
            <a:r>
              <a:rPr lang="en-US" baseline="0" dirty="0" smtClean="0">
                <a:solidFill>
                  <a:srgbClr val="FF0000"/>
                </a:solidFill>
              </a:rPr>
              <a:t> doll” experiment for exploring observational learning.</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4D433AA-7654-4A1A-9E1C-A6920009D1CF}" type="slidenum">
              <a:rPr lang="en-US" smtClean="0"/>
              <a:pPr/>
              <a:t>30</a:t>
            </a:fld>
            <a:endParaRPr lang="en-US"/>
          </a:p>
        </p:txBody>
      </p:sp>
    </p:spTree>
    <p:extLst>
      <p:ext uri="{BB962C8B-B14F-4D97-AF65-F5344CB8AC3E}">
        <p14:creationId xmlns:p14="http://schemas.microsoft.com/office/powerpoint/2010/main" val="3277803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0000"/>
                </a:solidFill>
              </a:rPr>
              <a:t>This</a:t>
            </a:r>
            <a:r>
              <a:rPr lang="en-US" baseline="0" dirty="0" smtClean="0">
                <a:solidFill>
                  <a:srgbClr val="FF0000"/>
                </a:solidFill>
              </a:rPr>
              <a:t> slide introduces the “</a:t>
            </a:r>
            <a:r>
              <a:rPr lang="en-US" baseline="0" dirty="0" err="1" smtClean="0">
                <a:solidFill>
                  <a:srgbClr val="FF0000"/>
                </a:solidFill>
              </a:rPr>
              <a:t>Bobo</a:t>
            </a:r>
            <a:r>
              <a:rPr lang="en-US" baseline="0" dirty="0" smtClean="0">
                <a:solidFill>
                  <a:srgbClr val="FF0000"/>
                </a:solidFill>
              </a:rPr>
              <a:t> doll” experiment.</a:t>
            </a:r>
          </a:p>
          <a:p>
            <a:endParaRPr lang="en-US" baseline="0" dirty="0" smtClean="0">
              <a:solidFill>
                <a:srgbClr val="FF0000"/>
              </a:solidFill>
            </a:endParaRPr>
          </a:p>
          <a:p>
            <a:r>
              <a:rPr lang="en-US" baseline="0" dirty="0" smtClean="0">
                <a:solidFill>
                  <a:srgbClr val="FF0000"/>
                </a:solidFill>
              </a:rPr>
              <a:t>Albert Bandura’s </a:t>
            </a:r>
            <a:r>
              <a:rPr lang="en-US" baseline="0" dirty="0" err="1" smtClean="0">
                <a:solidFill>
                  <a:srgbClr val="FF0000"/>
                </a:solidFill>
              </a:rPr>
              <a:t>Bobo</a:t>
            </a:r>
            <a:r>
              <a:rPr lang="en-US" baseline="0" dirty="0" smtClean="0">
                <a:solidFill>
                  <a:srgbClr val="FF0000"/>
                </a:solidFill>
              </a:rPr>
              <a:t> doll experiment is the most famous </a:t>
            </a:r>
            <a:r>
              <a:rPr lang="en-US" dirty="0" smtClean="0"/>
              <a:t>experiment designed to explore observational learning.</a:t>
            </a:r>
          </a:p>
          <a:p>
            <a:r>
              <a:rPr lang="en-US" b="1" dirty="0" smtClean="0">
                <a:solidFill>
                  <a:srgbClr val="FF0000"/>
                </a:solidFill>
              </a:rPr>
              <a:t>Explanation</a:t>
            </a:r>
            <a:r>
              <a:rPr lang="en-US" dirty="0" smtClean="0">
                <a:solidFill>
                  <a:srgbClr val="FF0000"/>
                </a:solidFill>
              </a:rPr>
              <a:t>:</a:t>
            </a:r>
            <a:r>
              <a:rPr lang="en-US" baseline="0" dirty="0" smtClean="0">
                <a:solidFill>
                  <a:srgbClr val="FF0000"/>
                </a:solidFill>
              </a:rPr>
              <a:t> In the </a:t>
            </a:r>
            <a:r>
              <a:rPr lang="en-US" baseline="0" dirty="0" err="1" smtClean="0">
                <a:solidFill>
                  <a:srgbClr val="FF0000"/>
                </a:solidFill>
              </a:rPr>
              <a:t>Bobo</a:t>
            </a:r>
            <a:r>
              <a:rPr lang="en-US" baseline="0" dirty="0" smtClean="0">
                <a:solidFill>
                  <a:srgbClr val="FF0000"/>
                </a:solidFill>
              </a:rPr>
              <a:t> doll experiment, a parent (social model) interacts with a </a:t>
            </a:r>
            <a:r>
              <a:rPr lang="en-US" baseline="0" dirty="0" err="1" smtClean="0">
                <a:solidFill>
                  <a:srgbClr val="FF0000"/>
                </a:solidFill>
              </a:rPr>
              <a:t>Bobo</a:t>
            </a:r>
            <a:r>
              <a:rPr lang="en-US" baseline="0" dirty="0" smtClean="0">
                <a:solidFill>
                  <a:srgbClr val="FF0000"/>
                </a:solidFill>
              </a:rPr>
              <a:t> doll in front in front of the child observer. In some instances, the parent behaves aggressively toward </a:t>
            </a:r>
            <a:r>
              <a:rPr lang="en-US" baseline="0" dirty="0" err="1" smtClean="0">
                <a:solidFill>
                  <a:srgbClr val="FF0000"/>
                </a:solidFill>
              </a:rPr>
              <a:t>Bobo</a:t>
            </a:r>
            <a:r>
              <a:rPr lang="en-US" baseline="0" dirty="0" smtClean="0">
                <a:solidFill>
                  <a:srgbClr val="FF0000"/>
                </a:solidFill>
              </a:rPr>
              <a:t> (e.g., punching, kicking), and in other instances, the parent is gentle or playful. The results showed </a:t>
            </a:r>
            <a:r>
              <a:rPr lang="en-US" dirty="0" smtClean="0"/>
              <a:t>that children exposed to the aggressive social model were significantly more likely to</a:t>
            </a:r>
            <a:r>
              <a:rPr lang="en-US" baseline="0" dirty="0" smtClean="0"/>
              <a:t> mimic the abusive behavior toward </a:t>
            </a:r>
            <a:r>
              <a:rPr lang="en-US" baseline="0" dirty="0" err="1" smtClean="0"/>
              <a:t>Bobo</a:t>
            </a:r>
            <a:r>
              <a:rPr lang="en-US" dirty="0" smtClean="0"/>
              <a:t>, compared to those exposed to the non-aggressive model.</a:t>
            </a:r>
          </a:p>
          <a:p>
            <a:endParaRPr lang="en-US" dirty="0" smtClean="0"/>
          </a:p>
          <a:p>
            <a:pPr marL="0" marR="0" indent="0" algn="l" defTabSz="914400" rtl="0" eaLnBrk="1" fontAlgn="auto" latinLnBrk="0" hangingPunct="1">
              <a:lnSpc>
                <a:spcPct val="80000"/>
              </a:lnSpc>
              <a:spcBef>
                <a:spcPts val="0"/>
              </a:spcBef>
              <a:spcAft>
                <a:spcPts val="0"/>
              </a:spcAft>
              <a:buClrTx/>
              <a:buSzTx/>
              <a:buFontTx/>
              <a:buNone/>
              <a:tabLst/>
              <a:defRPr/>
            </a:pPr>
            <a:r>
              <a:rPr lang="en-US" b="1" baseline="0" dirty="0" smtClean="0"/>
              <a:t>Click the “</a:t>
            </a:r>
            <a:r>
              <a:rPr lang="en-US" b="1" baseline="0" dirty="0" err="1" smtClean="0">
                <a:solidFill>
                  <a:srgbClr val="00B050"/>
                </a:solidFill>
                <a:ea typeface="ＭＳ Ｐゴシック" pitchFamily="34" charset="-128"/>
              </a:rPr>
              <a:t>Bobo</a:t>
            </a:r>
            <a:r>
              <a:rPr lang="en-US" b="1" baseline="0" dirty="0" smtClean="0">
                <a:solidFill>
                  <a:srgbClr val="00B050"/>
                </a:solidFill>
                <a:ea typeface="ＭＳ Ｐゴシック" pitchFamily="34" charset="-128"/>
              </a:rPr>
              <a:t> Doll Experiment</a:t>
            </a:r>
            <a:r>
              <a:rPr lang="en-US" b="1" dirty="0" smtClean="0">
                <a:solidFill>
                  <a:schemeClr val="tx1"/>
                </a:solidFill>
                <a:ea typeface="+mn-ea"/>
              </a:rPr>
              <a:t>”</a:t>
            </a:r>
            <a:r>
              <a:rPr lang="en-US" b="1" baseline="0" dirty="0" smtClean="0"/>
              <a:t> hyperlink in the slide to view a video demonstrating the experiment</a:t>
            </a:r>
            <a:r>
              <a:rPr lang="en-US" baseline="0" dirty="0" smtClean="0"/>
              <a:t>. </a:t>
            </a:r>
          </a:p>
          <a:p>
            <a:endParaRPr lang="en-US" dirty="0" smtClean="0"/>
          </a:p>
          <a:p>
            <a:r>
              <a:rPr lang="en-US" b="1" dirty="0" smtClean="0">
                <a:solidFill>
                  <a:srgbClr val="FF0000"/>
                </a:solidFill>
              </a:rPr>
              <a:t>Further Explanation</a:t>
            </a:r>
            <a:r>
              <a:rPr lang="en-US" dirty="0" smtClean="0">
                <a:solidFill>
                  <a:srgbClr val="FF0000"/>
                </a:solidFill>
              </a:rPr>
              <a:t>:</a:t>
            </a:r>
            <a:r>
              <a:rPr lang="en-US" baseline="0" dirty="0" smtClean="0">
                <a:solidFill>
                  <a:srgbClr val="FF0000"/>
                </a:solidFill>
              </a:rPr>
              <a:t> </a:t>
            </a:r>
            <a:r>
              <a:rPr lang="en-US" dirty="0" smtClean="0"/>
              <a:t>A future adaptation of this study demonstrated that children in the aggression group showed less aggressive behavior if they witnessed the adult model receive punishment for abusing </a:t>
            </a:r>
            <a:r>
              <a:rPr lang="en-US" dirty="0" err="1" smtClean="0"/>
              <a:t>Bobo</a:t>
            </a:r>
            <a:r>
              <a:rPr lang="en-US" dirty="0" smtClean="0"/>
              <a:t>. This tempered</a:t>
            </a:r>
            <a:r>
              <a:rPr lang="en-US" baseline="0" dirty="0" smtClean="0"/>
              <a:t> response is a </a:t>
            </a:r>
            <a:r>
              <a:rPr lang="en-US" dirty="0" smtClean="0"/>
              <a:t>process known as </a:t>
            </a:r>
            <a:r>
              <a:rPr lang="en-US" b="1" dirty="0" smtClean="0"/>
              <a:t>vicarious reinforcement, </a:t>
            </a:r>
            <a:r>
              <a:rPr lang="en-US" dirty="0" smtClean="0"/>
              <a:t>as the children did not experience the reinforcement or punishment directly, yet it still influenced their behavior.</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4D433AA-7654-4A1A-9E1C-A6920009D1CF}" type="slidenum">
              <a:rPr lang="en-US" smtClean="0"/>
              <a:pPr/>
              <a:t>31</a:t>
            </a:fld>
            <a:endParaRPr lang="en-US"/>
          </a:p>
        </p:txBody>
      </p:sp>
    </p:spTree>
    <p:extLst>
      <p:ext uri="{BB962C8B-B14F-4D97-AF65-F5344CB8AC3E}">
        <p14:creationId xmlns:p14="http://schemas.microsoft.com/office/powerpoint/2010/main" val="2347654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32</a:t>
            </a:fld>
            <a:endParaRPr lang="en-US"/>
          </a:p>
        </p:txBody>
      </p:sp>
    </p:spTree>
    <p:extLst>
      <p:ext uri="{BB962C8B-B14F-4D97-AF65-F5344CB8AC3E}">
        <p14:creationId xmlns:p14="http://schemas.microsoft.com/office/powerpoint/2010/main" val="199579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Instructor’s Note</a:t>
            </a:r>
            <a:r>
              <a:rPr lang="en-US" dirty="0" smtClean="0"/>
              <a:t>: Classical</a:t>
            </a:r>
            <a:r>
              <a:rPr lang="en-US" baseline="0" dirty="0" smtClean="0"/>
              <a:t> conditioning practice questions can be found on the following slides. A total of 7 practice questions are provided, which can be used to supplement the basic CC components provided in the first half of the lecture or to begin a warm-up discussion for part 2. </a:t>
            </a:r>
          </a:p>
          <a:p>
            <a:endParaRPr lang="en-US"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33</a:t>
            </a:fld>
            <a:endParaRPr lang="en-US"/>
          </a:p>
        </p:txBody>
      </p:sp>
    </p:spTree>
    <p:extLst>
      <p:ext uri="{BB962C8B-B14F-4D97-AF65-F5344CB8AC3E}">
        <p14:creationId xmlns:p14="http://schemas.microsoft.com/office/powerpoint/2010/main" val="2665959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E046251-36C3-405E-839D-5A9072341CC8}" type="slidenum">
              <a:rPr lang="en-US" smtClean="0">
                <a:ea typeface="ＭＳ Ｐゴシック" pitchFamily="34" charset="-128"/>
              </a:rPr>
              <a:pPr/>
              <a:t>34</a:t>
            </a:fld>
            <a:endParaRPr lang="en-US" smtClean="0">
              <a:ea typeface="ＭＳ Ｐゴシック" pitchFamily="34"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34" charset="-128"/>
              </a:rPr>
              <a:t>Appendix A</a:t>
            </a:r>
            <a:r>
              <a:rPr lang="en-US" dirty="0" smtClean="0">
                <a:latin typeface="Arial" charset="0"/>
                <a:ea typeface="ＭＳ Ｐゴシック" pitchFamily="34" charset="-128"/>
              </a:rPr>
              <a:t>: CC</a:t>
            </a:r>
            <a:r>
              <a:rPr lang="en-US" baseline="0" dirty="0" smtClean="0">
                <a:latin typeface="Arial" charset="0"/>
                <a:ea typeface="ＭＳ Ｐゴシック" pitchFamily="34" charset="-128"/>
              </a:rPr>
              <a:t> discussion question examples 1-4.</a:t>
            </a:r>
            <a:endParaRPr lang="en-US" dirty="0" smtClean="0">
              <a:latin typeface="Arial" charset="0"/>
              <a:ea typeface="ＭＳ Ｐゴシック" pitchFamily="34" charset="-128"/>
            </a:endParaRPr>
          </a:p>
        </p:txBody>
      </p:sp>
    </p:spTree>
    <p:extLst>
      <p:ext uri="{BB962C8B-B14F-4D97-AF65-F5344CB8AC3E}">
        <p14:creationId xmlns:p14="http://schemas.microsoft.com/office/powerpoint/2010/main" val="3989764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1DC16C3-E9DA-4FBE-8C15-D3D2824CD74E}" type="slidenum">
              <a:rPr lang="en-US" smtClean="0">
                <a:ea typeface="ＭＳ Ｐゴシック" pitchFamily="34" charset="-128"/>
              </a:rPr>
              <a:pPr/>
              <a:t>35</a:t>
            </a:fld>
            <a:endParaRPr lang="en-US" smtClean="0">
              <a:ea typeface="ＭＳ Ｐゴシック" pitchFamily="34"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34" charset="-128"/>
              </a:rPr>
              <a:t>Appendix A</a:t>
            </a:r>
            <a:r>
              <a:rPr lang="en-US" dirty="0" smtClean="0">
                <a:latin typeface="Arial" charset="0"/>
                <a:ea typeface="ＭＳ Ｐゴシック" pitchFamily="34" charset="-128"/>
              </a:rPr>
              <a:t>: CC</a:t>
            </a:r>
            <a:r>
              <a:rPr lang="en-US" baseline="0" dirty="0" smtClean="0">
                <a:latin typeface="Arial" charset="0"/>
                <a:ea typeface="ＭＳ Ｐゴシック" pitchFamily="34" charset="-128"/>
              </a:rPr>
              <a:t> discussion question examples 5-7.</a:t>
            </a:r>
            <a:endParaRPr lang="en-US" dirty="0" smtClean="0">
              <a:latin typeface="Arial" charset="0"/>
              <a:ea typeface="ＭＳ Ｐゴシック" pitchFamily="34" charset="-128"/>
            </a:endParaRPr>
          </a:p>
        </p:txBody>
      </p:sp>
    </p:spTree>
    <p:extLst>
      <p:ext uri="{BB962C8B-B14F-4D97-AF65-F5344CB8AC3E}">
        <p14:creationId xmlns:p14="http://schemas.microsoft.com/office/powerpoint/2010/main" val="4219510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36</a:t>
            </a:fld>
            <a:endParaRPr lang="en-US"/>
          </a:p>
        </p:txBody>
      </p:sp>
    </p:spTree>
    <p:extLst>
      <p:ext uri="{BB962C8B-B14F-4D97-AF65-F5344CB8AC3E}">
        <p14:creationId xmlns:p14="http://schemas.microsoft.com/office/powerpoint/2010/main" val="426138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Instructor’s Note</a:t>
            </a:r>
            <a:r>
              <a:rPr lang="en-US" dirty="0" smtClean="0"/>
              <a:t>: The following slides </a:t>
            </a:r>
            <a:r>
              <a:rPr lang="en-US" baseline="0" dirty="0" smtClean="0"/>
              <a:t>provide an additional example to further illustrate the concept of blocking detailed in the first half of the lecture.</a:t>
            </a:r>
            <a:endParaRPr lang="en-US" dirty="0" smtClean="0"/>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37</a:t>
            </a:fld>
            <a:endParaRPr lang="en-US"/>
          </a:p>
        </p:txBody>
      </p:sp>
    </p:spTree>
    <p:extLst>
      <p:ext uri="{BB962C8B-B14F-4D97-AF65-F5344CB8AC3E}">
        <p14:creationId xmlns:p14="http://schemas.microsoft.com/office/powerpoint/2010/main" val="2967642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A0979A5-0C21-4A58-9983-B440F58CD4F4}" type="slidenum">
              <a:rPr lang="en-US" smtClean="0">
                <a:latin typeface="Arial" charset="0"/>
                <a:ea typeface="ＭＳ Ｐゴシック" pitchFamily="-105" charset="-128"/>
              </a:rPr>
              <a:pPr/>
              <a:t>38</a:t>
            </a:fld>
            <a:endParaRPr lang="en-US" smtClean="0">
              <a:latin typeface="Arial" charset="0"/>
              <a:ea typeface="ＭＳ Ｐゴシック" pitchFamily="-105"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b="1" dirty="0" smtClean="0">
                <a:latin typeface="Arial" charset="0"/>
                <a:ea typeface="ＭＳ Ｐゴシック" pitchFamily="-105" charset="-128"/>
              </a:rPr>
              <a:t>Appendix B: </a:t>
            </a:r>
            <a:r>
              <a:rPr lang="en-US" b="0" dirty="0" smtClean="0">
                <a:latin typeface="Arial" charset="0"/>
                <a:ea typeface="ＭＳ Ｐゴシック" pitchFamily="-105" charset="-128"/>
              </a:rPr>
              <a:t>Blocking example and questions</a:t>
            </a:r>
          </a:p>
          <a:p>
            <a:endParaRPr lang="en-US" b="0" dirty="0" smtClean="0">
              <a:latin typeface="Arial" charset="0"/>
              <a:ea typeface="ＭＳ Ｐゴシック" pitchFamily="-105" charset="-128"/>
            </a:endParaRPr>
          </a:p>
          <a:p>
            <a:r>
              <a:rPr lang="en-US" b="1" dirty="0" smtClean="0">
                <a:latin typeface="Arial" charset="0"/>
                <a:ea typeface="ＭＳ Ｐゴシック" pitchFamily="-105" charset="-128"/>
              </a:rPr>
              <a:t>Instructor’s note</a:t>
            </a:r>
            <a:r>
              <a:rPr lang="en-US" dirty="0" smtClean="0">
                <a:latin typeface="Arial" charset="0"/>
                <a:ea typeface="ＭＳ Ｐゴシック" pitchFamily="-105" charset="-128"/>
              </a:rPr>
              <a:t>: It</a:t>
            </a:r>
            <a:r>
              <a:rPr lang="en-US" baseline="0" dirty="0" smtClean="0">
                <a:latin typeface="Arial" charset="0"/>
                <a:ea typeface="ＭＳ Ｐゴシック" pitchFamily="-105" charset="-128"/>
              </a:rPr>
              <a:t> is important to emphasize that this example involves both the formation of taste aversion (herbal tea) and blocking. To decrease confusion generated by the large amount of text on the slide, relevant stimuli and responses are highlighted in red. </a:t>
            </a:r>
          </a:p>
          <a:p>
            <a:endParaRPr lang="en-US" baseline="0" dirty="0" smtClean="0">
              <a:latin typeface="Arial" charset="0"/>
              <a:ea typeface="ＭＳ Ｐゴシック" pitchFamily="-105" charset="-128"/>
            </a:endParaRPr>
          </a:p>
          <a:p>
            <a:r>
              <a:rPr lang="en-US" baseline="0" dirty="0" smtClean="0">
                <a:latin typeface="Arial" charset="0"/>
                <a:ea typeface="ＭＳ Ｐゴシック" pitchFamily="-105" charset="-128"/>
              </a:rPr>
              <a:t>Answers are on the following slide. </a:t>
            </a:r>
            <a:endParaRPr lang="en-US" dirty="0" smtClean="0">
              <a:latin typeface="Arial" charset="0"/>
              <a:ea typeface="ＭＳ Ｐゴシック" pitchFamily="-105" charset="-128"/>
            </a:endParaRPr>
          </a:p>
        </p:txBody>
      </p:sp>
    </p:spTree>
    <p:extLst>
      <p:ext uri="{BB962C8B-B14F-4D97-AF65-F5344CB8AC3E}">
        <p14:creationId xmlns:p14="http://schemas.microsoft.com/office/powerpoint/2010/main" val="1445891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Arial" charset="0"/>
                <a:ea typeface="ＭＳ Ｐゴシック" pitchFamily="-105" charset="-128"/>
              </a:rPr>
              <a:t>Appendix B: </a:t>
            </a:r>
            <a:r>
              <a:rPr lang="en-US" b="0" dirty="0" smtClean="0">
                <a:latin typeface="Arial" charset="0"/>
                <a:ea typeface="ＭＳ Ｐゴシック" pitchFamily="-105" charset="-128"/>
              </a:rPr>
              <a:t>Blocking example</a:t>
            </a:r>
            <a:r>
              <a:rPr lang="en-US" b="0" baseline="0" dirty="0" smtClean="0">
                <a:latin typeface="Arial" charset="0"/>
                <a:ea typeface="ＭＳ Ｐゴシック" pitchFamily="-105" charset="-128"/>
              </a:rPr>
              <a:t> answers</a:t>
            </a:r>
            <a:endParaRPr lang="en-US" b="0" dirty="0" smtClean="0">
              <a:latin typeface="Arial" charset="0"/>
              <a:ea typeface="ＭＳ Ｐゴシック" pitchFamily="-105" charset="-128"/>
            </a:endParaRPr>
          </a:p>
        </p:txBody>
      </p:sp>
      <p:sp>
        <p:nvSpPr>
          <p:cNvPr id="4" name="Slide Number Placeholder 3"/>
          <p:cNvSpPr>
            <a:spLocks noGrp="1"/>
          </p:cNvSpPr>
          <p:nvPr>
            <p:ph type="sldNum" sz="quarter" idx="10"/>
          </p:nvPr>
        </p:nvSpPr>
        <p:spPr/>
        <p:txBody>
          <a:bodyPr/>
          <a:lstStyle/>
          <a:p>
            <a:fld id="{D4D433AA-7654-4A1A-9E1C-A6920009D1CF}" type="slidenum">
              <a:rPr lang="en-US" smtClean="0"/>
              <a:pPr/>
              <a:t>39</a:t>
            </a:fld>
            <a:endParaRPr lang="en-US"/>
          </a:p>
        </p:txBody>
      </p:sp>
    </p:spTree>
    <p:extLst>
      <p:ext uri="{BB962C8B-B14F-4D97-AF65-F5344CB8AC3E}">
        <p14:creationId xmlns:p14="http://schemas.microsoft.com/office/powerpoint/2010/main" val="272197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4</a:t>
            </a:fld>
            <a:endParaRPr lang="en-US"/>
          </a:p>
        </p:txBody>
      </p:sp>
    </p:spTree>
    <p:extLst>
      <p:ext uri="{BB962C8B-B14F-4D97-AF65-F5344CB8AC3E}">
        <p14:creationId xmlns:p14="http://schemas.microsoft.com/office/powerpoint/2010/main" val="785337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40</a:t>
            </a:fld>
            <a:endParaRPr lang="en-US"/>
          </a:p>
        </p:txBody>
      </p:sp>
    </p:spTree>
    <p:extLst>
      <p:ext uri="{BB962C8B-B14F-4D97-AF65-F5344CB8AC3E}">
        <p14:creationId xmlns:p14="http://schemas.microsoft.com/office/powerpoint/2010/main" val="1156961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a supplemental video for optional further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 the “</a:t>
            </a:r>
            <a:r>
              <a:rPr lang="en-US" b="1" baseline="0" dirty="0" smtClean="0">
                <a:solidFill>
                  <a:srgbClr val="00B050"/>
                </a:solidFill>
                <a:ea typeface="ＭＳ Ｐゴシック" pitchFamily="34" charset="-128"/>
              </a:rPr>
              <a:t>Nova Science Now Smart Marine Mammals</a:t>
            </a:r>
            <a:r>
              <a:rPr lang="en-US" b="1" dirty="0" smtClean="0">
                <a:solidFill>
                  <a:schemeClr val="tx1"/>
                </a:solidFill>
                <a:ea typeface="+mn-ea"/>
              </a:rPr>
              <a:t>”</a:t>
            </a:r>
            <a:r>
              <a:rPr lang="en-US" b="1" baseline="0" dirty="0" smtClean="0"/>
              <a:t> hyperlink in the slide to view the video.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Discussion topic: </a:t>
            </a:r>
            <a:r>
              <a:rPr lang="en-US" b="0" baseline="0" dirty="0" smtClean="0"/>
              <a:t>What are some of the learning behaviors observed in the video? What might we learn from studying animal learning behaviors?</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41</a:t>
            </a:fld>
            <a:endParaRPr lang="en-US"/>
          </a:p>
        </p:txBody>
      </p:sp>
    </p:spTree>
    <p:extLst>
      <p:ext uri="{BB962C8B-B14F-4D97-AF65-F5344CB8AC3E}">
        <p14:creationId xmlns:p14="http://schemas.microsoft.com/office/powerpoint/2010/main" val="3165809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a supplemental video for optional further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 the “</a:t>
            </a:r>
            <a:r>
              <a:rPr lang="en-US" b="1" baseline="0" dirty="0" smtClean="0">
                <a:solidFill>
                  <a:srgbClr val="00B050"/>
                </a:solidFill>
                <a:ea typeface="ＭＳ Ｐゴシック" pitchFamily="34" charset="-128"/>
              </a:rPr>
              <a:t>Nova Science Now Smart Marine Mammals</a:t>
            </a:r>
            <a:r>
              <a:rPr lang="en-US" b="1" dirty="0" smtClean="0">
                <a:solidFill>
                  <a:schemeClr val="tx1"/>
                </a:solidFill>
                <a:ea typeface="+mn-ea"/>
              </a:rPr>
              <a:t>”</a:t>
            </a:r>
            <a:r>
              <a:rPr lang="en-US" b="1" baseline="0" dirty="0" smtClean="0"/>
              <a:t> hyperlink in the slide to view the video.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Discussion topic: </a:t>
            </a:r>
            <a:r>
              <a:rPr lang="en-US" b="0" baseline="0" dirty="0" smtClean="0"/>
              <a:t>What are some of the learning behaviors observed in the video? What might we learn from studying animal learning behaviors?</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42</a:t>
            </a:fld>
            <a:endParaRPr lang="en-US"/>
          </a:p>
        </p:txBody>
      </p:sp>
    </p:spTree>
    <p:extLst>
      <p:ext uri="{BB962C8B-B14F-4D97-AF65-F5344CB8AC3E}">
        <p14:creationId xmlns:p14="http://schemas.microsoft.com/office/powerpoint/2010/main" val="316580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presents the concept of </a:t>
            </a:r>
            <a:r>
              <a:rPr lang="en-US" baseline="0" dirty="0" smtClean="0"/>
              <a:t>classical conditioning as a process of influencing behavior.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 you know to slow down when you see a police officer with a radar gun?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you’re experiencing is a conditioned response: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sight of the officer in and of itself doesn’t carry significant meaning. Yet, as the officer with the radar gun comes into view, all of the connotations associated with him/her (e.g., tickets) flood the brain and caution takes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Explanation</a:t>
            </a:r>
            <a:r>
              <a:rPr lang="en-US" baseline="0" dirty="0" smtClean="0"/>
              <a:t>: Classical Conditioning involves learning via an association between two events. In this instance—fear conditioning—</a:t>
            </a:r>
            <a:r>
              <a:rPr lang="en-US" dirty="0" smtClean="0"/>
              <a:t>the conditioned stimulus (the officer) is associated with an aversive unconditioned stimulus (the ticket). </a:t>
            </a:r>
            <a:endParaRPr lang="en-US" baseline="0" dirty="0" smtClean="0"/>
          </a:p>
          <a:p>
            <a:endParaRPr lang="en-US" baseline="0" dirty="0" smtClean="0"/>
          </a:p>
          <a:p>
            <a:r>
              <a:rPr lang="en-US" b="1" baseline="0" dirty="0" smtClean="0"/>
              <a:t>Further Example:</a:t>
            </a:r>
            <a:r>
              <a:rPr lang="en-US" baseline="0" dirty="0" smtClean="0"/>
              <a:t> A famous example of classical conditioning is </a:t>
            </a:r>
            <a:r>
              <a:rPr lang="en-US" dirty="0" smtClean="0"/>
              <a:t>Pavlov’s Experiment. </a:t>
            </a:r>
            <a:r>
              <a:rPr lang="en-US" baseline="0" dirty="0" smtClean="0"/>
              <a:t> (Consider asking for a volunteer to explain Pavlov’s experiment, as students often have some knowledge of it via popular culture.) </a:t>
            </a:r>
          </a:p>
          <a:p>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5</a:t>
            </a:fld>
            <a:endParaRPr lang="en-US"/>
          </a:p>
        </p:txBody>
      </p:sp>
    </p:spTree>
    <p:extLst>
      <p:ext uri="{BB962C8B-B14F-4D97-AF65-F5344CB8AC3E}">
        <p14:creationId xmlns:p14="http://schemas.microsoft.com/office/powerpoint/2010/main" val="36182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6</a:t>
            </a:fld>
            <a:endParaRPr lang="en-US"/>
          </a:p>
        </p:txBody>
      </p:sp>
    </p:spTree>
    <p:extLst>
      <p:ext uri="{BB962C8B-B14F-4D97-AF65-F5344CB8AC3E}">
        <p14:creationId xmlns:p14="http://schemas.microsoft.com/office/powerpoint/2010/main" val="30476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This slide </a:t>
            </a:r>
            <a:r>
              <a:rPr lang="en-US" baseline="0" dirty="0" smtClean="0"/>
              <a:t>introduces the basic components of the classical conditioning paradigm. </a:t>
            </a:r>
            <a:endParaRPr lang="en-US" dirty="0" smtClean="0"/>
          </a:p>
          <a:p>
            <a:endParaRPr lang="en-US" dirty="0" smtClean="0"/>
          </a:p>
          <a:p>
            <a:r>
              <a:rPr lang="en-US" b="1" dirty="0" smtClean="0"/>
              <a:t>Instructor</a:t>
            </a:r>
            <a:r>
              <a:rPr lang="en-US" b="1" baseline="0" dirty="0" smtClean="0"/>
              <a:t>’s Note</a:t>
            </a:r>
            <a:r>
              <a:rPr lang="en-US" baseline="0" dirty="0" smtClean="0"/>
              <a:t>: Ask students to give examples of the components as you click through. To save time, you may want to prep them before the lecture. </a:t>
            </a:r>
          </a:p>
          <a:p>
            <a:r>
              <a:rPr lang="en-US" baseline="0" dirty="0" smtClean="0"/>
              <a:t>Students often have difficulties differentiating between these basic CC concepts. Consider providing positive reinforcement (e.g., candy rewards) for correct answers during this assignment (foreshadowing the concept of reinforcement in the Operant Conditioning slides). </a:t>
            </a:r>
          </a:p>
          <a:p>
            <a:endParaRPr lang="en-US" dirty="0" smtClean="0"/>
          </a:p>
          <a:p>
            <a:r>
              <a:rPr lang="en-US" b="1" dirty="0" smtClean="0"/>
              <a:t>(Click) </a:t>
            </a:r>
            <a:r>
              <a:rPr lang="en-US" dirty="0" smtClean="0"/>
              <a:t>Unconditioned</a:t>
            </a:r>
            <a:r>
              <a:rPr lang="en-US" baseline="0" dirty="0" smtClean="0"/>
              <a:t> Stimulus</a:t>
            </a:r>
          </a:p>
          <a:p>
            <a:r>
              <a:rPr lang="en-US" b="1" baseline="0" dirty="0" smtClean="0"/>
              <a:t>Explanation: </a:t>
            </a:r>
            <a:r>
              <a:rPr lang="en-US" baseline="0" dirty="0" smtClean="0"/>
              <a:t>Elicits response unconditionally, regardless of the experiment (automatic trigger).</a:t>
            </a:r>
          </a:p>
          <a:p>
            <a:r>
              <a:rPr lang="en-US" b="1" baseline="0" dirty="0" smtClean="0"/>
              <a:t>Example: </a:t>
            </a:r>
            <a:r>
              <a:rPr lang="en-US" baseline="0" dirty="0" smtClean="0"/>
              <a:t>The smell of cookies baking makes you hungry.</a:t>
            </a:r>
          </a:p>
          <a:p>
            <a:endParaRPr lang="en-US" baseline="0" dirty="0" smtClean="0"/>
          </a:p>
          <a:p>
            <a:r>
              <a:rPr lang="en-US" b="1" baseline="0" dirty="0" smtClean="0"/>
              <a:t>(Click) </a:t>
            </a:r>
            <a:r>
              <a:rPr lang="en-US" baseline="0" dirty="0" smtClean="0"/>
              <a:t>Unconditioned Response</a:t>
            </a:r>
          </a:p>
          <a:p>
            <a:r>
              <a:rPr lang="en-US" b="1" baseline="0" dirty="0" smtClean="0"/>
              <a:t>Explanation: </a:t>
            </a:r>
            <a:r>
              <a:rPr lang="en-US" baseline="0" dirty="0" smtClean="0"/>
              <a:t>Response is unconditional, regardless of the experiment (automatic response). </a:t>
            </a:r>
          </a:p>
          <a:p>
            <a:r>
              <a:rPr lang="en-US" b="1" baseline="0" dirty="0" smtClean="0"/>
              <a:t>Example: </a:t>
            </a:r>
            <a:r>
              <a:rPr lang="en-US" baseline="0" dirty="0" smtClean="0"/>
              <a:t>you become hungry when you smell cookies baking.</a:t>
            </a:r>
          </a:p>
          <a:p>
            <a:endParaRPr lang="en-US" baseline="0" dirty="0" smtClean="0"/>
          </a:p>
          <a:p>
            <a:r>
              <a:rPr lang="en-US" b="1" baseline="0" dirty="0" smtClean="0"/>
              <a:t>(Click) </a:t>
            </a:r>
            <a:r>
              <a:rPr lang="en-US" baseline="0" dirty="0" smtClean="0"/>
              <a:t>Conditioned Stimulus</a:t>
            </a:r>
          </a:p>
          <a:p>
            <a:r>
              <a:rPr lang="en-US" b="1" baseline="0" dirty="0" smtClean="0"/>
              <a:t>Explanation: </a:t>
            </a:r>
            <a:r>
              <a:rPr lang="en-US" baseline="0" dirty="0" smtClean="0"/>
              <a:t>Ability to elicit response depends on an association with event (learned trigger).</a:t>
            </a:r>
          </a:p>
          <a:p>
            <a:r>
              <a:rPr lang="en-US" b="1" baseline="0" dirty="0" smtClean="0"/>
              <a:t>Example: </a:t>
            </a:r>
            <a:r>
              <a:rPr lang="en-US" baseline="0" dirty="0" smtClean="0"/>
              <a:t>The sound of opening a can of tuna brings the cat running.</a:t>
            </a:r>
          </a:p>
          <a:p>
            <a:endParaRPr lang="en-US" baseline="0" dirty="0" smtClean="0"/>
          </a:p>
          <a:p>
            <a:r>
              <a:rPr lang="en-US" b="1" baseline="0" dirty="0" smtClean="0"/>
              <a:t>(Click) </a:t>
            </a:r>
            <a:r>
              <a:rPr lang="en-US" baseline="0" dirty="0" smtClean="0"/>
              <a:t>Conditioned Response</a:t>
            </a:r>
          </a:p>
          <a:p>
            <a:r>
              <a:rPr lang="en-US" b="1" baseline="0" dirty="0" smtClean="0"/>
              <a:t>Explanation: </a:t>
            </a:r>
            <a:r>
              <a:rPr lang="en-US" baseline="0" dirty="0" smtClean="0"/>
              <a:t>Response depends on an association with event (learned response).</a:t>
            </a:r>
          </a:p>
          <a:p>
            <a:r>
              <a:rPr lang="en-US" b="1" baseline="0" dirty="0" smtClean="0"/>
              <a:t>Example: </a:t>
            </a:r>
            <a:r>
              <a:rPr lang="en-US" baseline="0" dirty="0" smtClean="0"/>
              <a:t>The cat comes running when it hears the can of tuna being opened.</a:t>
            </a:r>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7</a:t>
            </a:fld>
            <a:endParaRPr lang="en-US"/>
          </a:p>
        </p:txBody>
      </p:sp>
    </p:spTree>
    <p:extLst>
      <p:ext uri="{BB962C8B-B14F-4D97-AF65-F5344CB8AC3E}">
        <p14:creationId xmlns:p14="http://schemas.microsoft.com/office/powerpoint/2010/main" val="144605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p:txBody>
      </p:sp>
      <p:sp>
        <p:nvSpPr>
          <p:cNvPr id="4" name="Slide Number Placeholder 3"/>
          <p:cNvSpPr>
            <a:spLocks noGrp="1"/>
          </p:cNvSpPr>
          <p:nvPr>
            <p:ph type="sldNum" sz="quarter" idx="10"/>
          </p:nvPr>
        </p:nvSpPr>
        <p:spPr/>
        <p:txBody>
          <a:bodyPr/>
          <a:lstStyle/>
          <a:p>
            <a:fld id="{D4D433AA-7654-4A1A-9E1C-A6920009D1CF}" type="slidenum">
              <a:rPr lang="en-US" smtClean="0"/>
              <a:pPr/>
              <a:t>8</a:t>
            </a:fld>
            <a:endParaRPr lang="en-US"/>
          </a:p>
        </p:txBody>
      </p:sp>
    </p:spTree>
    <p:extLst>
      <p:ext uri="{BB962C8B-B14F-4D97-AF65-F5344CB8AC3E}">
        <p14:creationId xmlns:p14="http://schemas.microsoft.com/office/powerpoint/2010/main" val="222534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illustrates Pavlov’s famous </a:t>
            </a:r>
            <a:r>
              <a:rPr lang="en-US" baseline="0" dirty="0" smtClean="0"/>
              <a:t>dog experiment.</a:t>
            </a:r>
            <a:endParaRPr lang="en-US" dirty="0" smtClean="0"/>
          </a:p>
          <a:p>
            <a:endParaRPr lang="en-US" dirty="0" smtClean="0"/>
          </a:p>
          <a:p>
            <a:r>
              <a:rPr lang="en-US" b="1" dirty="0" smtClean="0"/>
              <a:t>Explanation</a:t>
            </a:r>
            <a:r>
              <a:rPr lang="en-US" dirty="0" smtClean="0"/>
              <a:t>: </a:t>
            </a:r>
          </a:p>
          <a:p>
            <a:pPr marL="171450" indent="-171450">
              <a:buFont typeface="Wingdings" panose="05000000000000000000" pitchFamily="2" charset="2"/>
              <a:buChar char="§"/>
            </a:pPr>
            <a:r>
              <a:rPr lang="en-US" dirty="0" smtClean="0"/>
              <a:t>At first, the dog hears the bell (CS) and does not respond. The</a:t>
            </a:r>
            <a:r>
              <a:rPr lang="en-US" baseline="0" dirty="0" smtClean="0"/>
              <a:t> dog</a:t>
            </a:r>
            <a:r>
              <a:rPr lang="en-US" dirty="0" smtClean="0"/>
              <a:t> has not been conditioned to react to the bell.</a:t>
            </a:r>
          </a:p>
          <a:p>
            <a:pPr marL="171450" indent="-171450">
              <a:buFont typeface="Wingdings" panose="05000000000000000000" pitchFamily="2" charset="2"/>
              <a:buChar char="§"/>
            </a:pPr>
            <a:r>
              <a:rPr lang="en-US" dirty="0" smtClean="0"/>
              <a:t>However,</a:t>
            </a:r>
            <a:r>
              <a:rPr lang="en-US" baseline="0" dirty="0" smtClean="0"/>
              <a:t> when the dog smells the meat (US), it begins to salivate (UR).</a:t>
            </a:r>
          </a:p>
          <a:p>
            <a:pPr marL="171450" indent="-171450">
              <a:buFont typeface="Wingdings" panose="05000000000000000000" pitchFamily="2" charset="2"/>
              <a:buChar char="§"/>
            </a:pPr>
            <a:r>
              <a:rPr lang="en-US" dirty="0" smtClean="0"/>
              <a:t>Over many trials, the bell is rung (CS)</a:t>
            </a:r>
            <a:r>
              <a:rPr lang="en-US" baseline="0" dirty="0" smtClean="0"/>
              <a:t> at the same time the dog smells the meat (US) and begins to salivate (UR).</a:t>
            </a:r>
          </a:p>
          <a:p>
            <a:pPr marL="171450" indent="-171450">
              <a:buFont typeface="Wingdings" panose="05000000000000000000" pitchFamily="2" charset="2"/>
              <a:buChar char="§"/>
            </a:pPr>
            <a:r>
              <a:rPr lang="en-US" baseline="0" dirty="0" smtClean="0"/>
              <a:t>Eventually, when the dog hears the bell (CS), it begins to salivate (CR) even in the absence of the meat. The dog has now been conditioned to respond to the ringing of the bell.</a:t>
            </a:r>
            <a:endParaRPr lang="en-US" dirty="0"/>
          </a:p>
        </p:txBody>
      </p:sp>
      <p:sp>
        <p:nvSpPr>
          <p:cNvPr id="4" name="Slide Number Placeholder 3"/>
          <p:cNvSpPr>
            <a:spLocks noGrp="1"/>
          </p:cNvSpPr>
          <p:nvPr>
            <p:ph type="sldNum" sz="quarter" idx="10"/>
          </p:nvPr>
        </p:nvSpPr>
        <p:spPr/>
        <p:txBody>
          <a:bodyPr/>
          <a:lstStyle/>
          <a:p>
            <a:fld id="{D4D433AA-7654-4A1A-9E1C-A6920009D1CF}" type="slidenum">
              <a:rPr lang="en-US" smtClean="0"/>
              <a:pPr/>
              <a:t>9</a:t>
            </a:fld>
            <a:endParaRPr lang="en-US"/>
          </a:p>
        </p:txBody>
      </p:sp>
    </p:spTree>
    <p:extLst>
      <p:ext uri="{BB962C8B-B14F-4D97-AF65-F5344CB8AC3E}">
        <p14:creationId xmlns:p14="http://schemas.microsoft.com/office/powerpoint/2010/main" val="127531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BA5C05-FE98-412E-81F6-C291799176A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A5C05-FE98-412E-81F6-C291799176A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A5C05-FE98-412E-81F6-C291799176A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A5C05-FE98-412E-81F6-C291799176A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BA5C05-FE98-412E-81F6-C291799176A8}"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BA5C05-FE98-412E-81F6-C291799176A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BA5C05-FE98-412E-81F6-C291799176A8}" type="datetimeFigureOut">
              <a:rPr lang="en-US" smtClean="0"/>
              <a:pPr/>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BA5C05-FE98-412E-81F6-C291799176A8}" type="datetimeFigureOut">
              <a:rPr lang="en-US" smtClean="0"/>
              <a:pPr/>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A5C05-FE98-412E-81F6-C291799176A8}" type="datetimeFigureOut">
              <a:rPr lang="en-US" smtClean="0"/>
              <a:pPr/>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A5C05-FE98-412E-81F6-C291799176A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A5C05-FE98-412E-81F6-C291799176A8}"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0120-2261-48F5-B03E-71B759A057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A5C05-FE98-412E-81F6-C291799176A8}" type="datetimeFigureOut">
              <a:rPr lang="en-US" smtClean="0"/>
              <a:pPr/>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90120-2261-48F5-B03E-71B759A057E4}"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imp.com/pavlovaltoi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Mt4N9GSBoMI"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zerCK0lRjp8"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pbs.org/wgbh/nova/nature/smart-marine-mammals.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54375"/>
            <a:ext cx="7772400" cy="1470025"/>
          </a:xfrm>
        </p:spPr>
        <p:txBody>
          <a:bodyPr/>
          <a:lstStyle/>
          <a:p>
            <a:r>
              <a:rPr lang="en-US" b="1" dirty="0" smtClean="0"/>
              <a:t>Conditioning and Learning</a:t>
            </a:r>
            <a:endParaRPr lang="en-US" b="1"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578" b="872"/>
          <a:stretch/>
        </p:blipFill>
        <p:spPr>
          <a:xfrm>
            <a:off x="1828800" y="838200"/>
            <a:ext cx="4681728" cy="2895601"/>
          </a:xfrm>
          <a:prstGeom prst="rect">
            <a:avLst/>
          </a:prstGeom>
        </p:spPr>
      </p:pic>
      <p:sp>
        <p:nvSpPr>
          <p:cNvPr id="6" name="Subtitle 2"/>
          <p:cNvSpPr txBox="1">
            <a:spLocks/>
          </p:cNvSpPr>
          <p:nvPr/>
        </p:nvSpPr>
        <p:spPr>
          <a:xfrm>
            <a:off x="1524000" y="47244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[Professor Name]</a:t>
            </a:r>
          </a:p>
          <a:p>
            <a:r>
              <a:rPr lang="en-US" dirty="0" smtClean="0"/>
              <a:t>[Class and Section Number]</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dirty="0" smtClean="0">
                <a:solidFill>
                  <a:schemeClr val="bg1">
                    <a:lumMod val="75000"/>
                  </a:schemeClr>
                </a:solidFill>
              </a:rPr>
              <a:t>Types of responses</a:t>
            </a:r>
          </a:p>
          <a:p>
            <a:pPr lvl="1"/>
            <a:r>
              <a:rPr lang="en-US" dirty="0" smtClean="0">
                <a:solidFill>
                  <a:schemeClr val="bg1">
                    <a:lumMod val="75000"/>
                  </a:schemeClr>
                </a:solidFill>
              </a:rPr>
              <a:t>Pavlov’s experiment</a:t>
            </a:r>
          </a:p>
          <a:p>
            <a:pPr lvl="1"/>
            <a:r>
              <a:rPr lang="en-US" b="1" dirty="0" smtClean="0"/>
              <a:t>Examples</a:t>
            </a:r>
          </a:p>
          <a:p>
            <a:pPr lvl="1"/>
            <a:r>
              <a:rPr lang="en-US" dirty="0" smtClean="0">
                <a:solidFill>
                  <a:schemeClr val="bg1">
                    <a:lumMod val="75000"/>
                  </a:schemeClr>
                </a:solidFill>
              </a:rPr>
              <a:t>Activity: Conditioned emotional response</a:t>
            </a:r>
          </a:p>
          <a:p>
            <a:pPr lvl="1"/>
            <a:r>
              <a:rPr lang="en-US" dirty="0" smtClean="0">
                <a:solidFill>
                  <a:schemeClr val="bg1">
                    <a:lumMod val="75000"/>
                  </a:schemeClr>
                </a:solidFill>
              </a:rPr>
              <a:t>Extinction &amp; Blocking</a:t>
            </a:r>
          </a:p>
          <a:p>
            <a:pPr lvl="1"/>
            <a:r>
              <a:rPr lang="en-US" dirty="0">
                <a:solidFill>
                  <a:schemeClr val="bg1">
                    <a:lumMod val="75000"/>
                  </a:schemeClr>
                </a:solidFill>
              </a:rPr>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990063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lgn="ctr" eaLnBrk="1" hangingPunct="1"/>
            <a:r>
              <a:rPr lang="en-US" b="1" u="sng" dirty="0" smtClean="0">
                <a:effectLst/>
                <a:ea typeface="ＭＳ Ｐゴシック" pitchFamily="34" charset="-128"/>
              </a:rPr>
              <a:t>Classical Conditioning Examples</a:t>
            </a:r>
          </a:p>
        </p:txBody>
      </p:sp>
      <p:sp>
        <p:nvSpPr>
          <p:cNvPr id="24579" name="Rectangle 3"/>
          <p:cNvSpPr>
            <a:spLocks noGrp="1" noChangeArrowheads="1"/>
          </p:cNvSpPr>
          <p:nvPr>
            <p:ph idx="1"/>
          </p:nvPr>
        </p:nvSpPr>
        <p:spPr>
          <a:xfrm>
            <a:off x="685800" y="1600200"/>
            <a:ext cx="7467600" cy="5105400"/>
          </a:xfrm>
        </p:spPr>
        <p:txBody>
          <a:bodyPr>
            <a:normAutofit/>
          </a:bodyPr>
          <a:lstStyle/>
          <a:p>
            <a:pPr eaLnBrk="1" hangingPunct="1">
              <a:lnSpc>
                <a:spcPct val="80000"/>
              </a:lnSpc>
              <a:buNone/>
            </a:pPr>
            <a:endParaRPr lang="en-US" sz="2800" dirty="0" smtClean="0">
              <a:solidFill>
                <a:srgbClr val="00B0F0"/>
              </a:solidFill>
              <a:latin typeface="Century Gothic" pitchFamily="34" charset="0"/>
              <a:ea typeface="ＭＳ Ｐゴシック" pitchFamily="34" charset="-128"/>
            </a:endParaRPr>
          </a:p>
          <a:p>
            <a:pPr>
              <a:buFont typeface="Wingdings" panose="05000000000000000000" pitchFamily="2" charset="2"/>
              <a:buChar char="§"/>
              <a:defRPr/>
            </a:pPr>
            <a:r>
              <a:rPr lang="en-US" sz="3600" b="1" dirty="0" smtClean="0">
                <a:solidFill>
                  <a:srgbClr val="00B050"/>
                </a:solidFill>
                <a:ea typeface="ＭＳ Ｐゴシック" pitchFamily="34" charset="-128"/>
              </a:rPr>
              <a:t>“</a:t>
            </a:r>
            <a:r>
              <a:rPr lang="en-US" sz="3600" b="1" dirty="0" smtClean="0">
                <a:solidFill>
                  <a:srgbClr val="00B050"/>
                </a:solidFill>
                <a:ea typeface="ＭＳ Ｐゴシック" pitchFamily="34" charset="-128"/>
                <a:hlinkClick r:id="rId3"/>
              </a:rPr>
              <a:t>The Office</a:t>
            </a:r>
            <a:r>
              <a:rPr lang="en-US" sz="3600" b="1" dirty="0" smtClean="0">
                <a:solidFill>
                  <a:srgbClr val="00B050"/>
                </a:solidFill>
                <a:ea typeface="ＭＳ Ｐゴシック" pitchFamily="34" charset="-128"/>
              </a:rPr>
              <a:t>” </a:t>
            </a:r>
            <a:r>
              <a:rPr lang="en-US" sz="3600" b="1" dirty="0" err="1" smtClean="0">
                <a:solidFill>
                  <a:srgbClr val="00B050"/>
                </a:solidFill>
                <a:ea typeface="ＭＳ Ｐゴシック" pitchFamily="34" charset="-128"/>
              </a:rPr>
              <a:t>Pavlovian</a:t>
            </a:r>
            <a:r>
              <a:rPr lang="en-US" sz="3600" b="1" dirty="0" smtClean="0">
                <a:solidFill>
                  <a:srgbClr val="00B050"/>
                </a:solidFill>
                <a:ea typeface="ＭＳ Ｐゴシック" pitchFamily="34" charset="-128"/>
              </a:rPr>
              <a:t> Experiment</a:t>
            </a:r>
            <a:endParaRPr lang="en-US" sz="3600" b="1" dirty="0"/>
          </a:p>
          <a:p>
            <a:pPr marL="0" indent="0" eaLnBrk="1" hangingPunct="1">
              <a:lnSpc>
                <a:spcPct val="80000"/>
              </a:lnSpc>
              <a:buNone/>
            </a:pPr>
            <a:endParaRPr lang="en-US" sz="3600" dirty="0" smtClean="0">
              <a:solidFill>
                <a:srgbClr val="00B0F0"/>
              </a:solidFill>
              <a:effectLst/>
              <a:ea typeface="ＭＳ Ｐゴシック" pitchFamily="34" charset="-128"/>
            </a:endParaRPr>
          </a:p>
          <a:p>
            <a:pPr eaLnBrk="1" hangingPunct="1">
              <a:lnSpc>
                <a:spcPct val="80000"/>
              </a:lnSpc>
            </a:pPr>
            <a:endParaRPr lang="en-US" sz="3600" dirty="0" smtClean="0">
              <a:solidFill>
                <a:srgbClr val="00B0F0"/>
              </a:solidFill>
              <a:ea typeface="ＭＳ Ｐゴシック" pitchFamily="34" charset="-128"/>
            </a:endParaRPr>
          </a:p>
          <a:p>
            <a:pPr eaLnBrk="1" hangingPunct="1">
              <a:lnSpc>
                <a:spcPct val="80000"/>
              </a:lnSpc>
              <a:buFont typeface="Wingdings" panose="05000000000000000000" pitchFamily="2" charset="2"/>
              <a:buChar char="§"/>
            </a:pPr>
            <a:r>
              <a:rPr lang="en-US" sz="3600" b="1" dirty="0" smtClean="0">
                <a:effectLst/>
                <a:ea typeface="ＭＳ Ｐゴシック" pitchFamily="34" charset="-128"/>
              </a:rPr>
              <a:t>Discussion: </a:t>
            </a:r>
            <a:r>
              <a:rPr lang="en-US" sz="3600" b="1" dirty="0" smtClean="0">
                <a:ea typeface="ＭＳ Ｐゴシック" pitchFamily="34" charset="-128"/>
              </a:rPr>
              <a:t>What examples of CC can you think of from your own life? </a:t>
            </a:r>
          </a:p>
          <a:p>
            <a:pPr marL="0" indent="0" eaLnBrk="1" hangingPunct="1">
              <a:lnSpc>
                <a:spcPct val="80000"/>
              </a:lnSpc>
              <a:buNone/>
            </a:pPr>
            <a:endParaRPr lang="en-US" sz="2800" dirty="0" smtClean="0">
              <a:effectLst/>
              <a:latin typeface="Century Gothic" pitchFamily="34" charset="0"/>
              <a:ea typeface="ＭＳ Ｐゴシック" pitchFamily="34" charset="-128"/>
            </a:endParaRPr>
          </a:p>
          <a:p>
            <a:pPr eaLnBrk="1" hangingPunct="1">
              <a:lnSpc>
                <a:spcPct val="80000"/>
              </a:lnSpc>
              <a:buNone/>
            </a:pPr>
            <a:endParaRPr lang="en-US" sz="2800" dirty="0" smtClean="0">
              <a:solidFill>
                <a:srgbClr val="00B050"/>
              </a:solidFill>
              <a:latin typeface="Century Gothic" pitchFamily="34" charset="0"/>
              <a:ea typeface="ＭＳ Ｐゴシック" pitchFamily="34" charset="-128"/>
            </a:endParaRPr>
          </a:p>
          <a:p>
            <a:pPr eaLnBrk="1" hangingPunct="1">
              <a:lnSpc>
                <a:spcPct val="80000"/>
              </a:lnSpc>
            </a:pPr>
            <a:endParaRPr lang="en-US" sz="2800" dirty="0" smtClean="0">
              <a:solidFill>
                <a:srgbClr val="00B050"/>
              </a:solidFill>
              <a:latin typeface="Century Gothic" pitchFamily="34" charset="0"/>
              <a:ea typeface="ＭＳ Ｐゴシック" pitchFamily="34" charset="-128"/>
            </a:endParaRPr>
          </a:p>
          <a:p>
            <a:pPr eaLnBrk="1" hangingPunct="1">
              <a:lnSpc>
                <a:spcPct val="80000"/>
              </a:lnSpc>
            </a:pPr>
            <a:endParaRPr lang="en-US" sz="2800" dirty="0" smtClean="0">
              <a:effectLst/>
              <a:latin typeface="Century Gothic" pitchFamily="34" charset="0"/>
              <a:ea typeface="ＭＳ Ｐゴシック" pitchFamily="34" charset="-128"/>
            </a:endParaRPr>
          </a:p>
          <a:p>
            <a:pPr eaLnBrk="1" hangingPunct="1">
              <a:lnSpc>
                <a:spcPct val="80000"/>
              </a:lnSpc>
            </a:pPr>
            <a:endParaRPr lang="en-US" sz="2800" dirty="0" smtClean="0">
              <a:latin typeface="Century Gothic" pitchFamily="34" charset="0"/>
              <a:ea typeface="ＭＳ Ｐゴシック" pitchFamily="34" charset="-128"/>
            </a:endParaRPr>
          </a:p>
          <a:p>
            <a:pPr eaLnBrk="1" hangingPunct="1">
              <a:lnSpc>
                <a:spcPct val="80000"/>
              </a:lnSpc>
            </a:pPr>
            <a:endParaRPr lang="en-US" sz="2800" dirty="0" smtClean="0">
              <a:effectLst/>
              <a:latin typeface="Century Gothic" pitchFamily="34"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dirty="0" smtClean="0">
                <a:solidFill>
                  <a:schemeClr val="bg1">
                    <a:lumMod val="75000"/>
                  </a:schemeClr>
                </a:solidFill>
              </a:rPr>
              <a:t>Types of responses</a:t>
            </a:r>
          </a:p>
          <a:p>
            <a:pPr lvl="1"/>
            <a:r>
              <a:rPr lang="en-US" dirty="0" smtClean="0">
                <a:solidFill>
                  <a:schemeClr val="bg1">
                    <a:lumMod val="75000"/>
                  </a:schemeClr>
                </a:solidFill>
              </a:rPr>
              <a:t>Pavlov’s experiment</a:t>
            </a:r>
          </a:p>
          <a:p>
            <a:pPr lvl="1"/>
            <a:r>
              <a:rPr lang="en-US" dirty="0" smtClean="0">
                <a:solidFill>
                  <a:schemeClr val="bg1">
                    <a:lumMod val="75000"/>
                  </a:schemeClr>
                </a:solidFill>
              </a:rPr>
              <a:t>Examples</a:t>
            </a:r>
          </a:p>
          <a:p>
            <a:pPr lvl="1"/>
            <a:r>
              <a:rPr lang="en-US" b="1" dirty="0" smtClean="0"/>
              <a:t>Activity: Conditioned emotional response</a:t>
            </a:r>
          </a:p>
          <a:p>
            <a:pPr lvl="1"/>
            <a:r>
              <a:rPr lang="en-US" dirty="0" smtClean="0">
                <a:solidFill>
                  <a:schemeClr val="bg1">
                    <a:lumMod val="75000"/>
                  </a:schemeClr>
                </a:solidFill>
              </a:rPr>
              <a:t>Extinction &amp; Blocking</a:t>
            </a:r>
          </a:p>
          <a:p>
            <a:pPr lvl="1"/>
            <a:r>
              <a:rPr lang="en-US" dirty="0">
                <a:solidFill>
                  <a:schemeClr val="bg1">
                    <a:lumMod val="75000"/>
                  </a:schemeClr>
                </a:solidFill>
              </a:rPr>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646229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486400"/>
          </a:xfrm>
        </p:spPr>
        <p:txBody>
          <a:bodyPr anchor="t">
            <a:noAutofit/>
          </a:bodyPr>
          <a:lstStyle/>
          <a:p>
            <a:pPr>
              <a:buFont typeface="Wingdings" panose="05000000000000000000" pitchFamily="2" charset="2"/>
              <a:buChar char="§"/>
              <a:defRPr/>
            </a:pPr>
            <a:r>
              <a:rPr lang="en-US" sz="4000" b="1" dirty="0" smtClean="0"/>
              <a:t>Take out a blank sheet of paper</a:t>
            </a:r>
          </a:p>
          <a:p>
            <a:pPr>
              <a:buFont typeface="Wingdings" panose="05000000000000000000" pitchFamily="2" charset="2"/>
              <a:buChar char="§"/>
              <a:defRPr/>
            </a:pPr>
            <a:endParaRPr lang="en-US" sz="1200" b="1" dirty="0" smtClean="0"/>
          </a:p>
          <a:p>
            <a:pPr>
              <a:buFont typeface="Wingdings" panose="05000000000000000000" pitchFamily="2" charset="2"/>
              <a:buChar char="§"/>
              <a:defRPr/>
            </a:pPr>
            <a:r>
              <a:rPr lang="en-US" sz="4000" b="1" dirty="0" smtClean="0"/>
              <a:t>Take out a pen</a:t>
            </a:r>
          </a:p>
          <a:p>
            <a:pPr>
              <a:buFont typeface="Wingdings" panose="05000000000000000000" pitchFamily="2" charset="2"/>
              <a:buChar char="§"/>
              <a:defRPr/>
            </a:pPr>
            <a:endParaRPr lang="en-US" sz="1200" b="1" dirty="0" smtClean="0"/>
          </a:p>
          <a:p>
            <a:pPr>
              <a:buFont typeface="Wingdings" panose="05000000000000000000" pitchFamily="2" charset="2"/>
              <a:buChar char="§"/>
              <a:defRPr/>
            </a:pPr>
            <a:r>
              <a:rPr lang="en-US" sz="4000" b="1" dirty="0" smtClean="0"/>
              <a:t>All books and binders on the floor</a:t>
            </a:r>
          </a:p>
          <a:p>
            <a:pPr>
              <a:buFont typeface="Wingdings" panose="05000000000000000000" pitchFamily="2" charset="2"/>
              <a:buChar char="§"/>
              <a:defRPr/>
            </a:pPr>
            <a:endParaRPr lang="en-US" sz="1200" b="1" dirty="0" smtClean="0"/>
          </a:p>
          <a:p>
            <a:pPr>
              <a:buFont typeface="Wingdings" panose="05000000000000000000" pitchFamily="2" charset="2"/>
              <a:buChar char="§"/>
              <a:defRPr/>
            </a:pPr>
            <a:r>
              <a:rPr lang="en-US" sz="4000" b="1" dirty="0" smtClean="0"/>
              <a:t>Put cell phones away</a:t>
            </a:r>
          </a:p>
          <a:p>
            <a:pPr>
              <a:buFont typeface="Wingdings" panose="05000000000000000000" pitchFamily="2" charset="2"/>
              <a:buChar char="§"/>
              <a:defRPr/>
            </a:pPr>
            <a:endParaRPr lang="en-US" sz="1200" b="1" dirty="0" smtClean="0"/>
          </a:p>
          <a:p>
            <a:pPr>
              <a:buFont typeface="Wingdings" panose="05000000000000000000" pitchFamily="2" charset="2"/>
              <a:buChar char="§"/>
              <a:defRPr/>
            </a:pPr>
            <a:r>
              <a:rPr lang="en-US" sz="4000" b="1" dirty="0" smtClean="0"/>
              <a:t>Pens ready…</a:t>
            </a:r>
          </a:p>
          <a:p>
            <a:pPr>
              <a:buFont typeface="Wingdings" panose="05000000000000000000" pitchFamily="2" charset="2"/>
              <a:buChar char="§"/>
              <a:defRPr/>
            </a:pPr>
            <a:endParaRPr lang="en-US" sz="1200" b="1" dirty="0" smtClean="0"/>
          </a:p>
          <a:p>
            <a:pPr>
              <a:buFont typeface="Wingdings" panose="05000000000000000000" pitchFamily="2" charset="2"/>
              <a:buChar char="§"/>
              <a:defRPr/>
            </a:pPr>
            <a:r>
              <a:rPr lang="en-US" sz="4000" b="1" dirty="0" smtClean="0"/>
              <a:t>RELAX!</a:t>
            </a:r>
            <a:endParaRPr lang="en-US" sz="4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pPr algn="ctr">
              <a:defRPr/>
            </a:pPr>
            <a:r>
              <a:rPr lang="en-US" b="1" u="sng" dirty="0" smtClean="0"/>
              <a:t>Conditioned Emotional </a:t>
            </a:r>
            <a:br>
              <a:rPr lang="en-US" b="1" u="sng" dirty="0" smtClean="0"/>
            </a:br>
            <a:r>
              <a:rPr lang="en-US" b="1" u="sng" dirty="0" smtClean="0"/>
              <a:t>Response</a:t>
            </a:r>
            <a:endParaRPr lang="en-US" b="1" u="sng" dirty="0"/>
          </a:p>
        </p:txBody>
      </p:sp>
      <p:sp>
        <p:nvSpPr>
          <p:cNvPr id="3" name="Content Placeholder 2"/>
          <p:cNvSpPr>
            <a:spLocks noGrp="1"/>
          </p:cNvSpPr>
          <p:nvPr>
            <p:ph idx="1"/>
          </p:nvPr>
        </p:nvSpPr>
        <p:spPr>
          <a:xfrm>
            <a:off x="457200" y="1951037"/>
            <a:ext cx="8229600" cy="4525963"/>
          </a:xfrm>
        </p:spPr>
        <p:txBody>
          <a:bodyPr>
            <a:normAutofit fontScale="85000" lnSpcReduction="20000"/>
          </a:bodyPr>
          <a:lstStyle/>
          <a:p>
            <a:pPr>
              <a:buNone/>
              <a:defRPr/>
            </a:pPr>
            <a:endParaRPr lang="en-US" dirty="0" smtClean="0"/>
          </a:p>
          <a:p>
            <a:pPr>
              <a:buFont typeface="Wingdings" panose="05000000000000000000" pitchFamily="2" charset="2"/>
              <a:buChar char="§"/>
              <a:defRPr/>
            </a:pPr>
            <a:r>
              <a:rPr lang="en-US" sz="3200" b="1" dirty="0" smtClean="0"/>
              <a:t>Originally</a:t>
            </a:r>
          </a:p>
          <a:p>
            <a:pPr>
              <a:buFont typeface="Wingdings" panose="05000000000000000000" pitchFamily="2" charset="2"/>
              <a:buChar char="§"/>
              <a:defRPr/>
            </a:pPr>
            <a:r>
              <a:rPr lang="en-US" sz="3200" b="1" dirty="0" smtClean="0">
                <a:sym typeface="Wingdings" pitchFamily="2" charset="2"/>
              </a:rPr>
              <a:t>CS (Instructions)  Nothing</a:t>
            </a:r>
            <a:endParaRPr lang="en-US" sz="3200" b="1" dirty="0" smtClean="0"/>
          </a:p>
          <a:p>
            <a:pPr>
              <a:buFont typeface="Wingdings" panose="05000000000000000000" pitchFamily="2" charset="2"/>
              <a:buChar char="§"/>
              <a:defRPr/>
            </a:pPr>
            <a:r>
              <a:rPr lang="en-US" sz="3200" b="1" dirty="0" smtClean="0"/>
              <a:t>US (Quiz) </a:t>
            </a:r>
            <a:r>
              <a:rPr lang="en-US" sz="3200" b="1" dirty="0" smtClean="0">
                <a:sym typeface="Wingdings" pitchFamily="2" charset="2"/>
              </a:rPr>
              <a:t> UR (Anxiety)</a:t>
            </a:r>
          </a:p>
          <a:p>
            <a:pPr marL="0" indent="0">
              <a:buNone/>
              <a:defRPr/>
            </a:pPr>
            <a:endParaRPr lang="en-US" sz="3200" b="1" dirty="0" smtClean="0">
              <a:sym typeface="Wingdings" pitchFamily="2" charset="2"/>
            </a:endParaRPr>
          </a:p>
          <a:p>
            <a:pPr>
              <a:buFont typeface="Wingdings" panose="05000000000000000000" pitchFamily="2" charset="2"/>
              <a:buChar char="§"/>
              <a:defRPr/>
            </a:pPr>
            <a:r>
              <a:rPr lang="en-US" sz="3200" b="1" dirty="0" smtClean="0">
                <a:sym typeface="Wingdings" pitchFamily="2" charset="2"/>
              </a:rPr>
              <a:t>Many trials</a:t>
            </a:r>
          </a:p>
          <a:p>
            <a:pPr>
              <a:buFont typeface="Wingdings" panose="05000000000000000000" pitchFamily="2" charset="2"/>
              <a:buChar char="§"/>
              <a:defRPr/>
            </a:pPr>
            <a:r>
              <a:rPr lang="en-US" sz="3200" b="1" dirty="0" smtClean="0">
                <a:sym typeface="Wingdings" pitchFamily="2" charset="2"/>
              </a:rPr>
              <a:t>CS (Instructions) : US (Quiz)  UR (Anxiety)</a:t>
            </a:r>
          </a:p>
          <a:p>
            <a:pPr>
              <a:buFont typeface="Wingdings" panose="05000000000000000000" pitchFamily="2" charset="2"/>
              <a:buChar char="§"/>
              <a:defRPr/>
            </a:pPr>
            <a:endParaRPr lang="en-US" sz="3200" b="1" dirty="0" smtClean="0">
              <a:sym typeface="Wingdings" pitchFamily="2" charset="2"/>
            </a:endParaRPr>
          </a:p>
          <a:p>
            <a:pPr>
              <a:buFont typeface="Wingdings" panose="05000000000000000000" pitchFamily="2" charset="2"/>
              <a:buChar char="§"/>
              <a:defRPr/>
            </a:pPr>
            <a:r>
              <a:rPr lang="en-US" sz="3200" b="1" dirty="0" smtClean="0">
                <a:sym typeface="Wingdings" pitchFamily="2" charset="2"/>
              </a:rPr>
              <a:t>Eventually</a:t>
            </a:r>
          </a:p>
          <a:p>
            <a:pPr>
              <a:buFont typeface="Wingdings" panose="05000000000000000000" pitchFamily="2" charset="2"/>
              <a:buChar char="§"/>
              <a:defRPr/>
            </a:pPr>
            <a:r>
              <a:rPr lang="en-US" sz="3200" b="1" dirty="0" smtClean="0">
                <a:sym typeface="Wingdings" pitchFamily="2" charset="2"/>
              </a:rPr>
              <a:t>CS (Instructions)  CR (Anxiety)</a:t>
            </a:r>
          </a:p>
          <a:p>
            <a:pPr>
              <a:buFont typeface="Wingdings" pitchFamily="-105" charset="2"/>
              <a:buChar char="n"/>
              <a:defRPr/>
            </a:pPr>
            <a:endParaRPr lang="en-US" dirty="0" smtClean="0">
              <a:sym typeface="Wingdings" pitchFamily="2" charset="2"/>
            </a:endParaRPr>
          </a:p>
          <a:p>
            <a:pPr>
              <a:buFont typeface="Wingdings" pitchFamily="-105" charset="2"/>
              <a:buChar char="n"/>
              <a:defRPr/>
            </a:pPr>
            <a:endParaRPr lang="en-US" dirty="0" smtClean="0"/>
          </a:p>
          <a:p>
            <a:pPr>
              <a:buFont typeface="Wingdings" pitchFamily="-105" charset="2"/>
              <a:buChar char="n"/>
              <a:defRPr/>
            </a:pP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7951" r="12578"/>
          <a:stretch/>
        </p:blipFill>
        <p:spPr>
          <a:xfrm>
            <a:off x="5489275" y="1951037"/>
            <a:ext cx="3197525" cy="224560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dirty="0" smtClean="0">
                <a:solidFill>
                  <a:schemeClr val="bg1">
                    <a:lumMod val="75000"/>
                  </a:schemeClr>
                </a:solidFill>
              </a:rPr>
              <a:t>Types of responses</a:t>
            </a:r>
          </a:p>
          <a:p>
            <a:pPr lvl="1"/>
            <a:r>
              <a:rPr lang="en-US" dirty="0" smtClean="0">
                <a:solidFill>
                  <a:schemeClr val="bg1">
                    <a:lumMod val="75000"/>
                  </a:schemeClr>
                </a:solidFill>
              </a:rPr>
              <a:t>Pavlov’s experiment</a:t>
            </a:r>
          </a:p>
          <a:p>
            <a:pPr lvl="1"/>
            <a:r>
              <a:rPr lang="en-US" dirty="0" smtClean="0">
                <a:solidFill>
                  <a:schemeClr val="bg1">
                    <a:lumMod val="75000"/>
                  </a:schemeClr>
                </a:solidFill>
              </a:rPr>
              <a:t>Examples</a:t>
            </a:r>
          </a:p>
          <a:p>
            <a:pPr lvl="1"/>
            <a:r>
              <a:rPr lang="en-US" dirty="0" smtClean="0">
                <a:solidFill>
                  <a:schemeClr val="bg1">
                    <a:lumMod val="75000"/>
                  </a:schemeClr>
                </a:solidFill>
              </a:rPr>
              <a:t>Activity: Conditioned emotional response</a:t>
            </a:r>
          </a:p>
          <a:p>
            <a:pPr lvl="1"/>
            <a:r>
              <a:rPr lang="en-US" b="1" dirty="0" smtClean="0"/>
              <a:t>Extinction &amp; Blocking</a:t>
            </a:r>
          </a:p>
          <a:p>
            <a:pPr lvl="1"/>
            <a:r>
              <a:rPr lang="en-US" dirty="0">
                <a:solidFill>
                  <a:schemeClr val="bg1">
                    <a:lumMod val="75000"/>
                  </a:schemeClr>
                </a:solidFill>
              </a:rPr>
              <a:t>Summary</a:t>
            </a:r>
          </a:p>
          <a:p>
            <a:pPr lvl="1"/>
            <a:endParaRPr lang="en-US" b="1" dirty="0"/>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167729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990600"/>
          </a:xfrm>
        </p:spPr>
        <p:txBody>
          <a:bodyPr>
            <a:noAutofit/>
          </a:bodyPr>
          <a:lstStyle/>
          <a:p>
            <a:pPr algn="ctr"/>
            <a:r>
              <a:rPr lang="en-US" b="1" u="sng" dirty="0" smtClean="0"/>
              <a:t>Extinction</a:t>
            </a:r>
            <a:endParaRPr lang="en-US" b="1" u="sng" dirty="0"/>
          </a:p>
        </p:txBody>
      </p:sp>
      <p:sp>
        <p:nvSpPr>
          <p:cNvPr id="3" name="Content Placeholder 2"/>
          <p:cNvSpPr>
            <a:spLocks noGrp="1"/>
          </p:cNvSpPr>
          <p:nvPr>
            <p:ph idx="1"/>
          </p:nvPr>
        </p:nvSpPr>
        <p:spPr>
          <a:xfrm>
            <a:off x="457200" y="1828800"/>
            <a:ext cx="8229600" cy="4297363"/>
          </a:xfrm>
        </p:spPr>
        <p:txBody>
          <a:bodyPr/>
          <a:lstStyle/>
          <a:p>
            <a:endParaRPr lang="en-US" dirty="0" smtClean="0"/>
          </a:p>
          <a:p>
            <a:pPr>
              <a:buNone/>
            </a:pPr>
            <a:endParaRPr lang="en-US" dirty="0" smtClean="0"/>
          </a:p>
        </p:txBody>
      </p:sp>
      <p:sp>
        <p:nvSpPr>
          <p:cNvPr id="39940" name="AutoShape 4" descr="data:image/jpeg;base64,/9j/4AAQSkZJRgABAQAAAQABAAD/2wCEAAkGBxQTEhUUExQWFhQXGB0YFxcWFx8ZHxwcHBwbGhgXHR0dHCsgHRolHR0cITEiJykrLi4uGiAzODMsNygtLisBCgoKBQUFDgUFDisZExkrKysrKysrKysrKysrKysrKysrKysrKysrKysrKysrKysrKysrKysrKysrKysrKysrK//AABEIAQAAxQMBIgACEQEDEQH/xAAcAAABBQEBAQAAAAAAAAAAAAAFAAEDBAYCBwj/xABTEAACAQIEAwQEBwkLDAIDAAABAhEAAwQSITEFQVEGEyJhMnGBkQcUI0JSobFUYnKCssHR0vAVJDM0Q1N0kpOU4RY1VXOio7PC09Ti8USDJWNk/8QAFAEBAAAAAAAAAAAAAAAAAAAAAP/EABQRAQAAAAAAAAAAAAAAAAAAAAD/2gAMAwEAAhEDEQA/ANxi+3+S9etdwD3V02we9jNABJjJpvtrtM0yfCBLFfi+xgzc8gfoedZTH2EbFYucpPxl8oYjkqzpzGvSqSYWAE0LDI0g6kZgDp1OU6dKDeW+3oM/I6jcd5/4zS/y80/gORP8IeR29CsZYtwmvpkGNSSRmIB+vQ9KfudNegETQbP/AC70/gYkb55A0n6Oo/TVrhPalr1+1ahALi3NQDIKZCBE8wX3j0R10xnxYCBP+EDn022/xrvAObeKwt0Albdxi4Gph0KSRzgEmf8AGA9YAPUe7/Gng/sP8a4wt8OquplWAIPkaloOIbqPd/jXF62xHhfKeoUH7ampUFE4W9/P/wC7WkMLe/n/APdrV6lQUvi13+eP9Ra5+K3v5/8A3a1fpUAfG8KvvGXG3rUb93bsmfX3lpvqiqp4Biv9KYn+xwv/AG9aKlQZ0cBxX+lMT/ZYX/t6f9wsT/pPFf2WF/7aj11iASBmMaARr5a6Viu0XZ/iGMGuJTDprFm1mM9M9zQn1AR696BY/ErZOW7xy4jdCuEn1EDD71XwLWsQ8Jxu+7toFVrKTyACi0B9VAeM9leHYFFV1u4rFuPDbRyu/OFHgtzsdT66H2fg/wATfVe5w4wnh8Ru3X1O/hWC669enLag3mO4A1pc93i2LtoObvaUe82qz3BM+LxDWrON4qbSz++ZtC00fRY29Z20rN8Y4VjeHXEvYlbWK1i215mvLO8KGgq3s15bVoOG/C3kypicMVOmtuVABJnwtrAEc9daDVf5H3v9J47+tb/6dcXeyV4An91MdoCfSt9P9XWowOLS7bW5bYMjCVZTIIqW/wCi3qP2UFTgdwthrDMZZrSEk8yVBJp6bgQ/e1j/AFSfkilQeR8QEY3FtJ8GIYxOhLFFGnrYTTEi0Qh18BiIGvjPXaFjmZPnouNPlxmKaPCMVr+M1nlz2+quMF4m8Rkqh19QP1gE0FrDIYJbSATEbK1xsseUAQNqtWbYHLXl6uXtqjZxLqkuubwKFzaaZmA9YEkzziruH1Dt1bYjkNOZ5kTp1oJ0QxO09RzP2+f+NWLBJ5a+7/1VaxiCIJEjpH7dauJcBOn7aUGt7Iue5Ns/yTFAfvYDAewHL5xNHKz/AGNHyd3r3rSeuix9UCtBQKlSqHE4lEEu6qJgFiB7NaCalUWHxCuJRlYdVIP2UsTfW2jO7BVUSSeQoJaVBsRxO9lLJayIAWz3TrlAkkW1ljpyOU6RQ/hfHL1wjLD5rfeBGtGyWWQCVJduogMBM70GppVV4bjlvIHQ6SQQRBVgYZSOTAyDVqgVc3FkEAweo5eetdUqAdwvg1uxmKAtccy91zmdz5t+YQByFEaVKgju2VaMygwZEiYI2InnVbiXCrN9Sl60lxTyYT7juD6qu0qDPdm+ywwTOLN5+4aT3LwwVjGqtuBvoZnSj130T6jXdcXfRPqNBQ7NXC2EwzHc2bZMeaKaVcdlP4jhf6Pa/wCGtKg8Y7S3D8dxozRF/MABJmRqOh0WreGIGU2z6LQQ+pgk25MeuhHajElsXjYAg3H0JHJlH1kQI61a4HiVtkZcxyKDHVYLgfWB5RQFHxDNbKkSRZVRI5ggjlrv9VWcC7BMsRlVAP6oB8t/dFU7BtomquHUQwMa+kxAjSJVtunnVyxqScwyx4vwp9+1Bdwd+SM22vL2EzVy2kEFfb9X+FD8GAxZfRyQBznwz/hV23bYEzsDprvpQF+zl8riQBotwNnXzUSreuBHmI6CtnWGwCxfssNMriR5ODb/AOetyKATjb1y8HSzCgNlNxmiYYZ1UDxcis6b6bVNhuD2UfvBaQXcuUuBrG5EmTqa6xfCLNxw7J4xsykqeXNSDyFQYPhLW1K974SST4SWMnYs7NpGm1BU7NXQWxN3ZC4E94XWUBDHM8ERsVACiNOdDu1/GUZUVA91VfvLgtEqcqgwVIBLQxUyBGmpFHeIcCt3Vtr4kW22ZVtnKJ8xEHXX11ewmDS2IRQJ1J3JPUk6k+ZoMvZ7UyqENYWTBN3EAtJ2EW1I5xvRfgdi4huC5aspJzKbOxBnRtAS06zEeLyNE8Th1dSrgMp3B+qsj2MZe/xzS5S3ea2pZmYBV9JRJPMTO+ooDvBv4XF6QO+A9ZFq1J9v5qLUL7OKe4Dne6zXvULhLKvsUqPZRSgVKlSoFSphT0CpUqYmgeuLux9Rruubmx9VAL7JPOCwxH8yg9ygH7KVcdjv4lh/wBSoPG+0uFBxuLAbL8u8ADX0RO2sCQelVijW7hKiYkkNOwAUrOkrJKiOVT8ccNjcUzAZjfeAOQUa8jvp7qr5t1zLmNszJ38QICgxGza66KKAgzK8ffqrHXbNcKkRyMOI9VFrLHf5jKCJEHWSfXpG/lWaw5l82py2ZWdRmBzKfMeXWKMYbCMoRPm+Eb/Qcty6qQB6qC/glzSV0OYid5jYn3/bV8ZxGs9P258qFqSXIUzBTbXdiCPcNaLW99RBO/l6qCxhSQ9sz/KWwdjI7xOf7bV6KK88tNkYNyBUx+MD7hXolAqVKlQKlSpUFfiGKFq29xtFRWY+pRNY7hOANrheUiLuLPi5nPiGAJkclU79BRrtm02bdkEA37yW/EJETncEcwVUjprVjHKGxGGt7Zc96PwFFsD33fqoCttAAANhoPZXVKlQMTQ9+O4cEg3rcjeGBjnrG2lU7y/Gr120xPc2cqsqkjO7AOQxGuULl0nXMZmKKWsPbRQqKqr9FVAGu+gEUHeHxKOAyMrKdipBHvFTV51i0ulye4ttfN1gbXcPb8MtkfvlMbZSSdN9oo9gMPirDOqtbuozZlS475lBHoBzmJ1E6xvyFBp6jxDqqlmgKBJJ5Aak0KXj4GlyzetmJ/g8496TT4vGpiLNxbFwO0DMqmGiRnSDqpKyuu00HS8RuuAbdgqDrmusqgL1IUlpjlA31in4PxYX1fVCUYiUMgiAcwnWJJHnGlScDNnuU7kBUIkLzHUNrOYbGelUMQjWsWrksUuju5LKQCZKqqgAgSDLSeUzuAn7GsDgrEfQ+wkGlUXYb+I2fxvy2p6DxztPbCYzF6/y5A3nUA8mGgJGwJgmqrXCWWBlDgAnOd/BGseHb1at1qz2uLfujjFUgZnO4GwCjTSQfEfdUBdbtuWGWRqC2wGpPi9IRBEcid4oJbLEBS05AWkneJyj5o32PkRVnheMZkhSc2qAaaZgXRukwQNfbQywm9vWA5lgkzBIXnJ18QP3g063eFuysHBXxEFwBrlUHTUab9OQ1oDWGulCqgEZyT7ozT13onafMv269TO9VcBeYKQSWK6EzuYBJ5jY1K99dPkzI0kRz0Os7UEmOu+Bz0Q6xtpXqNh5VT1APvrzGRBBGjgz5SI99egdncR3mFsOdzbWfXAn66AjSofxbiXdABVNy605LYMTG5J+ao5k9R1qi2BZlnE3XLRqlpyiCQJAykMwE7k8p02oD1NQK3wGzAKNeTzW9c+wsRSKYq1qlwX1A1S4oVuezoInbdetBM47zGDXSxbn8a7I6bhV/wBqu8Mc2LuHlbtIg9bFmb6glDuzWNDtiWKlbpvHvEYeJRCpbnyKqDpIMmDV7s+ATiLg+ffb3Iq2vtQ++gMUjSpjQBuz3pYk8ziXn1BVC/UB76C8Tx9x8U1ixduC9Zh+7FoMhldGZiwEEHQSNQTRjL3OMaTCYkAjyu21AI/Gtgf2Z5mhODuCxxd1Yj992VZT9/aEMAOka79OtAz3uJqZcKVA+baDa8pC3c2/QGocL2mAdu/tshB9K2GbxTsyEB1JGuogida3EVBicDbuQbltHI2zKDHqkUGB4h2rtKQoW9d8feIXdE1B9EQQcuuxGo01q/wjiT47FKciWhY8bESXJYR3csFhSNTAMxy0Na+3gra+jbQepQPzUHx3ZHD3HRwGtsjZh3bFR5jLsAfIDeaCLCovfXsWTbUQbQlRmm2WWSxIjMfm8xGvKn7O27mISzib7gsMzIqoFADSuupPo7iSJ6wKL4jhVm44d7SM4IIJUHUbGrZGlAE7EfxK1+P/AMRqVQ/B8xOBtz9K4P8AeNSoPGu32nEcXto+h00zKvt+2qOETvIVCJbKPCNtSDqD6IVidelFu3ll34piUQEy6mAJ2RY386u8I7K93bLFczD0tJC5lHhHNmPhAG3j89AGraXUIqsQDoEzeZGjbjQUwtkg93bYMIUHLlyTBjVvS0A061th2ZZWSzm8b/KXI+aqlc2XrqQBtuTuKJYLs4neEvb8CKCgn0n1LMfflHPflQZHhXEjbFtSGEKRGSZ18EROuUHQ6iKO2MQl0AqVPWNfX6jpRV+yYa0GFtRefQmfCgO+gIzZRsOvQU7dg0DSL1xQAApUgMxPpM5jUzy2/MFEKQZAkdI9tansneAwgzQots6kkwAAxIJ6aRQrBdmL0z8Zka7opI1MD2VO3BnxBhyxt278ZWlM6KpJLBQA2a4RvplUc6C3wW4t03MUTmzsUtmdBbRiqx+E2Z/xvKixKRJiNvf+31VBhsCtsQiwssY82OYx+j11Lh7inSdesRuNNaDvCRqo5Gh3GuINYVMid4z3MgAMTMk67TAMeelEVUAnXU6xUeKwqusOAwMEBuREayNjPPkaDP2sd8YZ2tzaxVtDpHhuIDorA6mDKkaFST11K9knzYW2xgM2Z2X6LM7MyHoVJgjqKj4bw5LNxnEl29Ili23OTzIABI+iOlN3Yw98XEPyeIfLcXkLhHguDoWgKesqeRkD1Kmp5oKHG8D31lkByvoyMPmuplT79/Ims5xjh74vD2MRYOTEWX7yD9JfDcte8EaefWtlQXApkxGItDZgLyfjytwf1ln8egv8Jxwv2UuroGEkHcHZlPmDI9lW6APe+K3pM/F7778rd1tJ8kf8r8Iwemgemmh/E8S0i1b/AIRxuPmLs1w/YBzPlNUbvZvxZkv3kI9CHY6xBL5iQ4O8EeqgP1yWoTheOp3c3yLd1YFy2TrmgaKN2B5RvUOH4ML6m5iQTccaA6dyDqqpHosNJaZJHSBQRfB//Ek/Du/8R6aovg1n4ioJkrdurJ3MXWEnzNKgzycLS7xPGs8+G5bkfSBtqYPkY9xrTYnBhzJAMMGgdRqPXrVHhn+cOJyNM2G16fIUXyEDwHSgizOJkdIMb+VXbWHZgJ0Efp99TYEsTqNAPeau0FK4pCgDfoNp3p8LhmBBZuWo6eQqx3Q6VJQMqxSp6VBUuOV325foHuNQuCyEIYbkY2MaEjSas3SB5+Xrmq2Mvp3blm7tVGr7ZRzIkdOfnQDEw+KtN4Lgvg65bpggwBAZdACdYjrXb8Ze0ScRZNpdIuA94ms6EjVeW4is32b7LW3uNfBvpbJ8CtdfMRqe9fXQkbLyG+ulah8DiRomKJG8XLasfUWEfZQXLWKt3UlHVpG6kE9OVD+I4WBasgszO9seIyQtkh2ueR0ierLQPjWDvBWZsPYzLAN6zcaywLEDNAEx4iYJPKrvD7xwd0DFsWLwqXySRqR4AJ0BOpG48wJAaNMNc1zXiQRGiKCPOaj/AHJB9K7eYdO8K/kRVmxjEZ3RTLW4z+RYSBPWNfaKsUA5eHOulu8yr0b5SPUWMgeVUXtMuLtBnzFrN3XKB6LWSo08yaP0Ec5seP8A9WHJ9txx+a39dARxNkXAUYBliCCNDPKhOAzlzhmuurWxmVhlJe0dFJJB8SnwkjyPOi2KuQhJEiNY/NQjidotF6wF7614oOzq3pWyejaENGhAPlQFsJgVtyQWZm9J3MkxsPIDoNNT1q3VThuPW8mdepDKd1YaMp8wat0AviHBhcuC6txrdwLkzKFMrMgHMp59KJIsAazpv1866pUGX+Dn+J//AHXv+K9KuPg3uThGH0cReB/tGP2GlQPwBAeJcTnmcN/wa0QwaCIG3nQTgqRxHHnquHJ9eRx9gFaKgUU9KlQKlSpUCrm4SAYEmNBMSeQnlVXCcQRwWGihzbBPziDl0/GkeyouL49rQGVAxOgLOEUHkCTrJOwANBmX4nxIOge1h7feXAq+IuYiSdOgBNFsNwYXHzXna9zAYZUBBJEKN/bNDeGYwG4Ll+4gvMe7t2lmLakgZSDs7Ec4OwjetR3oBy7foAmgkZQFgaftvUKL7NPdy/PUhuAiR00/TUVhpAKgmeojQnofKgg4jb721ctH56FZA2kfaKfBZcVhrZuqGzKCynk40b3MCKmtXTrm0MwNOX6ef/qqfZ/wPiLJ+ZdLr+DdGf8ALz0AbA8UTB3sQMSDazAXMx1F1gWDMhG5ym2Mm4ijHCe01q+2UAqZgZipBOpiVJg6HQ9DUHbLhRvraOUMtu4XYSAR4GAcFtJViDB0ImhPD8bauLcuX5a4VVVsqoUlM/yLKFPpO2oM7bQJkNjicUlsZnZVXqxigfB8Wl7EYm7bYgRatgkROUM0weRz/VQO3g8bdb5LCWsONIu4lzduDTeNYPtFW+D2jhcHi3Z+9ud7c8TD0mWLaiBt4hAA8qDU3QdJIiDI2ExTqyGIPpSY6jSZ+qhNziw+MfF4zOEVzzE6yB6hB/GFELNwZpKwQv8AhG/Xl5UA7idtrTjEWEzECLqD+UQbEffrrHXbpRnB4hbiq6NmRgCp8v01Enh1bQaAfXpQezc+JuxgnCXDnJGosudWJ5i20zPIzyoNLSrlWBEjUHYiuqDJfBr/ABe9/Sr35VKn+Dg/ve9/Sr35dKgs8G/zjj/wMN+TcrR1nuGrHEsX99Zw7H/er+atDQKlSNB8LcZMVdssSyOgvJJmNclxB5TlMffUBiuLzEKxUSwBgdTGgrqo8RiFRWdjCqCxPQASTQYbC4i6UwSWxamys3bN1+7ud6FZBodxmJaefWrOB4b37m5dxV7v0ktbKJCdDbQhoXowJnrVfjl8jCm+bZuXcSk5gJWzbAlRm5EA9dWJNP2T4hdxOJRrwGazaMso53ApKkjlrAH3s86AVY48bjXbJFzM1xMi3iMyhWtlHygDLmd19XTQ16KLuuu/7D30Gfs3ZGIGIEgy7MNwzMQcxJ10gQNtB0o2iiZ50CVoExrrv7z9lS94InpvUL7GDp+2lSW9dvaKCQihlrTHXPvsPb/2Xu/rUSf7TQvArOMxL9EtW59WdyP9oe+gv8Rwa3rbW3nKwgwYMUIwXZhLd/vQxK+E5SJJdQyhmb50BjA5H1CNBTGg4u3AoJYgAbkmB76xFy62ZQvj+WuXMPaBI71mdmW6/SykzJ3Ikcp5t9oEe7ca9ZNwi61u0GPhBV7dsKFI0J7xWLQdyOQo52VwTKty9etlL9y4xOY5mCAkIsjQKBsBpFBLwfgQtAu57y+5Ju3G3JPJfoptA6AUSswWIgaa/YZ9+/srpmBOnQif29Vc2QC0/OAg/noOMRbMHLqB80nz09m9Q90xtiDrqTI3GoiNqlu6yQxAkzPt28taRuRb0Ekctz7fUfsoM9g7j4FyGJfBk6QCTYJ6czan+r6ttajAgEGQdQR9tB2cxDROzAxrPq011ql2QxgVruEJM2Ya3m/m22HnlaV9UUEfwcLGHu+eKv8A5cfmpq7+D3+AvDpir4/26VBYwP8AnPE/0ex+VerQ0AwdsjiWIPI4ezHsa7NHg00D0J4mYxOFjcm4D+Dkkj1ZgvuoqTQC5jrbYzV1VcOhXUgTcfLMa65VifwxQaCsj2k4sj3hh97Vsd/imGvhU/J2gBuzOBI6DzqTtF2rCr3eDHf4hyFQLqBMy5I5AD1TFUuynBNRLZkRs91xJ769J+cd7VrQDqw8qA/w7h6nC27d9A2gZ0IkBpzxHkx+qiJUDQCPZQ/jmP7m0zgAsWVFU6ZmZgFH1/VVtQwGup6ft+2tB2VB8zABqO7h52MHX69PqrkiZUiNfftFdZdCM0cvV50HVu2Rz1MTH2/bU6IIih+NxWSSJBDDdZzgLnbuwNScs+403DsRcLspTQM2Z9BEZSigaz4WgnTVTQEyKHcGEm9c3z3Wg+SAWx+QT7am4rjO7sXLnNVMDq2yj2mB7a64VhO6s27f0EVT5kASfadaC3XF+6EVmYwqgknoBqTXdC+1AnCXx9JCv9bT89ABw/C1uXbKvbAzs2KKKSO71BEkau7uVJnTwaDStcTqKzvBW/8AyWPBacqYcASTlBV5EctddOtEuP4hrWFvONWCHL+EdAfeRQVbeJu37nyRCWEbVism4yt4gs6BBEZt9460aa0JB1kfttUHC8KLNq3aA0RQo9gipmQnYkHr+agZ7IOuv6aVtABtH7QKdk1BqO9mCkxm8vb+ighvW4PKDpty9L9vKse7lOM22GgKm2ROhDS0x6491abEXgoAggc/XqNPfWQ7VYXu8XhcYJAF1FuSdxIlo/BJ93toD/wf/wAHif6Zf/KFKuuwYhMWP/7cR+UKVBZt/wAfviT/ABe1t+Hdowlzz0O1BVU/uhejnhrcH8e5WY+E/tDdwqC1bIFy9JzDdVGkjoTt5RQFO1vbNbU2MN8piCYJVS4t8ixy7sPo+Rmspw7stirpLv8AI2tS9y/oxE+IkcyYLEmBqOQFHPglxdl8KVVSLisO8kyWLR4xGy5gRB6Gd9YfhZ4netC2qibRWSNgSDBnkdMsD1mOgXOy3BFVCLcrZbwm63huYg/e80s9I1P2nMTjosaAWUVu7dTKkCIhMsido3B2ryJe314BY8QzSUdpA1GUqdChEQPV660FrtoLmYOrFbmUPlKySgInRvTMjUAEFFOxAoNXjL47sXM0vh73fMjGfk2Zhm81yMSp+98q0qkgaEHnrznWPLkJ15V5ZxPtOhJNpbsHwuGZSTqATmEwsrt1nQgkVuOw3Ejdwik6ZCbcE5jCejJ5nKV16+ugO3G6j/CeVZRMS6m84e0oe9dUd4SJKBLdpVjWM2/u51rzA8X7fttXz1xDjr53BkhHuBQGyrqzySY3zvJOkwBQemXuIyjM9w2+68UNcAcm73iuc3LKoMKvT1Vb7N4+5iFbu/k0Zu8uuYDy4BFtF1iFygs2p5DWR41hMVczDvXaSUWDvChguUkyBBg+sb17N8GWFyWLhywHuaHrAg+4iPXQG+OgM2Ht/TvqxHUW1a5PvRaM0G4w2W/hmIJym4YUSSckQB7akwvaCw4BLd2SSoW74GkROh6SBQFapcaw5uYe6i+kUYL+FHh+uKGdp8Y9sBvjFvD2dM1wjM5EGcgOkzljQ7npBkwPEmIzsymyoCiMz3GOkFgAMpO+WDvyoMrh+I93xa3dAbusZaWWO0lVyGeXjGQg/SEb1s+MWfjGHu20IOdHVT98NB7Qw+qs9xzg9p1Iu5hh7sNbciGw10mcwnVVZo05GZ30zWH49ieG4lrOJbOXbPOy3AwANxT81pGq9SetB6RwfiK3bKXOZEMI1DDRlI6gzpVtXkmAQRpr6z+isWe0Vlbq3kcAOoOIs66GNby9SoBDdQOo12WHvBoIbMGAYEREHmPLnQNcva7jTceyarW8Y/d5yvM7kDSTy6xQFu1Vmxibtq8xzG8VQAeivdo0n70nNr66O4DE2rqShBXqdIkdPUefWgqXcUGLCY0Ek9CBqPqrjinDxesvauDMjLGu86ERHzgdZFFlsIxLAA5hB9kj2cxUvdiB7D02oMt8GebuMRmMt8bvZj1MiTSp/g4abeMnljr3/KaVA/F+O28PxO1bueHv7GVXOwKuxAPrmJoB8JgtYs27aW3a6p0urEBJh9zLCYA6toJ1FaPjmBt3MUxuWu8y2EICgFgO9bNE9QIMa9KsuMOk3JzOx7xT18JCwNBlRZ8hBJ1JkPOezXBL2CxEhmUZEN5QwzjMGYroIkIrNHlvMSb7W3XxWZGA7nObVtWOUu6a94G1JgcguxMkk5RpODracpNtzcYSTJYCC5zswhczZ2mJ6cqJWuD4e0uigKtvu5JPhtiSQCTInUk7nnQeMX+w8m41lw9sSbYylM4EltWA0U6ZoiY1Aql+5OJtok2w2WXi2QzR98IkCSYEA6+on3PEcMsXbfoZkYK2UaBwohFIkeEaELtNDW4FeNrIji0bmlxl9KI3JAEtyCjKq9GA1DyHhqXIHd2Q7SVL5WBRmga6HUEkef2eodnuKJhsK5uB2hmYeESyKqqHjNCrplEkTyo5geziW7aW+8uOqggZ25kETpEGCf2AqPG8Bt5ACHbUEhYGd9BnblIAgHZQdNQICnie0WYI1tE7v0rhZwxCgHPlCyvhIylmYCQRrFeUYfslibzF0EhybmVgQSCTDExl09LeBMbmK9jwlp2cItu1bsIQrgpJOWMqrMSB9KORid6h7SPfS4Gtu2UWmfuwJ1tlfFoJMhvROhCkDWCA8u4F8HmIvPnuk27YaBczTpHpoW1bxc4HUaGt7wjF4qwLQCW2sNYRkS2pBmQrAawDLq2p11MjWpOK2bt9Q+RmuBl7tCsgPlzDRvCqJMljJYrpGgotw44olVLLlTS4zLJcjkpECZ3aAByB3oA9zE41r9piiN3WYEKuVTcZSCgYmWVRMtCrsJJFWLuDtu4L30Fwxnthiyi5PjCE6gkGIEagabgy38Vi7tzJazIFIzsqqFmdbYa4CW03YLHTyMWuH6s7KAXUi5bBzIx5NqB4o0mBM6zAoAdkYV7AzNJXxIblrVTscqEQ2snKJhuQiBPg+4CnLjWh2JbNcAbQQEAMd2BvAANFMPwW0guKFlLjZmQmVBgCVB22B051VxXZu1cvm6w1K8okN4RnB3DAKvuoJrXCics37jWxskghh0diCze+KwHbXhq3i2HtI57oG5bLW2PdHMoZFkeK26zHJSu8ECvQLnAbR+koD51ysVymAGyxsG5jzJq9cwoLo53SQPxon7KD55xXEsRbc2woGViA4kKdNDzCbTEgb6DWt78E3GHdnsmRaym4qzmFts8ZFYfNJzQh1UKPpVs+N9nlvFmXKtwrAJUEZ9lukc2RWeJ+lQlewaK2dWgpHdgSomAGuOVILMR80QugHnQAfhY7PAxjLZQMCEuI0eMyIyzu/KOY9WuJ4d2qNtoJKHwyy7QPE/8AXO+mlet4/stbCTcvHKpkPdAfLPpFc/hDE6DQgDQAb1nMB2UwQPdqrPdBzAv3i27YJ1JJiSRyPpHaKA52M7U/GrMvrctgBypIBDei4BHlExvNaFcWzaADfSDuPX13+qsbwTs8cPjVVTlD22ZrahV8KMAuY6klszHeRESYNa3E4Yx4SI3gTvG1AG+DZYXHA/d977LdKpPg89DGdfjt6f8AYpqA0VHxsaamwfqcR9prvE4BdAttDJIbOJhWM3AB99A02nWuD/HB/qD+WtE6APieF3LjDNcyWwwYJbA+aZGaQZke7kJ1oqyTv/78q7pUEQwy5y+UZyMubnAMx6pqWlQ+9xm0lxrbkoVAJZlIWDzDHQjkehgHcUBCmND+HcYS8zKquMvNgAG8l1kxz00qe+lwlsrKFKQsrJD6+I66iI08jQSWb2YsIPhMSRAOgOnUa1LFD8TZuMrghWII7sZmSYjVyPOTAEVLgu+/le76ykjnoIPQc+c7CgtxT0qVA0U9MWih7cYQyLYa8Rp8mJEjQjOSEnymgI0qGZ8S0Qtq2Pvi1wx6hlE+2k+DukEviWXr3aogA/GDH66AnSoRY4ZacZu8uXRtJvMwnY6K2X6q4xWFwVuO8Wyk6jOQCY3iTJoDJYVFcxKKJZ1AHMsBQELw1jthmkfenaJ8uf7RTcJbh7B2t27CZHKtKIpBHzvNSDIOxBoL9/j2G+mLmxi0pu+r0AaHlDd1tYSNyHxAyiWJJYW5JJnrl0ophuLYdh4LtuJgEEQfCG06gAiqGM7ZYRAT3oeBIyazrlMHyO9BewPDAmYli114L3DozeXko2A5e80rrgW82qgGdTt5R66AL2te4T3Npm8awUQv8nvBI8IY689AdddK4/cHF4t2OKumzZLEizaiSvhhWMHoZMk66ZaCX4NruZMaZkHHXoPWRbM0qk+D6wqLjVQAKMdeAAEAABAB7hSoDj2/30jdbLiPU9s/nq3iAxUhCA0aEiQD5iRI9tV7p/fFv/VXPyrVZ3jHao23YW4dTIDMrRbKSHYhQS65h5SdJoLOJ4ti1QqtkG6FnMAckksoEEzEqWJJAyxzMVxwTtBfu3Aly2oGxYK419xCjyfKftNTCdurKWh3xuMyhg7rb0LqAYGQkeKZGpAA1MEE37Hai2IVMPeCyoMWwsF9QuUkMT102E7a0GlqrxDAW7y5Li5h+kEHX1Ein4djBetpcUEK6hgG0MHrVmgz9nslYS+t9cyuuogzqZzEkyTM60UxeHuMyFLptqJzKFU5toEsDHOrlKgYCnpUqBUOxuNbP3VkA3IzEt6KAzBaNSSQYUamDsKI0LxGFuW7j3bID58ue2xyyVGUMrbA5YEHQwNRrIBsdi7KlluG5jMQhCtaRSQrFZ9ADKqwRqZOvM0lxXEbqjusPbw6kfyjAt6wqggHyNWYvI7vZS6iuczo6I4zaAsMt0MJA21GnKTLvx+5b/hLRI5kK9v2wylfe458hNBTt8D4g8G7jVQZYItJOu+aZGvlEVLf7KvcVUu33cGTccnXl4bYMqk821PIRyNcK4xaxAm2dQASp3E7HSQR5gkUQoM1hOyaohUXHTMApW2xCgA6BZ1mOc7mY0AEj9jMIwAe0WCgKoZ2OUDmNd51netDSoM1Z7DYNZi2x1nW651MyfS866sdisGgbLaIzCCczFspJJUMTIBnlFaOlQZyz2JwKrl7gZTuCzQfZMURwnAcNaju7FpSBAIQTHSelScYxbWrZuKufKVLKN8sgMR5geL2ULxnaNww7rDPdtFWY3AY2gJlGWWDHaNdJiCDQaEKBoNqVQYW67W1Z0yOVkpmmDHo5gNddJrjh63YbvihJPhFsEACBoSTqZnXT1UGf7Af/P8A6ff/AOSlT9gx/H/6ffP5FNQE+NYLEu9t8Pdt2yqurZ7eecxQiNREZfrodb4VxESRisOC25GG39fj1rU0qDN/EeJcsVh/bhz/ANSuLnDuJER8bw8EQR8XP69aeqfEOJ2rABuuqA7FjQA04XxICBjLAA0AGG6fj10cBxPli7Ef0c/r0eweNS6C1tgwBgkdYBj1wR76nmgzH7ncT+7bP93/APKnHD+J/dlg+vD/APnWixF9UUs5CqBJJ2AqSaDMfudxP7ssf3f/AM6YcO4p92WP7v8A+VaiaU0GYPD+KfdmH/u5/XrpeH8S+7LH93P69aG/fVBLEKJAk9WIVR6ySB7a6tXQwDKQVIkEGQQdiDzFBnjgOJfdeH/ux/6lcjAcT+68P/dz/wBStLNKaDJHgeO7zvRewneQRn+LEGDEgkXNRoPdUpwHFfuvDf3c/r1pL19UjMQJIUSYkkwB6yakmgzBwXFB/wDLw393b9emOC4r91YX+wb9etRNKaDLDA8V+68N/d2/XpfEuLfdWE/sG/XrUzXDXgCFJAJmBOpjeBzigzLYDihBBxOFIOhBw7e0enSOC4qNsThP7Bv161M09BlPiPFvurCeyw369P8AEuLfdOE/sG/XrVUqAB2R4NdwyXu+dHe9fa8SgKiWCyIPmD76VH6VAqVKlQKh/HcCb9lrakKSVMnbwurfmohSoMlxPstddrr27oU3GZiJYBh8llQ7gDwMJg+lsdas4vs69xLKm6w7q1cSczTnYJ3dyQQSVynfrWkpUGFHZHFZQvfJlyspBZ29JWBGwBWSGAgajnoaK9oOzj32uOtwqxS2qDMwHhZjcBjSHUhZg+o7VpaVBh17KYrX5ZYhIl3OqRBbTxnccpEejuJj2SvMwz3pUElgHuTcOW4FdtdGBZdBp4fIAbKlQZjjHZ+9d7mLgORbYbMWEMjo5uKBoWOWPF1map2eyd9VX5YEj01LPluAd1lQ6yF8D7fT2iRWzpUGGxPZTFkMFvp4lUSz3JBE5Sp1yhZA1zTE+E6m4nZrEM697eBtq+bKruCwm+2sRBm6o9Vseoa2lQZJezd4YTuSyOwvi6od3IKhg2VrkZp0PiA6bmSalvsniwTOJL6Lo1xwGAyTaYATk8J8eafEZBkzuKVBiLnZbFs7k3lVG1VUu3dGCXVQ9dC6EmT/AAY6AVNhuzGJS/bcYgm0jE5O8bQFpO6nPmkggkR1NbGlQY/H9msU9666YgqHaUbO3yY8MRbCwSsECWiGMiq9vspic38IiqWVmy3rpMZbSsmvLwNBmfHFbilQYm72XxRRla6r+gULXrqwFYHutN1IHpbyecTWzsggAHeBOs/WdTXdKgVKlSoFSpUq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p:cNvSpPr txBox="1">
            <a:spLocks/>
          </p:cNvSpPr>
          <p:nvPr/>
        </p:nvSpPr>
        <p:spPr>
          <a:xfrm>
            <a:off x="457200" y="1828800"/>
            <a:ext cx="8229600"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2800" b="1" dirty="0">
                <a:sym typeface="Wingdings" pitchFamily="2" charset="2"/>
              </a:rPr>
              <a:t>After conditioning</a:t>
            </a:r>
          </a:p>
          <a:p>
            <a:pPr>
              <a:buFont typeface="Wingdings" panose="05000000000000000000" pitchFamily="2" charset="2"/>
              <a:buChar char="§"/>
              <a:defRPr/>
            </a:pPr>
            <a:r>
              <a:rPr lang="en-US" sz="2800" b="1" dirty="0">
                <a:solidFill>
                  <a:srgbClr val="FF0000"/>
                </a:solidFill>
                <a:sym typeface="Wingdings" pitchFamily="2" charset="2"/>
              </a:rPr>
              <a:t>CS</a:t>
            </a:r>
            <a:r>
              <a:rPr lang="en-US" sz="2800" b="1" dirty="0">
                <a:sym typeface="Wingdings" pitchFamily="2" charset="2"/>
              </a:rPr>
              <a:t> (Bell)  </a:t>
            </a:r>
            <a:r>
              <a:rPr lang="en-US" sz="2800" b="1" dirty="0">
                <a:solidFill>
                  <a:srgbClr val="FF0000"/>
                </a:solidFill>
                <a:sym typeface="Wingdings" pitchFamily="2" charset="2"/>
              </a:rPr>
              <a:t>CR</a:t>
            </a:r>
            <a:r>
              <a:rPr lang="en-US" sz="2800" b="1" dirty="0">
                <a:sym typeface="Wingdings" pitchFamily="2" charset="2"/>
              </a:rPr>
              <a:t> (Salivating)</a:t>
            </a:r>
          </a:p>
          <a:p>
            <a:pPr>
              <a:buFont typeface="Wingdings" panose="05000000000000000000" pitchFamily="2" charset="2"/>
              <a:buChar char="§"/>
              <a:defRPr/>
            </a:pPr>
            <a:endParaRPr lang="en-US" sz="2800" b="1" dirty="0" smtClean="0"/>
          </a:p>
          <a:p>
            <a:pPr>
              <a:buFont typeface="Wingdings" panose="05000000000000000000" pitchFamily="2" charset="2"/>
              <a:buChar char="§"/>
              <a:defRPr/>
            </a:pPr>
            <a:r>
              <a:rPr lang="en-US" sz="2800" b="1" dirty="0">
                <a:sym typeface="Wingdings" pitchFamily="2" charset="2"/>
              </a:rPr>
              <a:t>Many Trials</a:t>
            </a:r>
          </a:p>
          <a:p>
            <a:pPr>
              <a:buFont typeface="Wingdings" panose="05000000000000000000" pitchFamily="2" charset="2"/>
              <a:buChar char="§"/>
              <a:defRPr/>
            </a:pPr>
            <a:r>
              <a:rPr lang="en-US" sz="2800" b="1" dirty="0">
                <a:solidFill>
                  <a:srgbClr val="FF0000"/>
                </a:solidFill>
                <a:sym typeface="Wingdings" pitchFamily="2" charset="2"/>
              </a:rPr>
              <a:t>CS</a:t>
            </a:r>
            <a:r>
              <a:rPr lang="en-US" sz="2800" b="1" dirty="0">
                <a:sym typeface="Wingdings" pitchFamily="2" charset="2"/>
              </a:rPr>
              <a:t> (Bell) : </a:t>
            </a:r>
            <a:r>
              <a:rPr lang="en-US" sz="2800" b="1" dirty="0">
                <a:solidFill>
                  <a:srgbClr val="FF0000"/>
                </a:solidFill>
                <a:sym typeface="Wingdings" pitchFamily="2" charset="2"/>
              </a:rPr>
              <a:t>US</a:t>
            </a:r>
            <a:r>
              <a:rPr lang="en-US" sz="2800" b="1" dirty="0">
                <a:sym typeface="Wingdings" pitchFamily="2" charset="2"/>
              </a:rPr>
              <a:t> </a:t>
            </a:r>
            <a:r>
              <a:rPr lang="en-US" sz="2800" b="1" dirty="0" smtClean="0">
                <a:sym typeface="Wingdings" pitchFamily="2" charset="2"/>
              </a:rPr>
              <a:t>removed (No meat)</a:t>
            </a:r>
          </a:p>
          <a:p>
            <a:pPr marL="0" indent="0">
              <a:buNone/>
              <a:defRPr/>
            </a:pPr>
            <a:endParaRPr lang="en-US" sz="2800" b="1" dirty="0"/>
          </a:p>
          <a:p>
            <a:pPr>
              <a:buFont typeface="Wingdings" panose="05000000000000000000" pitchFamily="2" charset="2"/>
              <a:buChar char="§"/>
              <a:defRPr/>
            </a:pPr>
            <a:r>
              <a:rPr lang="en-US" sz="2800" b="1" dirty="0" smtClean="0"/>
              <a:t>Eventually</a:t>
            </a:r>
          </a:p>
          <a:p>
            <a:pPr>
              <a:buFont typeface="Wingdings" panose="05000000000000000000" pitchFamily="2" charset="2"/>
              <a:buChar char="§"/>
              <a:defRPr/>
            </a:pPr>
            <a:r>
              <a:rPr lang="en-US" sz="2800" b="1" dirty="0" smtClean="0">
                <a:solidFill>
                  <a:srgbClr val="FF0000"/>
                </a:solidFill>
                <a:sym typeface="Wingdings" pitchFamily="2" charset="2"/>
              </a:rPr>
              <a:t>CS</a:t>
            </a:r>
            <a:r>
              <a:rPr lang="en-US" sz="2800" b="1" dirty="0" smtClean="0">
                <a:sym typeface="Wingdings" pitchFamily="2" charset="2"/>
              </a:rPr>
              <a:t> (Bell)     Nothing (extinction)</a:t>
            </a:r>
          </a:p>
          <a:p>
            <a:pPr>
              <a:buFont typeface="Wingdings" panose="05000000000000000000" pitchFamily="2" charset="2"/>
              <a:buChar char="§"/>
              <a:defRPr/>
            </a:pPr>
            <a:endParaRPr lang="en-US" sz="2400" b="1" dirty="0" smtClean="0">
              <a:sym typeface="Wingdings" pitchFamily="2" charset="2"/>
            </a:endParaRPr>
          </a:p>
          <a:p>
            <a:pPr>
              <a:buFont typeface="Wingdings" panose="05000000000000000000" pitchFamily="2" charset="2"/>
              <a:buChar char="§"/>
              <a:defRPr/>
            </a:pPr>
            <a:endParaRPr lang="en-US" sz="2400" b="1" dirty="0" smtClean="0">
              <a:sym typeface="Wingdings" pitchFamily="2" charset="2"/>
            </a:endParaRPr>
          </a:p>
          <a:p>
            <a:pPr>
              <a:buFont typeface="Wingdings" pitchFamily="-105" charset="2"/>
              <a:buChar char="n"/>
              <a:defRPr/>
            </a:pPr>
            <a:endParaRPr lang="en-US" sz="2400"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637" t="72406"/>
          <a:stretch/>
        </p:blipFill>
        <p:spPr>
          <a:xfrm>
            <a:off x="6705600" y="1766772"/>
            <a:ext cx="1735836" cy="1143000"/>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9384" t="24577" b="51509"/>
          <a:stretch/>
        </p:blipFill>
        <p:spPr>
          <a:xfrm>
            <a:off x="6705599" y="4876800"/>
            <a:ext cx="1780101" cy="990600"/>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11637" t="24577" r="57331" b="51508"/>
          <a:stretch/>
        </p:blipFill>
        <p:spPr>
          <a:xfrm>
            <a:off x="6705600" y="3214572"/>
            <a:ext cx="609600" cy="990600"/>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3879" t="8021" r="65089" b="75423"/>
          <a:stretch/>
        </p:blipFill>
        <p:spPr>
          <a:xfrm>
            <a:off x="7522256" y="3581400"/>
            <a:ext cx="609600" cy="685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Blocking</a:t>
            </a:r>
            <a:endParaRPr lang="en-US" b="1" u="sng"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Blocking – </a:t>
            </a:r>
            <a:r>
              <a:rPr lang="en-US" dirty="0" smtClean="0"/>
              <a:t>Occurs when a previous association prevents another association from being formed. </a:t>
            </a:r>
            <a:r>
              <a:rPr lang="en-US" dirty="0" smtClean="0">
                <a:solidFill>
                  <a:srgbClr val="FF0000"/>
                </a:solidFill>
              </a:rPr>
              <a:t> </a:t>
            </a: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89" y="3553734"/>
            <a:ext cx="8565622" cy="269466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a:r>
              <a:rPr lang="en-US" b="1" u="sng" dirty="0" smtClean="0">
                <a:ea typeface="ＭＳ Ｐゴシック" pitchFamily="-105" charset="-128"/>
              </a:rPr>
              <a:t>Example of Blocking</a:t>
            </a:r>
          </a:p>
        </p:txBody>
      </p:sp>
      <p:sp>
        <p:nvSpPr>
          <p:cNvPr id="26627" name="Content Placeholder 2"/>
          <p:cNvSpPr>
            <a:spLocks noGrp="1"/>
          </p:cNvSpPr>
          <p:nvPr>
            <p:ph idx="1"/>
          </p:nvPr>
        </p:nvSpPr>
        <p:spPr/>
        <p:txBody>
          <a:bodyPr>
            <a:normAutofit lnSpcReduction="10000"/>
          </a:bodyPr>
          <a:lstStyle/>
          <a:p>
            <a:pPr marL="0" indent="0">
              <a:buNone/>
            </a:pPr>
            <a:r>
              <a:rPr lang="en-US" b="1" dirty="0" smtClean="0">
                <a:ea typeface="ＭＳ Ｐゴシック" pitchFamily="-105" charset="-128"/>
              </a:rPr>
              <a:t>The neutral manager must give an unpopular announcement</a:t>
            </a:r>
          </a:p>
          <a:p>
            <a:pPr lvl="1">
              <a:buFont typeface="Wingdings" panose="05000000000000000000" pitchFamily="2" charset="2"/>
              <a:buChar char="§"/>
            </a:pPr>
            <a:r>
              <a:rPr lang="en-US" dirty="0" smtClean="0">
                <a:ea typeface="ＭＳ Ｐゴシック" pitchFamily="-105" charset="-128"/>
              </a:rPr>
              <a:t>US = Pay Cut Announcement</a:t>
            </a:r>
          </a:p>
          <a:p>
            <a:pPr lvl="1">
              <a:buFont typeface="Wingdings" panose="05000000000000000000" pitchFamily="2" charset="2"/>
              <a:buChar char="§"/>
            </a:pPr>
            <a:r>
              <a:rPr lang="en-US" dirty="0" smtClean="0">
                <a:ea typeface="ＭＳ Ｐゴシック" pitchFamily="-105" charset="-128"/>
              </a:rPr>
              <a:t>UR = Displeasure of staff with announcement</a:t>
            </a:r>
          </a:p>
          <a:p>
            <a:pPr lvl="1">
              <a:buFont typeface="Wingdings" panose="05000000000000000000" pitchFamily="2" charset="2"/>
              <a:buChar char="§"/>
            </a:pPr>
            <a:r>
              <a:rPr lang="en-US" dirty="0" smtClean="0">
                <a:ea typeface="ＭＳ Ｐゴシック" pitchFamily="-105" charset="-128"/>
              </a:rPr>
              <a:t>CS1 = Steve</a:t>
            </a:r>
          </a:p>
          <a:p>
            <a:pPr lvl="1">
              <a:buFont typeface="Wingdings" panose="05000000000000000000" pitchFamily="2" charset="2"/>
              <a:buChar char="§"/>
            </a:pPr>
            <a:r>
              <a:rPr lang="en-US" dirty="0" smtClean="0">
                <a:ea typeface="ＭＳ Ｐゴシック" pitchFamily="-105" charset="-128"/>
              </a:rPr>
              <a:t>CS2 = Jim</a:t>
            </a:r>
          </a:p>
          <a:p>
            <a:pPr lvl="1">
              <a:buFont typeface="Wingdings" panose="05000000000000000000" pitchFamily="2" charset="2"/>
              <a:buChar char="§"/>
            </a:pPr>
            <a:r>
              <a:rPr lang="en-US" dirty="0" smtClean="0">
                <a:ea typeface="ＭＳ Ｐゴシック" pitchFamily="-105" charset="-128"/>
              </a:rPr>
              <a:t>CR = Displeasure at sight of Steve</a:t>
            </a:r>
          </a:p>
          <a:p>
            <a:pPr marL="457200" lvl="1" indent="0">
              <a:buNone/>
            </a:pPr>
            <a:endParaRPr lang="en-US" dirty="0" smtClean="0">
              <a:ea typeface="ＭＳ Ｐゴシック" pitchFamily="-105" charset="-128"/>
            </a:endParaRPr>
          </a:p>
          <a:p>
            <a:pPr marL="0" indent="0">
              <a:buNone/>
            </a:pPr>
            <a:r>
              <a:rPr lang="en-US" b="1" dirty="0" smtClean="0">
                <a:ea typeface="ＭＳ Ｐゴシック" pitchFamily="-105" charset="-128"/>
              </a:rPr>
              <a:t>What could Jim do?</a:t>
            </a:r>
          </a:p>
          <a:p>
            <a:endParaRPr lang="en-US" dirty="0" smtClean="0">
              <a:ea typeface="ＭＳ Ｐゴシック" pitchFamily="-105"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dirty="0" smtClean="0">
                <a:solidFill>
                  <a:schemeClr val="bg1">
                    <a:lumMod val="75000"/>
                  </a:schemeClr>
                </a:solidFill>
              </a:rPr>
              <a:t>Types of responses</a:t>
            </a:r>
          </a:p>
          <a:p>
            <a:pPr lvl="1"/>
            <a:r>
              <a:rPr lang="en-US" dirty="0" smtClean="0">
                <a:solidFill>
                  <a:schemeClr val="bg1">
                    <a:lumMod val="75000"/>
                  </a:schemeClr>
                </a:solidFill>
              </a:rPr>
              <a:t>Pavlov’s experiment</a:t>
            </a:r>
          </a:p>
          <a:p>
            <a:pPr lvl="1"/>
            <a:r>
              <a:rPr lang="en-US" dirty="0" smtClean="0">
                <a:solidFill>
                  <a:schemeClr val="bg1">
                    <a:lumMod val="75000"/>
                  </a:schemeClr>
                </a:solidFill>
              </a:rPr>
              <a:t>Examples</a:t>
            </a:r>
          </a:p>
          <a:p>
            <a:pPr lvl="1"/>
            <a:r>
              <a:rPr lang="en-US" dirty="0" smtClean="0">
                <a:solidFill>
                  <a:schemeClr val="bg1">
                    <a:lumMod val="75000"/>
                  </a:schemeClr>
                </a:solidFill>
              </a:rPr>
              <a:t>Activity: Conditioned emotional response</a:t>
            </a:r>
          </a:p>
          <a:p>
            <a:pPr lvl="1"/>
            <a:r>
              <a:rPr lang="en-US" dirty="0" smtClean="0">
                <a:solidFill>
                  <a:schemeClr val="bg1">
                    <a:lumMod val="75000"/>
                  </a:schemeClr>
                </a:solidFill>
              </a:rPr>
              <a:t>Extinction &amp; Blocking</a:t>
            </a:r>
          </a:p>
          <a:p>
            <a:pPr lvl="1"/>
            <a:r>
              <a:rPr lang="en-US" b="1" dirty="0"/>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007775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b="1" dirty="0" smtClean="0"/>
              <a:t>Behaviorism</a:t>
            </a:r>
          </a:p>
          <a:p>
            <a:r>
              <a:rPr lang="en-US" dirty="0" smtClean="0"/>
              <a:t>Classical (</a:t>
            </a:r>
            <a:r>
              <a:rPr lang="en-US" dirty="0" err="1" smtClean="0"/>
              <a:t>Pavlovian</a:t>
            </a:r>
            <a:r>
              <a:rPr lang="en-US" dirty="0" smtClean="0"/>
              <a:t>) Conditioning </a:t>
            </a:r>
          </a:p>
          <a:p>
            <a:pPr lvl="1"/>
            <a:r>
              <a:rPr lang="en-US" dirty="0" smtClean="0"/>
              <a:t>Types of responses</a:t>
            </a:r>
          </a:p>
          <a:p>
            <a:pPr lvl="1"/>
            <a:r>
              <a:rPr lang="en-US" dirty="0" smtClean="0"/>
              <a:t>Pavlov’s experiment</a:t>
            </a:r>
          </a:p>
          <a:p>
            <a:pPr lvl="1"/>
            <a:r>
              <a:rPr lang="en-US" dirty="0" smtClean="0"/>
              <a:t>Examples</a:t>
            </a:r>
          </a:p>
          <a:p>
            <a:pPr lvl="1"/>
            <a:r>
              <a:rPr lang="en-US" dirty="0" smtClean="0"/>
              <a:t>Activity: Conditioned emotional response</a:t>
            </a:r>
          </a:p>
          <a:p>
            <a:pPr lvl="1"/>
            <a:r>
              <a:rPr lang="en-US" dirty="0" smtClean="0"/>
              <a:t>Extinction &amp; Blocking</a:t>
            </a:r>
          </a:p>
          <a:p>
            <a:pPr lvl="1"/>
            <a:r>
              <a:rPr lang="en-US" dirty="0"/>
              <a:t>Summary</a:t>
            </a:r>
          </a:p>
          <a:p>
            <a:pPr lvl="1"/>
            <a:endParaRPr lang="en-US" dirty="0"/>
          </a:p>
          <a:p>
            <a:pPr lvl="1"/>
            <a:endParaRPr lang="en-US" dirty="0" smtClean="0"/>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t>4 Things to Know about CC</a:t>
            </a:r>
            <a:endParaRPr lang="en-US" b="1" u="sng" dirty="0"/>
          </a:p>
        </p:txBody>
      </p:sp>
      <p:sp>
        <p:nvSpPr>
          <p:cNvPr id="4" name="Content Placeholder 2"/>
          <p:cNvSpPr txBox="1">
            <a:spLocks/>
          </p:cNvSpPr>
          <p:nvPr/>
        </p:nvSpPr>
        <p:spPr>
          <a:xfrm>
            <a:off x="914400" y="1646237"/>
            <a:ext cx="77724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70000"/>
              </a:lnSpc>
              <a:buFont typeface="+mj-lt"/>
              <a:buAutoNum type="arabicPeriod"/>
            </a:pPr>
            <a:r>
              <a:rPr lang="en-US" b="1" dirty="0" smtClean="0"/>
              <a:t>CC </a:t>
            </a:r>
            <a:r>
              <a:rPr lang="en-US" b="1" dirty="0"/>
              <a:t>generates multiple </a:t>
            </a:r>
            <a:r>
              <a:rPr lang="en-US" b="1" dirty="0" smtClean="0"/>
              <a:t>responses.</a:t>
            </a:r>
          </a:p>
          <a:p>
            <a:pPr marL="514350" indent="-514350">
              <a:lnSpc>
                <a:spcPct val="170000"/>
              </a:lnSpc>
              <a:buFont typeface="+mj-lt"/>
              <a:buAutoNum type="arabicPeriod"/>
            </a:pPr>
            <a:r>
              <a:rPr lang="en-US" b="1" dirty="0" smtClean="0"/>
              <a:t>CC </a:t>
            </a:r>
            <a:r>
              <a:rPr lang="en-US" b="1" dirty="0"/>
              <a:t>establishes preferences AND </a:t>
            </a:r>
            <a:r>
              <a:rPr lang="en-US" b="1" dirty="0" smtClean="0"/>
              <a:t>aversions.</a:t>
            </a:r>
          </a:p>
          <a:p>
            <a:pPr marL="514350" indent="-514350">
              <a:lnSpc>
                <a:spcPct val="170000"/>
              </a:lnSpc>
              <a:buFont typeface="+mj-lt"/>
              <a:buAutoNum type="arabicPeriod"/>
            </a:pPr>
            <a:r>
              <a:rPr lang="en-US" b="1" dirty="0" smtClean="0"/>
              <a:t>CC </a:t>
            </a:r>
            <a:r>
              <a:rPr lang="en-US" b="1" dirty="0"/>
              <a:t>underlies various </a:t>
            </a:r>
            <a:r>
              <a:rPr lang="en-US" b="1" dirty="0" smtClean="0"/>
              <a:t>psychological conditions.</a:t>
            </a:r>
          </a:p>
          <a:p>
            <a:pPr marL="514350" indent="-514350">
              <a:lnSpc>
                <a:spcPct val="170000"/>
              </a:lnSpc>
              <a:buFont typeface="+mj-lt"/>
              <a:buAutoNum type="arabicPeriod"/>
            </a:pPr>
            <a:r>
              <a:rPr lang="en-US" b="1" dirty="0" smtClean="0"/>
              <a:t>Pairing </a:t>
            </a:r>
            <a:r>
              <a:rPr lang="en-US" b="1" dirty="0"/>
              <a:t>the US and CS is NOT sufficient </a:t>
            </a:r>
            <a:r>
              <a:rPr lang="en-US" b="1" dirty="0" smtClean="0"/>
              <a:t>for conditioning </a:t>
            </a:r>
            <a:r>
              <a:rPr lang="en-US" b="1" dirty="0"/>
              <a:t>to </a:t>
            </a:r>
            <a:r>
              <a:rPr lang="en-US" b="1" dirty="0" smtClean="0"/>
              <a:t>occur.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smtClean="0"/>
              <a:t>Instrumental (Operant) Conditioning</a:t>
            </a:r>
          </a:p>
          <a:p>
            <a:pPr lvl="1"/>
            <a:r>
              <a:rPr lang="en-US" dirty="0" smtClean="0"/>
              <a:t>Reinforcement and punishment</a:t>
            </a:r>
          </a:p>
          <a:p>
            <a:pPr lvl="1"/>
            <a:r>
              <a:rPr lang="en-US" dirty="0" smtClean="0"/>
              <a:t>Examples</a:t>
            </a:r>
          </a:p>
          <a:p>
            <a:pPr lvl="1"/>
            <a:r>
              <a:rPr lang="en-US" dirty="0" smtClean="0"/>
              <a:t>Summary</a:t>
            </a:r>
          </a:p>
          <a:p>
            <a:r>
              <a:rPr lang="en-US" dirty="0" smtClean="0"/>
              <a:t>Observational Learning</a:t>
            </a:r>
          </a:p>
          <a:p>
            <a:r>
              <a:rPr lang="en-US" dirty="0" smtClean="0"/>
              <a:t>Review</a:t>
            </a:r>
          </a:p>
          <a:p>
            <a:pPr lvl="1"/>
            <a:r>
              <a:rPr lang="en-US" dirty="0" smtClean="0"/>
              <a:t>Appendix A: CC Practice questions</a:t>
            </a:r>
          </a:p>
          <a:p>
            <a:pPr lvl="1"/>
            <a:r>
              <a:rPr lang="en-US" dirty="0" smtClean="0"/>
              <a:t>Appendix B: Alternate blocking examples</a:t>
            </a:r>
          </a:p>
          <a:p>
            <a:pPr lvl="1"/>
            <a:r>
              <a:rPr lang="en-US" dirty="0"/>
              <a:t>Appendix C: Supplemental Video (10:35)</a:t>
            </a:r>
          </a:p>
          <a:p>
            <a:pPr lvl="1"/>
            <a:endParaRPr lang="en-US" dirty="0" smtClean="0"/>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3391105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a:xfrm>
            <a:off x="533400" y="0"/>
            <a:ext cx="8229600" cy="1143000"/>
          </a:xfrm>
        </p:spPr>
        <p:txBody>
          <a:bodyPr>
            <a:normAutofit/>
          </a:bodyPr>
          <a:lstStyle/>
          <a:p>
            <a:pPr algn="ctr"/>
            <a:r>
              <a:rPr lang="en-US" b="1" u="sng" dirty="0" smtClean="0"/>
              <a:t>Operant Conditioning</a:t>
            </a:r>
          </a:p>
        </p:txBody>
      </p:sp>
      <p:sp>
        <p:nvSpPr>
          <p:cNvPr id="7" name="TextBox 6"/>
          <p:cNvSpPr txBox="1"/>
          <p:nvPr/>
        </p:nvSpPr>
        <p:spPr>
          <a:xfrm>
            <a:off x="533400" y="2057400"/>
            <a:ext cx="3657600" cy="1815882"/>
          </a:xfrm>
          <a:prstGeom prst="rect">
            <a:avLst/>
          </a:prstGeom>
          <a:noFill/>
        </p:spPr>
        <p:txBody>
          <a:bodyPr wrap="square" rtlCol="0">
            <a:spAutoFit/>
          </a:bodyPr>
          <a:lstStyle/>
          <a:p>
            <a:r>
              <a:rPr lang="en-US" sz="2800" b="1" dirty="0" smtClean="0">
                <a:solidFill>
                  <a:srgbClr val="FF0000"/>
                </a:solidFill>
              </a:rPr>
              <a:t>Operant Conditioning -</a:t>
            </a:r>
            <a:r>
              <a:rPr lang="en-US" sz="2800" dirty="0" smtClean="0"/>
              <a:t> Occurs when a behavior is associated with a significant event.</a:t>
            </a:r>
            <a:endParaRPr lang="en-US" sz="2800" dirty="0"/>
          </a:p>
        </p:txBody>
      </p:sp>
      <p:pic>
        <p:nvPicPr>
          <p:cNvPr id="51202" name="Picture 2" descr="http://upload.wikimedia.org/wikipedia/commons/9/92/Skinner_box_scheme_01.png"/>
          <p:cNvPicPr>
            <a:picLocks noChangeAspect="1" noChangeArrowheads="1"/>
          </p:cNvPicPr>
          <p:nvPr/>
        </p:nvPicPr>
        <p:blipFill>
          <a:blip r:embed="rId3" cstate="print"/>
          <a:srcRect/>
          <a:stretch>
            <a:fillRect/>
          </a:stretch>
        </p:blipFill>
        <p:spPr bwMode="auto">
          <a:xfrm>
            <a:off x="4333875" y="1752600"/>
            <a:ext cx="4810125" cy="48482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b="1" dirty="0" smtClean="0"/>
              <a:t>Reinforcement and punishment</a:t>
            </a:r>
          </a:p>
          <a:p>
            <a:pPr lvl="1"/>
            <a:r>
              <a:rPr lang="en-US" dirty="0" smtClean="0">
                <a:solidFill>
                  <a:schemeClr val="bg1">
                    <a:lumMod val="75000"/>
                  </a:schemeClr>
                </a:solidFill>
              </a:rPr>
              <a:t>Examples</a:t>
            </a:r>
          </a:p>
          <a:p>
            <a:pPr lvl="1"/>
            <a:r>
              <a:rPr lang="en-US" dirty="0" smtClean="0">
                <a:solidFill>
                  <a:schemeClr val="bg1">
                    <a:lumMod val="75000"/>
                  </a:schemeClr>
                </a:solidFill>
              </a:rPr>
              <a:t>Summary</a:t>
            </a:r>
          </a:p>
          <a:p>
            <a:r>
              <a:rPr lang="en-US" dirty="0" smtClean="0">
                <a:solidFill>
                  <a:schemeClr val="bg1">
                    <a:lumMod val="75000"/>
                  </a:schemeClr>
                </a:solidFill>
              </a:rPr>
              <a:t>Observational Learning</a:t>
            </a:r>
          </a:p>
          <a:p>
            <a:r>
              <a:rPr lang="en-US" dirty="0" smtClean="0">
                <a:solidFill>
                  <a:schemeClr val="bg1">
                    <a:lumMod val="75000"/>
                  </a:schemeClr>
                </a:solidFill>
              </a:rPr>
              <a:t>Review</a:t>
            </a:r>
          </a:p>
          <a:p>
            <a:pPr lvl="1"/>
            <a:r>
              <a:rPr lang="en-US" dirty="0" smtClean="0">
                <a:solidFill>
                  <a:schemeClr val="bg1">
                    <a:lumMod val="75000"/>
                  </a:schemeClr>
                </a:solidFill>
              </a:rPr>
              <a:t>Appendix A: CC Practice questions</a:t>
            </a:r>
          </a:p>
          <a:p>
            <a:pPr lvl="1"/>
            <a:r>
              <a:rPr lang="en-US" dirty="0" smtClean="0">
                <a:solidFill>
                  <a:schemeClr val="bg1">
                    <a:lumMod val="75000"/>
                  </a:schemeClr>
                </a:solidFill>
              </a:rPr>
              <a:t>Appendix B: Alternate blocking examples</a:t>
            </a:r>
          </a:p>
          <a:p>
            <a:pPr lvl="1"/>
            <a:r>
              <a:rPr lang="en-US" dirty="0">
                <a:solidFill>
                  <a:schemeClr val="bg1">
                    <a:lumMod val="75000"/>
                  </a:schemeClr>
                </a:solidFill>
              </a:rPr>
              <a:t>Appendix C: Supplemental Video (10:35)</a:t>
            </a:r>
          </a:p>
          <a:p>
            <a:pPr lvl="1"/>
            <a:endParaRPr lang="en-US" dirty="0" smtClean="0">
              <a:solidFill>
                <a:schemeClr val="bg1">
                  <a:lumMod val="75000"/>
                </a:schemeClr>
              </a:solidFill>
            </a:endParaRP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85927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algn="ctr"/>
            <a:r>
              <a:rPr lang="en-US" b="1" u="sng" dirty="0" smtClean="0"/>
              <a:t>Reinforcement and Punishment</a:t>
            </a:r>
            <a:endParaRPr lang="en-US" b="1" u="sng" dirty="0"/>
          </a:p>
        </p:txBody>
      </p:sp>
      <p:grpSp>
        <p:nvGrpSpPr>
          <p:cNvPr id="6" name="Group 5"/>
          <p:cNvGrpSpPr/>
          <p:nvPr/>
        </p:nvGrpSpPr>
        <p:grpSpPr>
          <a:xfrm>
            <a:off x="1066800" y="1295400"/>
            <a:ext cx="6736557" cy="3810000"/>
            <a:chOff x="1066800" y="1524000"/>
            <a:chExt cx="6736557" cy="3810000"/>
          </a:xfrm>
        </p:grpSpPr>
        <p:sp>
          <p:nvSpPr>
            <p:cNvPr id="2050" name="AutoShape 2"/>
            <p:cNvSpPr>
              <a:spLocks noChangeAspect="1" noChangeArrowheads="1" noTextEdit="1"/>
            </p:cNvSpPr>
            <p:nvPr/>
          </p:nvSpPr>
          <p:spPr bwMode="auto">
            <a:xfrm>
              <a:off x="1066800" y="1524000"/>
              <a:ext cx="648335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2" name="Rectangle 4"/>
            <p:cNvSpPr>
              <a:spLocks noChangeArrowheads="1"/>
            </p:cNvSpPr>
            <p:nvPr/>
          </p:nvSpPr>
          <p:spPr bwMode="auto">
            <a:xfrm>
              <a:off x="1066800" y="152400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3560763" y="1524000"/>
              <a:ext cx="849592"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    ADD</a:t>
              </a:r>
              <a:endParaRPr kumimoji="0" lang="en-US" sz="2400" b="1" i="0" u="none" strike="noStrike" cap="none" normalizeH="0" baseline="0" dirty="0" smtClean="0">
                <a:ln>
                  <a:noFill/>
                </a:ln>
                <a:solidFill>
                  <a:schemeClr val="tx1"/>
                </a:solidFill>
                <a:effectLst/>
                <a:cs typeface="Arial" pitchFamily="34" charset="0"/>
              </a:endParaRPr>
            </a:p>
          </p:txBody>
        </p:sp>
        <p:sp>
          <p:nvSpPr>
            <p:cNvPr id="2065" name="Rectangle 17"/>
            <p:cNvSpPr>
              <a:spLocks noChangeArrowheads="1"/>
            </p:cNvSpPr>
            <p:nvPr/>
          </p:nvSpPr>
          <p:spPr bwMode="auto">
            <a:xfrm>
              <a:off x="5559425" y="1524000"/>
              <a:ext cx="1745286"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solidFill>
                    <a:srgbClr val="000000"/>
                  </a:solidFill>
                  <a:cs typeface="Arial" pitchFamily="34" charset="0"/>
                </a:rPr>
                <a:t>    TAKE</a:t>
              </a:r>
              <a:r>
                <a:rPr kumimoji="0" lang="en-US" sz="2400" b="1" i="0" u="none" strike="noStrike" cap="none" normalizeH="0" baseline="0" dirty="0" smtClean="0">
                  <a:ln>
                    <a:noFill/>
                  </a:ln>
                  <a:solidFill>
                    <a:srgbClr val="000000"/>
                  </a:solidFill>
                  <a:effectLst/>
                  <a:latin typeface="Times New Roman" pitchFamily="18" charset="0"/>
                  <a:cs typeface="Arial" pitchFamily="34" charset="0"/>
                </a:rPr>
                <a:t> </a:t>
              </a:r>
              <a:r>
                <a:rPr lang="en-US" sz="2400" b="1" dirty="0">
                  <a:solidFill>
                    <a:srgbClr val="000000"/>
                  </a:solidFill>
                  <a:cs typeface="Arial" pitchFamily="34" charset="0"/>
                </a:rPr>
                <a:t>AWAY</a:t>
              </a:r>
            </a:p>
          </p:txBody>
        </p:sp>
        <p:grpSp>
          <p:nvGrpSpPr>
            <p:cNvPr id="4" name="Group 3"/>
            <p:cNvGrpSpPr/>
            <p:nvPr/>
          </p:nvGrpSpPr>
          <p:grpSpPr>
            <a:xfrm>
              <a:off x="1340644" y="1587500"/>
              <a:ext cx="6462713" cy="3719513"/>
              <a:chOff x="1066800" y="1587500"/>
              <a:chExt cx="6462713" cy="3719513"/>
            </a:xfrm>
          </p:grpSpPr>
          <p:sp>
            <p:nvSpPr>
              <p:cNvPr id="2053" name="Rectangle 5"/>
              <p:cNvSpPr>
                <a:spLocks noChangeArrowheads="1"/>
              </p:cNvSpPr>
              <p:nvPr/>
            </p:nvSpPr>
            <p:spPr bwMode="auto">
              <a:xfrm>
                <a:off x="1095375" y="2690813"/>
                <a:ext cx="124936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INCREASE</a:t>
                </a:r>
              </a:p>
            </p:txBody>
          </p:sp>
          <p:sp>
            <p:nvSpPr>
              <p:cNvPr id="2054" name="Rectangle 6"/>
              <p:cNvSpPr>
                <a:spLocks noChangeArrowheads="1"/>
              </p:cNvSpPr>
              <p:nvPr/>
            </p:nvSpPr>
            <p:spPr bwMode="auto">
              <a:xfrm>
                <a:off x="2287588" y="2690813"/>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1066800" y="2938463"/>
                <a:ext cx="1333500"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BEHAVIOR</a:t>
                </a:r>
              </a:p>
            </p:txBody>
          </p:sp>
          <p:sp>
            <p:nvSpPr>
              <p:cNvPr id="2056" name="Rectangle 8"/>
              <p:cNvSpPr>
                <a:spLocks noChangeArrowheads="1"/>
              </p:cNvSpPr>
              <p:nvPr/>
            </p:nvSpPr>
            <p:spPr bwMode="auto">
              <a:xfrm>
                <a:off x="2317750" y="2938463"/>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1066800" y="4108450"/>
                <a:ext cx="130651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DECREASE</a:t>
                </a:r>
              </a:p>
            </p:txBody>
          </p:sp>
          <p:sp>
            <p:nvSpPr>
              <p:cNvPr id="2058" name="Rectangle 10"/>
              <p:cNvSpPr>
                <a:spLocks noChangeArrowheads="1"/>
              </p:cNvSpPr>
              <p:nvPr/>
            </p:nvSpPr>
            <p:spPr bwMode="auto">
              <a:xfrm>
                <a:off x="2319338" y="410845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1066800" y="4357688"/>
                <a:ext cx="1333500"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BEHAVIOR</a:t>
                </a:r>
              </a:p>
            </p:txBody>
          </p:sp>
          <p:sp>
            <p:nvSpPr>
              <p:cNvPr id="2060" name="Rectangle 12"/>
              <p:cNvSpPr>
                <a:spLocks noChangeArrowheads="1"/>
              </p:cNvSpPr>
              <p:nvPr/>
            </p:nvSpPr>
            <p:spPr bwMode="auto">
              <a:xfrm>
                <a:off x="2317750" y="4357688"/>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4065588" y="158750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Rectangle 15"/>
              <p:cNvSpPr>
                <a:spLocks noChangeArrowheads="1"/>
              </p:cNvSpPr>
              <p:nvPr/>
            </p:nvSpPr>
            <p:spPr bwMode="auto">
              <a:xfrm>
                <a:off x="3048000" y="1771650"/>
                <a:ext cx="1600200"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SOMETHING</a:t>
                </a:r>
              </a:p>
            </p:txBody>
          </p:sp>
          <p:sp>
            <p:nvSpPr>
              <p:cNvPr id="2064" name="Rectangle 16"/>
              <p:cNvSpPr>
                <a:spLocks noChangeArrowheads="1"/>
              </p:cNvSpPr>
              <p:nvPr/>
            </p:nvSpPr>
            <p:spPr bwMode="auto">
              <a:xfrm>
                <a:off x="4456113" y="183515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6978650" y="158750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5494338" y="1771650"/>
                <a:ext cx="1600200"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0000"/>
                    </a:solidFill>
                    <a:cs typeface="Arial" pitchFamily="34" charset="0"/>
                  </a:rPr>
                  <a:t>SOMETHING</a:t>
                </a:r>
              </a:p>
            </p:txBody>
          </p:sp>
          <p:sp>
            <p:nvSpPr>
              <p:cNvPr id="2068" name="Rectangle 20"/>
              <p:cNvSpPr>
                <a:spLocks noChangeArrowheads="1"/>
              </p:cNvSpPr>
              <p:nvPr/>
            </p:nvSpPr>
            <p:spPr bwMode="auto">
              <a:xfrm>
                <a:off x="6964363" y="1835150"/>
                <a:ext cx="141288" cy="298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 name="Group 1"/>
              <p:cNvGrpSpPr/>
              <p:nvPr/>
            </p:nvGrpSpPr>
            <p:grpSpPr>
              <a:xfrm>
                <a:off x="2486025" y="2154238"/>
                <a:ext cx="5043488" cy="3152775"/>
                <a:chOff x="2486025" y="2611438"/>
                <a:chExt cx="5043488" cy="3152775"/>
              </a:xfrm>
              <a:solidFill>
                <a:schemeClr val="bg1">
                  <a:lumMod val="95000"/>
                </a:schemeClr>
              </a:solidFill>
            </p:grpSpPr>
            <p:sp>
              <p:nvSpPr>
                <p:cNvPr id="2069" name="Rectangle 21"/>
                <p:cNvSpPr>
                  <a:spLocks noChangeArrowheads="1"/>
                </p:cNvSpPr>
                <p:nvPr/>
              </p:nvSpPr>
              <p:spPr bwMode="auto">
                <a:xfrm>
                  <a:off x="2486025" y="2611438"/>
                  <a:ext cx="5043488" cy="3152775"/>
                </a:xfrm>
                <a:prstGeom prst="rect">
                  <a:avLst/>
                </a:prstGeom>
                <a:grpFill/>
                <a:ln w="1270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0" name="Line 22"/>
                <p:cNvSpPr>
                  <a:spLocks noChangeShapeType="1"/>
                </p:cNvSpPr>
                <p:nvPr/>
              </p:nvSpPr>
              <p:spPr bwMode="auto">
                <a:xfrm>
                  <a:off x="5006975" y="2611438"/>
                  <a:ext cx="1588" cy="3152775"/>
                </a:xfrm>
                <a:prstGeom prst="line">
                  <a:avLst/>
                </a:prstGeom>
                <a:grp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1" name="Line 23"/>
                <p:cNvSpPr>
                  <a:spLocks noChangeShapeType="1"/>
                </p:cNvSpPr>
                <p:nvPr/>
              </p:nvSpPr>
              <p:spPr bwMode="auto">
                <a:xfrm>
                  <a:off x="2486025" y="4186238"/>
                  <a:ext cx="5043488" cy="1588"/>
                </a:xfrm>
                <a:prstGeom prst="line">
                  <a:avLst/>
                </a:prstGeom>
                <a:grp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72" name="Rectangle 24"/>
              <p:cNvSpPr>
                <a:spLocks noChangeArrowheads="1"/>
              </p:cNvSpPr>
              <p:nvPr/>
            </p:nvSpPr>
            <p:spPr bwMode="auto">
              <a:xfrm>
                <a:off x="3325813" y="2614613"/>
                <a:ext cx="1073150"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B050"/>
                    </a:solidFill>
                    <a:effectLst/>
                    <a:cs typeface="Arial" pitchFamily="34" charset="0"/>
                  </a:rPr>
                  <a:t>Positive </a:t>
                </a:r>
              </a:p>
            </p:txBody>
          </p:sp>
          <p:sp>
            <p:nvSpPr>
              <p:cNvPr id="2073" name="Rectangle 25"/>
              <p:cNvSpPr>
                <a:spLocks noChangeArrowheads="1"/>
              </p:cNvSpPr>
              <p:nvPr/>
            </p:nvSpPr>
            <p:spPr bwMode="auto">
              <a:xfrm>
                <a:off x="2992438" y="2900363"/>
                <a:ext cx="188436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B050"/>
                    </a:solidFill>
                    <a:cs typeface="Arial" pitchFamily="34" charset="0"/>
                  </a:rPr>
                  <a:t>Reinforcement</a:t>
                </a:r>
              </a:p>
            </p:txBody>
          </p:sp>
          <p:sp>
            <p:nvSpPr>
              <p:cNvPr id="2074" name="Rectangle 26"/>
              <p:cNvSpPr>
                <a:spLocks noChangeArrowheads="1"/>
              </p:cNvSpPr>
              <p:nvPr/>
            </p:nvSpPr>
            <p:spPr bwMode="auto">
              <a:xfrm>
                <a:off x="4540250" y="290036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5695950" y="2614613"/>
                <a:ext cx="112871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0000"/>
                    </a:solidFill>
                    <a:cs typeface="Arial" pitchFamily="34" charset="0"/>
                  </a:rPr>
                  <a:t>Negative</a:t>
                </a:r>
              </a:p>
            </p:txBody>
          </p:sp>
          <p:sp>
            <p:nvSpPr>
              <p:cNvPr id="2076" name="Rectangle 28"/>
              <p:cNvSpPr>
                <a:spLocks noChangeArrowheads="1"/>
              </p:cNvSpPr>
              <p:nvPr/>
            </p:nvSpPr>
            <p:spPr bwMode="auto">
              <a:xfrm>
                <a:off x="6764338" y="261461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Rectangle 29"/>
              <p:cNvSpPr>
                <a:spLocks noChangeArrowheads="1"/>
              </p:cNvSpPr>
              <p:nvPr/>
            </p:nvSpPr>
            <p:spPr bwMode="auto">
              <a:xfrm>
                <a:off x="5410200" y="2900363"/>
                <a:ext cx="188436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0000"/>
                    </a:solidFill>
                    <a:cs typeface="Arial" pitchFamily="34" charset="0"/>
                  </a:rPr>
                  <a:t>Reinforcement</a:t>
                </a:r>
              </a:p>
            </p:txBody>
          </p:sp>
          <p:sp>
            <p:nvSpPr>
              <p:cNvPr id="2078" name="Rectangle 30"/>
              <p:cNvSpPr>
                <a:spLocks noChangeArrowheads="1"/>
              </p:cNvSpPr>
              <p:nvPr/>
            </p:nvSpPr>
            <p:spPr bwMode="auto">
              <a:xfrm>
                <a:off x="7050088" y="290036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5689600" y="4113213"/>
                <a:ext cx="1128713"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0000"/>
                    </a:solidFill>
                    <a:cs typeface="Arial" pitchFamily="34" charset="0"/>
                  </a:rPr>
                  <a:t>Negative</a:t>
                </a:r>
              </a:p>
            </p:txBody>
          </p:sp>
          <p:sp>
            <p:nvSpPr>
              <p:cNvPr id="2080" name="Rectangle 32"/>
              <p:cNvSpPr>
                <a:spLocks noChangeArrowheads="1"/>
              </p:cNvSpPr>
              <p:nvPr/>
            </p:nvSpPr>
            <p:spPr bwMode="auto">
              <a:xfrm>
                <a:off x="6737350" y="411321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Rectangle 33"/>
              <p:cNvSpPr>
                <a:spLocks noChangeArrowheads="1"/>
              </p:cNvSpPr>
              <p:nvPr/>
            </p:nvSpPr>
            <p:spPr bwMode="auto">
              <a:xfrm>
                <a:off x="5486400" y="4398963"/>
                <a:ext cx="1533525"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0000"/>
                    </a:solidFill>
                    <a:cs typeface="Arial" pitchFamily="34" charset="0"/>
                  </a:rPr>
                  <a:t>Punishment</a:t>
                </a:r>
              </a:p>
            </p:txBody>
          </p:sp>
          <p:sp>
            <p:nvSpPr>
              <p:cNvPr id="2082" name="Rectangle 34"/>
              <p:cNvSpPr>
                <a:spLocks noChangeArrowheads="1"/>
              </p:cNvSpPr>
              <p:nvPr/>
            </p:nvSpPr>
            <p:spPr bwMode="auto">
              <a:xfrm>
                <a:off x="6873875" y="439896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3" name="Rectangle 35"/>
              <p:cNvSpPr>
                <a:spLocks noChangeArrowheads="1"/>
              </p:cNvSpPr>
              <p:nvPr/>
            </p:nvSpPr>
            <p:spPr bwMode="auto">
              <a:xfrm>
                <a:off x="3309938" y="4113213"/>
                <a:ext cx="1081088"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B050"/>
                    </a:solidFill>
                    <a:cs typeface="Arial" pitchFamily="34" charset="0"/>
                  </a:rPr>
                  <a:t>Positive</a:t>
                </a:r>
                <a:r>
                  <a:rPr kumimoji="0" lang="en-US" sz="2400" b="1" i="0" u="none" strike="noStrike" cap="none" normalizeH="0" baseline="0" dirty="0" smtClean="0">
                    <a:ln>
                      <a:noFill/>
                    </a:ln>
                    <a:solidFill>
                      <a:srgbClr val="00B050"/>
                    </a:solidFill>
                    <a:effectLst/>
                    <a:latin typeface="Times New Roman" pitchFamily="18" charset="0"/>
                    <a:cs typeface="Arial" pitchFamily="34" charset="0"/>
                  </a:rPr>
                  <a:t> </a:t>
                </a:r>
                <a:endParaRPr kumimoji="0" lang="en-US" sz="2400" b="1" i="0" u="none" strike="noStrike" cap="none" normalizeH="0" baseline="0" dirty="0" smtClean="0">
                  <a:ln>
                    <a:noFill/>
                  </a:ln>
                  <a:solidFill>
                    <a:srgbClr val="00B050"/>
                  </a:solidFill>
                  <a:effectLst/>
                  <a:latin typeface="Arial" pitchFamily="34" charset="0"/>
                  <a:cs typeface="Arial" pitchFamily="34" charset="0"/>
                </a:endParaRPr>
              </a:p>
            </p:txBody>
          </p:sp>
          <p:sp>
            <p:nvSpPr>
              <p:cNvPr id="2084" name="Rectangle 36"/>
              <p:cNvSpPr>
                <a:spLocks noChangeArrowheads="1"/>
              </p:cNvSpPr>
              <p:nvPr/>
            </p:nvSpPr>
            <p:spPr bwMode="auto">
              <a:xfrm>
                <a:off x="3124200" y="4398963"/>
                <a:ext cx="1533525" cy="369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00B050"/>
                    </a:solidFill>
                    <a:cs typeface="Arial" pitchFamily="34" charset="0"/>
                  </a:rPr>
                  <a:t>Punishment</a:t>
                </a:r>
              </a:p>
            </p:txBody>
          </p:sp>
          <p:sp>
            <p:nvSpPr>
              <p:cNvPr id="2085" name="Rectangle 37"/>
              <p:cNvSpPr>
                <a:spLocks noChangeArrowheads="1"/>
              </p:cNvSpPr>
              <p:nvPr/>
            </p:nvSpPr>
            <p:spPr bwMode="auto">
              <a:xfrm>
                <a:off x="4364038" y="4398963"/>
                <a:ext cx="166688" cy="3492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
        <p:nvSpPr>
          <p:cNvPr id="5" name="TextBox 4"/>
          <p:cNvSpPr txBox="1"/>
          <p:nvPr/>
        </p:nvSpPr>
        <p:spPr>
          <a:xfrm>
            <a:off x="1219200" y="5486400"/>
            <a:ext cx="5057240" cy="954107"/>
          </a:xfrm>
          <a:prstGeom prst="rect">
            <a:avLst/>
          </a:prstGeom>
          <a:noFill/>
        </p:spPr>
        <p:txBody>
          <a:bodyPr wrap="square" rtlCol="0">
            <a:spAutoFit/>
          </a:bodyPr>
          <a:lstStyle/>
          <a:p>
            <a:pPr marL="342900" indent="-342900">
              <a:buFont typeface="Arial" panose="020B0604020202020204" pitchFamily="34" charset="0"/>
              <a:buChar char="•"/>
            </a:pPr>
            <a:r>
              <a:rPr lang="en-US" sz="2800" b="1" dirty="0" err="1" smtClean="0"/>
              <a:t>Reinforcers</a:t>
            </a:r>
            <a:r>
              <a:rPr lang="en-US" sz="2800" b="1" dirty="0" smtClean="0"/>
              <a:t> </a:t>
            </a:r>
            <a:r>
              <a:rPr lang="en-US" sz="2800" b="1" i="1" dirty="0" smtClean="0"/>
              <a:t>increase</a:t>
            </a:r>
            <a:r>
              <a:rPr lang="en-US" sz="2800" b="1" dirty="0" smtClean="0"/>
              <a:t> behavior</a:t>
            </a:r>
          </a:p>
          <a:p>
            <a:pPr marL="342900" indent="-342900">
              <a:buFont typeface="Arial" panose="020B0604020202020204" pitchFamily="34" charset="0"/>
              <a:buChar char="•"/>
            </a:pPr>
            <a:r>
              <a:rPr lang="en-US" sz="2800" b="1" dirty="0" smtClean="0"/>
              <a:t>Punishers </a:t>
            </a:r>
            <a:r>
              <a:rPr lang="en-US" sz="2800" b="1" i="1" dirty="0" smtClean="0"/>
              <a:t>decrease</a:t>
            </a:r>
            <a:r>
              <a:rPr lang="en-US" sz="2800" b="1" dirty="0" smtClean="0"/>
              <a:t> behavior</a:t>
            </a:r>
            <a:endParaRPr lang="en-US"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b="1" dirty="0" smtClean="0"/>
              <a:t>Examples</a:t>
            </a:r>
          </a:p>
          <a:p>
            <a:pPr lvl="1"/>
            <a:r>
              <a:rPr lang="en-US" dirty="0" smtClean="0">
                <a:solidFill>
                  <a:schemeClr val="bg1">
                    <a:lumMod val="75000"/>
                  </a:schemeClr>
                </a:solidFill>
              </a:rPr>
              <a:t>Summary</a:t>
            </a:r>
          </a:p>
          <a:p>
            <a:r>
              <a:rPr lang="en-US" dirty="0" smtClean="0">
                <a:solidFill>
                  <a:schemeClr val="bg1">
                    <a:lumMod val="75000"/>
                  </a:schemeClr>
                </a:solidFill>
              </a:rPr>
              <a:t>Observational Learning</a:t>
            </a:r>
          </a:p>
          <a:p>
            <a:r>
              <a:rPr lang="en-US" dirty="0" smtClean="0">
                <a:solidFill>
                  <a:schemeClr val="bg1">
                    <a:lumMod val="75000"/>
                  </a:schemeClr>
                </a:solidFill>
              </a:rPr>
              <a:t>Review</a:t>
            </a:r>
          </a:p>
          <a:p>
            <a:pPr lvl="1"/>
            <a:r>
              <a:rPr lang="en-US" dirty="0" smtClean="0">
                <a:solidFill>
                  <a:schemeClr val="bg1">
                    <a:lumMod val="75000"/>
                  </a:schemeClr>
                </a:solidFill>
              </a:rPr>
              <a:t>Appendix A: CC Practice questions</a:t>
            </a:r>
          </a:p>
          <a:p>
            <a:pPr lvl="1"/>
            <a:r>
              <a:rPr lang="en-US" dirty="0" smtClean="0">
                <a:solidFill>
                  <a:schemeClr val="bg1">
                    <a:lumMod val="75000"/>
                  </a:schemeClr>
                </a:solidFill>
              </a:rPr>
              <a:t>Appendix B: Alternate blocking examples</a:t>
            </a:r>
          </a:p>
          <a:p>
            <a:pPr lvl="1"/>
            <a:r>
              <a:rPr lang="en-US" dirty="0">
                <a:solidFill>
                  <a:schemeClr val="bg1">
                    <a:lumMod val="75000"/>
                  </a:schemeClr>
                </a:solidFill>
              </a:rPr>
              <a:t>Appendix C: Supplemental Video (10:35)</a:t>
            </a:r>
          </a:p>
          <a:p>
            <a:pPr lvl="1"/>
            <a:endParaRPr lang="en-US" dirty="0" smtClean="0">
              <a:solidFill>
                <a:schemeClr val="bg1">
                  <a:lumMod val="75000"/>
                </a:schemeClr>
              </a:solidFill>
            </a:endParaRP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3076161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u="sng" dirty="0" smtClean="0"/>
              <a:t>Operant Conditioning</a:t>
            </a:r>
            <a:endParaRPr lang="en-US" b="1" u="sng" dirty="0"/>
          </a:p>
        </p:txBody>
      </p:sp>
      <p:sp>
        <p:nvSpPr>
          <p:cNvPr id="2" name="Content Placeholder 1"/>
          <p:cNvSpPr>
            <a:spLocks noGrp="1"/>
          </p:cNvSpPr>
          <p:nvPr>
            <p:ph idx="1"/>
          </p:nvPr>
        </p:nvSpPr>
        <p:spPr/>
        <p:txBody>
          <a:bodyPr/>
          <a:lstStyle/>
          <a:p>
            <a:pPr>
              <a:buFont typeface="Wingdings" panose="05000000000000000000" pitchFamily="2" charset="2"/>
              <a:buChar char="§"/>
            </a:pPr>
            <a:r>
              <a:rPr lang="en-US" b="1" dirty="0" smtClean="0">
                <a:solidFill>
                  <a:srgbClr val="00B050"/>
                </a:solidFill>
                <a:ea typeface="ＭＳ Ｐゴシック" pitchFamily="34" charset="-128"/>
              </a:rPr>
              <a:t>“</a:t>
            </a:r>
            <a:r>
              <a:rPr lang="en-US" b="1" dirty="0" smtClean="0">
                <a:solidFill>
                  <a:srgbClr val="00B050"/>
                </a:solidFill>
                <a:ea typeface="ＭＳ Ｐゴシック" pitchFamily="34" charset="-128"/>
                <a:hlinkClick r:id="rId3"/>
              </a:rPr>
              <a:t>The Big Bang Theory</a:t>
            </a:r>
            <a:r>
              <a:rPr lang="en-US" b="1" dirty="0" smtClean="0">
                <a:solidFill>
                  <a:srgbClr val="00B050"/>
                </a:solidFill>
                <a:ea typeface="ＭＳ Ｐゴシック" pitchFamily="34" charset="-128"/>
              </a:rPr>
              <a:t>” OC Example</a:t>
            </a:r>
            <a:endParaRPr lang="en-US" b="1" dirty="0"/>
          </a:p>
          <a:p>
            <a:pPr>
              <a:buNone/>
            </a:pPr>
            <a:endParaRPr lang="en-US" sz="3200" dirty="0" smtClean="0"/>
          </a:p>
          <a:p>
            <a:pPr>
              <a:buFont typeface="Wingdings" panose="05000000000000000000" pitchFamily="2" charset="2"/>
              <a:buChar char="§"/>
            </a:pPr>
            <a:r>
              <a:rPr lang="en-US" sz="3200" b="1" dirty="0" smtClean="0"/>
              <a:t>Discussion: How might you use OC in your own life? How has OC been used on you in the past? </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dirty="0" smtClean="0">
                <a:solidFill>
                  <a:schemeClr val="bg1">
                    <a:lumMod val="75000"/>
                  </a:schemeClr>
                </a:solidFill>
              </a:rPr>
              <a:t>Examples</a:t>
            </a:r>
          </a:p>
          <a:p>
            <a:pPr lvl="1"/>
            <a:r>
              <a:rPr lang="en-US" b="1" dirty="0" smtClean="0"/>
              <a:t>Summary</a:t>
            </a:r>
          </a:p>
          <a:p>
            <a:r>
              <a:rPr lang="en-US" dirty="0" smtClean="0">
                <a:solidFill>
                  <a:schemeClr val="bg1">
                    <a:lumMod val="75000"/>
                  </a:schemeClr>
                </a:solidFill>
              </a:rPr>
              <a:t>Observational Learning</a:t>
            </a:r>
          </a:p>
          <a:p>
            <a:r>
              <a:rPr lang="en-US" dirty="0" smtClean="0">
                <a:solidFill>
                  <a:schemeClr val="bg1">
                    <a:lumMod val="75000"/>
                  </a:schemeClr>
                </a:solidFill>
              </a:rPr>
              <a:t>Review</a:t>
            </a:r>
          </a:p>
          <a:p>
            <a:pPr lvl="1"/>
            <a:r>
              <a:rPr lang="en-US" dirty="0" smtClean="0">
                <a:solidFill>
                  <a:schemeClr val="bg1">
                    <a:lumMod val="75000"/>
                  </a:schemeClr>
                </a:solidFill>
              </a:rPr>
              <a:t>Appendix A: CC Practice questions</a:t>
            </a:r>
          </a:p>
          <a:p>
            <a:pPr lvl="1"/>
            <a:r>
              <a:rPr lang="en-US" dirty="0" smtClean="0">
                <a:solidFill>
                  <a:schemeClr val="bg1">
                    <a:lumMod val="75000"/>
                  </a:schemeClr>
                </a:solidFill>
              </a:rPr>
              <a:t>Appendix B: Alternate blocking examples</a:t>
            </a:r>
          </a:p>
          <a:p>
            <a:pPr lvl="1"/>
            <a:r>
              <a:rPr lang="en-US" dirty="0">
                <a:solidFill>
                  <a:schemeClr val="bg1">
                    <a:lumMod val="75000"/>
                  </a:schemeClr>
                </a:solidFill>
              </a:rPr>
              <a:t>Appendix C: Supplemental Video (10:35)</a:t>
            </a:r>
          </a:p>
          <a:p>
            <a:pPr lvl="1"/>
            <a:endParaRPr lang="en-US" dirty="0" smtClean="0">
              <a:solidFill>
                <a:schemeClr val="bg1">
                  <a:lumMod val="75000"/>
                </a:schemeClr>
              </a:solidFill>
            </a:endParaRP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015473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1143000"/>
          </a:xfrm>
        </p:spPr>
        <p:txBody>
          <a:bodyPr>
            <a:noAutofit/>
          </a:bodyPr>
          <a:lstStyle/>
          <a:p>
            <a:pPr algn="ctr"/>
            <a:r>
              <a:rPr lang="en-US" b="1" u="sng" dirty="0" smtClean="0"/>
              <a:t>3 Things to Know About </a:t>
            </a:r>
            <a:br>
              <a:rPr lang="en-US" b="1" u="sng" dirty="0" smtClean="0"/>
            </a:br>
            <a:r>
              <a:rPr lang="en-US" b="1" u="sng" dirty="0" smtClean="0"/>
              <a:t>Instrumental (Operant) Conditioning</a:t>
            </a:r>
            <a:endParaRPr lang="en-US" b="1" u="sng" dirty="0"/>
          </a:p>
        </p:txBody>
      </p:sp>
      <p:sp>
        <p:nvSpPr>
          <p:cNvPr id="3" name="Content Placeholder 2"/>
          <p:cNvSpPr>
            <a:spLocks noGrp="1"/>
          </p:cNvSpPr>
          <p:nvPr>
            <p:ph idx="1"/>
          </p:nvPr>
        </p:nvSpPr>
        <p:spPr/>
        <p:txBody>
          <a:bodyPr>
            <a:normAutofit/>
          </a:bodyPr>
          <a:lstStyle/>
          <a:p>
            <a:endParaRPr lang="en-US" dirty="0" smtClean="0"/>
          </a:p>
          <a:p>
            <a:pPr>
              <a:buNone/>
            </a:pPr>
            <a:r>
              <a:rPr lang="en-US" b="1" dirty="0" smtClean="0"/>
              <a:t>1. Instrumental Responses can occur under stimulus control.</a:t>
            </a:r>
          </a:p>
          <a:p>
            <a:pPr marL="0" indent="0">
              <a:buNone/>
            </a:pPr>
            <a:endParaRPr lang="en-US" b="1" dirty="0" smtClean="0"/>
          </a:p>
          <a:p>
            <a:pPr>
              <a:buNone/>
            </a:pPr>
            <a:r>
              <a:rPr lang="en-US" b="1" dirty="0" smtClean="0"/>
              <a:t>2. Operant Conditioning involves choice.</a:t>
            </a:r>
          </a:p>
          <a:p>
            <a:pPr>
              <a:buNone/>
            </a:pPr>
            <a:endParaRPr lang="en-US" b="1" dirty="0" smtClean="0"/>
          </a:p>
          <a:p>
            <a:pPr>
              <a:buNone/>
            </a:pPr>
            <a:r>
              <a:rPr lang="en-US" b="1" dirty="0" smtClean="0"/>
              <a:t>3. </a:t>
            </a:r>
            <a:r>
              <a:rPr lang="en-US" b="1" dirty="0" err="1" smtClean="0"/>
              <a:t>Reinforcers</a:t>
            </a:r>
            <a:r>
              <a:rPr lang="en-US" b="1" dirty="0" smtClean="0"/>
              <a:t> are not made equal.</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dirty="0" smtClean="0">
                <a:solidFill>
                  <a:schemeClr val="bg1">
                    <a:lumMod val="75000"/>
                  </a:schemeClr>
                </a:solidFill>
              </a:rPr>
              <a:t>Examples</a:t>
            </a:r>
          </a:p>
          <a:p>
            <a:pPr lvl="1"/>
            <a:r>
              <a:rPr lang="en-US" dirty="0" smtClean="0">
                <a:solidFill>
                  <a:schemeClr val="bg1">
                    <a:lumMod val="75000"/>
                  </a:schemeClr>
                </a:solidFill>
              </a:rPr>
              <a:t>Summary</a:t>
            </a:r>
          </a:p>
          <a:p>
            <a:r>
              <a:rPr lang="en-US" b="1" dirty="0" smtClean="0"/>
              <a:t>Observational Learning</a:t>
            </a:r>
          </a:p>
          <a:p>
            <a:r>
              <a:rPr lang="en-US" dirty="0" smtClean="0">
                <a:solidFill>
                  <a:schemeClr val="bg1">
                    <a:lumMod val="75000"/>
                  </a:schemeClr>
                </a:solidFill>
              </a:rPr>
              <a:t>Review</a:t>
            </a:r>
          </a:p>
          <a:p>
            <a:pPr lvl="1"/>
            <a:r>
              <a:rPr lang="en-US" dirty="0" smtClean="0">
                <a:solidFill>
                  <a:schemeClr val="bg1">
                    <a:lumMod val="75000"/>
                  </a:schemeClr>
                </a:solidFill>
              </a:rPr>
              <a:t>Appendix A: CC Practice questions</a:t>
            </a:r>
          </a:p>
          <a:p>
            <a:pPr lvl="1"/>
            <a:r>
              <a:rPr lang="en-US" dirty="0" smtClean="0">
                <a:solidFill>
                  <a:schemeClr val="bg1">
                    <a:lumMod val="75000"/>
                  </a:schemeClr>
                </a:solidFill>
              </a:rPr>
              <a:t>Appendix B: Alternate blocking examples</a:t>
            </a:r>
          </a:p>
          <a:p>
            <a:pPr lvl="1"/>
            <a:r>
              <a:rPr lang="en-US" dirty="0">
                <a:solidFill>
                  <a:schemeClr val="bg1">
                    <a:lumMod val="75000"/>
                  </a:schemeClr>
                </a:solidFill>
              </a:rPr>
              <a:t>Appendix C: Supplemental Video (10:35)</a:t>
            </a:r>
          </a:p>
          <a:p>
            <a:pPr lvl="1"/>
            <a:endParaRPr lang="en-US" dirty="0" smtClean="0">
              <a:solidFill>
                <a:schemeClr val="bg1">
                  <a:lumMod val="75000"/>
                </a:schemeClr>
              </a:solidFill>
            </a:endParaRP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07125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Behaviorism </a:t>
            </a:r>
            <a:endParaRPr lang="en-US" b="1" u="sng" dirty="0"/>
          </a:p>
        </p:txBody>
      </p:sp>
      <p:pic>
        <p:nvPicPr>
          <p:cNvPr id="65538" name="Picture 2" descr="http://upload.wikimedia.org/wikipedia/commons/thumb/7/7d/Ivan_Pavlov_NLM3.jpg/545px-Ivan_Pavlov_NLM3.jpg"/>
          <p:cNvPicPr>
            <a:picLocks noChangeAspect="1" noChangeArrowheads="1"/>
          </p:cNvPicPr>
          <p:nvPr/>
        </p:nvPicPr>
        <p:blipFill>
          <a:blip r:embed="rId3" cstate="print"/>
          <a:srcRect/>
          <a:stretch>
            <a:fillRect/>
          </a:stretch>
        </p:blipFill>
        <p:spPr bwMode="auto">
          <a:xfrm>
            <a:off x="904875" y="1524000"/>
            <a:ext cx="3286125" cy="4630723"/>
          </a:xfrm>
          <a:prstGeom prst="rect">
            <a:avLst/>
          </a:prstGeom>
          <a:noFill/>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8973" r="12061"/>
          <a:stretch/>
        </p:blipFill>
        <p:spPr>
          <a:xfrm>
            <a:off x="4953000" y="1524001"/>
            <a:ext cx="3352801" cy="4630722"/>
          </a:xfrm>
          <a:prstGeom prst="rect">
            <a:avLst/>
          </a:prstGeom>
        </p:spPr>
      </p:pic>
      <p:sp>
        <p:nvSpPr>
          <p:cNvPr id="4" name="TextBox 3"/>
          <p:cNvSpPr txBox="1"/>
          <p:nvPr/>
        </p:nvSpPr>
        <p:spPr>
          <a:xfrm>
            <a:off x="1905000" y="6154723"/>
            <a:ext cx="3276600" cy="461665"/>
          </a:xfrm>
          <a:prstGeom prst="rect">
            <a:avLst/>
          </a:prstGeom>
          <a:noFill/>
        </p:spPr>
        <p:txBody>
          <a:bodyPr wrap="square" rtlCol="0">
            <a:spAutoFit/>
          </a:bodyPr>
          <a:lstStyle/>
          <a:p>
            <a:r>
              <a:rPr lang="en-US" sz="2400" b="1" dirty="0" smtClean="0"/>
              <a:t>Pavlov</a:t>
            </a:r>
            <a:endParaRPr lang="en-US" sz="2400" b="1" dirty="0"/>
          </a:p>
        </p:txBody>
      </p:sp>
      <p:sp>
        <p:nvSpPr>
          <p:cNvPr id="6" name="TextBox 5"/>
          <p:cNvSpPr txBox="1"/>
          <p:nvPr/>
        </p:nvSpPr>
        <p:spPr>
          <a:xfrm>
            <a:off x="6019800" y="6154723"/>
            <a:ext cx="3276600" cy="461665"/>
          </a:xfrm>
          <a:prstGeom prst="rect">
            <a:avLst/>
          </a:prstGeom>
          <a:noFill/>
        </p:spPr>
        <p:txBody>
          <a:bodyPr wrap="square" rtlCol="0">
            <a:spAutoFit/>
          </a:bodyPr>
          <a:lstStyle/>
          <a:p>
            <a:r>
              <a:rPr lang="en-US" sz="2400" b="1" dirty="0" smtClean="0"/>
              <a:t>Skinner</a:t>
            </a:r>
            <a:endParaRPr lang="en-US"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990600"/>
          </a:xfrm>
        </p:spPr>
        <p:txBody>
          <a:bodyPr>
            <a:noAutofit/>
          </a:bodyPr>
          <a:lstStyle/>
          <a:p>
            <a:pPr algn="ctr"/>
            <a:r>
              <a:rPr lang="en-US" b="1" u="sng" dirty="0" smtClean="0"/>
              <a:t>Observational Learning</a:t>
            </a:r>
            <a:endParaRPr lang="en-US" b="1" u="sng" dirty="0"/>
          </a:p>
        </p:txBody>
      </p:sp>
      <p:sp>
        <p:nvSpPr>
          <p:cNvPr id="3" name="Content Placeholder 2"/>
          <p:cNvSpPr>
            <a:spLocks noGrp="1"/>
          </p:cNvSpPr>
          <p:nvPr>
            <p:ph idx="1"/>
          </p:nvPr>
        </p:nvSpPr>
        <p:spPr/>
        <p:txBody>
          <a:bodyPr/>
          <a:lstStyle/>
          <a:p>
            <a:pPr marL="0" indent="0">
              <a:buNone/>
            </a:pPr>
            <a:r>
              <a:rPr lang="en-US" sz="2800" b="1" dirty="0" smtClean="0"/>
              <a:t>Also called   </a:t>
            </a:r>
            <a:r>
              <a:rPr lang="en-US" sz="4000" b="1" i="1" dirty="0" smtClean="0"/>
              <a:t>Social Learning Theory</a:t>
            </a:r>
          </a:p>
          <a:p>
            <a:pPr marL="0" indent="0">
              <a:buNone/>
            </a:pPr>
            <a:endParaRPr lang="en-US" dirty="0"/>
          </a:p>
          <a:p>
            <a:pPr marL="0" indent="0">
              <a:buNone/>
            </a:pPr>
            <a:r>
              <a:rPr lang="en-US" b="1" dirty="0" smtClean="0"/>
              <a:t>Four Parts or Stages</a:t>
            </a:r>
          </a:p>
          <a:p>
            <a:pPr marL="514350" indent="-514350">
              <a:buAutoNum type="arabicPeriod"/>
            </a:pPr>
            <a:r>
              <a:rPr lang="en-US" dirty="0" smtClean="0"/>
              <a:t>Attention</a:t>
            </a:r>
          </a:p>
          <a:p>
            <a:pPr marL="514350" indent="-514350">
              <a:buAutoNum type="arabicPeriod"/>
            </a:pPr>
            <a:r>
              <a:rPr lang="en-US" dirty="0" smtClean="0"/>
              <a:t>Retention</a:t>
            </a:r>
          </a:p>
          <a:p>
            <a:pPr marL="514350" indent="-514350">
              <a:buAutoNum type="arabicPeriod"/>
            </a:pPr>
            <a:r>
              <a:rPr lang="en-US" dirty="0" smtClean="0"/>
              <a:t>Initiation</a:t>
            </a:r>
          </a:p>
          <a:p>
            <a:pPr marL="514350" indent="-514350">
              <a:buAutoNum type="arabicPeriod"/>
            </a:pPr>
            <a:r>
              <a:rPr lang="en-US" dirty="0" smtClean="0"/>
              <a:t>Motivation</a:t>
            </a:r>
          </a:p>
          <a:p>
            <a:pPr>
              <a:buNone/>
            </a:pPr>
            <a:endParaRPr lang="en-US" dirty="0" smtClean="0"/>
          </a:p>
        </p:txBody>
      </p:sp>
      <p:sp>
        <p:nvSpPr>
          <p:cNvPr id="39940" name="AutoShape 4" descr="data:image/jpeg;base64,/9j/4AAQSkZJRgABAQAAAQABAAD/2wCEAAkGBxQTEhUUExQWFhQXGB0YFxcWFx8ZHxwcHBwbGhgXHR0dHCsgHRolHR0cITEiJykrLi4uGiAzODMsNygtLisBCgoKBQUFDgUFDisZExkrKysrKysrKysrKysrKysrKysrKysrKysrKysrKysrKysrKysrKysrKysrKysrKysrK//AABEIAQAAxQMBIgACEQEDEQH/xAAcAAABBQEBAQAAAAAAAAAAAAAFAAEDBAYCBwj/xABTEAACAQIEAwQEBwkLDAIDAAABAhEAAwQSITEFQVEGEyJhMnGBkQcUI0JSobFUYnKCssHR0vAVJDM0Q1N0kpOU4RY1VXOio7PC09Ti8USDJWNk/8QAFAEBAAAAAAAAAAAAAAAAAAAAAP/EABQRAQAAAAAAAAAAAAAAAAAAAAD/2gAMAwEAAhEDEQA/ANxi+3+S9etdwD3V02we9jNABJjJpvtrtM0yfCBLFfi+xgzc8gfoedZTH2EbFYucpPxl8oYjkqzpzGvSqSYWAE0LDI0g6kZgDp1OU6dKDeW+3oM/I6jcd5/4zS/y80/gORP8IeR29CsZYtwmvpkGNSSRmIB+vQ9KfudNegETQbP/AC70/gYkb55A0n6Oo/TVrhPalr1+1ahALi3NQDIKZCBE8wX3j0R10xnxYCBP+EDn022/xrvAObeKwt0Albdxi4Gph0KSRzgEmf8AGA9YAPUe7/Gng/sP8a4wt8OquplWAIPkaloOIbqPd/jXF62xHhfKeoUH7ampUFE4W9/P/wC7WkMLe/n/APdrV6lQUvi13+eP9Ra5+K3v5/8A3a1fpUAfG8KvvGXG3rUb93bsmfX3lpvqiqp4Biv9KYn+xwv/AG9aKlQZ0cBxX+lMT/ZYX/t6f9wsT/pPFf2WF/7aj11iASBmMaARr5a6Viu0XZ/iGMGuJTDprFm1mM9M9zQn1AR696BY/ErZOW7xy4jdCuEn1EDD71XwLWsQ8Jxu+7toFVrKTyACi0B9VAeM9leHYFFV1u4rFuPDbRyu/OFHgtzsdT66H2fg/wATfVe5w4wnh8Ru3X1O/hWC669enLag3mO4A1pc93i2LtoObvaUe82qz3BM+LxDWrON4qbSz++ZtC00fRY29Z20rN8Y4VjeHXEvYlbWK1i215mvLO8KGgq3s15bVoOG/C3kypicMVOmtuVABJnwtrAEc9daDVf5H3v9J47+tb/6dcXeyV4An91MdoCfSt9P9XWowOLS7bW5bYMjCVZTIIqW/wCi3qP2UFTgdwthrDMZZrSEk8yVBJp6bgQ/e1j/AFSfkilQeR8QEY3FtJ8GIYxOhLFFGnrYTTEi0Qh18BiIGvjPXaFjmZPnouNPlxmKaPCMVr+M1nlz2+quMF4m8Rkqh19QP1gE0FrDIYJbSATEbK1xsseUAQNqtWbYHLXl6uXtqjZxLqkuubwKFzaaZmA9YEkzziruH1Dt1bYjkNOZ5kTp1oJ0QxO09RzP2+f+NWLBJ5a+7/1VaxiCIJEjpH7dauJcBOn7aUGt7Iue5Ns/yTFAfvYDAewHL5xNHKz/AGNHyd3r3rSeuix9UCtBQKlSqHE4lEEu6qJgFiB7NaCalUWHxCuJRlYdVIP2UsTfW2jO7BVUSSeQoJaVBsRxO9lLJayIAWz3TrlAkkW1ljpyOU6RQ/hfHL1wjLD5rfeBGtGyWWQCVJduogMBM70GppVV4bjlvIHQ6SQQRBVgYZSOTAyDVqgVc3FkEAweo5eetdUqAdwvg1uxmKAtccy91zmdz5t+YQByFEaVKgju2VaMygwZEiYI2InnVbiXCrN9Sl60lxTyYT7juD6qu0qDPdm+ywwTOLN5+4aT3LwwVjGqtuBvoZnSj130T6jXdcXfRPqNBQ7NXC2EwzHc2bZMeaKaVcdlP4jhf6Pa/wCGtKg8Y7S3D8dxozRF/MABJmRqOh0WreGIGU2z6LQQ+pgk25MeuhHajElsXjYAg3H0JHJlH1kQI61a4HiVtkZcxyKDHVYLgfWB5RQFHxDNbKkSRZVRI5ggjlrv9VWcC7BMsRlVAP6oB8t/dFU7BtomquHUQwMa+kxAjSJVtunnVyxqScwyx4vwp9+1Bdwd+SM22vL2EzVy2kEFfb9X+FD8GAxZfRyQBznwz/hV23bYEzsDprvpQF+zl8riQBotwNnXzUSreuBHmI6CtnWGwCxfssNMriR5ODb/AOetyKATjb1y8HSzCgNlNxmiYYZ1UDxcis6b6bVNhuD2UfvBaQXcuUuBrG5EmTqa6xfCLNxw7J4xsykqeXNSDyFQYPhLW1K974SST4SWMnYs7NpGm1BU7NXQWxN3ZC4E94XWUBDHM8ERsVACiNOdDu1/GUZUVA91VfvLgtEqcqgwVIBLQxUyBGmpFHeIcCt3Vtr4kW22ZVtnKJ8xEHXX11ewmDS2IRQJ1J3JPUk6k+ZoMvZ7UyqENYWTBN3EAtJ2EW1I5xvRfgdi4huC5aspJzKbOxBnRtAS06zEeLyNE8Th1dSrgMp3B+qsj2MZe/xzS5S3ea2pZmYBV9JRJPMTO+ooDvBv4XF6QO+A9ZFq1J9v5qLUL7OKe4Dne6zXvULhLKvsUqPZRSgVKlSoFSphT0CpUqYmgeuLux9Rruubmx9VAL7JPOCwxH8yg9ygH7KVcdjv4lh/wBSoPG+0uFBxuLAbL8u8ADX0RO2sCQelVijW7hKiYkkNOwAUrOkrJKiOVT8ccNjcUzAZjfeAOQUa8jvp7qr5t1zLmNszJ38QICgxGza66KKAgzK8ffqrHXbNcKkRyMOI9VFrLHf5jKCJEHWSfXpG/lWaw5l82py2ZWdRmBzKfMeXWKMYbCMoRPm+Eb/Qcty6qQB6qC/glzSV0OYid5jYn3/bV8ZxGs9P258qFqSXIUzBTbXdiCPcNaLW99RBO/l6qCxhSQ9sz/KWwdjI7xOf7bV6KK88tNkYNyBUx+MD7hXolAqVKlQKlSpUFfiGKFq29xtFRWY+pRNY7hOANrheUiLuLPi5nPiGAJkclU79BRrtm02bdkEA37yW/EJETncEcwVUjprVjHKGxGGt7Zc96PwFFsD33fqoCttAAANhoPZXVKlQMTQ9+O4cEg3rcjeGBjnrG2lU7y/Gr120xPc2cqsqkjO7AOQxGuULl0nXMZmKKWsPbRQqKqr9FVAGu+gEUHeHxKOAyMrKdipBHvFTV51i0ulye4ttfN1gbXcPb8MtkfvlMbZSSdN9oo9gMPirDOqtbuozZlS475lBHoBzmJ1E6xvyFBp6jxDqqlmgKBJJ5Aak0KXj4GlyzetmJ/g8496TT4vGpiLNxbFwO0DMqmGiRnSDqpKyuu00HS8RuuAbdgqDrmusqgL1IUlpjlA31in4PxYX1fVCUYiUMgiAcwnWJJHnGlScDNnuU7kBUIkLzHUNrOYbGelUMQjWsWrksUuju5LKQCZKqqgAgSDLSeUzuAn7GsDgrEfQ+wkGlUXYb+I2fxvy2p6DxztPbCYzF6/y5A3nUA8mGgJGwJgmqrXCWWBlDgAnOd/BGseHb1at1qz2uLfujjFUgZnO4GwCjTSQfEfdUBdbtuWGWRqC2wGpPi9IRBEcid4oJbLEBS05AWkneJyj5o32PkRVnheMZkhSc2qAaaZgXRukwQNfbQywm9vWA5lgkzBIXnJ18QP3g063eFuysHBXxEFwBrlUHTUab9OQ1oDWGulCqgEZyT7ozT13onafMv269TO9VcBeYKQSWK6EzuYBJ5jY1K99dPkzI0kRz0Os7UEmOu+Bz0Q6xtpXqNh5VT1APvrzGRBBGjgz5SI99egdncR3mFsOdzbWfXAn66AjSofxbiXdABVNy605LYMTG5J+ao5k9R1qi2BZlnE3XLRqlpyiCQJAykMwE7k8p02oD1NQK3wGzAKNeTzW9c+wsRSKYq1qlwX1A1S4oVuezoInbdetBM47zGDXSxbn8a7I6bhV/wBqu8Mc2LuHlbtIg9bFmb6glDuzWNDtiWKlbpvHvEYeJRCpbnyKqDpIMmDV7s+ATiLg+ffb3Iq2vtQ++gMUjSpjQBuz3pYk8ziXn1BVC/UB76C8Tx9x8U1ixduC9Zh+7FoMhldGZiwEEHQSNQTRjL3OMaTCYkAjyu21AI/Gtgf2Z5mhODuCxxd1Yj992VZT9/aEMAOka79OtAz3uJqZcKVA+baDa8pC3c2/QGocL2mAdu/tshB9K2GbxTsyEB1JGuogida3EVBicDbuQbltHI2zKDHqkUGB4h2rtKQoW9d8feIXdE1B9EQQcuuxGo01q/wjiT47FKciWhY8bESXJYR3csFhSNTAMxy0Na+3gra+jbQepQPzUHx3ZHD3HRwGtsjZh3bFR5jLsAfIDeaCLCovfXsWTbUQbQlRmm2WWSxIjMfm8xGvKn7O27mISzib7gsMzIqoFADSuupPo7iSJ6wKL4jhVm44d7SM4IIJUHUbGrZGlAE7EfxK1+P/AMRqVQ/B8xOBtz9K4P8AeNSoPGu32nEcXto+h00zKvt+2qOETvIVCJbKPCNtSDqD6IVidelFu3ll34piUQEy6mAJ2RY386u8I7K93bLFczD0tJC5lHhHNmPhAG3j89AGraXUIqsQDoEzeZGjbjQUwtkg93bYMIUHLlyTBjVvS0A061th2ZZWSzm8b/KXI+aqlc2XrqQBtuTuKJYLs4neEvb8CKCgn0n1LMfflHPflQZHhXEjbFtSGEKRGSZ18EROuUHQ6iKO2MQl0AqVPWNfX6jpRV+yYa0GFtRefQmfCgO+gIzZRsOvQU7dg0DSL1xQAApUgMxPpM5jUzy2/MFEKQZAkdI9tansneAwgzQots6kkwAAxIJ6aRQrBdmL0z8Zka7opI1MD2VO3BnxBhyxt278ZWlM6KpJLBQA2a4RvplUc6C3wW4t03MUTmzsUtmdBbRiqx+E2Z/xvKixKRJiNvf+31VBhsCtsQiwssY82OYx+j11Lh7inSdesRuNNaDvCRqo5Gh3GuINYVMid4z3MgAMTMk67TAMeelEVUAnXU6xUeKwqusOAwMEBuREayNjPPkaDP2sd8YZ2tzaxVtDpHhuIDorA6mDKkaFST11K9knzYW2xgM2Z2X6LM7MyHoVJgjqKj4bw5LNxnEl29Ili23OTzIABI+iOlN3Yw98XEPyeIfLcXkLhHguDoWgKesqeRkD1Kmp5oKHG8D31lkByvoyMPmuplT79/Ims5xjh74vD2MRYOTEWX7yD9JfDcte8EaefWtlQXApkxGItDZgLyfjytwf1ln8egv8Jxwv2UuroGEkHcHZlPmDI9lW6APe+K3pM/F7778rd1tJ8kf8r8Iwemgemmh/E8S0i1b/AIRxuPmLs1w/YBzPlNUbvZvxZkv3kI9CHY6xBL5iQ4O8EeqgP1yWoTheOp3c3yLd1YFy2TrmgaKN2B5RvUOH4ML6m5iQTccaA6dyDqqpHosNJaZJHSBQRfB//Ek/Du/8R6aovg1n4ioJkrdurJ3MXWEnzNKgzycLS7xPGs8+G5bkfSBtqYPkY9xrTYnBhzJAMMGgdRqPXrVHhn+cOJyNM2G16fIUXyEDwHSgizOJkdIMb+VXbWHZgJ0Efp99TYEsTqNAPeau0FK4pCgDfoNp3p8LhmBBZuWo6eQqx3Q6VJQMqxSp6VBUuOV325foHuNQuCyEIYbkY2MaEjSas3SB5+Xrmq2Mvp3blm7tVGr7ZRzIkdOfnQDEw+KtN4Lgvg65bpggwBAZdACdYjrXb8Ze0ScRZNpdIuA94ms6EjVeW4is32b7LW3uNfBvpbJ8CtdfMRqe9fXQkbLyG+ulah8DiRomKJG8XLasfUWEfZQXLWKt3UlHVpG6kE9OVD+I4WBasgszO9seIyQtkh2ueR0ierLQPjWDvBWZsPYzLAN6zcaywLEDNAEx4iYJPKrvD7xwd0DFsWLwqXySRqR4AJ0BOpG48wJAaNMNc1zXiQRGiKCPOaj/AHJB9K7eYdO8K/kRVmxjEZ3RTLW4z+RYSBPWNfaKsUA5eHOulu8yr0b5SPUWMgeVUXtMuLtBnzFrN3XKB6LWSo08yaP0Ec5seP8A9WHJ9txx+a39dARxNkXAUYBliCCNDPKhOAzlzhmuurWxmVhlJe0dFJJB8SnwkjyPOi2KuQhJEiNY/NQjidotF6wF7614oOzq3pWyejaENGhAPlQFsJgVtyQWZm9J3MkxsPIDoNNT1q3VThuPW8mdepDKd1YaMp8wat0AviHBhcuC6txrdwLkzKFMrMgHMp59KJIsAazpv1866pUGX+Dn+J//AHXv+K9KuPg3uThGH0cReB/tGP2GlQPwBAeJcTnmcN/wa0QwaCIG3nQTgqRxHHnquHJ9eRx9gFaKgUU9KlQKlSpUCrm4SAYEmNBMSeQnlVXCcQRwWGihzbBPziDl0/GkeyouL49rQGVAxOgLOEUHkCTrJOwANBmX4nxIOge1h7feXAq+IuYiSdOgBNFsNwYXHzXna9zAYZUBBJEKN/bNDeGYwG4Ll+4gvMe7t2lmLakgZSDs7Ec4OwjetR3oBy7foAmgkZQFgaftvUKL7NPdy/PUhuAiR00/TUVhpAKgmeojQnofKgg4jb721ctH56FZA2kfaKfBZcVhrZuqGzKCynk40b3MCKmtXTrm0MwNOX6ef/qqfZ/wPiLJ+ZdLr+DdGf8ALz0AbA8UTB3sQMSDazAXMx1F1gWDMhG5ym2Mm4ijHCe01q+2UAqZgZipBOpiVJg6HQ9DUHbLhRvraOUMtu4XYSAR4GAcFtJViDB0ImhPD8bauLcuX5a4VVVsqoUlM/yLKFPpO2oM7bQJkNjicUlsZnZVXqxigfB8Wl7EYm7bYgRatgkROUM0weRz/VQO3g8bdb5LCWsONIu4lzduDTeNYPtFW+D2jhcHi3Z+9ud7c8TD0mWLaiBt4hAA8qDU3QdJIiDI2ExTqyGIPpSY6jSZ+qhNziw+MfF4zOEVzzE6yB6hB/GFELNwZpKwQv8AhG/Xl5UA7idtrTjEWEzECLqD+UQbEffrrHXbpRnB4hbiq6NmRgCp8v01Enh1bQaAfXpQezc+JuxgnCXDnJGosudWJ5i20zPIzyoNLSrlWBEjUHYiuqDJfBr/ABe9/Sr35VKn+Dg/ve9/Sr35dKgs8G/zjj/wMN+TcrR1nuGrHEsX99Zw7H/er+atDQKlSNB8LcZMVdssSyOgvJJmNclxB5TlMffUBiuLzEKxUSwBgdTGgrqo8RiFRWdjCqCxPQASTQYbC4i6UwSWxamys3bN1+7ud6FZBodxmJaefWrOB4b37m5dxV7v0ktbKJCdDbQhoXowJnrVfjl8jCm+bZuXcSk5gJWzbAlRm5EA9dWJNP2T4hdxOJRrwGazaMso53ApKkjlrAH3s86AVY48bjXbJFzM1xMi3iMyhWtlHygDLmd19XTQ16KLuuu/7D30Gfs3ZGIGIEgy7MNwzMQcxJ10gQNtB0o2iiZ50CVoExrrv7z9lS94InpvUL7GDp+2lSW9dvaKCQihlrTHXPvsPb/2Xu/rUSf7TQvArOMxL9EtW59WdyP9oe+gv8Rwa3rbW3nKwgwYMUIwXZhLd/vQxK+E5SJJdQyhmb50BjA5H1CNBTGg4u3AoJYgAbkmB76xFy62ZQvj+WuXMPaBI71mdmW6/SykzJ3Ikcp5t9oEe7ca9ZNwi61u0GPhBV7dsKFI0J7xWLQdyOQo52VwTKty9etlL9y4xOY5mCAkIsjQKBsBpFBLwfgQtAu57y+5Ju3G3JPJfoptA6AUSswWIgaa/YZ9+/srpmBOnQif29Vc2QC0/OAg/noOMRbMHLqB80nz09m9Q90xtiDrqTI3GoiNqlu6yQxAkzPt28taRuRb0Ekctz7fUfsoM9g7j4FyGJfBk6QCTYJ6czan+r6ttajAgEGQdQR9tB2cxDROzAxrPq011ql2QxgVruEJM2Ya3m/m22HnlaV9UUEfwcLGHu+eKv8A5cfmpq7+D3+AvDpir4/26VBYwP8AnPE/0ex+VerQ0AwdsjiWIPI4ezHsa7NHg00D0J4mYxOFjcm4D+Dkkj1ZgvuoqTQC5jrbYzV1VcOhXUgTcfLMa65VifwxQaCsj2k4sj3hh97Vsd/imGvhU/J2gBuzOBI6DzqTtF2rCr3eDHf4hyFQLqBMy5I5AD1TFUuynBNRLZkRs91xJ769J+cd7VrQDqw8qA/w7h6nC27d9A2gZ0IkBpzxHkx+qiJUDQCPZQ/jmP7m0zgAsWVFU6ZmZgFH1/VVtQwGup6ft+2tB2VB8zABqO7h52MHX69PqrkiZUiNfftFdZdCM0cvV50HVu2Rz1MTH2/bU6IIih+NxWSSJBDDdZzgLnbuwNScs+403DsRcLspTQM2Z9BEZSigaz4WgnTVTQEyKHcGEm9c3z3Wg+SAWx+QT7am4rjO7sXLnNVMDq2yj2mB7a64VhO6s27f0EVT5kASfadaC3XF+6EVmYwqgknoBqTXdC+1AnCXx9JCv9bT89ABw/C1uXbKvbAzs2KKKSO71BEkau7uVJnTwaDStcTqKzvBW/8AyWPBacqYcASTlBV5EctddOtEuP4hrWFvONWCHL+EdAfeRQVbeJu37nyRCWEbVism4yt4gs6BBEZt9460aa0JB1kfttUHC8KLNq3aA0RQo9gipmQnYkHr+agZ7IOuv6aVtABtH7QKdk1BqO9mCkxm8vb+ighvW4PKDpty9L9vKse7lOM22GgKm2ROhDS0x6491abEXgoAggc/XqNPfWQ7VYXu8XhcYJAF1FuSdxIlo/BJ93toD/wf/wAHif6Zf/KFKuuwYhMWP/7cR+UKVBZt/wAfviT/ABe1t+Hdowlzz0O1BVU/uhejnhrcH8e5WY+E/tDdwqC1bIFy9JzDdVGkjoTt5RQFO1vbNbU2MN8piCYJVS4t8ixy7sPo+Rmspw7stirpLv8AI2tS9y/oxE+IkcyYLEmBqOQFHPglxdl8KVVSLisO8kyWLR4xGy5gRB6Gd9YfhZ4netC2qibRWSNgSDBnkdMsD1mOgXOy3BFVCLcrZbwm63huYg/e80s9I1P2nMTjosaAWUVu7dTKkCIhMsido3B2ryJe314BY8QzSUdpA1GUqdChEQPV660FrtoLmYOrFbmUPlKySgInRvTMjUAEFFOxAoNXjL47sXM0vh73fMjGfk2Zhm81yMSp+98q0qkgaEHnrznWPLkJ15V5ZxPtOhJNpbsHwuGZSTqATmEwsrt1nQgkVuOw3Ejdwik6ZCbcE5jCejJ5nKV16+ugO3G6j/CeVZRMS6m84e0oe9dUd4SJKBLdpVjWM2/u51rzA8X7fttXz1xDjr53BkhHuBQGyrqzySY3zvJOkwBQemXuIyjM9w2+68UNcAcm73iuc3LKoMKvT1Vb7N4+5iFbu/k0Zu8uuYDy4BFtF1iFygs2p5DWR41hMVczDvXaSUWDvChguUkyBBg+sb17N8GWFyWLhywHuaHrAg+4iPXQG+OgM2Ht/TvqxHUW1a5PvRaM0G4w2W/hmIJym4YUSSckQB7akwvaCw4BLd2SSoW74GkROh6SBQFapcaw5uYe6i+kUYL+FHh+uKGdp8Y9sBvjFvD2dM1wjM5EGcgOkzljQ7npBkwPEmIzsymyoCiMz3GOkFgAMpO+WDvyoMrh+I93xa3dAbusZaWWO0lVyGeXjGQg/SEb1s+MWfjGHu20IOdHVT98NB7Qw+qs9xzg9p1Iu5hh7sNbciGw10mcwnVVZo05GZ30zWH49ieG4lrOJbOXbPOy3AwANxT81pGq9SetB6RwfiK3bKXOZEMI1DDRlI6gzpVtXkmAQRpr6z+isWe0Vlbq3kcAOoOIs66GNby9SoBDdQOo12WHvBoIbMGAYEREHmPLnQNcva7jTceyarW8Y/d5yvM7kDSTy6xQFu1Vmxibtq8xzG8VQAeivdo0n70nNr66O4DE2rqShBXqdIkdPUefWgqXcUGLCY0Ek9CBqPqrjinDxesvauDMjLGu86ERHzgdZFFlsIxLAA5hB9kj2cxUvdiB7D02oMt8GebuMRmMt8bvZj1MiTSp/g4abeMnljr3/KaVA/F+O28PxO1bueHv7GVXOwKuxAPrmJoB8JgtYs27aW3a6p0urEBJh9zLCYA6toJ1FaPjmBt3MUxuWu8y2EICgFgO9bNE9QIMa9KsuMOk3JzOx7xT18JCwNBlRZ8hBJ1JkPOezXBL2CxEhmUZEN5QwzjMGYroIkIrNHlvMSb7W3XxWZGA7nObVtWOUu6a94G1JgcguxMkk5RpODracpNtzcYSTJYCC5zswhczZ2mJ6cqJWuD4e0uigKtvu5JPhtiSQCTInUk7nnQeMX+w8m41lw9sSbYylM4EltWA0U6ZoiY1Aql+5OJtok2w2WXi2QzR98IkCSYEA6+on3PEcMsXbfoZkYK2UaBwohFIkeEaELtNDW4FeNrIji0bmlxl9KI3JAEtyCjKq9GA1DyHhqXIHd2Q7SVL5WBRmga6HUEkef2eodnuKJhsK5uB2hmYeESyKqqHjNCrplEkTyo5geziW7aW+8uOqggZ25kETpEGCf2AqPG8Bt5ACHbUEhYGd9BnblIAgHZQdNQICnie0WYI1tE7v0rhZwxCgHPlCyvhIylmYCQRrFeUYfslibzF0EhybmVgQSCTDExl09LeBMbmK9jwlp2cItu1bsIQrgpJOWMqrMSB9KORid6h7SPfS4Gtu2UWmfuwJ1tlfFoJMhvROhCkDWCA8u4F8HmIvPnuk27YaBczTpHpoW1bxc4HUaGt7wjF4qwLQCW2sNYRkS2pBmQrAawDLq2p11MjWpOK2bt9Q+RmuBl7tCsgPlzDRvCqJMljJYrpGgotw44olVLLlTS4zLJcjkpECZ3aAByB3oA9zE41r9piiN3WYEKuVTcZSCgYmWVRMtCrsJJFWLuDtu4L30Fwxnthiyi5PjCE6gkGIEagabgy38Vi7tzJazIFIzsqqFmdbYa4CW03YLHTyMWuH6s7KAXUi5bBzIx5NqB4o0mBM6zAoAdkYV7AzNJXxIblrVTscqEQ2snKJhuQiBPg+4CnLjWh2JbNcAbQQEAMd2BvAANFMPwW0guKFlLjZmQmVBgCVB22B051VxXZu1cvm6w1K8okN4RnB3DAKvuoJrXCics37jWxskghh0diCze+KwHbXhq3i2HtI57oG5bLW2PdHMoZFkeK26zHJSu8ECvQLnAbR+koD51ysVymAGyxsG5jzJq9cwoLo53SQPxon7KD55xXEsRbc2woGViA4kKdNDzCbTEgb6DWt78E3GHdnsmRaym4qzmFts8ZFYfNJzQh1UKPpVs+N9nlvFmXKtwrAJUEZ9lukc2RWeJ+lQlewaK2dWgpHdgSomAGuOVILMR80QugHnQAfhY7PAxjLZQMCEuI0eMyIyzu/KOY9WuJ4d2qNtoJKHwyy7QPE/8AXO+mlet4/stbCTcvHKpkPdAfLPpFc/hDE6DQgDQAb1nMB2UwQPdqrPdBzAv3i27YJ1JJiSRyPpHaKA52M7U/GrMvrctgBypIBDei4BHlExvNaFcWzaADfSDuPX13+qsbwTs8cPjVVTlD22ZrahV8KMAuY6klszHeRESYNa3E4Yx4SI3gTvG1AG+DZYXHA/d977LdKpPg89DGdfjt6f8AYpqA0VHxsaamwfqcR9prvE4BdAttDJIbOJhWM3AB99A02nWuD/HB/qD+WtE6APieF3LjDNcyWwwYJbA+aZGaQZke7kJ1oqyTv/78q7pUEQwy5y+UZyMubnAMx6pqWlQ+9xm0lxrbkoVAJZlIWDzDHQjkehgHcUBCmND+HcYS8zKquMvNgAG8l1kxz00qe+lwlsrKFKQsrJD6+I66iI08jQSWb2YsIPhMSRAOgOnUa1LFD8TZuMrghWII7sZmSYjVyPOTAEVLgu+/le76ykjnoIPQc+c7CgtxT0qVA0U9MWih7cYQyLYa8Rp8mJEjQjOSEnymgI0qGZ8S0Qtq2Pvi1wx6hlE+2k+DukEviWXr3aogA/GDH66AnSoRY4ZacZu8uXRtJvMwnY6K2X6q4xWFwVuO8Wyk6jOQCY3iTJoDJYVFcxKKJZ1AHMsBQELw1jthmkfenaJ8uf7RTcJbh7B2t27CZHKtKIpBHzvNSDIOxBoL9/j2G+mLmxi0pu+r0AaHlDd1tYSNyHxAyiWJJYW5JJnrl0ophuLYdh4LtuJgEEQfCG06gAiqGM7ZYRAT3oeBIyazrlMHyO9BewPDAmYli114L3DozeXko2A5e80rrgW82qgGdTt5R66AL2te4T3Npm8awUQv8nvBI8IY689AdddK4/cHF4t2OKumzZLEizaiSvhhWMHoZMk66ZaCX4NruZMaZkHHXoPWRbM0qk+D6wqLjVQAKMdeAAEAABAB7hSoDj2/30jdbLiPU9s/nq3iAxUhCA0aEiQD5iRI9tV7p/fFv/VXPyrVZ3jHao23YW4dTIDMrRbKSHYhQS65h5SdJoLOJ4ti1QqtkG6FnMAckksoEEzEqWJJAyxzMVxwTtBfu3Aly2oGxYK419xCjyfKftNTCdurKWh3xuMyhg7rb0LqAYGQkeKZGpAA1MEE37Hai2IVMPeCyoMWwsF9QuUkMT102E7a0GlqrxDAW7y5Li5h+kEHX1Ein4djBetpcUEK6hgG0MHrVmgz9nslYS+t9cyuuogzqZzEkyTM60UxeHuMyFLptqJzKFU5toEsDHOrlKgYCnpUqBUOxuNbP3VkA3IzEt6KAzBaNSSQYUamDsKI0LxGFuW7j3bID58ue2xyyVGUMrbA5YEHQwNRrIBsdi7KlluG5jMQhCtaRSQrFZ9ADKqwRqZOvM0lxXEbqjusPbw6kfyjAt6wqggHyNWYvI7vZS6iuczo6I4zaAsMt0MJA21GnKTLvx+5b/hLRI5kK9v2wylfe458hNBTt8D4g8G7jVQZYItJOu+aZGvlEVLf7KvcVUu33cGTccnXl4bYMqk821PIRyNcK4xaxAm2dQASp3E7HSQR5gkUQoM1hOyaohUXHTMApW2xCgA6BZ1mOc7mY0AEj9jMIwAe0WCgKoZ2OUDmNd51netDSoM1Z7DYNZi2x1nW651MyfS866sdisGgbLaIzCCczFspJJUMTIBnlFaOlQZyz2JwKrl7gZTuCzQfZMURwnAcNaju7FpSBAIQTHSelScYxbWrZuKufKVLKN8sgMR5geL2ULxnaNww7rDPdtFWY3AY2gJlGWWDHaNdJiCDQaEKBoNqVQYW67W1Z0yOVkpmmDHo5gNddJrjh63YbvihJPhFsEACBoSTqZnXT1UGf7Af/P8A6ff/AOSlT9gx/H/6ffP5FNQE+NYLEu9t8Pdt2yqurZ7eecxQiNREZfrodb4VxESRisOC25GG39fj1rU0qDN/EeJcsVh/bhz/ANSuLnDuJER8bw8EQR8XP69aeqfEOJ2rABuuqA7FjQA04XxICBjLAA0AGG6fj10cBxPli7Ef0c/r0eweNS6C1tgwBgkdYBj1wR76nmgzH7ncT+7bP93/APKnHD+J/dlg+vD/APnWixF9UUs5CqBJJ2AqSaDMfudxP7ssf3f/AM6YcO4p92WP7v8A+VaiaU0GYPD+KfdmH/u5/XrpeH8S+7LH93P69aG/fVBLEKJAk9WIVR6ySB7a6tXQwDKQVIkEGQQdiDzFBnjgOJfdeH/ux/6lcjAcT+68P/dz/wBStLNKaDJHgeO7zvRewneQRn+LEGDEgkXNRoPdUpwHFfuvDf3c/r1pL19UjMQJIUSYkkwB6yakmgzBwXFB/wDLw393b9emOC4r91YX+wb9etRNKaDLDA8V+68N/d2/XpfEuLfdWE/sG/XrUzXDXgCFJAJmBOpjeBzigzLYDihBBxOFIOhBw7e0enSOC4qNsThP7Bv161M09BlPiPFvurCeyw369P8AEuLfdOE/sG/XrVUqAB2R4NdwyXu+dHe9fa8SgKiWCyIPmD76VH6VAqVKlQKh/HcCb9lrakKSVMnbwurfmohSoMlxPstddrr27oU3GZiJYBh8llQ7gDwMJg+lsdas4vs69xLKm6w7q1cSczTnYJ3dyQQSVynfrWkpUGFHZHFZQvfJlyspBZ29JWBGwBWSGAgajnoaK9oOzj32uOtwqxS2qDMwHhZjcBjSHUhZg+o7VpaVBh17KYrX5ZYhIl3OqRBbTxnccpEejuJj2SvMwz3pUElgHuTcOW4FdtdGBZdBp4fIAbKlQZjjHZ+9d7mLgORbYbMWEMjo5uKBoWOWPF1map2eyd9VX5YEj01LPluAd1lQ6yF8D7fT2iRWzpUGGxPZTFkMFvp4lUSz3JBE5Sp1yhZA1zTE+E6m4nZrEM697eBtq+bKruCwm+2sRBm6o9Vseoa2lQZJezd4YTuSyOwvi6od3IKhg2VrkZp0PiA6bmSalvsniwTOJL6Lo1xwGAyTaYATk8J8eafEZBkzuKVBiLnZbFs7k3lVG1VUu3dGCXVQ9dC6EmT/AAY6AVNhuzGJS/bcYgm0jE5O8bQFpO6nPmkggkR1NbGlQY/H9msU9666YgqHaUbO3yY8MRbCwSsECWiGMiq9vspic38IiqWVmy3rpMZbSsmvLwNBmfHFbilQYm72XxRRla6r+gULXrqwFYHutN1IHpbyecTWzsggAHeBOs/WdTXdKgVKlSoFSpUq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236" y="2895600"/>
            <a:ext cx="4391564" cy="2925763"/>
          </a:xfrm>
          <a:prstGeom prst="rect">
            <a:avLst/>
          </a:prstGeom>
        </p:spPr>
      </p:pic>
    </p:spTree>
    <p:extLst>
      <p:ext uri="{BB962C8B-B14F-4D97-AF65-F5344CB8AC3E}">
        <p14:creationId xmlns:p14="http://schemas.microsoft.com/office/powerpoint/2010/main" val="4256145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990600"/>
          </a:xfrm>
        </p:spPr>
        <p:txBody>
          <a:bodyPr>
            <a:noAutofit/>
          </a:bodyPr>
          <a:lstStyle/>
          <a:p>
            <a:pPr algn="ctr"/>
            <a:r>
              <a:rPr lang="en-US" b="1" u="sng" dirty="0" err="1" smtClean="0">
                <a:hlinkClick r:id="rId3"/>
              </a:rPr>
              <a:t>Bobo</a:t>
            </a:r>
            <a:r>
              <a:rPr lang="en-US" b="1" u="sng" dirty="0" smtClean="0">
                <a:hlinkClick r:id="rId3"/>
              </a:rPr>
              <a:t> Doll Experiment</a:t>
            </a:r>
            <a:endParaRPr lang="en-US" b="1" u="sng" dirty="0"/>
          </a:p>
        </p:txBody>
      </p:sp>
      <p:sp>
        <p:nvSpPr>
          <p:cNvPr id="39940" name="AutoShape 4" descr="data:image/jpeg;base64,/9j/4AAQSkZJRgABAQAAAQABAAD/2wCEAAkGBxQTEhUUExQWFhQXGB0YFxcWFx8ZHxwcHBwbGhgXHR0dHCsgHRolHR0cITEiJykrLi4uGiAzODMsNygtLisBCgoKBQUFDgUFDisZExkrKysrKysrKysrKysrKysrKysrKysrKysrKysrKysrKysrKysrKysrKysrKysrKysrK//AABEIAQAAxQMBIgACEQEDEQH/xAAcAAABBQEBAQAAAAAAAAAAAAAFAAEDBAYCBwj/xABTEAACAQIEAwQEBwkLDAIDAAABAhEAAwQSITEFQVEGEyJhMnGBkQcUI0JSobFUYnKCssHR0vAVJDM0Q1N0kpOU4RY1VXOio7PC09Ti8USDJWNk/8QAFAEBAAAAAAAAAAAAAAAAAAAAAP/EABQRAQAAAAAAAAAAAAAAAAAAAAD/2gAMAwEAAhEDEQA/ANxi+3+S9etdwD3V02we9jNABJjJpvtrtM0yfCBLFfi+xgzc8gfoedZTH2EbFYucpPxl8oYjkqzpzGvSqSYWAE0LDI0g6kZgDp1OU6dKDeW+3oM/I6jcd5/4zS/y80/gORP8IeR29CsZYtwmvpkGNSSRmIB+vQ9KfudNegETQbP/AC70/gYkb55A0n6Oo/TVrhPalr1+1ahALi3NQDIKZCBE8wX3j0R10xnxYCBP+EDn022/xrvAObeKwt0Albdxi4Gph0KSRzgEmf8AGA9YAPUe7/Gng/sP8a4wt8OquplWAIPkaloOIbqPd/jXF62xHhfKeoUH7ampUFE4W9/P/wC7WkMLe/n/APdrV6lQUvi13+eP9Ra5+K3v5/8A3a1fpUAfG8KvvGXG3rUb93bsmfX3lpvqiqp4Biv9KYn+xwv/AG9aKlQZ0cBxX+lMT/ZYX/t6f9wsT/pPFf2WF/7aj11iASBmMaARr5a6Viu0XZ/iGMGuJTDprFm1mM9M9zQn1AR696BY/ErZOW7xy4jdCuEn1EDD71XwLWsQ8Jxu+7toFVrKTyACi0B9VAeM9leHYFFV1u4rFuPDbRyu/OFHgtzsdT66H2fg/wATfVe5w4wnh8Ru3X1O/hWC669enLag3mO4A1pc93i2LtoObvaUe82qz3BM+LxDWrON4qbSz++ZtC00fRY29Z20rN8Y4VjeHXEvYlbWK1i215mvLO8KGgq3s15bVoOG/C3kypicMVOmtuVABJnwtrAEc9daDVf5H3v9J47+tb/6dcXeyV4An91MdoCfSt9P9XWowOLS7bW5bYMjCVZTIIqW/wCi3qP2UFTgdwthrDMZZrSEk8yVBJp6bgQ/e1j/AFSfkilQeR8QEY3FtJ8GIYxOhLFFGnrYTTEi0Qh18BiIGvjPXaFjmZPnouNPlxmKaPCMVr+M1nlz2+quMF4m8Rkqh19QP1gE0FrDIYJbSATEbK1xsseUAQNqtWbYHLXl6uXtqjZxLqkuubwKFzaaZmA9YEkzziruH1Dt1bYjkNOZ5kTp1oJ0QxO09RzP2+f+NWLBJ5a+7/1VaxiCIJEjpH7dauJcBOn7aUGt7Iue5Ns/yTFAfvYDAewHL5xNHKz/AGNHyd3r3rSeuix9UCtBQKlSqHE4lEEu6qJgFiB7NaCalUWHxCuJRlYdVIP2UsTfW2jO7BVUSSeQoJaVBsRxO9lLJayIAWz3TrlAkkW1ljpyOU6RQ/hfHL1wjLD5rfeBGtGyWWQCVJduogMBM70GppVV4bjlvIHQ6SQQRBVgYZSOTAyDVqgVc3FkEAweo5eetdUqAdwvg1uxmKAtccy91zmdz5t+YQByFEaVKgju2VaMygwZEiYI2InnVbiXCrN9Sl60lxTyYT7juD6qu0qDPdm+ywwTOLN5+4aT3LwwVjGqtuBvoZnSj130T6jXdcXfRPqNBQ7NXC2EwzHc2bZMeaKaVcdlP4jhf6Pa/wCGtKg8Y7S3D8dxozRF/MABJmRqOh0WreGIGU2z6LQQ+pgk25MeuhHajElsXjYAg3H0JHJlH1kQI61a4HiVtkZcxyKDHVYLgfWB5RQFHxDNbKkSRZVRI5ggjlrv9VWcC7BMsRlVAP6oB8t/dFU7BtomquHUQwMa+kxAjSJVtunnVyxqScwyx4vwp9+1Bdwd+SM22vL2EzVy2kEFfb9X+FD8GAxZfRyQBznwz/hV23bYEzsDprvpQF+zl8riQBotwNnXzUSreuBHmI6CtnWGwCxfssNMriR5ODb/AOetyKATjb1y8HSzCgNlNxmiYYZ1UDxcis6b6bVNhuD2UfvBaQXcuUuBrG5EmTqa6xfCLNxw7J4xsykqeXNSDyFQYPhLW1K974SST4SWMnYs7NpGm1BU7NXQWxN3ZC4E94XWUBDHM8ERsVACiNOdDu1/GUZUVA91VfvLgtEqcqgwVIBLQxUyBGmpFHeIcCt3Vtr4kW22ZVtnKJ8xEHXX11ewmDS2IRQJ1J3JPUk6k+ZoMvZ7UyqENYWTBN3EAtJ2EW1I5xvRfgdi4huC5aspJzKbOxBnRtAS06zEeLyNE8Th1dSrgMp3B+qsj2MZe/xzS5S3ea2pZmYBV9JRJPMTO+ooDvBv4XF6QO+A9ZFq1J9v5qLUL7OKe4Dne6zXvULhLKvsUqPZRSgVKlSoFSphT0CpUqYmgeuLux9Rruubmx9VAL7JPOCwxH8yg9ygH7KVcdjv4lh/wBSoPG+0uFBxuLAbL8u8ADX0RO2sCQelVijW7hKiYkkNOwAUrOkrJKiOVT8ccNjcUzAZjfeAOQUa8jvp7qr5t1zLmNszJ38QICgxGza66KKAgzK8ffqrHXbNcKkRyMOI9VFrLHf5jKCJEHWSfXpG/lWaw5l82py2ZWdRmBzKfMeXWKMYbCMoRPm+Eb/Qcty6qQB6qC/glzSV0OYid5jYn3/bV8ZxGs9P258qFqSXIUzBTbXdiCPcNaLW99RBO/l6qCxhSQ9sz/KWwdjI7xOf7bV6KK88tNkYNyBUx+MD7hXolAqVKlQKlSpUFfiGKFq29xtFRWY+pRNY7hOANrheUiLuLPi5nPiGAJkclU79BRrtm02bdkEA37yW/EJETncEcwVUjprVjHKGxGGt7Zc96PwFFsD33fqoCttAAANhoPZXVKlQMTQ9+O4cEg3rcjeGBjnrG2lU7y/Gr120xPc2cqsqkjO7AOQxGuULl0nXMZmKKWsPbRQqKqr9FVAGu+gEUHeHxKOAyMrKdipBHvFTV51i0ulye4ttfN1gbXcPb8MtkfvlMbZSSdN9oo9gMPirDOqtbuozZlS475lBHoBzmJ1E6xvyFBp6jxDqqlmgKBJJ5Aak0KXj4GlyzetmJ/g8496TT4vGpiLNxbFwO0DMqmGiRnSDqpKyuu00HS8RuuAbdgqDrmusqgL1IUlpjlA31in4PxYX1fVCUYiUMgiAcwnWJJHnGlScDNnuU7kBUIkLzHUNrOYbGelUMQjWsWrksUuju5LKQCZKqqgAgSDLSeUzuAn7GsDgrEfQ+wkGlUXYb+I2fxvy2p6DxztPbCYzF6/y5A3nUA8mGgJGwJgmqrXCWWBlDgAnOd/BGseHb1at1qz2uLfujjFUgZnO4GwCjTSQfEfdUBdbtuWGWRqC2wGpPi9IRBEcid4oJbLEBS05AWkneJyj5o32PkRVnheMZkhSc2qAaaZgXRukwQNfbQywm9vWA5lgkzBIXnJ18QP3g063eFuysHBXxEFwBrlUHTUab9OQ1oDWGulCqgEZyT7ozT13onafMv269TO9VcBeYKQSWK6EzuYBJ5jY1K99dPkzI0kRz0Os7UEmOu+Bz0Q6xtpXqNh5VT1APvrzGRBBGjgz5SI99egdncR3mFsOdzbWfXAn66AjSofxbiXdABVNy605LYMTG5J+ao5k9R1qi2BZlnE3XLRqlpyiCQJAykMwE7k8p02oD1NQK3wGzAKNeTzW9c+wsRSKYq1qlwX1A1S4oVuezoInbdetBM47zGDXSxbn8a7I6bhV/wBqu8Mc2LuHlbtIg9bFmb6glDuzWNDtiWKlbpvHvEYeJRCpbnyKqDpIMmDV7s+ATiLg+ffb3Iq2vtQ++gMUjSpjQBuz3pYk8ziXn1BVC/UB76C8Tx9x8U1ixduC9Zh+7FoMhldGZiwEEHQSNQTRjL3OMaTCYkAjyu21AI/Gtgf2Z5mhODuCxxd1Yj992VZT9/aEMAOka79OtAz3uJqZcKVA+baDa8pC3c2/QGocL2mAdu/tshB9K2GbxTsyEB1JGuogida3EVBicDbuQbltHI2zKDHqkUGB4h2rtKQoW9d8feIXdE1B9EQQcuuxGo01q/wjiT47FKciWhY8bESXJYR3csFhSNTAMxy0Na+3gra+jbQepQPzUHx3ZHD3HRwGtsjZh3bFR5jLsAfIDeaCLCovfXsWTbUQbQlRmm2WWSxIjMfm8xGvKn7O27mISzib7gsMzIqoFADSuupPo7iSJ6wKL4jhVm44d7SM4IIJUHUbGrZGlAE7EfxK1+P/AMRqVQ/B8xOBtz9K4P8AeNSoPGu32nEcXto+h00zKvt+2qOETvIVCJbKPCNtSDqD6IVidelFu3ll34piUQEy6mAJ2RY386u8I7K93bLFczD0tJC5lHhHNmPhAG3j89AGraXUIqsQDoEzeZGjbjQUwtkg93bYMIUHLlyTBjVvS0A061th2ZZWSzm8b/KXI+aqlc2XrqQBtuTuKJYLs4neEvb8CKCgn0n1LMfflHPflQZHhXEjbFtSGEKRGSZ18EROuUHQ6iKO2MQl0AqVPWNfX6jpRV+yYa0GFtRefQmfCgO+gIzZRsOvQU7dg0DSL1xQAApUgMxPpM5jUzy2/MFEKQZAkdI9tansneAwgzQots6kkwAAxIJ6aRQrBdmL0z8Zka7opI1MD2VO3BnxBhyxt278ZWlM6KpJLBQA2a4RvplUc6C3wW4t03MUTmzsUtmdBbRiqx+E2Z/xvKixKRJiNvf+31VBhsCtsQiwssY82OYx+j11Lh7inSdesRuNNaDvCRqo5Gh3GuINYVMid4z3MgAMTMk67TAMeelEVUAnXU6xUeKwqusOAwMEBuREayNjPPkaDP2sd8YZ2tzaxVtDpHhuIDorA6mDKkaFST11K9knzYW2xgM2Z2X6LM7MyHoVJgjqKj4bw5LNxnEl29Ili23OTzIABI+iOlN3Yw98XEPyeIfLcXkLhHguDoWgKesqeRkD1Kmp5oKHG8D31lkByvoyMPmuplT79/Ims5xjh74vD2MRYOTEWX7yD9JfDcte8EaefWtlQXApkxGItDZgLyfjytwf1ln8egv8Jxwv2UuroGEkHcHZlPmDI9lW6APe+K3pM/F7778rd1tJ8kf8r8Iwemgemmh/E8S0i1b/AIRxuPmLs1w/YBzPlNUbvZvxZkv3kI9CHY6xBL5iQ4O8EeqgP1yWoTheOp3c3yLd1YFy2TrmgaKN2B5RvUOH4ML6m5iQTccaA6dyDqqpHosNJaZJHSBQRfB//Ek/Du/8R6aovg1n4ioJkrdurJ3MXWEnzNKgzycLS7xPGs8+G5bkfSBtqYPkY9xrTYnBhzJAMMGgdRqPXrVHhn+cOJyNM2G16fIUXyEDwHSgizOJkdIMb+VXbWHZgJ0Efp99TYEsTqNAPeau0FK4pCgDfoNp3p8LhmBBZuWo6eQqx3Q6VJQMqxSp6VBUuOV325foHuNQuCyEIYbkY2MaEjSas3SB5+Xrmq2Mvp3blm7tVGr7ZRzIkdOfnQDEw+KtN4Lgvg65bpggwBAZdACdYjrXb8Ze0ScRZNpdIuA94ms6EjVeW4is32b7LW3uNfBvpbJ8CtdfMRqe9fXQkbLyG+ulah8DiRomKJG8XLasfUWEfZQXLWKt3UlHVpG6kE9OVD+I4WBasgszO9seIyQtkh2ueR0ierLQPjWDvBWZsPYzLAN6zcaywLEDNAEx4iYJPKrvD7xwd0DFsWLwqXySRqR4AJ0BOpG48wJAaNMNc1zXiQRGiKCPOaj/AHJB9K7eYdO8K/kRVmxjEZ3RTLW4z+RYSBPWNfaKsUA5eHOulu8yr0b5SPUWMgeVUXtMuLtBnzFrN3XKB6LWSo08yaP0Ec5seP8A9WHJ9txx+a39dARxNkXAUYBliCCNDPKhOAzlzhmuurWxmVhlJe0dFJJB8SnwkjyPOi2KuQhJEiNY/NQjidotF6wF7614oOzq3pWyejaENGhAPlQFsJgVtyQWZm9J3MkxsPIDoNNT1q3VThuPW8mdepDKd1YaMp8wat0AviHBhcuC6txrdwLkzKFMrMgHMp59KJIsAazpv1866pUGX+Dn+J//AHXv+K9KuPg3uThGH0cReB/tGP2GlQPwBAeJcTnmcN/wa0QwaCIG3nQTgqRxHHnquHJ9eRx9gFaKgUU9KlQKlSpUCrm4SAYEmNBMSeQnlVXCcQRwWGihzbBPziDl0/GkeyouL49rQGVAxOgLOEUHkCTrJOwANBmX4nxIOge1h7feXAq+IuYiSdOgBNFsNwYXHzXna9zAYZUBBJEKN/bNDeGYwG4Ll+4gvMe7t2lmLakgZSDs7Ec4OwjetR3oBy7foAmgkZQFgaftvUKL7NPdy/PUhuAiR00/TUVhpAKgmeojQnofKgg4jb721ctH56FZA2kfaKfBZcVhrZuqGzKCynk40b3MCKmtXTrm0MwNOX6ef/qqfZ/wPiLJ+ZdLr+DdGf8ALz0AbA8UTB3sQMSDazAXMx1F1gWDMhG5ym2Mm4ijHCe01q+2UAqZgZipBOpiVJg6HQ9DUHbLhRvraOUMtu4XYSAR4GAcFtJViDB0ImhPD8bauLcuX5a4VVVsqoUlM/yLKFPpO2oM7bQJkNjicUlsZnZVXqxigfB8Wl7EYm7bYgRatgkROUM0weRz/VQO3g8bdb5LCWsONIu4lzduDTeNYPtFW+D2jhcHi3Z+9ud7c8TD0mWLaiBt4hAA8qDU3QdJIiDI2ExTqyGIPpSY6jSZ+qhNziw+MfF4zOEVzzE6yB6hB/GFELNwZpKwQv8AhG/Xl5UA7idtrTjEWEzECLqD+UQbEffrrHXbpRnB4hbiq6NmRgCp8v01Enh1bQaAfXpQezc+JuxgnCXDnJGosudWJ5i20zPIzyoNLSrlWBEjUHYiuqDJfBr/ABe9/Sr35VKn+Dg/ve9/Sr35dKgs8G/zjj/wMN+TcrR1nuGrHEsX99Zw7H/er+atDQKlSNB8LcZMVdssSyOgvJJmNclxB5TlMffUBiuLzEKxUSwBgdTGgrqo8RiFRWdjCqCxPQASTQYbC4i6UwSWxamys3bN1+7ud6FZBodxmJaefWrOB4b37m5dxV7v0ktbKJCdDbQhoXowJnrVfjl8jCm+bZuXcSk5gJWzbAlRm5EA9dWJNP2T4hdxOJRrwGazaMso53ApKkjlrAH3s86AVY48bjXbJFzM1xMi3iMyhWtlHygDLmd19XTQ16KLuuu/7D30Gfs3ZGIGIEgy7MNwzMQcxJ10gQNtB0o2iiZ50CVoExrrv7z9lS94InpvUL7GDp+2lSW9dvaKCQihlrTHXPvsPb/2Xu/rUSf7TQvArOMxL9EtW59WdyP9oe+gv8Rwa3rbW3nKwgwYMUIwXZhLd/vQxK+E5SJJdQyhmb50BjA5H1CNBTGg4u3AoJYgAbkmB76xFy62ZQvj+WuXMPaBI71mdmW6/SykzJ3Ikcp5t9oEe7ca9ZNwi61u0GPhBV7dsKFI0J7xWLQdyOQo52VwTKty9etlL9y4xOY5mCAkIsjQKBsBpFBLwfgQtAu57y+5Ju3G3JPJfoptA6AUSswWIgaa/YZ9+/srpmBOnQif29Vc2QC0/OAg/noOMRbMHLqB80nz09m9Q90xtiDrqTI3GoiNqlu6yQxAkzPt28taRuRb0Ekctz7fUfsoM9g7j4FyGJfBk6QCTYJ6czan+r6ttajAgEGQdQR9tB2cxDROzAxrPq011ql2QxgVruEJM2Ya3m/m22HnlaV9UUEfwcLGHu+eKv8A5cfmpq7+D3+AvDpir4/26VBYwP8AnPE/0ex+VerQ0AwdsjiWIPI4ezHsa7NHg00D0J4mYxOFjcm4D+Dkkj1ZgvuoqTQC5jrbYzV1VcOhXUgTcfLMa65VifwxQaCsj2k4sj3hh97Vsd/imGvhU/J2gBuzOBI6DzqTtF2rCr3eDHf4hyFQLqBMy5I5AD1TFUuynBNRLZkRs91xJ769J+cd7VrQDqw8qA/w7h6nC27d9A2gZ0IkBpzxHkx+qiJUDQCPZQ/jmP7m0zgAsWVFU6ZmZgFH1/VVtQwGup6ft+2tB2VB8zABqO7h52MHX69PqrkiZUiNfftFdZdCM0cvV50HVu2Rz1MTH2/bU6IIih+NxWSSJBDDdZzgLnbuwNScs+403DsRcLspTQM2Z9BEZSigaz4WgnTVTQEyKHcGEm9c3z3Wg+SAWx+QT7am4rjO7sXLnNVMDq2yj2mB7a64VhO6s27f0EVT5kASfadaC3XF+6EVmYwqgknoBqTXdC+1AnCXx9JCv9bT89ABw/C1uXbKvbAzs2KKKSO71BEkau7uVJnTwaDStcTqKzvBW/8AyWPBacqYcASTlBV5EctddOtEuP4hrWFvONWCHL+EdAfeRQVbeJu37nyRCWEbVism4yt4gs6BBEZt9460aa0JB1kfttUHC8KLNq3aA0RQo9gipmQnYkHr+agZ7IOuv6aVtABtH7QKdk1BqO9mCkxm8vb+ighvW4PKDpty9L9vKse7lOM22GgKm2ROhDS0x6491abEXgoAggc/XqNPfWQ7VYXu8XhcYJAF1FuSdxIlo/BJ93toD/wf/wAHif6Zf/KFKuuwYhMWP/7cR+UKVBZt/wAfviT/ABe1t+Hdowlzz0O1BVU/uhejnhrcH8e5WY+E/tDdwqC1bIFy9JzDdVGkjoTt5RQFO1vbNbU2MN8piCYJVS4t8ixy7sPo+Rmspw7stirpLv8AI2tS9y/oxE+IkcyYLEmBqOQFHPglxdl8KVVSLisO8kyWLR4xGy5gRB6Gd9YfhZ4netC2qibRWSNgSDBnkdMsD1mOgXOy3BFVCLcrZbwm63huYg/e80s9I1P2nMTjosaAWUVu7dTKkCIhMsido3B2ryJe314BY8QzSUdpA1GUqdChEQPV660FrtoLmYOrFbmUPlKySgInRvTMjUAEFFOxAoNXjL47sXM0vh73fMjGfk2Zhm81yMSp+98q0qkgaEHnrznWPLkJ15V5ZxPtOhJNpbsHwuGZSTqATmEwsrt1nQgkVuOw3Ejdwik6ZCbcE5jCejJ5nKV16+ugO3G6j/CeVZRMS6m84e0oe9dUd4SJKBLdpVjWM2/u51rzA8X7fttXz1xDjr53BkhHuBQGyrqzySY3zvJOkwBQemXuIyjM9w2+68UNcAcm73iuc3LKoMKvT1Vb7N4+5iFbu/k0Zu8uuYDy4BFtF1iFygs2p5DWR41hMVczDvXaSUWDvChguUkyBBg+sb17N8GWFyWLhywHuaHrAg+4iPXQG+OgM2Ht/TvqxHUW1a5PvRaM0G4w2W/hmIJym4YUSSckQB7akwvaCw4BLd2SSoW74GkROh6SBQFapcaw5uYe6i+kUYL+FHh+uKGdp8Y9sBvjFvD2dM1wjM5EGcgOkzljQ7npBkwPEmIzsymyoCiMz3GOkFgAMpO+WDvyoMrh+I93xa3dAbusZaWWO0lVyGeXjGQg/SEb1s+MWfjGHu20IOdHVT98NB7Qw+qs9xzg9p1Iu5hh7sNbciGw10mcwnVVZo05GZ30zWH49ieG4lrOJbOXbPOy3AwANxT81pGq9SetB6RwfiK3bKXOZEMI1DDRlI6gzpVtXkmAQRpr6z+isWe0Vlbq3kcAOoOIs66GNby9SoBDdQOo12WHvBoIbMGAYEREHmPLnQNcva7jTceyarW8Y/d5yvM7kDSTy6xQFu1Vmxibtq8xzG8VQAeivdo0n70nNr66O4DE2rqShBXqdIkdPUefWgqXcUGLCY0Ek9CBqPqrjinDxesvauDMjLGu86ERHzgdZFFlsIxLAA5hB9kj2cxUvdiB7D02oMt8GebuMRmMt8bvZj1MiTSp/g4abeMnljr3/KaVA/F+O28PxO1bueHv7GVXOwKuxAPrmJoB8JgtYs27aW3a6p0urEBJh9zLCYA6toJ1FaPjmBt3MUxuWu8y2EICgFgO9bNE9QIMa9KsuMOk3JzOx7xT18JCwNBlRZ8hBJ1JkPOezXBL2CxEhmUZEN5QwzjMGYroIkIrNHlvMSb7W3XxWZGA7nObVtWOUu6a94G1JgcguxMkk5RpODracpNtzcYSTJYCC5zswhczZ2mJ6cqJWuD4e0uigKtvu5JPhtiSQCTInUk7nnQeMX+w8m41lw9sSbYylM4EltWA0U6ZoiY1Aql+5OJtok2w2WXi2QzR98IkCSYEA6+on3PEcMsXbfoZkYK2UaBwohFIkeEaELtNDW4FeNrIji0bmlxl9KI3JAEtyCjKq9GA1DyHhqXIHd2Q7SVL5WBRmga6HUEkef2eodnuKJhsK5uB2hmYeESyKqqHjNCrplEkTyo5geziW7aW+8uOqggZ25kETpEGCf2AqPG8Bt5ACHbUEhYGd9BnblIAgHZQdNQICnie0WYI1tE7v0rhZwxCgHPlCyvhIylmYCQRrFeUYfslibzF0EhybmVgQSCTDExl09LeBMbmK9jwlp2cItu1bsIQrgpJOWMqrMSB9KORid6h7SPfS4Gtu2UWmfuwJ1tlfFoJMhvROhCkDWCA8u4F8HmIvPnuk27YaBczTpHpoW1bxc4HUaGt7wjF4qwLQCW2sNYRkS2pBmQrAawDLq2p11MjWpOK2bt9Q+RmuBl7tCsgPlzDRvCqJMljJYrpGgotw44olVLLlTS4zLJcjkpECZ3aAByB3oA9zE41r9piiN3WYEKuVTcZSCgYmWVRMtCrsJJFWLuDtu4L30Fwxnthiyi5PjCE6gkGIEagabgy38Vi7tzJazIFIzsqqFmdbYa4CW03YLHTyMWuH6s7KAXUi5bBzIx5NqB4o0mBM6zAoAdkYV7AzNJXxIblrVTscqEQ2snKJhuQiBPg+4CnLjWh2JbNcAbQQEAMd2BvAANFMPwW0guKFlLjZmQmVBgCVB22B051VxXZu1cvm6w1K8okN4RnB3DAKvuoJrXCics37jWxskghh0diCze+KwHbXhq3i2HtI57oG5bLW2PdHMoZFkeK26zHJSu8ECvQLnAbR+koD51ysVymAGyxsG5jzJq9cwoLo53SQPxon7KD55xXEsRbc2woGViA4kKdNDzCbTEgb6DWt78E3GHdnsmRaym4qzmFts8ZFYfNJzQh1UKPpVs+N9nlvFmXKtwrAJUEZ9lukc2RWeJ+lQlewaK2dWgpHdgSomAGuOVILMR80QugHnQAfhY7PAxjLZQMCEuI0eMyIyzu/KOY9WuJ4d2qNtoJKHwyy7QPE/8AXO+mlet4/stbCTcvHKpkPdAfLPpFc/hDE6DQgDQAb1nMB2UwQPdqrPdBzAv3i27YJ1JJiSRyPpHaKA52M7U/GrMvrctgBypIBDei4BHlExvNaFcWzaADfSDuPX13+qsbwTs8cPjVVTlD22ZrahV8KMAuY6klszHeRESYNa3E4Yx4SI3gTvG1AG+DZYXHA/d977LdKpPg89DGdfjt6f8AYpqA0VHxsaamwfqcR9prvE4BdAttDJIbOJhWM3AB99A02nWuD/HB/qD+WtE6APieF3LjDNcyWwwYJbA+aZGaQZke7kJ1oqyTv/78q7pUEQwy5y+UZyMubnAMx6pqWlQ+9xm0lxrbkoVAJZlIWDzDHQjkehgHcUBCmND+HcYS8zKquMvNgAG8l1kxz00qe+lwlsrKFKQsrJD6+I66iI08jQSWb2YsIPhMSRAOgOnUa1LFD8TZuMrghWII7sZmSYjVyPOTAEVLgu+/le76ykjnoIPQc+c7CgtxT0qVA0U9MWih7cYQyLYa8Rp8mJEjQjOSEnymgI0qGZ8S0Qtq2Pvi1wx6hlE+2k+DukEviWXr3aogA/GDH66AnSoRY4ZacZu8uXRtJvMwnY6K2X6q4xWFwVuO8Wyk6jOQCY3iTJoDJYVFcxKKJZ1AHMsBQELw1jthmkfenaJ8uf7RTcJbh7B2t27CZHKtKIpBHzvNSDIOxBoL9/j2G+mLmxi0pu+r0AaHlDd1tYSNyHxAyiWJJYW5JJnrl0ophuLYdh4LtuJgEEQfCG06gAiqGM7ZYRAT3oeBIyazrlMHyO9BewPDAmYli114L3DozeXko2A5e80rrgW82qgGdTt5R66AL2te4T3Npm8awUQv8nvBI8IY689AdddK4/cHF4t2OKumzZLEizaiSvhhWMHoZMk66ZaCX4NruZMaZkHHXoPWRbM0qk+D6wqLjVQAKMdeAAEAABAB7hSoDj2/30jdbLiPU9s/nq3iAxUhCA0aEiQD5iRI9tV7p/fFv/VXPyrVZ3jHao23YW4dTIDMrRbKSHYhQS65h5SdJoLOJ4ti1QqtkG6FnMAckksoEEzEqWJJAyxzMVxwTtBfu3Aly2oGxYK419xCjyfKftNTCdurKWh3xuMyhg7rb0LqAYGQkeKZGpAA1MEE37Hai2IVMPeCyoMWwsF9QuUkMT102E7a0GlqrxDAW7y5Li5h+kEHX1Ein4djBetpcUEK6hgG0MHrVmgz9nslYS+t9cyuuogzqZzEkyTM60UxeHuMyFLptqJzKFU5toEsDHOrlKgYCnpUqBUOxuNbP3VkA3IzEt6KAzBaNSSQYUamDsKI0LxGFuW7j3bID58ue2xyyVGUMrbA5YEHQwNRrIBsdi7KlluG5jMQhCtaRSQrFZ9ADKqwRqZOvM0lxXEbqjusPbw6kfyjAt6wqggHyNWYvI7vZS6iuczo6I4zaAsMt0MJA21GnKTLvx+5b/hLRI5kK9v2wylfe458hNBTt8D4g8G7jVQZYItJOu+aZGvlEVLf7KvcVUu33cGTccnXl4bYMqk821PIRyNcK4xaxAm2dQASp3E7HSQR5gkUQoM1hOyaohUXHTMApW2xCgA6BZ1mOc7mY0AEj9jMIwAe0WCgKoZ2OUDmNd51netDSoM1Z7DYNZi2x1nW651MyfS866sdisGgbLaIzCCczFspJJUMTIBnlFaOlQZyz2JwKrl7gZTuCzQfZMURwnAcNaju7FpSBAIQTHSelScYxbWrZuKufKVLKN8sgMR5geL2ULxnaNww7rDPdtFWY3AY2gJlGWWDHaNdJiCDQaEKBoNqVQYW67W1Z0yOVkpmmDHo5gNddJrjh63YbvihJPhFsEACBoSTqZnXT1UGf7Af/P8A6ff/AOSlT9gx/H/6ffP5FNQE+NYLEu9t8Pdt2yqurZ7eecxQiNREZfrodb4VxESRisOC25GG39fj1rU0qDN/EeJcsVh/bhz/ANSuLnDuJER8bw8EQR8XP69aeqfEOJ2rABuuqA7FjQA04XxICBjLAA0AGG6fj10cBxPli7Ef0c/r0eweNS6C1tgwBgkdYBj1wR76nmgzH7ncT+7bP93/APKnHD+J/dlg+vD/APnWixF9UUs5CqBJJ2AqSaDMfudxP7ssf3f/AM6YcO4p92WP7v8A+VaiaU0GYPD+KfdmH/u5/XrpeH8S+7LH93P69aG/fVBLEKJAk9WIVR6ySB7a6tXQwDKQVIkEGQQdiDzFBnjgOJfdeH/ux/6lcjAcT+68P/dz/wBStLNKaDJHgeO7zvRewneQRn+LEGDEgkXNRoPdUpwHFfuvDf3c/r1pL19UjMQJIUSYkkwB6yakmgzBwXFB/wDLw393b9emOC4r91YX+wb9etRNKaDLDA8V+68N/d2/XpfEuLfdWE/sG/XrUzXDXgCFJAJmBOpjeBzigzLYDihBBxOFIOhBw7e0enSOC4qNsThP7Bv161M09BlPiPFvurCeyw369P8AEuLfdOE/sG/XrVUqAB2R4NdwyXu+dHe9fa8SgKiWCyIPmD76VH6VAqVKlQKh/HcCb9lrakKSVMnbwurfmohSoMlxPstddrr27oU3GZiJYBh8llQ7gDwMJg+lsdas4vs69xLKm6w7q1cSczTnYJ3dyQQSVynfrWkpUGFHZHFZQvfJlyspBZ29JWBGwBWSGAgajnoaK9oOzj32uOtwqxS2qDMwHhZjcBjSHUhZg+o7VpaVBh17KYrX5ZYhIl3OqRBbTxnccpEejuJj2SvMwz3pUElgHuTcOW4FdtdGBZdBp4fIAbKlQZjjHZ+9d7mLgORbYbMWEMjo5uKBoWOWPF1map2eyd9VX5YEj01LPluAd1lQ6yF8D7fT2iRWzpUGGxPZTFkMFvp4lUSz3JBE5Sp1yhZA1zTE+E6m4nZrEM697eBtq+bKruCwm+2sRBm6o9Vseoa2lQZJezd4YTuSyOwvi6od3IKhg2VrkZp0PiA6bmSalvsniwTOJL6Lo1xwGAyTaYATk8J8eafEZBkzuKVBiLnZbFs7k3lVG1VUu3dGCXVQ9dC6EmT/AAY6AVNhuzGJS/bcYgm0jE5O8bQFpO6nPmkggkR1NbGlQY/H9msU9666YgqHaUbO3yY8MRbCwSsECWiGMiq9vspic38IiqWVmy3rpMZbSsmvLwNBmfHFbilQYm72XxRRla6r+gULXrqwFYHutN1IHpbyecTWzsggAHeBOs/WdTXdKgVKlSoFSpUq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1524000"/>
            <a:ext cx="2641600" cy="4593665"/>
          </a:xfrm>
          <a:prstGeom prst="rect">
            <a:avLst/>
          </a:prstGeom>
        </p:spPr>
      </p:pic>
    </p:spTree>
    <p:extLst>
      <p:ext uri="{BB962C8B-B14F-4D97-AF65-F5344CB8AC3E}">
        <p14:creationId xmlns:p14="http://schemas.microsoft.com/office/powerpoint/2010/main" val="3459521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dirty="0" smtClean="0">
                <a:solidFill>
                  <a:schemeClr val="bg1">
                    <a:lumMod val="75000"/>
                  </a:schemeClr>
                </a:solidFill>
              </a:rPr>
              <a:t>Examples</a:t>
            </a:r>
          </a:p>
          <a:p>
            <a:pPr lvl="1"/>
            <a:r>
              <a:rPr lang="en-US" dirty="0" smtClean="0">
                <a:solidFill>
                  <a:schemeClr val="bg1">
                    <a:lumMod val="75000"/>
                  </a:schemeClr>
                </a:solidFill>
              </a:rPr>
              <a:t>Summary</a:t>
            </a:r>
          </a:p>
          <a:p>
            <a:r>
              <a:rPr lang="en-US" dirty="0" smtClean="0">
                <a:solidFill>
                  <a:schemeClr val="bg1">
                    <a:lumMod val="75000"/>
                  </a:schemeClr>
                </a:solidFill>
              </a:rPr>
              <a:t>Observational Learning</a:t>
            </a:r>
          </a:p>
          <a:p>
            <a:r>
              <a:rPr lang="en-US" b="1" dirty="0" smtClean="0"/>
              <a:t>Review</a:t>
            </a:r>
          </a:p>
          <a:p>
            <a:pPr lvl="1"/>
            <a:r>
              <a:rPr lang="en-US" b="1" dirty="0" smtClean="0"/>
              <a:t>Appendix A: CC Practice questions</a:t>
            </a:r>
          </a:p>
          <a:p>
            <a:pPr lvl="1"/>
            <a:r>
              <a:rPr lang="en-US" dirty="0" smtClean="0">
                <a:solidFill>
                  <a:schemeClr val="bg1">
                    <a:lumMod val="75000"/>
                  </a:schemeClr>
                </a:solidFill>
              </a:rPr>
              <a:t>Appendix B: Alternate blocking examples</a:t>
            </a:r>
          </a:p>
          <a:p>
            <a:pPr lvl="1"/>
            <a:r>
              <a:rPr lang="en-US" dirty="0">
                <a:solidFill>
                  <a:schemeClr val="bg1">
                    <a:lumMod val="75000"/>
                  </a:schemeClr>
                </a:solidFill>
              </a:rPr>
              <a:t>Appendix C: Supplemental Video (10:35)</a:t>
            </a:r>
          </a:p>
          <a:p>
            <a:pPr lvl="1"/>
            <a:endParaRPr lang="en-US" dirty="0" smtClean="0">
              <a:solidFill>
                <a:schemeClr val="bg1">
                  <a:lumMod val="75000"/>
                </a:schemeClr>
              </a:solidFill>
            </a:endParaRP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3612471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Appendix A:</a:t>
            </a:r>
            <a:endParaRPr lang="en-US" b="1" dirty="0"/>
          </a:p>
        </p:txBody>
      </p:sp>
      <p:sp>
        <p:nvSpPr>
          <p:cNvPr id="3" name="Rectangle 2"/>
          <p:cNvSpPr/>
          <p:nvPr/>
        </p:nvSpPr>
        <p:spPr>
          <a:xfrm>
            <a:off x="2400300" y="3105835"/>
            <a:ext cx="4343400" cy="1200329"/>
          </a:xfrm>
          <a:prstGeom prst="rect">
            <a:avLst/>
          </a:prstGeom>
        </p:spPr>
        <p:txBody>
          <a:bodyPr wrap="square">
            <a:spAutoFit/>
          </a:bodyPr>
          <a:lstStyle/>
          <a:p>
            <a:pPr algn="ctr"/>
            <a:r>
              <a:rPr lang="en-US" sz="3600" b="1" dirty="0" smtClean="0"/>
              <a:t>Classical Conditioning </a:t>
            </a:r>
          </a:p>
          <a:p>
            <a:pPr algn="ctr"/>
            <a:r>
              <a:rPr lang="en-US" sz="3600" b="1" dirty="0" smtClean="0"/>
              <a:t>Practice Questions</a:t>
            </a:r>
            <a:endParaRPr lang="en-US" sz="3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457200"/>
            <a:ext cx="8534400" cy="914400"/>
          </a:xfrm>
        </p:spPr>
        <p:txBody>
          <a:bodyPr>
            <a:noAutofit/>
          </a:bodyPr>
          <a:lstStyle/>
          <a:p>
            <a:pPr algn="ctr" eaLnBrk="1" hangingPunct="1"/>
            <a:r>
              <a:rPr lang="en-US" sz="3200" b="1" dirty="0" smtClean="0">
                <a:effectLst/>
                <a:ea typeface="ＭＳ Ｐゴシック" pitchFamily="34" charset="-128"/>
              </a:rPr>
              <a:t>Identify the CS, US, CR, and UR </a:t>
            </a:r>
            <a:br>
              <a:rPr lang="en-US" sz="3200" b="1" dirty="0" smtClean="0">
                <a:effectLst/>
                <a:ea typeface="ＭＳ Ｐゴシック" pitchFamily="34" charset="-128"/>
              </a:rPr>
            </a:br>
            <a:r>
              <a:rPr lang="en-US" sz="3200" b="1" dirty="0" smtClean="0">
                <a:effectLst/>
                <a:ea typeface="ＭＳ Ｐゴシック" pitchFamily="34" charset="-128"/>
              </a:rPr>
              <a:t>for each of the following scenarios:</a:t>
            </a:r>
          </a:p>
        </p:txBody>
      </p:sp>
      <p:sp>
        <p:nvSpPr>
          <p:cNvPr id="19459" name="Rectangle 3"/>
          <p:cNvSpPr>
            <a:spLocks noGrp="1" noChangeArrowheads="1"/>
          </p:cNvSpPr>
          <p:nvPr>
            <p:ph idx="1"/>
          </p:nvPr>
        </p:nvSpPr>
        <p:spPr>
          <a:xfrm>
            <a:off x="609600" y="1295400"/>
            <a:ext cx="7848600" cy="5562600"/>
          </a:xfrm>
        </p:spPr>
        <p:txBody>
          <a:bodyPr>
            <a:normAutofit/>
          </a:bodyPr>
          <a:lstStyle/>
          <a:p>
            <a:pPr eaLnBrk="1" hangingPunct="1">
              <a:lnSpc>
                <a:spcPct val="80000"/>
              </a:lnSpc>
              <a:buFont typeface="Wingdings" pitchFamily="2" charset="2"/>
              <a:buNone/>
            </a:pPr>
            <a:endParaRPr lang="en-US" sz="2000" dirty="0" smtClean="0">
              <a:effectLst/>
              <a:latin typeface="Century Gothic" pitchFamily="34" charset="0"/>
              <a:ea typeface="ＭＳ Ｐゴシック" pitchFamily="34" charset="-128"/>
            </a:endParaRPr>
          </a:p>
          <a:p>
            <a:pPr eaLnBrk="1" hangingPunct="1">
              <a:lnSpc>
                <a:spcPct val="80000"/>
              </a:lnSpc>
              <a:buFont typeface="Wingdings" pitchFamily="2" charset="2"/>
              <a:buNone/>
            </a:pPr>
            <a:r>
              <a:rPr lang="en-US" sz="2000" dirty="0" smtClean="0">
                <a:effectLst/>
                <a:ea typeface="ＭＳ Ｐゴシック" pitchFamily="34" charset="-128"/>
              </a:rPr>
              <a:t>1.  </a:t>
            </a:r>
            <a:r>
              <a:rPr lang="en-US" sz="1800" dirty="0" smtClean="0">
                <a:effectLst/>
                <a:ea typeface="ＭＳ Ｐゴシック" pitchFamily="34" charset="-128"/>
              </a:rPr>
              <a:t>Every time someone flushes a toilet in your house, the shower becomes very hot/cold and causes you to jump back. Over time, you jump back after hearing the flush, even before the water temperature changes.</a:t>
            </a:r>
          </a:p>
          <a:p>
            <a:pPr eaLnBrk="1" hangingPunct="1">
              <a:lnSpc>
                <a:spcPct val="80000"/>
              </a:lnSpc>
              <a:buFont typeface="Wingdings" pitchFamily="2" charset="2"/>
              <a:buNone/>
            </a:pPr>
            <a:endParaRPr lang="en-US" sz="1800" dirty="0" smtClean="0">
              <a:effectLst/>
              <a:ea typeface="ＭＳ Ｐゴシック" pitchFamily="34" charset="-128"/>
            </a:endParaRPr>
          </a:p>
          <a:p>
            <a:pPr eaLnBrk="1" hangingPunct="1">
              <a:lnSpc>
                <a:spcPct val="80000"/>
              </a:lnSpc>
              <a:buFont typeface="Wingdings" pitchFamily="2" charset="2"/>
              <a:buNone/>
            </a:pPr>
            <a:r>
              <a:rPr lang="en-US" sz="1800" dirty="0" smtClean="0">
                <a:effectLst/>
                <a:ea typeface="ＭＳ Ｐゴシック" pitchFamily="34" charset="-128"/>
              </a:rPr>
              <a:t>2. You eat a new food and then get sick because of the flu. However, you develop a dislike for the food and feel nauseated whenever you smell it. </a:t>
            </a:r>
          </a:p>
          <a:p>
            <a:pPr eaLnBrk="1" hangingPunct="1">
              <a:lnSpc>
                <a:spcPct val="80000"/>
              </a:lnSpc>
              <a:buFont typeface="Wingdings" pitchFamily="2" charset="2"/>
              <a:buNone/>
            </a:pPr>
            <a:endParaRPr lang="en-US" sz="1800" dirty="0" smtClean="0">
              <a:effectLst/>
              <a:ea typeface="ＭＳ Ｐゴシック" pitchFamily="34" charset="-128"/>
            </a:endParaRPr>
          </a:p>
          <a:p>
            <a:pPr eaLnBrk="1" hangingPunct="1">
              <a:lnSpc>
                <a:spcPct val="80000"/>
              </a:lnSpc>
              <a:buFont typeface="Wingdings" pitchFamily="2" charset="2"/>
              <a:buNone/>
            </a:pPr>
            <a:r>
              <a:rPr lang="en-US" sz="1800" dirty="0" smtClean="0">
                <a:effectLst/>
                <a:ea typeface="ＭＳ Ｐゴシック" pitchFamily="34" charset="-128"/>
              </a:rPr>
              <a:t>3.  Patients with cancer who are taking chemotherapy often feel nauseated or vomit from the drugs. After several trips to the hospital to receive their chemo, they may start to feel nauseated or vomit while in the lab room, or at the site of the doctor. </a:t>
            </a:r>
          </a:p>
          <a:p>
            <a:pPr eaLnBrk="1" hangingPunct="1">
              <a:lnSpc>
                <a:spcPct val="80000"/>
              </a:lnSpc>
              <a:buFont typeface="Wingdings" pitchFamily="2" charset="2"/>
              <a:buNone/>
            </a:pPr>
            <a:endParaRPr lang="en-US" sz="1800" dirty="0" smtClean="0">
              <a:effectLst/>
              <a:ea typeface="ＭＳ Ｐゴシック" pitchFamily="34" charset="-128"/>
            </a:endParaRPr>
          </a:p>
          <a:p>
            <a:pPr eaLnBrk="1" hangingPunct="1">
              <a:lnSpc>
                <a:spcPct val="80000"/>
              </a:lnSpc>
              <a:buFont typeface="Wingdings" pitchFamily="2" charset="2"/>
              <a:buNone/>
            </a:pPr>
            <a:r>
              <a:rPr lang="en-US" sz="1800" dirty="0" smtClean="0">
                <a:effectLst/>
                <a:ea typeface="ＭＳ Ｐゴシック" pitchFamily="34" charset="-128"/>
              </a:rPr>
              <a:t>4.  Present people with asthma or allergies with a jar with plastic flowers in it for them to smell. This can trigger an asthma attack/allergic reaction (i.e. sneezing).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57200" y="1676400"/>
            <a:ext cx="8305800" cy="6553200"/>
          </a:xfrm>
        </p:spPr>
        <p:txBody>
          <a:bodyPr>
            <a:normAutofit/>
          </a:bodyPr>
          <a:lstStyle/>
          <a:p>
            <a:pPr eaLnBrk="1" hangingPunct="1">
              <a:lnSpc>
                <a:spcPct val="80000"/>
              </a:lnSpc>
              <a:buFont typeface="Wingdings" pitchFamily="2" charset="2"/>
              <a:buNone/>
            </a:pPr>
            <a:r>
              <a:rPr lang="en-US" sz="2000" dirty="0" smtClean="0">
                <a:effectLst/>
                <a:ea typeface="ＭＳ Ｐゴシック" pitchFamily="34" charset="-128"/>
              </a:rPr>
              <a:t>5</a:t>
            </a:r>
            <a:r>
              <a:rPr lang="en-US" sz="1800" dirty="0" smtClean="0">
                <a:effectLst/>
                <a:ea typeface="ＭＳ Ｐゴシック" pitchFamily="34" charset="-128"/>
              </a:rPr>
              <a:t>.  You visit the eye doctor and they have you put chin on a chin rest. They perform the eye puff test and you blink a lot. After experiencing this a few times, you start blinking a lot as soon as you put your chin on the chin rest. </a:t>
            </a:r>
          </a:p>
          <a:p>
            <a:pPr eaLnBrk="1" hangingPunct="1">
              <a:lnSpc>
                <a:spcPct val="80000"/>
              </a:lnSpc>
            </a:pPr>
            <a:endParaRPr lang="en-US" sz="1800" dirty="0" smtClean="0">
              <a:effectLst/>
              <a:ea typeface="ＭＳ Ｐゴシック" pitchFamily="34" charset="-128"/>
            </a:endParaRPr>
          </a:p>
          <a:p>
            <a:pPr eaLnBrk="1" hangingPunct="1">
              <a:lnSpc>
                <a:spcPct val="80000"/>
              </a:lnSpc>
              <a:buFont typeface="Wingdings" pitchFamily="2" charset="2"/>
              <a:buNone/>
            </a:pPr>
            <a:r>
              <a:rPr lang="en-US" sz="1800" dirty="0" smtClean="0">
                <a:effectLst/>
                <a:ea typeface="ＭＳ Ｐゴシック" pitchFamily="34" charset="-128"/>
              </a:rPr>
              <a:t>6.  In commercials directed towards men, they often present the product along with attractive females. After seeing this commercial a few times, the male viewer feels aroused just by seeing the product. </a:t>
            </a:r>
          </a:p>
          <a:p>
            <a:pPr eaLnBrk="1" hangingPunct="1">
              <a:lnSpc>
                <a:spcPct val="80000"/>
              </a:lnSpc>
              <a:buFont typeface="Wingdings" pitchFamily="2" charset="2"/>
              <a:buNone/>
            </a:pPr>
            <a:endParaRPr lang="en-US" sz="1800" dirty="0" smtClean="0">
              <a:effectLst/>
              <a:ea typeface="ＭＳ Ｐゴシック" pitchFamily="34" charset="-128"/>
            </a:endParaRPr>
          </a:p>
          <a:p>
            <a:pPr eaLnBrk="1" hangingPunct="1">
              <a:lnSpc>
                <a:spcPct val="80000"/>
              </a:lnSpc>
              <a:buFont typeface="Wingdings" pitchFamily="2" charset="2"/>
              <a:buNone/>
            </a:pPr>
            <a:r>
              <a:rPr lang="en-US" sz="1800" dirty="0" smtClean="0">
                <a:effectLst/>
                <a:ea typeface="ＭＳ Ｐゴシック" pitchFamily="34" charset="-128"/>
              </a:rPr>
              <a:t>7.   During a storm, lightning often appears before you hear thunder. When you were little, you would jump or feel afraid of the thunder. After experiencing a few storms, you started to jump/ feel afraid at the sight of lightning, before the thunder even occurred. </a:t>
            </a:r>
          </a:p>
          <a:p>
            <a:pPr eaLnBrk="1" hangingPunct="1">
              <a:lnSpc>
                <a:spcPct val="80000"/>
              </a:lnSpc>
              <a:buFont typeface="Wingdings" pitchFamily="2" charset="2"/>
              <a:buNone/>
            </a:pPr>
            <a:endParaRPr lang="en-US" sz="1800" dirty="0" smtClean="0">
              <a:effectLst/>
              <a:latin typeface="Century Gothic" pitchFamily="34" charset="0"/>
              <a:ea typeface="ＭＳ Ｐゴシック" pitchFamily="34" charset="-128"/>
            </a:endParaRPr>
          </a:p>
        </p:txBody>
      </p:sp>
      <p:sp>
        <p:nvSpPr>
          <p:cNvPr id="4" name="Rectangle 2"/>
          <p:cNvSpPr>
            <a:spLocks noGrp="1" noChangeArrowheads="1"/>
          </p:cNvSpPr>
          <p:nvPr>
            <p:ph type="title"/>
          </p:nvPr>
        </p:nvSpPr>
        <p:spPr>
          <a:xfrm>
            <a:off x="304800" y="457200"/>
            <a:ext cx="8534400" cy="914400"/>
          </a:xfrm>
        </p:spPr>
        <p:txBody>
          <a:bodyPr>
            <a:noAutofit/>
          </a:bodyPr>
          <a:lstStyle/>
          <a:p>
            <a:pPr algn="ctr" eaLnBrk="1" hangingPunct="1"/>
            <a:r>
              <a:rPr lang="en-US" sz="3200" b="1" dirty="0" smtClean="0">
                <a:effectLst/>
                <a:ea typeface="ＭＳ Ｐゴシック" pitchFamily="34" charset="-128"/>
              </a:rPr>
              <a:t>Identify the CS, US, CR, and UR </a:t>
            </a:r>
            <a:br>
              <a:rPr lang="en-US" sz="3200" b="1" dirty="0" smtClean="0">
                <a:effectLst/>
                <a:ea typeface="ＭＳ Ｐゴシック" pitchFamily="34" charset="-128"/>
              </a:rPr>
            </a:br>
            <a:r>
              <a:rPr lang="en-US" sz="3200" b="1" dirty="0" smtClean="0">
                <a:effectLst/>
                <a:ea typeface="ＭＳ Ｐゴシック" pitchFamily="34" charset="-128"/>
              </a:rPr>
              <a:t>for each of the following scenarios: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dirty="0" smtClean="0">
                <a:solidFill>
                  <a:schemeClr val="bg1">
                    <a:lumMod val="75000"/>
                  </a:schemeClr>
                </a:solidFill>
              </a:rPr>
              <a:t>Examples</a:t>
            </a:r>
          </a:p>
          <a:p>
            <a:pPr lvl="1"/>
            <a:r>
              <a:rPr lang="en-US" dirty="0" smtClean="0">
                <a:solidFill>
                  <a:schemeClr val="bg1">
                    <a:lumMod val="75000"/>
                  </a:schemeClr>
                </a:solidFill>
              </a:rPr>
              <a:t>Summary</a:t>
            </a:r>
          </a:p>
          <a:p>
            <a:r>
              <a:rPr lang="en-US" dirty="0" smtClean="0">
                <a:solidFill>
                  <a:schemeClr val="bg1">
                    <a:lumMod val="75000"/>
                  </a:schemeClr>
                </a:solidFill>
              </a:rPr>
              <a:t>Observational Learning</a:t>
            </a:r>
          </a:p>
          <a:p>
            <a:r>
              <a:rPr lang="en-US" b="1" dirty="0" smtClean="0"/>
              <a:t>Review</a:t>
            </a:r>
          </a:p>
          <a:p>
            <a:pPr lvl="1"/>
            <a:r>
              <a:rPr lang="en-US" dirty="0" smtClean="0">
                <a:solidFill>
                  <a:schemeClr val="bg1">
                    <a:lumMod val="75000"/>
                  </a:schemeClr>
                </a:solidFill>
              </a:rPr>
              <a:t>Appendix A: CC Practice questions</a:t>
            </a:r>
          </a:p>
          <a:p>
            <a:pPr lvl="1"/>
            <a:r>
              <a:rPr lang="en-US" b="1" dirty="0" smtClean="0"/>
              <a:t>Appendix B: Alternate blocking examples</a:t>
            </a:r>
          </a:p>
          <a:p>
            <a:pPr lvl="1"/>
            <a:r>
              <a:rPr lang="en-US" dirty="0" smtClean="0">
                <a:solidFill>
                  <a:schemeClr val="bg1">
                    <a:lumMod val="75000"/>
                  </a:schemeClr>
                </a:solidFill>
              </a:rPr>
              <a:t>Appendix C: Supplemental Video (10:35)</a:t>
            </a: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858143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535362"/>
          </a:xfrm>
        </p:spPr>
        <p:txBody>
          <a:bodyPr>
            <a:normAutofit/>
          </a:bodyPr>
          <a:lstStyle/>
          <a:p>
            <a:pPr algn="ctr"/>
            <a:r>
              <a:rPr lang="en-US" b="1" dirty="0" smtClean="0"/>
              <a:t>Appendix B: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sz="3600" b="1" dirty="0" smtClean="0"/>
              <a:t>Alternative Blocking Example</a:t>
            </a:r>
            <a:endParaRPr lang="en-US" sz="36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153400" cy="762000"/>
          </a:xfrm>
        </p:spPr>
        <p:txBody>
          <a:bodyPr>
            <a:normAutofit/>
          </a:bodyPr>
          <a:lstStyle/>
          <a:p>
            <a:pPr algn="ctr"/>
            <a:r>
              <a:rPr lang="en-US" b="1" dirty="0" smtClean="0">
                <a:ea typeface="ＭＳ Ｐゴシック" pitchFamily="-105" charset="-128"/>
              </a:rPr>
              <a:t>Blocking Example</a:t>
            </a:r>
          </a:p>
        </p:txBody>
      </p:sp>
      <p:sp>
        <p:nvSpPr>
          <p:cNvPr id="25603" name="Rectangle 3"/>
          <p:cNvSpPr>
            <a:spLocks noGrp="1" noChangeArrowheads="1"/>
          </p:cNvSpPr>
          <p:nvPr>
            <p:ph idx="1"/>
          </p:nvPr>
        </p:nvSpPr>
        <p:spPr>
          <a:xfrm>
            <a:off x="381000" y="990600"/>
            <a:ext cx="7924800" cy="5715000"/>
          </a:xfrm>
        </p:spPr>
        <p:txBody>
          <a:bodyPr>
            <a:normAutofit fontScale="77500" lnSpcReduction="20000"/>
          </a:bodyPr>
          <a:lstStyle/>
          <a:p>
            <a:pPr>
              <a:lnSpc>
                <a:spcPct val="80000"/>
              </a:lnSpc>
              <a:buFont typeface="Wingdings" pitchFamily="-105" charset="2"/>
              <a:buNone/>
            </a:pPr>
            <a:r>
              <a:rPr lang="en-US" sz="2800" dirty="0" smtClean="0">
                <a:latin typeface="Century Gothic" pitchFamily="-105" charset="0"/>
                <a:ea typeface="ＭＳ Ｐゴシック" pitchFamily="-105" charset="-128"/>
              </a:rPr>
              <a:t>	</a:t>
            </a:r>
          </a:p>
          <a:p>
            <a:pPr>
              <a:lnSpc>
                <a:spcPct val="120000"/>
              </a:lnSpc>
              <a:buFont typeface="Wingdings" pitchFamily="-105" charset="2"/>
              <a:buNone/>
            </a:pPr>
            <a:r>
              <a:rPr lang="en-US" sz="2800" dirty="0" smtClean="0">
                <a:ea typeface="ＭＳ Ｐゴシック" pitchFamily="-105" charset="-128"/>
              </a:rPr>
              <a:t>	</a:t>
            </a:r>
            <a:r>
              <a:rPr lang="en-US" sz="2600" dirty="0" smtClean="0">
                <a:ea typeface="ＭＳ Ｐゴシック" pitchFamily="-105" charset="-128"/>
              </a:rPr>
              <a:t>You go to Grandma’s one Sunday and she makes </a:t>
            </a:r>
            <a:r>
              <a:rPr lang="en-US" sz="2600" dirty="0" smtClean="0">
                <a:solidFill>
                  <a:srgbClr val="FF0000"/>
                </a:solidFill>
                <a:ea typeface="ＭＳ Ｐゴシック" pitchFamily="-105" charset="-128"/>
              </a:rPr>
              <a:t>herbal tea</a:t>
            </a:r>
            <a:r>
              <a:rPr lang="en-US" sz="2600" dirty="0" smtClean="0">
                <a:ea typeface="ＭＳ Ｐゴシック" pitchFamily="-105" charset="-128"/>
              </a:rPr>
              <a:t>, which you rarely drink. After leaving, you happen to come down with the </a:t>
            </a:r>
            <a:r>
              <a:rPr lang="en-US" sz="2600" dirty="0" smtClean="0">
                <a:solidFill>
                  <a:srgbClr val="FF0000"/>
                </a:solidFill>
                <a:ea typeface="ＭＳ Ｐゴシック" pitchFamily="-105" charset="-128"/>
              </a:rPr>
              <a:t>flu</a:t>
            </a:r>
            <a:r>
              <a:rPr lang="en-US" sz="2600" dirty="0" smtClean="0">
                <a:ea typeface="ＭＳ Ｐゴシック" pitchFamily="-105" charset="-128"/>
              </a:rPr>
              <a:t> and get </a:t>
            </a:r>
            <a:r>
              <a:rPr lang="en-US" sz="2600" dirty="0" smtClean="0">
                <a:solidFill>
                  <a:srgbClr val="FF0000"/>
                </a:solidFill>
                <a:ea typeface="ＭＳ Ｐゴシック" pitchFamily="-105" charset="-128"/>
              </a:rPr>
              <a:t>sick to your stomach</a:t>
            </a:r>
            <a:r>
              <a:rPr lang="en-US" sz="2600" dirty="0" smtClean="0">
                <a:ea typeface="ＭＳ Ｐゴシック" pitchFamily="-105" charset="-128"/>
              </a:rPr>
              <a:t>. What is likely to happen? </a:t>
            </a:r>
          </a:p>
          <a:p>
            <a:pPr>
              <a:lnSpc>
                <a:spcPct val="80000"/>
              </a:lnSpc>
              <a:buFont typeface="Wingdings" pitchFamily="-105" charset="2"/>
              <a:buNone/>
            </a:pPr>
            <a:r>
              <a:rPr lang="en-US" sz="2600" dirty="0" smtClean="0">
                <a:ea typeface="ＭＳ Ｐゴシック" pitchFamily="-105" charset="-128"/>
              </a:rPr>
              <a:t>	</a:t>
            </a:r>
          </a:p>
          <a:p>
            <a:pPr>
              <a:lnSpc>
                <a:spcPct val="120000"/>
              </a:lnSpc>
              <a:buFont typeface="Wingdings" pitchFamily="-105" charset="2"/>
              <a:buNone/>
            </a:pPr>
            <a:r>
              <a:rPr lang="en-US" sz="2600" dirty="0" smtClean="0">
                <a:ea typeface="ＭＳ Ｐゴシック" pitchFamily="-105" charset="-128"/>
              </a:rPr>
              <a:t>	The next Sunday, you are over the flu, and go to Grandma’s again. This time she serves </a:t>
            </a:r>
            <a:r>
              <a:rPr lang="en-US" sz="2600" dirty="0" smtClean="0">
                <a:solidFill>
                  <a:srgbClr val="FF0000"/>
                </a:solidFill>
                <a:ea typeface="ＭＳ Ｐゴシック" pitchFamily="-105" charset="-128"/>
              </a:rPr>
              <a:t>chocolate chip cookies </a:t>
            </a:r>
            <a:r>
              <a:rPr lang="en-US" sz="2600" dirty="0" smtClean="0">
                <a:ea typeface="ＭＳ Ｐゴシック" pitchFamily="-105" charset="-128"/>
              </a:rPr>
              <a:t>with the same </a:t>
            </a:r>
            <a:r>
              <a:rPr lang="en-US" sz="2600" dirty="0" smtClean="0">
                <a:solidFill>
                  <a:srgbClr val="FF0000"/>
                </a:solidFill>
                <a:ea typeface="ＭＳ Ｐゴシック" pitchFamily="-105" charset="-128"/>
              </a:rPr>
              <a:t>herbal tea</a:t>
            </a:r>
            <a:r>
              <a:rPr lang="en-US" sz="2600" dirty="0" smtClean="0">
                <a:ea typeface="ＭＳ Ｐゴシック" pitchFamily="-105" charset="-128"/>
              </a:rPr>
              <a:t>. You consume both to be polite. You feel </a:t>
            </a:r>
            <a:r>
              <a:rPr lang="en-US" sz="2600" dirty="0" smtClean="0">
                <a:solidFill>
                  <a:srgbClr val="FF0000"/>
                </a:solidFill>
                <a:ea typeface="ＭＳ Ｐゴシック" pitchFamily="-105" charset="-128"/>
              </a:rPr>
              <a:t>sick to your stomach</a:t>
            </a:r>
            <a:r>
              <a:rPr lang="en-US" sz="2600" dirty="0" smtClean="0">
                <a:ea typeface="ＭＳ Ｐゴシック" pitchFamily="-105" charset="-128"/>
              </a:rPr>
              <a:t> after eating and drinking. </a:t>
            </a:r>
          </a:p>
          <a:p>
            <a:pPr>
              <a:lnSpc>
                <a:spcPct val="120000"/>
              </a:lnSpc>
              <a:buFont typeface="Wingdings" pitchFamily="-105" charset="2"/>
              <a:buNone/>
            </a:pPr>
            <a:r>
              <a:rPr lang="en-US" sz="2600" dirty="0">
                <a:ea typeface="ＭＳ Ｐゴシック" pitchFamily="-105" charset="-128"/>
              </a:rPr>
              <a:t>	</a:t>
            </a:r>
            <a:r>
              <a:rPr lang="en-US" sz="2600" dirty="0" smtClean="0">
                <a:ea typeface="ＭＳ Ｐゴシック" pitchFamily="-105" charset="-128"/>
              </a:rPr>
              <a:t>Do you associate the upset feeling with the tea? With the cookies? With both? Are you likely to avoid both tea and cookies in the future?</a:t>
            </a:r>
          </a:p>
          <a:p>
            <a:pPr>
              <a:lnSpc>
                <a:spcPct val="80000"/>
              </a:lnSpc>
              <a:buFont typeface="Wingdings" pitchFamily="-105" charset="2"/>
              <a:buNone/>
            </a:pPr>
            <a:endParaRPr lang="en-US" sz="1600" dirty="0" smtClean="0">
              <a:ea typeface="ＭＳ Ｐゴシック" pitchFamily="-105" charset="-128"/>
            </a:endParaRPr>
          </a:p>
          <a:p>
            <a:pPr>
              <a:lnSpc>
                <a:spcPct val="120000"/>
              </a:lnSpc>
              <a:buFont typeface="Wingdings" pitchFamily="-105" charset="2"/>
              <a:buNone/>
            </a:pPr>
            <a:r>
              <a:rPr lang="en-US" sz="2000" dirty="0" smtClean="0">
                <a:ea typeface="ＭＳ Ｐゴシック" pitchFamily="-105" charset="-128"/>
              </a:rPr>
              <a:t>	</a:t>
            </a:r>
            <a:r>
              <a:rPr lang="en-US" sz="2200" u="sng" dirty="0" smtClean="0">
                <a:ea typeface="ＭＳ Ｐゴシック" pitchFamily="-105" charset="-128"/>
              </a:rPr>
              <a:t>Identify/Answer the Following</a:t>
            </a:r>
            <a:r>
              <a:rPr lang="en-US" sz="2200" dirty="0" smtClean="0">
                <a:ea typeface="ＭＳ Ｐゴシック" pitchFamily="-105" charset="-128"/>
              </a:rPr>
              <a:t>:</a:t>
            </a:r>
          </a:p>
          <a:p>
            <a:pPr>
              <a:lnSpc>
                <a:spcPct val="120000"/>
              </a:lnSpc>
              <a:buFont typeface="Wingdings" pitchFamily="-105" charset="2"/>
              <a:buNone/>
            </a:pPr>
            <a:r>
              <a:rPr lang="en-US" sz="2200" dirty="0" smtClean="0">
                <a:ea typeface="ＭＳ Ｐゴシック" pitchFamily="-105" charset="-128"/>
              </a:rPr>
              <a:t>	The </a:t>
            </a:r>
            <a:r>
              <a:rPr lang="en-US" sz="2200" b="1" dirty="0" smtClean="0">
                <a:solidFill>
                  <a:srgbClr val="FF0000"/>
                </a:solidFill>
                <a:ea typeface="ＭＳ Ｐゴシック" pitchFamily="-105" charset="-128"/>
              </a:rPr>
              <a:t>1</a:t>
            </a:r>
            <a:r>
              <a:rPr lang="en-US" sz="2200" b="1" baseline="30000" dirty="0" smtClean="0">
                <a:solidFill>
                  <a:srgbClr val="FF0000"/>
                </a:solidFill>
                <a:ea typeface="ＭＳ Ｐゴシック" pitchFamily="-105" charset="-128"/>
              </a:rPr>
              <a:t>st</a:t>
            </a:r>
            <a:r>
              <a:rPr lang="en-US" sz="2200" b="1" dirty="0" smtClean="0">
                <a:solidFill>
                  <a:srgbClr val="FF0000"/>
                </a:solidFill>
                <a:ea typeface="ＭＳ Ｐゴシック" pitchFamily="-105" charset="-128"/>
              </a:rPr>
              <a:t> CS</a:t>
            </a:r>
            <a:r>
              <a:rPr lang="en-US" sz="2200" b="1" dirty="0" smtClean="0">
                <a:ea typeface="ＭＳ Ｐゴシック" pitchFamily="-105" charset="-128"/>
              </a:rPr>
              <a:t> </a:t>
            </a:r>
            <a:r>
              <a:rPr lang="en-US" sz="2200" dirty="0" smtClean="0">
                <a:ea typeface="ＭＳ Ｐゴシック" pitchFamily="-105" charset="-128"/>
              </a:rPr>
              <a:t>paired with</a:t>
            </a:r>
            <a:r>
              <a:rPr lang="en-US" sz="2200" dirty="0" smtClean="0">
                <a:ea typeface="ＭＳ Ｐゴシック" pitchFamily="-105" charset="-128"/>
                <a:sym typeface="Wingdings" pitchFamily="-105" charset="2"/>
              </a:rPr>
              <a:t> the </a:t>
            </a:r>
            <a:r>
              <a:rPr lang="en-US" sz="2200" b="1" dirty="0" smtClean="0">
                <a:solidFill>
                  <a:srgbClr val="FF0000"/>
                </a:solidFill>
                <a:ea typeface="ＭＳ Ｐゴシック" pitchFamily="-105" charset="-128"/>
                <a:sym typeface="Wingdings" pitchFamily="-105" charset="2"/>
              </a:rPr>
              <a:t>US</a:t>
            </a:r>
          </a:p>
          <a:p>
            <a:pPr>
              <a:lnSpc>
                <a:spcPct val="120000"/>
              </a:lnSpc>
              <a:buFont typeface="Wingdings" pitchFamily="-105" charset="2"/>
              <a:buNone/>
            </a:pPr>
            <a:r>
              <a:rPr lang="en-US" sz="2200" dirty="0" smtClean="0">
                <a:ea typeface="ＭＳ Ｐゴシック" pitchFamily="-105" charset="-128"/>
              </a:rPr>
              <a:t>	What is your </a:t>
            </a:r>
            <a:r>
              <a:rPr lang="en-US" sz="2200" b="1" dirty="0" smtClean="0">
                <a:solidFill>
                  <a:srgbClr val="FF0000"/>
                </a:solidFill>
                <a:ea typeface="ＭＳ Ｐゴシック" pitchFamily="-105" charset="-128"/>
              </a:rPr>
              <a:t>UR/CR</a:t>
            </a:r>
            <a:r>
              <a:rPr lang="en-US" sz="2200" dirty="0" smtClean="0">
                <a:ea typeface="ＭＳ Ｐゴシック" pitchFamily="-105" charset="-128"/>
              </a:rPr>
              <a:t>?</a:t>
            </a:r>
          </a:p>
          <a:p>
            <a:pPr>
              <a:lnSpc>
                <a:spcPct val="120000"/>
              </a:lnSpc>
              <a:buFont typeface="Wingdings" pitchFamily="-105" charset="2"/>
              <a:buNone/>
            </a:pPr>
            <a:r>
              <a:rPr lang="en-US" sz="1400" dirty="0" smtClean="0">
                <a:ea typeface="ＭＳ Ｐゴシック" pitchFamily="-105" charset="-128"/>
              </a:rPr>
              <a:t>     </a:t>
            </a:r>
          </a:p>
          <a:p>
            <a:pPr>
              <a:lnSpc>
                <a:spcPct val="120000"/>
              </a:lnSpc>
              <a:buFont typeface="Wingdings" pitchFamily="-105" charset="2"/>
              <a:buNone/>
            </a:pPr>
            <a:r>
              <a:rPr lang="en-US" sz="2200" dirty="0" smtClean="0">
                <a:ea typeface="ＭＳ Ｐゴシック" pitchFamily="-105" charset="-128"/>
              </a:rPr>
              <a:t>	The </a:t>
            </a:r>
            <a:r>
              <a:rPr lang="en-US" sz="2200" b="1" dirty="0" smtClean="0">
                <a:solidFill>
                  <a:srgbClr val="FF0000"/>
                </a:solidFill>
                <a:ea typeface="ＭＳ Ｐゴシック" pitchFamily="-105" charset="-128"/>
              </a:rPr>
              <a:t>2</a:t>
            </a:r>
            <a:r>
              <a:rPr lang="en-US" sz="2200" b="1" baseline="30000" dirty="0" smtClean="0">
                <a:solidFill>
                  <a:srgbClr val="FF0000"/>
                </a:solidFill>
                <a:ea typeface="ＭＳ Ｐゴシック" pitchFamily="-105" charset="-128"/>
              </a:rPr>
              <a:t>nd</a:t>
            </a:r>
            <a:r>
              <a:rPr lang="en-US" sz="2200" b="1" dirty="0" smtClean="0">
                <a:solidFill>
                  <a:srgbClr val="FF0000"/>
                </a:solidFill>
                <a:ea typeface="ＭＳ Ｐゴシック" pitchFamily="-105" charset="-128"/>
              </a:rPr>
              <a:t> CS</a:t>
            </a:r>
            <a:r>
              <a:rPr lang="en-US" sz="2200" dirty="0" smtClean="0">
                <a:solidFill>
                  <a:srgbClr val="FF0000"/>
                </a:solidFill>
                <a:ea typeface="ＭＳ Ｐゴシック" pitchFamily="-105" charset="-128"/>
              </a:rPr>
              <a:t> </a:t>
            </a:r>
            <a:r>
              <a:rPr lang="en-US" sz="2200" dirty="0" smtClean="0">
                <a:ea typeface="ＭＳ Ｐゴシック" pitchFamily="-105" charset="-128"/>
              </a:rPr>
              <a:t>paired with </a:t>
            </a:r>
            <a:r>
              <a:rPr lang="en-US" sz="2200" b="1" dirty="0" smtClean="0">
                <a:solidFill>
                  <a:srgbClr val="FF0000"/>
                </a:solidFill>
                <a:ea typeface="ＭＳ Ｐゴシック" pitchFamily="-105" charset="-128"/>
              </a:rPr>
              <a:t>1</a:t>
            </a:r>
            <a:r>
              <a:rPr lang="en-US" sz="2200" b="1" baseline="30000" dirty="0" smtClean="0">
                <a:solidFill>
                  <a:srgbClr val="FF0000"/>
                </a:solidFill>
                <a:ea typeface="ＭＳ Ｐゴシック" pitchFamily="-105" charset="-128"/>
              </a:rPr>
              <a:t>st</a:t>
            </a:r>
            <a:r>
              <a:rPr lang="en-US" sz="2200" b="1" dirty="0" smtClean="0">
                <a:solidFill>
                  <a:srgbClr val="FF0000"/>
                </a:solidFill>
                <a:ea typeface="ＭＳ Ｐゴシック" pitchFamily="-105" charset="-128"/>
              </a:rPr>
              <a:t> CS</a:t>
            </a:r>
            <a:r>
              <a:rPr lang="en-US" sz="2200" b="1" dirty="0" smtClean="0">
                <a:ea typeface="ＭＳ Ｐゴシック" pitchFamily="-105" charset="-128"/>
              </a:rPr>
              <a:t> </a:t>
            </a:r>
            <a:r>
              <a:rPr lang="en-US" sz="2200" dirty="0" smtClean="0">
                <a:ea typeface="ＭＳ Ｐゴシック" pitchFamily="-105" charset="-128"/>
                <a:sym typeface="Wingdings" pitchFamily="-105" charset="2"/>
              </a:rPr>
              <a:t>and the </a:t>
            </a:r>
            <a:r>
              <a:rPr lang="en-US" sz="2200" b="1" dirty="0" smtClean="0">
                <a:solidFill>
                  <a:srgbClr val="FF0000"/>
                </a:solidFill>
                <a:ea typeface="ＭＳ Ｐゴシック" pitchFamily="-105" charset="-128"/>
                <a:sym typeface="Wingdings" pitchFamily="-105" charset="2"/>
              </a:rPr>
              <a:t>US</a:t>
            </a:r>
          </a:p>
          <a:p>
            <a:pPr>
              <a:lnSpc>
                <a:spcPct val="120000"/>
              </a:lnSpc>
              <a:buFont typeface="Wingdings" pitchFamily="-105" charset="2"/>
              <a:buNone/>
            </a:pPr>
            <a:r>
              <a:rPr lang="en-US" sz="2200" dirty="0" smtClean="0">
                <a:ea typeface="ＭＳ Ｐゴシック" pitchFamily="-105" charset="-128"/>
              </a:rPr>
              <a:t>	Do you respond to </a:t>
            </a:r>
            <a:r>
              <a:rPr lang="en-US" sz="2200" b="1" dirty="0" smtClean="0">
                <a:solidFill>
                  <a:srgbClr val="FF0000"/>
                </a:solidFill>
                <a:ea typeface="ＭＳ Ｐゴシック" pitchFamily="-105" charset="-128"/>
              </a:rPr>
              <a:t>1</a:t>
            </a:r>
            <a:r>
              <a:rPr lang="en-US" sz="2200" b="1" baseline="30000" dirty="0" smtClean="0">
                <a:solidFill>
                  <a:srgbClr val="FF0000"/>
                </a:solidFill>
                <a:ea typeface="ＭＳ Ｐゴシック" pitchFamily="-105" charset="-128"/>
              </a:rPr>
              <a:t>st</a:t>
            </a:r>
            <a:r>
              <a:rPr lang="en-US" sz="2200" b="1" dirty="0" smtClean="0">
                <a:solidFill>
                  <a:srgbClr val="FF0000"/>
                </a:solidFill>
                <a:ea typeface="ＭＳ Ｐゴシック" pitchFamily="-105" charset="-128"/>
              </a:rPr>
              <a:t> CS</a:t>
            </a:r>
            <a:r>
              <a:rPr lang="en-US" sz="2200" dirty="0" smtClean="0">
                <a:ea typeface="ＭＳ Ｐゴシック" pitchFamily="-105" charset="-128"/>
              </a:rPr>
              <a:t>? To </a:t>
            </a:r>
            <a:r>
              <a:rPr lang="en-US" sz="2200" b="1" dirty="0" smtClean="0">
                <a:solidFill>
                  <a:srgbClr val="FF0000"/>
                </a:solidFill>
                <a:ea typeface="ＭＳ Ｐゴシック" pitchFamily="-105" charset="-128"/>
              </a:rPr>
              <a:t>2</a:t>
            </a:r>
            <a:r>
              <a:rPr lang="en-US" sz="2200" b="1" baseline="30000" dirty="0" smtClean="0">
                <a:solidFill>
                  <a:srgbClr val="FF0000"/>
                </a:solidFill>
                <a:ea typeface="ＭＳ Ｐゴシック" pitchFamily="-105" charset="-128"/>
              </a:rPr>
              <a:t>nd</a:t>
            </a:r>
            <a:r>
              <a:rPr lang="en-US" sz="2200" b="1" dirty="0" smtClean="0">
                <a:solidFill>
                  <a:srgbClr val="FF0000"/>
                </a:solidFill>
                <a:ea typeface="ＭＳ Ｐゴシック" pitchFamily="-105" charset="-128"/>
              </a:rPr>
              <a:t> CS</a:t>
            </a:r>
            <a:r>
              <a:rPr lang="en-US" sz="2200" dirty="0" smtClean="0">
                <a:ea typeface="ＭＳ Ｐゴシック" pitchFamily="-105" charset="-128"/>
              </a:rPr>
              <a:t>?</a:t>
            </a:r>
            <a:r>
              <a:rPr lang="en-US" sz="2000" dirty="0" smtClean="0">
                <a:ea typeface="ＭＳ Ｐゴシック" pitchFamily="-105" charset="-128"/>
              </a:rPr>
              <a:t> </a:t>
            </a:r>
          </a:p>
          <a:p>
            <a:pPr>
              <a:lnSpc>
                <a:spcPct val="80000"/>
              </a:lnSpc>
              <a:buFont typeface="Wingdings" pitchFamily="-105" charset="2"/>
              <a:buNone/>
            </a:pPr>
            <a:r>
              <a:rPr lang="en-US" sz="2000" dirty="0" smtClean="0">
                <a:latin typeface="Century Gothic" pitchFamily="-105" charset="0"/>
                <a:ea typeface="ＭＳ Ｐゴシック" pitchFamily="-105" charset="-128"/>
              </a:rPr>
              <a:t>	</a:t>
            </a:r>
          </a:p>
          <a:p>
            <a:pPr>
              <a:lnSpc>
                <a:spcPct val="80000"/>
              </a:lnSpc>
              <a:buFont typeface="Wingdings" pitchFamily="-105" charset="2"/>
              <a:buNone/>
            </a:pPr>
            <a:endParaRPr lang="en-US" sz="2000" dirty="0" smtClean="0">
              <a:latin typeface="Century Gothic" pitchFamily="-105" charset="0"/>
              <a:ea typeface="ＭＳ Ｐゴシック" pitchFamily="-105" charset="-128"/>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a typeface="ＭＳ Ｐゴシック" pitchFamily="-105" charset="-128"/>
              </a:rPr>
              <a:t>Blocking Example</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solidFill>
                  <a:srgbClr val="FF0000"/>
                </a:solidFill>
              </a:rPr>
              <a:t>US</a:t>
            </a:r>
            <a:r>
              <a:rPr lang="en-US" dirty="0" smtClean="0"/>
              <a:t> = flu</a:t>
            </a:r>
          </a:p>
          <a:p>
            <a:pPr>
              <a:buFont typeface="Wingdings" panose="05000000000000000000" pitchFamily="2" charset="2"/>
              <a:buChar char="§"/>
            </a:pPr>
            <a:r>
              <a:rPr lang="en-US" dirty="0" smtClean="0">
                <a:solidFill>
                  <a:srgbClr val="FF0000"/>
                </a:solidFill>
              </a:rPr>
              <a:t>UR</a:t>
            </a:r>
            <a:r>
              <a:rPr lang="en-US" dirty="0" smtClean="0"/>
              <a:t> = illness (nausea)</a:t>
            </a:r>
          </a:p>
          <a:p>
            <a:pPr>
              <a:buFont typeface="Wingdings" panose="05000000000000000000" pitchFamily="2" charset="2"/>
              <a:buChar char="§"/>
            </a:pPr>
            <a:r>
              <a:rPr lang="en-US" dirty="0" smtClean="0">
                <a:solidFill>
                  <a:srgbClr val="FF0000"/>
                </a:solidFill>
              </a:rPr>
              <a:t>CS</a:t>
            </a:r>
            <a:r>
              <a:rPr lang="en-US" dirty="0" smtClean="0"/>
              <a:t> = tea</a:t>
            </a:r>
          </a:p>
          <a:p>
            <a:pPr>
              <a:buFont typeface="Wingdings" panose="05000000000000000000" pitchFamily="2" charset="2"/>
              <a:buChar char="§"/>
            </a:pPr>
            <a:r>
              <a:rPr lang="en-US" dirty="0" smtClean="0">
                <a:solidFill>
                  <a:srgbClr val="FF0000"/>
                </a:solidFill>
              </a:rPr>
              <a:t>CR</a:t>
            </a:r>
            <a:r>
              <a:rPr lang="en-US" dirty="0" smtClean="0"/>
              <a:t> = taste aversion (nausea experienced -&gt; tea)</a:t>
            </a:r>
          </a:p>
          <a:p>
            <a:pPr>
              <a:buFont typeface="Wingdings" panose="05000000000000000000" pitchFamily="2" charset="2"/>
              <a:buChar char="§"/>
            </a:pPr>
            <a:r>
              <a:rPr lang="en-US" dirty="0" smtClean="0">
                <a:solidFill>
                  <a:srgbClr val="FF0000"/>
                </a:solidFill>
              </a:rPr>
              <a:t>CS2</a:t>
            </a:r>
            <a:r>
              <a:rPr lang="en-US" dirty="0" smtClean="0"/>
              <a:t> = cookies</a:t>
            </a:r>
          </a:p>
          <a:p>
            <a:endParaRPr lang="en-US" dirty="0" smtClean="0"/>
          </a:p>
          <a:p>
            <a:pPr marL="0" indent="0">
              <a:buNone/>
            </a:pPr>
            <a:r>
              <a:rPr lang="en-US" dirty="0" smtClean="0"/>
              <a:t>The association has already been formed between tea and illness, thus no association is formed with cookies and illness.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b="1" dirty="0" smtClean="0"/>
              <a:t>Classical (</a:t>
            </a:r>
            <a:r>
              <a:rPr lang="en-US" b="1" dirty="0" err="1" smtClean="0"/>
              <a:t>Pavlovian</a:t>
            </a:r>
            <a:r>
              <a:rPr lang="en-US" b="1" dirty="0" smtClean="0"/>
              <a:t>) Conditioning </a:t>
            </a:r>
          </a:p>
          <a:p>
            <a:pPr lvl="1"/>
            <a:r>
              <a:rPr lang="en-US" dirty="0" smtClean="0">
                <a:solidFill>
                  <a:schemeClr val="bg1">
                    <a:lumMod val="75000"/>
                  </a:schemeClr>
                </a:solidFill>
              </a:rPr>
              <a:t>Types of responses</a:t>
            </a:r>
          </a:p>
          <a:p>
            <a:pPr lvl="1"/>
            <a:r>
              <a:rPr lang="en-US" dirty="0" smtClean="0">
                <a:solidFill>
                  <a:schemeClr val="bg1">
                    <a:lumMod val="75000"/>
                  </a:schemeClr>
                </a:solidFill>
              </a:rPr>
              <a:t>Pavlov’s experiment</a:t>
            </a:r>
          </a:p>
          <a:p>
            <a:pPr lvl="1"/>
            <a:r>
              <a:rPr lang="en-US" dirty="0" smtClean="0">
                <a:solidFill>
                  <a:schemeClr val="bg1">
                    <a:lumMod val="75000"/>
                  </a:schemeClr>
                </a:solidFill>
              </a:rPr>
              <a:t>Examples</a:t>
            </a:r>
          </a:p>
          <a:p>
            <a:pPr lvl="1"/>
            <a:r>
              <a:rPr lang="en-US" dirty="0" smtClean="0">
                <a:solidFill>
                  <a:schemeClr val="bg1">
                    <a:lumMod val="75000"/>
                  </a:schemeClr>
                </a:solidFill>
              </a:rPr>
              <a:t>Activity: Conditioned emotional response</a:t>
            </a:r>
          </a:p>
          <a:p>
            <a:pPr lvl="1"/>
            <a:r>
              <a:rPr lang="en-US" dirty="0" smtClean="0">
                <a:solidFill>
                  <a:schemeClr val="bg1">
                    <a:lumMod val="75000"/>
                  </a:schemeClr>
                </a:solidFill>
              </a:rPr>
              <a:t>Extinction &amp; Blocking</a:t>
            </a:r>
          </a:p>
          <a:p>
            <a:pPr lvl="1"/>
            <a:r>
              <a:rPr lang="en-US" dirty="0">
                <a:solidFill>
                  <a:schemeClr val="bg1">
                    <a:lumMod val="75000"/>
                  </a:schemeClr>
                </a:solidFill>
              </a:rPr>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4236926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2</a:t>
            </a:r>
            <a:endParaRPr lang="en-US" b="1" u="sng"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chemeClr val="bg1">
                    <a:lumMod val="75000"/>
                  </a:schemeClr>
                </a:solidFill>
              </a:rPr>
              <a:t>Instrumental (Operant) Conditioning</a:t>
            </a:r>
          </a:p>
          <a:p>
            <a:pPr lvl="1"/>
            <a:r>
              <a:rPr lang="en-US" dirty="0" smtClean="0">
                <a:solidFill>
                  <a:schemeClr val="bg1">
                    <a:lumMod val="75000"/>
                  </a:schemeClr>
                </a:solidFill>
              </a:rPr>
              <a:t>Reinforcement and punishment</a:t>
            </a:r>
          </a:p>
          <a:p>
            <a:pPr lvl="1"/>
            <a:r>
              <a:rPr lang="en-US" dirty="0" smtClean="0">
                <a:solidFill>
                  <a:schemeClr val="bg1">
                    <a:lumMod val="75000"/>
                  </a:schemeClr>
                </a:solidFill>
              </a:rPr>
              <a:t>Examples</a:t>
            </a:r>
          </a:p>
          <a:p>
            <a:pPr lvl="1"/>
            <a:r>
              <a:rPr lang="en-US" dirty="0" smtClean="0">
                <a:solidFill>
                  <a:schemeClr val="bg1">
                    <a:lumMod val="75000"/>
                  </a:schemeClr>
                </a:solidFill>
              </a:rPr>
              <a:t>Summary</a:t>
            </a:r>
          </a:p>
          <a:p>
            <a:r>
              <a:rPr lang="en-US" dirty="0" smtClean="0">
                <a:solidFill>
                  <a:schemeClr val="bg1">
                    <a:lumMod val="75000"/>
                  </a:schemeClr>
                </a:solidFill>
              </a:rPr>
              <a:t>Observational Learning</a:t>
            </a:r>
          </a:p>
          <a:p>
            <a:r>
              <a:rPr lang="en-US" b="1" dirty="0" smtClean="0"/>
              <a:t>Review</a:t>
            </a:r>
          </a:p>
          <a:p>
            <a:pPr lvl="1"/>
            <a:r>
              <a:rPr lang="en-US" dirty="0" smtClean="0">
                <a:solidFill>
                  <a:schemeClr val="bg1">
                    <a:lumMod val="75000"/>
                  </a:schemeClr>
                </a:solidFill>
              </a:rPr>
              <a:t>Appendix A: CC Practice questions</a:t>
            </a:r>
          </a:p>
          <a:p>
            <a:pPr lvl="1"/>
            <a:r>
              <a:rPr lang="en-US" dirty="0" smtClean="0">
                <a:solidFill>
                  <a:schemeClr val="bg1">
                    <a:lumMod val="75000"/>
                  </a:schemeClr>
                </a:solidFill>
              </a:rPr>
              <a:t>Appendix B: Alternate blocking examples</a:t>
            </a:r>
          </a:p>
          <a:p>
            <a:pPr lvl="1"/>
            <a:r>
              <a:rPr lang="en-US" b="1" dirty="0" smtClean="0"/>
              <a:t>Appendix C: Supplemental Video (10:35)</a:t>
            </a:r>
          </a:p>
          <a:p>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4244176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C:</a:t>
            </a:r>
            <a:endParaRPr lang="en-US" b="1" dirty="0"/>
          </a:p>
        </p:txBody>
      </p:sp>
      <p:sp>
        <p:nvSpPr>
          <p:cNvPr id="3" name="Content Placeholder 2"/>
          <p:cNvSpPr>
            <a:spLocks noGrp="1"/>
          </p:cNvSpPr>
          <p:nvPr>
            <p:ph idx="1"/>
          </p:nvPr>
        </p:nvSpPr>
        <p:spPr/>
        <p:txBody>
          <a:bodyPr/>
          <a:lstStyle/>
          <a:p>
            <a:pPr marL="0" indent="0" algn="ctr">
              <a:buNone/>
            </a:pPr>
            <a:r>
              <a:rPr lang="en-US" b="1" dirty="0" smtClean="0"/>
              <a:t>Supplemental video:</a:t>
            </a:r>
          </a:p>
          <a:p>
            <a:pPr marL="0" indent="0" algn="ctr">
              <a:buNone/>
            </a:pPr>
            <a:endParaRPr lang="en-US" b="1" dirty="0" smtClean="0"/>
          </a:p>
          <a:p>
            <a:pPr marL="0" indent="0" algn="ctr">
              <a:buNone/>
            </a:pPr>
            <a:r>
              <a:rPr lang="en-US" b="1" dirty="0">
                <a:hlinkClick r:id="rId3"/>
              </a:rPr>
              <a:t>Nova Science </a:t>
            </a:r>
            <a:r>
              <a:rPr lang="en-US" b="1" dirty="0" smtClean="0">
                <a:hlinkClick r:id="rId3"/>
              </a:rPr>
              <a:t>Now</a:t>
            </a:r>
          </a:p>
          <a:p>
            <a:pPr marL="0" indent="0" algn="ctr">
              <a:buNone/>
            </a:pPr>
            <a:r>
              <a:rPr lang="en-US" b="1" dirty="0" smtClean="0">
                <a:hlinkClick r:id="rId3"/>
              </a:rPr>
              <a:t>Smart </a:t>
            </a:r>
            <a:r>
              <a:rPr lang="en-US" b="1" dirty="0">
                <a:hlinkClick r:id="rId3"/>
              </a:rPr>
              <a:t>Marine </a:t>
            </a:r>
            <a:r>
              <a:rPr lang="en-US" b="1" dirty="0" smtClean="0">
                <a:hlinkClick r:id="rId3"/>
              </a:rPr>
              <a:t>Mammals</a:t>
            </a:r>
          </a:p>
          <a:p>
            <a:pPr marL="0" indent="0" algn="ctr">
              <a:buNone/>
            </a:pPr>
            <a:r>
              <a:rPr lang="en-US" b="1" dirty="0" smtClean="0">
                <a:hlinkClick r:id="rId3"/>
              </a:rPr>
              <a:t>(2009)</a:t>
            </a:r>
          </a:p>
          <a:p>
            <a:pPr marL="0" indent="0" algn="ctr">
              <a:buNone/>
            </a:pPr>
            <a:r>
              <a:rPr lang="en-US" b="1" dirty="0" smtClean="0">
                <a:hlinkClick r:id="rId3"/>
              </a:rPr>
              <a:t>Run </a:t>
            </a:r>
            <a:r>
              <a:rPr lang="en-US" b="1" dirty="0">
                <a:hlinkClick r:id="rId3"/>
              </a:rPr>
              <a:t>time – 10:35 </a:t>
            </a:r>
            <a:endParaRPr lang="en-US" b="1" dirty="0"/>
          </a:p>
        </p:txBody>
      </p:sp>
    </p:spTree>
    <p:extLst>
      <p:ext uri="{BB962C8B-B14F-4D97-AF65-F5344CB8AC3E}">
        <p14:creationId xmlns:p14="http://schemas.microsoft.com/office/powerpoint/2010/main" val="949221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C:</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91675884"/>
              </p:ext>
            </p:extLst>
          </p:nvPr>
        </p:nvGraphicFramePr>
        <p:xfrm>
          <a:off x="457200" y="1447800"/>
          <a:ext cx="8229600" cy="3951394"/>
        </p:xfrm>
        <a:graphic>
          <a:graphicData uri="http://schemas.openxmlformats.org/drawingml/2006/table">
            <a:tbl>
              <a:tblPr/>
              <a:tblGrid>
                <a:gridCol w="1490363"/>
                <a:gridCol w="6739237"/>
              </a:tblGrid>
              <a:tr h="406400">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Carl Glover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/photos/34239598@N00/3870211358/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/wiki/File%3AIvan_Pavlov_NLM3.jpg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3</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http://commons.wikimedia.org/wiki/File:B.F._Skinner_at_Harvard_circa_1950.jpg#mediaviewer/File:B.F._Skinner_at_Harvard_circa_1950.jpg http://en.wikipedia.org/wiki/en:public_domain</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4</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Steven Yeh http://www.sense.bc.ca/wp-content/uploads/2013/02/60115419_c12acad3ff_b-600x400.jpg https://creativecommons.org/licenses/by-nc-nd/2.0/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9</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http://commons.wikimedia.org/wiki/File%3APalov's_dog_conditioning.svg https://creativecommons.org/licenses/by-nc-nd/2.0/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14</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Firesam</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a:t>
                      </a:r>
                      <a:r>
                        <a:rPr lang="en-US" sz="1200" b="0" i="0" u="none" strike="noStrike" dirty="0" err="1">
                          <a:solidFill>
                            <a:srgbClr val="000000"/>
                          </a:solidFill>
                          <a:effectLst/>
                          <a:latin typeface="Calibri"/>
                        </a:rPr>
                        <a:t>firesam</a:t>
                      </a:r>
                      <a:r>
                        <a:rPr lang="en-US" sz="1200" b="0" i="0" u="none" strike="noStrike" dirty="0">
                          <a:solidFill>
                            <a:srgbClr val="000000"/>
                          </a:solidFill>
                          <a:effectLst/>
                          <a:latin typeface="Calibri"/>
                        </a:rPr>
                        <a:t>/5242760927/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22</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http://commons.wikimedia.org/wiki/File:Skinner_box_scheme_01.png#mediaviewer/File:Skinner_box_scheme_01.png https://creativecommons.org/licenses/by-nd/2.0/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30</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horizontal.integration</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a:t>
                      </a:r>
                      <a:r>
                        <a:rPr lang="en-US" sz="1200" b="0" i="0" u="none" strike="noStrike" dirty="0" err="1">
                          <a:solidFill>
                            <a:srgbClr val="000000"/>
                          </a:solidFill>
                          <a:effectLst/>
                          <a:latin typeface="Calibri"/>
                        </a:rPr>
                        <a:t>ebolasmallpox</a:t>
                      </a:r>
                      <a:r>
                        <a:rPr lang="en-US" sz="1200" b="0" i="0" u="none" strike="noStrike" dirty="0">
                          <a:solidFill>
                            <a:srgbClr val="000000"/>
                          </a:solidFill>
                          <a:effectLst/>
                          <a:latin typeface="Calibri"/>
                        </a:rPr>
                        <a:t>/2100537142/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406400">
                <a:tc>
                  <a:txBody>
                    <a:bodyPr/>
                    <a:lstStyle/>
                    <a:p>
                      <a:pPr algn="l" fontAlgn="b"/>
                      <a:r>
                        <a:rPr lang="en-US" sz="1200" b="0" i="0" u="none" strike="noStrike">
                          <a:solidFill>
                            <a:srgbClr val="000000"/>
                          </a:solidFill>
                          <a:effectLst/>
                          <a:latin typeface="Calibri"/>
                        </a:rPr>
                        <a:t>Slide 31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Sémhur</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File:Bobo_doll-en.svg</a:t>
                      </a:r>
                      <a:r>
                        <a:rPr lang="en-US" sz="1200" b="0" i="0" u="none" strike="noStrike">
                          <a:solidFill>
                            <a:srgbClr val="000000"/>
                          </a:solidFill>
                          <a:effectLst/>
                          <a:latin typeface="Calibri"/>
                        </a:rPr>
                        <a:t> </a:t>
                      </a:r>
                      <a:endParaRPr lang="en-US" sz="1200" b="0" i="0" u="none" strike="noStrike" smtClean="0">
                        <a:solidFill>
                          <a:srgbClr val="000000"/>
                        </a:solidFill>
                        <a:effectLst/>
                        <a:latin typeface="Calibri"/>
                      </a:endParaRPr>
                    </a:p>
                    <a:p>
                      <a:pPr algn="l" fontAlgn="b"/>
                      <a:r>
                        <a:rPr lang="en-US" sz="1200" b="0" i="0" u="none" strike="noStrike"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/3.0/</a:t>
                      </a:r>
                    </a:p>
                  </a:txBody>
                  <a:tcPr marL="4657" marR="4657" marT="4657" marB="0" anchor="b">
                    <a:lnL>
                      <a:noFill/>
                    </a:lnL>
                    <a:lnR>
                      <a:noFill/>
                    </a:lnR>
                    <a:lnT>
                      <a:noFill/>
                    </a:lnT>
                    <a:lnB>
                      <a:noFill/>
                    </a:lnB>
                  </a:tcPr>
                </a:tc>
              </a:tr>
            </a:tbl>
          </a:graphicData>
        </a:graphic>
      </p:graphicFrame>
    </p:spTree>
    <p:extLst>
      <p:ext uri="{BB962C8B-B14F-4D97-AF65-F5344CB8AC3E}">
        <p14:creationId xmlns:p14="http://schemas.microsoft.com/office/powerpoint/2010/main" val="4268305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Classical Conditioning</a:t>
            </a:r>
            <a:endParaRPr lang="en-US" b="1" u="sng"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6011" y="1676400"/>
            <a:ext cx="6411977" cy="412645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b="1" dirty="0" smtClean="0"/>
              <a:t>Types of responses</a:t>
            </a:r>
          </a:p>
          <a:p>
            <a:pPr lvl="1"/>
            <a:r>
              <a:rPr lang="en-US" dirty="0" smtClean="0">
                <a:solidFill>
                  <a:schemeClr val="bg1">
                    <a:lumMod val="75000"/>
                  </a:schemeClr>
                </a:solidFill>
              </a:rPr>
              <a:t>Pavlov’s experiment</a:t>
            </a:r>
          </a:p>
          <a:p>
            <a:pPr lvl="1"/>
            <a:r>
              <a:rPr lang="en-US" dirty="0" smtClean="0">
                <a:solidFill>
                  <a:schemeClr val="bg1">
                    <a:lumMod val="75000"/>
                  </a:schemeClr>
                </a:solidFill>
              </a:rPr>
              <a:t>Examples</a:t>
            </a:r>
          </a:p>
          <a:p>
            <a:pPr lvl="1"/>
            <a:r>
              <a:rPr lang="en-US" dirty="0" smtClean="0">
                <a:solidFill>
                  <a:schemeClr val="bg1">
                    <a:lumMod val="75000"/>
                  </a:schemeClr>
                </a:solidFill>
              </a:rPr>
              <a:t>Activity: Conditioned emotional response</a:t>
            </a:r>
          </a:p>
          <a:p>
            <a:pPr lvl="1"/>
            <a:r>
              <a:rPr lang="en-US" dirty="0" smtClean="0">
                <a:solidFill>
                  <a:schemeClr val="bg1">
                    <a:lumMod val="75000"/>
                  </a:schemeClr>
                </a:solidFill>
              </a:rPr>
              <a:t>Extinction &amp; Blocking</a:t>
            </a:r>
          </a:p>
          <a:p>
            <a:pPr lvl="1"/>
            <a:r>
              <a:rPr lang="en-US" dirty="0">
                <a:solidFill>
                  <a:schemeClr val="bg1">
                    <a:lumMod val="75000"/>
                  </a:schemeClr>
                </a:solidFill>
              </a:rPr>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1990126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Classical Conditioning Components</a:t>
            </a:r>
            <a:endParaRPr lang="en-US" b="1" u="sng" dirty="0"/>
          </a:p>
        </p:txBody>
      </p:sp>
      <p:sp>
        <p:nvSpPr>
          <p:cNvPr id="3" name="Content Placeholder 2"/>
          <p:cNvSpPr>
            <a:spLocks noGrp="1"/>
          </p:cNvSpPr>
          <p:nvPr>
            <p:ph idx="1"/>
          </p:nvPr>
        </p:nvSpPr>
        <p:spPr>
          <a:xfrm>
            <a:off x="609600" y="1752600"/>
            <a:ext cx="8153400" cy="4495800"/>
          </a:xfrm>
        </p:spPr>
        <p:txBody>
          <a:bodyPr>
            <a:normAutofit fontScale="92500" lnSpcReduction="10000"/>
          </a:bodyPr>
          <a:lstStyle/>
          <a:p>
            <a:pPr marL="0" indent="0">
              <a:buNone/>
              <a:defRPr/>
            </a:pPr>
            <a:r>
              <a:rPr lang="en-US" sz="2400" b="1" dirty="0" smtClean="0">
                <a:solidFill>
                  <a:srgbClr val="FF0000"/>
                </a:solidFill>
              </a:rPr>
              <a:t>Unconditioned Stimulus (US) </a:t>
            </a:r>
            <a:r>
              <a:rPr lang="en-US" sz="2400" dirty="0" smtClean="0"/>
              <a:t>– A stimulus that elicits a particular response without prior training</a:t>
            </a:r>
          </a:p>
          <a:p>
            <a:pPr>
              <a:buFont typeface="Wingdings" pitchFamily="-105" charset="2"/>
              <a:buChar char="n"/>
              <a:defRPr/>
            </a:pPr>
            <a:endParaRPr lang="en-US" sz="2400" dirty="0" smtClean="0"/>
          </a:p>
          <a:p>
            <a:pPr marL="0" indent="0">
              <a:buNone/>
              <a:defRPr/>
            </a:pPr>
            <a:r>
              <a:rPr lang="en-US" sz="2400" b="1" dirty="0" smtClean="0">
                <a:solidFill>
                  <a:srgbClr val="FF0000"/>
                </a:solidFill>
              </a:rPr>
              <a:t>Unconditioned Response (UR) </a:t>
            </a:r>
            <a:r>
              <a:rPr lang="en-US" sz="2400" dirty="0" smtClean="0"/>
              <a:t>– A response that occurs to a stimulus without prior training</a:t>
            </a:r>
          </a:p>
          <a:p>
            <a:pPr>
              <a:buFont typeface="Wingdings" pitchFamily="-105" charset="2"/>
              <a:buChar char="n"/>
              <a:defRPr/>
            </a:pPr>
            <a:endParaRPr lang="en-US" sz="2400" dirty="0" smtClean="0"/>
          </a:p>
          <a:p>
            <a:pPr marL="0" indent="0">
              <a:buNone/>
              <a:defRPr/>
            </a:pPr>
            <a:r>
              <a:rPr lang="en-US" sz="2400" b="1" dirty="0" smtClean="0">
                <a:solidFill>
                  <a:srgbClr val="FF0000"/>
                </a:solidFill>
              </a:rPr>
              <a:t>Conditioned Stimulus (CS) </a:t>
            </a:r>
            <a:r>
              <a:rPr lang="en-US" sz="2400" dirty="0" smtClean="0"/>
              <a:t>– A stimulus that does not elicit a particular response initially, but comes to do so as a result of CC</a:t>
            </a:r>
          </a:p>
          <a:p>
            <a:pPr>
              <a:buFont typeface="Wingdings" pitchFamily="-105" charset="2"/>
              <a:buChar char="n"/>
              <a:defRPr/>
            </a:pPr>
            <a:endParaRPr lang="en-US" sz="2400" dirty="0" smtClean="0"/>
          </a:p>
          <a:p>
            <a:pPr marL="0" indent="0">
              <a:buNone/>
              <a:defRPr/>
            </a:pPr>
            <a:r>
              <a:rPr lang="en-US" sz="2400" b="1" dirty="0" smtClean="0">
                <a:solidFill>
                  <a:srgbClr val="FF0000"/>
                </a:solidFill>
              </a:rPr>
              <a:t>Conditioned Response (CR) </a:t>
            </a:r>
            <a:r>
              <a:rPr lang="en-US" sz="2400" dirty="0" smtClean="0"/>
              <a:t>– The response that is eventually elicited by the conditioned stimulus after repeated pairings with the unconditioned stimulus</a:t>
            </a:r>
          </a:p>
          <a:p>
            <a:pPr>
              <a:buFont typeface="Wingdings" pitchFamily="-105" charset="2"/>
              <a:buChar char="n"/>
              <a:defRPr/>
            </a:pPr>
            <a:endParaRPr lang="en-US" sz="24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Overview Pt. 1</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Behaviorism</a:t>
            </a:r>
          </a:p>
          <a:p>
            <a:r>
              <a:rPr lang="en-US" dirty="0" smtClean="0">
                <a:solidFill>
                  <a:schemeClr val="bg1">
                    <a:lumMod val="75000"/>
                  </a:schemeClr>
                </a:solidFill>
              </a:rPr>
              <a:t>Classical (</a:t>
            </a:r>
            <a:r>
              <a:rPr lang="en-US" dirty="0" err="1" smtClean="0">
                <a:solidFill>
                  <a:schemeClr val="bg1">
                    <a:lumMod val="75000"/>
                  </a:schemeClr>
                </a:solidFill>
              </a:rPr>
              <a:t>Pavlovian</a:t>
            </a:r>
            <a:r>
              <a:rPr lang="en-US" dirty="0" smtClean="0">
                <a:solidFill>
                  <a:schemeClr val="bg1">
                    <a:lumMod val="75000"/>
                  </a:schemeClr>
                </a:solidFill>
              </a:rPr>
              <a:t>) Conditioning </a:t>
            </a:r>
          </a:p>
          <a:p>
            <a:pPr lvl="1"/>
            <a:r>
              <a:rPr lang="en-US" dirty="0" smtClean="0">
                <a:solidFill>
                  <a:schemeClr val="bg1">
                    <a:lumMod val="75000"/>
                  </a:schemeClr>
                </a:solidFill>
              </a:rPr>
              <a:t>Types of responses</a:t>
            </a:r>
          </a:p>
          <a:p>
            <a:pPr lvl="1"/>
            <a:r>
              <a:rPr lang="en-US" b="1" dirty="0" smtClean="0"/>
              <a:t>Pavlov’s experiment</a:t>
            </a:r>
          </a:p>
          <a:p>
            <a:pPr lvl="1"/>
            <a:r>
              <a:rPr lang="en-US" dirty="0" smtClean="0">
                <a:solidFill>
                  <a:schemeClr val="bg1">
                    <a:lumMod val="75000"/>
                  </a:schemeClr>
                </a:solidFill>
              </a:rPr>
              <a:t>Examples</a:t>
            </a:r>
          </a:p>
          <a:p>
            <a:pPr lvl="1"/>
            <a:r>
              <a:rPr lang="en-US" dirty="0" smtClean="0">
                <a:solidFill>
                  <a:schemeClr val="bg1">
                    <a:lumMod val="75000"/>
                  </a:schemeClr>
                </a:solidFill>
              </a:rPr>
              <a:t>Activity: Conditioned emotional response</a:t>
            </a:r>
          </a:p>
          <a:p>
            <a:pPr lvl="1"/>
            <a:r>
              <a:rPr lang="en-US" dirty="0" smtClean="0">
                <a:solidFill>
                  <a:schemeClr val="bg1">
                    <a:lumMod val="75000"/>
                  </a:schemeClr>
                </a:solidFill>
              </a:rPr>
              <a:t>Extinction &amp; Blocking</a:t>
            </a:r>
          </a:p>
          <a:p>
            <a:pPr lvl="1"/>
            <a:r>
              <a:rPr lang="en-US" dirty="0">
                <a:solidFill>
                  <a:schemeClr val="bg1">
                    <a:lumMod val="75000"/>
                  </a:schemeClr>
                </a:solidFill>
              </a:rPr>
              <a:t>Summary</a:t>
            </a:r>
          </a:p>
          <a:p>
            <a:pPr lvl="1"/>
            <a:endParaRPr lang="en-US" dirty="0">
              <a:solidFill>
                <a:schemeClr val="bg1">
                  <a:lumMod val="75000"/>
                </a:schemeClr>
              </a:solidFill>
            </a:endParaRPr>
          </a:p>
          <a:p>
            <a:pPr lvl="1"/>
            <a:endParaRPr lang="en-US" dirty="0" smtClean="0"/>
          </a:p>
          <a:p>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509561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400800" cy="1219200"/>
          </a:xfrm>
        </p:spPr>
        <p:txBody>
          <a:bodyPr>
            <a:normAutofit/>
          </a:bodyPr>
          <a:lstStyle/>
          <a:p>
            <a:pPr algn="ctr">
              <a:defRPr/>
            </a:pPr>
            <a:r>
              <a:rPr lang="en-US" b="1" u="sng" dirty="0" smtClean="0"/>
              <a:t>Pavlov’s Experiment</a:t>
            </a:r>
            <a:endParaRPr lang="en-US" b="1" u="sng"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defRPr/>
            </a:pPr>
            <a:r>
              <a:rPr lang="en-US" sz="2400" b="1" dirty="0" smtClean="0"/>
              <a:t>Originally</a:t>
            </a:r>
          </a:p>
          <a:p>
            <a:pPr>
              <a:buFont typeface="Wingdings" panose="05000000000000000000" pitchFamily="2" charset="2"/>
              <a:buChar char="§"/>
              <a:defRPr/>
            </a:pPr>
            <a:r>
              <a:rPr lang="en-US" sz="2400" b="1" dirty="0" smtClean="0">
                <a:solidFill>
                  <a:srgbClr val="FF0000"/>
                </a:solidFill>
                <a:sym typeface="Wingdings" pitchFamily="2" charset="2"/>
              </a:rPr>
              <a:t>CS</a:t>
            </a:r>
            <a:r>
              <a:rPr lang="en-US" sz="2400" b="1" dirty="0" smtClean="0">
                <a:sym typeface="Wingdings" pitchFamily="2" charset="2"/>
              </a:rPr>
              <a:t> (Bell)    Nothing</a:t>
            </a:r>
            <a:endParaRPr lang="en-US" sz="2400" b="1" dirty="0" smtClean="0"/>
          </a:p>
          <a:p>
            <a:pPr>
              <a:buFont typeface="Wingdings" panose="05000000000000000000" pitchFamily="2" charset="2"/>
              <a:buChar char="§"/>
              <a:defRPr/>
            </a:pPr>
            <a:r>
              <a:rPr lang="en-US" sz="2400" b="1" dirty="0" smtClean="0">
                <a:solidFill>
                  <a:srgbClr val="FF0000"/>
                </a:solidFill>
              </a:rPr>
              <a:t>US </a:t>
            </a:r>
            <a:r>
              <a:rPr lang="en-US" sz="2400" b="1" dirty="0" smtClean="0"/>
              <a:t>(Meat) </a:t>
            </a:r>
            <a:r>
              <a:rPr lang="en-US" sz="2400" b="1" dirty="0" smtClean="0">
                <a:sym typeface="Wingdings" pitchFamily="2" charset="2"/>
              </a:rPr>
              <a:t> UR (Salivating)</a:t>
            </a:r>
          </a:p>
          <a:p>
            <a:pPr>
              <a:buFont typeface="Wingdings" panose="05000000000000000000" pitchFamily="2" charset="2"/>
              <a:buChar char="§"/>
              <a:defRPr/>
            </a:pPr>
            <a:endParaRPr lang="en-US" sz="2400" b="1" dirty="0" smtClean="0">
              <a:sym typeface="Wingdings" pitchFamily="2" charset="2"/>
            </a:endParaRPr>
          </a:p>
          <a:p>
            <a:pPr>
              <a:buFont typeface="Wingdings" panose="05000000000000000000" pitchFamily="2" charset="2"/>
              <a:buChar char="§"/>
              <a:defRPr/>
            </a:pPr>
            <a:r>
              <a:rPr lang="en-US" sz="2400" b="1" dirty="0" smtClean="0">
                <a:sym typeface="Wingdings" pitchFamily="2" charset="2"/>
              </a:rPr>
              <a:t>Many Trials</a:t>
            </a:r>
          </a:p>
          <a:p>
            <a:pPr>
              <a:buFont typeface="Wingdings" panose="05000000000000000000" pitchFamily="2" charset="2"/>
              <a:buChar char="§"/>
              <a:defRPr/>
            </a:pPr>
            <a:r>
              <a:rPr lang="en-US" sz="2400" b="1" dirty="0" smtClean="0">
                <a:solidFill>
                  <a:srgbClr val="FF0000"/>
                </a:solidFill>
                <a:sym typeface="Wingdings" pitchFamily="2" charset="2"/>
              </a:rPr>
              <a:t>CS</a:t>
            </a:r>
            <a:r>
              <a:rPr lang="en-US" sz="2400" b="1" dirty="0" smtClean="0">
                <a:sym typeface="Wingdings" pitchFamily="2" charset="2"/>
              </a:rPr>
              <a:t> (Bell) : </a:t>
            </a:r>
            <a:r>
              <a:rPr lang="en-US" sz="2400" b="1" dirty="0" smtClean="0">
                <a:solidFill>
                  <a:srgbClr val="FF0000"/>
                </a:solidFill>
                <a:sym typeface="Wingdings" pitchFamily="2" charset="2"/>
              </a:rPr>
              <a:t>US</a:t>
            </a:r>
            <a:r>
              <a:rPr lang="en-US" sz="2400" b="1" dirty="0" smtClean="0">
                <a:sym typeface="Wingdings" pitchFamily="2" charset="2"/>
              </a:rPr>
              <a:t> (Meat)  </a:t>
            </a:r>
            <a:r>
              <a:rPr lang="en-US" sz="2400" b="1" dirty="0" smtClean="0">
                <a:solidFill>
                  <a:srgbClr val="FF0000"/>
                </a:solidFill>
                <a:sym typeface="Wingdings" pitchFamily="2" charset="2"/>
              </a:rPr>
              <a:t>UR</a:t>
            </a:r>
            <a:r>
              <a:rPr lang="en-US" sz="2400" b="1" dirty="0" smtClean="0">
                <a:sym typeface="Wingdings" pitchFamily="2" charset="2"/>
              </a:rPr>
              <a:t> (Salivating)</a:t>
            </a:r>
          </a:p>
          <a:p>
            <a:pPr>
              <a:buFont typeface="Wingdings" panose="05000000000000000000" pitchFamily="2" charset="2"/>
              <a:buChar char="§"/>
              <a:defRPr/>
            </a:pPr>
            <a:endParaRPr lang="en-US" sz="2400" b="1" dirty="0" smtClean="0">
              <a:sym typeface="Wingdings" pitchFamily="2" charset="2"/>
            </a:endParaRPr>
          </a:p>
          <a:p>
            <a:pPr>
              <a:buFont typeface="Wingdings" panose="05000000000000000000" pitchFamily="2" charset="2"/>
              <a:buChar char="§"/>
              <a:defRPr/>
            </a:pPr>
            <a:r>
              <a:rPr lang="en-US" sz="2400" b="1" dirty="0" smtClean="0">
                <a:sym typeface="Wingdings" pitchFamily="2" charset="2"/>
              </a:rPr>
              <a:t>Eventually</a:t>
            </a:r>
          </a:p>
          <a:p>
            <a:pPr>
              <a:buFont typeface="Wingdings" panose="05000000000000000000" pitchFamily="2" charset="2"/>
              <a:buChar char="§"/>
              <a:defRPr/>
            </a:pPr>
            <a:r>
              <a:rPr lang="en-US" sz="2400" b="1" dirty="0" smtClean="0">
                <a:solidFill>
                  <a:srgbClr val="FF0000"/>
                </a:solidFill>
                <a:sym typeface="Wingdings" pitchFamily="2" charset="2"/>
              </a:rPr>
              <a:t>CS</a:t>
            </a:r>
            <a:r>
              <a:rPr lang="en-US" sz="2400" b="1" dirty="0" smtClean="0">
                <a:sym typeface="Wingdings" pitchFamily="2" charset="2"/>
              </a:rPr>
              <a:t> (Bell)  </a:t>
            </a:r>
            <a:r>
              <a:rPr lang="en-US" sz="2400" b="1" dirty="0" smtClean="0">
                <a:solidFill>
                  <a:srgbClr val="FF0000"/>
                </a:solidFill>
                <a:sym typeface="Wingdings" pitchFamily="2" charset="2"/>
              </a:rPr>
              <a:t>CR</a:t>
            </a:r>
            <a:r>
              <a:rPr lang="en-US" sz="2400" b="1" dirty="0" smtClean="0">
                <a:sym typeface="Wingdings" pitchFamily="2" charset="2"/>
              </a:rPr>
              <a:t> (Salivating)</a:t>
            </a:r>
          </a:p>
          <a:p>
            <a:pPr>
              <a:buFont typeface="Wingdings" pitchFamily="-105" charset="2"/>
              <a:buChar char="n"/>
              <a:defRPr/>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1648968"/>
            <a:ext cx="1964436" cy="4142232"/>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F13F5292-BCEF-4C7C-90C3-158E4A5B748F}"/>
</file>

<file path=customXml/itemProps2.xml><?xml version="1.0" encoding="utf-8"?>
<ds:datastoreItem xmlns:ds="http://schemas.openxmlformats.org/officeDocument/2006/customXml" ds:itemID="{2171FEB2-5B62-4C4F-8A52-1EB9D4049530}"/>
</file>

<file path=customXml/itemProps3.xml><?xml version="1.0" encoding="utf-8"?>
<ds:datastoreItem xmlns:ds="http://schemas.openxmlformats.org/officeDocument/2006/customXml" ds:itemID="{0EE30E6A-91D2-40FC-B445-639D50BB1374}"/>
</file>

<file path=docProps/app.xml><?xml version="1.0" encoding="utf-8"?>
<Properties xmlns="http://schemas.openxmlformats.org/officeDocument/2006/extended-properties" xmlns:vt="http://schemas.openxmlformats.org/officeDocument/2006/docPropsVTypes">
  <Template/>
  <TotalTime>14032</TotalTime>
  <Words>5603</Words>
  <Application>Microsoft Office PowerPoint</Application>
  <PresentationFormat>On-screen Show (4:3)</PresentationFormat>
  <Paragraphs>735</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MS PGothic</vt:lpstr>
      <vt:lpstr>Arial</vt:lpstr>
      <vt:lpstr>Calibri</vt:lpstr>
      <vt:lpstr>Century Gothic</vt:lpstr>
      <vt:lpstr>Courier New</vt:lpstr>
      <vt:lpstr>Times New Roman</vt:lpstr>
      <vt:lpstr>Wingdings</vt:lpstr>
      <vt:lpstr>Office Theme</vt:lpstr>
      <vt:lpstr>Conditioning and Learning</vt:lpstr>
      <vt:lpstr>Overview Pt. 1</vt:lpstr>
      <vt:lpstr>Behaviorism </vt:lpstr>
      <vt:lpstr>Overview Pt. 1</vt:lpstr>
      <vt:lpstr>Classical Conditioning</vt:lpstr>
      <vt:lpstr>Overview Pt. 1</vt:lpstr>
      <vt:lpstr>Classical Conditioning Components</vt:lpstr>
      <vt:lpstr>Overview Pt. 1</vt:lpstr>
      <vt:lpstr>Pavlov’s Experiment</vt:lpstr>
      <vt:lpstr>Overview Pt. 1</vt:lpstr>
      <vt:lpstr>Classical Conditioning Examples</vt:lpstr>
      <vt:lpstr>Overview Pt. 1</vt:lpstr>
      <vt:lpstr>PowerPoint Presentation</vt:lpstr>
      <vt:lpstr>Conditioned Emotional  Response</vt:lpstr>
      <vt:lpstr>Overview Pt. 1</vt:lpstr>
      <vt:lpstr>Extinction</vt:lpstr>
      <vt:lpstr>Blocking</vt:lpstr>
      <vt:lpstr>Example of Blocking</vt:lpstr>
      <vt:lpstr>Overview Pt. 1</vt:lpstr>
      <vt:lpstr>4 Things to Know about CC</vt:lpstr>
      <vt:lpstr>Overview Pt. 2</vt:lpstr>
      <vt:lpstr>Operant Conditioning</vt:lpstr>
      <vt:lpstr>Overview Pt. 2</vt:lpstr>
      <vt:lpstr>Reinforcement and Punishment</vt:lpstr>
      <vt:lpstr>Overview Pt. 2</vt:lpstr>
      <vt:lpstr>Operant Conditioning</vt:lpstr>
      <vt:lpstr>Overview Pt. 2</vt:lpstr>
      <vt:lpstr>3 Things to Know About  Instrumental (Operant) Conditioning</vt:lpstr>
      <vt:lpstr>Overview Pt. 2</vt:lpstr>
      <vt:lpstr>Observational Learning</vt:lpstr>
      <vt:lpstr>Bobo Doll Experiment</vt:lpstr>
      <vt:lpstr>Overview Pt. 2</vt:lpstr>
      <vt:lpstr>Appendix A:</vt:lpstr>
      <vt:lpstr>Identify the CS, US, CR, and UR  for each of the following scenarios:</vt:lpstr>
      <vt:lpstr>Identify the CS, US, CR, and UR  for each of the following scenarios:</vt:lpstr>
      <vt:lpstr>Overview Pt. 2</vt:lpstr>
      <vt:lpstr>Appendix B:     Alternative Blocking Example</vt:lpstr>
      <vt:lpstr>Blocking Example</vt:lpstr>
      <vt:lpstr>Blocking Example</vt:lpstr>
      <vt:lpstr>Overview Pt. 2</vt:lpstr>
      <vt:lpstr>Appendix C:</vt:lpstr>
      <vt:lpstr>Appendix C:</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Conditioning and Learning</dc:title>
  <dc:creator>Kevin</dc:creator>
  <cp:lastModifiedBy>Peter Lindberg</cp:lastModifiedBy>
  <cp:revision>194</cp:revision>
  <dcterms:created xsi:type="dcterms:W3CDTF">2014-05-20T01:03:17Z</dcterms:created>
  <dcterms:modified xsi:type="dcterms:W3CDTF">2014-11-09T21:05:06Z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