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4" autoAdjust="0"/>
    <p:restoredTop sz="94660"/>
  </p:normalViewPr>
  <p:slideViewPr>
    <p:cSldViewPr snapToGrid="0">
      <p:cViewPr varScale="1">
        <p:scale>
          <a:sx n="85" d="100"/>
          <a:sy n="85"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90635-A837-48ED-A0ED-76DBE4A54952}" type="datetimeFigureOut">
              <a:rPr lang="en-US" smtClean="0"/>
              <a:t>8/30/2016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F4938-E611-4A24-B313-D182CF48E2E3}" type="slidenum">
              <a:rPr lang="en-US" smtClean="0"/>
              <a:t>‹#›</a:t>
            </a:fld>
            <a:endParaRPr lang="en-US"/>
          </a:p>
        </p:txBody>
      </p:sp>
    </p:spTree>
    <p:extLst>
      <p:ext uri="{BB962C8B-B14F-4D97-AF65-F5344CB8AC3E}">
        <p14:creationId xmlns:p14="http://schemas.microsoft.com/office/powerpoint/2010/main" val="413597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Class Recommendations: </a:t>
            </a:r>
            <a:r>
              <a:rPr lang="en-US" altLang="en-US" dirty="0">
                <a:ea typeface="MS PGothic" charset="-128"/>
              </a:rPr>
              <a:t>This lecture is designed for one long-class period (75-90 minutes), but it could be broken up into two shorter class periods (50-60 minutes).  </a:t>
            </a:r>
          </a:p>
          <a:p>
            <a:endParaRPr lang="en-US" altLang="en-US" dirty="0">
              <a:ea typeface="MS PGothic" charset="-128"/>
            </a:endParaRPr>
          </a:p>
          <a:p>
            <a:r>
              <a:rPr lang="en-US" sz="1200" b="1" kern="1200" dirty="0">
                <a:solidFill>
                  <a:schemeClr val="tx1"/>
                </a:solidFill>
                <a:effectLst/>
                <a:latin typeface="+mn-lt"/>
                <a:ea typeface="MS PGothic" panose="020B0600070205080204" pitchFamily="34" charset="-128"/>
                <a:cs typeface="+mn-cs"/>
              </a:rPr>
              <a:t>Overview:</a:t>
            </a:r>
            <a:r>
              <a:rPr lang="en-US" sz="1200" kern="1200" dirty="0">
                <a:solidFill>
                  <a:schemeClr val="tx1"/>
                </a:solidFill>
                <a:effectLst/>
                <a:latin typeface="+mn-lt"/>
                <a:ea typeface="MS PGothic" panose="020B0600070205080204" pitchFamily="34" charset="-128"/>
                <a:cs typeface="+mn-cs"/>
              </a:rPr>
              <a:t> Learning is a complex process that defies easy definition and description. This module reviews some of the philosophical issues involved with defining learning and describes in some detail the characteristics of learners and of encoding activities that seem to affect how well people can acquire new memories, knowledge, or skills. At the end, we consider a few basic principles that guide whether a particular attempt at learning will be successful or not.</a:t>
            </a:r>
          </a:p>
          <a:p>
            <a:r>
              <a:rPr lang="en-US" sz="1200" b="1" kern="1200" dirty="0">
                <a:solidFill>
                  <a:schemeClr val="tx1"/>
                </a:solidFill>
                <a:effectLst/>
                <a:latin typeface="+mn-lt"/>
                <a:ea typeface="MS PGothic" panose="020B0600070205080204" pitchFamily="34" charset="-128"/>
                <a:cs typeface="+mn-cs"/>
              </a:rPr>
              <a:t> </a:t>
            </a:r>
            <a:endParaRPr lang="en-US" sz="1200" kern="1200" dirty="0">
              <a:solidFill>
                <a:schemeClr val="tx1"/>
              </a:solidFill>
              <a:effectLst/>
              <a:latin typeface="+mn-lt"/>
              <a:ea typeface="MS PGothic" panose="020B0600070205080204" pitchFamily="34" charset="-128"/>
              <a:cs typeface="+mn-cs"/>
            </a:endParaRPr>
          </a:p>
          <a:p>
            <a:pPr eaLnBrk="1" hangingPunct="1">
              <a:spcBef>
                <a:spcPct val="0"/>
              </a:spcBef>
            </a:pPr>
            <a:r>
              <a:rPr lang="en-US" altLang="en-US" b="1" dirty="0">
                <a:ea typeface="MS PGothic" charset="-128"/>
              </a:rPr>
              <a:t>Additional</a:t>
            </a:r>
            <a:r>
              <a:rPr lang="en-US" altLang="en-US" b="1" baseline="0" dirty="0">
                <a:ea typeface="MS PGothic" charset="-128"/>
              </a:rPr>
              <a:t> Instructions</a:t>
            </a:r>
            <a:r>
              <a:rPr lang="en-US" altLang="en-US" b="1" dirty="0">
                <a:ea typeface="MS PGothic" charset="-128"/>
              </a:rPr>
              <a:t>: </a:t>
            </a:r>
            <a:r>
              <a:rPr lang="en-US" altLang="en-US" dirty="0">
                <a:ea typeface="MS PGothic" charset="-128"/>
              </a:rPr>
              <a:t>Students will begin with a warm-up to get them reflecting </a:t>
            </a:r>
            <a:r>
              <a:rPr lang="en-US" altLang="en-US" dirty="0" err="1">
                <a:ea typeface="MS PGothic" charset="-128"/>
              </a:rPr>
              <a:t>metacognitively</a:t>
            </a:r>
            <a:r>
              <a:rPr lang="en-US" altLang="en-US" dirty="0">
                <a:ea typeface="MS PGothic" charset="-128"/>
              </a:rPr>
              <a:t> upon their own learning techniques. Next, students will learn about learner characteristics and encoding strategies that can affect learning. Students will be asked to think about the mechanisms behind certain successful techniques and their implications for learning. Finally, general principles of learning are covered, with emphasis on the benefits of spacing and forgetting. </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Technical Note: </a:t>
            </a:r>
            <a:r>
              <a:rPr lang="en-US" altLang="en-US" dirty="0">
                <a:ea typeface="MS PGothic" charset="-128"/>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dirty="0">
                <a:ea typeface="MS PGothic" charset="-128"/>
              </a:rPr>
              <a:t>(Click) </a:t>
            </a:r>
            <a:r>
              <a:rPr lang="en-US" altLang="en-US" dirty="0">
                <a:ea typeface="MS PGothic" charset="-128"/>
              </a:rPr>
              <a:t>– that corresponds to each animation.</a:t>
            </a:r>
          </a:p>
          <a:p>
            <a:pPr eaLnBrk="1" hangingPunct="1">
              <a:spcBef>
                <a:spcPct val="0"/>
              </a:spcBef>
            </a:pPr>
            <a:endParaRPr lang="en-US" altLang="en-US" dirty="0">
              <a:ea typeface="MS PGothic" charset="-128"/>
            </a:endParaRPr>
          </a:p>
          <a:p>
            <a:pPr eaLnBrk="1" hangingPunct="1">
              <a:spcBef>
                <a:spcPct val="0"/>
              </a:spcBef>
            </a:pPr>
            <a:r>
              <a:rPr lang="en-US" altLang="en-US" dirty="0">
                <a:ea typeface="MS PGothic" charset="-128"/>
              </a:rPr>
              <a:t>You may also find hyperlinks to outside videos at various places in the slides. These hyperlinks are embedded in text and indicated by color and in the notes section.</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F6B6AF34-5FA5-5F42-8F00-937EF4DCF253}" type="slidenum">
              <a:rPr lang="en-US" altLang="en-US">
                <a:solidFill>
                  <a:prstClr val="black"/>
                </a:solidFill>
                <a:latin typeface="Calibri" charset="0"/>
              </a:rPr>
              <a:pPr/>
              <a:t>1</a:t>
            </a:fld>
            <a:endParaRPr lang="en-US" altLang="en-US">
              <a:solidFill>
                <a:prstClr val="black"/>
              </a:solidFill>
              <a:latin typeface="Calibri" charset="0"/>
            </a:endParaRPr>
          </a:p>
        </p:txBody>
      </p:sp>
    </p:spTree>
    <p:extLst>
      <p:ext uri="{BB962C8B-B14F-4D97-AF65-F5344CB8AC3E}">
        <p14:creationId xmlns:p14="http://schemas.microsoft.com/office/powerpoint/2010/main" val="123099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The purpose of this slide is to teach students about individual differences in learners, and how that affects learning. </a:t>
            </a:r>
          </a:p>
          <a:p>
            <a:endParaRPr lang="en-US" altLang="en-US" dirty="0">
              <a:ea typeface="MS PGothic" charset="-128"/>
            </a:endParaRPr>
          </a:p>
          <a:p>
            <a:r>
              <a:rPr lang="en-US" altLang="en-US" b="1" dirty="0">
                <a:ea typeface="MS PGothic" charset="-128"/>
              </a:rPr>
              <a:t>(Click): Expertise</a:t>
            </a:r>
            <a:endParaRPr lang="en-US" altLang="en-US" dirty="0">
              <a:ea typeface="MS PGothic" charset="-128"/>
            </a:endParaRPr>
          </a:p>
          <a:p>
            <a:r>
              <a:rPr lang="en-US" altLang="en-US" dirty="0">
                <a:ea typeface="MS PGothic" charset="-128"/>
              </a:rPr>
              <a:t>Because the usual bottleneck to remembering information is in </a:t>
            </a:r>
            <a:r>
              <a:rPr lang="en-US" altLang="en-US" i="1" dirty="0">
                <a:ea typeface="MS PGothic" charset="-128"/>
              </a:rPr>
              <a:t>accessing </a:t>
            </a:r>
            <a:r>
              <a:rPr lang="en-US" altLang="en-US" dirty="0">
                <a:ea typeface="MS PGothic" charset="-128"/>
              </a:rPr>
              <a:t>rather than </a:t>
            </a:r>
            <a:r>
              <a:rPr lang="en-US" altLang="en-US" i="1" dirty="0">
                <a:ea typeface="MS PGothic" charset="-128"/>
              </a:rPr>
              <a:t>storing </a:t>
            </a:r>
            <a:r>
              <a:rPr lang="en-US" altLang="en-US" dirty="0">
                <a:ea typeface="MS PGothic" charset="-128"/>
              </a:rPr>
              <a:t>information, greater expertise in the domain of study enhances the ability to learn new information. </a:t>
            </a:r>
          </a:p>
          <a:p>
            <a:endParaRPr lang="en-US" altLang="en-US" dirty="0">
              <a:ea typeface="MS PGothic" charset="-128"/>
            </a:endParaRPr>
          </a:p>
          <a:p>
            <a:r>
              <a:rPr lang="en-US" altLang="en-US" b="1" dirty="0">
                <a:ea typeface="MS PGothic" charset="-128"/>
              </a:rPr>
              <a:t>(Click): Chase &amp; Simon (1973) study of chess masters</a:t>
            </a:r>
            <a:endParaRPr lang="en-US" altLang="en-US" dirty="0">
              <a:ea typeface="MS PGothic" charset="-128"/>
            </a:endParaRPr>
          </a:p>
          <a:p>
            <a:r>
              <a:rPr lang="en-US" altLang="en-US" dirty="0">
                <a:ea typeface="MS PGothic" charset="-128"/>
              </a:rPr>
              <a:t>The Chase and Simon (1973) study of memory in expert chess players is an excellent illustration of expertise. Chess masters had far better memory for chess positions than chess novices, but only if the position of the chess pieces resembled a possible game of chess.  </a:t>
            </a:r>
          </a:p>
          <a:p>
            <a:endParaRPr lang="en-US" altLang="en-US" dirty="0">
              <a:ea typeface="MS PGothic" charset="-128"/>
            </a:endParaRPr>
          </a:p>
          <a:p>
            <a:r>
              <a:rPr lang="en-US" altLang="en-US" b="1" dirty="0">
                <a:ea typeface="MS PGothic" charset="-128"/>
              </a:rPr>
              <a:t>(Click): Chunking</a:t>
            </a:r>
            <a:endParaRPr lang="en-US" altLang="en-US" dirty="0">
              <a:ea typeface="MS PGothic" charset="-128"/>
            </a:endParaRPr>
          </a:p>
          <a:p>
            <a:r>
              <a:rPr lang="en-US" altLang="en-US" dirty="0">
                <a:ea typeface="MS PGothic" charset="-128"/>
              </a:rPr>
              <a:t>Part of the reason for this is that experts can use their acquired knowledge to </a:t>
            </a:r>
            <a:r>
              <a:rPr lang="en-US" altLang="en-US" b="1" dirty="0">
                <a:ea typeface="MS PGothic" charset="-128"/>
              </a:rPr>
              <a:t>chunk </a:t>
            </a:r>
            <a:r>
              <a:rPr lang="en-US" altLang="en-US" dirty="0">
                <a:ea typeface="MS PGothic" charset="-128"/>
              </a:rPr>
              <a:t>information more efficiently. </a:t>
            </a:r>
          </a:p>
          <a:p>
            <a:r>
              <a:rPr lang="en-US" altLang="en-US" i="1" dirty="0">
                <a:ea typeface="MS PGothic" charset="-128"/>
              </a:rPr>
              <a:t>Instructor Note: </a:t>
            </a:r>
            <a:r>
              <a:rPr lang="en-US" altLang="en-US" dirty="0">
                <a:ea typeface="MS PGothic" charset="-128"/>
              </a:rPr>
              <a:t>Students</a:t>
            </a:r>
            <a:r>
              <a:rPr lang="en-US" altLang="en-US" baseline="0" dirty="0">
                <a:ea typeface="MS PGothic" charset="-128"/>
              </a:rPr>
              <a:t> will get the opportunity to practice chunking on the next two slides </a:t>
            </a:r>
            <a:r>
              <a:rPr lang="en-US" altLang="en-US" baseline="0" dirty="0">
                <a:ea typeface="MS PGothic" charset="-128"/>
                <a:sym typeface="Wingdings" panose="05000000000000000000" pitchFamily="2" charset="2"/>
              </a:rPr>
              <a:t> </a:t>
            </a:r>
            <a:endParaRPr lang="en-US" altLang="en-US" dirty="0">
              <a:ea typeface="MS PGothic" charset="-128"/>
            </a:endParaRP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0A8BBF6B-3470-9C4C-BDB8-269A2C48B9AB}" type="slidenum">
              <a:rPr lang="en-US" altLang="en-US">
                <a:solidFill>
                  <a:prstClr val="black"/>
                </a:solidFill>
                <a:latin typeface="Calibri" charset="0"/>
              </a:rPr>
              <a:pPr/>
              <a:t>10</a:t>
            </a:fld>
            <a:endParaRPr lang="en-US" altLang="en-US">
              <a:solidFill>
                <a:prstClr val="black"/>
              </a:solidFill>
              <a:latin typeface="Calibri" charset="0"/>
            </a:endParaRPr>
          </a:p>
        </p:txBody>
      </p:sp>
    </p:spTree>
    <p:extLst>
      <p:ext uri="{BB962C8B-B14F-4D97-AF65-F5344CB8AC3E}">
        <p14:creationId xmlns:p14="http://schemas.microsoft.com/office/powerpoint/2010/main" val="2353586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Chunking Activity</a:t>
            </a:r>
          </a:p>
          <a:p>
            <a:r>
              <a:rPr lang="en-US" altLang="en-US" b="1" dirty="0">
                <a:ea typeface="MS PGothic" charset="-128"/>
              </a:rPr>
              <a:t>Purpose: </a:t>
            </a:r>
            <a:r>
              <a:rPr lang="en-US" altLang="en-US" dirty="0">
                <a:ea typeface="MS PGothic" charset="-128"/>
              </a:rPr>
              <a:t>This activity will help to demonstrate the power of chunking to improve short-term memory.</a:t>
            </a:r>
          </a:p>
          <a:p>
            <a:endParaRPr lang="en-US" altLang="en-US" i="1" dirty="0">
              <a:ea typeface="MS PGothic" charset="-128"/>
            </a:endParaRPr>
          </a:p>
          <a:p>
            <a:r>
              <a:rPr lang="en-US" altLang="en-US" i="1" dirty="0">
                <a:ea typeface="MS PGothic" charset="-128"/>
              </a:rPr>
              <a:t>Instructor Note: </a:t>
            </a:r>
            <a:r>
              <a:rPr lang="en-US" altLang="en-US" dirty="0">
                <a:ea typeface="MS PGothic" charset="-128"/>
              </a:rPr>
              <a:t>This activity relies upon the fact that some acronyms are more familiar to students in their country of origin, so if you are adopting this activity outside of the US please use acronyms</a:t>
            </a:r>
            <a:r>
              <a:rPr lang="en-US" altLang="en-US" baseline="0" dirty="0">
                <a:ea typeface="MS PGothic" charset="-128"/>
              </a:rPr>
              <a:t> that might be more familiar to your students. </a:t>
            </a:r>
            <a:endParaRPr lang="en-US" altLang="en-US" dirty="0">
              <a:ea typeface="MS PGothic" charset="-128"/>
            </a:endParaRPr>
          </a:p>
          <a:p>
            <a:r>
              <a:rPr lang="en-US" altLang="en-US" dirty="0">
                <a:ea typeface="MS PGothic" charset="-128"/>
              </a:rPr>
              <a:t> </a:t>
            </a:r>
          </a:p>
          <a:p>
            <a:r>
              <a:rPr lang="en-US" altLang="en-US" dirty="0">
                <a:ea typeface="MS PGothic" charset="-128"/>
              </a:rPr>
              <a:t>Give students the following instructions: </a:t>
            </a:r>
          </a:p>
          <a:p>
            <a:r>
              <a:rPr lang="en-US" altLang="en-US" dirty="0">
                <a:ea typeface="MS PGothic" charset="-128"/>
              </a:rPr>
              <a:t>“Look at the letters printed below for 10 seconds and then try to write them down without looking at the screen.”</a:t>
            </a:r>
          </a:p>
          <a:p>
            <a:endParaRPr lang="en-US" altLang="en-US" b="1" dirty="0">
              <a:ea typeface="MS PGothic" charset="-128"/>
            </a:endParaRPr>
          </a:p>
          <a:p>
            <a:r>
              <a:rPr lang="en-US" altLang="en-US" b="1" dirty="0">
                <a:ea typeface="MS PGothic" charset="-128"/>
              </a:rPr>
              <a:t>(Click) XIBMSATMTVPHDX </a:t>
            </a:r>
          </a:p>
          <a:p>
            <a:endParaRPr lang="en-US" altLang="en-US" dirty="0">
              <a:ea typeface="MS PGothic" charset="-128"/>
            </a:endParaRPr>
          </a:p>
          <a:p>
            <a:r>
              <a:rPr lang="en-US" altLang="en-US" dirty="0">
                <a:ea typeface="MS PGothic" charset="-128"/>
              </a:rPr>
              <a:t>After 10 seconds, click to make the letters disappear.</a:t>
            </a:r>
          </a:p>
          <a:p>
            <a:r>
              <a:rPr lang="en-US" altLang="en-US" b="1" dirty="0">
                <a:ea typeface="MS PGothic" charset="-128"/>
              </a:rPr>
              <a:t>(Click) Blank screen</a:t>
            </a:r>
          </a:p>
          <a:p>
            <a:endParaRPr lang="en-US" altLang="en-US" dirty="0">
              <a:ea typeface="MS PGothic" charset="-128"/>
            </a:endParaRPr>
          </a:p>
          <a:p>
            <a:r>
              <a:rPr lang="en-US" altLang="en-US" dirty="0">
                <a:ea typeface="MS PGothic" charset="-128"/>
              </a:rPr>
              <a:t>Give students 1 minute to write down as many letters as then can. Then ask students how they did. Find out if any of the students used a chunking technique, and ask them to explain it if they did. Follow-up with</a:t>
            </a:r>
            <a:r>
              <a:rPr lang="en-US" altLang="en-US" baseline="0" dirty="0">
                <a:ea typeface="MS PGothic" charset="-128"/>
              </a:rPr>
              <a:t> an explanation on the next slide </a:t>
            </a:r>
            <a:r>
              <a:rPr lang="en-US" altLang="en-US" baseline="0" dirty="0">
                <a:ea typeface="MS PGothic" charset="-128"/>
                <a:sym typeface="Wingdings" panose="05000000000000000000" pitchFamily="2" charset="2"/>
              </a:rPr>
              <a:t></a:t>
            </a:r>
            <a:endParaRPr lang="en-US" altLang="en-US" dirty="0">
              <a:ea typeface="MS PGothic" charset="-128"/>
            </a:endParaRP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EC3A90C4-1B7A-BA4A-A509-EBE88543CADA}" type="slidenum">
              <a:rPr lang="en-US" altLang="en-US">
                <a:solidFill>
                  <a:prstClr val="black"/>
                </a:solidFill>
                <a:latin typeface="Calibri" charset="0"/>
              </a:rPr>
              <a:pPr/>
              <a:t>11</a:t>
            </a:fld>
            <a:endParaRPr lang="en-US" altLang="en-US">
              <a:solidFill>
                <a:prstClr val="black"/>
              </a:solidFill>
              <a:latin typeface="Calibri" charset="0"/>
            </a:endParaRPr>
          </a:p>
        </p:txBody>
      </p:sp>
    </p:spTree>
    <p:extLst>
      <p:ext uri="{BB962C8B-B14F-4D97-AF65-F5344CB8AC3E}">
        <p14:creationId xmlns:p14="http://schemas.microsoft.com/office/powerpoint/2010/main" val="19965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Chunking (continued).</a:t>
            </a:r>
          </a:p>
          <a:p>
            <a:r>
              <a:rPr lang="en-US" altLang="en-US" b="1" dirty="0">
                <a:ea typeface="MS PGothic" charset="-128"/>
              </a:rPr>
              <a:t>Purpose: </a:t>
            </a:r>
            <a:r>
              <a:rPr lang="en-US" altLang="en-US" dirty="0">
                <a:ea typeface="MS PGothic" charset="-128"/>
              </a:rPr>
              <a:t>This activity will help to demonstrate the power of chunking to improve short-term memory.</a:t>
            </a:r>
          </a:p>
          <a:p>
            <a:r>
              <a:rPr lang="en-US" altLang="en-US" dirty="0">
                <a:ea typeface="MS PGothic" charset="-128"/>
              </a:rPr>
              <a:t> </a:t>
            </a:r>
          </a:p>
          <a:p>
            <a:r>
              <a:rPr lang="en-US" altLang="en-US" b="1" dirty="0">
                <a:ea typeface="MS PGothic" charset="-128"/>
              </a:rPr>
              <a:t>Say to students:</a:t>
            </a:r>
          </a:p>
          <a:p>
            <a:r>
              <a:rPr lang="en-US" altLang="en-US" dirty="0">
                <a:ea typeface="MS PGothic" charset="-128"/>
              </a:rPr>
              <a:t>If you had difficulty, like most of us did, it’s because 14 letters are difficult for most people to store in their short-term memory. But you can use a technique called </a:t>
            </a:r>
            <a:r>
              <a:rPr lang="en-US" altLang="en-US" i="1" dirty="0">
                <a:ea typeface="MS PGothic" charset="-128"/>
              </a:rPr>
              <a:t>chunking</a:t>
            </a:r>
            <a:r>
              <a:rPr lang="en-US" altLang="en-US" dirty="0">
                <a:ea typeface="MS PGothic" charset="-128"/>
              </a:rPr>
              <a:t> to increase the capacity of short-term memory. Instead of trying to remember 14 letters, you can first chunk the letters into larger units that are meaningful or memorable. </a:t>
            </a:r>
          </a:p>
          <a:p>
            <a:r>
              <a:rPr lang="en-US" altLang="en-US" dirty="0">
                <a:ea typeface="MS PGothic" charset="-128"/>
              </a:rPr>
              <a:t> </a:t>
            </a:r>
          </a:p>
          <a:p>
            <a:r>
              <a:rPr lang="en-US" altLang="en-US" dirty="0">
                <a:ea typeface="MS PGothic" charset="-128"/>
              </a:rPr>
              <a:t>Then click one more time on this slide to see the letters chunked.</a:t>
            </a:r>
          </a:p>
          <a:p>
            <a:r>
              <a:rPr lang="en-US" altLang="en-US" b="1" dirty="0">
                <a:ea typeface="MS PGothic" charset="-128"/>
              </a:rPr>
              <a:t>(Click) X IBM SAT MTV PHD X </a:t>
            </a:r>
            <a:endParaRPr lang="en-US" altLang="en-US" dirty="0">
              <a:ea typeface="MS PGothic" charset="-128"/>
            </a:endParaRPr>
          </a:p>
          <a:p>
            <a:endParaRPr lang="en-US" altLang="en-US" dirty="0">
              <a:ea typeface="MS PGothic" charset="-128"/>
            </a:endParaRPr>
          </a:p>
          <a:p>
            <a:r>
              <a:rPr lang="en-US" altLang="en-US" dirty="0">
                <a:ea typeface="MS PGothic" charset="-128"/>
              </a:rPr>
              <a:t>Say to students:</a:t>
            </a:r>
          </a:p>
          <a:p>
            <a:r>
              <a:rPr lang="en-US" altLang="en-US" dirty="0">
                <a:ea typeface="MS PGothic" charset="-128"/>
              </a:rPr>
              <a:t>If you chunk the 14 letters into 6 chunks as shown above, it’s much easier to keep all the letters in your short-term memory. If you use an active imagination, you can chunk anything. But chunking takes work, and to get good at chunking takes practice. It will be easier to chunk information in areas in which you have developed expertise. </a:t>
            </a:r>
          </a:p>
          <a:p>
            <a:r>
              <a:rPr lang="en-US" altLang="en-US" dirty="0">
                <a:ea typeface="MS PGothic" charset="-128"/>
              </a:rPr>
              <a:t> </a:t>
            </a:r>
          </a:p>
          <a:p>
            <a:r>
              <a:rPr lang="en-US" altLang="en-US" dirty="0">
                <a:ea typeface="MS PGothic" charset="-128"/>
              </a:rPr>
              <a:t>Ask students: Can anyone think of an area in which you have expertise and you do this kind of chunking almost automatically? For</a:t>
            </a:r>
            <a:r>
              <a:rPr lang="en-US" altLang="en-US" baseline="0" dirty="0">
                <a:ea typeface="MS PGothic" charset="-128"/>
              </a:rPr>
              <a:t> example, t</a:t>
            </a:r>
            <a:r>
              <a:rPr lang="en-US" altLang="en-US" dirty="0">
                <a:ea typeface="MS PGothic" charset="-128"/>
              </a:rPr>
              <a:t>hink of a part-time</a:t>
            </a:r>
            <a:r>
              <a:rPr lang="en-US" altLang="en-US" baseline="0" dirty="0">
                <a:ea typeface="MS PGothic" charset="-128"/>
              </a:rPr>
              <a:t> job that you might have in which your employ chunking to quickly recall information, that might not be apparently recognizable to someone who doesn’t work in the same job or the same company. Or does chunking happen in video games, do you have a certain combination of moves memorized or a certain strategy you use? </a:t>
            </a:r>
            <a:endParaRPr lang="en-US" altLang="en-US" dirty="0">
              <a:ea typeface="MS PGothic" charset="-128"/>
            </a:endParaRP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8BBFB28B-523E-C04E-BCF2-BB2264F14819}" type="slidenum">
              <a:rPr lang="en-US" altLang="en-US">
                <a:solidFill>
                  <a:prstClr val="black"/>
                </a:solidFill>
                <a:latin typeface="Calibri" charset="0"/>
              </a:rPr>
              <a:pPr/>
              <a:t>12</a:t>
            </a:fld>
            <a:endParaRPr lang="en-US" altLang="en-US">
              <a:solidFill>
                <a:prstClr val="black"/>
              </a:solidFill>
              <a:latin typeface="Calibri" charset="0"/>
            </a:endParaRPr>
          </a:p>
        </p:txBody>
      </p:sp>
    </p:spTree>
    <p:extLst>
      <p:ext uri="{BB962C8B-B14F-4D97-AF65-F5344CB8AC3E}">
        <p14:creationId xmlns:p14="http://schemas.microsoft.com/office/powerpoint/2010/main" val="1546855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provide students with an overview of the material that will be covered during the lecture.</a:t>
            </a: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4B3EC3C3-C6B9-2A40-9F69-34B7209A3079}" type="slidenum">
              <a:rPr lang="en-US" altLang="en-US">
                <a:solidFill>
                  <a:prstClr val="black"/>
                </a:solidFill>
                <a:latin typeface="Calibri" charset="0"/>
              </a:rPr>
              <a:pPr/>
              <a:t>13</a:t>
            </a:fld>
            <a:endParaRPr lang="en-US" altLang="en-US">
              <a:solidFill>
                <a:prstClr val="black"/>
              </a:solidFill>
              <a:latin typeface="Calibri" charset="0"/>
            </a:endParaRPr>
          </a:p>
        </p:txBody>
      </p:sp>
    </p:spTree>
    <p:extLst>
      <p:ext uri="{BB962C8B-B14F-4D97-AF65-F5344CB8AC3E}">
        <p14:creationId xmlns:p14="http://schemas.microsoft.com/office/powerpoint/2010/main" val="91291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This slide is meant to introduce students to the importance of how we encode information. </a:t>
            </a:r>
          </a:p>
          <a:p>
            <a:endParaRPr lang="en-US" altLang="en-US" dirty="0">
              <a:ea typeface="MS PGothic" charset="-128"/>
            </a:endParaRPr>
          </a:p>
          <a:p>
            <a:pPr>
              <a:buFont typeface="Wingdings" charset="2"/>
              <a:buNone/>
            </a:pPr>
            <a:r>
              <a:rPr lang="en-US" altLang="en-US" b="1" dirty="0">
                <a:ea typeface="MS PGothic" charset="-128"/>
              </a:rPr>
              <a:t>(Click): It’s not just how </a:t>
            </a:r>
            <a:r>
              <a:rPr lang="en-US" altLang="en-US" b="1" i="1" dirty="0">
                <a:ea typeface="MS PGothic" charset="-128"/>
              </a:rPr>
              <a:t>hard </a:t>
            </a:r>
            <a:r>
              <a:rPr lang="en-US" altLang="en-US" b="1" dirty="0">
                <a:ea typeface="MS PGothic" charset="-128"/>
              </a:rPr>
              <a:t>you try to learn…</a:t>
            </a:r>
          </a:p>
          <a:p>
            <a:r>
              <a:rPr lang="en-US" altLang="en-US" dirty="0">
                <a:ea typeface="MS PGothic" charset="-128"/>
              </a:rPr>
              <a:t>While how hard we </a:t>
            </a:r>
            <a:r>
              <a:rPr lang="en-US" altLang="en-US" i="1" dirty="0">
                <a:ea typeface="MS PGothic" charset="-128"/>
              </a:rPr>
              <a:t>try </a:t>
            </a:r>
            <a:r>
              <a:rPr lang="en-US" altLang="en-US" dirty="0">
                <a:ea typeface="MS PGothic" charset="-128"/>
              </a:rPr>
              <a:t>to learn is important…</a:t>
            </a:r>
          </a:p>
          <a:p>
            <a:endParaRPr lang="en-US" altLang="en-US" i="1" dirty="0">
              <a:ea typeface="MS PGothic" charset="-128"/>
            </a:endParaRPr>
          </a:p>
          <a:p>
            <a:r>
              <a:rPr lang="en-US" altLang="en-US" b="1" dirty="0">
                <a:ea typeface="MS PGothic" charset="-128"/>
              </a:rPr>
              <a:t>(Click): It’s about </a:t>
            </a:r>
            <a:r>
              <a:rPr lang="en-US" altLang="en-US" b="1" i="1" dirty="0">
                <a:ea typeface="MS PGothic" charset="-128"/>
              </a:rPr>
              <a:t>how</a:t>
            </a:r>
            <a:r>
              <a:rPr lang="en-US" altLang="en-US" b="1" dirty="0">
                <a:ea typeface="MS PGothic" charset="-128"/>
              </a:rPr>
              <a:t> you encode the information</a:t>
            </a:r>
            <a:endParaRPr lang="en-US" altLang="en-US" i="1" dirty="0">
              <a:ea typeface="MS PGothic" charset="-128"/>
            </a:endParaRPr>
          </a:p>
          <a:p>
            <a:r>
              <a:rPr lang="en-US" altLang="en-US" i="1" dirty="0">
                <a:ea typeface="MS PGothic" charset="-128"/>
              </a:rPr>
              <a:t>how </a:t>
            </a:r>
            <a:r>
              <a:rPr lang="en-US" altLang="en-US" dirty="0">
                <a:ea typeface="MS PGothic" charset="-128"/>
              </a:rPr>
              <a:t>we go about encoding information is just as important for successful learning. </a:t>
            </a:r>
          </a:p>
          <a:p>
            <a:endParaRPr lang="en-US" altLang="en-US" dirty="0">
              <a:ea typeface="MS PGothic" charset="-128"/>
            </a:endParaRPr>
          </a:p>
          <a:p>
            <a:r>
              <a:rPr lang="en-US" altLang="en-US" b="1" dirty="0">
                <a:ea typeface="MS PGothic" charset="-128"/>
              </a:rPr>
              <a:t>(Click): Incidental vs. intentional learning</a:t>
            </a:r>
            <a:endParaRPr lang="en-US" altLang="en-US" dirty="0">
              <a:ea typeface="MS PGothic" charset="-128"/>
            </a:endParaRPr>
          </a:p>
          <a:p>
            <a:r>
              <a:rPr lang="en-US" altLang="en-US" dirty="0">
                <a:ea typeface="MS PGothic" charset="-128"/>
              </a:rPr>
              <a:t>Paradoxically, while intentionally trying to remember a list of words does help you </a:t>
            </a:r>
            <a:r>
              <a:rPr lang="en-US" altLang="en-US" i="1" dirty="0">
                <a:ea typeface="MS PGothic" charset="-128"/>
              </a:rPr>
              <a:t>recall</a:t>
            </a:r>
            <a:r>
              <a:rPr lang="en-US" altLang="en-US" dirty="0">
                <a:ea typeface="MS PGothic" charset="-128"/>
              </a:rPr>
              <a:t> the list (as opposed to merely evaluating the words for their part of speech), it actually impairs your ability to </a:t>
            </a:r>
            <a:r>
              <a:rPr lang="en-US" altLang="en-US" i="1" dirty="0">
                <a:ea typeface="MS PGothic" charset="-128"/>
              </a:rPr>
              <a:t>recognize </a:t>
            </a:r>
            <a:r>
              <a:rPr lang="en-US" altLang="en-US" dirty="0">
                <a:ea typeface="MS PGothic" charset="-128"/>
              </a:rPr>
              <a:t>the words. This is a case where incidental learning is superior to intentional learning. For example: A children’s game called Chutes and Ladders has children</a:t>
            </a:r>
            <a:r>
              <a:rPr lang="en-US" altLang="en-US" baseline="0" dirty="0">
                <a:ea typeface="MS PGothic" charset="-128"/>
              </a:rPr>
              <a:t> learning numbers through playing the game as opposed to giving them a direct lesson in learning numbers, i.e. their knowledge of numbers at the end of the game is due to incidental learning. </a:t>
            </a:r>
            <a:endParaRPr lang="en-US" altLang="en-US" dirty="0">
              <a:ea typeface="MS PGothic" charset="-128"/>
            </a:endParaRPr>
          </a:p>
          <a:p>
            <a:endParaRPr lang="en-US" altLang="en-US" dirty="0">
              <a:ea typeface="MS PGothic" charset="-128"/>
            </a:endParaRPr>
          </a:p>
          <a:p>
            <a:r>
              <a:rPr lang="en-US" altLang="en-US" b="1" dirty="0">
                <a:ea typeface="MS PGothic" charset="-128"/>
              </a:rPr>
              <a:t>(Click): Survival processing</a:t>
            </a:r>
            <a:endParaRPr lang="en-US" altLang="en-US" dirty="0">
              <a:ea typeface="MS PGothic" charset="-128"/>
            </a:endParaRPr>
          </a:p>
          <a:p>
            <a:r>
              <a:rPr lang="en-US" altLang="en-US" dirty="0">
                <a:ea typeface="MS PGothic" charset="-128"/>
              </a:rPr>
              <a:t>Survival processing – rating a word for its relevance to a survival scenario – also led to much higher recall than intentional learning. Thus, merely intending to learn or being motivated to learn is not enough; </a:t>
            </a:r>
            <a:r>
              <a:rPr lang="en-US" altLang="en-US" i="1" dirty="0">
                <a:ea typeface="MS PGothic" charset="-128"/>
              </a:rPr>
              <a:t>how </a:t>
            </a:r>
            <a:r>
              <a:rPr lang="en-US" altLang="en-US" dirty="0">
                <a:ea typeface="MS PGothic" charset="-128"/>
              </a:rPr>
              <a:t>a learner processes the information plays a large role in successful learning.</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9A592BA2-6EAF-5D42-AF4D-5D5935DB5E1F}" type="slidenum">
              <a:rPr lang="en-US" altLang="en-US">
                <a:solidFill>
                  <a:prstClr val="black"/>
                </a:solidFill>
                <a:latin typeface="Calibri" charset="0"/>
              </a:rPr>
              <a:pPr/>
              <a:t>14</a:t>
            </a:fld>
            <a:endParaRPr lang="en-US" altLang="en-US">
              <a:solidFill>
                <a:prstClr val="black"/>
              </a:solidFill>
              <a:latin typeface="Calibri" charset="0"/>
            </a:endParaRPr>
          </a:p>
        </p:txBody>
      </p:sp>
    </p:spTree>
    <p:extLst>
      <p:ext uri="{BB962C8B-B14F-4D97-AF65-F5344CB8AC3E}">
        <p14:creationId xmlns:p14="http://schemas.microsoft.com/office/powerpoint/2010/main" val="855889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MS PGothic" charset="-128"/>
              </a:rPr>
              <a:t>This slide is meant to communicate the importance of choosing good learning strategies.</a:t>
            </a:r>
          </a:p>
          <a:p>
            <a:endParaRPr lang="en-US" altLang="en-US" dirty="0">
              <a:ea typeface="MS PGothic" charset="-128"/>
            </a:endParaRPr>
          </a:p>
          <a:p>
            <a:r>
              <a:rPr lang="en-US" altLang="en-US" b="1" dirty="0">
                <a:ea typeface="MS PGothic" charset="-128"/>
              </a:rPr>
              <a:t>(Click): Control over our learning methods can be helpful</a:t>
            </a:r>
            <a:endParaRPr lang="en-US" altLang="en-US" dirty="0">
              <a:ea typeface="MS PGothic" charset="-128"/>
            </a:endParaRPr>
          </a:p>
          <a:p>
            <a:r>
              <a:rPr lang="en-US" altLang="en-US" dirty="0">
                <a:ea typeface="MS PGothic" charset="-128"/>
              </a:rPr>
              <a:t>Self-control of learning can be effective, but only when learners have good ideas about effective learning strategies. </a:t>
            </a:r>
            <a:r>
              <a:rPr lang="en-US" altLang="en-US" i="1" dirty="0">
                <a:ea typeface="MS PGothic" charset="-128"/>
              </a:rPr>
              <a:t>Optional Question: </a:t>
            </a:r>
            <a:r>
              <a:rPr lang="en-US" altLang="en-US" dirty="0">
                <a:ea typeface="MS PGothic" charset="-128"/>
              </a:rPr>
              <a:t>What are some learning methods</a:t>
            </a:r>
            <a:r>
              <a:rPr lang="en-US" altLang="en-US" baseline="0" dirty="0">
                <a:ea typeface="MS PGothic" charset="-128"/>
              </a:rPr>
              <a:t> that have proven to be effective? You can find answers to this question on the </a:t>
            </a:r>
            <a:r>
              <a:rPr lang="en-US" altLang="en-US" baseline="0" dirty="0" err="1">
                <a:ea typeface="MS PGothic" charset="-128"/>
              </a:rPr>
              <a:t>Noba</a:t>
            </a:r>
            <a:r>
              <a:rPr lang="en-US" altLang="en-US" baseline="0" dirty="0">
                <a:ea typeface="MS PGothic" charset="-128"/>
              </a:rPr>
              <a:t> Blog: http://noba.to/s8du7tzc</a:t>
            </a:r>
            <a:endParaRPr lang="en-US" altLang="en-US" dirty="0">
              <a:ea typeface="MS PGothic" charset="-128"/>
            </a:endParaRPr>
          </a:p>
          <a:p>
            <a:endParaRPr lang="en-US" altLang="en-US" dirty="0">
              <a:ea typeface="MS PGothic" charset="-128"/>
            </a:endParaRPr>
          </a:p>
          <a:p>
            <a:r>
              <a:rPr lang="en-US" altLang="en-US" b="1" dirty="0">
                <a:ea typeface="MS PGothic" charset="-128"/>
              </a:rPr>
              <a:t>(Click): IF we spend more time on difficult material</a:t>
            </a:r>
            <a:endParaRPr lang="en-US" altLang="en-US" dirty="0">
              <a:ea typeface="MS PGothic" charset="-128"/>
            </a:endParaRPr>
          </a:p>
          <a:p>
            <a:r>
              <a:rPr lang="en-US" altLang="en-US" dirty="0">
                <a:ea typeface="MS PGothic" charset="-128"/>
              </a:rPr>
              <a:t>Learner control over what material they study and how long they study it is moderately beneficial, but only if learners choose to spend more time on difficult material…</a:t>
            </a:r>
          </a:p>
          <a:p>
            <a:endParaRPr lang="en-US" altLang="en-US" dirty="0">
              <a:ea typeface="MS PGothic" charset="-128"/>
            </a:endParaRPr>
          </a:p>
          <a:p>
            <a:r>
              <a:rPr lang="en-US" altLang="en-US" b="1" dirty="0">
                <a:ea typeface="MS PGothic" charset="-128"/>
              </a:rPr>
              <a:t>(Click): AND IF we restudy what we don’t know as well</a:t>
            </a:r>
            <a:endParaRPr lang="en-US" altLang="en-US" dirty="0">
              <a:ea typeface="MS PGothic" charset="-128"/>
            </a:endParaRPr>
          </a:p>
          <a:p>
            <a:r>
              <a:rPr lang="en-US" altLang="en-US" dirty="0">
                <a:ea typeface="MS PGothic" charset="-128"/>
              </a:rPr>
              <a:t>AND restudy what they don’t understand as well. </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E9ED8AAF-6851-9C49-B4D1-F755709A8063}" type="slidenum">
              <a:rPr lang="en-US" altLang="en-US">
                <a:solidFill>
                  <a:prstClr val="black"/>
                </a:solidFill>
                <a:latin typeface="Calibri" charset="0"/>
              </a:rPr>
              <a:pPr/>
              <a:t>15</a:t>
            </a:fld>
            <a:endParaRPr lang="en-US" altLang="en-US">
              <a:solidFill>
                <a:prstClr val="black"/>
              </a:solidFill>
              <a:latin typeface="Calibri" charset="0"/>
            </a:endParaRPr>
          </a:p>
        </p:txBody>
      </p:sp>
    </p:spTree>
    <p:extLst>
      <p:ext uri="{BB962C8B-B14F-4D97-AF65-F5344CB8AC3E}">
        <p14:creationId xmlns:p14="http://schemas.microsoft.com/office/powerpoint/2010/main" val="1829547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is meant to lay out effective encoding strategies that have substantial empirical support.</a:t>
            </a:r>
          </a:p>
          <a:p>
            <a:endParaRPr lang="en-US" altLang="en-US" dirty="0">
              <a:ea typeface="MS PGothic" charset="-128"/>
            </a:endParaRPr>
          </a:p>
          <a:p>
            <a:pPr>
              <a:buFont typeface="Wingdings" charset="2"/>
              <a:buNone/>
            </a:pPr>
            <a:r>
              <a:rPr lang="en-US" altLang="en-US" b="1" dirty="0" smtClean="0">
                <a:ea typeface="MS PGothic" charset="-128"/>
              </a:rPr>
              <a:t>The </a:t>
            </a:r>
            <a:r>
              <a:rPr lang="en-US" altLang="en-US" b="1" dirty="0">
                <a:ea typeface="MS PGothic" charset="-128"/>
              </a:rPr>
              <a:t>following techniques have solid evidence supporting their effectiveness: </a:t>
            </a:r>
          </a:p>
          <a:p>
            <a:pPr>
              <a:buFont typeface="Wingdings" charset="2"/>
              <a:buNone/>
            </a:pPr>
            <a:endParaRPr lang="en-US" altLang="en-US" b="1" dirty="0">
              <a:ea typeface="MS PGothic" charset="-128"/>
            </a:endParaRPr>
          </a:p>
          <a:p>
            <a:pPr>
              <a:buFont typeface="Wingdings" charset="2"/>
              <a:buNone/>
            </a:pPr>
            <a:r>
              <a:rPr lang="en-US" altLang="en-US" b="1" dirty="0">
                <a:ea typeface="MS PGothic" charset="-128"/>
              </a:rPr>
              <a:t>(Click) Spacing out repetitions of study</a:t>
            </a:r>
          </a:p>
          <a:p>
            <a:pPr>
              <a:buFont typeface="Wingdings" charset="2"/>
              <a:buNone/>
            </a:pPr>
            <a:r>
              <a:rPr lang="en-US" altLang="en-US" dirty="0">
                <a:ea typeface="MS PGothic" charset="-128"/>
              </a:rPr>
              <a:t>Spacing out repetitions of study is superior to bunching them all together. Increasing the space between study sessions appears to benefit learning even more. For example, five 1-hour study sessions are better than a single 5-hour study session.</a:t>
            </a:r>
          </a:p>
          <a:p>
            <a:pPr>
              <a:buFont typeface="Wingdings" charset="2"/>
              <a:buNone/>
            </a:pPr>
            <a:endParaRPr lang="en-US" altLang="en-US" dirty="0">
              <a:ea typeface="MS PGothic" charset="-128"/>
            </a:endParaRPr>
          </a:p>
          <a:p>
            <a:pPr>
              <a:buFont typeface="Wingdings" charset="2"/>
              <a:buNone/>
            </a:pPr>
            <a:r>
              <a:rPr lang="en-US" altLang="en-US" b="1" dirty="0">
                <a:ea typeface="MS PGothic" charset="-128"/>
              </a:rPr>
              <a:t>(Click) Interleaving (mixing) various skills</a:t>
            </a:r>
          </a:p>
          <a:p>
            <a:pPr>
              <a:buFont typeface="Wingdings" charset="2"/>
              <a:buNone/>
            </a:pPr>
            <a:r>
              <a:rPr lang="en-US" altLang="en-US" dirty="0">
                <a:ea typeface="MS PGothic" charset="-128"/>
              </a:rPr>
              <a:t>Interleaving (mixing) multiple skills is more beneficial than “blocking” these skills by type when learning. Baseball hitters improved more when they faced a mix of different pitches than the same pitches blocked by type. Math students showed better test performance when different types of math problems were interleaved than when they were blocked by type. </a:t>
            </a:r>
          </a:p>
          <a:p>
            <a:pPr>
              <a:buFont typeface="Wingdings" charset="2"/>
              <a:buNone/>
            </a:pPr>
            <a:endParaRPr lang="en-US" altLang="en-US" dirty="0">
              <a:ea typeface="MS PGothic" charset="-128"/>
            </a:endParaRPr>
          </a:p>
          <a:p>
            <a:pPr>
              <a:buFont typeface="Wingdings" charset="2"/>
              <a:buNone/>
            </a:pPr>
            <a:r>
              <a:rPr lang="en-US" altLang="en-US" b="1" dirty="0">
                <a:ea typeface="MS PGothic" charset="-128"/>
              </a:rPr>
              <a:t>(Click) Self-testing</a:t>
            </a:r>
            <a:endParaRPr lang="en-US" altLang="en-US" dirty="0">
              <a:ea typeface="MS PGothic" charset="-128"/>
            </a:endParaRPr>
          </a:p>
          <a:p>
            <a:pPr>
              <a:buFont typeface="Wingdings" charset="2"/>
              <a:buNone/>
            </a:pPr>
            <a:r>
              <a:rPr lang="en-US" altLang="en-US" dirty="0">
                <a:ea typeface="MS PGothic" charset="-128"/>
              </a:rPr>
              <a:t>Tests are not just for assessment. Because retrieving information is one of the most powerful ways of enhancing learning, testing can also improve memory. Self-testing is a powerful way to make learning more durable</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448DFABB-E124-E242-8658-63E76C055B20}" type="slidenum">
              <a:rPr lang="en-US" altLang="en-US">
                <a:solidFill>
                  <a:prstClr val="black"/>
                </a:solidFill>
                <a:latin typeface="Calibri" charset="0"/>
              </a:rPr>
              <a:pPr/>
              <a:t>16</a:t>
            </a:fld>
            <a:endParaRPr lang="en-US" altLang="en-US">
              <a:solidFill>
                <a:prstClr val="black"/>
              </a:solidFill>
              <a:latin typeface="Calibri" charset="0"/>
            </a:endParaRPr>
          </a:p>
        </p:txBody>
      </p:sp>
    </p:spTree>
    <p:extLst>
      <p:ext uri="{BB962C8B-B14F-4D97-AF65-F5344CB8AC3E}">
        <p14:creationId xmlns:p14="http://schemas.microsoft.com/office/powerpoint/2010/main" val="1319123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is used in carrying out a demonstration of depth-of-processing.</a:t>
            </a:r>
          </a:p>
          <a:p>
            <a:endParaRPr lang="en-US" altLang="en-US" dirty="0">
              <a:ea typeface="MS PGothic" charset="-128"/>
            </a:endParaRPr>
          </a:p>
          <a:p>
            <a:r>
              <a:rPr lang="en-US" altLang="en-US" dirty="0">
                <a:ea typeface="MS PGothic" charset="-128"/>
              </a:rPr>
              <a:t>Two of the conditions in this demonstration involve processing a word list deeply (for pleasantness, and self-reference) and one condition demonstrates shallow word processing (counting vowels). </a:t>
            </a:r>
          </a:p>
          <a:p>
            <a:r>
              <a:rPr lang="en-US" altLang="en-US" dirty="0">
                <a:ea typeface="MS PGothic" charset="-128"/>
              </a:rPr>
              <a:t> </a:t>
            </a:r>
          </a:p>
          <a:p>
            <a:r>
              <a:rPr lang="en-US" altLang="en-US" dirty="0">
                <a:ea typeface="MS PGothic" charset="-128"/>
              </a:rPr>
              <a:t>Time: 15-20 minutes</a:t>
            </a:r>
          </a:p>
          <a:p>
            <a:r>
              <a:rPr lang="en-US" altLang="en-US" dirty="0">
                <a:ea typeface="MS PGothic" charset="-128"/>
              </a:rPr>
              <a:t>Materials: Printed handouts for each class member. These handouts should be in three slightly different forms (as detailed below). </a:t>
            </a:r>
          </a:p>
          <a:p>
            <a:r>
              <a:rPr lang="en-US" altLang="en-US" dirty="0">
                <a:ea typeface="MS PGothic" charset="-128"/>
              </a:rPr>
              <a:t>Instructions: Hand out equal numbers of 3 similar (but different) printed sheets to the class. Each sheet contains a blank list numbered 1 to 16, but each sheet is different:</a:t>
            </a:r>
          </a:p>
          <a:p>
            <a:r>
              <a:rPr lang="en-US" altLang="en-US" dirty="0">
                <a:ea typeface="MS PGothic" charset="-128"/>
              </a:rPr>
              <a:t> </a:t>
            </a:r>
          </a:p>
          <a:p>
            <a:r>
              <a:rPr lang="en-US" altLang="en-US" dirty="0">
                <a:ea typeface="MS PGothic" charset="-128"/>
              </a:rPr>
              <a:t>A. 1/3 of the class are given sheets that instruct them to count and write down the number of vowels in each word (shallow condition), filling in the blank list with these numbers. </a:t>
            </a:r>
          </a:p>
          <a:p>
            <a:r>
              <a:rPr lang="en-US" altLang="en-US" dirty="0">
                <a:ea typeface="MS PGothic" charset="-128"/>
              </a:rPr>
              <a:t> </a:t>
            </a:r>
          </a:p>
          <a:p>
            <a:r>
              <a:rPr lang="en-US" altLang="en-US" dirty="0">
                <a:ea typeface="MS PGothic" charset="-128"/>
              </a:rPr>
              <a:t>B. 1/3 of the class are given instructions to rate the pleasantness of the word on a 1 (very unpleasant) to 5 (very pleasant) scale (deep/semantic condition).</a:t>
            </a:r>
          </a:p>
          <a:p>
            <a:r>
              <a:rPr lang="en-US" altLang="en-US" dirty="0">
                <a:ea typeface="MS PGothic" charset="-128"/>
              </a:rPr>
              <a:t> </a:t>
            </a:r>
          </a:p>
          <a:p>
            <a:r>
              <a:rPr lang="en-US" altLang="en-US" dirty="0">
                <a:ea typeface="MS PGothic" charset="-128"/>
              </a:rPr>
              <a:t>C. 1/3 of the class are</a:t>
            </a:r>
            <a:r>
              <a:rPr lang="en-US" altLang="en-US" baseline="0" dirty="0">
                <a:ea typeface="MS PGothic" charset="-128"/>
              </a:rPr>
              <a:t> </a:t>
            </a:r>
            <a:r>
              <a:rPr lang="en-US" altLang="en-US" dirty="0">
                <a:ea typeface="MS PGothic" charset="-128"/>
              </a:rPr>
              <a:t>given instructions to rate the extent to which the word describes them on a 1 (does not describe me at all) to 5 (describes</a:t>
            </a:r>
            <a:r>
              <a:rPr lang="en-US" altLang="en-US" baseline="0" dirty="0">
                <a:ea typeface="MS PGothic" charset="-128"/>
              </a:rPr>
              <a:t> me very well</a:t>
            </a:r>
            <a:r>
              <a:rPr lang="en-US" altLang="en-US" dirty="0">
                <a:ea typeface="MS PGothic" charset="-128"/>
              </a:rPr>
              <a:t>) scale (deep/self-reference condition). </a:t>
            </a:r>
          </a:p>
          <a:p>
            <a:r>
              <a:rPr lang="en-US" altLang="en-US" dirty="0">
                <a:ea typeface="MS PGothic" charset="-128"/>
              </a:rPr>
              <a:t> </a:t>
            </a:r>
          </a:p>
          <a:p>
            <a:r>
              <a:rPr lang="en-US" altLang="en-US" dirty="0">
                <a:ea typeface="MS PGothic" charset="-128"/>
              </a:rPr>
              <a:t>Students are not told that they will be taking a recall test. Next, the instructor should visually present this list of 16 words (see the PowerPoint slide) for 2 minutes.</a:t>
            </a:r>
          </a:p>
          <a:p>
            <a:r>
              <a:rPr lang="en-US" altLang="en-US" dirty="0">
                <a:ea typeface="MS PGothic" charset="-128"/>
              </a:rPr>
              <a:t> </a:t>
            </a:r>
          </a:p>
          <a:p>
            <a:r>
              <a:rPr lang="en-US" altLang="en-US" b="1" dirty="0">
                <a:ea typeface="MS PGothic" charset="-128"/>
              </a:rPr>
              <a:t>(Click) - (1) Serious (2) Artistic (3) Trusting (4) Gentle (5) Timid (6) Warm (7) Clumsy (8) Lazy (9) Loyal (10) Rigid (11) Reckless (12) Brave (13) Honest (14) Rude (15) Wise (16) Tense </a:t>
            </a:r>
          </a:p>
          <a:p>
            <a:r>
              <a:rPr lang="en-US" altLang="en-US" dirty="0">
                <a:ea typeface="MS PGothic" charset="-128"/>
              </a:rPr>
              <a:t> </a:t>
            </a:r>
          </a:p>
          <a:p>
            <a:r>
              <a:rPr lang="en-US" altLang="en-US" b="1" dirty="0">
                <a:ea typeface="MS PGothic" charset="-128"/>
              </a:rPr>
              <a:t>(Click) To make the words disappear from the slide. </a:t>
            </a:r>
          </a:p>
          <a:p>
            <a:r>
              <a:rPr lang="en-US" altLang="en-US" dirty="0">
                <a:ea typeface="MS PGothic" charset="-128"/>
              </a:rPr>
              <a:t>Ask students to write down as many words as they can on the back of their paper in any order. </a:t>
            </a:r>
          </a:p>
          <a:p>
            <a:endParaRPr lang="en-US" altLang="en-US" dirty="0">
              <a:ea typeface="MS PGothic" charset="-128"/>
            </a:endParaRPr>
          </a:p>
          <a:p>
            <a:r>
              <a:rPr lang="en-US" altLang="en-US" b="1" dirty="0">
                <a:ea typeface="MS PGothic" charset="-128"/>
              </a:rPr>
              <a:t>(Click) To make the words reappear on the slide. </a:t>
            </a:r>
            <a:endParaRPr lang="en-US" altLang="en-US" dirty="0">
              <a:ea typeface="MS PGothic" charset="-128"/>
            </a:endParaRPr>
          </a:p>
          <a:p>
            <a:r>
              <a:rPr lang="en-US" altLang="en-US" dirty="0">
                <a:ea typeface="MS PGothic" charset="-128"/>
              </a:rPr>
              <a:t>Once students are done, go over the words and have students score their own recall lists. </a:t>
            </a:r>
          </a:p>
          <a:p>
            <a:endParaRPr lang="en-US" altLang="en-US" dirty="0">
              <a:ea typeface="MS PGothic" charset="-128"/>
            </a:endParaRPr>
          </a:p>
          <a:p>
            <a:endParaRPr lang="en-US" altLang="en-US" dirty="0">
              <a:ea typeface="MS PGothic" charset="-128"/>
            </a:endParaRPr>
          </a:p>
          <a:p>
            <a:r>
              <a:rPr lang="en-US" altLang="en-US" dirty="0">
                <a:ea typeface="MS PGothic" charset="-128"/>
              </a:rPr>
              <a:t>Ask students from each condition to call out their scores, and write the scores for each condition on the board. Assign students (with basic math skills) to calculate an average score for each group. Go over how to calculate an average score if necessary. Compare the group means. </a:t>
            </a:r>
          </a:p>
          <a:p>
            <a:r>
              <a:rPr lang="en-US" altLang="en-US" dirty="0">
                <a:ea typeface="MS PGothic" charset="-128"/>
              </a:rPr>
              <a:t> </a:t>
            </a:r>
          </a:p>
          <a:p>
            <a:r>
              <a:rPr lang="en-US" altLang="en-US" dirty="0">
                <a:ea typeface="MS PGothic" charset="-128"/>
              </a:rPr>
              <a:t>Class results should show the highest recall in the two deep processing conditions compared to the shallow condition, and likely the highest recall will be in the self-referential condition.</a:t>
            </a:r>
          </a:p>
          <a:p>
            <a:r>
              <a:rPr lang="en-US" altLang="en-US" dirty="0">
                <a:ea typeface="MS PGothic" charset="-128"/>
              </a:rPr>
              <a:t> </a:t>
            </a:r>
          </a:p>
          <a:p>
            <a:r>
              <a:rPr lang="en-US" altLang="en-US" dirty="0">
                <a:ea typeface="MS PGothic" charset="-128"/>
              </a:rPr>
              <a:t>Ask: What forms of processing were most effective? What do you think makes these forms of processing effective? What are the implications of this for how we learn best?</a:t>
            </a:r>
          </a:p>
          <a:p>
            <a:r>
              <a:rPr lang="en-US" altLang="en-US" dirty="0">
                <a:ea typeface="MS PGothic" charset="-128"/>
              </a:rPr>
              <a:t> </a:t>
            </a:r>
          </a:p>
          <a:p>
            <a:r>
              <a:rPr lang="en-US" altLang="en-US" dirty="0">
                <a:ea typeface="MS PGothic" charset="-128"/>
              </a:rPr>
              <a:t>If results were unexpected, use this as a learning opportunity. Ask: what might have caused us to obtain different results from other researchers who have done this in the past? Talk about how it may be harder to find effects with small sample sizes.  </a:t>
            </a:r>
          </a:p>
          <a:p>
            <a:endParaRPr lang="en-US" altLang="en-US" dirty="0">
              <a:ea typeface="MS PGothic" charset="-128"/>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A8088500-97A2-624E-A085-971A0703A4F3}" type="slidenum">
              <a:rPr lang="en-US" altLang="en-US">
                <a:solidFill>
                  <a:prstClr val="black"/>
                </a:solidFill>
                <a:latin typeface="Calibri" charset="0"/>
              </a:rPr>
              <a:pPr/>
              <a:t>17</a:t>
            </a:fld>
            <a:endParaRPr lang="en-US" altLang="en-US">
              <a:solidFill>
                <a:prstClr val="black"/>
              </a:solidFill>
              <a:latin typeface="Calibri" charset="0"/>
            </a:endParaRPr>
          </a:p>
        </p:txBody>
      </p:sp>
    </p:spTree>
    <p:extLst>
      <p:ext uri="{BB962C8B-B14F-4D97-AF65-F5344CB8AC3E}">
        <p14:creationId xmlns:p14="http://schemas.microsoft.com/office/powerpoint/2010/main" val="1626884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Classroom Assessment Technique (CAT): The Muddiest Point</a:t>
            </a:r>
          </a:p>
          <a:p>
            <a:pPr eaLnBrk="1" hangingPunct="1">
              <a:spcBef>
                <a:spcPct val="0"/>
              </a:spcBef>
            </a:pPr>
            <a:endParaRPr lang="en-US" altLang="en-US" dirty="0"/>
          </a:p>
          <a:p>
            <a:pPr eaLnBrk="1" hangingPunct="1">
              <a:spcBef>
                <a:spcPct val="0"/>
              </a:spcBef>
            </a:pPr>
            <a:r>
              <a:rPr lang="en-US" altLang="en-US" dirty="0"/>
              <a:t>Ask students to write down the “muddiest point” – that is any concept they are still struggling to understand of any questions they still may have about the material. With remaining class time, ask students to share their muddiest point and provide additional review on these points. </a:t>
            </a:r>
            <a:endParaRPr lang="en-US" altLang="en-US" b="1" dirty="0"/>
          </a:p>
          <a:p>
            <a:pPr eaLnBrk="1" hangingPunct="1">
              <a:spcBef>
                <a:spcPct val="0"/>
              </a:spcBef>
            </a:pPr>
            <a:endParaRPr lang="en-US" altLang="en-US"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If you are doing this lesson in two class sessions, THIS IS THE END OF CLASS 1.</a:t>
            </a:r>
          </a:p>
          <a:p>
            <a:pPr marL="0" lvl="1" eaLnBrk="1" hangingPunct="1">
              <a:spcBef>
                <a:spcPct val="0"/>
              </a:spcBef>
            </a:pPr>
            <a:r>
              <a:rPr lang="en-US" altLang="en-US" dirty="0">
                <a:ea typeface="MS PGothic" charset="-128"/>
              </a:rPr>
              <a:t>Review answers after class and use students’ responses to help guide your review at the start of day 2. </a:t>
            </a: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5B6E825B-EF1E-CE48-9FC1-3AEBC3029DBA}" type="slidenum">
              <a:rPr lang="en-US" altLang="en-US">
                <a:solidFill>
                  <a:prstClr val="black"/>
                </a:solidFill>
                <a:latin typeface="Calibri" charset="0"/>
              </a:rPr>
              <a:pPr/>
              <a:t>18</a:t>
            </a:fld>
            <a:endParaRPr lang="en-US" altLang="en-US">
              <a:solidFill>
                <a:prstClr val="black"/>
              </a:solidFill>
              <a:latin typeface="Calibri" charset="0"/>
            </a:endParaRPr>
          </a:p>
        </p:txBody>
      </p:sp>
    </p:spTree>
    <p:extLst>
      <p:ext uri="{BB962C8B-B14F-4D97-AF65-F5344CB8AC3E}">
        <p14:creationId xmlns:p14="http://schemas.microsoft.com/office/powerpoint/2010/main" val="1227471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prompts a review of difficult or “muddy concepts” from the previous class. </a:t>
            </a:r>
          </a:p>
          <a:p>
            <a:endParaRPr lang="en-US" altLang="en-US" dirty="0">
              <a:ea typeface="MS PGothic" charset="-128"/>
            </a:endParaRPr>
          </a:p>
          <a:p>
            <a:r>
              <a:rPr lang="en-US" altLang="en-US" dirty="0">
                <a:ea typeface="MS PGothic" charset="-128"/>
              </a:rPr>
              <a:t>Review content from the previous lesson, based on responses to the one-minute paper CAT. </a:t>
            </a:r>
          </a:p>
          <a:p>
            <a:endParaRPr lang="en-US" altLang="en-US" dirty="0">
              <a:ea typeface="MS PGothic" charset="-128"/>
            </a:endParaRPr>
          </a:p>
          <a:p>
            <a:r>
              <a:rPr lang="en-US" altLang="en-US" dirty="0">
                <a:ea typeface="MS PGothic" charset="-128"/>
              </a:rPr>
              <a:t>After reviewing, discuss an overview of todays lesson. Explain that in today’s lesson you are going to talk next about what makes a “memory champion,” and then discuss some general principles of learning. </a:t>
            </a:r>
          </a:p>
          <a:p>
            <a:endParaRPr lang="en-US" altLang="en-US" dirty="0">
              <a:ea typeface="MS PGothic" charset="-128"/>
            </a:endParaRP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3BDAF531-DA1C-A846-A0E4-93AD1901D97C}" type="slidenum">
              <a:rPr lang="en-US" altLang="en-US">
                <a:solidFill>
                  <a:prstClr val="black"/>
                </a:solidFill>
                <a:latin typeface="Calibri" charset="0"/>
              </a:rPr>
              <a:pPr/>
              <a:t>19</a:t>
            </a:fld>
            <a:endParaRPr lang="en-US" altLang="en-US">
              <a:solidFill>
                <a:prstClr val="black"/>
              </a:solidFill>
              <a:latin typeface="Calibri" charset="0"/>
            </a:endParaRPr>
          </a:p>
        </p:txBody>
      </p:sp>
    </p:spTree>
    <p:extLst>
      <p:ext uri="{BB962C8B-B14F-4D97-AF65-F5344CB8AC3E}">
        <p14:creationId xmlns:p14="http://schemas.microsoft.com/office/powerpoint/2010/main" val="398262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outlines the learning objectives of the module. </a:t>
            </a: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ADB685B6-1731-2C40-AEAD-7693B31CD172}" type="slidenum">
              <a:rPr lang="en-US" altLang="en-US">
                <a:solidFill>
                  <a:prstClr val="black"/>
                </a:solidFill>
                <a:latin typeface="Calibri" charset="0"/>
              </a:rPr>
              <a:pPr/>
              <a:t>2</a:t>
            </a:fld>
            <a:endParaRPr lang="en-US" altLang="en-US">
              <a:solidFill>
                <a:prstClr val="black"/>
              </a:solidFill>
              <a:latin typeface="Calibri" charset="0"/>
            </a:endParaRPr>
          </a:p>
        </p:txBody>
      </p:sp>
    </p:spTree>
    <p:extLst>
      <p:ext uri="{BB962C8B-B14F-4D97-AF65-F5344CB8AC3E}">
        <p14:creationId xmlns:p14="http://schemas.microsoft.com/office/powerpoint/2010/main" val="1905156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provide students with an overview of the material that will be covered during the lecture.</a:t>
            </a: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EBD8B75-2796-684B-84CA-9CC75B7D177D}" type="slidenum">
              <a:rPr lang="en-US" altLang="en-US">
                <a:solidFill>
                  <a:prstClr val="black"/>
                </a:solidFill>
                <a:latin typeface="Calibri" charset="0"/>
              </a:rPr>
              <a:pPr/>
              <a:t>20</a:t>
            </a:fld>
            <a:endParaRPr lang="en-US" altLang="en-US">
              <a:solidFill>
                <a:prstClr val="black"/>
              </a:solidFill>
              <a:latin typeface="Calibri" charset="0"/>
            </a:endParaRPr>
          </a:p>
        </p:txBody>
      </p:sp>
    </p:spTree>
    <p:extLst>
      <p:ext uri="{BB962C8B-B14F-4D97-AF65-F5344CB8AC3E}">
        <p14:creationId xmlns:p14="http://schemas.microsoft.com/office/powerpoint/2010/main" val="2727711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b="0" dirty="0">
                <a:ea typeface="MS PGothic" charset="-128"/>
              </a:rPr>
              <a:t>The</a:t>
            </a:r>
            <a:r>
              <a:rPr lang="en-US" altLang="en-US" b="0" baseline="0" dirty="0">
                <a:ea typeface="MS PGothic" charset="-128"/>
              </a:rPr>
              <a:t> purpose of this activity is to have students think about the strategies of a memory expert, and how they might apply them to their own learning. </a:t>
            </a:r>
            <a:endParaRPr lang="en-US" altLang="en-US" b="1" dirty="0">
              <a:ea typeface="MS PGothic" charset="-128"/>
            </a:endParaRPr>
          </a:p>
          <a:p>
            <a:endParaRPr lang="en-US" altLang="en-US" b="1" dirty="0">
              <a:ea typeface="MS PGothic" charset="-128"/>
            </a:endParaRPr>
          </a:p>
          <a:p>
            <a:r>
              <a:rPr lang="en-US" altLang="en-US" dirty="0">
                <a:ea typeface="MS PGothic" charset="-128"/>
              </a:rPr>
              <a:t>Open the video link and play the video. </a:t>
            </a:r>
          </a:p>
          <a:p>
            <a:endParaRPr lang="en-US" altLang="en-US" dirty="0">
              <a:ea typeface="MS PGothic" charset="-128"/>
            </a:endParaRPr>
          </a:p>
          <a:p>
            <a:r>
              <a:rPr lang="en-US" altLang="en-US" dirty="0">
                <a:ea typeface="MS PGothic" charset="-128"/>
              </a:rPr>
              <a:t>After watching the video, have students discuss</a:t>
            </a:r>
            <a:r>
              <a:rPr lang="en-US" altLang="en-US" baseline="0" dirty="0">
                <a:ea typeface="MS PGothic" charset="-128"/>
              </a:rPr>
              <a:t> in pairs</a:t>
            </a:r>
            <a:r>
              <a:rPr lang="en-US" altLang="en-US" dirty="0">
                <a:ea typeface="MS PGothic" charset="-128"/>
              </a:rPr>
              <a:t>:</a:t>
            </a:r>
          </a:p>
          <a:p>
            <a:pPr lvl="2"/>
            <a:r>
              <a:rPr lang="en-US" altLang="en-US" dirty="0">
                <a:ea typeface="MS PGothic" charset="-128"/>
              </a:rPr>
              <a:t>“What seem to be the key techniques that allow Nelson to remember incredibly long strings of digits?”</a:t>
            </a:r>
          </a:p>
          <a:p>
            <a:pPr lvl="2"/>
            <a:r>
              <a:rPr lang="en-US" altLang="en-US" dirty="0">
                <a:ea typeface="MS PGothic" charset="-128"/>
              </a:rPr>
              <a:t>“Does it seem like this technique could be useful for school learning?”</a:t>
            </a:r>
          </a:p>
          <a:p>
            <a:pPr lvl="2"/>
            <a:r>
              <a:rPr lang="en-US" altLang="en-US" dirty="0">
                <a:ea typeface="MS PGothic" charset="-128"/>
              </a:rPr>
              <a:t>“If not, what might be a similar process that could help to remember important information?”</a:t>
            </a:r>
          </a:p>
          <a:p>
            <a:pPr marL="0" marR="0" lvl="2" indent="0" algn="l" defTabSz="457200" rtl="0" eaLnBrk="0" fontAlgn="base" latinLnBrk="0" hangingPunct="0">
              <a:lnSpc>
                <a:spcPct val="100000"/>
              </a:lnSpc>
              <a:spcBef>
                <a:spcPct val="30000"/>
              </a:spcBef>
              <a:spcAft>
                <a:spcPct val="0"/>
              </a:spcAft>
              <a:buClrTx/>
              <a:buSzTx/>
              <a:buFontTx/>
              <a:buNone/>
              <a:tabLst/>
              <a:defRPr/>
            </a:pPr>
            <a:endParaRPr lang="en-US" altLang="en-US" dirty="0">
              <a:ea typeface="MS PGothic" charset="-128"/>
            </a:endParaRPr>
          </a:p>
          <a:p>
            <a:pPr marL="0" marR="0" lvl="2" indent="0" algn="l" defTabSz="457200" rtl="0" eaLnBrk="0" fontAlgn="base" latinLnBrk="0" hangingPunct="0">
              <a:lnSpc>
                <a:spcPct val="100000"/>
              </a:lnSpc>
              <a:spcBef>
                <a:spcPct val="30000"/>
              </a:spcBef>
              <a:spcAft>
                <a:spcPct val="0"/>
              </a:spcAft>
              <a:buClrTx/>
              <a:buSzTx/>
              <a:buFontTx/>
              <a:buNone/>
              <a:tabLst/>
              <a:defRPr/>
            </a:pPr>
            <a:r>
              <a:rPr lang="en-US" altLang="en-US" baseline="0" dirty="0">
                <a:ea typeface="MS PGothic" charset="-128"/>
              </a:rPr>
              <a:t>Call on various groups to share their ideas. </a:t>
            </a:r>
            <a:endParaRPr lang="en-US" altLang="en-US" dirty="0">
              <a:ea typeface="MS PGothic" charset="-128"/>
            </a:endParaRPr>
          </a:p>
          <a:p>
            <a:endParaRPr lang="en-US" altLang="en-US" dirty="0">
              <a:ea typeface="MS PGothic" charset="-128"/>
            </a:endParaRP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74D0F565-43DF-FF4D-8CC7-5FA42F9A216C}" type="slidenum">
              <a:rPr lang="en-US" altLang="en-US">
                <a:solidFill>
                  <a:prstClr val="black"/>
                </a:solidFill>
                <a:latin typeface="Calibri" charset="0"/>
              </a:rPr>
              <a:pPr/>
              <a:t>21</a:t>
            </a:fld>
            <a:endParaRPr lang="en-US" altLang="en-US">
              <a:solidFill>
                <a:prstClr val="black"/>
              </a:solidFill>
              <a:latin typeface="Calibri" charset="0"/>
            </a:endParaRPr>
          </a:p>
        </p:txBody>
      </p:sp>
    </p:spTree>
    <p:extLst>
      <p:ext uri="{BB962C8B-B14F-4D97-AF65-F5344CB8AC3E}">
        <p14:creationId xmlns:p14="http://schemas.microsoft.com/office/powerpoint/2010/main" val="4126527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The purpose of this slide is to introduce the 1st general principle of learning. </a:t>
            </a:r>
          </a:p>
          <a:p>
            <a:r>
              <a:rPr lang="en-US" altLang="en-US" dirty="0">
                <a:ea typeface="MS PGothic" charset="-128"/>
              </a:rPr>
              <a:t> </a:t>
            </a:r>
          </a:p>
          <a:p>
            <a:r>
              <a:rPr lang="en-US" altLang="en-US" b="1" dirty="0">
                <a:ea typeface="MS PGothic" charset="-128"/>
              </a:rPr>
              <a:t>(Click): Metacognition</a:t>
            </a:r>
          </a:p>
          <a:p>
            <a:endParaRPr lang="en-US" altLang="en-US" b="1" dirty="0">
              <a:ea typeface="MS PGothic" charset="-128"/>
            </a:endParaRPr>
          </a:p>
          <a:p>
            <a:r>
              <a:rPr lang="en-US" altLang="en-US" b="1" dirty="0">
                <a:ea typeface="MS PGothic" charset="-128"/>
              </a:rPr>
              <a:t>(Click): Monitoring and controlling learning</a:t>
            </a:r>
            <a:endParaRPr lang="en-US" altLang="en-US" dirty="0">
              <a:ea typeface="MS PGothic" charset="-128"/>
            </a:endParaRPr>
          </a:p>
          <a:p>
            <a:r>
              <a:rPr lang="en-US" altLang="en-US" dirty="0">
                <a:ea typeface="MS PGothic" charset="-128"/>
              </a:rPr>
              <a:t>Metacognition describes the skills people have in monitoring and consciously controlling their learning. </a:t>
            </a:r>
          </a:p>
          <a:p>
            <a:endParaRPr lang="en-US" altLang="en-US" dirty="0">
              <a:ea typeface="MS PGothic" charset="-128"/>
            </a:endParaRPr>
          </a:p>
          <a:p>
            <a:r>
              <a:rPr lang="en-US" altLang="en-US" b="1" dirty="0">
                <a:ea typeface="MS PGothic" charset="-128"/>
              </a:rPr>
              <a:t>(Click): A sense of what we have mastered</a:t>
            </a:r>
          </a:p>
          <a:p>
            <a:r>
              <a:rPr lang="en-US" altLang="en-US" dirty="0">
                <a:ea typeface="MS PGothic" charset="-128"/>
              </a:rPr>
              <a:t>Learners benefit from a sense of what material they have mastered (or not). </a:t>
            </a:r>
          </a:p>
          <a:p>
            <a:endParaRPr lang="en-US" altLang="en-US" dirty="0">
              <a:ea typeface="MS PGothic" charset="-128"/>
            </a:endParaRPr>
          </a:p>
          <a:p>
            <a:r>
              <a:rPr lang="en-US" altLang="en-US" b="1" dirty="0">
                <a:ea typeface="MS PGothic" charset="-128"/>
              </a:rPr>
              <a:t>(Click): We can improve by self-testing!</a:t>
            </a:r>
          </a:p>
          <a:p>
            <a:r>
              <a:rPr lang="en-US" altLang="en-US" dirty="0">
                <a:ea typeface="MS PGothic" charset="-128"/>
              </a:rPr>
              <a:t>We can improve metacognition by paying attention to our successes and failures in estimating what we know, and self-testing often to measure our progress.</a:t>
            </a:r>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CE993432-C8E3-C14D-BDAB-46E8E7F9EF15}" type="slidenum">
              <a:rPr lang="en-US" altLang="en-US">
                <a:solidFill>
                  <a:prstClr val="black"/>
                </a:solidFill>
                <a:latin typeface="Calibri" charset="0"/>
              </a:rPr>
              <a:pPr/>
              <a:t>22</a:t>
            </a:fld>
            <a:endParaRPr lang="en-US" altLang="en-US">
              <a:solidFill>
                <a:prstClr val="black"/>
              </a:solidFill>
              <a:latin typeface="Calibri" charset="0"/>
            </a:endParaRPr>
          </a:p>
        </p:txBody>
      </p:sp>
    </p:spTree>
    <p:extLst>
      <p:ext uri="{BB962C8B-B14F-4D97-AF65-F5344CB8AC3E}">
        <p14:creationId xmlns:p14="http://schemas.microsoft.com/office/powerpoint/2010/main" val="3455685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The purpose of this slide is to introduce the 2nd general principle of learning. </a:t>
            </a:r>
          </a:p>
          <a:p>
            <a:r>
              <a:rPr lang="en-US" altLang="en-US" dirty="0">
                <a:ea typeface="MS PGothic" charset="-128"/>
              </a:rPr>
              <a:t> </a:t>
            </a:r>
          </a:p>
          <a:p>
            <a:r>
              <a:rPr lang="en-US" altLang="en-US" b="1" dirty="0">
                <a:ea typeface="MS PGothic" charset="-128"/>
              </a:rPr>
              <a:t>(Click): Transfer-appropriate processing</a:t>
            </a:r>
          </a:p>
          <a:p>
            <a:endParaRPr lang="en-US" altLang="en-US" b="1" dirty="0">
              <a:ea typeface="MS PGothic" charset="-128"/>
            </a:endParaRPr>
          </a:p>
          <a:p>
            <a:r>
              <a:rPr lang="en-US" altLang="en-US" b="1" dirty="0">
                <a:ea typeface="MS PGothic" charset="-128"/>
              </a:rPr>
              <a:t>(Click): Learning is revealed by particular tests</a:t>
            </a:r>
          </a:p>
          <a:p>
            <a:r>
              <a:rPr lang="en-US" altLang="en-US" dirty="0">
                <a:ea typeface="MS PGothic" charset="-128"/>
              </a:rPr>
              <a:t>It often makes sense to think of learning </a:t>
            </a:r>
            <a:r>
              <a:rPr lang="en-US" altLang="en-US" i="1" dirty="0">
                <a:ea typeface="MS PGothic" charset="-128"/>
              </a:rPr>
              <a:t>as revealed by a particular test, </a:t>
            </a:r>
            <a:r>
              <a:rPr lang="en-US" altLang="en-US" dirty="0">
                <a:ea typeface="MS PGothic" charset="-128"/>
              </a:rPr>
              <a:t>rather than learning “in general.” </a:t>
            </a:r>
          </a:p>
          <a:p>
            <a:endParaRPr lang="en-US" altLang="en-US" dirty="0">
              <a:ea typeface="MS PGothic" charset="-128"/>
            </a:endParaRPr>
          </a:p>
          <a:p>
            <a:pPr>
              <a:buFont typeface="Wingdings" charset="2"/>
              <a:buNone/>
            </a:pPr>
            <a:r>
              <a:rPr lang="en-US" altLang="en-US" b="1" dirty="0">
                <a:ea typeface="MS PGothic" charset="-128"/>
              </a:rPr>
              <a:t>(Click): Memory is better when test mirrors the encoding activity </a:t>
            </a:r>
          </a:p>
          <a:p>
            <a:r>
              <a:rPr lang="en-US" altLang="en-US" dirty="0">
                <a:ea typeface="MS PGothic" charset="-128"/>
              </a:rPr>
              <a:t>Memory is better when the tests taps the same type of knowledge as the original encoding activity. </a:t>
            </a:r>
          </a:p>
          <a:p>
            <a:endParaRPr lang="en-US" altLang="en-US" dirty="0">
              <a:ea typeface="MS PGothic" charset="-128"/>
            </a:endParaRPr>
          </a:p>
          <a:p>
            <a:pPr>
              <a:buFont typeface="Wingdings" charset="2"/>
              <a:buNone/>
            </a:pPr>
            <a:r>
              <a:rPr lang="en-US" altLang="en-US" b="1" dirty="0">
                <a:ea typeface="MS PGothic" charset="-128"/>
              </a:rPr>
              <a:t>(Click): Think about the situation in which you will need the information</a:t>
            </a:r>
          </a:p>
          <a:p>
            <a:r>
              <a:rPr lang="en-US" altLang="en-US" dirty="0">
                <a:ea typeface="MS PGothic" charset="-128"/>
              </a:rPr>
              <a:t>It benefits learners to think about the situations in which they are likely to need to access the information they learn (e.g. in a stressful work situation, on a quiz).</a:t>
            </a: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A1361F60-83FC-A642-90C4-F69A590F4C12}" type="slidenum">
              <a:rPr lang="en-US" altLang="en-US">
                <a:solidFill>
                  <a:prstClr val="black"/>
                </a:solidFill>
                <a:latin typeface="Calibri" charset="0"/>
              </a:rPr>
              <a:pPr/>
              <a:t>23</a:t>
            </a:fld>
            <a:endParaRPr lang="en-US" altLang="en-US">
              <a:solidFill>
                <a:prstClr val="black"/>
              </a:solidFill>
              <a:latin typeface="Calibri" charset="0"/>
            </a:endParaRPr>
          </a:p>
        </p:txBody>
      </p:sp>
    </p:spTree>
    <p:extLst>
      <p:ext uri="{BB962C8B-B14F-4D97-AF65-F5344CB8AC3E}">
        <p14:creationId xmlns:p14="http://schemas.microsoft.com/office/powerpoint/2010/main" val="3571662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 </a:t>
            </a:r>
            <a:r>
              <a:rPr lang="en-US" altLang="en-US" dirty="0">
                <a:ea typeface="MS PGothic" charset="-128"/>
              </a:rPr>
              <a:t>The purpose of this slide is to introduce the 3rd general principle of learning.  </a:t>
            </a:r>
          </a:p>
          <a:p>
            <a:endParaRPr lang="en-US" altLang="en-US" dirty="0">
              <a:ea typeface="MS PGothic" charset="-128"/>
            </a:endParaRPr>
          </a:p>
          <a:p>
            <a:r>
              <a:rPr lang="en-US" altLang="en-US" b="1" dirty="0">
                <a:ea typeface="MS PGothic" charset="-128"/>
              </a:rPr>
              <a:t>(Click): The value of forgetting</a:t>
            </a:r>
          </a:p>
          <a:p>
            <a:endParaRPr lang="en-US" altLang="en-US" b="1" dirty="0">
              <a:ea typeface="MS PGothic" charset="-128"/>
            </a:endParaRPr>
          </a:p>
          <a:p>
            <a:r>
              <a:rPr lang="en-US" altLang="en-US" b="1" dirty="0">
                <a:ea typeface="MS PGothic" charset="-128"/>
              </a:rPr>
              <a:t>(Click): Forgetting is good!</a:t>
            </a:r>
          </a:p>
          <a:p>
            <a:r>
              <a:rPr lang="en-US" altLang="en-US" dirty="0">
                <a:ea typeface="MS PGothic" charset="-128"/>
              </a:rPr>
              <a:t>Though often seen as a problem, forgetting is actually a desirable part of the learning process. </a:t>
            </a:r>
          </a:p>
          <a:p>
            <a:endParaRPr lang="en-US" altLang="en-US" dirty="0">
              <a:ea typeface="MS PGothic" charset="-128"/>
            </a:endParaRPr>
          </a:p>
          <a:p>
            <a:r>
              <a:rPr lang="en-US" altLang="en-US" b="1" dirty="0">
                <a:ea typeface="MS PGothic" charset="-128"/>
              </a:rPr>
              <a:t>(Click): Unclutters our memories</a:t>
            </a:r>
          </a:p>
          <a:p>
            <a:r>
              <a:rPr lang="en-US" altLang="en-US" dirty="0">
                <a:ea typeface="MS PGothic" charset="-128"/>
              </a:rPr>
              <a:t>Forgetting irrelevant or outdated information can help to “unclutter” our memories, making room for important new information. </a:t>
            </a:r>
          </a:p>
          <a:p>
            <a:endParaRPr lang="en-US" altLang="en-US" b="1" dirty="0">
              <a:ea typeface="MS PGothic" charset="-128"/>
            </a:endParaRPr>
          </a:p>
          <a:p>
            <a:r>
              <a:rPr lang="en-US" altLang="en-US" b="1" dirty="0">
                <a:ea typeface="MS PGothic" charset="-128"/>
              </a:rPr>
              <a:t>(Click): Helps spaced-out learning become more durable</a:t>
            </a:r>
          </a:p>
          <a:p>
            <a:r>
              <a:rPr lang="en-US" altLang="en-US" dirty="0">
                <a:ea typeface="MS PGothic" charset="-128"/>
              </a:rPr>
              <a:t>Forgetting during the time in between spaced out study session can benefit learning, because when the information is relearned later, it may be more durable. </a:t>
            </a:r>
          </a:p>
        </p:txBody>
      </p:sp>
      <p:sp>
        <p:nvSpPr>
          <p:cNvPr id="624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BAB05747-D8F0-064F-833C-D961D9DC8850}" type="slidenum">
              <a:rPr lang="en-US" altLang="en-US">
                <a:solidFill>
                  <a:prstClr val="black"/>
                </a:solidFill>
                <a:latin typeface="Calibri" charset="0"/>
              </a:rPr>
              <a:pPr/>
              <a:t>24</a:t>
            </a:fld>
            <a:endParaRPr lang="en-US" altLang="en-US">
              <a:solidFill>
                <a:prstClr val="black"/>
              </a:solidFill>
              <a:latin typeface="Calibri" charset="0"/>
            </a:endParaRPr>
          </a:p>
        </p:txBody>
      </p:sp>
    </p:spTree>
    <p:extLst>
      <p:ext uri="{BB962C8B-B14F-4D97-AF65-F5344CB8AC3E}">
        <p14:creationId xmlns:p14="http://schemas.microsoft.com/office/powerpoint/2010/main" val="1906827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is used in carrying out a demonstration of the spacing effect. </a:t>
            </a:r>
          </a:p>
          <a:p>
            <a:r>
              <a:rPr lang="en-US" altLang="en-US" dirty="0">
                <a:ea typeface="MS PGothic" charset="-128"/>
              </a:rPr>
              <a:t> </a:t>
            </a:r>
          </a:p>
          <a:p>
            <a:r>
              <a:rPr lang="en-US" altLang="en-US" dirty="0">
                <a:ea typeface="MS PGothic" charset="-128"/>
              </a:rPr>
              <a:t>First tell students to get a piece of paper</a:t>
            </a:r>
            <a:r>
              <a:rPr lang="en-US" altLang="en-US" baseline="0" dirty="0">
                <a:ea typeface="MS PGothic" charset="-128"/>
              </a:rPr>
              <a:t> and something to write with. Then, t</a:t>
            </a:r>
            <a:r>
              <a:rPr lang="en-US" altLang="en-US" dirty="0">
                <a:ea typeface="MS PGothic" charset="-128"/>
              </a:rPr>
              <a:t>ell students that they will hear a list of words read aloud for them to remember, at a pace of one every 3 seconds, and to expect that most of the words will appear twice in the list. Then, read the following 36 two-syllable words to the class, one every 3 seconds: </a:t>
            </a:r>
          </a:p>
          <a:p>
            <a:r>
              <a:rPr lang="en-US" altLang="en-US" dirty="0">
                <a:ea typeface="MS PGothic" charset="-128"/>
              </a:rPr>
              <a:t> </a:t>
            </a:r>
          </a:p>
          <a:p>
            <a:r>
              <a:rPr lang="en-US" altLang="en-US" dirty="0">
                <a:ea typeface="MS PGothic" charset="-128"/>
              </a:rPr>
              <a:t>(1) Vessel (2) Household (3) Household (4) Tower (5) Message (6) Basket (7) Basket (8) Fashion (9) Justice (10) Justice (11) Artist (12) Supper (13) Fashion (14) Ticket (15) Ticket (16) Remark (17) Cousin (18) Message (19) Leather (20) Leather (21) Artist (22) Witness (23) Witness (24) Pattern (25) Bottle (26) Empire (27) Empire (28) Pattern (29) Cousin (30) Giant (31) Giant (32) Supper (33) Remark (34) Habit (35) Habit (36) Bottle </a:t>
            </a:r>
          </a:p>
          <a:p>
            <a:r>
              <a:rPr lang="en-US" altLang="en-US" dirty="0">
                <a:ea typeface="MS PGothic" charset="-128"/>
              </a:rPr>
              <a:t> </a:t>
            </a:r>
          </a:p>
          <a:p>
            <a:r>
              <a:rPr lang="en-US" altLang="en-US" dirty="0">
                <a:ea typeface="MS PGothic" charset="-128"/>
              </a:rPr>
              <a:t>After the presentation of the list, ask students to count backward by 3’s from a three-digit number (e.g., 245) for 18 seconds, to avoid contamination from the </a:t>
            </a:r>
            <a:r>
              <a:rPr lang="en-US" altLang="en-US" dirty="0" err="1">
                <a:ea typeface="MS PGothic" charset="-128"/>
              </a:rPr>
              <a:t>recency</a:t>
            </a:r>
            <a:r>
              <a:rPr lang="en-US" altLang="en-US" dirty="0">
                <a:ea typeface="MS PGothic" charset="-128"/>
              </a:rPr>
              <a:t> effect due to items in short-term memory. Then ask students to write down as many words as possible, in any order, in 2 minutes. </a:t>
            </a:r>
          </a:p>
          <a:p>
            <a:r>
              <a:rPr lang="en-US" altLang="en-US" dirty="0">
                <a:ea typeface="MS PGothic" charset="-128"/>
              </a:rPr>
              <a:t> </a:t>
            </a:r>
          </a:p>
          <a:p>
            <a:r>
              <a:rPr lang="en-US" altLang="en-US" dirty="0">
                <a:ea typeface="MS PGothic" charset="-128"/>
              </a:rPr>
              <a:t>After two minutes, have students score their papers, and present the correct word list on this PowerPoint slide. </a:t>
            </a:r>
          </a:p>
          <a:p>
            <a:r>
              <a:rPr lang="en-US" altLang="en-US" b="1" dirty="0">
                <a:ea typeface="MS PGothic" charset="-128"/>
              </a:rPr>
              <a:t>(Click) Word list above is presented on the slide. </a:t>
            </a:r>
          </a:p>
          <a:p>
            <a:endParaRPr lang="en-US" altLang="en-US" dirty="0">
              <a:ea typeface="MS PGothic" charset="-128"/>
            </a:endParaRPr>
          </a:p>
          <a:p>
            <a:r>
              <a:rPr lang="en-US" altLang="en-US" dirty="0">
                <a:ea typeface="MS PGothic" charset="-128"/>
              </a:rPr>
              <a:t>Tell students that we will ignore the first four words, and they are left off of the list because they are merely “buffer” words to avoid contamination from the primacy effect. Explain that besides these first 4 words, 8 words on the list are presented in a spaced fashion, with other words intervening between the repetition of that word. Explain that a different set of 8 words are presented in a massed fashion (i.e., immediately repeated).</a:t>
            </a:r>
          </a:p>
          <a:p>
            <a:r>
              <a:rPr lang="en-US" altLang="en-US" dirty="0">
                <a:ea typeface="MS PGothic" charset="-128"/>
              </a:rPr>
              <a:t> </a:t>
            </a:r>
          </a:p>
          <a:p>
            <a:r>
              <a:rPr lang="en-US" altLang="en-US" dirty="0">
                <a:ea typeface="MS PGothic" charset="-128"/>
              </a:rPr>
              <a:t>The 8 spaced words are: message, fashion, artist, supper, remark, cousin, pattern, and bottle. The 8 massed words are: basket, justice, ticket, leather, witness, empire, giant, and habit. </a:t>
            </a:r>
          </a:p>
          <a:p>
            <a:r>
              <a:rPr lang="en-US" altLang="en-US" dirty="0">
                <a:ea typeface="MS PGothic" charset="-128"/>
              </a:rPr>
              <a:t> </a:t>
            </a:r>
          </a:p>
          <a:p>
            <a:r>
              <a:rPr lang="en-US" altLang="en-US" dirty="0">
                <a:ea typeface="MS PGothic" charset="-128"/>
              </a:rPr>
              <a:t>Have students tally the number of “spaced” words out of 8 that they recalled, and the number of “massed” words out of 8 that they recalled. By a show of hands, have students can indicate whether they recalled more “spaced” than “massed” words, more “massed” than “spaced,” or the same number of each type. Write on the board the number of students in each group. </a:t>
            </a:r>
          </a:p>
          <a:p>
            <a:r>
              <a:rPr lang="en-US" altLang="en-US" dirty="0">
                <a:ea typeface="MS PGothic" charset="-128"/>
              </a:rPr>
              <a:t> </a:t>
            </a:r>
          </a:p>
          <a:p>
            <a:r>
              <a:rPr lang="en-US" altLang="en-US" dirty="0">
                <a:ea typeface="MS PGothic" charset="-128"/>
              </a:rPr>
              <a:t>It is expected that more students will do better on the spaced words than the massed words. This is in line with Balch’s (2006) results showing that students recalled significantly more distributed/spaced words (47.8%) than massed words (34.5%). If this result is not found, you can point out that it is possible the results would be different if we were to average every student’s score on each set of words. You can do this if you are so inclined (and if your class is a reasonable size) by having students call out their scores, writing students scores on the board, and then having students calculate an average.  </a:t>
            </a:r>
          </a:p>
          <a:p>
            <a:r>
              <a:rPr lang="en-US" altLang="en-US" dirty="0">
                <a:ea typeface="MS PGothic" charset="-128"/>
              </a:rPr>
              <a:t> </a:t>
            </a:r>
          </a:p>
          <a:p>
            <a:r>
              <a:rPr lang="en-US" altLang="en-US" dirty="0">
                <a:ea typeface="MS PGothic" charset="-128"/>
              </a:rPr>
              <a:t>Ask students: </a:t>
            </a:r>
          </a:p>
          <a:p>
            <a:r>
              <a:rPr lang="en-US" altLang="en-US" dirty="0">
                <a:ea typeface="MS PGothic" charset="-128"/>
              </a:rPr>
              <a:t>Why do you think we obtained these results? How might these results be related to the benefits of distributing study over time rather than bunching it together? </a:t>
            </a:r>
          </a:p>
          <a:p>
            <a:r>
              <a:rPr lang="en-US" altLang="en-US" dirty="0">
                <a:ea typeface="MS PGothic" charset="-128"/>
              </a:rPr>
              <a:t> </a:t>
            </a:r>
          </a:p>
          <a:p>
            <a:r>
              <a:rPr lang="en-US" altLang="en-US" dirty="0">
                <a:ea typeface="MS PGothic" charset="-128"/>
              </a:rPr>
              <a:t>Point out that spacing can have beneficial effects over the short term, or the long term, as discussed in class number one. </a:t>
            </a:r>
          </a:p>
          <a:p>
            <a:endParaRPr lang="en-US" altLang="en-US" dirty="0">
              <a:ea typeface="MS PGothic" charset="-128"/>
            </a:endParaRPr>
          </a:p>
          <a:p>
            <a:r>
              <a:rPr lang="en-US" altLang="en-US" b="1" dirty="0">
                <a:ea typeface="MS PGothic" charset="-128"/>
              </a:rPr>
              <a:t>Reference: </a:t>
            </a:r>
          </a:p>
          <a:p>
            <a:r>
              <a:rPr lang="en-US" sz="1200" b="0" i="0" kern="1200" dirty="0">
                <a:solidFill>
                  <a:schemeClr val="tx1"/>
                </a:solidFill>
                <a:effectLst/>
                <a:latin typeface="+mn-lt"/>
                <a:ea typeface="MS PGothic" panose="020B0600070205080204" pitchFamily="34" charset="-128"/>
                <a:cs typeface="+mn-cs"/>
              </a:rPr>
              <a:t>Balch, W. R. (2006). Encouraging distributed study: A classroom experiment on the spacing effect. </a:t>
            </a:r>
            <a:r>
              <a:rPr lang="en-US" sz="1200" b="0" i="1" kern="1200" dirty="0">
                <a:solidFill>
                  <a:schemeClr val="tx1"/>
                </a:solidFill>
                <a:effectLst/>
                <a:latin typeface="+mn-lt"/>
                <a:ea typeface="MS PGothic" panose="020B0600070205080204" pitchFamily="34" charset="-128"/>
                <a:cs typeface="+mn-cs"/>
              </a:rPr>
              <a:t>Teaching of Psychology</a:t>
            </a:r>
            <a:r>
              <a:rPr lang="en-US" sz="1200" b="0" i="0" kern="1200" dirty="0">
                <a:solidFill>
                  <a:schemeClr val="tx1"/>
                </a:solidFill>
                <a:effectLst/>
                <a:latin typeface="+mn-lt"/>
                <a:ea typeface="MS PGothic" panose="020B0600070205080204" pitchFamily="34" charset="-128"/>
                <a:cs typeface="+mn-cs"/>
              </a:rPr>
              <a:t>, </a:t>
            </a:r>
            <a:r>
              <a:rPr lang="en-US" sz="1200" b="0" i="1" kern="1200" dirty="0">
                <a:solidFill>
                  <a:schemeClr val="tx1"/>
                </a:solidFill>
                <a:effectLst/>
                <a:latin typeface="+mn-lt"/>
                <a:ea typeface="MS PGothic" panose="020B0600070205080204" pitchFamily="34" charset="-128"/>
                <a:cs typeface="+mn-cs"/>
              </a:rPr>
              <a:t>33</a:t>
            </a:r>
            <a:r>
              <a:rPr lang="en-US" sz="1200" b="0" i="0" kern="1200" dirty="0">
                <a:solidFill>
                  <a:schemeClr val="tx1"/>
                </a:solidFill>
                <a:effectLst/>
                <a:latin typeface="+mn-lt"/>
                <a:ea typeface="MS PGothic" panose="020B0600070205080204" pitchFamily="34" charset="-128"/>
                <a:cs typeface="+mn-cs"/>
              </a:rPr>
              <a:t>(4), 249-252.</a:t>
            </a:r>
            <a:endParaRPr lang="en-US" altLang="en-US" dirty="0">
              <a:ea typeface="MS PGothic" charset="-128"/>
            </a:endParaRPr>
          </a:p>
        </p:txBody>
      </p:sp>
      <p:sp>
        <p:nvSpPr>
          <p:cNvPr id="645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B838A383-53AC-3F4D-B228-BEDF046AC9A8}" type="slidenum">
              <a:rPr lang="en-US" altLang="en-US">
                <a:solidFill>
                  <a:prstClr val="black"/>
                </a:solidFill>
                <a:latin typeface="Calibri" charset="0"/>
              </a:rPr>
              <a:pPr/>
              <a:t>25</a:t>
            </a:fld>
            <a:endParaRPr lang="en-US" altLang="en-US">
              <a:solidFill>
                <a:prstClr val="black"/>
              </a:solidFill>
              <a:latin typeface="Calibri" charset="0"/>
            </a:endParaRPr>
          </a:p>
        </p:txBody>
      </p:sp>
    </p:spTree>
    <p:extLst>
      <p:ext uri="{BB962C8B-B14F-4D97-AF65-F5344CB8AC3E}">
        <p14:creationId xmlns:p14="http://schemas.microsoft.com/office/powerpoint/2010/main" val="3905453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Classroom Assessment Technique (CAT): One-Minute Paper</a:t>
            </a:r>
          </a:p>
          <a:p>
            <a:endParaRPr lang="en-US" altLang="en-US" dirty="0"/>
          </a:p>
          <a:p>
            <a:r>
              <a:rPr lang="en-US" altLang="en-US" dirty="0"/>
              <a:t>If you are presenting the information on one class day, you might end the material about here. End your class time with a one-minute paper. </a:t>
            </a:r>
          </a:p>
          <a:p>
            <a:endParaRPr lang="en-US" altLang="en-US" dirty="0"/>
          </a:p>
          <a:p>
            <a:r>
              <a:rPr lang="en-US" altLang="en-US" dirty="0"/>
              <a:t>The Minute Paper tests how students are gaining knowledge, or not. The instructor ends class by asking students to write a brief response to the following questions: “What was the most important thing you learned during this class?” and “What important question remains unanswered?”</a:t>
            </a:r>
          </a:p>
          <a:p>
            <a:endParaRPr lang="en-US" altLang="en-US" dirty="0"/>
          </a:p>
          <a:p>
            <a:r>
              <a:rPr lang="en-US" altLang="en-US" dirty="0"/>
              <a:t>Have students briefly answer these questions in writing and turn them in. After class, assess students’ responses. At the beginning of the next class, go over any misunderstandings or relevant questions. </a:t>
            </a:r>
          </a:p>
          <a:p>
            <a:endParaRPr lang="en-US" altLang="en-US"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THIS IS THE END OF THIS LESSSON / CLASS 2.</a:t>
            </a:r>
            <a:endParaRPr lang="en-US" altLang="en-US" dirty="0">
              <a:ea typeface="MS PGothic" charset="-128"/>
            </a:endParaRPr>
          </a:p>
          <a:p>
            <a:pPr eaLnBrk="1" hangingPunct="1">
              <a:spcBef>
                <a:spcPct val="0"/>
              </a:spcBef>
            </a:pPr>
            <a:endParaRPr lang="en-US" altLang="en-US" dirty="0">
              <a:ea typeface="MS PGothic" charset="-128"/>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05026AD6-6528-C74C-A829-7E02223E4805}" type="slidenum">
              <a:rPr lang="en-US" altLang="en-US">
                <a:solidFill>
                  <a:prstClr val="black"/>
                </a:solidFill>
                <a:latin typeface="Calibri" charset="0"/>
              </a:rPr>
              <a:pPr/>
              <a:t>26</a:t>
            </a:fld>
            <a:endParaRPr lang="en-US" altLang="en-US">
              <a:solidFill>
                <a:prstClr val="black"/>
              </a:solidFill>
              <a:latin typeface="Calibri" charset="0"/>
            </a:endParaRPr>
          </a:p>
        </p:txBody>
      </p:sp>
    </p:spTree>
    <p:extLst>
      <p:ext uri="{BB962C8B-B14F-4D97-AF65-F5344CB8AC3E}">
        <p14:creationId xmlns:p14="http://schemas.microsoft.com/office/powerpoint/2010/main" val="1605884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Photo Attribution Slide</a:t>
            </a:r>
          </a:p>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C0AD35B-541D-4F16-B1C1-1C9D295054C9}" type="slidenum">
              <a:rPr lang="en-US" altLang="en-US" smtClean="0">
                <a:solidFill>
                  <a:srgbClr val="000000"/>
                </a:solidFill>
              </a:rPr>
              <a:pPr/>
              <a:t>27</a:t>
            </a:fld>
            <a:endParaRPr lang="en-US" altLang="en-US" smtClean="0">
              <a:solidFill>
                <a:srgbClr val="000000"/>
              </a:solidFill>
            </a:endParaRPr>
          </a:p>
        </p:txBody>
      </p:sp>
    </p:spTree>
    <p:extLst>
      <p:ext uri="{BB962C8B-B14F-4D97-AF65-F5344CB8AC3E}">
        <p14:creationId xmlns:p14="http://schemas.microsoft.com/office/powerpoint/2010/main" val="25191542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Photo Attribution Slide</a:t>
            </a:r>
          </a:p>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238A48E-F79F-481E-AD02-94F5AA64FCB5}" type="slidenum">
              <a:rPr lang="en-US" altLang="en-US" smtClean="0">
                <a:solidFill>
                  <a:srgbClr val="000000"/>
                </a:solidFill>
              </a:rPr>
              <a:pPr/>
              <a:t>28</a:t>
            </a:fld>
            <a:endParaRPr lang="en-US" altLang="en-US" smtClean="0">
              <a:solidFill>
                <a:srgbClr val="000000"/>
              </a:solidFill>
            </a:endParaRPr>
          </a:p>
        </p:txBody>
      </p:sp>
    </p:spTree>
    <p:extLst>
      <p:ext uri="{BB962C8B-B14F-4D97-AF65-F5344CB8AC3E}">
        <p14:creationId xmlns:p14="http://schemas.microsoft.com/office/powerpoint/2010/main" val="1382957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a:solidFill>
                  <a:schemeClr val="tx1"/>
                </a:solidFill>
                <a:effectLst/>
                <a:latin typeface="+mn-lt"/>
                <a:ea typeface="MS PGothic" panose="020B0600070205080204" pitchFamily="34" charset="-128"/>
                <a:cs typeface="+mn-cs"/>
              </a:rPr>
              <a:t>The purpose of this activity is to have students reflect on the learning and memory strategies that they typically use. </a:t>
            </a:r>
          </a:p>
          <a:p>
            <a:pPr eaLnBrk="1" hangingPunct="1"/>
            <a:endParaRPr lang="en-US" altLang="en-US" dirty="0">
              <a:ea typeface="MS PGothic" charset="-128"/>
            </a:endParaRPr>
          </a:p>
          <a:p>
            <a:pPr eaLnBrk="1" hangingPunct="1">
              <a:buFont typeface="Wingdings" charset="2"/>
              <a:buNone/>
            </a:pPr>
            <a:r>
              <a:rPr lang="en-US" altLang="en-US" b="1" dirty="0">
                <a:ea typeface="MS PGothic" charset="-128"/>
              </a:rPr>
              <a:t>(Click) Jot down answers to the following questions </a:t>
            </a:r>
          </a:p>
          <a:p>
            <a:r>
              <a:rPr lang="en-US" altLang="en-US" dirty="0">
                <a:ea typeface="MS PGothic" charset="-128"/>
              </a:rPr>
              <a:t>	</a:t>
            </a:r>
          </a:p>
          <a:p>
            <a:r>
              <a:rPr lang="en-US" altLang="en-US" b="1" dirty="0">
                <a:ea typeface="MS PGothic" charset="-128"/>
              </a:rPr>
              <a:t>(Click) What strategies do you do when you want to remember something?</a:t>
            </a:r>
          </a:p>
          <a:p>
            <a:endParaRPr lang="en-US" altLang="en-US" dirty="0">
              <a:ea typeface="MS PGothic" charset="-128"/>
            </a:endParaRPr>
          </a:p>
          <a:p>
            <a:r>
              <a:rPr lang="en-US" altLang="en-US" b="1" dirty="0">
                <a:ea typeface="MS PGothic" charset="-128"/>
              </a:rPr>
              <a:t>(Click) What do you do when you want to learn something?</a:t>
            </a:r>
          </a:p>
          <a:p>
            <a:endParaRPr lang="en-US" altLang="en-US" b="1" dirty="0">
              <a:ea typeface="MS PGothic" charset="-128"/>
            </a:endParaRPr>
          </a:p>
          <a:p>
            <a:r>
              <a:rPr lang="en-US" altLang="en-US" b="1" dirty="0">
                <a:ea typeface="MS PGothic" charset="-128"/>
              </a:rPr>
              <a:t>(Click) What strategies do you use to study for a test?</a:t>
            </a:r>
          </a:p>
          <a:p>
            <a:endParaRPr lang="en-US" altLang="en-US" b="1" dirty="0">
              <a:ea typeface="MS PGothic" charset="-128"/>
            </a:endParaRPr>
          </a:p>
          <a:p>
            <a:r>
              <a:rPr lang="en-US" altLang="en-US" b="1" dirty="0">
                <a:ea typeface="MS PGothic" charset="-128"/>
              </a:rPr>
              <a:t>(Click) Pair and Share</a:t>
            </a:r>
            <a:endParaRPr lang="en-US" altLang="en-US" dirty="0">
              <a:ea typeface="MS PGothic" charset="-128"/>
            </a:endParaRPr>
          </a:p>
          <a:p>
            <a:r>
              <a:rPr lang="en-US" altLang="en-US" dirty="0">
                <a:ea typeface="MS PGothic" charset="-128"/>
              </a:rPr>
              <a:t>Have the class pair up with the person next to them and share what they wrote. (2 minutes)</a:t>
            </a:r>
          </a:p>
          <a:p>
            <a:endParaRPr lang="en-US" altLang="en-US" dirty="0">
              <a:ea typeface="MS PGothic" charset="-128"/>
            </a:endParaRPr>
          </a:p>
          <a:p>
            <a:r>
              <a:rPr lang="en-US" altLang="en-US" dirty="0">
                <a:ea typeface="MS PGothic" charset="-128"/>
              </a:rPr>
              <a:t>Call on various pairs of students to share the learning strategies and techniques they talked about. You can jot a few of these on the chalkboard if you’d like to. Then ask the students who shared these strategies </a:t>
            </a:r>
            <a:r>
              <a:rPr lang="en-US" altLang="en-US" i="1" dirty="0">
                <a:ea typeface="MS PGothic" charset="-128"/>
              </a:rPr>
              <a:t>why </a:t>
            </a:r>
            <a:r>
              <a:rPr lang="en-US" altLang="en-US" dirty="0">
                <a:ea typeface="MS PGothic" charset="-128"/>
              </a:rPr>
              <a:t>they use them. </a:t>
            </a:r>
          </a:p>
          <a:p>
            <a:r>
              <a:rPr lang="en-US" altLang="en-US" b="1" dirty="0">
                <a:ea typeface="MS PGothic" charset="-128"/>
              </a:rPr>
              <a:t>(Click) Discuss: </a:t>
            </a:r>
            <a:r>
              <a:rPr lang="en-US" altLang="en-US" b="1" i="1" dirty="0">
                <a:ea typeface="MS PGothic" charset="-128"/>
              </a:rPr>
              <a:t>Why</a:t>
            </a:r>
            <a:r>
              <a:rPr lang="en-US" altLang="en-US" b="1" dirty="0">
                <a:ea typeface="MS PGothic" charset="-128"/>
              </a:rPr>
              <a:t> do you use these strategies?</a:t>
            </a:r>
          </a:p>
          <a:p>
            <a:endParaRPr lang="en-US" altLang="en-US" dirty="0">
              <a:ea typeface="MS PGothic" charset="-128"/>
            </a:endParaRPr>
          </a:p>
          <a:p>
            <a:r>
              <a:rPr lang="en-US" altLang="en-US" dirty="0">
                <a:ea typeface="MS PGothic" charset="-128"/>
              </a:rPr>
              <a:t>Chances are, that students are either following their own intuitions, sticking with something that worked in the past, or doing what a parent, teacher, or friend told them was a good strategy. Explain to the class that we often adopt strategies for various (often unscientific) reasons, but that there is no reason to limit ourselves to these strategies. That’s because there is a thriving science of learning and memory that we can draw from! </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D6C1F75-5709-CF49-B03E-EF9F218B0B84}" type="slidenum">
              <a:rPr lang="en-US" altLang="en-US">
                <a:solidFill>
                  <a:prstClr val="black"/>
                </a:solidFill>
                <a:latin typeface="Calibri" charset="0"/>
              </a:rPr>
              <a:pPr/>
              <a:t>3</a:t>
            </a:fld>
            <a:endParaRPr lang="en-US" altLang="en-US">
              <a:solidFill>
                <a:prstClr val="black"/>
              </a:solidFill>
              <a:latin typeface="Calibri" charset="0"/>
            </a:endParaRPr>
          </a:p>
        </p:txBody>
      </p:sp>
    </p:spTree>
    <p:extLst>
      <p:ext uri="{BB962C8B-B14F-4D97-AF65-F5344CB8AC3E}">
        <p14:creationId xmlns:p14="http://schemas.microsoft.com/office/powerpoint/2010/main" val="333065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provide students with an overview of the material that will be covered during the lecture.</a:t>
            </a: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3950A08F-42DB-A144-82AF-2C20B31F3443}" type="slidenum">
              <a:rPr lang="en-US" altLang="en-US">
                <a:solidFill>
                  <a:prstClr val="black"/>
                </a:solidFill>
                <a:latin typeface="Calibri" charset="0"/>
              </a:rPr>
              <a:pPr/>
              <a:t>4</a:t>
            </a:fld>
            <a:endParaRPr lang="en-US" altLang="en-US">
              <a:solidFill>
                <a:prstClr val="black"/>
              </a:solidFill>
              <a:latin typeface="Calibri" charset="0"/>
            </a:endParaRPr>
          </a:p>
        </p:txBody>
      </p:sp>
    </p:spTree>
    <p:extLst>
      <p:ext uri="{BB962C8B-B14F-4D97-AF65-F5344CB8AC3E}">
        <p14:creationId xmlns:p14="http://schemas.microsoft.com/office/powerpoint/2010/main" val="4110529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b="1" dirty="0">
                <a:ea typeface="MS PGothic" charset="-128"/>
              </a:rPr>
              <a:t>Purpose: </a:t>
            </a:r>
            <a:r>
              <a:rPr lang="en-US" altLang="en-US" dirty="0"/>
              <a:t>The purpose of this slide is to begin the discussion on Learning. </a:t>
            </a:r>
          </a:p>
          <a:p>
            <a:pPr eaLnBrk="1" hangingPunct="1">
              <a:spcBef>
                <a:spcPct val="0"/>
              </a:spcBef>
              <a:defRPr/>
            </a:pPr>
            <a:endParaRPr lang="en-US" altLang="en-US" dirty="0"/>
          </a:p>
          <a:p>
            <a:pPr>
              <a:buFont typeface="Wingdings" panose="05000000000000000000" pitchFamily="2" charset="2"/>
              <a:buNone/>
              <a:defRPr/>
            </a:pPr>
            <a:r>
              <a:rPr lang="en-US" altLang="en-US" b="1" dirty="0"/>
              <a:t>(Click): </a:t>
            </a:r>
            <a:r>
              <a:rPr lang="en-US" b="1" dirty="0"/>
              <a:t>Most of us just follow our “gut” when it comes to learning strategies</a:t>
            </a:r>
          </a:p>
          <a:p>
            <a:pPr eaLnBrk="1" hangingPunct="1">
              <a:spcBef>
                <a:spcPct val="0"/>
              </a:spcBef>
              <a:buFont typeface="Arial" panose="020B0604020202020204" pitchFamily="34" charset="0"/>
              <a:buNone/>
              <a:defRPr/>
            </a:pPr>
            <a:r>
              <a:rPr lang="en-US" dirty="0"/>
              <a:t>While most learners merely follow their intuition about effective learning strategies, they can benefit from an interdisciplinary science of learning that studies basic principles of learning and memory. </a:t>
            </a:r>
          </a:p>
          <a:p>
            <a:pPr eaLnBrk="1" hangingPunct="1">
              <a:spcBef>
                <a:spcPct val="0"/>
              </a:spcBef>
              <a:buFont typeface="Arial" panose="020B0604020202020204" pitchFamily="34" charset="0"/>
              <a:buNone/>
              <a:defRPr/>
            </a:pPr>
            <a:endParaRPr lang="en-US" altLang="en-US" b="1" dirty="0"/>
          </a:p>
          <a:p>
            <a:pPr>
              <a:buFont typeface="Wingdings" panose="05000000000000000000" pitchFamily="2" charset="2"/>
              <a:buNone/>
              <a:defRPr/>
            </a:pPr>
            <a:r>
              <a:rPr lang="en-US" altLang="en-US" b="1" dirty="0"/>
              <a:t>(Click): </a:t>
            </a:r>
            <a:r>
              <a:rPr lang="en-US" b="1" dirty="0"/>
              <a:t>Learning is a broader concept than it appears</a:t>
            </a:r>
          </a:p>
          <a:p>
            <a:pPr eaLnBrk="1" hangingPunct="1">
              <a:spcBef>
                <a:spcPct val="0"/>
              </a:spcBef>
              <a:defRPr/>
            </a:pPr>
            <a:r>
              <a:rPr lang="en-US" dirty="0"/>
              <a:t>Learning is a broader domain than it appears, and includes changes in perception and the brain in response to a wide variety of experiences, and often takes place without conscious awareness or intention to learn. These less conscious forms of learning are seen across species, and include non-associative learning, classical conditioning, and operant conditioning. In contrast, this chapter will focus on factors that affect explicit, intentional forms of learning. </a:t>
            </a:r>
          </a:p>
          <a:p>
            <a:pPr eaLnBrk="1" hangingPunct="1">
              <a:spcBef>
                <a:spcPct val="0"/>
              </a:spcBef>
              <a:buFont typeface="Arial" panose="020B0604020202020204" pitchFamily="34" charset="0"/>
              <a:buNone/>
              <a:defRPr/>
            </a:pPr>
            <a:endParaRPr lang="en-US" altLang="en-US" dirty="0"/>
          </a:p>
          <a:p>
            <a:pPr eaLnBrk="1" hangingPunct="1">
              <a:spcBef>
                <a:spcPct val="0"/>
              </a:spcBef>
              <a:buFont typeface="Arial" panose="020B0604020202020204" pitchFamily="34" charset="0"/>
              <a:buNone/>
              <a:defRPr/>
            </a:pPr>
            <a:endParaRPr lang="en-US" altLang="en-US" dirty="0"/>
          </a:p>
          <a:p>
            <a:pPr eaLnBrk="1" hangingPunct="1">
              <a:spcBef>
                <a:spcPct val="0"/>
              </a:spcBef>
              <a:buFont typeface="Arial" panose="020B0604020202020204" pitchFamily="34" charset="0"/>
              <a:buNone/>
              <a:defRPr/>
            </a:pPr>
            <a:endParaRPr lang="en-US" altLang="en-US" dirty="0"/>
          </a:p>
          <a:p>
            <a:pPr marL="171450" indent="-171450" eaLnBrk="1" hangingPunct="1">
              <a:spcBef>
                <a:spcPct val="0"/>
              </a:spcBef>
              <a:buFont typeface="Arial" panose="020B0604020202020204" pitchFamily="34" charset="0"/>
              <a:buChar char="•"/>
              <a:defRPr/>
            </a:pPr>
            <a:endParaRPr lang="en-US" altLang="en-US" dirty="0"/>
          </a:p>
          <a:p>
            <a:pPr eaLnBrk="1" hangingPunct="1">
              <a:spcBef>
                <a:spcPct val="0"/>
              </a:spcBef>
              <a:buFont typeface="Arial" panose="020B0604020202020204" pitchFamily="34" charset="0"/>
              <a:buNone/>
              <a:defRPr/>
            </a:pPr>
            <a:endParaRPr lang="en-US" altLang="en-US" dirty="0"/>
          </a:p>
          <a:p>
            <a:pPr eaLnBrk="1" hangingPunct="1">
              <a:spcBef>
                <a:spcPct val="0"/>
              </a:spcBef>
              <a:defRPr/>
            </a:pPr>
            <a:endParaRPr lang="en-US" altLang="en-US" dirty="0"/>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013F09D7-A14B-8541-B47E-3A0CF37D9826}" type="slidenum">
              <a:rPr lang="en-US" altLang="en-US">
                <a:solidFill>
                  <a:prstClr val="black"/>
                </a:solidFill>
                <a:latin typeface="Calibri" charset="0"/>
              </a:rPr>
              <a:pPr/>
              <a:t>5</a:t>
            </a:fld>
            <a:endParaRPr lang="en-US" altLang="en-US">
              <a:solidFill>
                <a:prstClr val="black"/>
              </a:solidFill>
              <a:latin typeface="Calibri" charset="0"/>
            </a:endParaRPr>
          </a:p>
        </p:txBody>
      </p:sp>
    </p:spTree>
    <p:extLst>
      <p:ext uri="{BB962C8B-B14F-4D97-AF65-F5344CB8AC3E}">
        <p14:creationId xmlns:p14="http://schemas.microsoft.com/office/powerpoint/2010/main" val="421903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 </a:t>
            </a:r>
            <a:r>
              <a:rPr lang="en-US" altLang="en-US" dirty="0">
                <a:ea typeface="MS PGothic" charset="-128"/>
              </a:rPr>
              <a:t>The purpose of this slide is to provide students with an overview of the material that will be covered during the lecture.</a:t>
            </a: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67B158EE-9270-D44A-9401-FF470BE55A5F}" type="slidenum">
              <a:rPr lang="en-US" altLang="en-US">
                <a:solidFill>
                  <a:prstClr val="black"/>
                </a:solidFill>
                <a:latin typeface="Calibri" charset="0"/>
              </a:rPr>
              <a:pPr/>
              <a:t>6</a:t>
            </a:fld>
            <a:endParaRPr lang="en-US" altLang="en-US">
              <a:solidFill>
                <a:prstClr val="black"/>
              </a:solidFill>
              <a:latin typeface="Calibri" charset="0"/>
            </a:endParaRPr>
          </a:p>
        </p:txBody>
      </p:sp>
    </p:spTree>
    <p:extLst>
      <p:ext uri="{BB962C8B-B14F-4D97-AF65-F5344CB8AC3E}">
        <p14:creationId xmlns:p14="http://schemas.microsoft.com/office/powerpoint/2010/main" val="315466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The purpose of this slide is to teach students about individual differences in learners, and how that affects learning. </a:t>
            </a:r>
          </a:p>
          <a:p>
            <a:r>
              <a:rPr lang="en-US" altLang="en-US" dirty="0">
                <a:ea typeface="MS PGothic" charset="-128"/>
              </a:rPr>
              <a:t> </a:t>
            </a:r>
          </a:p>
          <a:p>
            <a:r>
              <a:rPr lang="en-US" altLang="en-US" dirty="0">
                <a:ea typeface="MS PGothic" charset="-128"/>
              </a:rPr>
              <a:t>The factors covered in the next few slides have been found to have an effect on learning.</a:t>
            </a:r>
          </a:p>
          <a:p>
            <a:endParaRPr lang="en-US" altLang="en-US" dirty="0">
              <a:ea typeface="MS PGothic" charset="-128"/>
            </a:endParaRPr>
          </a:p>
          <a:p>
            <a:r>
              <a:rPr lang="en-US" altLang="en-US" b="1" dirty="0">
                <a:ea typeface="MS PGothic" charset="-128"/>
              </a:rPr>
              <a:t>(Click): Motivation</a:t>
            </a:r>
            <a:endParaRPr lang="en-US" altLang="en-US" dirty="0">
              <a:ea typeface="MS PGothic" charset="-128"/>
            </a:endParaRPr>
          </a:p>
          <a:p>
            <a:endParaRPr lang="en-US" altLang="en-US" dirty="0">
              <a:ea typeface="MS PGothic" charset="-128"/>
            </a:endParaRPr>
          </a:p>
          <a:p>
            <a:r>
              <a:rPr lang="en-US" altLang="en-US" b="1" dirty="0">
                <a:ea typeface="MS PGothic" charset="-128"/>
              </a:rPr>
              <a:t>(Click): Not enhanced by money</a:t>
            </a:r>
            <a:endParaRPr lang="en-US" altLang="en-US" dirty="0">
              <a:ea typeface="MS PGothic" charset="-128"/>
            </a:endParaRPr>
          </a:p>
          <a:p>
            <a:r>
              <a:rPr lang="en-US" altLang="en-US" dirty="0">
                <a:ea typeface="MS PGothic" charset="-128"/>
              </a:rPr>
              <a:t>Motivation to learn is not greatly enhanced by money. </a:t>
            </a:r>
            <a:r>
              <a:rPr lang="en-US" altLang="en-US" i="1" dirty="0">
                <a:ea typeface="MS PGothic" charset="-128"/>
              </a:rPr>
              <a:t>For example:</a:t>
            </a:r>
            <a:r>
              <a:rPr lang="en-US" altLang="en-US" i="1" baseline="0" dirty="0">
                <a:ea typeface="MS PGothic" charset="-128"/>
              </a:rPr>
              <a:t> </a:t>
            </a:r>
            <a:r>
              <a:rPr lang="en-US" altLang="en-US" baseline="0" dirty="0">
                <a:ea typeface="MS PGothic" charset="-128"/>
              </a:rPr>
              <a:t>Did your parents ever try to motivate you by offering you a monetary reward? Did it work? Were you motivated?</a:t>
            </a:r>
            <a:endParaRPr lang="en-US" altLang="en-US" dirty="0">
              <a:ea typeface="MS PGothic" charset="-128"/>
            </a:endParaRPr>
          </a:p>
          <a:p>
            <a:endParaRPr lang="en-US" altLang="en-US" dirty="0">
              <a:ea typeface="MS PGothic" charset="-128"/>
            </a:endParaRPr>
          </a:p>
          <a:p>
            <a:r>
              <a:rPr lang="en-US" altLang="en-US" b="1" dirty="0">
                <a:ea typeface="MS PGothic" charset="-128"/>
              </a:rPr>
              <a:t>(Click): Prioritized, meaningful material = motivation</a:t>
            </a:r>
          </a:p>
          <a:p>
            <a:r>
              <a:rPr lang="en-US" altLang="en-US" dirty="0">
                <a:ea typeface="MS PGothic" charset="-128"/>
              </a:rPr>
              <a:t>But material that is prioritized by students will elicit greater effort. </a:t>
            </a:r>
          </a:p>
          <a:p>
            <a:pPr lvl="1"/>
            <a:endParaRPr lang="en-US" altLang="en-US" dirty="0">
              <a:ea typeface="MS PGothic"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1ACD90F3-9F6F-AD4A-89C2-999BDD5645B8}" type="slidenum">
              <a:rPr lang="en-US" altLang="en-US">
                <a:solidFill>
                  <a:prstClr val="black"/>
                </a:solidFill>
                <a:latin typeface="Calibri" charset="0"/>
              </a:rPr>
              <a:pPr/>
              <a:t>7</a:t>
            </a:fld>
            <a:endParaRPr lang="en-US" altLang="en-US">
              <a:solidFill>
                <a:prstClr val="black"/>
              </a:solidFill>
              <a:latin typeface="Calibri" charset="0"/>
            </a:endParaRPr>
          </a:p>
        </p:txBody>
      </p:sp>
    </p:spTree>
    <p:extLst>
      <p:ext uri="{BB962C8B-B14F-4D97-AF65-F5344CB8AC3E}">
        <p14:creationId xmlns:p14="http://schemas.microsoft.com/office/powerpoint/2010/main" val="185685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The purpose of this slide is to teach students about individual differences in learners, and how that affects learning. </a:t>
            </a:r>
          </a:p>
          <a:p>
            <a:r>
              <a:rPr lang="en-US" altLang="en-US" dirty="0">
                <a:ea typeface="MS PGothic" charset="-128"/>
              </a:rPr>
              <a:t> </a:t>
            </a:r>
          </a:p>
          <a:p>
            <a:r>
              <a:rPr lang="en-US" altLang="en-US" b="1" dirty="0">
                <a:ea typeface="MS PGothic" charset="-128"/>
              </a:rPr>
              <a:t>(Click): Working Memory</a:t>
            </a:r>
            <a:endParaRPr lang="en-US" altLang="en-US" dirty="0">
              <a:ea typeface="MS PGothic" charset="-128"/>
            </a:endParaRPr>
          </a:p>
          <a:p>
            <a:r>
              <a:rPr lang="en-US" altLang="en-US" i="1" dirty="0">
                <a:ea typeface="MS PGothic" charset="-128"/>
              </a:rPr>
              <a:t>Ask</a:t>
            </a:r>
            <a:r>
              <a:rPr lang="en-US" altLang="en-US" i="1" baseline="0" dirty="0">
                <a:ea typeface="MS PGothic" charset="-128"/>
              </a:rPr>
              <a:t> students: </a:t>
            </a:r>
            <a:r>
              <a:rPr lang="en-US" altLang="en-US" baseline="0" dirty="0">
                <a:ea typeface="MS PGothic" charset="-128"/>
              </a:rPr>
              <a:t>What is the difference between working memory and long-term memory? The module defines working memory as: “The form of memory we use to hold onto information temporarily, usually for the purposes of manipulation.”</a:t>
            </a:r>
            <a:endParaRPr lang="en-US" altLang="en-US" dirty="0">
              <a:ea typeface="MS PGothic" charset="-128"/>
            </a:endParaRPr>
          </a:p>
          <a:p>
            <a:endParaRPr lang="en-US" altLang="en-US" dirty="0">
              <a:ea typeface="MS PGothic" charset="-128"/>
            </a:endParaRPr>
          </a:p>
          <a:p>
            <a:r>
              <a:rPr lang="en-US" altLang="en-US" dirty="0">
                <a:ea typeface="MS PGothic" charset="-128"/>
              </a:rPr>
              <a:t>Additionally,</a:t>
            </a:r>
            <a:r>
              <a:rPr lang="en-US" altLang="en-US" baseline="0" dirty="0">
                <a:ea typeface="MS PGothic" charset="-128"/>
              </a:rPr>
              <a:t> h</a:t>
            </a:r>
            <a:r>
              <a:rPr lang="en-US" altLang="en-US" dirty="0">
                <a:ea typeface="MS PGothic" charset="-128"/>
              </a:rPr>
              <a:t>igher working memory capacity affects learning by predicting better…</a:t>
            </a:r>
          </a:p>
          <a:p>
            <a:endParaRPr lang="en-US" altLang="en-US" dirty="0">
              <a:ea typeface="MS PGothic" charset="-128"/>
            </a:endParaRPr>
          </a:p>
          <a:p>
            <a:r>
              <a:rPr lang="en-US" altLang="en-US" b="1" dirty="0">
                <a:ea typeface="MS PGothic" charset="-128"/>
              </a:rPr>
              <a:t>(Click): Reasoning</a:t>
            </a:r>
            <a:endParaRPr lang="en-US" altLang="en-US" dirty="0">
              <a:ea typeface="MS PGothic" charset="-128"/>
            </a:endParaRPr>
          </a:p>
          <a:p>
            <a:r>
              <a:rPr lang="en-US" altLang="en-US" dirty="0">
                <a:ea typeface="MS PGothic" charset="-128"/>
              </a:rPr>
              <a:t>Better reasoning…</a:t>
            </a:r>
          </a:p>
          <a:p>
            <a:endParaRPr lang="en-US" altLang="en-US" dirty="0">
              <a:ea typeface="MS PGothic" charset="-128"/>
            </a:endParaRPr>
          </a:p>
          <a:p>
            <a:r>
              <a:rPr lang="en-US" altLang="en-US" b="1" dirty="0">
                <a:ea typeface="MS PGothic" charset="-128"/>
              </a:rPr>
              <a:t>(Click): Reading Comprehension</a:t>
            </a:r>
            <a:endParaRPr lang="en-US" altLang="en-US" dirty="0">
              <a:ea typeface="MS PGothic" charset="-128"/>
            </a:endParaRPr>
          </a:p>
          <a:p>
            <a:r>
              <a:rPr lang="en-US" altLang="en-US" dirty="0">
                <a:ea typeface="MS PGothic" charset="-128"/>
              </a:rPr>
              <a:t>Better reading comprehension…</a:t>
            </a:r>
          </a:p>
          <a:p>
            <a:endParaRPr lang="en-US" altLang="en-US" dirty="0">
              <a:ea typeface="MS PGothic" charset="-128"/>
            </a:endParaRPr>
          </a:p>
          <a:p>
            <a:r>
              <a:rPr lang="en-US" altLang="en-US" b="1" dirty="0">
                <a:ea typeface="MS PGothic" charset="-128"/>
              </a:rPr>
              <a:t>(Click): Control of attention</a:t>
            </a:r>
            <a:endParaRPr lang="en-US" altLang="en-US" dirty="0">
              <a:ea typeface="MS PGothic" charset="-128"/>
            </a:endParaRPr>
          </a:p>
          <a:p>
            <a:r>
              <a:rPr lang="en-US" altLang="en-US" dirty="0">
                <a:ea typeface="MS PGothic" charset="-128"/>
              </a:rPr>
              <a:t>And better control of attention among learners.</a:t>
            </a: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412FBAFD-E457-E042-AE07-E187C53ED874}" type="slidenum">
              <a:rPr lang="en-US" altLang="en-US">
                <a:solidFill>
                  <a:prstClr val="black"/>
                </a:solidFill>
                <a:latin typeface="Calibri" charset="0"/>
              </a:rPr>
              <a:pPr/>
              <a:t>8</a:t>
            </a:fld>
            <a:endParaRPr lang="en-US" altLang="en-US">
              <a:solidFill>
                <a:prstClr val="black"/>
              </a:solidFill>
              <a:latin typeface="Calibri" charset="0"/>
            </a:endParaRPr>
          </a:p>
        </p:txBody>
      </p:sp>
    </p:spTree>
    <p:extLst>
      <p:ext uri="{BB962C8B-B14F-4D97-AF65-F5344CB8AC3E}">
        <p14:creationId xmlns:p14="http://schemas.microsoft.com/office/powerpoint/2010/main" val="22107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The purpose of this slide is to teach students about individual differences in learners, and how that affects learning. </a:t>
            </a:r>
          </a:p>
          <a:p>
            <a:r>
              <a:rPr lang="en-US" altLang="en-US" dirty="0">
                <a:ea typeface="MS PGothic" charset="-128"/>
              </a:rPr>
              <a:t> </a:t>
            </a:r>
          </a:p>
          <a:p>
            <a:r>
              <a:rPr lang="en-US" altLang="en-US" b="1" dirty="0">
                <a:ea typeface="MS PGothic" charset="-128"/>
              </a:rPr>
              <a:t>(Click): Anxiety</a:t>
            </a:r>
            <a:r>
              <a:rPr lang="en-US" altLang="en-US" dirty="0">
                <a:ea typeface="MS PGothic" charset="-128"/>
              </a:rPr>
              <a:t> </a:t>
            </a:r>
          </a:p>
          <a:p>
            <a:endParaRPr lang="en-US" altLang="en-US" dirty="0">
              <a:ea typeface="MS PGothic" charset="-128"/>
            </a:endParaRPr>
          </a:p>
          <a:p>
            <a:r>
              <a:rPr lang="en-US" altLang="en-US" b="1" dirty="0">
                <a:ea typeface="MS PGothic" charset="-128"/>
              </a:rPr>
              <a:t>(Click): Hurts working memory</a:t>
            </a:r>
            <a:endParaRPr lang="en-US" altLang="en-US" dirty="0">
              <a:ea typeface="MS PGothic" charset="-128"/>
            </a:endParaRPr>
          </a:p>
          <a:p>
            <a:r>
              <a:rPr lang="en-US" altLang="en-US" dirty="0">
                <a:ea typeface="MS PGothic" charset="-128"/>
              </a:rPr>
              <a:t>Anxiety hurts working memory, </a:t>
            </a:r>
          </a:p>
          <a:p>
            <a:endParaRPr lang="en-US" altLang="en-US" dirty="0">
              <a:ea typeface="MS PGothic" charset="-128"/>
            </a:endParaRPr>
          </a:p>
          <a:p>
            <a:r>
              <a:rPr lang="en-US" altLang="en-US" b="1" dirty="0">
                <a:ea typeface="MS PGothic" charset="-128"/>
              </a:rPr>
              <a:t>(Click): Write about it!</a:t>
            </a:r>
            <a:endParaRPr lang="en-US" altLang="en-US" dirty="0">
              <a:ea typeface="MS PGothic" charset="-128"/>
            </a:endParaRPr>
          </a:p>
          <a:p>
            <a:r>
              <a:rPr lang="en-US" altLang="en-US" dirty="0">
                <a:ea typeface="MS PGothic" charset="-128"/>
              </a:rPr>
              <a:t>Although anxiety can impair working memory, having students write about their learning-related anxiety (e.g. math anxiety) can reduce worry and improve performance.</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B801E17A-B904-7F45-BC7B-3A9B0162810A}" type="slidenum">
              <a:rPr lang="en-US" altLang="en-US">
                <a:solidFill>
                  <a:prstClr val="black"/>
                </a:solidFill>
                <a:latin typeface="Calibri" charset="0"/>
              </a:rPr>
              <a:pPr/>
              <a:t>9</a:t>
            </a:fld>
            <a:endParaRPr lang="en-US" altLang="en-US">
              <a:solidFill>
                <a:prstClr val="black"/>
              </a:solidFill>
              <a:latin typeface="Calibri" charset="0"/>
            </a:endParaRPr>
          </a:p>
        </p:txBody>
      </p:sp>
    </p:spTree>
    <p:extLst>
      <p:ext uri="{BB962C8B-B14F-4D97-AF65-F5344CB8AC3E}">
        <p14:creationId xmlns:p14="http://schemas.microsoft.com/office/powerpoint/2010/main" val="3065075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180CE4-6032-43E8-825A-E7A3ED7BD11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138462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180CE4-6032-43E8-825A-E7A3ED7BD11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284213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180CE4-6032-43E8-825A-E7A3ED7BD11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3661199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298324C-1984-2242-A31D-366721E683B1}"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4DE14F7-B92C-8347-A067-8F7C6B97F191}" type="slidenum">
              <a:rPr lang="en-US" altLang="en-US"/>
              <a:pPr>
                <a:defRPr/>
              </a:pPr>
              <a:t>‹#›</a:t>
            </a:fld>
            <a:endParaRPr lang="en-US" altLang="en-US"/>
          </a:p>
        </p:txBody>
      </p:sp>
    </p:spTree>
    <p:extLst>
      <p:ext uri="{BB962C8B-B14F-4D97-AF65-F5344CB8AC3E}">
        <p14:creationId xmlns:p14="http://schemas.microsoft.com/office/powerpoint/2010/main" val="1804336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B3CB015-1894-EA4D-B69A-1187B7DC3AFD}"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A27C71-703E-C541-924D-7F360805DEBD}" type="slidenum">
              <a:rPr lang="en-US" altLang="en-US"/>
              <a:pPr>
                <a:defRPr/>
              </a:pPr>
              <a:t>‹#›</a:t>
            </a:fld>
            <a:endParaRPr lang="en-US" altLang="en-US"/>
          </a:p>
        </p:txBody>
      </p:sp>
    </p:spTree>
    <p:extLst>
      <p:ext uri="{BB962C8B-B14F-4D97-AF65-F5344CB8AC3E}">
        <p14:creationId xmlns:p14="http://schemas.microsoft.com/office/powerpoint/2010/main" val="3905317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C10B9DA-9C58-0745-A5B0-49B0EE13639A}"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A6325F1-EC73-6341-8F41-87F212827205}" type="slidenum">
              <a:rPr lang="en-US" altLang="en-US"/>
              <a:pPr>
                <a:defRPr/>
              </a:pPr>
              <a:t>‹#›</a:t>
            </a:fld>
            <a:endParaRPr lang="en-US" altLang="en-US"/>
          </a:p>
        </p:txBody>
      </p:sp>
    </p:spTree>
    <p:extLst>
      <p:ext uri="{BB962C8B-B14F-4D97-AF65-F5344CB8AC3E}">
        <p14:creationId xmlns:p14="http://schemas.microsoft.com/office/powerpoint/2010/main" val="2035761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40CA778-7419-8D41-8294-3A69BEEAA281}" type="datetimeFigureOut">
              <a:rPr lang="en-US" altLang="en-US"/>
              <a:pPr>
                <a:defRPr/>
              </a:pPr>
              <a:t>8/30/2016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AAA8EAC-5435-A84B-AE43-98CA2F15AAF5}" type="slidenum">
              <a:rPr lang="en-US" altLang="en-US"/>
              <a:pPr>
                <a:defRPr/>
              </a:pPr>
              <a:t>‹#›</a:t>
            </a:fld>
            <a:endParaRPr lang="en-US" altLang="en-US"/>
          </a:p>
        </p:txBody>
      </p:sp>
    </p:spTree>
    <p:extLst>
      <p:ext uri="{BB962C8B-B14F-4D97-AF65-F5344CB8AC3E}">
        <p14:creationId xmlns:p14="http://schemas.microsoft.com/office/powerpoint/2010/main" val="2500168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1C3ED56-3491-024C-9B48-7379546592E4}" type="datetimeFigureOut">
              <a:rPr lang="en-US" altLang="en-US"/>
              <a:pPr>
                <a:defRPr/>
              </a:pPr>
              <a:t>8/30/2016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D828A7E-B1BD-BC44-9758-A06533CE2A33}" type="slidenum">
              <a:rPr lang="en-US" altLang="en-US"/>
              <a:pPr>
                <a:defRPr/>
              </a:pPr>
              <a:t>‹#›</a:t>
            </a:fld>
            <a:endParaRPr lang="en-US" altLang="en-US"/>
          </a:p>
        </p:txBody>
      </p:sp>
    </p:spTree>
    <p:extLst>
      <p:ext uri="{BB962C8B-B14F-4D97-AF65-F5344CB8AC3E}">
        <p14:creationId xmlns:p14="http://schemas.microsoft.com/office/powerpoint/2010/main" val="2411945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6EFCA6F-24EC-D14A-9BDC-344C9BCB422B}" type="datetimeFigureOut">
              <a:rPr lang="en-US" altLang="en-US"/>
              <a:pPr>
                <a:defRPr/>
              </a:pPr>
              <a:t>8/30/2016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0CC480F-C996-F443-8519-269BE31EE6FE}" type="slidenum">
              <a:rPr lang="en-US" altLang="en-US"/>
              <a:pPr>
                <a:defRPr/>
              </a:pPr>
              <a:t>‹#›</a:t>
            </a:fld>
            <a:endParaRPr lang="en-US" altLang="en-US"/>
          </a:p>
        </p:txBody>
      </p:sp>
    </p:spTree>
    <p:extLst>
      <p:ext uri="{BB962C8B-B14F-4D97-AF65-F5344CB8AC3E}">
        <p14:creationId xmlns:p14="http://schemas.microsoft.com/office/powerpoint/2010/main" val="1300371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63E198E-E253-DA4E-9122-A0C627936E46}" type="datetimeFigureOut">
              <a:rPr lang="en-US" altLang="en-US"/>
              <a:pPr>
                <a:defRPr/>
              </a:pPr>
              <a:t>8/30/2016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2133C19-D384-0C46-B824-CC68F6DCFAD1}" type="slidenum">
              <a:rPr lang="en-US" altLang="en-US"/>
              <a:pPr>
                <a:defRPr/>
              </a:pPr>
              <a:t>‹#›</a:t>
            </a:fld>
            <a:endParaRPr lang="en-US" altLang="en-US"/>
          </a:p>
        </p:txBody>
      </p:sp>
    </p:spTree>
    <p:extLst>
      <p:ext uri="{BB962C8B-B14F-4D97-AF65-F5344CB8AC3E}">
        <p14:creationId xmlns:p14="http://schemas.microsoft.com/office/powerpoint/2010/main" val="3940378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21D8C27-A4CD-B44A-8CD7-1022D6AF90A0}" type="datetimeFigureOut">
              <a:rPr lang="en-US" altLang="en-US"/>
              <a:pPr>
                <a:defRPr/>
              </a:pPr>
              <a:t>8/30/2016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05340C4-91BE-6F45-87DB-EECDF34029FA}" type="slidenum">
              <a:rPr lang="en-US" altLang="en-US"/>
              <a:pPr>
                <a:defRPr/>
              </a:pPr>
              <a:t>‹#›</a:t>
            </a:fld>
            <a:endParaRPr lang="en-US" altLang="en-US"/>
          </a:p>
        </p:txBody>
      </p:sp>
    </p:spTree>
    <p:extLst>
      <p:ext uri="{BB962C8B-B14F-4D97-AF65-F5344CB8AC3E}">
        <p14:creationId xmlns:p14="http://schemas.microsoft.com/office/powerpoint/2010/main" val="22774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180CE4-6032-43E8-825A-E7A3ED7BD11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3554694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C54CC07-2D65-334C-910F-A20199523A8F}" type="datetimeFigureOut">
              <a:rPr lang="en-US" altLang="en-US"/>
              <a:pPr>
                <a:defRPr/>
              </a:pPr>
              <a:t>8/30/2016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0A9FDAE-2F3A-EC49-A7DD-6DF44557DD93}" type="slidenum">
              <a:rPr lang="en-US" altLang="en-US"/>
              <a:pPr>
                <a:defRPr/>
              </a:pPr>
              <a:t>‹#›</a:t>
            </a:fld>
            <a:endParaRPr lang="en-US" altLang="en-US"/>
          </a:p>
        </p:txBody>
      </p:sp>
    </p:spTree>
    <p:extLst>
      <p:ext uri="{BB962C8B-B14F-4D97-AF65-F5344CB8AC3E}">
        <p14:creationId xmlns:p14="http://schemas.microsoft.com/office/powerpoint/2010/main" val="222146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A097515-AC50-8C43-897A-7D900D73FC33}"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B354FCD-33DB-E84C-9D92-A9ABF6B6B2B1}" type="slidenum">
              <a:rPr lang="en-US" altLang="en-US"/>
              <a:pPr>
                <a:defRPr/>
              </a:pPr>
              <a:t>‹#›</a:t>
            </a:fld>
            <a:endParaRPr lang="en-US" altLang="en-US"/>
          </a:p>
        </p:txBody>
      </p:sp>
    </p:spTree>
    <p:extLst>
      <p:ext uri="{BB962C8B-B14F-4D97-AF65-F5344CB8AC3E}">
        <p14:creationId xmlns:p14="http://schemas.microsoft.com/office/powerpoint/2010/main" val="3282155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46830A-07EF-AA47-8643-183E6611DAC2}"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58060AF-8744-8F46-9509-0BD939709912}" type="slidenum">
              <a:rPr lang="en-US" altLang="en-US"/>
              <a:pPr>
                <a:defRPr/>
              </a:pPr>
              <a:t>‹#›</a:t>
            </a:fld>
            <a:endParaRPr lang="en-US" altLang="en-US"/>
          </a:p>
        </p:txBody>
      </p:sp>
    </p:spTree>
    <p:extLst>
      <p:ext uri="{BB962C8B-B14F-4D97-AF65-F5344CB8AC3E}">
        <p14:creationId xmlns:p14="http://schemas.microsoft.com/office/powerpoint/2010/main" val="163952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80CE4-6032-43E8-825A-E7A3ED7BD11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11676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180CE4-6032-43E8-825A-E7A3ED7BD113}"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46952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180CE4-6032-43E8-825A-E7A3ED7BD113}"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186764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180CE4-6032-43E8-825A-E7A3ED7BD113}"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408274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80CE4-6032-43E8-825A-E7A3ED7BD113}" type="datetimeFigureOut">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330820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80CE4-6032-43E8-825A-E7A3ED7BD113}"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38805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80CE4-6032-43E8-825A-E7A3ED7BD113}"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41ECC-6B2B-4EB0-A03D-79A0965C1509}" type="slidenum">
              <a:rPr lang="en-US" smtClean="0"/>
              <a:t>‹#›</a:t>
            </a:fld>
            <a:endParaRPr lang="en-US"/>
          </a:p>
        </p:txBody>
      </p:sp>
    </p:spTree>
    <p:extLst>
      <p:ext uri="{BB962C8B-B14F-4D97-AF65-F5344CB8AC3E}">
        <p14:creationId xmlns:p14="http://schemas.microsoft.com/office/powerpoint/2010/main" val="232369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80CE4-6032-43E8-825A-E7A3ED7BD113}" type="datetimeFigureOut">
              <a:rPr lang="en-US" smtClean="0"/>
              <a:t>8/30/2016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41ECC-6B2B-4EB0-A03D-79A0965C1509}" type="slidenum">
              <a:rPr lang="en-US" smtClean="0"/>
              <a:t>‹#›</a:t>
            </a:fld>
            <a:endParaRPr lang="en-US"/>
          </a:p>
        </p:txBody>
      </p:sp>
    </p:spTree>
    <p:extLst>
      <p:ext uri="{BB962C8B-B14F-4D97-AF65-F5344CB8AC3E}">
        <p14:creationId xmlns:p14="http://schemas.microsoft.com/office/powerpoint/2010/main" val="4096880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34125BC8-1EAB-D04C-90EF-B22E8D6B41A3}" type="datetimeFigureOut">
              <a:rPr lang="en-US" altLang="en-US"/>
              <a:pPr defTabSz="457200" fontAlgn="base">
                <a:spcBef>
                  <a:spcPct val="0"/>
                </a:spcBef>
                <a:spcAft>
                  <a:spcPct val="0"/>
                </a:spcAft>
                <a:defRPr/>
              </a:pPr>
              <a:t>8/30/2016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59C34BF8-C76C-B148-A433-C9345C332F13}" type="slidenum">
              <a:rPr lang="en-US" altLang="en-US"/>
              <a:pPr defTabSz="457200" fontAlgn="base">
                <a:spcBef>
                  <a:spcPct val="0"/>
                </a:spcBef>
                <a:spcAft>
                  <a:spcPct val="0"/>
                </a:spcAft>
                <a:defRPr/>
              </a:pPr>
              <a:t>‹#›</a:t>
            </a:fld>
            <a:endParaRPr lang="en-US" altLang="en-US"/>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16359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KxD_XQ7ItyA"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3524250"/>
            <a:ext cx="7772400" cy="1470025"/>
          </a:xfrm>
        </p:spPr>
        <p:txBody>
          <a:bodyPr/>
          <a:lstStyle/>
          <a:p>
            <a:pPr eaLnBrk="1" hangingPunct="1"/>
            <a:r>
              <a:rPr lang="en-US" altLang="en-US" b="1" dirty="0">
                <a:ea typeface="MS PGothic" charset="-128"/>
              </a:rPr>
              <a:t>Factors Influencing Learning</a:t>
            </a:r>
          </a:p>
        </p:txBody>
      </p:sp>
      <p:sp>
        <p:nvSpPr>
          <p:cNvPr id="3" name="Subtitle 2"/>
          <p:cNvSpPr>
            <a:spLocks noGrp="1"/>
          </p:cNvSpPr>
          <p:nvPr>
            <p:ph type="subTitle" idx="1"/>
          </p:nvPr>
        </p:nvSpPr>
        <p:spPr>
          <a:xfrm>
            <a:off x="1371600" y="4635500"/>
            <a:ext cx="6400800" cy="1752600"/>
          </a:xfrm>
        </p:spPr>
        <p:txBody>
          <a:bodyPr rtlCol="0">
            <a:normAutofit/>
          </a:bodyPr>
          <a:lstStyle/>
          <a:p>
            <a:pPr eaLnBrk="1" fontAlgn="auto" hangingPunct="1">
              <a:spcAft>
                <a:spcPts val="0"/>
              </a:spcAft>
              <a:buFont typeface="Arial"/>
              <a:buNone/>
              <a:defRPr/>
            </a:pPr>
            <a:r>
              <a:rPr lang="en-US" dirty="0">
                <a:ea typeface="+mn-ea"/>
              </a:rPr>
              <a:t>[Professor Name]</a:t>
            </a:r>
          </a:p>
          <a:p>
            <a:pPr eaLnBrk="1" fontAlgn="auto" hangingPunct="1">
              <a:spcAft>
                <a:spcPts val="0"/>
              </a:spcAft>
              <a:buFont typeface="Arial"/>
              <a:buNone/>
              <a:defRPr/>
            </a:pPr>
            <a:r>
              <a:rPr lang="en-US" dirty="0">
                <a:ea typeface="+mn-ea"/>
              </a:rPr>
              <a:t>[Class and Section Number]</a:t>
            </a:r>
          </a:p>
        </p:txBody>
      </p:sp>
      <p:pic>
        <p:nvPicPr>
          <p:cNvPr id="14339"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AutoShape 7" descr="Image result for learning brai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eaLnBrk="0" fontAlgn="base" hangingPunct="0">
              <a:spcBef>
                <a:spcPct val="0"/>
              </a:spcBef>
              <a:spcAft>
                <a:spcPct val="0"/>
              </a:spcAft>
              <a:buFontTx/>
              <a:buNone/>
            </a:pPr>
            <a:endParaRPr lang="en-US" altLang="en-US" sz="1800">
              <a:solidFill>
                <a:prstClr val="black"/>
              </a:solidFill>
              <a:latin typeface="Arial" charset="0"/>
            </a:endParaRPr>
          </a:p>
        </p:txBody>
      </p:sp>
      <p:pic>
        <p:nvPicPr>
          <p:cNvPr id="1434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1861" y="179388"/>
            <a:ext cx="5445563" cy="3840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722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b="1" u="sng">
                <a:ea typeface="MS PGothic" charset="-128"/>
              </a:rPr>
              <a:t>Differences in Learners</a:t>
            </a:r>
          </a:p>
        </p:txBody>
      </p:sp>
      <p:sp>
        <p:nvSpPr>
          <p:cNvPr id="6" name="Content Placeholder 5"/>
          <p:cNvSpPr>
            <a:spLocks noGrp="1"/>
          </p:cNvSpPr>
          <p:nvPr>
            <p:ph sz="half" idx="1"/>
          </p:nvPr>
        </p:nvSpPr>
        <p:spPr/>
        <p:txBody>
          <a:bodyPr/>
          <a:lstStyle/>
          <a:p>
            <a:pPr marL="0" indent="0">
              <a:buNone/>
              <a:defRPr/>
            </a:pPr>
            <a:r>
              <a:rPr lang="en-US" sz="3200" b="1" dirty="0"/>
              <a:t>Expertise</a:t>
            </a:r>
          </a:p>
          <a:p>
            <a:pPr marL="0" indent="0">
              <a:buFont typeface="Arial" panose="020B0604020202020204" pitchFamily="34" charset="0"/>
              <a:buNone/>
              <a:defRPr/>
            </a:pPr>
            <a:endParaRPr lang="en-US" dirty="0"/>
          </a:p>
          <a:p>
            <a:pPr>
              <a:buFont typeface="Wingdings" panose="05000000000000000000" pitchFamily="2" charset="2"/>
              <a:buChar char="§"/>
              <a:defRPr/>
            </a:pPr>
            <a:r>
              <a:rPr lang="en-US" dirty="0"/>
              <a:t>Chase &amp; Simon (1973) study of chess masters</a:t>
            </a:r>
          </a:p>
          <a:p>
            <a:pPr>
              <a:buFont typeface="Wingdings" panose="05000000000000000000" pitchFamily="2" charset="2"/>
              <a:buChar char="§"/>
              <a:defRPr/>
            </a:pPr>
            <a:endParaRPr lang="en-US" dirty="0"/>
          </a:p>
          <a:p>
            <a:pPr>
              <a:buFont typeface="Wingdings" panose="05000000000000000000" pitchFamily="2" charset="2"/>
              <a:buChar char="§"/>
              <a:defRPr/>
            </a:pPr>
            <a:r>
              <a:rPr lang="en-US" dirty="0"/>
              <a:t>Chunking</a:t>
            </a:r>
          </a:p>
          <a:p>
            <a:pPr>
              <a:buFont typeface="Wingdings" panose="05000000000000000000" pitchFamily="2" charset="2"/>
              <a:buChar char="§"/>
              <a:defRPr/>
            </a:pPr>
            <a:endParaRPr lang="en-US" dirty="0"/>
          </a:p>
          <a:p>
            <a:pPr marL="0" indent="0">
              <a:buFont typeface="Arial" panose="020B0604020202020204" pitchFamily="34" charset="0"/>
              <a:buNone/>
              <a:defRPr/>
            </a:pPr>
            <a:endParaRPr lang="en-US" sz="3600" dirty="0"/>
          </a:p>
        </p:txBody>
      </p:sp>
      <p:pic>
        <p:nvPicPr>
          <p:cNvPr id="3277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1413" y="1600200"/>
            <a:ext cx="3449637" cy="42418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7209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b="1" u="sng" dirty="0">
                <a:solidFill>
                  <a:srgbClr val="0070C0"/>
                </a:solidFill>
                <a:ea typeface="MS PGothic" charset="-128"/>
              </a:rPr>
              <a:t>Memory Activity</a:t>
            </a:r>
          </a:p>
        </p:txBody>
      </p:sp>
      <p:sp>
        <p:nvSpPr>
          <p:cNvPr id="3" name="Content Placeholder 2"/>
          <p:cNvSpPr>
            <a:spLocks noGrp="1"/>
          </p:cNvSpPr>
          <p:nvPr>
            <p:ph idx="1"/>
          </p:nvPr>
        </p:nvSpPr>
        <p:spPr/>
        <p:txBody>
          <a:bodyPr/>
          <a:lstStyle/>
          <a:p>
            <a:endParaRPr lang="en-US" altLang="en-US" sz="7200" b="1" dirty="0">
              <a:solidFill>
                <a:srgbClr val="00B050"/>
              </a:solidFill>
              <a:ea typeface="MS PGothic" charset="-128"/>
            </a:endParaRPr>
          </a:p>
          <a:p>
            <a:pPr marL="0" indent="0" algn="ctr">
              <a:buNone/>
            </a:pPr>
            <a:r>
              <a:rPr lang="en-US" altLang="en-US" sz="7200" b="1" dirty="0">
                <a:solidFill>
                  <a:srgbClr val="00B050"/>
                </a:solidFill>
                <a:ea typeface="MS PGothic" charset="-128"/>
              </a:rPr>
              <a:t>XIBMSATMTVPHDX </a:t>
            </a:r>
            <a:endParaRPr lang="en-US" altLang="en-US" sz="7200" dirty="0">
              <a:solidFill>
                <a:srgbClr val="00B050"/>
              </a:solidFill>
              <a:ea typeface="MS PGothic" charset="-128"/>
            </a:endParaRPr>
          </a:p>
          <a:p>
            <a:endParaRPr lang="en-US" altLang="en-US" dirty="0">
              <a:ea typeface="MS PGothic" charset="-128"/>
            </a:endParaRPr>
          </a:p>
        </p:txBody>
      </p:sp>
    </p:spTree>
    <p:extLst>
      <p:ext uri="{BB962C8B-B14F-4D97-AF65-F5344CB8AC3E}">
        <p14:creationId xmlns:p14="http://schemas.microsoft.com/office/powerpoint/2010/main" val="2280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b="1" u="sng" dirty="0">
                <a:solidFill>
                  <a:srgbClr val="0070C0"/>
                </a:solidFill>
                <a:ea typeface="MS PGothic" charset="-128"/>
              </a:rPr>
              <a:t>Memory Activity</a:t>
            </a:r>
          </a:p>
        </p:txBody>
      </p:sp>
      <p:sp>
        <p:nvSpPr>
          <p:cNvPr id="3" name="Content Placeholder 2"/>
          <p:cNvSpPr>
            <a:spLocks noGrp="1"/>
          </p:cNvSpPr>
          <p:nvPr>
            <p:ph idx="1"/>
          </p:nvPr>
        </p:nvSpPr>
        <p:spPr/>
        <p:txBody>
          <a:bodyPr/>
          <a:lstStyle/>
          <a:p>
            <a:endParaRPr lang="en-US" altLang="en-US" sz="7200" b="1" dirty="0">
              <a:solidFill>
                <a:srgbClr val="00B050"/>
              </a:solidFill>
              <a:ea typeface="MS PGothic" charset="-128"/>
            </a:endParaRPr>
          </a:p>
          <a:p>
            <a:pPr marL="0" indent="0" algn="ctr">
              <a:buNone/>
            </a:pPr>
            <a:r>
              <a:rPr lang="en-US" altLang="en-US" sz="6600" b="1" dirty="0">
                <a:solidFill>
                  <a:srgbClr val="0070C0"/>
                </a:solidFill>
                <a:ea typeface="MS PGothic" charset="-128"/>
              </a:rPr>
              <a:t>X </a:t>
            </a:r>
            <a:r>
              <a:rPr lang="en-US" altLang="en-US" sz="6600" b="1" dirty="0">
                <a:solidFill>
                  <a:srgbClr val="FF0000"/>
                </a:solidFill>
                <a:ea typeface="MS PGothic" charset="-128"/>
              </a:rPr>
              <a:t>IBM </a:t>
            </a:r>
            <a:r>
              <a:rPr lang="en-US" altLang="en-US" sz="6600" b="1" dirty="0">
                <a:solidFill>
                  <a:srgbClr val="0070C0"/>
                </a:solidFill>
                <a:ea typeface="MS PGothic" charset="-128"/>
              </a:rPr>
              <a:t>SAT</a:t>
            </a:r>
            <a:r>
              <a:rPr lang="en-US" altLang="en-US" sz="6600" b="1" dirty="0">
                <a:solidFill>
                  <a:srgbClr val="FF0000"/>
                </a:solidFill>
                <a:ea typeface="MS PGothic" charset="-128"/>
              </a:rPr>
              <a:t> MTV</a:t>
            </a:r>
            <a:r>
              <a:rPr lang="en-US" altLang="en-US" sz="6600" b="1" dirty="0">
                <a:solidFill>
                  <a:srgbClr val="0070C0"/>
                </a:solidFill>
                <a:ea typeface="MS PGothic" charset="-128"/>
              </a:rPr>
              <a:t> PHD</a:t>
            </a:r>
            <a:r>
              <a:rPr lang="en-US" altLang="en-US" sz="6600" b="1" dirty="0">
                <a:solidFill>
                  <a:srgbClr val="FF0000"/>
                </a:solidFill>
                <a:ea typeface="MS PGothic" charset="-128"/>
              </a:rPr>
              <a:t> X</a:t>
            </a:r>
            <a:endParaRPr lang="en-US" altLang="en-US" sz="6600" dirty="0">
              <a:solidFill>
                <a:srgbClr val="0070C0"/>
              </a:solidFill>
              <a:ea typeface="MS PGothic" charset="-128"/>
            </a:endParaRPr>
          </a:p>
          <a:p>
            <a:endParaRPr lang="en-US" altLang="en-US" dirty="0">
              <a:ea typeface="MS PGothic" charset="-128"/>
            </a:endParaRPr>
          </a:p>
        </p:txBody>
      </p:sp>
    </p:spTree>
    <p:extLst>
      <p:ext uri="{BB962C8B-B14F-4D97-AF65-F5344CB8AC3E}">
        <p14:creationId xmlns:p14="http://schemas.microsoft.com/office/powerpoint/2010/main" val="3117074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a:xfrm>
            <a:off x="457200" y="1600200"/>
            <a:ext cx="8229600" cy="5013325"/>
          </a:xfrm>
        </p:spPr>
        <p:txBody>
          <a:bodyPr rtlCol="0">
            <a:normAutofit/>
          </a:bodyPr>
          <a:lstStyle/>
          <a:p>
            <a:pPr>
              <a:buFont typeface="Arial" panose="020B0604020202020204" pitchFamily="34" charset="0"/>
              <a:buChar char="•"/>
              <a:defRPr/>
            </a:pPr>
            <a:r>
              <a:rPr lang="en-US" dirty="0">
                <a:solidFill>
                  <a:schemeClr val="bg1">
                    <a:lumMod val="65000"/>
                  </a:schemeClr>
                </a:solidFill>
              </a:rPr>
              <a:t>Introduction to Learning</a:t>
            </a:r>
          </a:p>
          <a:p>
            <a:pPr>
              <a:buFont typeface="Arial" panose="020B0604020202020204" pitchFamily="34" charset="0"/>
              <a:buChar char="•"/>
              <a:defRPr/>
            </a:pPr>
            <a:r>
              <a:rPr lang="en-US" dirty="0">
                <a:solidFill>
                  <a:schemeClr val="bg1">
                    <a:lumMod val="65000"/>
                  </a:schemeClr>
                </a:solidFill>
              </a:rPr>
              <a:t>Differences in Learners</a:t>
            </a:r>
          </a:p>
          <a:p>
            <a:pPr>
              <a:buFont typeface="Arial" panose="020B0604020202020204" pitchFamily="34" charset="0"/>
              <a:buChar char="•"/>
              <a:defRPr/>
            </a:pPr>
            <a:r>
              <a:rPr lang="en-US" b="1" dirty="0" smtClean="0"/>
              <a:t>Encoding </a:t>
            </a:r>
            <a:r>
              <a:rPr lang="en-US" b="1" dirty="0"/>
              <a:t>Activities</a:t>
            </a:r>
          </a:p>
          <a:p>
            <a:pPr lvl="1">
              <a:buFont typeface="Arial" panose="020B0604020202020204" pitchFamily="34" charset="0"/>
              <a:buChar char="•"/>
              <a:defRPr/>
            </a:pPr>
            <a:r>
              <a:rPr lang="en-US" b="1" dirty="0"/>
              <a:t>How we learn is just as important as intention to learn</a:t>
            </a:r>
          </a:p>
          <a:p>
            <a:pPr lvl="1">
              <a:buFont typeface="Arial" panose="020B0604020202020204" pitchFamily="34" charset="0"/>
              <a:buChar char="•"/>
              <a:defRPr/>
            </a:pPr>
            <a:r>
              <a:rPr lang="en-US" b="1" dirty="0"/>
              <a:t>Self-control of learning strategies</a:t>
            </a:r>
          </a:p>
          <a:p>
            <a:pPr lvl="1">
              <a:buFont typeface="Arial" panose="020B0604020202020204" pitchFamily="34" charset="0"/>
              <a:buChar char="•"/>
              <a:defRPr/>
            </a:pPr>
            <a:r>
              <a:rPr lang="en-US" b="1" dirty="0"/>
              <a:t>Research-backed effective encoding strategies</a:t>
            </a:r>
          </a:p>
          <a:p>
            <a:pPr>
              <a:buFont typeface="Arial" panose="020B0604020202020204" pitchFamily="34" charset="0"/>
              <a:buChar char="•"/>
              <a:defRPr/>
            </a:pPr>
            <a:r>
              <a:rPr lang="en-US" dirty="0">
                <a:solidFill>
                  <a:schemeClr val="bg1">
                    <a:lumMod val="65000"/>
                  </a:schemeClr>
                </a:solidFill>
              </a:rPr>
              <a:t>General Principles of Learning</a:t>
            </a: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1228652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274638"/>
            <a:ext cx="8229600" cy="1325562"/>
          </a:xfrm>
        </p:spPr>
        <p:txBody>
          <a:bodyPr/>
          <a:lstStyle/>
          <a:p>
            <a:pPr eaLnBrk="1" hangingPunct="1"/>
            <a:r>
              <a:rPr lang="en-US" altLang="en-US" b="1" u="sng">
                <a:ea typeface="MS PGothic" charset="-128"/>
              </a:rPr>
              <a:t>Encoding Activities</a:t>
            </a:r>
          </a:p>
        </p:txBody>
      </p:sp>
      <p:sp>
        <p:nvSpPr>
          <p:cNvPr id="4" name="Content Placeholder 3"/>
          <p:cNvSpPr>
            <a:spLocks noGrp="1"/>
          </p:cNvSpPr>
          <p:nvPr>
            <p:ph sz="half" idx="1"/>
          </p:nvPr>
        </p:nvSpPr>
        <p:spPr>
          <a:xfrm>
            <a:off x="457200" y="1600200"/>
            <a:ext cx="4686300" cy="4525963"/>
          </a:xfrm>
        </p:spPr>
        <p:txBody>
          <a:bodyPr/>
          <a:lstStyle/>
          <a:p>
            <a:pPr>
              <a:buFont typeface="Wingdings" panose="05000000000000000000" pitchFamily="2" charset="2"/>
              <a:buChar char="§"/>
              <a:defRPr/>
            </a:pPr>
            <a:r>
              <a:rPr lang="en-US" dirty="0"/>
              <a:t>It’s not just how </a:t>
            </a:r>
            <a:r>
              <a:rPr lang="en-US" i="1" dirty="0"/>
              <a:t>hard </a:t>
            </a:r>
            <a:r>
              <a:rPr lang="en-US" dirty="0"/>
              <a:t>you try to learn…</a:t>
            </a:r>
          </a:p>
          <a:p>
            <a:pPr>
              <a:buFont typeface="Wingdings" panose="05000000000000000000" pitchFamily="2" charset="2"/>
              <a:buChar char="§"/>
              <a:defRPr/>
            </a:pPr>
            <a:endParaRPr lang="en-US" sz="2000" dirty="0"/>
          </a:p>
          <a:p>
            <a:pPr>
              <a:buFont typeface="Wingdings" panose="05000000000000000000" pitchFamily="2" charset="2"/>
              <a:buChar char="§"/>
              <a:defRPr/>
            </a:pPr>
            <a:r>
              <a:rPr lang="en-US" dirty="0"/>
              <a:t>It’s about </a:t>
            </a:r>
            <a:r>
              <a:rPr lang="en-US" i="1" dirty="0"/>
              <a:t>how </a:t>
            </a:r>
            <a:r>
              <a:rPr lang="en-US" dirty="0"/>
              <a:t>you encode the information!</a:t>
            </a:r>
          </a:p>
          <a:p>
            <a:pPr>
              <a:buFont typeface="Wingdings" panose="05000000000000000000" pitchFamily="2" charset="2"/>
              <a:buChar char="§"/>
              <a:defRPr/>
            </a:pPr>
            <a:endParaRPr lang="en-US" sz="2000" dirty="0"/>
          </a:p>
          <a:p>
            <a:pPr>
              <a:buFont typeface="Wingdings" panose="05000000000000000000" pitchFamily="2" charset="2"/>
              <a:buChar char="§"/>
              <a:defRPr/>
            </a:pPr>
            <a:r>
              <a:rPr lang="en-US" dirty="0"/>
              <a:t>Incidental vs. intentional learning</a:t>
            </a:r>
          </a:p>
          <a:p>
            <a:pPr>
              <a:buFont typeface="Wingdings" panose="05000000000000000000" pitchFamily="2" charset="2"/>
              <a:buChar char="§"/>
              <a:defRPr/>
            </a:pPr>
            <a:endParaRPr lang="en-US" sz="2000" dirty="0"/>
          </a:p>
          <a:p>
            <a:pPr>
              <a:buFont typeface="Wingdings" panose="05000000000000000000" pitchFamily="2" charset="2"/>
              <a:buChar char="§"/>
              <a:defRPr/>
            </a:pPr>
            <a:r>
              <a:rPr lang="en-US" dirty="0"/>
              <a:t>Survival processing</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sz="3600" dirty="0"/>
          </a:p>
        </p:txBody>
      </p:sp>
      <p:pic>
        <p:nvPicPr>
          <p:cNvPr id="4096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0188" y="1709738"/>
            <a:ext cx="3382962" cy="43053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882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ltLang="en-US" b="1" u="sng" dirty="0">
                <a:ea typeface="MS PGothic" charset="-128"/>
              </a:rPr>
              <a:t>Self-Control of </a:t>
            </a:r>
            <a:r>
              <a:rPr lang="en-US" altLang="en-US" b="1" u="sng" dirty="0" smtClean="0">
                <a:ea typeface="MS PGothic" charset="-128"/>
              </a:rPr>
              <a:t/>
            </a:r>
            <a:br>
              <a:rPr lang="en-US" altLang="en-US" b="1" u="sng" dirty="0" smtClean="0">
                <a:ea typeface="MS PGothic" charset="-128"/>
              </a:rPr>
            </a:br>
            <a:r>
              <a:rPr lang="en-US" altLang="en-US" b="1" u="sng" dirty="0" smtClean="0">
                <a:ea typeface="MS PGothic" charset="-128"/>
              </a:rPr>
              <a:t>Learning </a:t>
            </a:r>
            <a:r>
              <a:rPr lang="en-US" altLang="en-US" b="1" u="sng" dirty="0">
                <a:ea typeface="MS PGothic" charset="-128"/>
              </a:rPr>
              <a:t>Strategies</a:t>
            </a:r>
          </a:p>
        </p:txBody>
      </p:sp>
      <p:sp>
        <p:nvSpPr>
          <p:cNvPr id="6" name="Content Placeholder 5"/>
          <p:cNvSpPr>
            <a:spLocks noGrp="1"/>
          </p:cNvSpPr>
          <p:nvPr>
            <p:ph sz="half" idx="1"/>
          </p:nvPr>
        </p:nvSpPr>
        <p:spPr>
          <a:xfrm>
            <a:off x="784225" y="4910138"/>
            <a:ext cx="8229600" cy="1647825"/>
          </a:xfrm>
        </p:spPr>
        <p:txBody>
          <a:bodyPr/>
          <a:lstStyle/>
          <a:p>
            <a:pPr>
              <a:buFont typeface="Wingdings" panose="05000000000000000000" pitchFamily="2" charset="2"/>
              <a:buChar char="§"/>
              <a:defRPr/>
            </a:pPr>
            <a:r>
              <a:rPr lang="en-US" dirty="0"/>
              <a:t>Control over our learning methods can be helpful</a:t>
            </a:r>
          </a:p>
          <a:p>
            <a:pPr>
              <a:buFont typeface="Wingdings" panose="05000000000000000000" pitchFamily="2" charset="2"/>
              <a:buChar char="§"/>
              <a:defRPr/>
            </a:pPr>
            <a:r>
              <a:rPr lang="en-US" b="1" dirty="0"/>
              <a:t>IF</a:t>
            </a:r>
            <a:r>
              <a:rPr lang="en-US" dirty="0"/>
              <a:t> we spend more time on difficult material</a:t>
            </a:r>
          </a:p>
          <a:p>
            <a:pPr>
              <a:buFont typeface="Wingdings" panose="05000000000000000000" pitchFamily="2" charset="2"/>
              <a:buChar char="§"/>
              <a:defRPr/>
            </a:pPr>
            <a:r>
              <a:rPr lang="en-US" b="1" dirty="0"/>
              <a:t>AND IF </a:t>
            </a:r>
            <a:r>
              <a:rPr lang="en-US" dirty="0"/>
              <a:t>we restudy what we don’t know as well</a:t>
            </a:r>
          </a:p>
          <a:p>
            <a:pPr marL="0" indent="0">
              <a:buFont typeface="Arial" panose="020B0604020202020204" pitchFamily="34" charset="0"/>
              <a:buNone/>
              <a:defRPr/>
            </a:pPr>
            <a:endParaRPr lang="en-US" sz="3600" dirty="0"/>
          </a:p>
        </p:txBody>
      </p:sp>
      <p:pic>
        <p:nvPicPr>
          <p:cNvPr id="43011"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637094"/>
            <a:ext cx="4914900" cy="3287712"/>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868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274638"/>
            <a:ext cx="8229600" cy="1325562"/>
          </a:xfrm>
        </p:spPr>
        <p:txBody>
          <a:bodyPr/>
          <a:lstStyle/>
          <a:p>
            <a:pPr eaLnBrk="1" hangingPunct="1"/>
            <a:r>
              <a:rPr lang="en-US" altLang="en-US" b="1" u="sng">
                <a:ea typeface="MS PGothic" charset="-128"/>
              </a:rPr>
              <a:t>Research-backed </a:t>
            </a:r>
            <a:br>
              <a:rPr lang="en-US" altLang="en-US" b="1" u="sng">
                <a:ea typeface="MS PGothic" charset="-128"/>
              </a:rPr>
            </a:br>
            <a:r>
              <a:rPr lang="en-US" altLang="en-US" b="1" u="sng">
                <a:ea typeface="MS PGothic" charset="-128"/>
              </a:rPr>
              <a:t>Encoding Strategies</a:t>
            </a:r>
          </a:p>
        </p:txBody>
      </p:sp>
      <p:sp>
        <p:nvSpPr>
          <p:cNvPr id="4" name="Content Placeholder 3"/>
          <p:cNvSpPr>
            <a:spLocks noGrp="1"/>
          </p:cNvSpPr>
          <p:nvPr>
            <p:ph sz="half" idx="1"/>
          </p:nvPr>
        </p:nvSpPr>
        <p:spPr>
          <a:xfrm>
            <a:off x="1209675" y="4389937"/>
            <a:ext cx="7369175" cy="2271712"/>
          </a:xfrm>
        </p:spPr>
        <p:txBody>
          <a:bodyPr/>
          <a:lstStyle/>
          <a:p>
            <a:pPr lvl="1">
              <a:buFont typeface="Wingdings" panose="05000000000000000000" pitchFamily="2" charset="2"/>
              <a:buChar char="§"/>
            </a:pPr>
            <a:r>
              <a:rPr lang="en-US" altLang="en-US" sz="3200" dirty="0" smtClean="0">
                <a:ea typeface="MS PGothic" charset="-128"/>
              </a:rPr>
              <a:t>Spacing </a:t>
            </a:r>
            <a:r>
              <a:rPr lang="en-US" altLang="en-US" sz="3200" dirty="0">
                <a:ea typeface="MS PGothic" charset="-128"/>
              </a:rPr>
              <a:t>out repetitions of study</a:t>
            </a:r>
          </a:p>
          <a:p>
            <a:pPr lvl="1">
              <a:buFont typeface="Wingdings" panose="05000000000000000000" pitchFamily="2" charset="2"/>
              <a:buChar char="§"/>
            </a:pPr>
            <a:r>
              <a:rPr lang="en-US" altLang="en-US" sz="3200" dirty="0">
                <a:ea typeface="MS PGothic" charset="-128"/>
              </a:rPr>
              <a:t>Interleaving (mixing) various skills</a:t>
            </a:r>
          </a:p>
          <a:p>
            <a:pPr lvl="1">
              <a:buFont typeface="Wingdings" panose="05000000000000000000" pitchFamily="2" charset="2"/>
              <a:buChar char="§"/>
            </a:pPr>
            <a:r>
              <a:rPr lang="en-US" altLang="en-US" sz="3200" dirty="0">
                <a:ea typeface="MS PGothic" charset="-128"/>
              </a:rPr>
              <a:t>Self-testing</a:t>
            </a:r>
          </a:p>
        </p:txBody>
      </p:sp>
      <p:pic>
        <p:nvPicPr>
          <p:cNvPr id="4505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735138"/>
            <a:ext cx="4003675" cy="263525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659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b="1" u="sng" dirty="0">
                <a:solidFill>
                  <a:srgbClr val="00B0F0"/>
                </a:solidFill>
                <a:ea typeface="MS PGothic" charset="-128"/>
              </a:rPr>
              <a:t>Remembering Activity</a:t>
            </a:r>
          </a:p>
        </p:txBody>
      </p:sp>
      <p:sp>
        <p:nvSpPr>
          <p:cNvPr id="3" name="Content Placeholder 2"/>
          <p:cNvSpPr>
            <a:spLocks noGrp="1"/>
          </p:cNvSpPr>
          <p:nvPr>
            <p:ph sz="half" idx="1"/>
          </p:nvPr>
        </p:nvSpPr>
        <p:spPr/>
        <p:txBody>
          <a:bodyPr/>
          <a:lstStyle/>
          <a:p>
            <a:r>
              <a:rPr lang="en-US" altLang="en-US" sz="3200">
                <a:ea typeface="MS PGothic" charset="-128"/>
              </a:rPr>
              <a:t>Serious </a:t>
            </a:r>
          </a:p>
          <a:p>
            <a:r>
              <a:rPr lang="en-US" altLang="en-US" sz="3200">
                <a:ea typeface="MS PGothic" charset="-128"/>
              </a:rPr>
              <a:t>Artistic </a:t>
            </a:r>
          </a:p>
          <a:p>
            <a:r>
              <a:rPr lang="en-US" altLang="en-US" sz="3200">
                <a:ea typeface="MS PGothic" charset="-128"/>
              </a:rPr>
              <a:t>Trusting </a:t>
            </a:r>
          </a:p>
          <a:p>
            <a:r>
              <a:rPr lang="en-US" altLang="en-US" sz="3200">
                <a:ea typeface="MS PGothic" charset="-128"/>
              </a:rPr>
              <a:t>Gentle </a:t>
            </a:r>
          </a:p>
          <a:p>
            <a:r>
              <a:rPr lang="en-US" altLang="en-US" sz="3200">
                <a:ea typeface="MS PGothic" charset="-128"/>
              </a:rPr>
              <a:t>Timid </a:t>
            </a:r>
          </a:p>
          <a:p>
            <a:r>
              <a:rPr lang="en-US" altLang="en-US" sz="3200">
                <a:ea typeface="MS PGothic" charset="-128"/>
              </a:rPr>
              <a:t>Warm </a:t>
            </a:r>
          </a:p>
          <a:p>
            <a:r>
              <a:rPr lang="en-US" altLang="en-US" sz="3200">
                <a:ea typeface="MS PGothic" charset="-128"/>
              </a:rPr>
              <a:t>Clumsy </a:t>
            </a:r>
          </a:p>
          <a:p>
            <a:r>
              <a:rPr lang="en-US" altLang="en-US" sz="3200">
                <a:ea typeface="MS PGothic" charset="-128"/>
              </a:rPr>
              <a:t>Lazy</a:t>
            </a:r>
          </a:p>
        </p:txBody>
      </p:sp>
      <p:sp>
        <p:nvSpPr>
          <p:cNvPr id="4" name="Content Placeholder 3"/>
          <p:cNvSpPr>
            <a:spLocks noGrp="1"/>
          </p:cNvSpPr>
          <p:nvPr>
            <p:ph sz="half" idx="2"/>
          </p:nvPr>
        </p:nvSpPr>
        <p:spPr/>
        <p:txBody>
          <a:bodyPr/>
          <a:lstStyle/>
          <a:p>
            <a:r>
              <a:rPr lang="en-US" altLang="en-US" sz="3200">
                <a:ea typeface="MS PGothic" charset="-128"/>
              </a:rPr>
              <a:t>Loyal </a:t>
            </a:r>
          </a:p>
          <a:p>
            <a:r>
              <a:rPr lang="en-US" altLang="en-US" sz="3200">
                <a:ea typeface="MS PGothic" charset="-128"/>
              </a:rPr>
              <a:t>Rigid </a:t>
            </a:r>
          </a:p>
          <a:p>
            <a:r>
              <a:rPr lang="en-US" altLang="en-US" sz="3200">
                <a:ea typeface="MS PGothic" charset="-128"/>
              </a:rPr>
              <a:t>Reckless </a:t>
            </a:r>
          </a:p>
          <a:p>
            <a:r>
              <a:rPr lang="en-US" altLang="en-US" sz="3200">
                <a:ea typeface="MS PGothic" charset="-128"/>
              </a:rPr>
              <a:t>Brave </a:t>
            </a:r>
          </a:p>
          <a:p>
            <a:r>
              <a:rPr lang="en-US" altLang="en-US" sz="3200">
                <a:ea typeface="MS PGothic" charset="-128"/>
              </a:rPr>
              <a:t>Honest </a:t>
            </a:r>
          </a:p>
          <a:p>
            <a:r>
              <a:rPr lang="en-US" altLang="en-US" sz="3200">
                <a:ea typeface="MS PGothic" charset="-128"/>
              </a:rPr>
              <a:t>Rude </a:t>
            </a:r>
          </a:p>
          <a:p>
            <a:r>
              <a:rPr lang="en-US" altLang="en-US" sz="3200">
                <a:ea typeface="MS PGothic" charset="-128"/>
              </a:rPr>
              <a:t>Wise </a:t>
            </a:r>
          </a:p>
          <a:p>
            <a:r>
              <a:rPr lang="en-US" altLang="en-US" sz="3200">
                <a:ea typeface="MS PGothic" charset="-128"/>
              </a:rPr>
              <a:t>Tense</a:t>
            </a:r>
            <a:r>
              <a:rPr lang="en-US" altLang="en-US" sz="3200" b="1">
                <a:solidFill>
                  <a:srgbClr val="00B050"/>
                </a:solidFill>
                <a:ea typeface="MS PGothic" charset="-128"/>
              </a:rPr>
              <a:t> </a:t>
            </a:r>
            <a:endParaRPr lang="en-US" altLang="en-US" sz="3200">
              <a:solidFill>
                <a:srgbClr val="00B050"/>
              </a:solidFill>
              <a:ea typeface="MS PGothic" charset="-128"/>
            </a:endParaRPr>
          </a:p>
          <a:p>
            <a:endParaRPr lang="en-US" altLang="en-US">
              <a:ea typeface="MS PGothic" charset="-128"/>
            </a:endParaRPr>
          </a:p>
        </p:txBody>
      </p:sp>
    </p:spTree>
    <p:extLst>
      <p:ext uri="{BB962C8B-B14F-4D97-AF65-F5344CB8AC3E}">
        <p14:creationId xmlns:p14="http://schemas.microsoft.com/office/powerpoint/2010/main" val="3013188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
                                            <p:txEl>
                                              <p:pRg st="0" end="0"/>
                                            </p:txEl>
                                          </p:spTgt>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4">
                                            <p:txEl>
                                              <p:pRg st="1" end="1"/>
                                            </p:txEl>
                                          </p:spTgt>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
                                            <p:txEl>
                                              <p:pRg st="2" end="2"/>
                                            </p:txEl>
                                          </p:spTgt>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
                                            <p:txEl>
                                              <p:pRg st="3" end="3"/>
                                            </p:txEl>
                                          </p:spTgt>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
                                            <p:txEl>
                                              <p:pRg st="4" end="4"/>
                                            </p:txEl>
                                          </p:spTgt>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
                                            <p:txEl>
                                              <p:pRg st="5" end="5"/>
                                            </p:txEl>
                                          </p:spTgt>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4">
                                            <p:txEl>
                                              <p:pRg st="6" end="6"/>
                                            </p:txEl>
                                          </p:spTgt>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0" end="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0" end="0"/>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
                                            <p:txEl>
                                              <p:pRg st="1" end="1"/>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xEl>
                                              <p:pRg st="2" end="2"/>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3" end="3"/>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4" end="4"/>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801688" y="292100"/>
            <a:ext cx="8229600" cy="1143000"/>
          </a:xfrm>
        </p:spPr>
        <p:txBody>
          <a:bodyPr/>
          <a:lstStyle/>
          <a:p>
            <a:pPr eaLnBrk="1" hangingPunct="1"/>
            <a:r>
              <a:rPr lang="en-US" altLang="en-US" b="1" u="sng">
                <a:solidFill>
                  <a:srgbClr val="00B0F0"/>
                </a:solidFill>
                <a:ea typeface="MS PGothic" charset="-128"/>
              </a:rPr>
              <a:t>CAT: The Muddiest Point</a:t>
            </a:r>
          </a:p>
        </p:txBody>
      </p:sp>
      <p:pic>
        <p:nvPicPr>
          <p:cNvPr id="4915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0175"/>
            <a:ext cx="15732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Content Placeholder 7"/>
          <p:cNvSpPr txBox="1">
            <a:spLocks/>
          </p:cNvSpPr>
          <p:nvPr/>
        </p:nvSpPr>
        <p:spPr bwMode="auto">
          <a:xfrm>
            <a:off x="457200" y="1909763"/>
            <a:ext cx="82296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fontAlgn="base">
              <a:spcAft>
                <a:spcPct val="0"/>
              </a:spcAft>
              <a:buFont typeface="Wingdings" charset="2"/>
              <a:buChar char="§"/>
            </a:pPr>
            <a:r>
              <a:rPr lang="en-US" altLang="en-US" b="1">
                <a:solidFill>
                  <a:prstClr val="black"/>
                </a:solidFill>
              </a:rPr>
              <a:t>What was the muddiest point in today’s class? </a:t>
            </a:r>
          </a:p>
          <a:p>
            <a:pPr defTabSz="457200" fontAlgn="base">
              <a:spcAft>
                <a:spcPct val="0"/>
              </a:spcAft>
              <a:buFont typeface="Wingdings" charset="2"/>
              <a:buChar char="§"/>
            </a:pPr>
            <a:r>
              <a:rPr lang="en-US" altLang="en-US" b="1">
                <a:solidFill>
                  <a:prstClr val="black"/>
                </a:solidFill>
              </a:rPr>
              <a:t>Write down what concept you are still struggling to understand. </a:t>
            </a:r>
          </a:p>
          <a:p>
            <a:pPr defTabSz="457200" fontAlgn="base">
              <a:spcAft>
                <a:spcPct val="0"/>
              </a:spcAft>
              <a:buFont typeface="Wingdings" charset="2"/>
              <a:buChar char="§"/>
            </a:pPr>
            <a:endParaRPr lang="en-US" altLang="en-US" b="1">
              <a:solidFill>
                <a:prstClr val="black"/>
              </a:solidFill>
            </a:endParaRPr>
          </a:p>
        </p:txBody>
      </p:sp>
    </p:spTree>
    <p:extLst>
      <p:ext uri="{BB962C8B-B14F-4D97-AF65-F5344CB8AC3E}">
        <p14:creationId xmlns:p14="http://schemas.microsoft.com/office/powerpoint/2010/main" val="1862946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b="1" u="sng" dirty="0">
                <a:solidFill>
                  <a:srgbClr val="00B0F0"/>
                </a:solidFill>
                <a:ea typeface="MS PGothic" charset="-128"/>
              </a:rPr>
              <a:t>Review of Muddy Concepts</a:t>
            </a:r>
          </a:p>
        </p:txBody>
      </p:sp>
      <p:pic>
        <p:nvPicPr>
          <p:cNvPr id="2" name="Picture 1"/>
          <p:cNvPicPr>
            <a:picLocks noChangeAspect="1"/>
          </p:cNvPicPr>
          <p:nvPr/>
        </p:nvPicPr>
        <p:blipFill>
          <a:blip r:embed="rId3"/>
          <a:stretch>
            <a:fillRect/>
          </a:stretch>
        </p:blipFill>
        <p:spPr>
          <a:xfrm>
            <a:off x="1524000" y="1467020"/>
            <a:ext cx="6096000" cy="4057650"/>
          </a:xfrm>
          <a:prstGeom prst="rect">
            <a:avLst/>
          </a:prstGeom>
          <a:ln>
            <a:noFill/>
          </a:ln>
          <a:effectLst/>
        </p:spPr>
      </p:pic>
    </p:spTree>
    <p:extLst>
      <p:ext uri="{BB962C8B-B14F-4D97-AF65-F5344CB8AC3E}">
        <p14:creationId xmlns:p14="http://schemas.microsoft.com/office/powerpoint/2010/main" val="211874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tLang="en-US" b="1" u="sng">
                <a:ea typeface="MS PGothic" charset="-128"/>
              </a:rPr>
              <a:t>Learning Objectives</a:t>
            </a:r>
            <a:endParaRPr lang="en-US" altLang="en-US">
              <a:ea typeface="MS PGothic" charset="-128"/>
            </a:endParaRPr>
          </a:p>
        </p:txBody>
      </p:sp>
      <p:sp>
        <p:nvSpPr>
          <p:cNvPr id="7171" name="Content Placeholder 2"/>
          <p:cNvSpPr>
            <a:spLocks noGrp="1"/>
          </p:cNvSpPr>
          <p:nvPr>
            <p:ph idx="1"/>
          </p:nvPr>
        </p:nvSpPr>
        <p:spPr/>
        <p:txBody>
          <a:bodyPr/>
          <a:lstStyle/>
          <a:p>
            <a:pPr marL="514350" indent="-514350">
              <a:buFont typeface="+mj-lt"/>
              <a:buAutoNum type="arabicPeriod"/>
              <a:defRPr/>
            </a:pPr>
            <a:r>
              <a:rPr lang="en-US" dirty="0"/>
              <a:t>Consider what kinds of activities constitute learning.</a:t>
            </a:r>
          </a:p>
          <a:p>
            <a:pPr marL="514350" indent="-514350">
              <a:buFont typeface="+mj-lt"/>
              <a:buAutoNum type="arabicPeriod"/>
              <a:defRPr/>
            </a:pPr>
            <a:r>
              <a:rPr lang="en-US" dirty="0"/>
              <a:t>Name multiple forms of learning.</a:t>
            </a:r>
          </a:p>
          <a:p>
            <a:pPr marL="514350" indent="-514350">
              <a:buFont typeface="+mj-lt"/>
              <a:buAutoNum type="arabicPeriod"/>
              <a:defRPr/>
            </a:pPr>
            <a:r>
              <a:rPr lang="en-US" dirty="0"/>
              <a:t>List some individual differences that affect learning.</a:t>
            </a:r>
          </a:p>
          <a:p>
            <a:pPr marL="514350" indent="-514350">
              <a:buFont typeface="+mj-lt"/>
              <a:buAutoNum type="arabicPeriod"/>
              <a:defRPr/>
            </a:pPr>
            <a:r>
              <a:rPr lang="en-US" dirty="0"/>
              <a:t>Describe the effect of various encoding activities on learning.</a:t>
            </a:r>
          </a:p>
          <a:p>
            <a:pPr marL="514350" indent="-514350">
              <a:buFont typeface="+mj-lt"/>
              <a:buAutoNum type="arabicPeriod"/>
              <a:defRPr/>
            </a:pPr>
            <a:r>
              <a:rPr lang="en-US" dirty="0"/>
              <a:t>Describe three general principles of learning.</a:t>
            </a:r>
          </a:p>
          <a:p>
            <a:pPr marL="0" indent="0">
              <a:buFont typeface="Arial" panose="020B0604020202020204" pitchFamily="34" charset="0"/>
              <a:buNone/>
              <a:defRPr/>
            </a:pPr>
            <a:endParaRPr lang="en-US" altLang="en-US" dirty="0"/>
          </a:p>
        </p:txBody>
      </p:sp>
    </p:spTree>
    <p:extLst>
      <p:ext uri="{BB962C8B-B14F-4D97-AF65-F5344CB8AC3E}">
        <p14:creationId xmlns:p14="http://schemas.microsoft.com/office/powerpoint/2010/main" val="2074519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a:xfrm>
            <a:off x="457200" y="1600200"/>
            <a:ext cx="8229600" cy="5013325"/>
          </a:xfrm>
        </p:spPr>
        <p:txBody>
          <a:bodyPr rtlCol="0">
            <a:normAutofit/>
          </a:bodyPr>
          <a:lstStyle/>
          <a:p>
            <a:pPr>
              <a:buFont typeface="Arial" panose="020B0604020202020204" pitchFamily="34" charset="0"/>
              <a:buChar char="•"/>
              <a:defRPr/>
            </a:pPr>
            <a:r>
              <a:rPr lang="en-US" dirty="0">
                <a:solidFill>
                  <a:schemeClr val="bg1">
                    <a:lumMod val="65000"/>
                  </a:schemeClr>
                </a:solidFill>
              </a:rPr>
              <a:t>Introduction to Learning</a:t>
            </a:r>
          </a:p>
          <a:p>
            <a:pPr>
              <a:buFont typeface="Arial" panose="020B0604020202020204" pitchFamily="34" charset="0"/>
              <a:buChar char="•"/>
              <a:defRPr/>
            </a:pPr>
            <a:r>
              <a:rPr lang="en-US" dirty="0">
                <a:solidFill>
                  <a:schemeClr val="bg1">
                    <a:lumMod val="65000"/>
                  </a:schemeClr>
                </a:solidFill>
              </a:rPr>
              <a:t>Differences in Learners</a:t>
            </a:r>
          </a:p>
          <a:p>
            <a:pPr>
              <a:buFont typeface="Arial" panose="020B0604020202020204" pitchFamily="34" charset="0"/>
              <a:buChar char="•"/>
              <a:defRPr/>
            </a:pPr>
            <a:r>
              <a:rPr lang="en-US" dirty="0" smtClean="0">
                <a:solidFill>
                  <a:schemeClr val="bg1">
                    <a:lumMod val="65000"/>
                  </a:schemeClr>
                </a:solidFill>
              </a:rPr>
              <a:t>Encoding </a:t>
            </a:r>
            <a:r>
              <a:rPr lang="en-US" dirty="0">
                <a:solidFill>
                  <a:schemeClr val="bg1">
                    <a:lumMod val="65000"/>
                  </a:schemeClr>
                </a:solidFill>
              </a:rPr>
              <a:t>Activities</a:t>
            </a:r>
          </a:p>
          <a:p>
            <a:pPr>
              <a:buFont typeface="Arial" panose="020B0604020202020204" pitchFamily="34" charset="0"/>
              <a:buChar char="•"/>
              <a:defRPr/>
            </a:pPr>
            <a:r>
              <a:rPr lang="en-US" b="1" dirty="0" smtClean="0"/>
              <a:t>General </a:t>
            </a:r>
            <a:r>
              <a:rPr lang="en-US" b="1" dirty="0"/>
              <a:t>Principles of Learning</a:t>
            </a:r>
          </a:p>
          <a:p>
            <a:pPr lvl="1">
              <a:buFont typeface="Arial" panose="020B0604020202020204" pitchFamily="34" charset="0"/>
              <a:buChar char="•"/>
              <a:defRPr/>
            </a:pPr>
            <a:r>
              <a:rPr lang="en-US" b="1" dirty="0"/>
              <a:t>The value of effective metacognition</a:t>
            </a:r>
          </a:p>
          <a:p>
            <a:pPr lvl="1">
              <a:buFont typeface="Arial" panose="020B0604020202020204" pitchFamily="34" charset="0"/>
              <a:buChar char="•"/>
              <a:defRPr/>
            </a:pPr>
            <a:r>
              <a:rPr lang="en-US" b="1" dirty="0"/>
              <a:t>Transfer-appropriate processing</a:t>
            </a:r>
          </a:p>
          <a:p>
            <a:pPr lvl="1">
              <a:buFont typeface="Arial" panose="020B0604020202020204" pitchFamily="34" charset="0"/>
              <a:buChar char="•"/>
              <a:defRPr/>
            </a:pPr>
            <a:r>
              <a:rPr lang="en-US" b="1" dirty="0"/>
              <a:t>The value of forgetting</a:t>
            </a: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3933115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b="1" u="sng" dirty="0">
                <a:solidFill>
                  <a:srgbClr val="00B0F0"/>
                </a:solidFill>
                <a:ea typeface="MS PGothic" charset="-128"/>
              </a:rPr>
              <a:t>Video and Discussion </a:t>
            </a:r>
            <a:br>
              <a:rPr lang="en-US" altLang="en-US" b="1" u="sng" dirty="0">
                <a:solidFill>
                  <a:srgbClr val="00B0F0"/>
                </a:solidFill>
                <a:ea typeface="MS PGothic" charset="-128"/>
              </a:rPr>
            </a:br>
            <a:r>
              <a:rPr lang="en-US" altLang="en-US" b="1" u="sng" dirty="0">
                <a:solidFill>
                  <a:srgbClr val="00B0F0"/>
                </a:solidFill>
                <a:ea typeface="MS PGothic" charset="-128"/>
              </a:rPr>
              <a:t>The U.S. Memory Champion</a:t>
            </a:r>
          </a:p>
        </p:txBody>
      </p:sp>
      <p:sp>
        <p:nvSpPr>
          <p:cNvPr id="53250" name="Content Placeholder 2"/>
          <p:cNvSpPr>
            <a:spLocks noGrp="1"/>
          </p:cNvSpPr>
          <p:nvPr>
            <p:ph idx="1"/>
          </p:nvPr>
        </p:nvSpPr>
        <p:spPr>
          <a:xfrm>
            <a:off x="457200" y="1828800"/>
            <a:ext cx="4551218" cy="2556164"/>
          </a:xfrm>
        </p:spPr>
        <p:txBody>
          <a:bodyPr/>
          <a:lstStyle/>
          <a:p>
            <a:pPr marL="457200" lvl="1" indent="0">
              <a:buFont typeface="Arial" charset="0"/>
              <a:buNone/>
            </a:pPr>
            <a:r>
              <a:rPr lang="en-US" altLang="en-US" sz="3200" b="1" dirty="0" smtClean="0">
                <a:solidFill>
                  <a:srgbClr val="00B050"/>
                </a:solidFill>
                <a:ea typeface="MS PGothic" charset="-128"/>
                <a:hlinkClick r:id="rId3"/>
              </a:rPr>
              <a:t>Let’s </a:t>
            </a:r>
            <a:r>
              <a:rPr lang="en-US" altLang="en-US" sz="3200" b="1" dirty="0">
                <a:solidFill>
                  <a:srgbClr val="00B050"/>
                </a:solidFill>
                <a:ea typeface="MS PGothic" charset="-128"/>
                <a:hlinkClick r:id="rId3"/>
              </a:rPr>
              <a:t>watch a video about how the U.S. Memory Champion trains</a:t>
            </a:r>
            <a:endParaRPr lang="en-US" altLang="en-US" sz="3200" b="1" dirty="0">
              <a:solidFill>
                <a:srgbClr val="00B050"/>
              </a:solidFill>
              <a:ea typeface="MS PGothic" charset="-128"/>
            </a:endParaRPr>
          </a:p>
          <a:p>
            <a:pPr marL="457200" lvl="1" indent="0">
              <a:buFont typeface="Arial" charset="0"/>
              <a:buNone/>
            </a:pPr>
            <a:endParaRPr lang="en-US" altLang="en-US" dirty="0">
              <a:ea typeface="MS PGothic" charset="-128"/>
            </a:endParaRPr>
          </a:p>
          <a:p>
            <a:pPr marL="0" indent="0">
              <a:buNone/>
            </a:pPr>
            <a:endParaRPr lang="en-US" altLang="en-US" dirty="0">
              <a:ea typeface="MS PGothic" charset="-128"/>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695" y="1828800"/>
            <a:ext cx="3380726" cy="4031673"/>
          </a:xfrm>
          <a:prstGeom prst="rect">
            <a:avLst/>
          </a:prstGeom>
        </p:spPr>
      </p:pic>
    </p:spTree>
    <p:extLst>
      <p:ext uri="{BB962C8B-B14F-4D97-AF65-F5344CB8AC3E}">
        <p14:creationId xmlns:p14="http://schemas.microsoft.com/office/powerpoint/2010/main" val="559096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457200" y="206375"/>
            <a:ext cx="8229600" cy="1143000"/>
          </a:xfrm>
        </p:spPr>
        <p:txBody>
          <a:bodyPr/>
          <a:lstStyle/>
          <a:p>
            <a:r>
              <a:rPr lang="en-US" altLang="en-US" b="1" u="sng">
                <a:ea typeface="MS PGothic" charset="-128"/>
              </a:rPr>
              <a:t>General Principles of Learning</a:t>
            </a:r>
            <a:endParaRPr lang="en-US" altLang="en-US">
              <a:ea typeface="MS PGothic" charset="-128"/>
            </a:endParaRPr>
          </a:p>
        </p:txBody>
      </p:sp>
      <p:sp>
        <p:nvSpPr>
          <p:cNvPr id="23555" name="Content Placeholder 2"/>
          <p:cNvSpPr>
            <a:spLocks noGrp="1"/>
          </p:cNvSpPr>
          <p:nvPr>
            <p:ph sz="half" idx="1"/>
          </p:nvPr>
        </p:nvSpPr>
        <p:spPr/>
        <p:txBody>
          <a:bodyPr/>
          <a:lstStyle/>
          <a:p>
            <a:pPr marL="0" indent="0">
              <a:buNone/>
            </a:pPr>
            <a:r>
              <a:rPr lang="en-US" altLang="en-US" sz="3200" b="1" dirty="0">
                <a:ea typeface="MS PGothic" charset="-128"/>
              </a:rPr>
              <a:t>Metacognition</a:t>
            </a:r>
          </a:p>
          <a:p>
            <a:pPr>
              <a:buFont typeface="Wingdings" charset="2"/>
              <a:buChar char="§"/>
            </a:pPr>
            <a:endParaRPr lang="en-US" altLang="en-US" sz="2000" dirty="0">
              <a:ea typeface="MS PGothic" charset="-128"/>
            </a:endParaRPr>
          </a:p>
          <a:p>
            <a:pPr>
              <a:buFont typeface="Wingdings" charset="2"/>
              <a:buChar char="§"/>
            </a:pPr>
            <a:r>
              <a:rPr lang="en-US" altLang="en-US" dirty="0">
                <a:ea typeface="MS PGothic" charset="-128"/>
              </a:rPr>
              <a:t>Monitoring and controlling learning</a:t>
            </a:r>
          </a:p>
          <a:p>
            <a:pPr>
              <a:buFont typeface="Wingdings" charset="2"/>
              <a:buChar char="§"/>
            </a:pPr>
            <a:endParaRPr lang="en-US" altLang="en-US" sz="2000" dirty="0">
              <a:ea typeface="MS PGothic" charset="-128"/>
            </a:endParaRPr>
          </a:p>
          <a:p>
            <a:pPr>
              <a:buFont typeface="Wingdings" charset="2"/>
              <a:buChar char="§"/>
            </a:pPr>
            <a:r>
              <a:rPr lang="en-US" altLang="en-US" dirty="0">
                <a:ea typeface="MS PGothic" charset="-128"/>
              </a:rPr>
              <a:t>A sense of what we have mastered </a:t>
            </a:r>
          </a:p>
          <a:p>
            <a:pPr>
              <a:buFont typeface="Wingdings" charset="2"/>
              <a:buChar char="§"/>
            </a:pPr>
            <a:endParaRPr lang="en-US" altLang="en-US" sz="2000" dirty="0">
              <a:ea typeface="MS PGothic" charset="-128"/>
            </a:endParaRPr>
          </a:p>
          <a:p>
            <a:pPr>
              <a:buFont typeface="Wingdings" charset="2"/>
              <a:buChar char="§"/>
            </a:pPr>
            <a:r>
              <a:rPr lang="en-US" altLang="en-US" dirty="0">
                <a:ea typeface="MS PGothic" charset="-128"/>
              </a:rPr>
              <a:t>We can improve by self-testing!</a:t>
            </a:r>
          </a:p>
        </p:txBody>
      </p:sp>
      <p:pic>
        <p:nvPicPr>
          <p:cNvPr id="5734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26063" y="1828800"/>
            <a:ext cx="3360737" cy="4297363"/>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5532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en-US" b="1" u="sng">
                <a:ea typeface="MS PGothic" charset="-128"/>
              </a:rPr>
              <a:t>General Principles of Learning</a:t>
            </a:r>
            <a:endParaRPr lang="en-US" altLang="en-US">
              <a:ea typeface="MS PGothic" charset="-128"/>
            </a:endParaRPr>
          </a:p>
        </p:txBody>
      </p:sp>
      <p:sp>
        <p:nvSpPr>
          <p:cNvPr id="23555" name="Content Placeholder 2"/>
          <p:cNvSpPr>
            <a:spLocks noGrp="1"/>
          </p:cNvSpPr>
          <p:nvPr>
            <p:ph sz="half" idx="1"/>
          </p:nvPr>
        </p:nvSpPr>
        <p:spPr>
          <a:xfrm>
            <a:off x="457200" y="1600200"/>
            <a:ext cx="4487863" cy="4525963"/>
          </a:xfrm>
        </p:spPr>
        <p:txBody>
          <a:bodyPr/>
          <a:lstStyle/>
          <a:p>
            <a:pPr marL="0" indent="0">
              <a:buNone/>
            </a:pPr>
            <a:r>
              <a:rPr lang="en-US" altLang="en-US" sz="3200" b="1" dirty="0">
                <a:ea typeface="MS PGothic" charset="-128"/>
              </a:rPr>
              <a:t>Transfer-appropriate processing</a:t>
            </a:r>
          </a:p>
          <a:p>
            <a:pPr>
              <a:buFont typeface="Wingdings" charset="2"/>
              <a:buChar char="§"/>
            </a:pPr>
            <a:endParaRPr lang="en-US" altLang="en-US" sz="2000" b="1" dirty="0">
              <a:ea typeface="MS PGothic" charset="-128"/>
            </a:endParaRPr>
          </a:p>
          <a:p>
            <a:pPr>
              <a:buFont typeface="Wingdings" charset="2"/>
              <a:buChar char="§"/>
            </a:pPr>
            <a:r>
              <a:rPr lang="en-US" altLang="en-US" sz="2400" dirty="0">
                <a:ea typeface="MS PGothic" charset="-128"/>
              </a:rPr>
              <a:t>Learning is revealed by particular tests</a:t>
            </a:r>
          </a:p>
          <a:p>
            <a:pPr>
              <a:buFont typeface="Wingdings" charset="2"/>
              <a:buChar char="§"/>
            </a:pPr>
            <a:endParaRPr lang="en-US" altLang="en-US" sz="2000" dirty="0">
              <a:ea typeface="MS PGothic" charset="-128"/>
            </a:endParaRPr>
          </a:p>
          <a:p>
            <a:pPr>
              <a:buFont typeface="Wingdings" charset="2"/>
              <a:buChar char="§"/>
            </a:pPr>
            <a:r>
              <a:rPr lang="en-US" altLang="en-US" sz="2400" dirty="0">
                <a:ea typeface="MS PGothic" charset="-128"/>
              </a:rPr>
              <a:t>Memory is better when test mirrors the encoding activity </a:t>
            </a:r>
          </a:p>
          <a:p>
            <a:pPr>
              <a:buFont typeface="Wingdings" charset="2"/>
              <a:buChar char="§"/>
            </a:pPr>
            <a:endParaRPr lang="en-US" altLang="en-US" sz="2000" dirty="0">
              <a:ea typeface="MS PGothic" charset="-128"/>
            </a:endParaRPr>
          </a:p>
          <a:p>
            <a:pPr>
              <a:buFont typeface="Wingdings" charset="2"/>
              <a:buChar char="§"/>
            </a:pPr>
            <a:r>
              <a:rPr lang="en-US" altLang="en-US" sz="2400" dirty="0">
                <a:ea typeface="MS PGothic" charset="-128"/>
              </a:rPr>
              <a:t>Think about the situation in which you will need the information</a:t>
            </a:r>
          </a:p>
        </p:txBody>
      </p:sp>
      <p:pic>
        <p:nvPicPr>
          <p:cNvPr id="5939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1785303"/>
            <a:ext cx="3835400" cy="3114675"/>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024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tLang="en-US" b="1" u="sng">
                <a:ea typeface="MS PGothic" charset="-128"/>
              </a:rPr>
              <a:t>General Principles of Learning</a:t>
            </a:r>
            <a:endParaRPr lang="en-US" altLang="en-US">
              <a:ea typeface="MS PGothic" charset="-128"/>
            </a:endParaRPr>
          </a:p>
        </p:txBody>
      </p:sp>
      <p:sp>
        <p:nvSpPr>
          <p:cNvPr id="23555" name="Content Placeholder 2"/>
          <p:cNvSpPr>
            <a:spLocks noGrp="1"/>
          </p:cNvSpPr>
          <p:nvPr>
            <p:ph sz="half" idx="1"/>
          </p:nvPr>
        </p:nvSpPr>
        <p:spPr>
          <a:xfrm>
            <a:off x="457200" y="1600200"/>
            <a:ext cx="4173538" cy="4525963"/>
          </a:xfrm>
        </p:spPr>
        <p:txBody>
          <a:bodyPr/>
          <a:lstStyle/>
          <a:p>
            <a:pPr marL="0" indent="0">
              <a:buNone/>
            </a:pPr>
            <a:r>
              <a:rPr lang="en-US" altLang="en-US" sz="3200" b="1" dirty="0">
                <a:ea typeface="MS PGothic" charset="-128"/>
              </a:rPr>
              <a:t>The value of forgetting</a:t>
            </a:r>
          </a:p>
          <a:p>
            <a:pPr>
              <a:buFont typeface="Wingdings" charset="2"/>
              <a:buChar char="§"/>
            </a:pPr>
            <a:endParaRPr lang="en-US" altLang="en-US" dirty="0">
              <a:ea typeface="MS PGothic" charset="-128"/>
            </a:endParaRPr>
          </a:p>
          <a:p>
            <a:pPr>
              <a:buFont typeface="Wingdings" charset="2"/>
              <a:buChar char="§"/>
            </a:pPr>
            <a:r>
              <a:rPr lang="en-US" altLang="en-US" dirty="0">
                <a:ea typeface="MS PGothic" charset="-128"/>
              </a:rPr>
              <a:t>Forgetting is good!</a:t>
            </a:r>
          </a:p>
          <a:p>
            <a:pPr>
              <a:buFont typeface="Wingdings" charset="2"/>
              <a:buChar char="§"/>
            </a:pPr>
            <a:endParaRPr lang="en-US" altLang="en-US" dirty="0">
              <a:ea typeface="MS PGothic" charset="-128"/>
            </a:endParaRPr>
          </a:p>
          <a:p>
            <a:pPr>
              <a:buFont typeface="Wingdings" charset="2"/>
              <a:buChar char="§"/>
            </a:pPr>
            <a:r>
              <a:rPr lang="en-US" altLang="en-US" dirty="0">
                <a:ea typeface="MS PGothic" charset="-128"/>
              </a:rPr>
              <a:t>Unclutters our memories</a:t>
            </a:r>
          </a:p>
          <a:p>
            <a:pPr>
              <a:buFont typeface="Wingdings" charset="2"/>
              <a:buChar char="§"/>
            </a:pPr>
            <a:endParaRPr lang="en-US" altLang="en-US" dirty="0">
              <a:ea typeface="MS PGothic" charset="-128"/>
            </a:endParaRPr>
          </a:p>
          <a:p>
            <a:pPr>
              <a:buFont typeface="Wingdings" charset="2"/>
              <a:buChar char="§"/>
            </a:pPr>
            <a:r>
              <a:rPr lang="en-US" altLang="en-US" dirty="0">
                <a:ea typeface="MS PGothic" charset="-128"/>
              </a:rPr>
              <a:t>Helps spaced-out learning become more durable</a:t>
            </a:r>
          </a:p>
        </p:txBody>
      </p:sp>
      <p:pic>
        <p:nvPicPr>
          <p:cNvPr id="6144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0738" y="1600200"/>
            <a:ext cx="4056062" cy="3360737"/>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2924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457200" y="155575"/>
            <a:ext cx="8229600" cy="1143000"/>
          </a:xfrm>
        </p:spPr>
        <p:txBody>
          <a:bodyPr/>
          <a:lstStyle/>
          <a:p>
            <a:r>
              <a:rPr lang="en-US" altLang="en-US" b="1" u="sng" dirty="0">
                <a:solidFill>
                  <a:srgbClr val="00B0F0"/>
                </a:solidFill>
                <a:ea typeface="MS PGothic" charset="-128"/>
              </a:rPr>
              <a:t>The Spacing Effect Activity</a:t>
            </a:r>
          </a:p>
        </p:txBody>
      </p:sp>
      <p:sp>
        <p:nvSpPr>
          <p:cNvPr id="3" name="Content Placeholder 2"/>
          <p:cNvSpPr>
            <a:spLocks noGrp="1"/>
          </p:cNvSpPr>
          <p:nvPr>
            <p:ph sz="half" idx="1"/>
          </p:nvPr>
        </p:nvSpPr>
        <p:spPr>
          <a:xfrm>
            <a:off x="457200" y="1600200"/>
            <a:ext cx="2252663" cy="4525963"/>
          </a:xfrm>
        </p:spPr>
        <p:txBody>
          <a:bodyPr/>
          <a:lstStyle/>
          <a:p>
            <a:r>
              <a:rPr lang="en-US" altLang="en-US">
                <a:ea typeface="MS PGothic" charset="-128"/>
              </a:rPr>
              <a:t>Message</a:t>
            </a:r>
          </a:p>
          <a:p>
            <a:r>
              <a:rPr lang="en-US" altLang="en-US" b="1">
                <a:ea typeface="MS PGothic" charset="-128"/>
              </a:rPr>
              <a:t>Basket</a:t>
            </a:r>
          </a:p>
          <a:p>
            <a:r>
              <a:rPr lang="en-US" altLang="en-US" b="1">
                <a:ea typeface="MS PGothic" charset="-128"/>
              </a:rPr>
              <a:t>Basket</a:t>
            </a:r>
          </a:p>
          <a:p>
            <a:r>
              <a:rPr lang="en-US" altLang="en-US">
                <a:ea typeface="MS PGothic" charset="-128"/>
              </a:rPr>
              <a:t>Fashion</a:t>
            </a:r>
          </a:p>
          <a:p>
            <a:r>
              <a:rPr lang="en-US" altLang="en-US" b="1">
                <a:ea typeface="MS PGothic" charset="-128"/>
              </a:rPr>
              <a:t>Justice</a:t>
            </a:r>
          </a:p>
          <a:p>
            <a:r>
              <a:rPr lang="en-US" altLang="en-US" b="1">
                <a:ea typeface="MS PGothic" charset="-128"/>
              </a:rPr>
              <a:t>Justice</a:t>
            </a:r>
          </a:p>
          <a:p>
            <a:r>
              <a:rPr lang="en-US" altLang="en-US">
                <a:ea typeface="MS PGothic" charset="-128"/>
              </a:rPr>
              <a:t>Artist</a:t>
            </a:r>
          </a:p>
          <a:p>
            <a:r>
              <a:rPr lang="en-US" altLang="en-US">
                <a:ea typeface="MS PGothic" charset="-128"/>
              </a:rPr>
              <a:t>Supper</a:t>
            </a:r>
          </a:p>
        </p:txBody>
      </p:sp>
      <p:sp>
        <p:nvSpPr>
          <p:cNvPr id="4" name="Content Placeholder 3"/>
          <p:cNvSpPr>
            <a:spLocks noGrp="1"/>
          </p:cNvSpPr>
          <p:nvPr>
            <p:ph sz="half" idx="2"/>
          </p:nvPr>
        </p:nvSpPr>
        <p:spPr>
          <a:xfrm>
            <a:off x="2709863" y="1600200"/>
            <a:ext cx="2098675" cy="4525963"/>
          </a:xfrm>
        </p:spPr>
        <p:txBody>
          <a:bodyPr/>
          <a:lstStyle/>
          <a:p>
            <a:r>
              <a:rPr lang="en-US" altLang="en-US">
                <a:ea typeface="MS PGothic" charset="-128"/>
              </a:rPr>
              <a:t>Fashion</a:t>
            </a:r>
            <a:r>
              <a:rPr lang="en-US" altLang="en-US" b="1">
                <a:ea typeface="MS PGothic" charset="-128"/>
              </a:rPr>
              <a:t> </a:t>
            </a:r>
          </a:p>
          <a:p>
            <a:r>
              <a:rPr lang="en-US" altLang="en-US" b="1">
                <a:ea typeface="MS PGothic" charset="-128"/>
              </a:rPr>
              <a:t>Ticket</a:t>
            </a:r>
          </a:p>
          <a:p>
            <a:r>
              <a:rPr lang="en-US" altLang="en-US" b="1">
                <a:ea typeface="MS PGothic" charset="-128"/>
              </a:rPr>
              <a:t>Ticket</a:t>
            </a:r>
          </a:p>
          <a:p>
            <a:r>
              <a:rPr lang="en-US" altLang="en-US">
                <a:ea typeface="MS PGothic" charset="-128"/>
              </a:rPr>
              <a:t>Remark</a:t>
            </a:r>
          </a:p>
          <a:p>
            <a:r>
              <a:rPr lang="en-US" altLang="en-US">
                <a:ea typeface="MS PGothic" charset="-128"/>
              </a:rPr>
              <a:t>Cousin</a:t>
            </a:r>
          </a:p>
          <a:p>
            <a:r>
              <a:rPr lang="en-US" altLang="en-US">
                <a:ea typeface="MS PGothic" charset="-128"/>
              </a:rPr>
              <a:t>Message</a:t>
            </a:r>
          </a:p>
          <a:p>
            <a:r>
              <a:rPr lang="en-US" altLang="en-US" b="1">
                <a:ea typeface="MS PGothic" charset="-128"/>
              </a:rPr>
              <a:t>Leather</a:t>
            </a:r>
          </a:p>
          <a:p>
            <a:r>
              <a:rPr lang="en-US" altLang="en-US" b="1">
                <a:ea typeface="MS PGothic" charset="-128"/>
              </a:rPr>
              <a:t>Leather</a:t>
            </a:r>
          </a:p>
          <a:p>
            <a:endParaRPr lang="en-US" altLang="en-US">
              <a:ea typeface="MS PGothic" charset="-128"/>
            </a:endParaRPr>
          </a:p>
        </p:txBody>
      </p:sp>
      <p:sp>
        <p:nvSpPr>
          <p:cNvPr id="5" name="Content Placeholder 3"/>
          <p:cNvSpPr txBox="1">
            <a:spLocks/>
          </p:cNvSpPr>
          <p:nvPr/>
        </p:nvSpPr>
        <p:spPr bwMode="auto">
          <a:xfrm>
            <a:off x="4808538" y="1600200"/>
            <a:ext cx="21002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eaLnBrk="0" fontAlgn="base" hangingPunct="0">
              <a:spcAft>
                <a:spcPct val="0"/>
              </a:spcAft>
            </a:pPr>
            <a:r>
              <a:rPr lang="en-US" altLang="en-US" sz="2800">
                <a:solidFill>
                  <a:prstClr val="black"/>
                </a:solidFill>
              </a:rPr>
              <a:t>Artist</a:t>
            </a:r>
          </a:p>
          <a:p>
            <a:pPr defTabSz="457200" eaLnBrk="0" fontAlgn="base" hangingPunct="0">
              <a:spcAft>
                <a:spcPct val="0"/>
              </a:spcAft>
            </a:pPr>
            <a:r>
              <a:rPr lang="en-US" altLang="en-US" sz="2800" b="1">
                <a:solidFill>
                  <a:prstClr val="black"/>
                </a:solidFill>
              </a:rPr>
              <a:t>Witness</a:t>
            </a:r>
          </a:p>
          <a:p>
            <a:pPr defTabSz="457200" eaLnBrk="0" fontAlgn="base" hangingPunct="0">
              <a:spcAft>
                <a:spcPct val="0"/>
              </a:spcAft>
            </a:pPr>
            <a:r>
              <a:rPr lang="en-US" altLang="en-US" sz="2800" b="1">
                <a:solidFill>
                  <a:prstClr val="black"/>
                </a:solidFill>
              </a:rPr>
              <a:t>Witness</a:t>
            </a:r>
          </a:p>
          <a:p>
            <a:pPr defTabSz="457200" eaLnBrk="0" fontAlgn="base" hangingPunct="0">
              <a:spcAft>
                <a:spcPct val="0"/>
              </a:spcAft>
            </a:pPr>
            <a:r>
              <a:rPr lang="en-US" altLang="en-US" sz="2800">
                <a:solidFill>
                  <a:prstClr val="black"/>
                </a:solidFill>
              </a:rPr>
              <a:t>Pattern</a:t>
            </a:r>
          </a:p>
          <a:p>
            <a:pPr defTabSz="457200" eaLnBrk="0" fontAlgn="base" hangingPunct="0">
              <a:spcAft>
                <a:spcPct val="0"/>
              </a:spcAft>
            </a:pPr>
            <a:r>
              <a:rPr lang="en-US" altLang="en-US" sz="2800">
                <a:solidFill>
                  <a:prstClr val="black"/>
                </a:solidFill>
              </a:rPr>
              <a:t>Bottle</a:t>
            </a:r>
          </a:p>
          <a:p>
            <a:pPr defTabSz="457200" eaLnBrk="0" fontAlgn="base" hangingPunct="0">
              <a:spcAft>
                <a:spcPct val="0"/>
              </a:spcAft>
            </a:pPr>
            <a:r>
              <a:rPr lang="en-US" altLang="en-US" sz="2800" b="1">
                <a:solidFill>
                  <a:prstClr val="black"/>
                </a:solidFill>
              </a:rPr>
              <a:t>Empire</a:t>
            </a:r>
          </a:p>
          <a:p>
            <a:pPr defTabSz="457200" eaLnBrk="0" fontAlgn="base" hangingPunct="0">
              <a:spcAft>
                <a:spcPct val="0"/>
              </a:spcAft>
            </a:pPr>
            <a:r>
              <a:rPr lang="en-US" altLang="en-US" sz="2800" b="1">
                <a:solidFill>
                  <a:prstClr val="black"/>
                </a:solidFill>
              </a:rPr>
              <a:t>Empire</a:t>
            </a:r>
          </a:p>
          <a:p>
            <a:pPr defTabSz="457200" eaLnBrk="0" fontAlgn="base" hangingPunct="0">
              <a:spcAft>
                <a:spcPct val="0"/>
              </a:spcAft>
            </a:pPr>
            <a:r>
              <a:rPr lang="en-US" altLang="en-US" sz="2800">
                <a:solidFill>
                  <a:prstClr val="black"/>
                </a:solidFill>
              </a:rPr>
              <a:t>Pattern</a:t>
            </a:r>
          </a:p>
          <a:p>
            <a:pPr defTabSz="457200" eaLnBrk="0" fontAlgn="base" hangingPunct="0">
              <a:spcAft>
                <a:spcPct val="0"/>
              </a:spcAft>
            </a:pPr>
            <a:endParaRPr lang="en-US" altLang="en-US" sz="2800" b="1">
              <a:solidFill>
                <a:prstClr val="black"/>
              </a:solidFill>
            </a:endParaRPr>
          </a:p>
        </p:txBody>
      </p:sp>
      <p:sp>
        <p:nvSpPr>
          <p:cNvPr id="6" name="Content Placeholder 3"/>
          <p:cNvSpPr txBox="1">
            <a:spLocks/>
          </p:cNvSpPr>
          <p:nvPr/>
        </p:nvSpPr>
        <p:spPr bwMode="auto">
          <a:xfrm>
            <a:off x="6908800" y="1600200"/>
            <a:ext cx="21002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eaLnBrk="0" fontAlgn="base" hangingPunct="0">
              <a:spcAft>
                <a:spcPct val="0"/>
              </a:spcAft>
            </a:pPr>
            <a:r>
              <a:rPr lang="en-US" altLang="en-US" sz="2800">
                <a:solidFill>
                  <a:prstClr val="black"/>
                </a:solidFill>
              </a:rPr>
              <a:t>Cousin</a:t>
            </a:r>
          </a:p>
          <a:p>
            <a:pPr defTabSz="457200" eaLnBrk="0" fontAlgn="base" hangingPunct="0">
              <a:spcAft>
                <a:spcPct val="0"/>
              </a:spcAft>
            </a:pPr>
            <a:r>
              <a:rPr lang="en-US" altLang="en-US" sz="2800" b="1">
                <a:solidFill>
                  <a:prstClr val="black"/>
                </a:solidFill>
              </a:rPr>
              <a:t>Giant</a:t>
            </a:r>
          </a:p>
          <a:p>
            <a:pPr defTabSz="457200" eaLnBrk="0" fontAlgn="base" hangingPunct="0">
              <a:spcAft>
                <a:spcPct val="0"/>
              </a:spcAft>
            </a:pPr>
            <a:r>
              <a:rPr lang="en-US" altLang="en-US" sz="2800" b="1">
                <a:solidFill>
                  <a:prstClr val="black"/>
                </a:solidFill>
              </a:rPr>
              <a:t>Giant</a:t>
            </a:r>
          </a:p>
          <a:p>
            <a:pPr defTabSz="457200" eaLnBrk="0" fontAlgn="base" hangingPunct="0">
              <a:spcAft>
                <a:spcPct val="0"/>
              </a:spcAft>
            </a:pPr>
            <a:r>
              <a:rPr lang="en-US" altLang="en-US" sz="2800">
                <a:solidFill>
                  <a:prstClr val="black"/>
                </a:solidFill>
              </a:rPr>
              <a:t>Supper</a:t>
            </a:r>
          </a:p>
          <a:p>
            <a:pPr defTabSz="457200" eaLnBrk="0" fontAlgn="base" hangingPunct="0">
              <a:spcAft>
                <a:spcPct val="0"/>
              </a:spcAft>
            </a:pPr>
            <a:r>
              <a:rPr lang="en-US" altLang="en-US" sz="2800">
                <a:solidFill>
                  <a:prstClr val="black"/>
                </a:solidFill>
              </a:rPr>
              <a:t>Remark</a:t>
            </a:r>
          </a:p>
          <a:p>
            <a:pPr defTabSz="457200" eaLnBrk="0" fontAlgn="base" hangingPunct="0">
              <a:spcAft>
                <a:spcPct val="0"/>
              </a:spcAft>
            </a:pPr>
            <a:r>
              <a:rPr lang="en-US" altLang="en-US" sz="2800" b="1">
                <a:solidFill>
                  <a:prstClr val="black"/>
                </a:solidFill>
              </a:rPr>
              <a:t>Habit</a:t>
            </a:r>
          </a:p>
          <a:p>
            <a:pPr defTabSz="457200" eaLnBrk="0" fontAlgn="base" hangingPunct="0">
              <a:spcAft>
                <a:spcPct val="0"/>
              </a:spcAft>
            </a:pPr>
            <a:r>
              <a:rPr lang="en-US" altLang="en-US" sz="2800" b="1">
                <a:solidFill>
                  <a:prstClr val="black"/>
                </a:solidFill>
              </a:rPr>
              <a:t>Habit</a:t>
            </a:r>
          </a:p>
          <a:p>
            <a:pPr defTabSz="457200" eaLnBrk="0" fontAlgn="base" hangingPunct="0">
              <a:spcAft>
                <a:spcPct val="0"/>
              </a:spcAft>
            </a:pPr>
            <a:r>
              <a:rPr lang="en-US" altLang="en-US" sz="2800">
                <a:solidFill>
                  <a:prstClr val="black"/>
                </a:solidFill>
              </a:rPr>
              <a:t>Bottle </a:t>
            </a:r>
          </a:p>
          <a:p>
            <a:pPr defTabSz="457200" eaLnBrk="0" fontAlgn="base" hangingPunct="0">
              <a:spcAft>
                <a:spcPct val="0"/>
              </a:spcAft>
            </a:pPr>
            <a:endParaRPr lang="en-US" altLang="en-US" sz="2400">
              <a:solidFill>
                <a:prstClr val="black"/>
              </a:solidFill>
            </a:endParaRPr>
          </a:p>
        </p:txBody>
      </p:sp>
    </p:spTree>
    <p:extLst>
      <p:ext uri="{BB962C8B-B14F-4D97-AF65-F5344CB8AC3E}">
        <p14:creationId xmlns:p14="http://schemas.microsoft.com/office/powerpoint/2010/main" val="4155209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801688" y="292100"/>
            <a:ext cx="8229600" cy="1143000"/>
          </a:xfrm>
        </p:spPr>
        <p:txBody>
          <a:bodyPr/>
          <a:lstStyle/>
          <a:p>
            <a:pPr eaLnBrk="1" hangingPunct="1"/>
            <a:r>
              <a:rPr lang="en-US" altLang="en-US" b="1" u="sng" dirty="0">
                <a:solidFill>
                  <a:srgbClr val="00B0F0"/>
                </a:solidFill>
                <a:ea typeface="MS PGothic" charset="-128"/>
              </a:rPr>
              <a:t>CAT: The One-Minute Paper</a:t>
            </a:r>
          </a:p>
        </p:txBody>
      </p:sp>
      <p:pic>
        <p:nvPicPr>
          <p:cNvPr id="54275"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 y="130175"/>
            <a:ext cx="15732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Content Placeholder 7"/>
          <p:cNvSpPr txBox="1">
            <a:spLocks/>
          </p:cNvSpPr>
          <p:nvPr/>
        </p:nvSpPr>
        <p:spPr bwMode="auto">
          <a:xfrm>
            <a:off x="457200" y="1909763"/>
            <a:ext cx="82296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fontAlgn="base">
              <a:spcAft>
                <a:spcPct val="0"/>
              </a:spcAft>
              <a:buFont typeface="Wingdings" charset="2"/>
              <a:buChar char="§"/>
            </a:pPr>
            <a:r>
              <a:rPr lang="en-US" altLang="en-US" b="1" dirty="0">
                <a:solidFill>
                  <a:prstClr val="black"/>
                </a:solidFill>
              </a:rPr>
              <a:t>What was the most important thing you learned during this class? </a:t>
            </a:r>
          </a:p>
          <a:p>
            <a:pPr defTabSz="457200" fontAlgn="base">
              <a:spcAft>
                <a:spcPct val="0"/>
              </a:spcAft>
              <a:buFont typeface="Wingdings" charset="2"/>
              <a:buChar char="§"/>
            </a:pPr>
            <a:r>
              <a:rPr lang="en-US" altLang="en-US" b="1" dirty="0">
                <a:solidFill>
                  <a:prstClr val="black"/>
                </a:solidFill>
              </a:rPr>
              <a:t>What important question remains unanswered?</a:t>
            </a:r>
          </a:p>
          <a:p>
            <a:pPr defTabSz="457200" fontAlgn="base">
              <a:spcAft>
                <a:spcPct val="0"/>
              </a:spcAft>
              <a:buFont typeface="Wingdings" charset="2"/>
              <a:buChar char="§"/>
            </a:pPr>
            <a:endParaRPr lang="en-US" altLang="en-US" b="1" dirty="0">
              <a:solidFill>
                <a:prstClr val="black"/>
              </a:solidFill>
            </a:endParaRPr>
          </a:p>
        </p:txBody>
      </p:sp>
    </p:spTree>
    <p:extLst>
      <p:ext uri="{BB962C8B-B14F-4D97-AF65-F5344CB8AC3E}">
        <p14:creationId xmlns:p14="http://schemas.microsoft.com/office/powerpoint/2010/main" val="2396044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3675122"/>
        </p:xfrm>
        <a:graphic>
          <a:graphicData uri="http://schemas.openxmlformats.org/drawingml/2006/table">
            <a:tbl>
              <a:tblPr/>
              <a:tblGrid>
                <a:gridCol w="735157">
                  <a:extLst>
                    <a:ext uri="{9D8B030D-6E8A-4147-A177-3AD203B41FA5}"/>
                  </a:extLst>
                </a:gridCol>
                <a:gridCol w="5437043">
                  <a:extLst>
                    <a:ext uri="{9D8B030D-6E8A-4147-A177-3AD203B41FA5}"/>
                  </a:extLst>
                </a:gridCol>
              </a:tblGrid>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baseline="0" dirty="0" smtClean="0">
                          <a:solidFill>
                            <a:schemeClr val="tx1"/>
                          </a:solidFill>
                          <a:effectLst/>
                          <a:latin typeface="+mn-lt"/>
                        </a:rPr>
                        <a:t>Photo Credit: Woman geralt </a:t>
                      </a:r>
                      <a:r>
                        <a:rPr lang="en-US" sz="900" b="0" i="0" u="none" strike="noStrike" baseline="0" dirty="0" smtClean="0">
                          <a:solidFill>
                            <a:srgbClr val="00B050"/>
                          </a:solidFill>
                          <a:effectLst/>
                          <a:latin typeface="+mn-lt"/>
                        </a:rPr>
                        <a:t>https://pixabay.com/en/woman-girl-icon-symbols-1197497/ https://creativecommons.org/publicdomain/zero/1.0/deed.en</a:t>
                      </a:r>
                      <a:endParaRPr lang="en-US" sz="900" b="0" i="0" u="none" strike="noStrike" baseline="0" dirty="0">
                        <a:solidFill>
                          <a:srgbClr val="00B050"/>
                        </a:solidFill>
                        <a:effectLst/>
                        <a:latin typeface="+mn-lt"/>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3</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the written word palo </a:t>
                      </a:r>
                      <a:r>
                        <a:rPr lang="en-US" sz="900" b="0" i="0" u="none" strike="noStrike" dirty="0" smtClean="0">
                          <a:solidFill>
                            <a:srgbClr val="00B050"/>
                          </a:solidFill>
                          <a:effectLst/>
                          <a:latin typeface="+mn-lt"/>
                        </a:rPr>
                        <a:t>https://www.flickr.com/photos/paloetic/6381538651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5</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Reminder3 bibliojojo </a:t>
                      </a:r>
                      <a:r>
                        <a:rPr lang="en-US" sz="900" b="0" i="0" u="none" strike="noStrike" dirty="0" smtClean="0">
                          <a:solidFill>
                            <a:srgbClr val="00B050"/>
                          </a:solidFill>
                          <a:effectLst/>
                          <a:latin typeface="+mn-lt"/>
                        </a:rPr>
                        <a:t>https://www.flickr.com/photos/68509201@N08/6225702347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414972">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7</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Carrot and the stick </a:t>
                      </a:r>
                      <a:r>
                        <a:rPr lang="en-US" sz="900" b="0" i="0" u="none" strike="noStrike" dirty="0" err="1" smtClean="0">
                          <a:solidFill>
                            <a:schemeClr val="tx1"/>
                          </a:solidFill>
                          <a:effectLst/>
                          <a:latin typeface="+mn-lt"/>
                        </a:rPr>
                        <a:t>Nevit</a:t>
                      </a:r>
                      <a:r>
                        <a:rPr lang="en-US" sz="900" b="0" i="0" u="none" strike="noStrike" dirty="0" smtClean="0">
                          <a:solidFill>
                            <a:schemeClr val="tx1"/>
                          </a:solidFill>
                          <a:effectLst/>
                          <a:latin typeface="+mn-lt"/>
                        </a:rPr>
                        <a:t> </a:t>
                      </a:r>
                      <a:r>
                        <a:rPr lang="en-US" sz="900" b="0" i="0" u="none" strike="noStrike" dirty="0" err="1" smtClean="0">
                          <a:solidFill>
                            <a:schemeClr val="tx1"/>
                          </a:solidFill>
                          <a:effectLst/>
                          <a:latin typeface="+mn-lt"/>
                        </a:rPr>
                        <a:t>Dilmen</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https://en.wikipedia.org/wiki/Carrot_and_stick#/media/File:Carrot_and_stick_motivation.svg http://creativecommons.org/licenses/by-sa/3.0/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8</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 Credit: Head </a:t>
                      </a:r>
                      <a:r>
                        <a:rPr lang="en-US" sz="900" b="0" i="0" u="none" strike="noStrike" dirty="0" smtClean="0">
                          <a:solidFill>
                            <a:schemeClr val="tx1"/>
                          </a:solidFill>
                          <a:effectLst/>
                          <a:latin typeface="+mn-lt"/>
                        </a:rPr>
                        <a:t>geralt </a:t>
                      </a:r>
                      <a:r>
                        <a:rPr lang="en-US" sz="900" b="0" i="0" u="none" strike="noStrike" dirty="0" smtClean="0">
                          <a:solidFill>
                            <a:srgbClr val="00B050"/>
                          </a:solidFill>
                          <a:effectLst/>
                          <a:latin typeface="+mn-lt"/>
                        </a:rPr>
                        <a:t>https://pixabay.com/en/head-brain-man-face-human-607480/ https://creativecommons.org/publicdomain/zero/1.0/deed.en</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9</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Self Portrait As A Stressed-Out Bride To Be Brittney Bush </a:t>
                      </a:r>
                      <a:r>
                        <a:rPr lang="en-US" sz="900" b="0" i="0" u="none" strike="noStrike" dirty="0" err="1" smtClean="0">
                          <a:solidFill>
                            <a:schemeClr val="tx1"/>
                          </a:solidFill>
                          <a:effectLst/>
                          <a:latin typeface="+mn-lt"/>
                        </a:rPr>
                        <a:t>Bollay</a:t>
                      </a:r>
                      <a:r>
                        <a:rPr lang="en-US" sz="900" b="0" i="0" u="none" strike="noStrike" dirty="0" smtClean="0">
                          <a:solidFill>
                            <a:schemeClr val="tx1"/>
                          </a:solidFill>
                          <a:effectLst/>
                          <a:latin typeface="+mn-lt"/>
                        </a:rPr>
                        <a:t> </a:t>
                      </a:r>
                      <a:r>
                        <a:rPr lang="en-US" sz="900" b="0" i="0" u="none" strike="noStrike" dirty="0" smtClean="0">
                          <a:solidFill>
                            <a:srgbClr val="00B050"/>
                          </a:solidFill>
                          <a:effectLst/>
                          <a:latin typeface="+mn-lt"/>
                        </a:rPr>
                        <a:t>https://www.flickr.com/photos/tzofia/270800047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10</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a:t>
                      </a:r>
                      <a:r>
                        <a:rPr lang="en-US" sz="900" b="0" i="0" u="none" strike="noStrike" dirty="0" err="1" smtClean="0">
                          <a:solidFill>
                            <a:schemeClr val="tx1"/>
                          </a:solidFill>
                          <a:effectLst/>
                          <a:latin typeface="+mn-lt"/>
                        </a:rPr>
                        <a:t>Closeup</a:t>
                      </a:r>
                      <a:r>
                        <a:rPr lang="en-US" sz="900" b="0" i="0" u="none" strike="noStrike" dirty="0" smtClean="0">
                          <a:solidFill>
                            <a:schemeClr val="tx1"/>
                          </a:solidFill>
                          <a:effectLst/>
                          <a:latin typeface="+mn-lt"/>
                        </a:rPr>
                        <a:t> of chess king and queen Johnny Magnusson </a:t>
                      </a:r>
                      <a:r>
                        <a:rPr lang="en-US" sz="900" b="0" i="0" u="none" strike="noStrike" dirty="0" smtClean="0">
                          <a:solidFill>
                            <a:srgbClr val="00B050"/>
                          </a:solidFill>
                          <a:effectLst/>
                          <a:latin typeface="+mn-lt"/>
                        </a:rPr>
                        <a:t>http://www.freestockphotos.biz/stockphoto/1773 http://creativecommons.org/publicdomain/zero/1.0/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14</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Calibri"/>
                        </a:rPr>
                        <a:t>Photo Credit:</a:t>
                      </a:r>
                      <a:r>
                        <a:rPr lang="en-US" sz="900" b="0" i="0" u="none" strike="noStrike" baseline="0" dirty="0" smtClean="0">
                          <a:solidFill>
                            <a:schemeClr val="tx1"/>
                          </a:solidFill>
                          <a:effectLst/>
                          <a:latin typeface="Calibri"/>
                        </a:rPr>
                        <a:t> </a:t>
                      </a:r>
                      <a:r>
                        <a:rPr lang="en-US" sz="900" b="0" i="0" u="none" strike="noStrike" baseline="0" dirty="0" smtClean="0">
                          <a:solidFill>
                            <a:schemeClr val="tx1"/>
                          </a:solidFill>
                          <a:effectLst/>
                          <a:latin typeface="+mn-lt"/>
                        </a:rPr>
                        <a:t>Brain geralt </a:t>
                      </a:r>
                      <a:r>
                        <a:rPr lang="en-US" sz="900" b="0" i="0" u="none" strike="noStrike" baseline="0" dirty="0" smtClean="0">
                          <a:solidFill>
                            <a:srgbClr val="00B050"/>
                          </a:solidFill>
                          <a:effectLst/>
                          <a:latin typeface="+mn-lt"/>
                        </a:rPr>
                        <a:t>https://pixabay.com/en/brain-may-refer-to-face-head-194932/ </a:t>
                      </a:r>
                      <a:r>
                        <a:rPr lang="en-US" sz="900" b="0" i="0" u="none" strike="noStrike" dirty="0" smtClean="0">
                          <a:solidFill>
                            <a:srgbClr val="00B050"/>
                          </a:solidFill>
                          <a:effectLst/>
                          <a:latin typeface="+mn-lt"/>
                        </a:rPr>
                        <a:t>https://creativecommons.org/publicdomain/zero/1.0/deed.en</a:t>
                      </a: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15</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Student studying UBC Learning Commons </a:t>
                      </a:r>
                      <a:r>
                        <a:rPr lang="en-US" sz="900" b="0" i="0" u="none" strike="noStrike" dirty="0" smtClean="0">
                          <a:solidFill>
                            <a:srgbClr val="00B050"/>
                          </a:solidFill>
                          <a:effectLst/>
                          <a:latin typeface="+mn-lt"/>
                        </a:rPr>
                        <a:t>https://www.flickr.com/photos/56866338@N06/8726823600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smtClean="0">
                          <a:solidFill>
                            <a:schemeClr val="tx1"/>
                          </a:solidFill>
                          <a:effectLst/>
                          <a:latin typeface="Calibri"/>
                        </a:rPr>
                        <a:t>Slide 16</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Photo Credit: A plus Ludwig </a:t>
                      </a:r>
                      <a:r>
                        <a:rPr lang="en-US" sz="900" b="0" i="0" u="none" strike="noStrike" dirty="0" smtClean="0">
                          <a:solidFill>
                            <a:srgbClr val="00B050"/>
                          </a:solidFill>
                          <a:effectLst/>
                          <a:latin typeface="+mn-lt"/>
                        </a:rPr>
                        <a:t>https://www.flickr.com/photos/ludwg/8668129713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smtClean="0">
                          <a:solidFill>
                            <a:schemeClr val="tx1"/>
                          </a:solidFill>
                          <a:effectLst/>
                          <a:latin typeface="Calibri"/>
                        </a:rPr>
                        <a:t>Slides 18 &amp; 26</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mn-lt"/>
                        </a:rPr>
                        <a:t>Photo Credit: Illustrated silhouette of a black cat nehtaeh79 </a:t>
                      </a:r>
                      <a:r>
                        <a:rPr lang="en-US" sz="900" b="0" i="0" u="none" strike="noStrike" dirty="0" smtClean="0">
                          <a:solidFill>
                            <a:srgbClr val="00B050"/>
                          </a:solidFill>
                          <a:effectLst/>
                          <a:latin typeface="+mn-lt"/>
                        </a:rPr>
                        <a:t>http://www.freestockphotos.biz/stockphoto/16624 http://creativecommons.org/publicdomain/zero/1.0/</a:t>
                      </a:r>
                    </a:p>
                  </a:txBody>
                  <a:tcPr marL="3493" marR="3493" marT="3492" marB="0" anchor="b">
                    <a:lnL>
                      <a:noFill/>
                    </a:lnL>
                    <a:lnR>
                      <a:noFill/>
                    </a:lnR>
                    <a:lnT>
                      <a:noFill/>
                    </a:lnT>
                    <a:lnB>
                      <a:noFill/>
                    </a:lnB>
                  </a:tcPr>
                </a:tc>
                <a:extLst>
                  <a:ext uri="{0D108BD9-81ED-4DB2-BD59-A6C34878D82A}"/>
                </a:extLst>
              </a:tr>
            </a:tbl>
          </a:graphicData>
        </a:graphic>
      </p:graphicFrame>
    </p:spTree>
    <p:extLst>
      <p:ext uri="{BB962C8B-B14F-4D97-AF65-F5344CB8AC3E}">
        <p14:creationId xmlns:p14="http://schemas.microsoft.com/office/powerpoint/2010/main" val="533550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1807989"/>
        </p:xfrm>
        <a:graphic>
          <a:graphicData uri="http://schemas.openxmlformats.org/drawingml/2006/table">
            <a:tbl>
              <a:tblPr/>
              <a:tblGrid>
                <a:gridCol w="508912">
                  <a:extLst>
                    <a:ext uri="{9D8B030D-6E8A-4147-A177-3AD203B41FA5}"/>
                  </a:extLst>
                </a:gridCol>
                <a:gridCol w="5663288">
                  <a:extLst>
                    <a:ext uri="{9D8B030D-6E8A-4147-A177-3AD203B41FA5}"/>
                  </a:extLst>
                </a:gridCol>
              </a:tblGrid>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19</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fr-FR" sz="900" b="0" i="0" u="none" strike="noStrike" baseline="0" dirty="0" smtClean="0">
                          <a:solidFill>
                            <a:schemeClr val="tx1"/>
                          </a:solidFill>
                          <a:effectLst/>
                          <a:latin typeface="+mn-lt"/>
                        </a:rPr>
                        <a:t>Photo </a:t>
                      </a:r>
                      <a:r>
                        <a:rPr lang="fr-FR" sz="900" b="0" i="0" u="none" strike="noStrike" baseline="0" dirty="0" err="1" smtClean="0">
                          <a:solidFill>
                            <a:schemeClr val="tx1"/>
                          </a:solidFill>
                          <a:effectLst/>
                          <a:latin typeface="+mn-lt"/>
                        </a:rPr>
                        <a:t>Credit</a:t>
                      </a:r>
                      <a:r>
                        <a:rPr lang="fr-FR" sz="900" b="0" i="0" u="none" strike="noStrike" baseline="0" dirty="0" smtClean="0">
                          <a:solidFill>
                            <a:schemeClr val="tx1"/>
                          </a:solidFill>
                          <a:effectLst/>
                          <a:latin typeface="+mn-lt"/>
                        </a:rPr>
                        <a:t>: bordeaux </a:t>
                      </a:r>
                      <a:r>
                        <a:rPr lang="fr-FR" sz="900" b="0" i="0" u="none" strike="noStrike" baseline="0" dirty="0" err="1" smtClean="0">
                          <a:solidFill>
                            <a:schemeClr val="tx1"/>
                          </a:solidFill>
                          <a:effectLst/>
                          <a:latin typeface="+mn-lt"/>
                        </a:rPr>
                        <a:t>JanDix</a:t>
                      </a:r>
                      <a:r>
                        <a:rPr lang="fr-FR" sz="900" b="0" i="0" u="none" strike="noStrike" baseline="0" dirty="0" smtClean="0">
                          <a:solidFill>
                            <a:schemeClr val="tx1"/>
                          </a:solidFill>
                          <a:effectLst/>
                          <a:latin typeface="+mn-lt"/>
                        </a:rPr>
                        <a:t> </a:t>
                      </a:r>
                      <a:r>
                        <a:rPr lang="fr-FR" sz="900" b="0" i="0" u="none" strike="noStrike" baseline="0" dirty="0" smtClean="0">
                          <a:solidFill>
                            <a:srgbClr val="00B050"/>
                          </a:solidFill>
                          <a:effectLst/>
                          <a:latin typeface="+mn-lt"/>
                        </a:rPr>
                        <a:t>https://pixabay.com/en/bordeaux-dog-de-dogue-water-muddy-895827/ https://creativecommons.org/publicdomain/zero/1.0/deed.en</a:t>
                      </a:r>
                      <a:endParaRPr lang="en-US" sz="900" b="0" i="0" u="none" strike="noStrike" baseline="0" dirty="0">
                        <a:solidFill>
                          <a:srgbClr val="00B050"/>
                        </a:solidFill>
                        <a:effectLst/>
                        <a:latin typeface="+mn-lt"/>
                      </a:endParaRPr>
                    </a:p>
                  </a:txBody>
                  <a:tcPr marL="3493" marR="3493" marT="3492" marB="0" anchor="b">
                    <a:lnL>
                      <a:noFill/>
                    </a:lnL>
                    <a:lnR>
                      <a:noFill/>
                    </a:lnR>
                    <a:lnT>
                      <a:noFill/>
                    </a:lnT>
                    <a:lnB>
                      <a:noFill/>
                    </a:lnB>
                  </a:tcPr>
                </a:tc>
                <a:extLst>
                  <a:ext uri="{0D108BD9-81ED-4DB2-BD59-A6C34878D82A}"/>
                </a:extLst>
              </a:tr>
              <a:tr h="414972">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21</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Calibri"/>
                        </a:rPr>
                        <a:t>Photo Credit:</a:t>
                      </a:r>
                      <a:r>
                        <a:rPr lang="en-US" sz="900" b="0" i="0" u="none" strike="noStrike" baseline="0" dirty="0" smtClean="0">
                          <a:solidFill>
                            <a:schemeClr val="tx1"/>
                          </a:solidFill>
                          <a:effectLst/>
                          <a:latin typeface="+mn-lt"/>
                        </a:rPr>
                        <a:t> Nelson Dellis Punknellis </a:t>
                      </a:r>
                      <a:r>
                        <a:rPr lang="en-US" sz="900" b="0" i="0" u="none" strike="noStrike" baseline="0" dirty="0" smtClean="0">
                          <a:solidFill>
                            <a:srgbClr val="00B050"/>
                          </a:solidFill>
                          <a:effectLst/>
                          <a:latin typeface="+mn-lt"/>
                        </a:rPr>
                        <a:t>https://en.wikipedia.org/wiki/Nelson_Dellis#/media/File:Nelson_Dellis_Headshot.jpg https://creativecommons.org/licenses/by-sa/4.0/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22</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binaural-beat-digital-drug digitalbob8 </a:t>
                      </a:r>
                      <a:r>
                        <a:rPr lang="en-US" sz="900" b="0" i="0" u="none" strike="noStrike" dirty="0" smtClean="0">
                          <a:solidFill>
                            <a:srgbClr val="00B050"/>
                          </a:solidFill>
                          <a:effectLst/>
                          <a:latin typeface="+mn-lt"/>
                        </a:rPr>
                        <a:t>https://www.flickr.com/photos/44568283@N02/4098316274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414972">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23</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Making observations in the field. Indiana Dunes National Park </a:t>
                      </a:r>
                      <a:r>
                        <a:rPr lang="en-US" sz="900" b="0" i="0" u="none" strike="noStrike" dirty="0" err="1" smtClean="0">
                          <a:solidFill>
                            <a:schemeClr val="tx1"/>
                          </a:solidFill>
                          <a:effectLst/>
                          <a:latin typeface="+mn-lt"/>
                        </a:rPr>
                        <a:t>BioBlitz</a:t>
                      </a:r>
                      <a:r>
                        <a:rPr lang="en-US" sz="900" b="0" i="0" u="none" strike="noStrike" dirty="0" smtClean="0">
                          <a:solidFill>
                            <a:schemeClr val="tx1"/>
                          </a:solidFill>
                          <a:effectLst/>
                          <a:latin typeface="+mn-lt"/>
                        </a:rPr>
                        <a:t>. Image Credit: EOL. CC BY EOL Learning and Education Group </a:t>
                      </a:r>
                      <a:r>
                        <a:rPr lang="en-US" sz="900" b="0" i="0" u="none" strike="noStrike" dirty="0" smtClean="0">
                          <a:solidFill>
                            <a:srgbClr val="00B050"/>
                          </a:solidFill>
                          <a:effectLst/>
                          <a:latin typeface="+mn-lt"/>
                        </a:rPr>
                        <a:t>https://www.flickr.com/photos/44919417@N04/6810492834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r h="326015">
                <a:tc>
                  <a:txBody>
                    <a:bodyPr/>
                    <a:lstStyle/>
                    <a:p>
                      <a:pPr algn="l" fontAlgn="b"/>
                      <a:r>
                        <a:rPr lang="en-US" sz="900" b="0" i="0" u="none" strike="noStrike" dirty="0">
                          <a:solidFill>
                            <a:schemeClr val="tx1"/>
                          </a:solidFill>
                          <a:effectLst/>
                          <a:latin typeface="Calibri"/>
                        </a:rPr>
                        <a:t>Slide </a:t>
                      </a:r>
                      <a:r>
                        <a:rPr lang="en-US" sz="900" b="0" i="0" u="none" strike="noStrike" dirty="0" smtClean="0">
                          <a:solidFill>
                            <a:schemeClr val="tx1"/>
                          </a:solidFill>
                          <a:effectLst/>
                          <a:latin typeface="Calibri"/>
                        </a:rPr>
                        <a:t>24</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900" b="0" i="0" u="none" strike="noStrike" dirty="0" smtClean="0">
                          <a:solidFill>
                            <a:schemeClr val="tx1"/>
                          </a:solidFill>
                          <a:effectLst/>
                          <a:latin typeface="+mn-lt"/>
                        </a:rPr>
                        <a:t>Photo Credit: Elephants Never Forget Jim Bauer </a:t>
                      </a:r>
                      <a:r>
                        <a:rPr lang="en-US" sz="900" b="0" i="0" u="none" strike="noStrike" dirty="0" smtClean="0">
                          <a:solidFill>
                            <a:srgbClr val="00B050"/>
                          </a:solidFill>
                          <a:effectLst/>
                          <a:latin typeface="+mn-lt"/>
                        </a:rPr>
                        <a:t>https://www.flickr.com/photos/lens-cap/7721541580/ https://creativecommons.org/licenses/by-nd/2.0/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extLst>
              </a:tr>
            </a:tbl>
          </a:graphicData>
        </a:graphic>
      </p:graphicFrame>
    </p:spTree>
    <p:extLst>
      <p:ext uri="{BB962C8B-B14F-4D97-AF65-F5344CB8AC3E}">
        <p14:creationId xmlns:p14="http://schemas.microsoft.com/office/powerpoint/2010/main" val="2559826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b="1" u="sng" dirty="0">
                <a:solidFill>
                  <a:srgbClr val="00B0F0"/>
                </a:solidFill>
                <a:ea typeface="MS PGothic" charset="-128"/>
              </a:rPr>
              <a:t>Warm </a:t>
            </a:r>
            <a:r>
              <a:rPr lang="en-US" altLang="en-US" b="1" u="sng" dirty="0" smtClean="0">
                <a:solidFill>
                  <a:srgbClr val="00B0F0"/>
                </a:solidFill>
                <a:ea typeface="MS PGothic" charset="-128"/>
              </a:rPr>
              <a:t>Up: Learning </a:t>
            </a:r>
            <a:r>
              <a:rPr lang="en-US" altLang="en-US" b="1" u="sng" dirty="0">
                <a:solidFill>
                  <a:srgbClr val="00B0F0"/>
                </a:solidFill>
                <a:ea typeface="MS PGothic" charset="-128"/>
              </a:rPr>
              <a:t>Strategies</a:t>
            </a:r>
          </a:p>
        </p:txBody>
      </p:sp>
      <p:sp>
        <p:nvSpPr>
          <p:cNvPr id="3" name="Content Placeholder 2"/>
          <p:cNvSpPr>
            <a:spLocks noGrp="1"/>
          </p:cNvSpPr>
          <p:nvPr>
            <p:ph idx="1"/>
          </p:nvPr>
        </p:nvSpPr>
        <p:spPr>
          <a:xfrm>
            <a:off x="457200" y="1600200"/>
            <a:ext cx="4776788" cy="4525963"/>
          </a:xfrm>
        </p:spPr>
        <p:txBody>
          <a:bodyPr/>
          <a:lstStyle/>
          <a:p>
            <a:pPr marL="0" indent="0" eaLnBrk="1" hangingPunct="1">
              <a:buNone/>
              <a:defRPr/>
            </a:pPr>
            <a:r>
              <a:rPr lang="en-US" sz="2800" b="1" dirty="0" smtClean="0">
                <a:ea typeface="+mn-ea"/>
              </a:rPr>
              <a:t>Write answers </a:t>
            </a:r>
            <a:r>
              <a:rPr lang="en-US" sz="2800" b="1" dirty="0">
                <a:ea typeface="+mn-ea"/>
              </a:rPr>
              <a:t>to the following questions </a:t>
            </a:r>
          </a:p>
          <a:p>
            <a:pPr lvl="1" eaLnBrk="1" hangingPunct="1">
              <a:buFont typeface="Wingdings" panose="05000000000000000000" pitchFamily="2" charset="2"/>
              <a:buChar char="§"/>
              <a:defRPr/>
            </a:pPr>
            <a:r>
              <a:rPr lang="en-US" sz="2400" dirty="0"/>
              <a:t>What memory strategies do you use?</a:t>
            </a:r>
          </a:p>
          <a:p>
            <a:pPr lvl="1" eaLnBrk="1" hangingPunct="1">
              <a:buFont typeface="Wingdings" panose="05000000000000000000" pitchFamily="2" charset="2"/>
              <a:buChar char="§"/>
              <a:defRPr/>
            </a:pPr>
            <a:r>
              <a:rPr lang="en-US" sz="2400" dirty="0"/>
              <a:t>What do you do when you want to learn something?</a:t>
            </a:r>
          </a:p>
          <a:p>
            <a:pPr lvl="1" eaLnBrk="1" hangingPunct="1">
              <a:buFont typeface="Wingdings" panose="05000000000000000000" pitchFamily="2" charset="2"/>
              <a:buChar char="§"/>
              <a:defRPr/>
            </a:pPr>
            <a:r>
              <a:rPr lang="en-US" sz="2400" dirty="0"/>
              <a:t>What strategies do you use to study for a test?</a:t>
            </a:r>
            <a:endParaRPr lang="en-US" sz="2400" b="1" dirty="0">
              <a:ea typeface="+mn-ea"/>
            </a:endParaRPr>
          </a:p>
          <a:p>
            <a:pPr marL="0" indent="0" eaLnBrk="1" hangingPunct="1">
              <a:buNone/>
              <a:defRPr/>
            </a:pPr>
            <a:r>
              <a:rPr lang="en-US" sz="2800" b="1" dirty="0">
                <a:ea typeface="+mn-ea"/>
              </a:rPr>
              <a:t>Pair and Share</a:t>
            </a:r>
          </a:p>
        </p:txBody>
      </p:sp>
      <p:sp>
        <p:nvSpPr>
          <p:cNvPr id="2" name="TextBox 1"/>
          <p:cNvSpPr txBox="1">
            <a:spLocks noChangeArrowheads="1"/>
          </p:cNvSpPr>
          <p:nvPr/>
        </p:nvSpPr>
        <p:spPr bwMode="auto">
          <a:xfrm>
            <a:off x="473583" y="5294313"/>
            <a:ext cx="78247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eaLnBrk="0" fontAlgn="base" hangingPunct="0">
              <a:spcBef>
                <a:spcPct val="0"/>
              </a:spcBef>
              <a:spcAft>
                <a:spcPct val="0"/>
              </a:spcAft>
              <a:buFontTx/>
              <a:buNone/>
            </a:pPr>
            <a:endParaRPr lang="en-US" altLang="en-US" sz="1000" b="1" dirty="0">
              <a:solidFill>
                <a:prstClr val="black"/>
              </a:solidFill>
              <a:latin typeface="Arial" charset="0"/>
            </a:endParaRPr>
          </a:p>
          <a:p>
            <a:pPr defTabSz="457200" eaLnBrk="0" fontAlgn="base" hangingPunct="0">
              <a:spcBef>
                <a:spcPct val="0"/>
              </a:spcBef>
              <a:spcAft>
                <a:spcPct val="0"/>
              </a:spcAft>
              <a:buFontTx/>
              <a:buNone/>
            </a:pPr>
            <a:r>
              <a:rPr lang="en-US" altLang="en-US" sz="2400" b="1" dirty="0">
                <a:solidFill>
                  <a:prstClr val="black"/>
                </a:solidFill>
                <a:latin typeface="Arial" charset="0"/>
              </a:rPr>
              <a:t>Discuss: </a:t>
            </a:r>
            <a:r>
              <a:rPr lang="en-US" altLang="en-US" sz="2400" b="1" i="1" dirty="0">
                <a:solidFill>
                  <a:prstClr val="black"/>
                </a:solidFill>
                <a:latin typeface="Arial" charset="0"/>
              </a:rPr>
              <a:t>Why</a:t>
            </a:r>
            <a:r>
              <a:rPr lang="en-US" altLang="en-US" sz="2400" b="1" dirty="0">
                <a:solidFill>
                  <a:prstClr val="black"/>
                </a:solidFill>
                <a:latin typeface="Arial" charset="0"/>
              </a:rPr>
              <a:t> do you use these strategies?</a:t>
            </a:r>
          </a:p>
          <a:p>
            <a:pPr defTabSz="457200" eaLnBrk="0" fontAlgn="base" hangingPunct="0">
              <a:spcBef>
                <a:spcPct val="0"/>
              </a:spcBef>
              <a:spcAft>
                <a:spcPct val="0"/>
              </a:spcAft>
              <a:buFontTx/>
              <a:buNone/>
            </a:pPr>
            <a:endParaRPr lang="en-US" altLang="en-US" sz="2400" dirty="0">
              <a:solidFill>
                <a:prstClr val="black"/>
              </a:solidFill>
              <a:latin typeface="Arial" charset="0"/>
            </a:endParaRPr>
          </a:p>
        </p:txBody>
      </p:sp>
      <p:pic>
        <p:nvPicPr>
          <p:cNvPr id="1843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2875" y="1778887"/>
            <a:ext cx="3281362" cy="2733675"/>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164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a:xfrm>
            <a:off x="457200" y="1600200"/>
            <a:ext cx="8229600" cy="5013325"/>
          </a:xfrm>
        </p:spPr>
        <p:txBody>
          <a:bodyPr rtlCol="0">
            <a:normAutofit/>
          </a:bodyPr>
          <a:lstStyle/>
          <a:p>
            <a:pPr>
              <a:buFont typeface="Arial" panose="020B0604020202020204" pitchFamily="34" charset="0"/>
              <a:buChar char="•"/>
              <a:defRPr/>
            </a:pPr>
            <a:r>
              <a:rPr lang="en-US" sz="3600" b="1" dirty="0"/>
              <a:t>Introduction to Learning</a:t>
            </a:r>
          </a:p>
          <a:p>
            <a:pPr>
              <a:buFont typeface="Arial" panose="020B0604020202020204" pitchFamily="34" charset="0"/>
              <a:buChar char="•"/>
              <a:defRPr/>
            </a:pPr>
            <a:r>
              <a:rPr lang="en-US" sz="3600" dirty="0"/>
              <a:t>Differences in Learners</a:t>
            </a:r>
          </a:p>
          <a:p>
            <a:pPr>
              <a:buFont typeface="Arial" panose="020B0604020202020204" pitchFamily="34" charset="0"/>
              <a:buChar char="•"/>
              <a:defRPr/>
            </a:pPr>
            <a:r>
              <a:rPr lang="en-US" sz="3600" dirty="0" smtClean="0"/>
              <a:t>Encoding </a:t>
            </a:r>
            <a:r>
              <a:rPr lang="en-US" sz="3600" dirty="0"/>
              <a:t>Activities</a:t>
            </a:r>
          </a:p>
          <a:p>
            <a:pPr>
              <a:buFont typeface="Arial" panose="020B0604020202020204" pitchFamily="34" charset="0"/>
              <a:buChar char="•"/>
              <a:defRPr/>
            </a:pPr>
            <a:r>
              <a:rPr lang="en-US" sz="3600" dirty="0" smtClean="0"/>
              <a:t>General </a:t>
            </a:r>
            <a:r>
              <a:rPr lang="en-US" sz="3600" dirty="0"/>
              <a:t>Principles of Learning</a:t>
            </a: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3381642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b="1" u="sng">
                <a:ea typeface="MS PGothic" charset="-128"/>
              </a:rPr>
              <a:t>Introduction to Learning</a:t>
            </a:r>
          </a:p>
        </p:txBody>
      </p:sp>
      <p:sp>
        <p:nvSpPr>
          <p:cNvPr id="6" name="Content Placeholder 5"/>
          <p:cNvSpPr>
            <a:spLocks noGrp="1"/>
          </p:cNvSpPr>
          <p:nvPr>
            <p:ph sz="half" idx="1"/>
          </p:nvPr>
        </p:nvSpPr>
        <p:spPr/>
        <p:txBody>
          <a:bodyPr/>
          <a:lstStyle/>
          <a:p>
            <a:pPr>
              <a:buFont typeface="Wingdings" panose="05000000000000000000" pitchFamily="2" charset="2"/>
              <a:buChar char="§"/>
              <a:defRPr/>
            </a:pPr>
            <a:r>
              <a:rPr lang="en-US" dirty="0"/>
              <a:t>Most of us just follow our “gut” when it comes to learning strategies</a:t>
            </a:r>
          </a:p>
          <a:p>
            <a:pPr>
              <a:buFont typeface="Wingdings" panose="05000000000000000000" pitchFamily="2" charset="2"/>
              <a:buChar char="§"/>
              <a:defRPr/>
            </a:pPr>
            <a:endParaRPr lang="en-US" dirty="0"/>
          </a:p>
          <a:p>
            <a:pPr>
              <a:buFont typeface="Wingdings" panose="05000000000000000000" pitchFamily="2" charset="2"/>
              <a:buChar char="§"/>
              <a:defRPr/>
            </a:pPr>
            <a:r>
              <a:rPr lang="en-US" dirty="0"/>
              <a:t>Learning is a broader concept than it appears</a:t>
            </a:r>
          </a:p>
          <a:p>
            <a:pPr marL="0" indent="0">
              <a:buFont typeface="Arial" panose="020B0604020202020204" pitchFamily="34" charset="0"/>
              <a:buNone/>
              <a:defRPr/>
            </a:pPr>
            <a:endParaRPr lang="en-US" sz="3600" dirty="0"/>
          </a:p>
        </p:txBody>
      </p:sp>
      <p:pic>
        <p:nvPicPr>
          <p:cNvPr id="2253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0812" y="1600200"/>
            <a:ext cx="2935725" cy="4399309"/>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806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a:xfrm>
            <a:off x="457200" y="1600200"/>
            <a:ext cx="8229600" cy="5013325"/>
          </a:xfrm>
        </p:spPr>
        <p:txBody>
          <a:bodyPr rtlCol="0">
            <a:normAutofit/>
          </a:bodyPr>
          <a:lstStyle/>
          <a:p>
            <a:pPr>
              <a:buFont typeface="Arial" panose="020B0604020202020204" pitchFamily="34" charset="0"/>
              <a:buChar char="•"/>
              <a:defRPr/>
            </a:pPr>
            <a:r>
              <a:rPr lang="en-US" dirty="0">
                <a:solidFill>
                  <a:schemeClr val="bg1">
                    <a:lumMod val="65000"/>
                  </a:schemeClr>
                </a:solidFill>
              </a:rPr>
              <a:t>Introduction to Learning</a:t>
            </a:r>
          </a:p>
          <a:p>
            <a:pPr>
              <a:buFont typeface="Arial" panose="020B0604020202020204" pitchFamily="34" charset="0"/>
              <a:buChar char="•"/>
              <a:defRPr/>
            </a:pPr>
            <a:r>
              <a:rPr lang="en-US" b="1" dirty="0"/>
              <a:t>Differences in Learners</a:t>
            </a:r>
          </a:p>
          <a:p>
            <a:pPr lvl="1">
              <a:buFont typeface="Arial" panose="020B0604020202020204" pitchFamily="34" charset="0"/>
              <a:buChar char="•"/>
              <a:defRPr/>
            </a:pPr>
            <a:r>
              <a:rPr lang="en-US" b="1" dirty="0"/>
              <a:t>Motivation </a:t>
            </a:r>
          </a:p>
          <a:p>
            <a:pPr lvl="1">
              <a:buFont typeface="Arial" panose="020B0604020202020204" pitchFamily="34" charset="0"/>
              <a:buChar char="•"/>
              <a:defRPr/>
            </a:pPr>
            <a:r>
              <a:rPr lang="en-US" b="1" dirty="0"/>
              <a:t>Working Memory</a:t>
            </a:r>
          </a:p>
          <a:p>
            <a:pPr lvl="1">
              <a:buFont typeface="Arial" panose="020B0604020202020204" pitchFamily="34" charset="0"/>
              <a:buChar char="•"/>
              <a:defRPr/>
            </a:pPr>
            <a:r>
              <a:rPr lang="en-US" b="1" dirty="0"/>
              <a:t>Anxiety</a:t>
            </a:r>
          </a:p>
          <a:p>
            <a:pPr lvl="1">
              <a:buFont typeface="Arial" panose="020B0604020202020204" pitchFamily="34" charset="0"/>
              <a:buChar char="•"/>
              <a:defRPr/>
            </a:pPr>
            <a:r>
              <a:rPr lang="en-US" b="1" dirty="0"/>
              <a:t>Expertise</a:t>
            </a:r>
          </a:p>
          <a:p>
            <a:pPr>
              <a:buFont typeface="Arial" panose="020B0604020202020204" pitchFamily="34" charset="0"/>
              <a:buChar char="•"/>
              <a:defRPr/>
            </a:pPr>
            <a:r>
              <a:rPr lang="en-US" dirty="0">
                <a:solidFill>
                  <a:schemeClr val="bg1">
                    <a:lumMod val="65000"/>
                  </a:schemeClr>
                </a:solidFill>
              </a:rPr>
              <a:t>Encoding Activities</a:t>
            </a:r>
          </a:p>
          <a:p>
            <a:pPr>
              <a:buFont typeface="Arial" panose="020B0604020202020204" pitchFamily="34" charset="0"/>
              <a:buChar char="•"/>
              <a:defRPr/>
            </a:pPr>
            <a:r>
              <a:rPr lang="en-US" dirty="0" smtClean="0">
                <a:solidFill>
                  <a:schemeClr val="bg1">
                    <a:lumMod val="65000"/>
                  </a:schemeClr>
                </a:solidFill>
              </a:rPr>
              <a:t>General </a:t>
            </a:r>
            <a:r>
              <a:rPr lang="en-US" dirty="0">
                <a:solidFill>
                  <a:schemeClr val="bg1">
                    <a:lumMod val="65000"/>
                  </a:schemeClr>
                </a:solidFill>
              </a:rPr>
              <a:t>Principles of Learning</a:t>
            </a: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432211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b="1" u="sng">
                <a:ea typeface="MS PGothic" charset="-128"/>
              </a:rPr>
              <a:t>Differences in Learners</a:t>
            </a:r>
          </a:p>
        </p:txBody>
      </p:sp>
      <p:sp>
        <p:nvSpPr>
          <p:cNvPr id="6" name="Content Placeholder 5"/>
          <p:cNvSpPr>
            <a:spLocks noGrp="1"/>
          </p:cNvSpPr>
          <p:nvPr>
            <p:ph sz="half" idx="1"/>
          </p:nvPr>
        </p:nvSpPr>
        <p:spPr/>
        <p:txBody>
          <a:bodyPr/>
          <a:lstStyle/>
          <a:p>
            <a:pPr marL="0" indent="0">
              <a:buNone/>
              <a:defRPr/>
            </a:pPr>
            <a:r>
              <a:rPr lang="en-US" sz="3200" b="1" dirty="0"/>
              <a:t>Motivation</a:t>
            </a:r>
          </a:p>
          <a:p>
            <a:pPr>
              <a:buFont typeface="Wingdings" panose="05000000000000000000" pitchFamily="2" charset="2"/>
              <a:buChar char="§"/>
              <a:defRPr/>
            </a:pPr>
            <a:endParaRPr lang="en-US" dirty="0"/>
          </a:p>
          <a:p>
            <a:pPr>
              <a:buFont typeface="Wingdings" panose="05000000000000000000" pitchFamily="2" charset="2"/>
              <a:buChar char="§"/>
              <a:defRPr/>
            </a:pPr>
            <a:r>
              <a:rPr lang="en-US" dirty="0"/>
              <a:t>Not enhanced by </a:t>
            </a:r>
            <a:r>
              <a:rPr lang="en-US" dirty="0" smtClean="0"/>
              <a:t>$$</a:t>
            </a:r>
            <a:endParaRPr lang="en-US" dirty="0"/>
          </a:p>
          <a:p>
            <a:pPr>
              <a:buFont typeface="Wingdings" panose="05000000000000000000" pitchFamily="2" charset="2"/>
              <a:buChar char="§"/>
              <a:defRPr/>
            </a:pPr>
            <a:endParaRPr lang="en-US" dirty="0"/>
          </a:p>
          <a:p>
            <a:pPr>
              <a:buFont typeface="Wingdings" panose="05000000000000000000" pitchFamily="2" charset="2"/>
              <a:buChar char="§"/>
              <a:defRPr/>
            </a:pPr>
            <a:r>
              <a:rPr lang="en-US" dirty="0"/>
              <a:t>Prioritized, meaningful material = motivation</a:t>
            </a:r>
          </a:p>
          <a:p>
            <a:pPr>
              <a:buFont typeface="Wingdings" panose="05000000000000000000" pitchFamily="2" charset="2"/>
              <a:buChar char="§"/>
              <a:defRPr/>
            </a:pPr>
            <a:endParaRPr lang="en-US" dirty="0"/>
          </a:p>
          <a:p>
            <a:pPr marL="0" indent="0">
              <a:buFont typeface="Arial" panose="020B0604020202020204" pitchFamily="34" charset="0"/>
              <a:buNone/>
              <a:defRPr/>
            </a:pPr>
            <a:endParaRPr lang="en-US" sz="3600" dirty="0"/>
          </a:p>
        </p:txBody>
      </p:sp>
      <p:pic>
        <p:nvPicPr>
          <p:cNvPr id="2662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0"/>
            <a:ext cx="4052888" cy="3844925"/>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992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b="1" u="sng">
                <a:ea typeface="MS PGothic" charset="-128"/>
              </a:rPr>
              <a:t>Differences in Learners</a:t>
            </a:r>
          </a:p>
        </p:txBody>
      </p:sp>
      <p:sp>
        <p:nvSpPr>
          <p:cNvPr id="6" name="Content Placeholder 5"/>
          <p:cNvSpPr>
            <a:spLocks noGrp="1"/>
          </p:cNvSpPr>
          <p:nvPr>
            <p:ph sz="half" idx="1"/>
          </p:nvPr>
        </p:nvSpPr>
        <p:spPr>
          <a:xfrm>
            <a:off x="457200" y="1600200"/>
            <a:ext cx="4425696" cy="4525963"/>
          </a:xfrm>
        </p:spPr>
        <p:txBody>
          <a:bodyPr/>
          <a:lstStyle/>
          <a:p>
            <a:pPr>
              <a:buFont typeface="Wingdings" panose="05000000000000000000" pitchFamily="2" charset="2"/>
              <a:buChar char="§"/>
              <a:defRPr/>
            </a:pPr>
            <a:r>
              <a:rPr lang="en-US" b="1" dirty="0"/>
              <a:t>Working Memory</a:t>
            </a:r>
          </a:p>
          <a:p>
            <a:pPr>
              <a:buFont typeface="Wingdings" panose="05000000000000000000" pitchFamily="2" charset="2"/>
              <a:buChar char="§"/>
              <a:defRPr/>
            </a:pPr>
            <a:endParaRPr lang="en-US" dirty="0"/>
          </a:p>
          <a:p>
            <a:pPr>
              <a:buFont typeface="Wingdings" panose="05000000000000000000" pitchFamily="2" charset="2"/>
              <a:buChar char="§"/>
              <a:defRPr/>
            </a:pPr>
            <a:r>
              <a:rPr lang="en-US" dirty="0"/>
              <a:t>Reasoning</a:t>
            </a:r>
          </a:p>
          <a:p>
            <a:pPr>
              <a:buFont typeface="Wingdings" panose="05000000000000000000" pitchFamily="2" charset="2"/>
              <a:buChar char="§"/>
              <a:defRPr/>
            </a:pPr>
            <a:endParaRPr lang="en-US" dirty="0"/>
          </a:p>
          <a:p>
            <a:pPr>
              <a:buFont typeface="Wingdings" panose="05000000000000000000" pitchFamily="2" charset="2"/>
              <a:buChar char="§"/>
              <a:defRPr/>
            </a:pPr>
            <a:r>
              <a:rPr lang="en-US" dirty="0" smtClean="0"/>
              <a:t>Reading Comprehension</a:t>
            </a:r>
            <a:endParaRPr lang="en-US" dirty="0"/>
          </a:p>
          <a:p>
            <a:pPr>
              <a:buFont typeface="Wingdings" panose="05000000000000000000" pitchFamily="2" charset="2"/>
              <a:buChar char="§"/>
              <a:defRPr/>
            </a:pPr>
            <a:endParaRPr lang="en-US" dirty="0"/>
          </a:p>
          <a:p>
            <a:pPr>
              <a:buFont typeface="Wingdings" panose="05000000000000000000" pitchFamily="2" charset="2"/>
              <a:buChar char="§"/>
              <a:defRPr/>
            </a:pPr>
            <a:r>
              <a:rPr lang="en-US" dirty="0"/>
              <a:t>Control of attention</a:t>
            </a:r>
          </a:p>
          <a:p>
            <a:pPr>
              <a:buFont typeface="Wingdings" panose="05000000000000000000" pitchFamily="2" charset="2"/>
              <a:buChar char="§"/>
              <a:defRPr/>
            </a:pPr>
            <a:endParaRPr lang="en-US" dirty="0"/>
          </a:p>
          <a:p>
            <a:pPr marL="0" indent="0">
              <a:buFont typeface="Arial" panose="020B0604020202020204" pitchFamily="34" charset="0"/>
              <a:buNone/>
              <a:defRPr/>
            </a:pPr>
            <a:endParaRPr lang="en-US" sz="3600" dirty="0"/>
          </a:p>
        </p:txBody>
      </p:sp>
      <p:pic>
        <p:nvPicPr>
          <p:cNvPr id="28675" name="Picture 1"/>
          <p:cNvPicPr>
            <a:picLocks noChangeAspect="1"/>
          </p:cNvPicPr>
          <p:nvPr/>
        </p:nvPicPr>
        <p:blipFill rotWithShape="1">
          <a:blip r:embed="rId3">
            <a:extLst>
              <a:ext uri="{28A0092B-C50C-407E-A947-70E740481C1C}">
                <a14:useLocalDpi xmlns:a14="http://schemas.microsoft.com/office/drawing/2010/main" val="0"/>
              </a:ext>
            </a:extLst>
          </a:blip>
          <a:srcRect l="11228" r="11864"/>
          <a:stretch/>
        </p:blipFill>
        <p:spPr bwMode="auto">
          <a:xfrm>
            <a:off x="5285232" y="1772920"/>
            <a:ext cx="3438144" cy="3467100"/>
          </a:xfrm>
          <a:prstGeom prst="rect">
            <a:avLst/>
          </a:prstGeom>
          <a:ln w="9525">
            <a:solidFill>
              <a:srgbClr val="000000">
                <a:alpha val="20000"/>
              </a:srgbClr>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67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b="1" u="sng">
                <a:ea typeface="MS PGothic" charset="-128"/>
              </a:rPr>
              <a:t>Differences in Learners</a:t>
            </a:r>
          </a:p>
        </p:txBody>
      </p:sp>
      <p:sp>
        <p:nvSpPr>
          <p:cNvPr id="6" name="Content Placeholder 5"/>
          <p:cNvSpPr>
            <a:spLocks noGrp="1"/>
          </p:cNvSpPr>
          <p:nvPr>
            <p:ph sz="half" idx="1"/>
          </p:nvPr>
        </p:nvSpPr>
        <p:spPr/>
        <p:txBody>
          <a:bodyPr/>
          <a:lstStyle/>
          <a:p>
            <a:pPr marL="0" indent="0">
              <a:buNone/>
              <a:defRPr/>
            </a:pPr>
            <a:r>
              <a:rPr lang="en-US" sz="3200" b="1" dirty="0"/>
              <a:t>Anxiety</a:t>
            </a:r>
          </a:p>
          <a:p>
            <a:pPr>
              <a:buFont typeface="Wingdings" panose="05000000000000000000" pitchFamily="2" charset="2"/>
              <a:buChar char="§"/>
              <a:defRPr/>
            </a:pPr>
            <a:endParaRPr lang="en-US" dirty="0"/>
          </a:p>
          <a:p>
            <a:pPr>
              <a:buFont typeface="Wingdings" panose="05000000000000000000" pitchFamily="2" charset="2"/>
              <a:buChar char="§"/>
              <a:defRPr/>
            </a:pPr>
            <a:r>
              <a:rPr lang="en-US" dirty="0"/>
              <a:t>Hurts working memory</a:t>
            </a:r>
          </a:p>
          <a:p>
            <a:pPr>
              <a:buFont typeface="Wingdings" panose="05000000000000000000" pitchFamily="2" charset="2"/>
              <a:buChar char="§"/>
              <a:defRPr/>
            </a:pPr>
            <a:endParaRPr lang="en-US" dirty="0"/>
          </a:p>
          <a:p>
            <a:pPr>
              <a:buFont typeface="Wingdings" panose="05000000000000000000" pitchFamily="2" charset="2"/>
              <a:buChar char="§"/>
              <a:defRPr/>
            </a:pPr>
            <a:r>
              <a:rPr lang="en-US" dirty="0"/>
              <a:t>Write about it!</a:t>
            </a:r>
          </a:p>
          <a:p>
            <a:pPr>
              <a:buFont typeface="Wingdings" panose="05000000000000000000" pitchFamily="2" charset="2"/>
              <a:buChar char="§"/>
              <a:defRPr/>
            </a:pPr>
            <a:endParaRPr lang="en-US" dirty="0"/>
          </a:p>
          <a:p>
            <a:pPr marL="0" indent="0">
              <a:buFont typeface="Arial" panose="020B0604020202020204" pitchFamily="34" charset="0"/>
              <a:buNone/>
              <a:defRPr/>
            </a:pPr>
            <a:endParaRPr lang="en-US" sz="3600" dirty="0"/>
          </a:p>
        </p:txBody>
      </p:sp>
      <p:pic>
        <p:nvPicPr>
          <p:cNvPr id="30723"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9694" y="1701417"/>
            <a:ext cx="4370387" cy="3719512"/>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138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41FBBCB8-465E-4AD7-A69A-17E79480C31B}"/>
</file>

<file path=customXml/itemProps2.xml><?xml version="1.0" encoding="utf-8"?>
<ds:datastoreItem xmlns:ds="http://schemas.openxmlformats.org/officeDocument/2006/customXml" ds:itemID="{ECD43AF4-B5F7-47B8-A1F6-68F6EADD97B9}"/>
</file>

<file path=customXml/itemProps3.xml><?xml version="1.0" encoding="utf-8"?>
<ds:datastoreItem xmlns:ds="http://schemas.openxmlformats.org/officeDocument/2006/customXml" ds:itemID="{BD36EFD7-8EF1-4215-982E-44DB9303EFDA}"/>
</file>

<file path=docProps/app.xml><?xml version="1.0" encoding="utf-8"?>
<Properties xmlns="http://schemas.openxmlformats.org/officeDocument/2006/extended-properties" xmlns:vt="http://schemas.openxmlformats.org/officeDocument/2006/docPropsVTypes">
  <Template>Office Theme</Template>
  <TotalTime>1</TotalTime>
  <Words>2890</Words>
  <Application>Microsoft Office PowerPoint</Application>
  <PresentationFormat>On-screen Show (4:3)</PresentationFormat>
  <Paragraphs>536</Paragraphs>
  <Slides>28</Slides>
  <Notes>28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MS PGothic</vt:lpstr>
      <vt:lpstr>Arial</vt:lpstr>
      <vt:lpstr>Calibri</vt:lpstr>
      <vt:lpstr>Calibri Light</vt:lpstr>
      <vt:lpstr>Wingdings</vt:lpstr>
      <vt:lpstr>Office Theme</vt:lpstr>
      <vt:lpstr>1_Office Theme</vt:lpstr>
      <vt:lpstr>Factors Influencing Learning</vt:lpstr>
      <vt:lpstr>Learning Objectives</vt:lpstr>
      <vt:lpstr>Warm Up: Learning Strategies</vt:lpstr>
      <vt:lpstr>Overview</vt:lpstr>
      <vt:lpstr>Introduction to Learning</vt:lpstr>
      <vt:lpstr>Overview</vt:lpstr>
      <vt:lpstr>Differences in Learners</vt:lpstr>
      <vt:lpstr>Differences in Learners</vt:lpstr>
      <vt:lpstr>Differences in Learners</vt:lpstr>
      <vt:lpstr>Differences in Learners</vt:lpstr>
      <vt:lpstr>Memory Activity</vt:lpstr>
      <vt:lpstr>Memory Activity</vt:lpstr>
      <vt:lpstr>Overview</vt:lpstr>
      <vt:lpstr>Encoding Activities</vt:lpstr>
      <vt:lpstr>Self-Control of  Learning Strategies</vt:lpstr>
      <vt:lpstr>Research-backed  Encoding Strategies</vt:lpstr>
      <vt:lpstr>Remembering Activity</vt:lpstr>
      <vt:lpstr>CAT: The Muddiest Point</vt:lpstr>
      <vt:lpstr>Review of Muddy Concepts</vt:lpstr>
      <vt:lpstr>Overview</vt:lpstr>
      <vt:lpstr>Video and Discussion  The U.S. Memory Champion</vt:lpstr>
      <vt:lpstr>General Principles of Learning</vt:lpstr>
      <vt:lpstr>General Principles of Learning</vt:lpstr>
      <vt:lpstr>General Principles of Learning</vt:lpstr>
      <vt:lpstr>The Spacing Effect Activity</vt:lpstr>
      <vt:lpstr>CAT: The One-Minute Paper</vt:lpstr>
      <vt:lpstr>Photo Attribution</vt:lpstr>
      <vt:lpstr>Photo Attribution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Learning</dc:title>
  <dc:creator>Noba Psychology</dc:creator>
  <cp:lastModifiedBy>Noba Psychology</cp:lastModifiedBy>
  <cp:revision>1</cp:revision>
  <dcterms:created xsi:type="dcterms:W3CDTF">2016-08-30T18:11:39Z</dcterms:created>
  <dcterms:modified xsi:type="dcterms:W3CDTF">2016-08-30T18:13:32Z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