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tif" ContentType="image/tiff"/>
  <Default Extension="jpg" ContentType="image/jpeg"/>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6.xml" ContentType="application/vnd.openxmlformats-officedocument.presentationml.slideLayout+xml"/>
  <Override PartName="/ppt/notesSlides/notesSlide6.xml" ContentType="application/vnd.openxmlformats-officedocument.presentationml.notesSlide+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3.xml" ContentType="application/vnd.openxmlformats-officedocument.presentationml.slideLayout+xml"/>
  <Override PartName="/ppt/notesSlides/notesSlide12.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5" r:id="rId5"/>
    <p:sldId id="259" r:id="rId6"/>
    <p:sldId id="260" r:id="rId7"/>
    <p:sldId id="266" r:id="rId8"/>
    <p:sldId id="261" r:id="rId9"/>
    <p:sldId id="267" r:id="rId10"/>
    <p:sldId id="262" r:id="rId11"/>
    <p:sldId id="268" r:id="rId12"/>
    <p:sldId id="263" r:id="rId13"/>
    <p:sldId id="269" r:id="rId14"/>
    <p:sldId id="264"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300" autoAdjust="0"/>
  </p:normalViewPr>
  <p:slideViewPr>
    <p:cSldViewPr snapToGrid="0" snapToObjects="1">
      <p:cViewPr varScale="1">
        <p:scale>
          <a:sx n="55" d="100"/>
          <a:sy n="55" d="100"/>
        </p:scale>
        <p:origin x="19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540821-020C-0F4D-81B7-B4BA4107349B}" type="datetimeFigureOut">
              <a:rPr lang="en-US" smtClean="0"/>
              <a:t>11/9/2014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0687C7-E824-FA46-A222-35B85D4D70C0}" type="slidenum">
              <a:rPr lang="en-US" smtClean="0"/>
              <a:t>‹#›</a:t>
            </a:fld>
            <a:endParaRPr lang="en-US"/>
          </a:p>
        </p:txBody>
      </p:sp>
    </p:spTree>
    <p:extLst>
      <p:ext uri="{BB962C8B-B14F-4D97-AF65-F5344CB8AC3E}">
        <p14:creationId xmlns:p14="http://schemas.microsoft.com/office/powerpoint/2010/main" val="11611781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Hearing can be taught in one class period.</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Instructor’s note: </a:t>
            </a:r>
            <a:r>
              <a:rPr lang="en-US" sz="1200" b="0" kern="1200" dirty="0" smtClean="0">
                <a:solidFill>
                  <a:schemeClr val="tx1"/>
                </a:solidFill>
                <a:effectLst/>
                <a:latin typeface="+mn-lt"/>
                <a:ea typeface="+mn-ea"/>
                <a:cs typeface="+mn-cs"/>
              </a:rPr>
              <a:t>Begin by sharing the following quote</a:t>
            </a:r>
            <a:r>
              <a:rPr lang="en-US" sz="1200" b="0" kern="1200" baseline="0" dirty="0" smtClean="0">
                <a:solidFill>
                  <a:schemeClr val="tx1"/>
                </a:solidFill>
                <a:effectLst/>
                <a:latin typeface="+mn-lt"/>
                <a:ea typeface="+mn-ea"/>
                <a:cs typeface="+mn-cs"/>
              </a:rPr>
              <a:t> and asking students why they think Keller believed this to be true: </a:t>
            </a:r>
            <a:r>
              <a:rPr lang="en-US" sz="1200" kern="1200" dirty="0" smtClean="0">
                <a:solidFill>
                  <a:schemeClr val="tx1"/>
                </a:solidFill>
                <a:effectLst/>
                <a:latin typeface="+mn-lt"/>
                <a:ea typeface="+mn-ea"/>
                <a:cs typeface="+mn-cs"/>
              </a:rPr>
              <a:t>A saying often attributed to Helen Keller, “is that blindness separates us from things, but deafness separates us from people.” </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Further discussion:</a:t>
            </a:r>
            <a:r>
              <a:rPr lang="en-US" sz="1200" b="1"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Spend a few minutes talking about the importance of all the senses; then guide the discussion to hearing and its importance. </a:t>
            </a:r>
            <a:endParaRPr lang="en-US" b="1" dirty="0"/>
          </a:p>
        </p:txBody>
      </p:sp>
      <p:sp>
        <p:nvSpPr>
          <p:cNvPr id="4" name="Slide Number Placeholder 3"/>
          <p:cNvSpPr>
            <a:spLocks noGrp="1"/>
          </p:cNvSpPr>
          <p:nvPr>
            <p:ph type="sldNum" sz="quarter" idx="10"/>
          </p:nvPr>
        </p:nvSpPr>
        <p:spPr/>
        <p:txBody>
          <a:bodyPr/>
          <a:lstStyle/>
          <a:p>
            <a:fld id="{190687C7-E824-FA46-A222-35B85D4D70C0}" type="slidenum">
              <a:rPr lang="en-US" smtClean="0"/>
              <a:t>1</a:t>
            </a:fld>
            <a:endParaRPr lang="en-US"/>
          </a:p>
        </p:txBody>
      </p:sp>
    </p:spTree>
    <p:extLst>
      <p:ext uri="{BB962C8B-B14F-4D97-AF65-F5344CB8AC3E}">
        <p14:creationId xmlns:p14="http://schemas.microsoft.com/office/powerpoint/2010/main" val="1078310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t>
            </a:r>
            <a:r>
              <a:rPr lang="en-US" baseline="0" dirty="0" smtClean="0"/>
              <a:t>his slide describes the process of locating sounds in space.</a:t>
            </a:r>
          </a:p>
          <a:p>
            <a:endParaRPr lang="en-US" baseline="0" dirty="0" smtClean="0"/>
          </a:p>
          <a:p>
            <a:r>
              <a:rPr lang="en-US" b="1" baseline="0" dirty="0" smtClean="0"/>
              <a:t>Instructor’s note: </a:t>
            </a:r>
            <a:r>
              <a:rPr lang="en-US" b="0" baseline="0" dirty="0" smtClean="0"/>
              <a:t>Consider beginning this slide with one or both of the following demonstrations:</a:t>
            </a:r>
          </a:p>
          <a:p>
            <a:pPr marL="171450" lvl="0" indent="-171450">
              <a:buFont typeface="Wingdings" panose="05000000000000000000" pitchFamily="2" charset="2"/>
              <a:buChar char="§"/>
            </a:pPr>
            <a:r>
              <a:rPr lang="en-US" sz="1200" kern="1200" dirty="0" smtClean="0">
                <a:solidFill>
                  <a:schemeClr val="tx1"/>
                </a:solidFill>
                <a:effectLst/>
                <a:latin typeface="+mn-lt"/>
                <a:ea typeface="+mn-ea"/>
                <a:cs typeface="+mn-cs"/>
              </a:rPr>
              <a:t>Localization 1: Use a 30 inch piece of hose with the midpoint marked. Have one volunteer put the ends of the hose to each ear and close eyes. Then tap along the hose and have the student determine if the tap is to the left or right.</a:t>
            </a:r>
          </a:p>
          <a:p>
            <a:pPr marL="171450" lvl="0" indent="-171450">
              <a:buFont typeface="Wingdings" panose="05000000000000000000" pitchFamily="2" charset="2"/>
              <a:buChar char="§"/>
            </a:pPr>
            <a:r>
              <a:rPr lang="en-US" sz="1200" kern="1200" dirty="0" smtClean="0">
                <a:solidFill>
                  <a:schemeClr val="tx1"/>
                </a:solidFill>
                <a:effectLst/>
                <a:latin typeface="+mn-lt"/>
                <a:ea typeface="+mn-ea"/>
                <a:cs typeface="+mn-cs"/>
              </a:rPr>
              <a:t>Localization 2: Have two volunteers stand one behind the other. The student in the back gets a clicker. The listener has to determine if clicks come from the left, right, or overhead.</a:t>
            </a:r>
          </a:p>
          <a:p>
            <a:endParaRPr lang="en-US" b="1" baseline="0" dirty="0" smtClean="0"/>
          </a:p>
          <a:p>
            <a:r>
              <a:rPr lang="en-US" b="1" baseline="0" dirty="0" smtClean="0"/>
              <a:t>Discussion question: </a:t>
            </a:r>
            <a:r>
              <a:rPr lang="en-US" b="0" baseline="0" dirty="0" smtClean="0"/>
              <a:t>Ask students why sound location is an important trait. How does it aid in human survival? </a:t>
            </a:r>
          </a:p>
          <a:p>
            <a:endParaRPr lang="en-US" b="1" baseline="0" dirty="0" smtClean="0"/>
          </a:p>
          <a:p>
            <a:r>
              <a:rPr lang="en-US" b="1" dirty="0" smtClean="0"/>
              <a:t>Explanation:</a:t>
            </a:r>
            <a:r>
              <a:rPr lang="en-US" b="1" baseline="0" dirty="0" smtClean="0"/>
              <a:t> </a:t>
            </a:r>
            <a:r>
              <a:rPr lang="en-US" dirty="0" smtClean="0"/>
              <a:t>Sound</a:t>
            </a:r>
            <a:r>
              <a:rPr lang="en-US" baseline="0" dirty="0" smtClean="0"/>
              <a:t> location is </a:t>
            </a:r>
            <a:r>
              <a:rPr lang="en-US" dirty="0" smtClean="0"/>
              <a:t>most useful in alerting us and allowing us to orient towards sources, with our visual sense generally providing the finer-grained analysis.  The two mechanisms that allow individuals to orient to sound include analysis of </a:t>
            </a:r>
            <a:r>
              <a:rPr lang="en-US" dirty="0" err="1" smtClean="0"/>
              <a:t>interaural</a:t>
            </a:r>
            <a:r>
              <a:rPr lang="en-US" dirty="0" smtClean="0"/>
              <a:t> time differences and </a:t>
            </a:r>
            <a:r>
              <a:rPr lang="en-US" dirty="0" err="1" smtClean="0"/>
              <a:t>interaural</a:t>
            </a:r>
            <a:r>
              <a:rPr lang="en-US" dirty="0" smtClean="0"/>
              <a:t> level differences.</a:t>
            </a:r>
          </a:p>
          <a:p>
            <a:endParaRPr lang="en-US" dirty="0" smtClean="0"/>
          </a:p>
          <a:p>
            <a:r>
              <a:rPr lang="en-US" b="1" dirty="0" smtClean="0"/>
              <a:t>(Click)</a:t>
            </a:r>
            <a:r>
              <a:rPr lang="en-US" b="0" baseline="0" dirty="0" smtClean="0"/>
              <a:t> </a:t>
            </a:r>
            <a:r>
              <a:rPr lang="en-US" b="0" baseline="0" dirty="0" err="1" smtClean="0"/>
              <a:t>Interaural</a:t>
            </a:r>
            <a:r>
              <a:rPr lang="en-US" b="0" baseline="0" dirty="0" smtClean="0"/>
              <a:t> time differences: Low frequencies are more likely to be perceived than high frequencies. </a:t>
            </a:r>
            <a:endParaRPr lang="en-US" b="1" dirty="0" smtClean="0"/>
          </a:p>
          <a:p>
            <a:endParaRPr lang="en-US" dirty="0" smtClean="0"/>
          </a:p>
          <a:p>
            <a:r>
              <a:rPr lang="en-US" dirty="0" err="1" smtClean="0"/>
              <a:t>Interaural</a:t>
            </a:r>
            <a:r>
              <a:rPr lang="en-US" dirty="0" smtClean="0"/>
              <a:t> time differences relies on the fact that a sound source on the left will generate sound that will reach the left ear slightly before it reaches the right ear. The largest ITD we encounter in the real world (when sounds are directly to the left or right of us) are only a little over half a millisecond. In general, we are most sensitive to </a:t>
            </a:r>
            <a:r>
              <a:rPr lang="en-US" dirty="0" err="1" smtClean="0"/>
              <a:t>interaural</a:t>
            </a:r>
            <a:r>
              <a:rPr lang="en-US" baseline="0" dirty="0" smtClean="0"/>
              <a:t> time differences, which are most helpful </a:t>
            </a:r>
            <a:r>
              <a:rPr lang="en-US" dirty="0" smtClean="0"/>
              <a:t>at low frequencies (below about 1.5 kHz). </a:t>
            </a:r>
          </a:p>
          <a:p>
            <a:endParaRPr lang="en-US" dirty="0" smtClean="0"/>
          </a:p>
          <a:p>
            <a:r>
              <a:rPr lang="en-US" b="1" dirty="0" smtClean="0"/>
              <a:t>(Click)</a:t>
            </a:r>
            <a:r>
              <a:rPr lang="en-US" b="0" baseline="0" dirty="0" smtClean="0"/>
              <a:t> </a:t>
            </a:r>
            <a:r>
              <a:rPr lang="en-US" b="0" baseline="0" dirty="0" err="1" smtClean="0"/>
              <a:t>Interaural</a:t>
            </a:r>
            <a:r>
              <a:rPr lang="en-US" b="0" baseline="0" dirty="0" smtClean="0"/>
              <a:t> level differences: High frequencies are more likely to be perceived than low frequencies. </a:t>
            </a:r>
            <a:endParaRPr lang="en-US" b="1"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Interaural</a:t>
            </a:r>
            <a:r>
              <a:rPr lang="en-US" dirty="0" smtClean="0"/>
              <a:t> level difference detects different frequencies</a:t>
            </a:r>
            <a:r>
              <a:rPr lang="en-US" baseline="0" dirty="0" smtClean="0"/>
              <a:t> between the two ears. </a:t>
            </a:r>
            <a:r>
              <a:rPr lang="en-US" dirty="0" smtClean="0"/>
              <a:t>At higher frequencies (higher than about 1 kHz), the head casts an acoustic “shadow,” so that when a sound is presented from the left, the sound level at the left ear is somewhat higher than the sound level at the right ear. In general, we are most sensitive to </a:t>
            </a:r>
            <a:r>
              <a:rPr lang="en-US" dirty="0" err="1" smtClean="0"/>
              <a:t>interaural</a:t>
            </a:r>
            <a:r>
              <a:rPr lang="en-US" baseline="0" dirty="0" smtClean="0"/>
              <a:t> level differences </a:t>
            </a:r>
            <a:r>
              <a:rPr lang="en-US" dirty="0" smtClean="0"/>
              <a:t>at high frequencies.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90687C7-E824-FA46-A222-35B85D4D70C0}" type="slidenum">
              <a:rPr lang="en-US" smtClean="0"/>
              <a:t>10</a:t>
            </a:fld>
            <a:endParaRPr lang="en-US"/>
          </a:p>
        </p:txBody>
      </p:sp>
    </p:spTree>
    <p:extLst>
      <p:ext uri="{BB962C8B-B14F-4D97-AF65-F5344CB8AC3E}">
        <p14:creationId xmlns:p14="http://schemas.microsoft.com/office/powerpoint/2010/main" val="1853948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purpose of this slide is</a:t>
            </a:r>
            <a:r>
              <a:rPr lang="en-US" baseline="0" dirty="0" smtClean="0"/>
              <a:t> to provide students with an overview of the material that will be covered during the lecture.</a:t>
            </a:r>
          </a:p>
          <a:p>
            <a:endParaRPr lang="en-US" dirty="0"/>
          </a:p>
        </p:txBody>
      </p:sp>
      <p:sp>
        <p:nvSpPr>
          <p:cNvPr id="4" name="Slide Number Placeholder 3"/>
          <p:cNvSpPr>
            <a:spLocks noGrp="1"/>
          </p:cNvSpPr>
          <p:nvPr>
            <p:ph type="sldNum" sz="quarter" idx="10"/>
          </p:nvPr>
        </p:nvSpPr>
        <p:spPr/>
        <p:txBody>
          <a:bodyPr/>
          <a:lstStyle/>
          <a:p>
            <a:fld id="{190687C7-E824-FA46-A222-35B85D4D70C0}" type="slidenum">
              <a:rPr lang="en-US" smtClean="0"/>
              <a:t>11</a:t>
            </a:fld>
            <a:endParaRPr lang="en-US"/>
          </a:p>
        </p:txBody>
      </p:sp>
    </p:spTree>
    <p:extLst>
      <p:ext uri="{BB962C8B-B14F-4D97-AF65-F5344CB8AC3E}">
        <p14:creationId xmlns:p14="http://schemas.microsoft.com/office/powerpoint/2010/main" val="1516967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a:t>
            </a:r>
            <a:r>
              <a:rPr lang="en-US" dirty="0" smtClean="0"/>
              <a:t>helps to illustrate</a:t>
            </a:r>
            <a:r>
              <a:rPr lang="en-US" baseline="0" dirty="0" smtClean="0"/>
              <a:t> auditory scene analysis, which is the complex and incredible way the auditory system helps us make sense of our acoustic environment.</a:t>
            </a:r>
          </a:p>
          <a:p>
            <a:endParaRPr lang="en-US" baseline="0" dirty="0" smtClean="0"/>
          </a:p>
          <a:p>
            <a:r>
              <a:rPr lang="en-US" b="1" baseline="0" dirty="0" smtClean="0"/>
              <a:t>Discussion question: </a:t>
            </a:r>
            <a:r>
              <a:rPr lang="en-US" b="0" baseline="0" dirty="0" smtClean="0"/>
              <a:t>How do you manage to have conversations in noisy environments? How do you think your auditory system helps you with this? </a:t>
            </a:r>
          </a:p>
          <a:p>
            <a:endParaRPr lang="en-US" b="0" baseline="0" dirty="0" smtClean="0"/>
          </a:p>
          <a:p>
            <a:r>
              <a:rPr lang="en-US" b="1" baseline="0" dirty="0" smtClean="0"/>
              <a:t>Explanation: </a:t>
            </a:r>
            <a:r>
              <a:rPr lang="en-US" dirty="0" smtClean="0"/>
              <a:t>Somehow the auditory system is able to break down, or decompose, these complex waveforms and allow us to make sense of our acoustic environment by forming separate auditory “objects” or “streams,” which we can follow as the sounds unfold over time.</a:t>
            </a:r>
          </a:p>
          <a:p>
            <a:endParaRPr lang="en-US" dirty="0" smtClean="0"/>
          </a:p>
          <a:p>
            <a:r>
              <a:rPr lang="en-US" dirty="0" smtClean="0"/>
              <a:t>Heuristic principles have been formulated to describe how sound elements are grouped to form a single object or segregated to form multiple objects. According to these rules of thumb, sounds that are in close proximity, in time or frequency, tend to be grouped together. Additionally, sounds that begin and end at the same time tend to form a single auditory object. Several studies have looked into the relative importance of different cues by “trading off” one cue against another.</a:t>
            </a:r>
          </a:p>
          <a:p>
            <a:endParaRPr lang="en-US" dirty="0" smtClean="0"/>
          </a:p>
          <a:p>
            <a:r>
              <a:rPr lang="en-US" dirty="0" smtClean="0"/>
              <a:t>Computational auditory scene analysis (CASA) has emerged as more principled, neutrally based approaches to understanding the parsing and perception of complex auditory scenes.  The</a:t>
            </a:r>
            <a:r>
              <a:rPr lang="en-US" baseline="0" dirty="0" smtClean="0"/>
              <a:t> use of CASA will likely lead to more advanced hearing aids and cochlear ear implants. </a:t>
            </a:r>
            <a:endParaRPr lang="en-US" dirty="0" smtClean="0"/>
          </a:p>
        </p:txBody>
      </p:sp>
      <p:sp>
        <p:nvSpPr>
          <p:cNvPr id="4" name="Slide Number Placeholder 3"/>
          <p:cNvSpPr>
            <a:spLocks noGrp="1"/>
          </p:cNvSpPr>
          <p:nvPr>
            <p:ph type="sldNum" sz="quarter" idx="10"/>
          </p:nvPr>
        </p:nvSpPr>
        <p:spPr/>
        <p:txBody>
          <a:bodyPr/>
          <a:lstStyle/>
          <a:p>
            <a:fld id="{190687C7-E824-FA46-A222-35B85D4D70C0}" type="slidenum">
              <a:rPr lang="en-US" smtClean="0"/>
              <a:t>12</a:t>
            </a:fld>
            <a:endParaRPr lang="en-US"/>
          </a:p>
        </p:txBody>
      </p:sp>
    </p:spTree>
    <p:extLst>
      <p:ext uri="{BB962C8B-B14F-4D97-AF65-F5344CB8AC3E}">
        <p14:creationId xmlns:p14="http://schemas.microsoft.com/office/powerpoint/2010/main" val="922516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purpose of this slide is</a:t>
            </a:r>
            <a:r>
              <a:rPr lang="en-US" baseline="0" dirty="0" smtClean="0"/>
              <a:t> to provide students with an overview of the material that will be covered during the lecture.</a:t>
            </a:r>
          </a:p>
          <a:p>
            <a:endParaRPr lang="en-US" dirty="0"/>
          </a:p>
        </p:txBody>
      </p:sp>
      <p:sp>
        <p:nvSpPr>
          <p:cNvPr id="4" name="Slide Number Placeholder 3"/>
          <p:cNvSpPr>
            <a:spLocks noGrp="1"/>
          </p:cNvSpPr>
          <p:nvPr>
            <p:ph type="sldNum" sz="quarter" idx="10"/>
          </p:nvPr>
        </p:nvSpPr>
        <p:spPr/>
        <p:txBody>
          <a:bodyPr/>
          <a:lstStyle/>
          <a:p>
            <a:fld id="{190687C7-E824-FA46-A222-35B85D4D70C0}" type="slidenum">
              <a:rPr lang="en-US" smtClean="0"/>
              <a:t>13</a:t>
            </a:fld>
            <a:endParaRPr lang="en-US"/>
          </a:p>
        </p:txBody>
      </p:sp>
    </p:spTree>
    <p:extLst>
      <p:ext uri="{BB962C8B-B14F-4D97-AF65-F5344CB8AC3E}">
        <p14:creationId xmlns:p14="http://schemas.microsoft.com/office/powerpoint/2010/main" val="3301568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meant to give students a “take-home” message</a:t>
            </a:r>
            <a:r>
              <a:rPr lang="en-US" baseline="0" dirty="0" smtClean="0"/>
              <a:t> from today’s lecture.  </a:t>
            </a:r>
          </a:p>
          <a:p>
            <a:endParaRPr lang="en-US" baseline="0" dirty="0" smtClean="0"/>
          </a:p>
          <a:p>
            <a:r>
              <a:rPr lang="en-US" baseline="0" dirty="0" smtClean="0"/>
              <a:t>Essentially, the auditory process is a highly complex process with multiple components that utilizes multiple cues.  Despite significant amounts of research, the auditory system is still not well understood because of the complexity of the components and innate human abilities such as “cue switching” that allow humans to alternate cues in detecting sounds and the location of sounds.</a:t>
            </a:r>
            <a:endParaRPr lang="en-US" dirty="0"/>
          </a:p>
        </p:txBody>
      </p:sp>
      <p:sp>
        <p:nvSpPr>
          <p:cNvPr id="4" name="Slide Number Placeholder 3"/>
          <p:cNvSpPr>
            <a:spLocks noGrp="1"/>
          </p:cNvSpPr>
          <p:nvPr>
            <p:ph type="sldNum" sz="quarter" idx="10"/>
          </p:nvPr>
        </p:nvSpPr>
        <p:spPr/>
        <p:txBody>
          <a:bodyPr/>
          <a:lstStyle/>
          <a:p>
            <a:fld id="{190687C7-E824-FA46-A222-35B85D4D70C0}" type="slidenum">
              <a:rPr lang="en-US" smtClean="0"/>
              <a:t>14</a:t>
            </a:fld>
            <a:endParaRPr lang="en-US"/>
          </a:p>
        </p:txBody>
      </p:sp>
    </p:spTree>
    <p:extLst>
      <p:ext uri="{BB962C8B-B14F-4D97-AF65-F5344CB8AC3E}">
        <p14:creationId xmlns:p14="http://schemas.microsoft.com/office/powerpoint/2010/main" val="2194935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0687C7-E824-FA46-A222-35B85D4D70C0}" type="slidenum">
              <a:rPr lang="en-US" smtClean="0"/>
              <a:t>15</a:t>
            </a:fld>
            <a:endParaRPr lang="en-US"/>
          </a:p>
        </p:txBody>
      </p:sp>
    </p:spTree>
    <p:extLst>
      <p:ext uri="{BB962C8B-B14F-4D97-AF65-F5344CB8AC3E}">
        <p14:creationId xmlns:p14="http://schemas.microsoft.com/office/powerpoint/2010/main" val="2194935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this slide is</a:t>
            </a:r>
            <a:r>
              <a:rPr lang="en-US" baseline="0" dirty="0" smtClean="0"/>
              <a:t> to provide students with an overview of the material that will be covered during the lecture.</a:t>
            </a:r>
          </a:p>
          <a:p>
            <a:endParaRPr lang="en-US" baseline="0" dirty="0" smtClean="0"/>
          </a:p>
          <a:p>
            <a:r>
              <a:rPr lang="en-US" sz="1200" b="1" kern="1200" baseline="0" dirty="0" smtClean="0">
                <a:solidFill>
                  <a:schemeClr val="tx1"/>
                </a:solidFill>
                <a:effectLst/>
                <a:latin typeface="+mn-lt"/>
                <a:ea typeface="+mn-ea"/>
                <a:cs typeface="+mn-cs"/>
              </a:rPr>
              <a:t>Technical Note: </a:t>
            </a:r>
            <a:r>
              <a:rPr lang="en-US" sz="1200" kern="1200" baseline="0" dirty="0" smtClean="0">
                <a:solidFill>
                  <a:schemeClr val="tx1"/>
                </a:solidFill>
                <a:effectLst/>
                <a:latin typeface="+mn-lt"/>
                <a:ea typeface="+mn-ea"/>
                <a:cs typeface="+mn-cs"/>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sz="1200" b="1" kern="1200" baseline="0" dirty="0" smtClean="0">
                <a:solidFill>
                  <a:schemeClr val="tx1"/>
                </a:solidFill>
                <a:effectLst/>
                <a:latin typeface="+mn-lt"/>
                <a:ea typeface="+mn-ea"/>
                <a:cs typeface="+mn-cs"/>
              </a:rPr>
              <a:t>(Click) </a:t>
            </a:r>
            <a:r>
              <a:rPr lang="en-US" sz="1200" kern="1200" baseline="0" dirty="0" smtClean="0">
                <a:solidFill>
                  <a:schemeClr val="tx1"/>
                </a:solidFill>
                <a:effectLst/>
                <a:latin typeface="+mn-lt"/>
                <a:ea typeface="+mn-ea"/>
                <a:cs typeface="+mn-cs"/>
              </a:rPr>
              <a:t>– that corresponds to each animation.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will also find hyperlinks to outside videos at various places in the slides. These hyperlinks are embedded in text and indicated by color and in the notes section.</a:t>
            </a:r>
            <a:endParaRPr lang="en-US" dirty="0" smtClean="0"/>
          </a:p>
          <a:p>
            <a:endParaRPr lang="en-US" dirty="0"/>
          </a:p>
        </p:txBody>
      </p:sp>
      <p:sp>
        <p:nvSpPr>
          <p:cNvPr id="4" name="Slide Number Placeholder 3"/>
          <p:cNvSpPr>
            <a:spLocks noGrp="1"/>
          </p:cNvSpPr>
          <p:nvPr>
            <p:ph type="sldNum" sz="quarter" idx="10"/>
          </p:nvPr>
        </p:nvSpPr>
        <p:spPr/>
        <p:txBody>
          <a:bodyPr/>
          <a:lstStyle/>
          <a:p>
            <a:fld id="{190687C7-E824-FA46-A222-35B85D4D70C0}" type="slidenum">
              <a:rPr lang="en-US" smtClean="0"/>
              <a:t>2</a:t>
            </a:fld>
            <a:endParaRPr lang="en-US"/>
          </a:p>
        </p:txBody>
      </p:sp>
    </p:spTree>
    <p:extLst>
      <p:ext uri="{BB962C8B-B14F-4D97-AF65-F5344CB8AC3E}">
        <p14:creationId xmlns:p14="http://schemas.microsoft.com/office/powerpoint/2010/main" val="1844842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describes</a:t>
            </a:r>
            <a:r>
              <a:rPr lang="en-US" baseline="0" dirty="0" smtClean="0"/>
              <a:t> the perceptual attributes of sound.</a:t>
            </a:r>
          </a:p>
          <a:p>
            <a:endParaRPr lang="en-US" baseline="0" dirty="0" smtClean="0"/>
          </a:p>
          <a:p>
            <a:r>
              <a:rPr lang="en-US" b="1" baseline="0" dirty="0" smtClean="0"/>
              <a:t>Discussion question: </a:t>
            </a:r>
            <a:r>
              <a:rPr lang="en-US" b="0" baseline="0" dirty="0" smtClean="0"/>
              <a:t>If loudness can be a physical sensation, how would you describe that physical sensation? In other words, how does sound feel? </a:t>
            </a:r>
          </a:p>
          <a:p>
            <a:endParaRPr lang="en-US" b="0" baseline="0" dirty="0" smtClean="0"/>
          </a:p>
          <a:p>
            <a:r>
              <a:rPr lang="en-US" b="1" baseline="0" dirty="0" smtClean="0"/>
              <a:t>(Click) </a:t>
            </a:r>
            <a:r>
              <a:rPr lang="en-US" b="0" baseline="0" dirty="0" smtClean="0"/>
              <a:t>Loudness: pressure </a:t>
            </a:r>
            <a:endParaRPr lang="en-US" b="1" baseline="0" dirty="0" smtClean="0"/>
          </a:p>
          <a:p>
            <a:endParaRPr lang="en-US" baseline="0" dirty="0" smtClean="0"/>
          </a:p>
          <a:p>
            <a:r>
              <a:rPr lang="en-US" b="1" dirty="0" smtClean="0"/>
              <a:t>Explanation: </a:t>
            </a:r>
            <a:r>
              <a:rPr lang="en-US" sz="1200" b="0" i="0" kern="1200" dirty="0" smtClean="0">
                <a:solidFill>
                  <a:schemeClr val="tx1"/>
                </a:solidFill>
                <a:effectLst/>
                <a:latin typeface="+mn-lt"/>
                <a:ea typeface="+mn-ea"/>
                <a:cs typeface="+mn-cs"/>
              </a:rPr>
              <a:t>The most direct physical correlate of loudness is sound intensity (or sound pressure) measured close to the eardrum.</a:t>
            </a:r>
            <a:endParaRPr lang="en-US" b="1" dirty="0" smtClean="0"/>
          </a:p>
          <a:p>
            <a:endParaRPr lang="en-US" b="1" dirty="0" smtClean="0"/>
          </a:p>
          <a:p>
            <a:r>
              <a:rPr lang="en-US" b="1" dirty="0" smtClean="0"/>
              <a:t>(Click)</a:t>
            </a:r>
            <a:r>
              <a:rPr lang="en-US" b="0" dirty="0" smtClean="0"/>
              <a:t> Pitch: frequency</a:t>
            </a:r>
            <a:r>
              <a:rPr lang="en-US" b="0" baseline="0" dirty="0" smtClean="0"/>
              <a:t> = pitch</a:t>
            </a:r>
          </a:p>
          <a:p>
            <a:endParaRPr lang="en-US" b="1" baseline="0" dirty="0" smtClean="0"/>
          </a:p>
          <a:p>
            <a:r>
              <a:rPr lang="en-US" b="1" baseline="0" dirty="0" smtClean="0"/>
              <a:t>Explanation:</a:t>
            </a:r>
            <a:r>
              <a:rPr lang="en-US" b="0" baseline="0" dirty="0" smtClean="0"/>
              <a:t> </a:t>
            </a:r>
            <a:r>
              <a:rPr lang="en-US" dirty="0" smtClean="0"/>
              <a:t>Pitch is perceived through the repetition rate of a waveform. The faster a waveform repeats over time, the higher is its perceived pitch.  Pitch plays an important role in music and certain languages</a:t>
            </a:r>
            <a:r>
              <a:rPr lang="en-US" baseline="0" dirty="0" smtClean="0"/>
              <a:t> (e.g., Chinese dialects – Mandarin, Cantonese, etc.).  </a:t>
            </a:r>
          </a:p>
          <a:p>
            <a:endParaRPr lang="en-US" baseline="0" dirty="0" smtClean="0"/>
          </a:p>
          <a:p>
            <a:r>
              <a:rPr lang="en-US" b="1" baseline="0" dirty="0" smtClean="0"/>
              <a:t>Discussion question: </a:t>
            </a:r>
            <a:r>
              <a:rPr lang="en-US" b="0" baseline="0" dirty="0" smtClean="0"/>
              <a:t>How does our ability to perceive pitch affect our ability to communicate through spoken language? </a:t>
            </a:r>
          </a:p>
          <a:p>
            <a:endParaRPr lang="en-US" b="0" baseline="0" dirty="0" smtClean="0"/>
          </a:p>
          <a:p>
            <a:r>
              <a:rPr lang="en-US" b="1" baseline="0" dirty="0" smtClean="0"/>
              <a:t>Answer: </a:t>
            </a:r>
            <a:r>
              <a:rPr lang="en-US" b="0" baseline="0" dirty="0" smtClean="0"/>
              <a:t>Students will have varied responses, but ultimately, they should be able to talk about the importance of tone of voice and how it relates to our ability to understand the underlying meaning behind the words we speak. </a:t>
            </a:r>
          </a:p>
          <a:p>
            <a:endParaRPr lang="en-US" b="0" baseline="0" dirty="0" smtClean="0"/>
          </a:p>
          <a:p>
            <a:r>
              <a:rPr lang="en-US" b="1" baseline="0" dirty="0" smtClean="0"/>
              <a:t>(Click):</a:t>
            </a:r>
            <a:r>
              <a:rPr lang="en-US" b="0" baseline="0" dirty="0" smtClean="0"/>
              <a:t> Timbre: distinction </a:t>
            </a:r>
            <a:endParaRPr lang="en-US" b="1" baseline="0" dirty="0" smtClean="0"/>
          </a:p>
          <a:p>
            <a:endParaRPr lang="en-US" baseline="0" dirty="0" smtClean="0"/>
          </a:p>
          <a:p>
            <a:r>
              <a:rPr lang="en-US" b="1" dirty="0" smtClean="0"/>
              <a:t>Explanation: </a:t>
            </a:r>
            <a:r>
              <a:rPr lang="en-US" dirty="0" smtClean="0"/>
              <a:t>Timbre refers to the quality of sound and is often described using words such as bright, dull, harsh, and hollow. Technically, timbre includes anything that allows us to distinguish two sounds that have the same loudness, pitch, and duration. For instance, a violin and a piano playing the same note sound very different, based on their sound quality or timbre.</a:t>
            </a:r>
            <a:endParaRPr lang="en-US" dirty="0"/>
          </a:p>
        </p:txBody>
      </p:sp>
      <p:sp>
        <p:nvSpPr>
          <p:cNvPr id="4" name="Slide Number Placeholder 3"/>
          <p:cNvSpPr>
            <a:spLocks noGrp="1"/>
          </p:cNvSpPr>
          <p:nvPr>
            <p:ph type="sldNum" sz="quarter" idx="10"/>
          </p:nvPr>
        </p:nvSpPr>
        <p:spPr/>
        <p:txBody>
          <a:bodyPr/>
          <a:lstStyle/>
          <a:p>
            <a:fld id="{190687C7-E824-FA46-A222-35B85D4D70C0}" type="slidenum">
              <a:rPr lang="en-US" smtClean="0"/>
              <a:t>3</a:t>
            </a:fld>
            <a:endParaRPr lang="en-US"/>
          </a:p>
        </p:txBody>
      </p:sp>
    </p:spTree>
    <p:extLst>
      <p:ext uri="{BB962C8B-B14F-4D97-AF65-F5344CB8AC3E}">
        <p14:creationId xmlns:p14="http://schemas.microsoft.com/office/powerpoint/2010/main" val="1536019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purpose of this slide is</a:t>
            </a:r>
            <a:r>
              <a:rPr lang="en-US" baseline="0" dirty="0" smtClean="0"/>
              <a:t> to provide students with an overview of the material that will be covered during the lecture.</a:t>
            </a:r>
          </a:p>
          <a:p>
            <a:endParaRPr lang="en-US" dirty="0"/>
          </a:p>
        </p:txBody>
      </p:sp>
      <p:sp>
        <p:nvSpPr>
          <p:cNvPr id="4" name="Slide Number Placeholder 3"/>
          <p:cNvSpPr>
            <a:spLocks noGrp="1"/>
          </p:cNvSpPr>
          <p:nvPr>
            <p:ph type="sldNum" sz="quarter" idx="10"/>
          </p:nvPr>
        </p:nvSpPr>
        <p:spPr/>
        <p:txBody>
          <a:bodyPr/>
          <a:lstStyle/>
          <a:p>
            <a:fld id="{190687C7-E824-FA46-A222-35B85D4D70C0}" type="slidenum">
              <a:rPr lang="en-US" smtClean="0"/>
              <a:t>4</a:t>
            </a:fld>
            <a:endParaRPr lang="en-US"/>
          </a:p>
        </p:txBody>
      </p:sp>
    </p:spTree>
    <p:extLst>
      <p:ext uri="{BB962C8B-B14F-4D97-AF65-F5344CB8AC3E}">
        <p14:creationId xmlns:p14="http://schemas.microsoft.com/office/powerpoint/2010/main" val="21788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introduces the anatomy</a:t>
            </a:r>
            <a:r>
              <a:rPr lang="en-US" baseline="0" dirty="0" smtClean="0"/>
              <a:t> of the auditory system.  </a:t>
            </a:r>
          </a:p>
          <a:p>
            <a:endParaRPr lang="en-US" baseline="0"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b="1" baseline="0" dirty="0" smtClean="0"/>
              <a:t>Instructor’s note:</a:t>
            </a:r>
            <a:r>
              <a:rPr lang="en-US" b="0" baseline="0" dirty="0" smtClean="0"/>
              <a:t> The next two slides are fairly dense. </a:t>
            </a:r>
            <a:r>
              <a:rPr lang="en-US" sz="1200" kern="1200" dirty="0" smtClean="0">
                <a:solidFill>
                  <a:schemeClr val="tx1"/>
                </a:solidFill>
                <a:effectLst/>
                <a:latin typeface="+mn-lt"/>
                <a:ea typeface="+mn-ea"/>
                <a:cs typeface="+mn-cs"/>
              </a:rPr>
              <a:t>Your primary goals for this class will determine how much time you spend on these slides. If you want students to fully understand the complex processes and learn all of the biology, plan to spend quite a bit of time here. If your primary goal is for students to gain a basic understanding of the process, know that this section is a bit confusing and let students know it’s ok if they don’t remember every part of the ear, and you can spend less time here.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Show video: </a:t>
            </a:r>
            <a:r>
              <a:rPr lang="en-US" dirty="0" smtClean="0"/>
              <a:t>The video</a:t>
            </a:r>
            <a:r>
              <a:rPr lang="en-US" baseline="0" dirty="0" smtClean="0"/>
              <a:t> hyperlinked to “Outer Ear” on this slide is 7 minutes long and depicts the auditory process.  The video is quite detailed, so it may be helpful to pause it and point out the important points that overlap with the textbook.</a:t>
            </a:r>
          </a:p>
          <a:p>
            <a:endParaRPr lang="en-US" baseline="0" dirty="0" smtClean="0"/>
          </a:p>
          <a:p>
            <a:r>
              <a:rPr lang="en-US" b="1" baseline="0" dirty="0" smtClean="0"/>
              <a:t>Explanation: </a:t>
            </a:r>
          </a:p>
          <a:p>
            <a:pPr marL="171450" indent="-171450">
              <a:buFont typeface="Wingdings" panose="05000000000000000000" pitchFamily="2" charset="2"/>
              <a:buChar char="§"/>
            </a:pPr>
            <a:r>
              <a:rPr lang="en-US" sz="1200" b="0" i="0" kern="1200" dirty="0" smtClean="0">
                <a:solidFill>
                  <a:schemeClr val="tx1"/>
                </a:solidFill>
                <a:effectLst/>
                <a:latin typeface="+mn-lt"/>
                <a:ea typeface="+mn-ea"/>
                <a:cs typeface="+mn-cs"/>
              </a:rPr>
              <a:t>The outer ear consists of the</a:t>
            </a:r>
            <a:r>
              <a:rPr lang="en-US" sz="1200" b="1"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pinna</a:t>
            </a:r>
            <a:r>
              <a:rPr lang="en-US" sz="1200" b="0" i="0" kern="1200" dirty="0" smtClean="0">
                <a:solidFill>
                  <a:schemeClr val="tx1"/>
                </a:solidFill>
                <a:effectLst/>
                <a:latin typeface="+mn-lt"/>
                <a:ea typeface="+mn-ea"/>
                <a:cs typeface="+mn-cs"/>
              </a:rPr>
              <a:t> (the visible part of the ear, with all its unique folds and bumps), the ear canal (or auditory meatus), and the tympanic membrane (ear drum), which separates the outer ear from the middle ear.</a:t>
            </a:r>
          </a:p>
          <a:p>
            <a:pPr marL="628650" lvl="1" indent="-171450">
              <a:buFont typeface="Courier New" panose="02070309020205020404" pitchFamily="49" charset="0"/>
              <a:buChar char="o"/>
            </a:pPr>
            <a:r>
              <a:rPr lang="en-US" baseline="0" dirty="0" smtClean="0"/>
              <a:t>The pinna </a:t>
            </a:r>
            <a:r>
              <a:rPr lang="en-US" dirty="0" smtClean="0"/>
              <a:t>filters</a:t>
            </a:r>
            <a:r>
              <a:rPr lang="en-US" baseline="0" dirty="0" smtClean="0"/>
              <a:t> and</a:t>
            </a:r>
            <a:r>
              <a:rPr lang="en-US" dirty="0" smtClean="0"/>
              <a:t> helps us localize sounds and resolve potential front-back and up-down confusion. T</a:t>
            </a:r>
            <a:r>
              <a:rPr lang="en-US" baseline="0" dirty="0" smtClean="0"/>
              <a:t>he pinna is especially useful when locating sound that is directly behind an individual. T</a:t>
            </a:r>
            <a:r>
              <a:rPr lang="en-US" dirty="0" smtClean="0"/>
              <a:t>he folds and bumps of the pinna produce distinct peaks and dips in the frequency response that depend on the location of the sound source. </a:t>
            </a:r>
          </a:p>
          <a:p>
            <a:pPr marL="628650" lvl="1" indent="-171450">
              <a:buFont typeface="Courier New" panose="02070309020205020404" pitchFamily="49" charset="0"/>
              <a:buChar char="o"/>
            </a:pPr>
            <a:r>
              <a:rPr lang="en-US" dirty="0" smtClean="0"/>
              <a:t>The canal is the space</a:t>
            </a:r>
            <a:r>
              <a:rPr lang="en-US" baseline="0" dirty="0" smtClean="0"/>
              <a:t> that leads to the tympanic membrane or ear drum.</a:t>
            </a:r>
          </a:p>
          <a:p>
            <a:pPr marL="457200" lvl="1" indent="0">
              <a:buFont typeface="Courier New" panose="02070309020205020404" pitchFamily="49" charset="0"/>
              <a:buNone/>
            </a:pPr>
            <a:endParaRPr lang="en-US" baseline="0" dirty="0" smtClean="0"/>
          </a:p>
          <a:p>
            <a:pPr marL="171450" lvl="0" indent="-171450">
              <a:buFont typeface="Wingdings" panose="05000000000000000000" pitchFamily="2" charset="2"/>
              <a:buChar char="§"/>
            </a:pPr>
            <a:r>
              <a:rPr lang="en-US" dirty="0" smtClean="0"/>
              <a:t>The middle ear consists of an air-filled cavity, which contains the three middle-ear bones:</a:t>
            </a:r>
            <a:r>
              <a:rPr lang="en-US" baseline="0" dirty="0" smtClean="0"/>
              <a:t> </a:t>
            </a:r>
            <a:r>
              <a:rPr lang="en-US" dirty="0" smtClean="0"/>
              <a:t>incus, malleus, and stapes, (also called hammer, mallet, and stirrup because of their respective shapes). Their primary function is to transmit the vibrations from the tympanic membrane to the oval window of the cochlea and, via a form of lever action, to better match the impedance of the air surrounding the tympanic membrane with that of the fluid within the cochlea.</a:t>
            </a:r>
          </a:p>
          <a:p>
            <a:pPr marL="0" lvl="0" indent="0">
              <a:buFont typeface="Wingdings" panose="05000000000000000000" pitchFamily="2" charset="2"/>
              <a:buNone/>
            </a:pPr>
            <a:endParaRPr lang="en-US" dirty="0" smtClean="0"/>
          </a:p>
          <a:p>
            <a:pPr marL="171450" lvl="0" indent="-171450">
              <a:buFont typeface="Wingdings" panose="05000000000000000000" pitchFamily="2" charset="2"/>
              <a:buChar char="§"/>
            </a:pPr>
            <a:r>
              <a:rPr lang="en-US" dirty="0" smtClean="0"/>
              <a:t>The inner ear includes the cochlea, encased in the temporal bone of the skull, in which the mechanical vibrations of sound are transduced into neural signals that are processed by the brain. </a:t>
            </a:r>
          </a:p>
          <a:p>
            <a:pPr marL="628650" lvl="1" indent="-171450">
              <a:buFont typeface="Courier New" panose="02070309020205020404" pitchFamily="49" charset="0"/>
              <a:buChar char="o"/>
            </a:pPr>
            <a:r>
              <a:rPr lang="en-US" dirty="0" smtClean="0"/>
              <a:t>The cochlea</a:t>
            </a:r>
            <a:r>
              <a:rPr lang="en-US" baseline="0" dirty="0" smtClean="0"/>
              <a:t> is a </a:t>
            </a:r>
            <a:r>
              <a:rPr lang="en-US" dirty="0" smtClean="0"/>
              <a:t>spiral-shaped structure filled with fluid. Along the length of the spiral runs the basilar membrane, which vibrates in response to the pressure differences produced by vibrations of the oval window. </a:t>
            </a:r>
          </a:p>
          <a:p>
            <a:pPr marL="628650" lvl="1" indent="-171450">
              <a:buFont typeface="Courier New" panose="02070309020205020404" pitchFamily="49" charset="0"/>
              <a:buChar char="o"/>
            </a:pPr>
            <a:r>
              <a:rPr lang="en-US" sz="1200" b="0" i="0" kern="1200" dirty="0" smtClean="0">
                <a:solidFill>
                  <a:schemeClr val="tx1"/>
                </a:solidFill>
                <a:effectLst/>
                <a:latin typeface="+mn-lt"/>
                <a:ea typeface="+mn-ea"/>
                <a:cs typeface="+mn-cs"/>
              </a:rPr>
              <a:t>Sitting on the basilar membrane is the organ of </a:t>
            </a:r>
            <a:r>
              <a:rPr lang="en-US" sz="1200" b="0" i="0" kern="1200" dirty="0" err="1" smtClean="0">
                <a:solidFill>
                  <a:schemeClr val="tx1"/>
                </a:solidFill>
                <a:effectLst/>
                <a:latin typeface="+mn-lt"/>
                <a:ea typeface="+mn-ea"/>
                <a:cs typeface="+mn-cs"/>
              </a:rPr>
              <a:t>Corti</a:t>
            </a:r>
            <a:r>
              <a:rPr lang="en-US" dirty="0" smtClean="0"/>
              <a:t>, which runs the entire length of the basilar membrane from the base (by the oval window) to the apex (the “tip” of the spiral). The organ of Corti includes three rows of outer hair cells and one row of inner hair cells,</a:t>
            </a:r>
            <a:r>
              <a:rPr lang="en-US" baseline="0" dirty="0" smtClean="0"/>
              <a:t> which sense the vibrations by way of tiny hairs. </a:t>
            </a:r>
            <a:r>
              <a:rPr lang="en-US" dirty="0" smtClean="0"/>
              <a:t>The outer hair cells seem to function to mechanically amplify the sound-induced vibrations, whereas the inner hair cells form synapses with the auditory nerve and transduce those vibrations into action potentials, or neural spikes, which are transmitted along the auditory nerve to higher centers of the auditory pathways.</a:t>
            </a:r>
          </a:p>
          <a:p>
            <a:endParaRPr lang="en-US" dirty="0" smtClean="0"/>
          </a:p>
        </p:txBody>
      </p:sp>
      <p:sp>
        <p:nvSpPr>
          <p:cNvPr id="4" name="Slide Number Placeholder 3"/>
          <p:cNvSpPr>
            <a:spLocks noGrp="1"/>
          </p:cNvSpPr>
          <p:nvPr>
            <p:ph type="sldNum" sz="quarter" idx="10"/>
          </p:nvPr>
        </p:nvSpPr>
        <p:spPr/>
        <p:txBody>
          <a:bodyPr/>
          <a:lstStyle/>
          <a:p>
            <a:fld id="{190687C7-E824-FA46-A222-35B85D4D70C0}" type="slidenum">
              <a:rPr lang="en-US" smtClean="0"/>
              <a:t>5</a:t>
            </a:fld>
            <a:endParaRPr lang="en-US"/>
          </a:p>
        </p:txBody>
      </p:sp>
    </p:spTree>
    <p:extLst>
      <p:ext uri="{BB962C8B-B14F-4D97-AF65-F5344CB8AC3E}">
        <p14:creationId xmlns:p14="http://schemas.microsoft.com/office/powerpoint/2010/main" val="3862303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describes the process of perceiving sound.</a:t>
            </a:r>
          </a:p>
          <a:p>
            <a:endParaRPr lang="en-US" dirty="0" smtClean="0"/>
          </a:p>
          <a:p>
            <a:r>
              <a:rPr lang="en-US" b="1" dirty="0" smtClean="0"/>
              <a:t>Explanation: </a:t>
            </a:r>
            <a:r>
              <a:rPr lang="en-US" dirty="0" smtClean="0"/>
              <a:t>One</a:t>
            </a:r>
            <a:r>
              <a:rPr lang="en-US" baseline="0" dirty="0" smtClean="0"/>
              <a:t> of the most important tasks in the auditory process is frequency analysis. This is established in the cochlea which breaks down </a:t>
            </a:r>
            <a:r>
              <a:rPr lang="en-US" dirty="0" smtClean="0"/>
              <a:t>the many frequencies that make up a complex sound into their constituent frequencies, with low frequencies creating maximal basilar-membrane vibrations near the apex, or top, of the cochlea and high frequencies creating maximal basilar-membrane vibrations nearer the base of the cochlea. </a:t>
            </a:r>
          </a:p>
          <a:p>
            <a:endParaRPr lang="en-US" dirty="0" smtClean="0"/>
          </a:p>
          <a:p>
            <a:r>
              <a:rPr lang="en-US" dirty="0" smtClean="0"/>
              <a:t>Auditory signals go through many stages of processing before they reach the primary auditory cortex, located in the temporal lobe. With the possible exception of spatial localization and neurons tuned to certain locations in space, there is very little consensus on the how, what, and where of auditory feature extraction and representation.</a:t>
            </a:r>
          </a:p>
          <a:p>
            <a:endParaRPr lang="en-US" dirty="0"/>
          </a:p>
        </p:txBody>
      </p:sp>
      <p:sp>
        <p:nvSpPr>
          <p:cNvPr id="4" name="Slide Number Placeholder 3"/>
          <p:cNvSpPr>
            <a:spLocks noGrp="1"/>
          </p:cNvSpPr>
          <p:nvPr>
            <p:ph type="sldNum" sz="quarter" idx="10"/>
          </p:nvPr>
        </p:nvSpPr>
        <p:spPr/>
        <p:txBody>
          <a:bodyPr/>
          <a:lstStyle/>
          <a:p>
            <a:fld id="{190687C7-E824-FA46-A222-35B85D4D70C0}" type="slidenum">
              <a:rPr lang="en-US" smtClean="0"/>
              <a:t>6</a:t>
            </a:fld>
            <a:endParaRPr lang="en-US"/>
          </a:p>
        </p:txBody>
      </p:sp>
    </p:spTree>
    <p:extLst>
      <p:ext uri="{BB962C8B-B14F-4D97-AF65-F5344CB8AC3E}">
        <p14:creationId xmlns:p14="http://schemas.microsoft.com/office/powerpoint/2010/main" val="2864589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purpose of this slide is</a:t>
            </a:r>
            <a:r>
              <a:rPr lang="en-US" baseline="0" dirty="0" smtClean="0"/>
              <a:t> to provide students with an overview of the material that will be covered during the lecture.</a:t>
            </a:r>
          </a:p>
          <a:p>
            <a:endParaRPr lang="en-US" dirty="0"/>
          </a:p>
        </p:txBody>
      </p:sp>
      <p:sp>
        <p:nvSpPr>
          <p:cNvPr id="4" name="Slide Number Placeholder 3"/>
          <p:cNvSpPr>
            <a:spLocks noGrp="1"/>
          </p:cNvSpPr>
          <p:nvPr>
            <p:ph type="sldNum" sz="quarter" idx="10"/>
          </p:nvPr>
        </p:nvSpPr>
        <p:spPr/>
        <p:txBody>
          <a:bodyPr/>
          <a:lstStyle/>
          <a:p>
            <a:fld id="{190687C7-E824-FA46-A222-35B85D4D70C0}" type="slidenum">
              <a:rPr lang="en-US" smtClean="0"/>
              <a:t>7</a:t>
            </a:fld>
            <a:endParaRPr lang="en-US"/>
          </a:p>
        </p:txBody>
      </p:sp>
    </p:spTree>
    <p:extLst>
      <p:ext uri="{BB962C8B-B14F-4D97-AF65-F5344CB8AC3E}">
        <p14:creationId xmlns:p14="http://schemas.microsoft.com/office/powerpoint/2010/main" val="3402717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t>
            </a:r>
            <a:r>
              <a:rPr lang="en-US" baseline="0" dirty="0" smtClean="0"/>
              <a:t>his slide describes the process of audibility, frequency, and masking.</a:t>
            </a:r>
            <a:endParaRPr lang="en-US" dirty="0" smtClean="0"/>
          </a:p>
          <a:p>
            <a:endParaRPr lang="en-US" dirty="0" smtClean="0"/>
          </a:p>
          <a:p>
            <a:r>
              <a:rPr lang="en-US" b="1" dirty="0" smtClean="0"/>
              <a:t>Explanation: </a:t>
            </a:r>
            <a:r>
              <a:rPr lang="en-US" dirty="0" smtClean="0"/>
              <a:t>The human cochlea provides us with hearing over a very wide range of frequencies. Young people with normal hearing are able to perceive sounds with frequencies ranging from about 20 Hz all the way up to 20 kHz. The range of intensities we can perceive is also impressive: the quietest sounds we can hear in the medium-frequency range (between about 1 and 4 kHz) have a sound intensity that is about a factor of 1,000,000,000,000 less intense than the loudest sound we can listen to without incurring rapid and permanent hearing loss.</a:t>
            </a:r>
          </a:p>
          <a:p>
            <a:endParaRPr lang="en-US" dirty="0" smtClean="0"/>
          </a:p>
          <a:p>
            <a:r>
              <a:rPr lang="en-US" b="1" dirty="0" smtClean="0"/>
              <a:t>Discussion: </a:t>
            </a:r>
            <a:r>
              <a:rPr lang="en-US" b="0" dirty="0" smtClean="0"/>
              <a:t>Ask </a:t>
            </a:r>
            <a:r>
              <a:rPr lang="en-US" baseline="0" dirty="0" smtClean="0"/>
              <a:t>students how many of them sleep with sound machines.  </a:t>
            </a:r>
          </a:p>
          <a:p>
            <a:endParaRPr lang="en-US" baseline="0" dirty="0" smtClean="0"/>
          </a:p>
          <a:p>
            <a:r>
              <a:rPr lang="en-US" b="1" baseline="0" dirty="0" smtClean="0"/>
              <a:t>Explanation: </a:t>
            </a:r>
            <a:r>
              <a:rPr lang="en-US" baseline="0" dirty="0" smtClean="0"/>
              <a:t>Sound machines are an excellent example of masking. </a:t>
            </a:r>
            <a:r>
              <a:rPr lang="en-US" dirty="0" smtClean="0"/>
              <a:t>Masking is the process by which the presence of one sound makes another sound more difficult to hear. A more intense sound will mask a less intense sound, provided the following: </a:t>
            </a:r>
          </a:p>
          <a:p>
            <a:pPr marL="228600" indent="-228600">
              <a:buAutoNum type="arabicParenR"/>
            </a:pPr>
            <a:r>
              <a:rPr lang="en-US" dirty="0" smtClean="0"/>
              <a:t>The frequency content of the sounds overlap, such that the activity in the cochlea produced by a masking sound “swamps” that produced by the target sound.</a:t>
            </a:r>
            <a:r>
              <a:rPr lang="en-US" baseline="0" dirty="0" smtClean="0"/>
              <a:t> </a:t>
            </a:r>
          </a:p>
          <a:p>
            <a:pPr marL="228600" indent="-228600">
              <a:buAutoNum type="arabicParenR"/>
            </a:pPr>
            <a:r>
              <a:rPr lang="en-US" dirty="0" smtClean="0"/>
              <a:t>Another type of masking, known as “suppression,” occurs when the response to the masker reduces the neural (and in some cases, the mechanical) response to the target sound.</a:t>
            </a:r>
            <a:r>
              <a:rPr lang="en-US" baseline="0" dirty="0" smtClean="0"/>
              <a:t>  </a:t>
            </a:r>
            <a:r>
              <a:rPr lang="en-US" dirty="0" smtClean="0"/>
              <a:t>Low-frequency sounds are more likely to mask high frequencies than vice versa, particularly at high sound intensities. This asymmetric aspect of masking is known as the “upward spread of masking.”</a:t>
            </a:r>
            <a:endParaRPr lang="en-US" dirty="0"/>
          </a:p>
        </p:txBody>
      </p:sp>
      <p:sp>
        <p:nvSpPr>
          <p:cNvPr id="4" name="Slide Number Placeholder 3"/>
          <p:cNvSpPr>
            <a:spLocks noGrp="1"/>
          </p:cNvSpPr>
          <p:nvPr>
            <p:ph type="sldNum" sz="quarter" idx="10"/>
          </p:nvPr>
        </p:nvSpPr>
        <p:spPr/>
        <p:txBody>
          <a:bodyPr/>
          <a:lstStyle/>
          <a:p>
            <a:fld id="{190687C7-E824-FA46-A222-35B85D4D70C0}" type="slidenum">
              <a:rPr lang="en-US" smtClean="0"/>
              <a:t>8</a:t>
            </a:fld>
            <a:endParaRPr lang="en-US"/>
          </a:p>
        </p:txBody>
      </p:sp>
    </p:spTree>
    <p:extLst>
      <p:ext uri="{BB962C8B-B14F-4D97-AF65-F5344CB8AC3E}">
        <p14:creationId xmlns:p14="http://schemas.microsoft.com/office/powerpoint/2010/main" val="3088644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purpose of this slide is</a:t>
            </a:r>
            <a:r>
              <a:rPr lang="en-US" baseline="0" dirty="0" smtClean="0"/>
              <a:t> to provide students with an overview of the material that will be covered during the lecture.</a:t>
            </a:r>
          </a:p>
          <a:p>
            <a:endParaRPr lang="en-US" dirty="0"/>
          </a:p>
        </p:txBody>
      </p:sp>
      <p:sp>
        <p:nvSpPr>
          <p:cNvPr id="4" name="Slide Number Placeholder 3"/>
          <p:cNvSpPr>
            <a:spLocks noGrp="1"/>
          </p:cNvSpPr>
          <p:nvPr>
            <p:ph type="sldNum" sz="quarter" idx="10"/>
          </p:nvPr>
        </p:nvSpPr>
        <p:spPr/>
        <p:txBody>
          <a:bodyPr/>
          <a:lstStyle/>
          <a:p>
            <a:fld id="{190687C7-E824-FA46-A222-35B85D4D70C0}" type="slidenum">
              <a:rPr lang="en-US" smtClean="0"/>
              <a:t>9</a:t>
            </a:fld>
            <a:endParaRPr lang="en-US"/>
          </a:p>
        </p:txBody>
      </p:sp>
    </p:spTree>
    <p:extLst>
      <p:ext uri="{BB962C8B-B14F-4D97-AF65-F5344CB8AC3E}">
        <p14:creationId xmlns:p14="http://schemas.microsoft.com/office/powerpoint/2010/main" val="24710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4BB43A-F009-E748-B87C-F96C89C8E0E4}" type="datetimeFigureOut">
              <a:rPr lang="en-US" smtClean="0"/>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BB74A-B895-224D-8A82-EF83F97304C0}" type="slidenum">
              <a:rPr lang="en-US" smtClean="0"/>
              <a:t>‹#›</a:t>
            </a:fld>
            <a:endParaRPr lang="en-US"/>
          </a:p>
        </p:txBody>
      </p:sp>
    </p:spTree>
    <p:extLst>
      <p:ext uri="{BB962C8B-B14F-4D97-AF65-F5344CB8AC3E}">
        <p14:creationId xmlns:p14="http://schemas.microsoft.com/office/powerpoint/2010/main" val="185749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4BB43A-F009-E748-B87C-F96C89C8E0E4}" type="datetimeFigureOut">
              <a:rPr lang="en-US" smtClean="0"/>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BB74A-B895-224D-8A82-EF83F97304C0}" type="slidenum">
              <a:rPr lang="en-US" smtClean="0"/>
              <a:t>‹#›</a:t>
            </a:fld>
            <a:endParaRPr lang="en-US"/>
          </a:p>
        </p:txBody>
      </p:sp>
    </p:spTree>
    <p:extLst>
      <p:ext uri="{BB962C8B-B14F-4D97-AF65-F5344CB8AC3E}">
        <p14:creationId xmlns:p14="http://schemas.microsoft.com/office/powerpoint/2010/main" val="503620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4BB43A-F009-E748-B87C-F96C89C8E0E4}" type="datetimeFigureOut">
              <a:rPr lang="en-US" smtClean="0"/>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BB74A-B895-224D-8A82-EF83F97304C0}" type="slidenum">
              <a:rPr lang="en-US" smtClean="0"/>
              <a:t>‹#›</a:t>
            </a:fld>
            <a:endParaRPr lang="en-US"/>
          </a:p>
        </p:txBody>
      </p:sp>
    </p:spTree>
    <p:extLst>
      <p:ext uri="{BB962C8B-B14F-4D97-AF65-F5344CB8AC3E}">
        <p14:creationId xmlns:p14="http://schemas.microsoft.com/office/powerpoint/2010/main" val="130874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4BB43A-F009-E748-B87C-F96C89C8E0E4}" type="datetimeFigureOut">
              <a:rPr lang="en-US" smtClean="0"/>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BB74A-B895-224D-8A82-EF83F97304C0}" type="slidenum">
              <a:rPr lang="en-US" smtClean="0"/>
              <a:t>‹#›</a:t>
            </a:fld>
            <a:endParaRPr lang="en-US"/>
          </a:p>
        </p:txBody>
      </p:sp>
    </p:spTree>
    <p:extLst>
      <p:ext uri="{BB962C8B-B14F-4D97-AF65-F5344CB8AC3E}">
        <p14:creationId xmlns:p14="http://schemas.microsoft.com/office/powerpoint/2010/main" val="352176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4BB43A-F009-E748-B87C-F96C89C8E0E4}" type="datetimeFigureOut">
              <a:rPr lang="en-US" smtClean="0"/>
              <a:t>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BB74A-B895-224D-8A82-EF83F97304C0}" type="slidenum">
              <a:rPr lang="en-US" smtClean="0"/>
              <a:t>‹#›</a:t>
            </a:fld>
            <a:endParaRPr lang="en-US"/>
          </a:p>
        </p:txBody>
      </p:sp>
    </p:spTree>
    <p:extLst>
      <p:ext uri="{BB962C8B-B14F-4D97-AF65-F5344CB8AC3E}">
        <p14:creationId xmlns:p14="http://schemas.microsoft.com/office/powerpoint/2010/main" val="2262147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4BB43A-F009-E748-B87C-F96C89C8E0E4}" type="datetimeFigureOut">
              <a:rPr lang="en-US" smtClean="0"/>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5BB74A-B895-224D-8A82-EF83F97304C0}" type="slidenum">
              <a:rPr lang="en-US" smtClean="0"/>
              <a:t>‹#›</a:t>
            </a:fld>
            <a:endParaRPr lang="en-US"/>
          </a:p>
        </p:txBody>
      </p:sp>
    </p:spTree>
    <p:extLst>
      <p:ext uri="{BB962C8B-B14F-4D97-AF65-F5344CB8AC3E}">
        <p14:creationId xmlns:p14="http://schemas.microsoft.com/office/powerpoint/2010/main" val="28902129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4BB43A-F009-E748-B87C-F96C89C8E0E4}" type="datetimeFigureOut">
              <a:rPr lang="en-US" smtClean="0"/>
              <a:t>11/9/2014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5BB74A-B895-224D-8A82-EF83F97304C0}" type="slidenum">
              <a:rPr lang="en-US" smtClean="0"/>
              <a:t>‹#›</a:t>
            </a:fld>
            <a:endParaRPr lang="en-US"/>
          </a:p>
        </p:txBody>
      </p:sp>
    </p:spTree>
    <p:extLst>
      <p:ext uri="{BB962C8B-B14F-4D97-AF65-F5344CB8AC3E}">
        <p14:creationId xmlns:p14="http://schemas.microsoft.com/office/powerpoint/2010/main" val="70947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4BB43A-F009-E748-B87C-F96C89C8E0E4}" type="datetimeFigureOut">
              <a:rPr lang="en-US" smtClean="0"/>
              <a:t>11/9/2014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5BB74A-B895-224D-8A82-EF83F97304C0}" type="slidenum">
              <a:rPr lang="en-US" smtClean="0"/>
              <a:t>‹#›</a:t>
            </a:fld>
            <a:endParaRPr lang="en-US"/>
          </a:p>
        </p:txBody>
      </p:sp>
    </p:spTree>
    <p:extLst>
      <p:ext uri="{BB962C8B-B14F-4D97-AF65-F5344CB8AC3E}">
        <p14:creationId xmlns:p14="http://schemas.microsoft.com/office/powerpoint/2010/main" val="112228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BB43A-F009-E748-B87C-F96C89C8E0E4}" type="datetimeFigureOut">
              <a:rPr lang="en-US" smtClean="0"/>
              <a:t>11/9/2014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5BB74A-B895-224D-8A82-EF83F97304C0}" type="slidenum">
              <a:rPr lang="en-US" smtClean="0"/>
              <a:t>‹#›</a:t>
            </a:fld>
            <a:endParaRPr lang="en-US"/>
          </a:p>
        </p:txBody>
      </p:sp>
    </p:spTree>
    <p:extLst>
      <p:ext uri="{BB962C8B-B14F-4D97-AF65-F5344CB8AC3E}">
        <p14:creationId xmlns:p14="http://schemas.microsoft.com/office/powerpoint/2010/main" val="3545347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4BB43A-F009-E748-B87C-F96C89C8E0E4}" type="datetimeFigureOut">
              <a:rPr lang="en-US" smtClean="0"/>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5BB74A-B895-224D-8A82-EF83F97304C0}" type="slidenum">
              <a:rPr lang="en-US" smtClean="0"/>
              <a:t>‹#›</a:t>
            </a:fld>
            <a:endParaRPr lang="en-US"/>
          </a:p>
        </p:txBody>
      </p:sp>
    </p:spTree>
    <p:extLst>
      <p:ext uri="{BB962C8B-B14F-4D97-AF65-F5344CB8AC3E}">
        <p14:creationId xmlns:p14="http://schemas.microsoft.com/office/powerpoint/2010/main" val="1514419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4BB43A-F009-E748-B87C-F96C89C8E0E4}" type="datetimeFigureOut">
              <a:rPr lang="en-US" smtClean="0"/>
              <a:t>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5BB74A-B895-224D-8A82-EF83F97304C0}" type="slidenum">
              <a:rPr lang="en-US" smtClean="0"/>
              <a:t>‹#›</a:t>
            </a:fld>
            <a:endParaRPr lang="en-US"/>
          </a:p>
        </p:txBody>
      </p:sp>
    </p:spTree>
    <p:extLst>
      <p:ext uri="{BB962C8B-B14F-4D97-AF65-F5344CB8AC3E}">
        <p14:creationId xmlns:p14="http://schemas.microsoft.com/office/powerpoint/2010/main" val="322364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4BB43A-F009-E748-B87C-F96C89C8E0E4}" type="datetimeFigureOut">
              <a:rPr lang="en-US" smtClean="0"/>
              <a:t>11/9/2014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BB74A-B895-224D-8A82-EF83F97304C0}"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285875" y="299891"/>
            <a:ext cx="400925" cy="546247"/>
          </a:xfrm>
          <a:prstGeom prst="rect">
            <a:avLst/>
          </a:prstGeom>
          <a:noFill/>
        </p:spPr>
      </p:pic>
    </p:spTree>
    <p:extLst>
      <p:ext uri="{BB962C8B-B14F-4D97-AF65-F5344CB8AC3E}">
        <p14:creationId xmlns:p14="http://schemas.microsoft.com/office/powerpoint/2010/main" val="1154418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ti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PeTriGTENoc"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1286" y="3625389"/>
            <a:ext cx="7772400" cy="1470025"/>
          </a:xfrm>
        </p:spPr>
        <p:txBody>
          <a:bodyPr/>
          <a:lstStyle/>
          <a:p>
            <a:r>
              <a:rPr lang="en-US" b="1" dirty="0" smtClean="0"/>
              <a:t>Hearing</a:t>
            </a:r>
            <a:endParaRPr lang="en-US" b="1" dirty="0"/>
          </a:p>
        </p:txBody>
      </p:sp>
      <p:sp>
        <p:nvSpPr>
          <p:cNvPr id="3" name="Subtitle 2"/>
          <p:cNvSpPr>
            <a:spLocks noGrp="1"/>
          </p:cNvSpPr>
          <p:nvPr>
            <p:ph type="subTitle" idx="1"/>
          </p:nvPr>
        </p:nvSpPr>
        <p:spPr>
          <a:xfrm>
            <a:off x="1357086" y="4786083"/>
            <a:ext cx="6400800" cy="1752600"/>
          </a:xfrm>
        </p:spPr>
        <p:txBody>
          <a:bodyPr/>
          <a:lstStyle/>
          <a:p>
            <a:r>
              <a:rPr lang="en-US" dirty="0" smtClean="0"/>
              <a:t>[Course Section Number]</a:t>
            </a:r>
          </a:p>
          <a:p>
            <a:r>
              <a:rPr lang="en-US" smtClean="0"/>
              <a:t>[Instructor Name</a:t>
            </a:r>
            <a:r>
              <a:rPr lang="en-US" dirty="0" smtClean="0"/>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2972" y="411500"/>
            <a:ext cx="5196114" cy="346576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8294" y="6274980"/>
            <a:ext cx="1227411" cy="429442"/>
          </a:xfrm>
          <a:prstGeom prst="rect">
            <a:avLst/>
          </a:prstGeom>
        </p:spPr>
      </p:pic>
    </p:spTree>
    <p:extLst>
      <p:ext uri="{BB962C8B-B14F-4D97-AF65-F5344CB8AC3E}">
        <p14:creationId xmlns:p14="http://schemas.microsoft.com/office/powerpoint/2010/main" val="695094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Spatial Hearing</a:t>
            </a:r>
            <a:endParaRPr lang="en-US" b="1" u="sng" dirty="0"/>
          </a:p>
        </p:txBody>
      </p:sp>
      <p:sp>
        <p:nvSpPr>
          <p:cNvPr id="3" name="Content Placeholder 2"/>
          <p:cNvSpPr>
            <a:spLocks noGrp="1"/>
          </p:cNvSpPr>
          <p:nvPr>
            <p:ph sz="half" idx="1"/>
          </p:nvPr>
        </p:nvSpPr>
        <p:spPr>
          <a:xfrm>
            <a:off x="457199" y="1600200"/>
            <a:ext cx="7987553" cy="4525963"/>
          </a:xfrm>
        </p:spPr>
        <p:txBody>
          <a:bodyPr>
            <a:normAutofit/>
          </a:bodyPr>
          <a:lstStyle/>
          <a:p>
            <a:pPr marL="0" indent="0">
              <a:buNone/>
            </a:pPr>
            <a:r>
              <a:rPr lang="en-US" sz="3200" b="1" dirty="0" smtClean="0"/>
              <a:t>Orienting to Sound </a:t>
            </a:r>
            <a:r>
              <a:rPr lang="en-US" sz="3200" b="1" dirty="0"/>
              <a:t>S</a:t>
            </a:r>
            <a:r>
              <a:rPr lang="en-US" sz="3200" b="1" dirty="0" smtClean="0"/>
              <a:t>ources</a:t>
            </a:r>
          </a:p>
          <a:p>
            <a:pPr marL="0" indent="0">
              <a:buNone/>
            </a:pPr>
            <a:endParaRPr lang="en-US" dirty="0"/>
          </a:p>
          <a:p>
            <a:pPr marL="0" indent="0">
              <a:buNone/>
            </a:pPr>
            <a:r>
              <a:rPr lang="en-US" b="1" dirty="0" err="1" smtClean="0"/>
              <a:t>Interaural</a:t>
            </a:r>
            <a:r>
              <a:rPr lang="en-US" b="1" dirty="0" smtClean="0"/>
              <a:t> Time </a:t>
            </a:r>
            <a:r>
              <a:rPr lang="en-US" b="1" dirty="0"/>
              <a:t>D</a:t>
            </a:r>
            <a:r>
              <a:rPr lang="en-US" b="1" dirty="0" smtClean="0"/>
              <a:t>ifferences</a:t>
            </a:r>
          </a:p>
          <a:p>
            <a:pPr lvl="1" indent="-342900">
              <a:buFont typeface="Wingdings" panose="05000000000000000000" pitchFamily="2" charset="2"/>
              <a:buChar char="§"/>
            </a:pPr>
            <a:r>
              <a:rPr lang="en-US" dirty="0"/>
              <a:t>Low </a:t>
            </a:r>
            <a:r>
              <a:rPr lang="en-US" dirty="0" smtClean="0"/>
              <a:t>Frequencies &gt; </a:t>
            </a:r>
            <a:r>
              <a:rPr lang="en-US" dirty="0"/>
              <a:t>High </a:t>
            </a:r>
            <a:r>
              <a:rPr lang="en-US" dirty="0" smtClean="0"/>
              <a:t>Frequencies</a:t>
            </a:r>
            <a:endParaRPr lang="en-US" dirty="0"/>
          </a:p>
          <a:p>
            <a:pPr marL="0" indent="0">
              <a:buNone/>
            </a:pPr>
            <a:endParaRPr lang="en-US" dirty="0"/>
          </a:p>
          <a:p>
            <a:pPr marL="0" indent="0">
              <a:buNone/>
            </a:pPr>
            <a:r>
              <a:rPr lang="en-US" b="1" dirty="0" err="1" smtClean="0"/>
              <a:t>Interaural</a:t>
            </a:r>
            <a:r>
              <a:rPr lang="en-US" b="1" dirty="0" smtClean="0"/>
              <a:t> Level </a:t>
            </a:r>
            <a:r>
              <a:rPr lang="en-US" b="1" dirty="0"/>
              <a:t>D</a:t>
            </a:r>
            <a:r>
              <a:rPr lang="en-US" b="1" dirty="0" smtClean="0"/>
              <a:t>ifferences</a:t>
            </a:r>
          </a:p>
          <a:p>
            <a:pPr lvl="1" indent="-342900">
              <a:buFont typeface="Wingdings" panose="05000000000000000000" pitchFamily="2" charset="2"/>
              <a:buChar char="§"/>
            </a:pPr>
            <a:r>
              <a:rPr lang="en-US" dirty="0" smtClean="0"/>
              <a:t>Low Frequencies &lt; High Frequencies</a:t>
            </a:r>
          </a:p>
          <a:p>
            <a:pPr marL="0" indent="0">
              <a:buNone/>
            </a:pPr>
            <a:endParaRPr lang="en-US" dirty="0"/>
          </a:p>
        </p:txBody>
      </p:sp>
      <p:pic>
        <p:nvPicPr>
          <p:cNvPr id="5" name="Content Placeholder 4"/>
          <p:cNvPicPr>
            <a:picLocks noGrp="1" noChangeAspect="1"/>
          </p:cNvPicPr>
          <p:nvPr>
            <p:ph sz="half" idx="2"/>
          </p:nvPr>
        </p:nvPicPr>
        <p:blipFill rotWithShape="1">
          <a:blip r:embed="rId3"/>
          <a:srcRect l="32153" t="-26" r="17051" b="-34387"/>
          <a:stretch/>
        </p:blipFill>
        <p:spPr>
          <a:xfrm>
            <a:off x="6184188" y="1740054"/>
            <a:ext cx="2502612" cy="4397187"/>
          </a:xfrm>
        </p:spPr>
      </p:pic>
    </p:spTree>
    <p:extLst>
      <p:ext uri="{BB962C8B-B14F-4D97-AF65-F5344CB8AC3E}">
        <p14:creationId xmlns:p14="http://schemas.microsoft.com/office/powerpoint/2010/main" val="366733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a:t>
            </a:r>
            <a:endParaRPr lang="en-US" b="1" u="sng" dirty="0"/>
          </a:p>
        </p:txBody>
      </p:sp>
      <p:sp>
        <p:nvSpPr>
          <p:cNvPr id="3" name="Content Placeholder 2"/>
          <p:cNvSpPr>
            <a:spLocks noGrp="1"/>
          </p:cNvSpPr>
          <p:nvPr>
            <p:ph idx="1"/>
          </p:nvPr>
        </p:nvSpPr>
        <p:spPr/>
        <p:txBody>
          <a:bodyPr/>
          <a:lstStyle/>
          <a:p>
            <a:r>
              <a:rPr lang="en-US" dirty="0" smtClean="0">
                <a:solidFill>
                  <a:schemeClr val="bg1">
                    <a:lumMod val="75000"/>
                  </a:schemeClr>
                </a:solidFill>
              </a:rPr>
              <a:t>Perceptual Attributes of Sounds</a:t>
            </a:r>
          </a:p>
          <a:p>
            <a:r>
              <a:rPr lang="en-US" dirty="0" smtClean="0">
                <a:solidFill>
                  <a:schemeClr val="bg1">
                    <a:lumMod val="75000"/>
                  </a:schemeClr>
                </a:solidFill>
              </a:rPr>
              <a:t>Auditory System</a:t>
            </a:r>
          </a:p>
          <a:p>
            <a:r>
              <a:rPr lang="en-US" dirty="0" smtClean="0">
                <a:solidFill>
                  <a:schemeClr val="bg1">
                    <a:lumMod val="75000"/>
                  </a:schemeClr>
                </a:solidFill>
              </a:rPr>
              <a:t>Audibility, Frequency, and Masking</a:t>
            </a:r>
          </a:p>
          <a:p>
            <a:r>
              <a:rPr lang="en-US" dirty="0" smtClean="0">
                <a:solidFill>
                  <a:schemeClr val="bg1">
                    <a:lumMod val="75000"/>
                  </a:schemeClr>
                </a:solidFill>
              </a:rPr>
              <a:t>Spatial Hearing</a:t>
            </a:r>
          </a:p>
          <a:p>
            <a:r>
              <a:rPr lang="en-US" b="1" dirty="0" smtClean="0"/>
              <a:t>Auditory Scene </a:t>
            </a:r>
            <a:r>
              <a:rPr lang="en-US" b="1" dirty="0"/>
              <a:t>A</a:t>
            </a:r>
            <a:r>
              <a:rPr lang="en-US" b="1" dirty="0" smtClean="0"/>
              <a:t>nalysis</a:t>
            </a:r>
          </a:p>
          <a:p>
            <a:r>
              <a:rPr lang="en-US" dirty="0" smtClean="0">
                <a:solidFill>
                  <a:schemeClr val="bg1">
                    <a:lumMod val="75000"/>
                  </a:schemeClr>
                </a:solidFill>
              </a:rPr>
              <a:t>Conclusion</a:t>
            </a:r>
          </a:p>
          <a:p>
            <a:endParaRPr lang="en-US" dirty="0" smtClean="0"/>
          </a:p>
          <a:p>
            <a:endParaRPr lang="en-US" dirty="0"/>
          </a:p>
        </p:txBody>
      </p:sp>
    </p:spTree>
    <p:extLst>
      <p:ext uri="{BB962C8B-B14F-4D97-AF65-F5344CB8AC3E}">
        <p14:creationId xmlns:p14="http://schemas.microsoft.com/office/powerpoint/2010/main" val="1216074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Auditory Scene Analysis</a:t>
            </a:r>
            <a:endParaRPr lang="en-US" b="1" u="sng" dirty="0"/>
          </a:p>
        </p:txBody>
      </p:sp>
      <p:sp>
        <p:nvSpPr>
          <p:cNvPr id="3" name="Content Placeholder 2"/>
          <p:cNvSpPr>
            <a:spLocks noGrp="1"/>
          </p:cNvSpPr>
          <p:nvPr>
            <p:ph sz="half" idx="1"/>
          </p:nvPr>
        </p:nvSpPr>
        <p:spPr>
          <a:xfrm>
            <a:off x="457199" y="1295406"/>
            <a:ext cx="7320579" cy="4525963"/>
          </a:xfrm>
        </p:spPr>
        <p:txBody>
          <a:bodyPr/>
          <a:lstStyle/>
          <a:p>
            <a:pPr>
              <a:lnSpc>
                <a:spcPct val="150000"/>
              </a:lnSpc>
              <a:buFont typeface="Wingdings" panose="05000000000000000000" pitchFamily="2" charset="2"/>
              <a:buChar char="§"/>
            </a:pPr>
            <a:r>
              <a:rPr lang="en-US" sz="3200" b="1" dirty="0" smtClean="0"/>
              <a:t>Multiple Sounds in an Environment</a:t>
            </a:r>
          </a:p>
          <a:p>
            <a:pPr>
              <a:lnSpc>
                <a:spcPct val="150000"/>
              </a:lnSpc>
              <a:buFont typeface="Wingdings" panose="05000000000000000000" pitchFamily="2" charset="2"/>
              <a:buChar char="§"/>
            </a:pPr>
            <a:r>
              <a:rPr lang="en-US" sz="3200" b="1" dirty="0" smtClean="0"/>
              <a:t>Heuristic Principles</a:t>
            </a:r>
          </a:p>
          <a:p>
            <a:pPr>
              <a:lnSpc>
                <a:spcPct val="150000"/>
              </a:lnSpc>
              <a:buFont typeface="Wingdings" panose="05000000000000000000" pitchFamily="2" charset="2"/>
              <a:buChar char="§"/>
            </a:pPr>
            <a:r>
              <a:rPr lang="en-US" sz="3200" b="1" dirty="0" smtClean="0"/>
              <a:t>Computational Auditory Scene Analysis</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899" y="4005944"/>
            <a:ext cx="3326240" cy="2337941"/>
          </a:xfrm>
          <a:prstGeom prst="rect">
            <a:avLst/>
          </a:prstGeom>
          <a:ln w="6350">
            <a:solidFill>
              <a:schemeClr val="tx1"/>
            </a:solidFill>
          </a:ln>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758"/>
          <a:stretch/>
        </p:blipFill>
        <p:spPr>
          <a:xfrm>
            <a:off x="4753650" y="4005944"/>
            <a:ext cx="3478639" cy="2337941"/>
          </a:xfrm>
          <a:prstGeom prst="rect">
            <a:avLst/>
          </a:prstGeom>
          <a:ln w="6350">
            <a:solidFill>
              <a:schemeClr val="tx1"/>
            </a:solidFill>
          </a:ln>
        </p:spPr>
      </p:pic>
    </p:spTree>
    <p:extLst>
      <p:ext uri="{BB962C8B-B14F-4D97-AF65-F5344CB8AC3E}">
        <p14:creationId xmlns:p14="http://schemas.microsoft.com/office/powerpoint/2010/main" val="1517816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a:t>
            </a:r>
            <a:endParaRPr lang="en-US" b="1" u="sng" dirty="0"/>
          </a:p>
        </p:txBody>
      </p:sp>
      <p:sp>
        <p:nvSpPr>
          <p:cNvPr id="3" name="Content Placeholder 2"/>
          <p:cNvSpPr>
            <a:spLocks noGrp="1"/>
          </p:cNvSpPr>
          <p:nvPr>
            <p:ph idx="1"/>
          </p:nvPr>
        </p:nvSpPr>
        <p:spPr/>
        <p:txBody>
          <a:bodyPr/>
          <a:lstStyle/>
          <a:p>
            <a:r>
              <a:rPr lang="en-US" dirty="0" smtClean="0">
                <a:solidFill>
                  <a:schemeClr val="bg1">
                    <a:lumMod val="75000"/>
                  </a:schemeClr>
                </a:solidFill>
              </a:rPr>
              <a:t>Perceptual Attributes of Sounds</a:t>
            </a:r>
          </a:p>
          <a:p>
            <a:r>
              <a:rPr lang="en-US" dirty="0" smtClean="0">
                <a:solidFill>
                  <a:schemeClr val="bg1">
                    <a:lumMod val="75000"/>
                  </a:schemeClr>
                </a:solidFill>
              </a:rPr>
              <a:t>Auditory System</a:t>
            </a:r>
          </a:p>
          <a:p>
            <a:r>
              <a:rPr lang="en-US" dirty="0" smtClean="0">
                <a:solidFill>
                  <a:schemeClr val="bg1">
                    <a:lumMod val="75000"/>
                  </a:schemeClr>
                </a:solidFill>
              </a:rPr>
              <a:t>Audibility, Frequency, &amp; Masking</a:t>
            </a:r>
          </a:p>
          <a:p>
            <a:r>
              <a:rPr lang="en-US" dirty="0" smtClean="0">
                <a:solidFill>
                  <a:schemeClr val="bg1">
                    <a:lumMod val="75000"/>
                  </a:schemeClr>
                </a:solidFill>
              </a:rPr>
              <a:t>Spatial Hearing</a:t>
            </a:r>
          </a:p>
          <a:p>
            <a:r>
              <a:rPr lang="en-US" dirty="0" smtClean="0">
                <a:solidFill>
                  <a:schemeClr val="bg1">
                    <a:lumMod val="75000"/>
                  </a:schemeClr>
                </a:solidFill>
              </a:rPr>
              <a:t>Auditory Scene </a:t>
            </a:r>
            <a:r>
              <a:rPr lang="en-US" dirty="0">
                <a:solidFill>
                  <a:schemeClr val="bg1">
                    <a:lumMod val="75000"/>
                  </a:schemeClr>
                </a:solidFill>
              </a:rPr>
              <a:t>A</a:t>
            </a:r>
            <a:r>
              <a:rPr lang="en-US" dirty="0" smtClean="0">
                <a:solidFill>
                  <a:schemeClr val="bg1">
                    <a:lumMod val="75000"/>
                  </a:schemeClr>
                </a:solidFill>
              </a:rPr>
              <a:t>nalysis</a:t>
            </a:r>
          </a:p>
          <a:p>
            <a:r>
              <a:rPr lang="en-US" b="1" dirty="0" smtClean="0"/>
              <a:t>Conclusion</a:t>
            </a:r>
          </a:p>
          <a:p>
            <a:endParaRPr lang="en-US" dirty="0" smtClean="0"/>
          </a:p>
          <a:p>
            <a:endParaRPr lang="en-US" dirty="0"/>
          </a:p>
        </p:txBody>
      </p:sp>
    </p:spTree>
    <p:extLst>
      <p:ext uri="{BB962C8B-B14F-4D97-AF65-F5344CB8AC3E}">
        <p14:creationId xmlns:p14="http://schemas.microsoft.com/office/powerpoint/2010/main" val="1216074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820" y="1686546"/>
            <a:ext cx="4905176" cy="3420142"/>
          </a:xfrm>
          <a:prstGeom prst="rect">
            <a:avLst/>
          </a:prstGeom>
        </p:spPr>
      </p:pic>
      <p:sp>
        <p:nvSpPr>
          <p:cNvPr id="2" name="Title 1"/>
          <p:cNvSpPr>
            <a:spLocks noGrp="1"/>
          </p:cNvSpPr>
          <p:nvPr>
            <p:ph type="title"/>
          </p:nvPr>
        </p:nvSpPr>
        <p:spPr/>
        <p:txBody>
          <a:bodyPr/>
          <a:lstStyle/>
          <a:p>
            <a:r>
              <a:rPr lang="en-US" b="1" u="sng" dirty="0" smtClean="0"/>
              <a:t>Conclusion</a:t>
            </a:r>
            <a:endParaRPr lang="en-US" b="1" u="sng" dirty="0"/>
          </a:p>
        </p:txBody>
      </p:sp>
      <p:sp>
        <p:nvSpPr>
          <p:cNvPr id="3" name="Content Placeholder 2"/>
          <p:cNvSpPr>
            <a:spLocks noGrp="1"/>
          </p:cNvSpPr>
          <p:nvPr>
            <p:ph sz="half" idx="1"/>
          </p:nvPr>
        </p:nvSpPr>
        <p:spPr>
          <a:xfrm>
            <a:off x="457199" y="1861454"/>
            <a:ext cx="5834743" cy="4525963"/>
          </a:xfrm>
        </p:spPr>
        <p:txBody>
          <a:bodyPr/>
          <a:lstStyle/>
          <a:p>
            <a:pPr>
              <a:buFont typeface="Wingdings" panose="05000000000000000000" pitchFamily="2" charset="2"/>
              <a:buChar char="§"/>
            </a:pPr>
            <a:r>
              <a:rPr lang="en-US" b="1" dirty="0" smtClean="0"/>
              <a:t>Highly Complex</a:t>
            </a:r>
          </a:p>
          <a:p>
            <a:pPr>
              <a:buFont typeface="Wingdings" panose="05000000000000000000" pitchFamily="2" charset="2"/>
              <a:buChar char="§"/>
            </a:pPr>
            <a:endParaRPr lang="en-US" b="1" dirty="0"/>
          </a:p>
          <a:p>
            <a:pPr>
              <a:buFont typeface="Wingdings" panose="05000000000000000000" pitchFamily="2" charset="2"/>
              <a:buChar char="§"/>
            </a:pPr>
            <a:r>
              <a:rPr lang="en-US" b="1" dirty="0" smtClean="0"/>
              <a:t>Multiple Components</a:t>
            </a:r>
          </a:p>
          <a:p>
            <a:pPr>
              <a:buFont typeface="Wingdings" panose="05000000000000000000" pitchFamily="2" charset="2"/>
              <a:buChar char="§"/>
            </a:pPr>
            <a:endParaRPr lang="en-US" b="1" dirty="0" smtClean="0"/>
          </a:p>
          <a:p>
            <a:pPr>
              <a:buFont typeface="Wingdings" panose="05000000000000000000" pitchFamily="2" charset="2"/>
              <a:buChar char="§"/>
            </a:pPr>
            <a:r>
              <a:rPr lang="en-US" b="1" dirty="0"/>
              <a:t>Multiple Cues</a:t>
            </a:r>
          </a:p>
          <a:p>
            <a:pPr>
              <a:buFont typeface="Wingdings" panose="05000000000000000000" pitchFamily="2" charset="2"/>
              <a:buChar char="§"/>
            </a:pPr>
            <a:endParaRPr lang="en-US" b="1" dirty="0"/>
          </a:p>
          <a:p>
            <a:pPr>
              <a:buFont typeface="Wingdings" panose="05000000000000000000" pitchFamily="2" charset="2"/>
              <a:buChar char="§"/>
            </a:pPr>
            <a:r>
              <a:rPr lang="en-US" b="1" dirty="0"/>
              <a:t>Not Thoroughly Understood</a:t>
            </a:r>
          </a:p>
          <a:p>
            <a:pPr>
              <a:buFont typeface="Wingdings" panose="05000000000000000000" pitchFamily="2" charset="2"/>
              <a:buChar char="§"/>
            </a:pPr>
            <a:endParaRPr lang="en-US" b="1" dirty="0"/>
          </a:p>
          <a:p>
            <a:pPr>
              <a:buFont typeface="Wingdings" panose="05000000000000000000" pitchFamily="2" charset="2"/>
              <a:buChar char="§"/>
            </a:pPr>
            <a:endParaRPr lang="en-US" b="1" dirty="0" smtClean="0"/>
          </a:p>
          <a:p>
            <a:pPr marL="0" indent="0">
              <a:buNone/>
            </a:pPr>
            <a:endParaRPr lang="en-US" b="1" dirty="0"/>
          </a:p>
        </p:txBody>
      </p:sp>
    </p:spTree>
    <p:extLst>
      <p:ext uri="{BB962C8B-B14F-4D97-AF65-F5344CB8AC3E}">
        <p14:creationId xmlns:p14="http://schemas.microsoft.com/office/powerpoint/2010/main" val="2422295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Photo Attribution</a:t>
            </a:r>
            <a:endParaRPr lang="en-US" b="1" u="sng" dirty="0"/>
          </a:p>
        </p:txBody>
      </p:sp>
      <p:graphicFrame>
        <p:nvGraphicFramePr>
          <p:cNvPr id="5" name="Table 4"/>
          <p:cNvGraphicFramePr>
            <a:graphicFrameLocks noGrp="1"/>
          </p:cNvGraphicFramePr>
          <p:nvPr>
            <p:extLst>
              <p:ext uri="{D42A27DB-BD31-4B8C-83A1-F6EECF244321}">
                <p14:modId xmlns:p14="http://schemas.microsoft.com/office/powerpoint/2010/main" val="2777814645"/>
              </p:ext>
            </p:extLst>
          </p:nvPr>
        </p:nvGraphicFramePr>
        <p:xfrm>
          <a:off x="457200" y="1728555"/>
          <a:ext cx="8229600" cy="2840170"/>
        </p:xfrm>
        <a:graphic>
          <a:graphicData uri="http://schemas.openxmlformats.org/drawingml/2006/table">
            <a:tbl>
              <a:tblPr/>
              <a:tblGrid>
                <a:gridCol w="1490363"/>
                <a:gridCol w="6739237"/>
              </a:tblGrid>
              <a:tr h="316503">
                <a:tc>
                  <a:txBody>
                    <a:bodyPr/>
                    <a:lstStyle/>
                    <a:p>
                      <a:pPr algn="l" fontAlgn="b"/>
                      <a:r>
                        <a:rPr lang="en-US" sz="1200" b="0" i="0" u="none" strike="noStrike">
                          <a:solidFill>
                            <a:srgbClr val="000000"/>
                          </a:solidFill>
                          <a:effectLst/>
                          <a:latin typeface="Calibri"/>
                        </a:rPr>
                        <a:t>Slide 1</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schani</a:t>
                      </a:r>
                      <a:r>
                        <a:rPr lang="en-US" sz="1200" b="0" i="0" u="none" strike="noStrike" dirty="0">
                          <a:solidFill>
                            <a:srgbClr val="000000"/>
                          </a:solidFill>
                          <a:effectLst/>
                          <a:latin typeface="Calibri"/>
                        </a:rPr>
                        <a:t> https://</a:t>
                      </a:r>
                      <a:r>
                        <a:rPr lang="en-US" sz="1200" b="0" i="0" u="none" strike="noStrike" dirty="0" err="1">
                          <a:solidFill>
                            <a:srgbClr val="000000"/>
                          </a:solidFill>
                          <a:effectLst/>
                          <a:latin typeface="Calibri"/>
                        </a:rPr>
                        <a:t>www.flickr.com</a:t>
                      </a:r>
                      <a:r>
                        <a:rPr lang="en-US" sz="1200" b="0" i="0" u="none" strike="noStrike" dirty="0">
                          <a:solidFill>
                            <a:srgbClr val="000000"/>
                          </a:solidFill>
                          <a:effectLst/>
                          <a:latin typeface="Calibri"/>
                        </a:rPr>
                        <a:t>/photos/28311604@N00/33622729/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https</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sa</a:t>
                      </a:r>
                      <a:r>
                        <a:rPr lang="en-US" sz="1200" b="0" i="0" u="none" strike="noStrike" dirty="0">
                          <a:solidFill>
                            <a:srgbClr val="000000"/>
                          </a:solidFill>
                          <a:effectLst/>
                          <a:latin typeface="Calibri"/>
                        </a:rPr>
                        <a:t>/2.0 </a:t>
                      </a:r>
                    </a:p>
                  </a:txBody>
                  <a:tcPr marL="4657" marR="4657" marT="4657" marB="0" anchor="b">
                    <a:lnL>
                      <a:noFill/>
                    </a:lnL>
                    <a:lnR>
                      <a:noFill/>
                    </a:lnR>
                    <a:lnT>
                      <a:noFill/>
                    </a:lnT>
                    <a:lnB>
                      <a:noFill/>
                    </a:lnB>
                  </a:tcPr>
                </a:tc>
              </a:tr>
              <a:tr h="316503">
                <a:tc>
                  <a:txBody>
                    <a:bodyPr/>
                    <a:lstStyle/>
                    <a:p>
                      <a:pPr algn="l" fontAlgn="b"/>
                      <a:r>
                        <a:rPr lang="en-US" sz="1200" b="0" i="0" u="none" strike="noStrike">
                          <a:solidFill>
                            <a:srgbClr val="000000"/>
                          </a:solidFill>
                          <a:effectLst/>
                          <a:latin typeface="Calibri"/>
                        </a:rPr>
                        <a:t>Slide3</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Sebastiaan</a:t>
                      </a: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ter</a:t>
                      </a:r>
                      <a:r>
                        <a:rPr lang="en-US" sz="1200" b="0" i="0" u="none" strike="noStrike" dirty="0">
                          <a:solidFill>
                            <a:srgbClr val="000000"/>
                          </a:solidFill>
                          <a:effectLst/>
                          <a:latin typeface="Calibri"/>
                        </a:rPr>
                        <a:t> Burg https://</a:t>
                      </a:r>
                      <a:r>
                        <a:rPr lang="en-US" sz="1200" b="0" i="0" u="none" strike="noStrike" dirty="0" err="1">
                          <a:solidFill>
                            <a:srgbClr val="000000"/>
                          </a:solidFill>
                          <a:effectLst/>
                          <a:latin typeface="Calibri"/>
                        </a:rPr>
                        <a:t>www.flickr.com</a:t>
                      </a:r>
                      <a:r>
                        <a:rPr lang="en-US" sz="1200" b="0" i="0" u="none" strike="noStrike" dirty="0">
                          <a:solidFill>
                            <a:srgbClr val="000000"/>
                          </a:solidFill>
                          <a:effectLst/>
                          <a:latin typeface="Calibri"/>
                        </a:rPr>
                        <a:t>/photos/31013861@N00/8127253723/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https</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/licenses/by/2.0/</a:t>
                      </a:r>
                    </a:p>
                  </a:txBody>
                  <a:tcPr marL="4657" marR="4657" marT="4657" marB="0" anchor="b">
                    <a:lnL>
                      <a:noFill/>
                    </a:lnL>
                    <a:lnR>
                      <a:noFill/>
                    </a:lnR>
                    <a:lnT>
                      <a:noFill/>
                    </a:lnT>
                    <a:lnB>
                      <a:noFill/>
                    </a:lnB>
                  </a:tcPr>
                </a:tc>
              </a:tr>
              <a:tr h="617668">
                <a:tc>
                  <a:txBody>
                    <a:bodyPr/>
                    <a:lstStyle/>
                    <a:p>
                      <a:pPr algn="l" fontAlgn="b"/>
                      <a:r>
                        <a:rPr lang="en-US" sz="1200" b="0" i="0" u="none" strike="noStrike">
                          <a:solidFill>
                            <a:srgbClr val="000000"/>
                          </a:solidFill>
                          <a:effectLst/>
                          <a:latin typeface="Calibri"/>
                        </a:rPr>
                        <a:t>Slide 6</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Original diagram by Tim </a:t>
                      </a:r>
                      <a:r>
                        <a:rPr lang="en-US" sz="1200" b="0" i="0" u="none" strike="noStrike" dirty="0" err="1">
                          <a:solidFill>
                            <a:srgbClr val="000000"/>
                          </a:solidFill>
                          <a:effectLst/>
                          <a:latin typeface="Calibri"/>
                        </a:rPr>
                        <a:t>Gollisch</a:t>
                      </a:r>
                      <a:r>
                        <a:rPr lang="en-US" sz="1200" b="0" i="0" u="none" strike="noStrike" dirty="0">
                          <a:solidFill>
                            <a:srgbClr val="000000"/>
                          </a:solidFill>
                          <a:effectLst/>
                          <a:latin typeface="Calibri"/>
                        </a:rPr>
                        <a:t>, Andreas M. V. </a:t>
                      </a:r>
                      <a:r>
                        <a:rPr lang="en-US" sz="1200" b="0" i="0" u="none" strike="noStrike" dirty="0" err="1">
                          <a:solidFill>
                            <a:srgbClr val="000000"/>
                          </a:solidFill>
                          <a:effectLst/>
                          <a:latin typeface="Calibri"/>
                        </a:rPr>
                        <a:t>Herz</a:t>
                      </a:r>
                      <a:r>
                        <a:rPr lang="en-US" sz="1200" b="0" i="0" u="none" strike="noStrike" dirty="0">
                          <a:solidFill>
                            <a:srgbClr val="000000"/>
                          </a:solidFill>
                          <a:effectLst/>
                          <a:latin typeface="Calibri"/>
                        </a:rPr>
                        <a:t>, and Public Library of Science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upload.wikimedia.org</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wikipedia</a:t>
                      </a:r>
                      <a:r>
                        <a:rPr lang="en-US" sz="1200" b="0" i="0" u="none" strike="noStrike" dirty="0">
                          <a:solidFill>
                            <a:srgbClr val="000000"/>
                          </a:solidFill>
                          <a:effectLst/>
                          <a:latin typeface="Calibri"/>
                        </a:rPr>
                        <a:t>/commons/8/80/Processing-of-</a:t>
                      </a:r>
                      <a:r>
                        <a:rPr lang="en-US" sz="1200" b="0" i="0" u="none" strike="noStrike" dirty="0" err="1">
                          <a:solidFill>
                            <a:srgbClr val="000000"/>
                          </a:solidFill>
                          <a:effectLst/>
                          <a:latin typeface="Calibri"/>
                        </a:rPr>
                        <a:t>sound.svg</a:t>
                      </a:r>
                      <a:r>
                        <a:rPr lang="en-US" sz="1200" b="0" i="0" u="none" strike="noStrike" dirty="0">
                          <a:solidFill>
                            <a:srgbClr val="000000"/>
                          </a:solidFill>
                          <a:effectLst/>
                          <a:latin typeface="Calibri"/>
                        </a:rPr>
                        <a:t>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/licenses/by/2.5/</a:t>
                      </a:r>
                      <a:r>
                        <a:rPr lang="en-US" sz="1200" b="0" i="0" u="none" strike="noStrike" dirty="0" err="1">
                          <a:solidFill>
                            <a:srgbClr val="000000"/>
                          </a:solidFill>
                          <a:effectLst/>
                          <a:latin typeface="Calibri"/>
                        </a:rPr>
                        <a:t>deed.en</a:t>
                      </a:r>
                      <a:endParaRPr lang="en-US" sz="1200" b="0" i="0" u="none" strike="noStrike" dirty="0">
                        <a:solidFill>
                          <a:srgbClr val="000000"/>
                        </a:solidFill>
                        <a:effectLst/>
                        <a:latin typeface="Calibri"/>
                      </a:endParaRPr>
                    </a:p>
                  </a:txBody>
                  <a:tcPr marL="4657" marR="4657" marT="4657" marB="0" anchor="b">
                    <a:lnL>
                      <a:noFill/>
                    </a:lnL>
                    <a:lnR>
                      <a:noFill/>
                    </a:lnR>
                    <a:lnT>
                      <a:noFill/>
                    </a:lnT>
                    <a:lnB>
                      <a:noFill/>
                    </a:lnB>
                  </a:tcPr>
                </a:tc>
              </a:tr>
              <a:tr h="316503">
                <a:tc>
                  <a:txBody>
                    <a:bodyPr/>
                    <a:lstStyle/>
                    <a:p>
                      <a:pPr algn="l" fontAlgn="b"/>
                      <a:r>
                        <a:rPr lang="en-US" sz="1200" b="0" i="0" u="none" strike="noStrike">
                          <a:solidFill>
                            <a:srgbClr val="000000"/>
                          </a:solidFill>
                          <a:effectLst/>
                          <a:latin typeface="Calibri"/>
                        </a:rPr>
                        <a:t>Slide 8</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meggle</a:t>
                      </a:r>
                      <a:r>
                        <a:rPr lang="en-US" sz="1200" b="0" i="0" u="none" strike="noStrike" dirty="0">
                          <a:solidFill>
                            <a:srgbClr val="000000"/>
                          </a:solidFill>
                          <a:effectLst/>
                          <a:latin typeface="Calibri"/>
                        </a:rPr>
                        <a:t> https://</a:t>
                      </a:r>
                      <a:r>
                        <a:rPr lang="en-US" sz="1200" b="0" i="0" u="none" strike="noStrike" dirty="0" err="1">
                          <a:solidFill>
                            <a:srgbClr val="000000"/>
                          </a:solidFill>
                          <a:effectLst/>
                          <a:latin typeface="Calibri"/>
                        </a:rPr>
                        <a:t>www.flickr.com</a:t>
                      </a:r>
                      <a:r>
                        <a:rPr lang="en-US" sz="1200" b="0" i="0" u="none" strike="noStrike" dirty="0">
                          <a:solidFill>
                            <a:srgbClr val="000000"/>
                          </a:solidFill>
                          <a:effectLst/>
                          <a:latin typeface="Calibri"/>
                        </a:rPr>
                        <a:t>/photos/63215589@N00/8064082940/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https</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nc</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nd</a:t>
                      </a:r>
                      <a:r>
                        <a:rPr lang="en-US" sz="1200" b="0" i="0" u="none" strike="noStrike" dirty="0">
                          <a:solidFill>
                            <a:srgbClr val="000000"/>
                          </a:solidFill>
                          <a:effectLst/>
                          <a:latin typeface="Calibri"/>
                        </a:rPr>
                        <a:t>/2.0/</a:t>
                      </a:r>
                    </a:p>
                  </a:txBody>
                  <a:tcPr marL="4657" marR="4657" marT="4657" marB="0" anchor="b">
                    <a:lnL>
                      <a:noFill/>
                    </a:lnL>
                    <a:lnR>
                      <a:noFill/>
                    </a:lnR>
                    <a:lnT>
                      <a:noFill/>
                    </a:lnT>
                    <a:lnB>
                      <a:noFill/>
                    </a:lnB>
                  </a:tcPr>
                </a:tc>
              </a:tr>
              <a:tr h="316503">
                <a:tc>
                  <a:txBody>
                    <a:bodyPr/>
                    <a:lstStyle/>
                    <a:p>
                      <a:pPr algn="l" fontAlgn="b"/>
                      <a:r>
                        <a:rPr lang="en-US" sz="1200" b="0" i="0" u="none" strike="noStrike">
                          <a:solidFill>
                            <a:srgbClr val="000000"/>
                          </a:solidFill>
                          <a:effectLst/>
                          <a:latin typeface="Calibri"/>
                        </a:rPr>
                        <a:t>Slide 10</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CarbonNYC</a:t>
                      </a:r>
                      <a:r>
                        <a:rPr lang="en-US" sz="1200" b="0" i="0" u="none" strike="noStrike" dirty="0">
                          <a:solidFill>
                            <a:srgbClr val="000000"/>
                          </a:solidFill>
                          <a:effectLst/>
                          <a:latin typeface="Calibri"/>
                        </a:rPr>
                        <a:t> https://</a:t>
                      </a:r>
                      <a:r>
                        <a:rPr lang="en-US" sz="1200" b="0" i="0" u="none" strike="noStrike" dirty="0" err="1">
                          <a:solidFill>
                            <a:srgbClr val="000000"/>
                          </a:solidFill>
                          <a:effectLst/>
                          <a:latin typeface="Calibri"/>
                        </a:rPr>
                        <a:t>www.flickr.com</a:t>
                      </a:r>
                      <a:r>
                        <a:rPr lang="en-US" sz="1200" b="0" i="0" u="none" strike="noStrike" dirty="0">
                          <a:solidFill>
                            <a:srgbClr val="000000"/>
                          </a:solidFill>
                          <a:effectLst/>
                          <a:latin typeface="Calibri"/>
                        </a:rPr>
                        <a:t>/photos/15923063@N00/7312596038/ </a:t>
                      </a:r>
                      <a:endParaRPr lang="en-US" sz="1200" b="0" i="0" u="none" strike="noStrike" dirty="0" smtClean="0">
                        <a:solidFill>
                          <a:srgbClr val="000000"/>
                        </a:solidFill>
                        <a:effectLst/>
                        <a:latin typeface="Calibri"/>
                      </a:endParaRPr>
                    </a:p>
                    <a:p>
                      <a:pPr algn="l" fontAlgn="b"/>
                      <a:r>
                        <a:rPr lang="en-US" sz="1200" b="0" i="0" u="none" strike="noStrike" dirty="0" smtClean="0">
                          <a:solidFill>
                            <a:srgbClr val="000000"/>
                          </a:solidFill>
                          <a:effectLst/>
                          <a:latin typeface="Calibri"/>
                        </a:rPr>
                        <a:t>https</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/licenses/by/2.0/</a:t>
                      </a:r>
                    </a:p>
                  </a:txBody>
                  <a:tcPr marL="4657" marR="4657" marT="4657" marB="0" anchor="b">
                    <a:lnL>
                      <a:noFill/>
                    </a:lnL>
                    <a:lnR>
                      <a:noFill/>
                    </a:lnR>
                    <a:lnT>
                      <a:noFill/>
                    </a:lnT>
                    <a:lnB>
                      <a:noFill/>
                    </a:lnB>
                  </a:tcPr>
                </a:tc>
              </a:tr>
              <a:tr h="316503">
                <a:tc>
                  <a:txBody>
                    <a:bodyPr/>
                    <a:lstStyle/>
                    <a:p>
                      <a:pPr algn="l" fontAlgn="b"/>
                      <a:r>
                        <a:rPr lang="en-US" sz="1200" b="0" i="0" u="none" strike="noStrike">
                          <a:solidFill>
                            <a:srgbClr val="000000"/>
                          </a:solidFill>
                          <a:effectLst/>
                          <a:latin typeface="Calibri"/>
                        </a:rPr>
                        <a:t>Slide 12</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a:t>
                      </a:r>
                      <a:r>
                        <a:rPr lang="en-US" sz="1200" b="0" i="0" u="none" strike="noStrike" dirty="0" err="1">
                          <a:solidFill>
                            <a:srgbClr val="000000"/>
                          </a:solidFill>
                          <a:effectLst/>
                          <a:latin typeface="Calibri"/>
                        </a:rPr>
                        <a:t>thetaxhaven</a:t>
                      </a:r>
                      <a:r>
                        <a:rPr lang="en-US" sz="1200" b="0" i="0" u="none" strike="noStrike" dirty="0">
                          <a:solidFill>
                            <a:srgbClr val="000000"/>
                          </a:solidFill>
                          <a:effectLst/>
                          <a:latin typeface="Calibri"/>
                        </a:rPr>
                        <a:t> https://</a:t>
                      </a:r>
                      <a:r>
                        <a:rPr lang="en-US" sz="1200" b="0" i="0" u="none" strike="noStrike" dirty="0" err="1">
                          <a:solidFill>
                            <a:srgbClr val="000000"/>
                          </a:solidFill>
                          <a:effectLst/>
                          <a:latin typeface="Calibri"/>
                        </a:rPr>
                        <a:t>www.flickr.com</a:t>
                      </a:r>
                      <a:r>
                        <a:rPr lang="en-US" sz="1200" b="0" i="0" u="none" strike="noStrike">
                          <a:solidFill>
                            <a:srgbClr val="000000"/>
                          </a:solidFill>
                          <a:effectLst/>
                          <a:latin typeface="Calibri"/>
                        </a:rPr>
                        <a:t>/photos/83532250@N06/7651028854/ </a:t>
                      </a:r>
                      <a:endParaRPr lang="en-US" sz="1200" b="0" i="0" u="none" strike="noStrike" smtClean="0">
                        <a:solidFill>
                          <a:srgbClr val="000000"/>
                        </a:solidFill>
                        <a:effectLst/>
                        <a:latin typeface="Calibri"/>
                      </a:endParaRPr>
                    </a:p>
                    <a:p>
                      <a:pPr algn="l" fontAlgn="b"/>
                      <a:r>
                        <a:rPr lang="en-US" sz="1200" b="0" i="0" u="none" strike="noStrike" smtClean="0">
                          <a:solidFill>
                            <a:srgbClr val="000000"/>
                          </a:solidFill>
                          <a:effectLst/>
                          <a:latin typeface="Calibri"/>
                        </a:rPr>
                        <a:t>https</a:t>
                      </a:r>
                      <a:r>
                        <a:rPr lang="en-US" sz="1200" b="0" i="0" u="none" strike="noStrike">
                          <a:solidFill>
                            <a:srgbClr val="000000"/>
                          </a:solidFill>
                          <a:effectLst/>
                          <a:latin typeface="Calibri"/>
                        </a:rPr>
                        <a:t>://</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/licenses/by/2.0/</a:t>
                      </a:r>
                    </a:p>
                  </a:txBody>
                  <a:tcPr marL="4657" marR="4657" marT="4657" marB="0" anchor="b">
                    <a:lnL>
                      <a:noFill/>
                    </a:lnL>
                    <a:lnR>
                      <a:noFill/>
                    </a:lnR>
                    <a:lnT>
                      <a:noFill/>
                    </a:lnT>
                    <a:lnB>
                      <a:noFill/>
                    </a:lnB>
                  </a:tcPr>
                </a:tc>
              </a:tr>
              <a:tr h="316503">
                <a:tc>
                  <a:txBody>
                    <a:bodyPr/>
                    <a:lstStyle/>
                    <a:p>
                      <a:pPr algn="l" fontAlgn="b"/>
                      <a:r>
                        <a:rPr lang="en-US" sz="1200" b="0" i="0" u="none" strike="noStrike">
                          <a:solidFill>
                            <a:srgbClr val="000000"/>
                          </a:solidFill>
                          <a:effectLst/>
                          <a:latin typeface="Calibri"/>
                        </a:rPr>
                        <a:t>Slide 12</a:t>
                      </a:r>
                    </a:p>
                  </a:txBody>
                  <a:tcPr marL="4657" marR="4657" marT="4657"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a:rPr>
                        <a:t>Photo Credit: Rowan University Publications https://</a:t>
                      </a:r>
                      <a:r>
                        <a:rPr lang="en-US" sz="1200" b="0" i="0" u="none" strike="noStrike" dirty="0" err="1">
                          <a:solidFill>
                            <a:srgbClr val="000000"/>
                          </a:solidFill>
                          <a:effectLst/>
                          <a:latin typeface="Calibri"/>
                        </a:rPr>
                        <a:t>www.flickr.com</a:t>
                      </a:r>
                      <a:r>
                        <a:rPr lang="en-US" sz="1200" b="0" i="0" u="none" strike="noStrike" dirty="0">
                          <a:solidFill>
                            <a:srgbClr val="000000"/>
                          </a:solidFill>
                          <a:effectLst/>
                          <a:latin typeface="Calibri"/>
                        </a:rPr>
                        <a:t>/photos/47092418@N08/14227913488/ https://</a:t>
                      </a:r>
                      <a:r>
                        <a:rPr lang="en-US" sz="1200" b="0" i="0" u="none" strike="noStrike" dirty="0" err="1">
                          <a:solidFill>
                            <a:srgbClr val="000000"/>
                          </a:solidFill>
                          <a:effectLst/>
                          <a:latin typeface="Calibri"/>
                        </a:rPr>
                        <a:t>creativecommons.org</a:t>
                      </a:r>
                      <a:r>
                        <a:rPr lang="en-US" sz="1200" b="0" i="0" u="none" strike="noStrike" dirty="0">
                          <a:solidFill>
                            <a:srgbClr val="000000"/>
                          </a:solidFill>
                          <a:effectLst/>
                          <a:latin typeface="Calibri"/>
                        </a:rPr>
                        <a:t>/licenses/by-</a:t>
                      </a:r>
                      <a:r>
                        <a:rPr lang="en-US" sz="1200" b="0" i="0" u="none" strike="noStrike" dirty="0" err="1">
                          <a:solidFill>
                            <a:srgbClr val="000000"/>
                          </a:solidFill>
                          <a:effectLst/>
                          <a:latin typeface="Calibri"/>
                        </a:rPr>
                        <a:t>nc</a:t>
                      </a:r>
                      <a:r>
                        <a:rPr lang="en-US" sz="1200" b="0" i="0" u="none" strike="noStrike" dirty="0">
                          <a:solidFill>
                            <a:srgbClr val="000000"/>
                          </a:solidFill>
                          <a:effectLst/>
                          <a:latin typeface="Calibri"/>
                        </a:rPr>
                        <a:t>-</a:t>
                      </a:r>
                      <a:r>
                        <a:rPr lang="en-US" sz="1200" b="0" i="0" u="none" strike="noStrike" dirty="0" err="1">
                          <a:solidFill>
                            <a:srgbClr val="000000"/>
                          </a:solidFill>
                          <a:effectLst/>
                          <a:latin typeface="Calibri"/>
                        </a:rPr>
                        <a:t>nd</a:t>
                      </a:r>
                      <a:r>
                        <a:rPr lang="en-US" sz="1200" b="0" i="0" u="none" strike="noStrike" dirty="0">
                          <a:solidFill>
                            <a:srgbClr val="000000"/>
                          </a:solidFill>
                          <a:effectLst/>
                          <a:latin typeface="Calibri"/>
                        </a:rPr>
                        <a:t>/2.0/</a:t>
                      </a:r>
                    </a:p>
                  </a:txBody>
                  <a:tcPr marL="4657" marR="4657" marT="4657" marB="0" anchor="b">
                    <a:lnL>
                      <a:noFill/>
                    </a:lnL>
                    <a:lnR>
                      <a:noFill/>
                    </a:lnR>
                    <a:lnT>
                      <a:noFill/>
                    </a:lnT>
                    <a:lnB>
                      <a:noFill/>
                    </a:lnB>
                  </a:tcPr>
                </a:tc>
              </a:tr>
            </a:tbl>
          </a:graphicData>
        </a:graphic>
      </p:graphicFrame>
    </p:spTree>
    <p:extLst>
      <p:ext uri="{BB962C8B-B14F-4D97-AF65-F5344CB8AC3E}">
        <p14:creationId xmlns:p14="http://schemas.microsoft.com/office/powerpoint/2010/main" val="2453930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a:t>
            </a:r>
            <a:endParaRPr lang="en-US" b="1" u="sng" dirty="0"/>
          </a:p>
        </p:txBody>
      </p:sp>
      <p:sp>
        <p:nvSpPr>
          <p:cNvPr id="3" name="Content Placeholder 2"/>
          <p:cNvSpPr>
            <a:spLocks noGrp="1"/>
          </p:cNvSpPr>
          <p:nvPr>
            <p:ph idx="1"/>
          </p:nvPr>
        </p:nvSpPr>
        <p:spPr/>
        <p:txBody>
          <a:bodyPr/>
          <a:lstStyle/>
          <a:p>
            <a:r>
              <a:rPr lang="en-US" b="1" dirty="0" smtClean="0"/>
              <a:t>Perceptual Attributes of Sounds</a:t>
            </a:r>
          </a:p>
          <a:p>
            <a:r>
              <a:rPr lang="en-US" dirty="0" smtClean="0"/>
              <a:t>Auditory System</a:t>
            </a:r>
          </a:p>
          <a:p>
            <a:r>
              <a:rPr lang="en-US" dirty="0" smtClean="0"/>
              <a:t>Audibility, Frequency, &amp; Masking</a:t>
            </a:r>
          </a:p>
          <a:p>
            <a:r>
              <a:rPr lang="en-US" dirty="0" smtClean="0"/>
              <a:t>Spatial Hearing</a:t>
            </a:r>
          </a:p>
          <a:p>
            <a:r>
              <a:rPr lang="en-US" dirty="0" smtClean="0"/>
              <a:t>Auditory Scene </a:t>
            </a:r>
            <a:r>
              <a:rPr lang="en-US" dirty="0"/>
              <a:t>A</a:t>
            </a:r>
            <a:r>
              <a:rPr lang="en-US" dirty="0" smtClean="0"/>
              <a:t>nalysis</a:t>
            </a:r>
          </a:p>
          <a:p>
            <a:r>
              <a:rPr lang="en-US" dirty="0" smtClean="0"/>
              <a:t>Conclusion</a:t>
            </a:r>
          </a:p>
          <a:p>
            <a:endParaRPr lang="en-US" dirty="0" smtClean="0"/>
          </a:p>
          <a:p>
            <a:endParaRPr lang="en-US" dirty="0"/>
          </a:p>
        </p:txBody>
      </p:sp>
    </p:spTree>
    <p:extLst>
      <p:ext uri="{BB962C8B-B14F-4D97-AF65-F5344CB8AC3E}">
        <p14:creationId xmlns:p14="http://schemas.microsoft.com/office/powerpoint/2010/main" val="3048541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Perceptual Attributes of Sound</a:t>
            </a:r>
            <a:endParaRPr lang="en-US" b="1" u="sng" dirty="0"/>
          </a:p>
        </p:txBody>
      </p:sp>
      <p:sp>
        <p:nvSpPr>
          <p:cNvPr id="4" name="Content Placeholder 3"/>
          <p:cNvSpPr>
            <a:spLocks noGrp="1"/>
          </p:cNvSpPr>
          <p:nvPr>
            <p:ph sz="half" idx="1"/>
          </p:nvPr>
        </p:nvSpPr>
        <p:spPr>
          <a:xfrm>
            <a:off x="457199" y="1600200"/>
            <a:ext cx="4784271" cy="4525963"/>
          </a:xfrm>
        </p:spPr>
        <p:txBody>
          <a:bodyPr>
            <a:normAutofit lnSpcReduction="10000"/>
          </a:bodyPr>
          <a:lstStyle/>
          <a:p>
            <a:pPr marL="0" indent="0">
              <a:buNone/>
            </a:pPr>
            <a:r>
              <a:rPr lang="en-US" sz="3200" b="1" dirty="0" smtClean="0"/>
              <a:t>Loudness</a:t>
            </a:r>
          </a:p>
          <a:p>
            <a:pPr lvl="1" indent="-342900">
              <a:buFont typeface="Wingdings" panose="05000000000000000000" pitchFamily="2" charset="2"/>
              <a:buChar char="§"/>
            </a:pPr>
            <a:r>
              <a:rPr lang="en-US" sz="2800" dirty="0" smtClean="0"/>
              <a:t>Pressure</a:t>
            </a:r>
          </a:p>
          <a:p>
            <a:pPr marL="400050" lvl="1" indent="0">
              <a:buNone/>
            </a:pPr>
            <a:endParaRPr lang="en-US" dirty="0"/>
          </a:p>
          <a:p>
            <a:pPr marL="0" indent="0">
              <a:buNone/>
            </a:pPr>
            <a:r>
              <a:rPr lang="en-US" sz="3200" b="1" dirty="0" smtClean="0"/>
              <a:t>Pitch</a:t>
            </a:r>
          </a:p>
          <a:p>
            <a:pPr marL="400050" lvl="1" indent="0">
              <a:buNone/>
            </a:pPr>
            <a:r>
              <a:rPr lang="en-US" sz="2800" dirty="0" smtClean="0">
                <a:latin typeface="Wingdings"/>
                <a:ea typeface="Wingdings"/>
                <a:cs typeface="Wingdings"/>
                <a:sym typeface="Wingdings"/>
              </a:rPr>
              <a:t></a:t>
            </a:r>
            <a:r>
              <a:rPr lang="en-US" sz="2800" dirty="0" smtClean="0"/>
              <a:t> Frequency = </a:t>
            </a:r>
            <a:r>
              <a:rPr lang="en-US" sz="2800" dirty="0" smtClean="0">
                <a:latin typeface="Wingdings"/>
                <a:ea typeface="Wingdings"/>
                <a:cs typeface="Wingdings"/>
                <a:sym typeface="Wingdings"/>
              </a:rPr>
              <a:t></a:t>
            </a:r>
            <a:r>
              <a:rPr lang="en-US" sz="2800" dirty="0" smtClean="0"/>
              <a:t> Pitch</a:t>
            </a:r>
          </a:p>
          <a:p>
            <a:pPr lvl="1" indent="-342900">
              <a:buFont typeface="Wingdings" charset="0"/>
              <a:buChar char="ê"/>
            </a:pPr>
            <a:r>
              <a:rPr lang="en-US" sz="2800" dirty="0" smtClean="0"/>
              <a:t> Frequency = </a:t>
            </a:r>
            <a:r>
              <a:rPr lang="en-US" sz="2800" dirty="0" smtClean="0">
                <a:latin typeface="Wingdings"/>
                <a:ea typeface="Wingdings"/>
                <a:cs typeface="Wingdings"/>
                <a:sym typeface="Wingdings"/>
              </a:rPr>
              <a:t></a:t>
            </a:r>
            <a:r>
              <a:rPr lang="en-US" sz="2800" dirty="0" smtClean="0"/>
              <a:t> Pitch</a:t>
            </a:r>
          </a:p>
          <a:p>
            <a:pPr marL="400050" lvl="1" indent="0">
              <a:buNone/>
            </a:pPr>
            <a:endParaRPr lang="en-US" dirty="0"/>
          </a:p>
          <a:p>
            <a:pPr marL="0" indent="0">
              <a:buNone/>
            </a:pPr>
            <a:r>
              <a:rPr lang="en-US" sz="3200" b="1" dirty="0" smtClean="0"/>
              <a:t>Timbre</a:t>
            </a:r>
          </a:p>
          <a:p>
            <a:pPr lvl="1" indent="-342900">
              <a:buFont typeface="Wingdings" panose="05000000000000000000" pitchFamily="2" charset="2"/>
              <a:buChar char="§"/>
            </a:pPr>
            <a:r>
              <a:rPr lang="en-US" sz="2800" dirty="0"/>
              <a:t>D</a:t>
            </a:r>
            <a:r>
              <a:rPr lang="en-US" sz="2800" dirty="0" smtClean="0"/>
              <a:t>istinction</a:t>
            </a:r>
          </a:p>
          <a:p>
            <a:pPr marL="0" indent="0">
              <a:buNone/>
            </a:pPr>
            <a:endParaRPr lang="en-US" dirty="0"/>
          </a:p>
          <a:p>
            <a:pPr marL="0" indent="0">
              <a:buNone/>
            </a:pPr>
            <a:endParaRPr lang="en-US" dirty="0" smtClean="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5178" t="12364" r="31072"/>
          <a:stretch/>
        </p:blipFill>
        <p:spPr>
          <a:xfrm>
            <a:off x="4996541" y="2614030"/>
            <a:ext cx="3902530" cy="4243970"/>
          </a:xfrm>
          <a:prstGeom prst="rect">
            <a:avLst/>
          </a:prstGeom>
        </p:spPr>
      </p:pic>
    </p:spTree>
    <p:extLst>
      <p:ext uri="{BB962C8B-B14F-4D97-AF65-F5344CB8AC3E}">
        <p14:creationId xmlns:p14="http://schemas.microsoft.com/office/powerpoint/2010/main" val="34871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a:t>
            </a:r>
            <a:endParaRPr lang="en-US" b="1" u="sng" dirty="0"/>
          </a:p>
        </p:txBody>
      </p:sp>
      <p:sp>
        <p:nvSpPr>
          <p:cNvPr id="3" name="Content Placeholder 2"/>
          <p:cNvSpPr>
            <a:spLocks noGrp="1"/>
          </p:cNvSpPr>
          <p:nvPr>
            <p:ph idx="1"/>
          </p:nvPr>
        </p:nvSpPr>
        <p:spPr/>
        <p:txBody>
          <a:bodyPr/>
          <a:lstStyle/>
          <a:p>
            <a:r>
              <a:rPr lang="en-US" dirty="0" smtClean="0">
                <a:solidFill>
                  <a:schemeClr val="bg1">
                    <a:lumMod val="75000"/>
                  </a:schemeClr>
                </a:solidFill>
              </a:rPr>
              <a:t>Perceptual Attributes of Sounds</a:t>
            </a:r>
          </a:p>
          <a:p>
            <a:r>
              <a:rPr lang="en-US" b="1" dirty="0" smtClean="0"/>
              <a:t>Auditory System</a:t>
            </a:r>
          </a:p>
          <a:p>
            <a:r>
              <a:rPr lang="en-US" dirty="0" smtClean="0">
                <a:solidFill>
                  <a:schemeClr val="bg1">
                    <a:lumMod val="75000"/>
                  </a:schemeClr>
                </a:solidFill>
              </a:rPr>
              <a:t>Audibility, Frequency, &amp; Masking</a:t>
            </a:r>
          </a:p>
          <a:p>
            <a:r>
              <a:rPr lang="en-US" dirty="0" smtClean="0">
                <a:solidFill>
                  <a:schemeClr val="bg1">
                    <a:lumMod val="75000"/>
                  </a:schemeClr>
                </a:solidFill>
              </a:rPr>
              <a:t>Spatial Hearing</a:t>
            </a:r>
          </a:p>
          <a:p>
            <a:r>
              <a:rPr lang="en-US" dirty="0" smtClean="0">
                <a:solidFill>
                  <a:schemeClr val="bg1">
                    <a:lumMod val="75000"/>
                  </a:schemeClr>
                </a:solidFill>
              </a:rPr>
              <a:t>Auditory Scene </a:t>
            </a:r>
            <a:r>
              <a:rPr lang="en-US" dirty="0">
                <a:solidFill>
                  <a:schemeClr val="bg1">
                    <a:lumMod val="75000"/>
                  </a:schemeClr>
                </a:solidFill>
              </a:rPr>
              <a:t>A</a:t>
            </a:r>
            <a:r>
              <a:rPr lang="en-US" dirty="0" smtClean="0">
                <a:solidFill>
                  <a:schemeClr val="bg1">
                    <a:lumMod val="75000"/>
                  </a:schemeClr>
                </a:solidFill>
              </a:rPr>
              <a:t>nalysis</a:t>
            </a:r>
          </a:p>
          <a:p>
            <a:r>
              <a:rPr lang="en-US" dirty="0" smtClean="0">
                <a:solidFill>
                  <a:schemeClr val="bg1">
                    <a:lumMod val="75000"/>
                  </a:schemeClr>
                </a:solidFill>
              </a:rPr>
              <a:t>Conclusion</a:t>
            </a:r>
          </a:p>
          <a:p>
            <a:endParaRPr lang="en-US" dirty="0" smtClean="0"/>
          </a:p>
          <a:p>
            <a:endParaRPr lang="en-US" dirty="0"/>
          </a:p>
        </p:txBody>
      </p:sp>
    </p:spTree>
    <p:extLst>
      <p:ext uri="{BB962C8B-B14F-4D97-AF65-F5344CB8AC3E}">
        <p14:creationId xmlns:p14="http://schemas.microsoft.com/office/powerpoint/2010/main" val="1216074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Auditory System</a:t>
            </a:r>
            <a:endParaRPr lang="en-US" b="1" u="sng" dirty="0"/>
          </a:p>
        </p:txBody>
      </p:sp>
      <p:sp>
        <p:nvSpPr>
          <p:cNvPr id="3" name="Content Placeholder 2"/>
          <p:cNvSpPr>
            <a:spLocks noGrp="1"/>
          </p:cNvSpPr>
          <p:nvPr>
            <p:ph sz="half" idx="1"/>
          </p:nvPr>
        </p:nvSpPr>
        <p:spPr>
          <a:xfrm>
            <a:off x="457200" y="1600200"/>
            <a:ext cx="2993572" cy="4525963"/>
          </a:xfrm>
        </p:spPr>
        <p:txBody>
          <a:bodyPr>
            <a:normAutofit fontScale="92500" lnSpcReduction="10000"/>
          </a:bodyPr>
          <a:lstStyle/>
          <a:p>
            <a:pPr marL="0" indent="0">
              <a:buNone/>
            </a:pPr>
            <a:r>
              <a:rPr lang="en-US" b="1" dirty="0" smtClean="0">
                <a:hlinkClick r:id="rId3"/>
              </a:rPr>
              <a:t>Outer Ear</a:t>
            </a:r>
            <a:endParaRPr lang="en-US" b="1" dirty="0" smtClean="0"/>
          </a:p>
          <a:p>
            <a:pPr lvl="1" indent="-342900">
              <a:buFont typeface="Wingdings" panose="05000000000000000000" pitchFamily="2" charset="2"/>
              <a:buChar char="§"/>
            </a:pPr>
            <a:r>
              <a:rPr lang="en-US" dirty="0" smtClean="0"/>
              <a:t>Pinna</a:t>
            </a:r>
          </a:p>
          <a:p>
            <a:pPr lvl="1" indent="-342900">
              <a:buFont typeface="Wingdings" panose="05000000000000000000" pitchFamily="2" charset="2"/>
              <a:buChar char="§"/>
            </a:pPr>
            <a:r>
              <a:rPr lang="en-US" dirty="0" smtClean="0"/>
              <a:t>Canal</a:t>
            </a:r>
          </a:p>
          <a:p>
            <a:pPr lvl="1" indent="-342900">
              <a:buFont typeface="Wingdings" panose="05000000000000000000" pitchFamily="2" charset="2"/>
              <a:buChar char="§"/>
            </a:pPr>
            <a:r>
              <a:rPr lang="en-US" dirty="0" smtClean="0"/>
              <a:t>Tympanic Membrane</a:t>
            </a:r>
            <a:endParaRPr lang="en-US" dirty="0"/>
          </a:p>
          <a:p>
            <a:pPr marL="0" indent="0">
              <a:buNone/>
            </a:pPr>
            <a:r>
              <a:rPr lang="en-US" b="1" dirty="0" smtClean="0"/>
              <a:t>Middle Ear</a:t>
            </a:r>
          </a:p>
          <a:p>
            <a:pPr lvl="1" indent="-342900">
              <a:buFont typeface="Wingdings" panose="05000000000000000000" pitchFamily="2" charset="2"/>
              <a:buChar char="§"/>
            </a:pPr>
            <a:r>
              <a:rPr lang="en-US" dirty="0" smtClean="0"/>
              <a:t>Hammer</a:t>
            </a:r>
          </a:p>
          <a:p>
            <a:pPr lvl="1" indent="-342900">
              <a:buFont typeface="Wingdings" panose="05000000000000000000" pitchFamily="2" charset="2"/>
              <a:buChar char="§"/>
            </a:pPr>
            <a:r>
              <a:rPr lang="en-US" dirty="0" smtClean="0"/>
              <a:t>Mallet</a:t>
            </a:r>
          </a:p>
          <a:p>
            <a:pPr lvl="1" indent="-342900">
              <a:buFont typeface="Wingdings" panose="05000000000000000000" pitchFamily="2" charset="2"/>
              <a:buChar char="§"/>
            </a:pPr>
            <a:r>
              <a:rPr lang="en-US" dirty="0" smtClean="0"/>
              <a:t>Stirrup </a:t>
            </a:r>
            <a:r>
              <a:rPr lang="en-US" dirty="0"/>
              <a:t>	</a:t>
            </a:r>
          </a:p>
          <a:p>
            <a:pPr marL="0" indent="0">
              <a:buNone/>
            </a:pPr>
            <a:r>
              <a:rPr lang="en-US" b="1" dirty="0" smtClean="0"/>
              <a:t>Inner Ear</a:t>
            </a:r>
          </a:p>
          <a:p>
            <a:pPr lvl="1" indent="-342900">
              <a:buFont typeface="Wingdings" panose="05000000000000000000" pitchFamily="2" charset="2"/>
              <a:buChar char="§"/>
            </a:pPr>
            <a:r>
              <a:rPr lang="en-US" dirty="0" smtClean="0"/>
              <a:t>Cochlea</a:t>
            </a:r>
          </a:p>
          <a:p>
            <a:pPr marL="0" indent="0">
              <a:buNone/>
            </a:pPr>
            <a:endParaRPr lang="en-US" dirty="0"/>
          </a:p>
          <a:p>
            <a:pPr marL="0" indent="0">
              <a:buNone/>
            </a:pPr>
            <a:endParaRPr lang="en-US" dirty="0"/>
          </a:p>
        </p:txBody>
      </p:sp>
      <p:pic>
        <p:nvPicPr>
          <p:cNvPr id="6" name="Content Placeholder 5"/>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3450772" y="2057216"/>
            <a:ext cx="5236028" cy="3429598"/>
          </a:xfrm>
        </p:spPr>
      </p:pic>
      <p:sp>
        <p:nvSpPr>
          <p:cNvPr id="4" name="TextBox 3"/>
          <p:cNvSpPr txBox="1"/>
          <p:nvPr/>
        </p:nvSpPr>
        <p:spPr>
          <a:xfrm>
            <a:off x="5765800" y="4426857"/>
            <a:ext cx="2322286" cy="400110"/>
          </a:xfrm>
          <a:prstGeom prst="rect">
            <a:avLst/>
          </a:prstGeom>
          <a:noFill/>
        </p:spPr>
        <p:txBody>
          <a:bodyPr wrap="square" rtlCol="0">
            <a:spAutoFit/>
          </a:bodyPr>
          <a:lstStyle/>
          <a:p>
            <a:r>
              <a:rPr lang="en-US" sz="2000" dirty="0" smtClean="0">
                <a:solidFill>
                  <a:schemeClr val="tx2">
                    <a:lumMod val="60000"/>
                    <a:lumOff val="40000"/>
                  </a:schemeClr>
                </a:solidFill>
              </a:rPr>
              <a:t>Middle Ear</a:t>
            </a:r>
            <a:endParaRPr lang="en-US" sz="2000" dirty="0">
              <a:solidFill>
                <a:schemeClr val="tx2">
                  <a:lumMod val="60000"/>
                  <a:lumOff val="40000"/>
                </a:schemeClr>
              </a:solidFill>
            </a:endParaRPr>
          </a:p>
        </p:txBody>
      </p:sp>
    </p:spTree>
    <p:extLst>
      <p:ext uri="{BB962C8B-B14F-4D97-AF65-F5344CB8AC3E}">
        <p14:creationId xmlns:p14="http://schemas.microsoft.com/office/powerpoint/2010/main" val="2975633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Auditory System </a:t>
            </a:r>
            <a:endParaRPr lang="en-US" b="1" u="sng"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908" b="-1"/>
          <a:stretch/>
        </p:blipFill>
        <p:spPr>
          <a:xfrm>
            <a:off x="914400" y="1576137"/>
            <a:ext cx="7772400" cy="2263260"/>
          </a:xfrm>
          <a:prstGeom prst="rect">
            <a:avLst/>
          </a:prstGeom>
        </p:spPr>
      </p:pic>
      <p:sp>
        <p:nvSpPr>
          <p:cNvPr id="6" name="TextBox 5"/>
          <p:cNvSpPr txBox="1"/>
          <p:nvPr/>
        </p:nvSpPr>
        <p:spPr>
          <a:xfrm>
            <a:off x="226502" y="3770566"/>
            <a:ext cx="1508760" cy="369332"/>
          </a:xfrm>
          <a:prstGeom prst="rect">
            <a:avLst/>
          </a:prstGeom>
          <a:noFill/>
        </p:spPr>
        <p:txBody>
          <a:bodyPr wrap="square" rtlCol="0">
            <a:spAutoFit/>
          </a:bodyPr>
          <a:lstStyle/>
          <a:p>
            <a:r>
              <a:rPr lang="en-US" b="1" dirty="0" smtClean="0"/>
              <a:t>Sound Waves</a:t>
            </a:r>
            <a:endParaRPr lang="en-US" b="1" dirty="0"/>
          </a:p>
        </p:txBody>
      </p:sp>
      <p:sp>
        <p:nvSpPr>
          <p:cNvPr id="7" name="TextBox 6"/>
          <p:cNvSpPr txBox="1"/>
          <p:nvPr/>
        </p:nvSpPr>
        <p:spPr>
          <a:xfrm>
            <a:off x="1969384" y="3770566"/>
            <a:ext cx="1508760" cy="369332"/>
          </a:xfrm>
          <a:prstGeom prst="rect">
            <a:avLst/>
          </a:prstGeom>
          <a:noFill/>
        </p:spPr>
        <p:txBody>
          <a:bodyPr wrap="square" rtlCol="0">
            <a:spAutoFit/>
          </a:bodyPr>
          <a:lstStyle/>
          <a:p>
            <a:r>
              <a:rPr lang="en-US" b="1" dirty="0" smtClean="0"/>
              <a:t>Ear Drum</a:t>
            </a:r>
            <a:endParaRPr lang="en-US" b="1" dirty="0"/>
          </a:p>
        </p:txBody>
      </p:sp>
      <p:sp>
        <p:nvSpPr>
          <p:cNvPr id="8" name="TextBox 7"/>
          <p:cNvSpPr txBox="1"/>
          <p:nvPr/>
        </p:nvSpPr>
        <p:spPr>
          <a:xfrm>
            <a:off x="3015422" y="3393826"/>
            <a:ext cx="1508760" cy="369332"/>
          </a:xfrm>
          <a:prstGeom prst="rect">
            <a:avLst/>
          </a:prstGeom>
          <a:noFill/>
        </p:spPr>
        <p:txBody>
          <a:bodyPr wrap="square" rtlCol="0">
            <a:spAutoFit/>
          </a:bodyPr>
          <a:lstStyle/>
          <a:p>
            <a:r>
              <a:rPr lang="en-US" b="1" dirty="0" smtClean="0"/>
              <a:t>Cochlea</a:t>
            </a:r>
            <a:endParaRPr lang="en-US" b="1" dirty="0"/>
          </a:p>
        </p:txBody>
      </p:sp>
      <p:sp>
        <p:nvSpPr>
          <p:cNvPr id="9" name="TextBox 8"/>
          <p:cNvSpPr txBox="1"/>
          <p:nvPr/>
        </p:nvSpPr>
        <p:spPr>
          <a:xfrm>
            <a:off x="3858767" y="3770566"/>
            <a:ext cx="1600954" cy="646331"/>
          </a:xfrm>
          <a:prstGeom prst="rect">
            <a:avLst/>
          </a:prstGeom>
          <a:noFill/>
        </p:spPr>
        <p:txBody>
          <a:bodyPr wrap="square" rtlCol="0">
            <a:spAutoFit/>
          </a:bodyPr>
          <a:lstStyle/>
          <a:p>
            <a:r>
              <a:rPr lang="en-US" b="1" dirty="0" smtClean="0"/>
              <a:t>Auditory </a:t>
            </a:r>
          </a:p>
          <a:p>
            <a:r>
              <a:rPr lang="en-US" b="1" dirty="0" smtClean="0"/>
              <a:t>Receptor Cells</a:t>
            </a:r>
            <a:endParaRPr lang="en-US" b="1" dirty="0"/>
          </a:p>
        </p:txBody>
      </p:sp>
      <p:sp>
        <p:nvSpPr>
          <p:cNvPr id="10" name="TextBox 9"/>
          <p:cNvSpPr txBox="1"/>
          <p:nvPr/>
        </p:nvSpPr>
        <p:spPr>
          <a:xfrm>
            <a:off x="5100706" y="3393826"/>
            <a:ext cx="2194658" cy="646331"/>
          </a:xfrm>
          <a:prstGeom prst="rect">
            <a:avLst/>
          </a:prstGeom>
          <a:noFill/>
        </p:spPr>
        <p:txBody>
          <a:bodyPr wrap="square" rtlCol="0">
            <a:spAutoFit/>
          </a:bodyPr>
          <a:lstStyle/>
          <a:p>
            <a:r>
              <a:rPr lang="en-US" b="1" dirty="0" smtClean="0"/>
              <a:t>Frequency Spectrum</a:t>
            </a:r>
          </a:p>
          <a:p>
            <a:r>
              <a:rPr lang="en-US" b="1" dirty="0" smtClean="0"/>
              <a:t>of Hearing Response</a:t>
            </a:r>
            <a:endParaRPr lang="en-US" b="1" dirty="0"/>
          </a:p>
        </p:txBody>
      </p:sp>
      <p:sp>
        <p:nvSpPr>
          <p:cNvPr id="11" name="TextBox 10"/>
          <p:cNvSpPr txBox="1"/>
          <p:nvPr/>
        </p:nvSpPr>
        <p:spPr>
          <a:xfrm>
            <a:off x="7635240" y="3393826"/>
            <a:ext cx="1508760" cy="646331"/>
          </a:xfrm>
          <a:prstGeom prst="rect">
            <a:avLst/>
          </a:prstGeom>
          <a:noFill/>
        </p:spPr>
        <p:txBody>
          <a:bodyPr wrap="square" rtlCol="0">
            <a:spAutoFit/>
          </a:bodyPr>
          <a:lstStyle/>
          <a:p>
            <a:r>
              <a:rPr lang="en-US" b="1" dirty="0" smtClean="0"/>
              <a:t>Nerve Impulse</a:t>
            </a:r>
            <a:endParaRPr lang="en-US" b="1" dirty="0"/>
          </a:p>
        </p:txBody>
      </p:sp>
      <p:grpSp>
        <p:nvGrpSpPr>
          <p:cNvPr id="31" name="Group 30"/>
          <p:cNvGrpSpPr/>
          <p:nvPr/>
        </p:nvGrpSpPr>
        <p:grpSpPr>
          <a:xfrm>
            <a:off x="310966" y="5028830"/>
            <a:ext cx="8360970" cy="951471"/>
            <a:chOff x="310966" y="5028830"/>
            <a:chExt cx="8360970" cy="951471"/>
          </a:xfrm>
        </p:grpSpPr>
        <p:sp>
          <p:nvSpPr>
            <p:cNvPr id="15" name="Rounded Rectangle 14"/>
            <p:cNvSpPr/>
            <p:nvPr/>
          </p:nvSpPr>
          <p:spPr>
            <a:xfrm>
              <a:off x="310966" y="5190848"/>
              <a:ext cx="1022972" cy="627434"/>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Cochlea</a:t>
              </a:r>
              <a:endParaRPr lang="en-US" b="1" dirty="0">
                <a:solidFill>
                  <a:schemeClr val="tx1"/>
                </a:solidFill>
              </a:endParaRPr>
            </a:p>
          </p:txBody>
        </p:sp>
        <p:sp>
          <p:nvSpPr>
            <p:cNvPr id="16" name="Right Arrow 15"/>
            <p:cNvSpPr/>
            <p:nvPr/>
          </p:nvSpPr>
          <p:spPr>
            <a:xfrm>
              <a:off x="1333938" y="5347707"/>
              <a:ext cx="263104" cy="313717"/>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1606057" y="5190848"/>
              <a:ext cx="1080397" cy="627434"/>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Cochlear Nucleus</a:t>
              </a:r>
              <a:endParaRPr lang="en-US" b="1" dirty="0">
                <a:solidFill>
                  <a:schemeClr val="tx1"/>
                </a:solidFill>
              </a:endParaRPr>
            </a:p>
          </p:txBody>
        </p:sp>
        <p:sp>
          <p:nvSpPr>
            <p:cNvPr id="19" name="Rounded Rectangle 18"/>
            <p:cNvSpPr/>
            <p:nvPr/>
          </p:nvSpPr>
          <p:spPr>
            <a:xfrm>
              <a:off x="2958573" y="5074612"/>
              <a:ext cx="1109804" cy="859907"/>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Superior </a:t>
              </a:r>
              <a:r>
                <a:rPr lang="en-US" b="1" dirty="0" err="1" smtClean="0">
                  <a:solidFill>
                    <a:schemeClr val="tx1"/>
                  </a:solidFill>
                </a:rPr>
                <a:t>Olivary</a:t>
              </a:r>
              <a:r>
                <a:rPr lang="en-US" b="1" dirty="0" smtClean="0">
                  <a:solidFill>
                    <a:schemeClr val="tx1"/>
                  </a:solidFill>
                </a:rPr>
                <a:t> Nucleus</a:t>
              </a:r>
              <a:endParaRPr lang="en-US" b="1" dirty="0">
                <a:solidFill>
                  <a:schemeClr val="tx1"/>
                </a:solidFill>
              </a:endParaRPr>
            </a:p>
          </p:txBody>
        </p:sp>
        <p:sp>
          <p:nvSpPr>
            <p:cNvPr id="21" name="Rounded Rectangle 20"/>
            <p:cNvSpPr/>
            <p:nvPr/>
          </p:nvSpPr>
          <p:spPr>
            <a:xfrm>
              <a:off x="4348754" y="5190848"/>
              <a:ext cx="1306622" cy="627434"/>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Inferior </a:t>
              </a:r>
              <a:r>
                <a:rPr lang="en-US" b="1" dirty="0" err="1" smtClean="0">
                  <a:solidFill>
                    <a:schemeClr val="tx1"/>
                  </a:solidFill>
                </a:rPr>
                <a:t>Colliculus</a:t>
              </a:r>
              <a:endParaRPr lang="en-US" b="1" dirty="0">
                <a:solidFill>
                  <a:schemeClr val="tx1"/>
                </a:solidFill>
              </a:endParaRPr>
            </a:p>
          </p:txBody>
        </p:sp>
        <p:sp>
          <p:nvSpPr>
            <p:cNvPr id="23" name="Rounded Rectangle 22"/>
            <p:cNvSpPr/>
            <p:nvPr/>
          </p:nvSpPr>
          <p:spPr>
            <a:xfrm>
              <a:off x="5934092" y="5028830"/>
              <a:ext cx="1362215" cy="951471"/>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Medial Geniculate Body</a:t>
              </a:r>
              <a:endParaRPr lang="en-US" b="1" dirty="0">
                <a:solidFill>
                  <a:schemeClr val="tx1"/>
                </a:solidFill>
              </a:endParaRPr>
            </a:p>
          </p:txBody>
        </p:sp>
        <p:sp>
          <p:nvSpPr>
            <p:cNvPr id="25" name="Rounded Rectangle 24"/>
            <p:cNvSpPr/>
            <p:nvPr/>
          </p:nvSpPr>
          <p:spPr>
            <a:xfrm>
              <a:off x="7590635" y="5167378"/>
              <a:ext cx="1081301" cy="674375"/>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C00000"/>
                  </a:solidFill>
                </a:rPr>
                <a:t>Auditory Cortex</a:t>
              </a:r>
              <a:endParaRPr lang="en-US" b="1" dirty="0">
                <a:solidFill>
                  <a:srgbClr val="C00000"/>
                </a:solidFill>
              </a:endParaRPr>
            </a:p>
          </p:txBody>
        </p:sp>
        <p:sp>
          <p:nvSpPr>
            <p:cNvPr id="27" name="Right Arrow 26"/>
            <p:cNvSpPr/>
            <p:nvPr/>
          </p:nvSpPr>
          <p:spPr>
            <a:xfrm>
              <a:off x="2686454" y="5347707"/>
              <a:ext cx="263104" cy="313717"/>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ight Arrow 27"/>
            <p:cNvSpPr/>
            <p:nvPr/>
          </p:nvSpPr>
          <p:spPr>
            <a:xfrm>
              <a:off x="4077392" y="5347707"/>
              <a:ext cx="263104" cy="313717"/>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ight Arrow 28"/>
            <p:cNvSpPr/>
            <p:nvPr/>
          </p:nvSpPr>
          <p:spPr>
            <a:xfrm>
              <a:off x="5661398" y="5347707"/>
              <a:ext cx="263104" cy="313717"/>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ight Arrow 29"/>
            <p:cNvSpPr/>
            <p:nvPr/>
          </p:nvSpPr>
          <p:spPr>
            <a:xfrm>
              <a:off x="7311919" y="5347707"/>
              <a:ext cx="263104" cy="313717"/>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7738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a:t>
            </a:r>
            <a:endParaRPr lang="en-US" b="1" u="sng" dirty="0"/>
          </a:p>
        </p:txBody>
      </p:sp>
      <p:sp>
        <p:nvSpPr>
          <p:cNvPr id="3" name="Content Placeholder 2"/>
          <p:cNvSpPr>
            <a:spLocks noGrp="1"/>
          </p:cNvSpPr>
          <p:nvPr>
            <p:ph idx="1"/>
          </p:nvPr>
        </p:nvSpPr>
        <p:spPr/>
        <p:txBody>
          <a:bodyPr/>
          <a:lstStyle/>
          <a:p>
            <a:r>
              <a:rPr lang="en-US" dirty="0" smtClean="0">
                <a:solidFill>
                  <a:schemeClr val="bg1">
                    <a:lumMod val="75000"/>
                  </a:schemeClr>
                </a:solidFill>
              </a:rPr>
              <a:t>Perceptual Attributes of Sounds</a:t>
            </a:r>
          </a:p>
          <a:p>
            <a:r>
              <a:rPr lang="en-US" dirty="0" smtClean="0">
                <a:solidFill>
                  <a:schemeClr val="bg1">
                    <a:lumMod val="75000"/>
                  </a:schemeClr>
                </a:solidFill>
              </a:rPr>
              <a:t>Auditory System</a:t>
            </a:r>
          </a:p>
          <a:p>
            <a:r>
              <a:rPr lang="en-US" b="1" dirty="0" smtClean="0"/>
              <a:t>Audibility, Frequency, &amp; Masking</a:t>
            </a:r>
          </a:p>
          <a:p>
            <a:r>
              <a:rPr lang="en-US" dirty="0" smtClean="0">
                <a:solidFill>
                  <a:schemeClr val="bg1">
                    <a:lumMod val="75000"/>
                  </a:schemeClr>
                </a:solidFill>
              </a:rPr>
              <a:t>Spatial Hearing</a:t>
            </a:r>
          </a:p>
          <a:p>
            <a:r>
              <a:rPr lang="en-US" dirty="0" smtClean="0">
                <a:solidFill>
                  <a:schemeClr val="bg1">
                    <a:lumMod val="75000"/>
                  </a:schemeClr>
                </a:solidFill>
              </a:rPr>
              <a:t>Auditory Scene </a:t>
            </a:r>
            <a:r>
              <a:rPr lang="en-US" dirty="0">
                <a:solidFill>
                  <a:schemeClr val="bg1">
                    <a:lumMod val="75000"/>
                  </a:schemeClr>
                </a:solidFill>
              </a:rPr>
              <a:t>A</a:t>
            </a:r>
            <a:r>
              <a:rPr lang="en-US" dirty="0" smtClean="0">
                <a:solidFill>
                  <a:schemeClr val="bg1">
                    <a:lumMod val="75000"/>
                  </a:schemeClr>
                </a:solidFill>
              </a:rPr>
              <a:t>nalysis</a:t>
            </a:r>
          </a:p>
          <a:p>
            <a:r>
              <a:rPr lang="en-US" dirty="0" smtClean="0">
                <a:solidFill>
                  <a:schemeClr val="bg1">
                    <a:lumMod val="75000"/>
                  </a:schemeClr>
                </a:solidFill>
              </a:rPr>
              <a:t>Conclusion</a:t>
            </a:r>
          </a:p>
          <a:p>
            <a:endParaRPr lang="en-US" dirty="0" smtClean="0"/>
          </a:p>
          <a:p>
            <a:endParaRPr lang="en-US" dirty="0"/>
          </a:p>
        </p:txBody>
      </p:sp>
    </p:spTree>
    <p:extLst>
      <p:ext uri="{BB962C8B-B14F-4D97-AF65-F5344CB8AC3E}">
        <p14:creationId xmlns:p14="http://schemas.microsoft.com/office/powerpoint/2010/main" val="1216074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Audibility, Frequency </a:t>
            </a:r>
            <a:br>
              <a:rPr lang="en-US" b="1" u="sng" dirty="0" smtClean="0"/>
            </a:br>
            <a:r>
              <a:rPr lang="en-US" b="1" u="sng" dirty="0" smtClean="0"/>
              <a:t>&amp; Masking</a:t>
            </a:r>
            <a:endParaRPr lang="en-US" b="1" u="sng" dirty="0"/>
          </a:p>
        </p:txBody>
      </p:sp>
      <p:sp>
        <p:nvSpPr>
          <p:cNvPr id="3" name="Content Placeholder 2"/>
          <p:cNvSpPr>
            <a:spLocks noGrp="1"/>
          </p:cNvSpPr>
          <p:nvPr>
            <p:ph sz="half" idx="1"/>
          </p:nvPr>
        </p:nvSpPr>
        <p:spPr/>
        <p:txBody>
          <a:bodyPr>
            <a:normAutofit lnSpcReduction="10000"/>
          </a:bodyPr>
          <a:lstStyle/>
          <a:p>
            <a:pPr marL="0" indent="0">
              <a:buNone/>
            </a:pPr>
            <a:r>
              <a:rPr lang="en-US" sz="3200" b="1" dirty="0" smtClean="0"/>
              <a:t>Audibility</a:t>
            </a:r>
          </a:p>
          <a:p>
            <a:pPr lvl="1" indent="-342900">
              <a:buFont typeface="Wingdings" panose="05000000000000000000" pitchFamily="2" charset="2"/>
              <a:buChar char="§"/>
            </a:pPr>
            <a:r>
              <a:rPr lang="en-US" sz="2800" dirty="0" smtClean="0"/>
              <a:t>20Hz – 20kHz</a:t>
            </a:r>
          </a:p>
          <a:p>
            <a:pPr marL="0" indent="0">
              <a:buNone/>
            </a:pPr>
            <a:endParaRPr lang="en-US" dirty="0"/>
          </a:p>
          <a:p>
            <a:pPr marL="0" indent="0">
              <a:buNone/>
            </a:pPr>
            <a:r>
              <a:rPr lang="en-US" sz="3200" b="1" dirty="0" smtClean="0"/>
              <a:t>Masking</a:t>
            </a:r>
          </a:p>
          <a:p>
            <a:pPr lvl="1" indent="-342900">
              <a:buFont typeface="Wingdings" panose="05000000000000000000" pitchFamily="2" charset="2"/>
              <a:buChar char="§"/>
            </a:pPr>
            <a:r>
              <a:rPr lang="en-US" sz="2800" dirty="0" smtClean="0"/>
              <a:t>Swamps</a:t>
            </a:r>
          </a:p>
          <a:p>
            <a:pPr lvl="1" indent="-342900">
              <a:buFont typeface="Wingdings" panose="05000000000000000000" pitchFamily="2" charset="2"/>
              <a:buChar char="§"/>
            </a:pPr>
            <a:r>
              <a:rPr lang="en-US" sz="2800" dirty="0" smtClean="0"/>
              <a:t>Suppression</a:t>
            </a:r>
          </a:p>
          <a:p>
            <a:pPr lvl="1" indent="-342900">
              <a:buFont typeface="Wingdings" panose="05000000000000000000" pitchFamily="2" charset="2"/>
              <a:buChar char="§"/>
            </a:pPr>
            <a:r>
              <a:rPr lang="en-US" sz="2800" dirty="0" smtClean="0"/>
              <a:t>Low Frequency &gt; High Frequency	</a:t>
            </a:r>
          </a:p>
          <a:p>
            <a:pPr marL="0" indent="0">
              <a:buNone/>
            </a:pPr>
            <a:r>
              <a:rPr lang="en-US" dirty="0"/>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4940" y="1600200"/>
            <a:ext cx="3451860" cy="4620529"/>
          </a:xfrm>
          <a:prstGeom prst="rect">
            <a:avLst/>
          </a:prstGeom>
        </p:spPr>
      </p:pic>
    </p:spTree>
    <p:extLst>
      <p:ext uri="{BB962C8B-B14F-4D97-AF65-F5344CB8AC3E}">
        <p14:creationId xmlns:p14="http://schemas.microsoft.com/office/powerpoint/2010/main" val="2773118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a:t>
            </a:r>
            <a:endParaRPr lang="en-US" b="1" u="sng" dirty="0"/>
          </a:p>
        </p:txBody>
      </p:sp>
      <p:sp>
        <p:nvSpPr>
          <p:cNvPr id="3" name="Content Placeholder 2"/>
          <p:cNvSpPr>
            <a:spLocks noGrp="1"/>
          </p:cNvSpPr>
          <p:nvPr>
            <p:ph idx="1"/>
          </p:nvPr>
        </p:nvSpPr>
        <p:spPr/>
        <p:txBody>
          <a:bodyPr/>
          <a:lstStyle/>
          <a:p>
            <a:r>
              <a:rPr lang="en-US" dirty="0" smtClean="0">
                <a:solidFill>
                  <a:schemeClr val="bg1">
                    <a:lumMod val="75000"/>
                  </a:schemeClr>
                </a:solidFill>
              </a:rPr>
              <a:t>Perceptual Attributes of Sounds</a:t>
            </a:r>
          </a:p>
          <a:p>
            <a:r>
              <a:rPr lang="en-US" dirty="0" smtClean="0">
                <a:solidFill>
                  <a:schemeClr val="bg1">
                    <a:lumMod val="75000"/>
                  </a:schemeClr>
                </a:solidFill>
              </a:rPr>
              <a:t>Auditory System</a:t>
            </a:r>
          </a:p>
          <a:p>
            <a:r>
              <a:rPr lang="en-US" dirty="0" smtClean="0">
                <a:solidFill>
                  <a:schemeClr val="bg1">
                    <a:lumMod val="75000"/>
                  </a:schemeClr>
                </a:solidFill>
              </a:rPr>
              <a:t>Audibility, Frequency, &amp; Masking</a:t>
            </a:r>
          </a:p>
          <a:p>
            <a:r>
              <a:rPr lang="en-US" b="1" dirty="0" smtClean="0"/>
              <a:t>Spatial Hearing</a:t>
            </a:r>
          </a:p>
          <a:p>
            <a:r>
              <a:rPr lang="en-US" dirty="0" smtClean="0">
                <a:solidFill>
                  <a:schemeClr val="bg1">
                    <a:lumMod val="75000"/>
                  </a:schemeClr>
                </a:solidFill>
              </a:rPr>
              <a:t>Auditory Scene </a:t>
            </a:r>
            <a:r>
              <a:rPr lang="en-US" dirty="0">
                <a:solidFill>
                  <a:schemeClr val="bg1">
                    <a:lumMod val="75000"/>
                  </a:schemeClr>
                </a:solidFill>
              </a:rPr>
              <a:t>A</a:t>
            </a:r>
            <a:r>
              <a:rPr lang="en-US" dirty="0" smtClean="0">
                <a:solidFill>
                  <a:schemeClr val="bg1">
                    <a:lumMod val="75000"/>
                  </a:schemeClr>
                </a:solidFill>
              </a:rPr>
              <a:t>nalysis</a:t>
            </a:r>
          </a:p>
          <a:p>
            <a:r>
              <a:rPr lang="en-US" dirty="0" smtClean="0">
                <a:solidFill>
                  <a:schemeClr val="bg1">
                    <a:lumMod val="75000"/>
                  </a:schemeClr>
                </a:solidFill>
              </a:rPr>
              <a:t>Conclusion</a:t>
            </a:r>
          </a:p>
          <a:p>
            <a:endParaRPr lang="en-US" dirty="0" smtClean="0"/>
          </a:p>
          <a:p>
            <a:endParaRPr lang="en-US" dirty="0"/>
          </a:p>
        </p:txBody>
      </p:sp>
    </p:spTree>
    <p:extLst>
      <p:ext uri="{BB962C8B-B14F-4D97-AF65-F5344CB8AC3E}">
        <p14:creationId xmlns:p14="http://schemas.microsoft.com/office/powerpoint/2010/main" val="1216074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OBA Templat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748B99D6-25A5-431B-A712-E46C8EEAE962}"/>
</file>

<file path=customXml/itemProps2.xml><?xml version="1.0" encoding="utf-8"?>
<ds:datastoreItem xmlns:ds="http://schemas.openxmlformats.org/officeDocument/2006/customXml" ds:itemID="{0672AB89-2F6F-4944-8C57-CE9AD1113F31}"/>
</file>

<file path=customXml/itemProps3.xml><?xml version="1.0" encoding="utf-8"?>
<ds:datastoreItem xmlns:ds="http://schemas.openxmlformats.org/officeDocument/2006/customXml" ds:itemID="{6E7F0340-0FCA-420E-AFF5-BDD67CFF4CF5}"/>
</file>

<file path=docProps/app.xml><?xml version="1.0" encoding="utf-8"?>
<Properties xmlns="http://schemas.openxmlformats.org/officeDocument/2006/extended-properties" xmlns:vt="http://schemas.openxmlformats.org/officeDocument/2006/docPropsVTypes">
  <TotalTime>1118</TotalTime>
  <Words>2265</Words>
  <Application>Microsoft Office PowerPoint</Application>
  <PresentationFormat>On-screen Show (4:3)</PresentationFormat>
  <Paragraphs>242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Wingdings</vt:lpstr>
      <vt:lpstr>Office Theme</vt:lpstr>
      <vt:lpstr>Hearing</vt:lpstr>
      <vt:lpstr>Overview</vt:lpstr>
      <vt:lpstr>Perceptual Attributes of Sound</vt:lpstr>
      <vt:lpstr>Overview</vt:lpstr>
      <vt:lpstr>Auditory System</vt:lpstr>
      <vt:lpstr>Auditory System </vt:lpstr>
      <vt:lpstr>Overview</vt:lpstr>
      <vt:lpstr>Audibility, Frequency  &amp; Masking</vt:lpstr>
      <vt:lpstr>Overview</vt:lpstr>
      <vt:lpstr>Spatial Hearing</vt:lpstr>
      <vt:lpstr>Overview</vt:lpstr>
      <vt:lpstr>Auditory Scene Analysis</vt:lpstr>
      <vt:lpstr>Overview</vt:lpstr>
      <vt:lpstr>Conclusion</vt:lpstr>
      <vt:lpstr>Photo Attribution</vt:lpstr>
    </vt:vector>
  </TitlesOfParts>
  <Company>University of Wisconsin - Green Bay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Hearing</dc:title>
  <dc:creator>NOBA</dc:creator>
  <cp:lastModifiedBy>Peter Lindberg</cp:lastModifiedBy>
  <cp:revision>64</cp:revision>
  <dcterms:created xsi:type="dcterms:W3CDTF">2014-07-28T03:39:39Z</dcterms:created>
  <dcterms:modified xsi:type="dcterms:W3CDTF">2014-11-09T21:03:23Z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