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slideLayouts/slideLayout18.xml" ContentType="application/vnd.openxmlformats-officedocument.presentationml.slideLayout+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slideLayouts/slideLayout19.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notesSlides/notesSlide8.xml" ContentType="application/vnd.openxmlformats-officedocument.presentationml.notesSlide+xml"/>
  <Override PartName="/ppt/slideLayouts/slideLayout21.xml" ContentType="application/vnd.openxmlformats-officedocument.presentationml.slideLayout+xml"/>
  <Override PartName="/ppt/notesSlides/notesSlide9.xml" ContentType="application/vnd.openxmlformats-officedocument.presentationml.notesSlide+xml"/>
  <Override PartName="/ppt/slideLayouts/slideLayout20.xml" ContentType="application/vnd.openxmlformats-officedocument.presentationml.slideLayout+xml"/>
  <Override PartName="/ppt/slideLayouts/slideLayout12.xml" ContentType="application/vnd.openxmlformats-officedocument.presentationml.slideLayout+xml"/>
  <Override PartName="/ppt/notesSlides/notesSlide16.xml" ContentType="application/vnd.openxmlformats-officedocument.presentationml.notesSlide+xml"/>
  <Override PartName="/ppt/slideLayouts/slideLayout11.xml" ContentType="application/vnd.openxmlformats-officedocument.presentationml.slideLayout+xml"/>
  <Override PartName="/ppt/notesSlides/notesSlide27.xml" ContentType="application/vnd.openxmlformats-officedocument.presentationml.notesSlide+xml"/>
  <Override PartName="/ppt/slideLayouts/slideLayout4.xml" ContentType="application/vnd.openxmlformats-officedocument.presentationml.slideLayout+xml"/>
  <Override PartName="/ppt/notesSlides/notesSlide26.xml" ContentType="application/vnd.openxmlformats-officedocument.presentationml.notesSlide+xml"/>
  <Override PartName="/ppt/notesSlides/notesSlide17.xml" ContentType="application/vnd.openxmlformats-officedocument.presentationml.notesSlide+xml"/>
  <Override PartName="/ppt/slideLayouts/slideLayout3.xml" ContentType="application/vnd.openxmlformats-officedocument.presentationml.slideLayou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slideLayouts/slideLayout5.xml" ContentType="application/vnd.openxmlformats-officedocument.presentationml.slideLayout+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slideLayouts/slideLayout10.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Layouts/slideLayout9.xml" ContentType="application/vnd.openxmlformats-officedocument.presentationml.slideLayout+xml"/>
  <Override PartName="/ppt/notesSlides/notesSlide24.xml" ContentType="application/vnd.openxmlformats-officedocument.presentationml.notesSlide+xml"/>
  <Override PartName="/ppt/slideLayouts/slideLayout6.xml" ContentType="application/vnd.openxmlformats-officedocument.presentationml.slideLayou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3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C5E96-FD87-49EB-A2EE-17DB50FB55EA}" type="datetimeFigureOut">
              <a:rPr lang="en-US" smtClean="0"/>
              <a:t>8/30/2016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87364-91EC-4571-8DF4-C06267143B14}" type="slidenum">
              <a:rPr lang="en-US" smtClean="0"/>
              <a:t>‹#›</a:t>
            </a:fld>
            <a:endParaRPr lang="en-US"/>
          </a:p>
        </p:txBody>
      </p:sp>
    </p:spTree>
    <p:extLst>
      <p:ext uri="{BB962C8B-B14F-4D97-AF65-F5344CB8AC3E}">
        <p14:creationId xmlns:p14="http://schemas.microsoft.com/office/powerpoint/2010/main" val="2415862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abt.ucpress.edu/content/74/9/648.full.pdf+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sites.google.com/site/theclassroommatinggame/" TargetMode="External"/><Relationship Id="rId4" Type="http://schemas.openxmlformats.org/officeDocument/2006/relationships/hyperlink" Target="http://abt.ucpress.edu/content/ucpabt/74/9/648.full.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youtube.com/watch?v=mWWl6L1QeO8"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untrivia.com/playquiz/quiz2528371cf2a60.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b="1" dirty="0"/>
              <a:t>Class Recommendations: </a:t>
            </a:r>
            <a:r>
              <a:rPr lang="en-US" altLang="en-US" dirty="0"/>
              <a:t>This module can be taught in one 90-minute class, or two-shortened 45 minute class periods. </a:t>
            </a:r>
          </a:p>
          <a:p>
            <a:pPr eaLnBrk="1" hangingPunct="1">
              <a:spcBef>
                <a:spcPct val="0"/>
              </a:spcBef>
              <a:buFont typeface="Arial" panose="020B0604020202020204" pitchFamily="34" charset="0"/>
              <a:buNone/>
              <a:defRPr/>
            </a:pPr>
            <a:endParaRPr lang="en-US" altLang="en-US" b="1" dirty="0"/>
          </a:p>
          <a:p>
            <a:pPr eaLnBrk="1" hangingPunct="1">
              <a:spcBef>
                <a:spcPct val="0"/>
              </a:spcBef>
              <a:buFont typeface="Arial" panose="020B0604020202020204" pitchFamily="34" charset="0"/>
              <a:buNone/>
              <a:defRPr/>
            </a:pPr>
            <a:r>
              <a:rPr lang="en-US" altLang="en-US" b="1" dirty="0"/>
              <a:t>Overview: </a:t>
            </a:r>
            <a:r>
              <a:rPr lang="en-US" altLang="en-US" dirty="0"/>
              <a:t>This module provides an introduction to the role of hormones in behavior, specifically aggression, sex differentiation, and parenting. It also provides examples of research studies illustrating this interaction in humans and animal models. </a:t>
            </a:r>
          </a:p>
          <a:p>
            <a:pPr eaLnBrk="1" hangingPunct="1">
              <a:spcBef>
                <a:spcPct val="0"/>
              </a:spcBef>
              <a:buFont typeface="Arial" panose="020B0604020202020204" pitchFamily="34" charset="0"/>
              <a:buNone/>
              <a:defRPr/>
            </a:pPr>
            <a:endParaRPr lang="en-US" altLang="en-US" dirty="0"/>
          </a:p>
          <a:p>
            <a:pPr eaLnBrk="1" hangingPunct="1">
              <a:spcBef>
                <a:spcPct val="0"/>
              </a:spcBef>
              <a:defRPr/>
            </a:pPr>
            <a:r>
              <a:rPr lang="en-US" altLang="en-US" b="1" dirty="0"/>
              <a:t>Technical Note: </a:t>
            </a:r>
            <a:r>
              <a:rPr lang="en-US" altLang="en-US" dirty="0"/>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dirty="0"/>
              <a:t>(Click) </a:t>
            </a:r>
            <a:r>
              <a:rPr lang="en-US" altLang="en-US" dirty="0"/>
              <a:t>– that corresponds to each animation.</a:t>
            </a:r>
          </a:p>
          <a:p>
            <a:pPr eaLnBrk="1" hangingPunct="1">
              <a:spcBef>
                <a:spcPct val="0"/>
              </a:spcBef>
              <a:defRPr/>
            </a:pPr>
            <a:endParaRPr lang="en-US" altLang="en-US" dirty="0"/>
          </a:p>
          <a:p>
            <a:pPr eaLnBrk="1" hangingPunct="1">
              <a:spcBef>
                <a:spcPct val="0"/>
              </a:spcBef>
              <a:defRPr/>
            </a:pPr>
            <a:r>
              <a:rPr lang="en-US" altLang="en-US" dirty="0"/>
              <a:t>You may also find hyperlinks to outside videos at various places in the slides. These hyperlinks are embedded in text and indicated by color and in the notes section.</a:t>
            </a:r>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endParaRPr lang="en-US"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39DC7C1-6029-A34B-937D-5CDD8301CDEF}" type="slidenum">
              <a:rPr lang="en-US" altLang="en-US">
                <a:solidFill>
                  <a:prstClr val="black"/>
                </a:solidFill>
                <a:latin typeface="Calibri" charset="0"/>
              </a:rPr>
              <a:pPr/>
              <a:t>1</a:t>
            </a:fld>
            <a:endParaRPr lang="en-US" altLang="en-US" dirty="0">
              <a:solidFill>
                <a:prstClr val="black"/>
              </a:solidFill>
              <a:latin typeface="Calibri" charset="0"/>
            </a:endParaRPr>
          </a:p>
        </p:txBody>
      </p:sp>
    </p:spTree>
    <p:extLst>
      <p:ext uri="{BB962C8B-B14F-4D97-AF65-F5344CB8AC3E}">
        <p14:creationId xmlns:p14="http://schemas.microsoft.com/office/powerpoint/2010/main" val="2543534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MS PGothic" charset="-128"/>
              </a:rPr>
              <a:t>The purpose of this slide is to provide students with an overview of the material that will be covered during this section of the lecture</a:t>
            </a: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6C805F74-1DB8-ED48-BEA5-3C3F1A5E88E8}" type="slidenum">
              <a:rPr lang="en-US" altLang="en-US">
                <a:solidFill>
                  <a:prstClr val="black"/>
                </a:solidFill>
                <a:latin typeface="Calibri" charset="0"/>
              </a:rPr>
              <a:pPr/>
              <a:t>10</a:t>
            </a:fld>
            <a:endParaRPr lang="en-US" altLang="en-US" dirty="0">
              <a:solidFill>
                <a:prstClr val="black"/>
              </a:solidFill>
              <a:latin typeface="Calibri" charset="0"/>
            </a:endParaRPr>
          </a:p>
        </p:txBody>
      </p:sp>
    </p:spTree>
    <p:extLst>
      <p:ext uri="{BB962C8B-B14F-4D97-AF65-F5344CB8AC3E}">
        <p14:creationId xmlns:p14="http://schemas.microsoft.com/office/powerpoint/2010/main" val="1362261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introduce sexual differentiation.</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Sexual differentiation- process of becoming male or female</a:t>
            </a:r>
          </a:p>
          <a:p>
            <a:r>
              <a:rPr lang="en-US" altLang="en-US" dirty="0">
                <a:ea typeface="MS PGothic" charset="-128"/>
              </a:rPr>
              <a:t>Sexual differentiation is the process of becoming male or female. This encompasses all factors influencing development, from fertilization through puberty. These photos</a:t>
            </a:r>
            <a:r>
              <a:rPr lang="en-US" altLang="en-US" baseline="0" dirty="0">
                <a:ea typeface="MS PGothic" charset="-128"/>
              </a:rPr>
              <a:t> illustrate obvious differences between males and females in different animal species, though these differences are not always so clear. </a:t>
            </a:r>
            <a:endParaRPr lang="en-US" altLang="en-US" dirty="0">
              <a:ea typeface="MS PGothic" charset="-128"/>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2491319-3F82-A54B-994F-1B6EB378797A}" type="slidenum">
              <a:rPr lang="en-US" altLang="en-US">
                <a:solidFill>
                  <a:prstClr val="black"/>
                </a:solidFill>
                <a:latin typeface="Calibri" charset="0"/>
              </a:rPr>
              <a:pPr/>
              <a:t>11</a:t>
            </a:fld>
            <a:endParaRPr lang="en-US" altLang="en-US" dirty="0">
              <a:solidFill>
                <a:prstClr val="black"/>
              </a:solidFill>
              <a:latin typeface="Calibri" charset="0"/>
            </a:endParaRPr>
          </a:p>
        </p:txBody>
      </p:sp>
    </p:spTree>
    <p:extLst>
      <p:ext uri="{BB962C8B-B14F-4D97-AF65-F5344CB8AC3E}">
        <p14:creationId xmlns:p14="http://schemas.microsoft.com/office/powerpoint/2010/main" val="3371693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provide information about sexual dimorphism in human and animal species, and the role of hormones in sexual development.</a:t>
            </a:r>
          </a:p>
          <a:p>
            <a:endParaRPr lang="en-US" altLang="en-US" dirty="0">
              <a:ea typeface="MS PGothic" charset="-128"/>
            </a:endParaRPr>
          </a:p>
          <a:p>
            <a:r>
              <a:rPr lang="en-US" altLang="en-US" b="1" dirty="0">
                <a:ea typeface="MS PGothic" charset="-128"/>
              </a:rPr>
              <a:t>(Click): </a:t>
            </a:r>
            <a:r>
              <a:rPr lang="en-US" altLang="en-US" dirty="0">
                <a:ea typeface="MS PGothic" charset="-128"/>
              </a:rPr>
              <a:t>Male versus Female</a:t>
            </a:r>
          </a:p>
          <a:p>
            <a:r>
              <a:rPr lang="en-US" altLang="en-US" dirty="0">
                <a:ea typeface="MS PGothic" charset="-128"/>
              </a:rPr>
              <a:t>Almost all animal species, including humans, have two sexes that display differences physically, mentally, and behaviorally. Hormones are a large factor in these differences observed.</a:t>
            </a:r>
            <a:r>
              <a:rPr lang="en-US" altLang="en-US" baseline="0" dirty="0">
                <a:ea typeface="MS PGothic" charset="-128"/>
              </a:rPr>
              <a:t> </a:t>
            </a:r>
            <a:r>
              <a:rPr lang="en-US" altLang="en-US" dirty="0">
                <a:ea typeface="MS PGothic" charset="-128"/>
              </a:rPr>
              <a:t>Prenatally or shortly after birth, exposure to hormones affects the development of the brain and body to become male or female. Hormones are released again at puberty, which provide for the further development of male or female features.</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Masculinization</a:t>
            </a:r>
            <a:endParaRPr lang="en-US" altLang="en-US" dirty="0">
              <a:ea typeface="MS PGothic" charset="-128"/>
            </a:endParaRPr>
          </a:p>
          <a:p>
            <a:r>
              <a:rPr lang="en-US" altLang="en-US" dirty="0">
                <a:ea typeface="MS PGothic" charset="-128"/>
              </a:rPr>
              <a:t>Masculinization involves the exposure to androgens early in life and at puberty. </a:t>
            </a: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Feminization</a:t>
            </a:r>
            <a:endParaRPr lang="en-US" altLang="en-US" dirty="0">
              <a:ea typeface="MS PGothic" charset="-128"/>
            </a:endParaRPr>
          </a:p>
          <a:p>
            <a:r>
              <a:rPr lang="en-US" altLang="en-US" dirty="0">
                <a:ea typeface="MS PGothic" charset="-128"/>
              </a:rPr>
              <a:t>Lack of exposure to androgens results in feminization and the development of a female. This may result from being genetically female, or an error in differentiation preventing masculinization. </a:t>
            </a:r>
          </a:p>
          <a:p>
            <a:endParaRPr lang="en-US" altLang="en-US" dirty="0">
              <a:ea typeface="MS PGothic" charset="-128"/>
            </a:endParaRPr>
          </a:p>
          <a:p>
            <a:endParaRPr lang="en-US" altLang="en-US" dirty="0">
              <a:ea typeface="MS PGothic" charset="-128"/>
            </a:endParaRP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4F77668E-FE7C-8447-B27B-E6875749757E}" type="slidenum">
              <a:rPr lang="en-US" altLang="en-US">
                <a:solidFill>
                  <a:prstClr val="black"/>
                </a:solidFill>
                <a:latin typeface="Calibri" charset="0"/>
              </a:rPr>
              <a:pPr/>
              <a:t>12</a:t>
            </a:fld>
            <a:endParaRPr lang="en-US" altLang="en-US" dirty="0">
              <a:solidFill>
                <a:prstClr val="black"/>
              </a:solidFill>
              <a:latin typeface="Calibri" charset="0"/>
            </a:endParaRPr>
          </a:p>
        </p:txBody>
      </p:sp>
    </p:spTree>
    <p:extLst>
      <p:ext uri="{BB962C8B-B14F-4D97-AF65-F5344CB8AC3E}">
        <p14:creationId xmlns:p14="http://schemas.microsoft.com/office/powerpoint/2010/main" val="372086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introduce biological processes that impact the development of one’s sex. </a:t>
            </a:r>
          </a:p>
          <a:p>
            <a:endParaRPr lang="en-US" altLang="en-US" dirty="0">
              <a:ea typeface="MS PGothic" charset="-128"/>
            </a:endParaRPr>
          </a:p>
          <a:p>
            <a:r>
              <a:rPr lang="en-US" altLang="en-US" b="1" dirty="0">
                <a:ea typeface="MS PGothic" charset="-128"/>
              </a:rPr>
              <a:t>Sexual Differentiation </a:t>
            </a:r>
            <a:r>
              <a:rPr lang="en-US" altLang="en-US" dirty="0">
                <a:ea typeface="MS PGothic" charset="-128"/>
              </a:rPr>
              <a:t>– male vs. female</a:t>
            </a:r>
          </a:p>
          <a:p>
            <a:r>
              <a:rPr lang="en-US" altLang="en-US" dirty="0">
                <a:ea typeface="MS PGothic" charset="-128"/>
              </a:rPr>
              <a:t>Sexual differentiation includes all processes that influence the development of one’s sex. </a:t>
            </a:r>
          </a:p>
          <a:p>
            <a:endParaRPr lang="en-US" altLang="en-US" dirty="0">
              <a:ea typeface="MS PGothic" charset="-128"/>
            </a:endParaRPr>
          </a:p>
          <a:p>
            <a:r>
              <a:rPr lang="en-US" altLang="en-US" b="1" dirty="0">
                <a:ea typeface="MS PGothic" charset="-128"/>
              </a:rPr>
              <a:t>Sex</a:t>
            </a:r>
            <a:r>
              <a:rPr lang="en-US" altLang="en-US" b="1" baseline="0" dirty="0">
                <a:ea typeface="MS PGothic" charset="-128"/>
              </a:rPr>
              <a:t> Determination </a:t>
            </a:r>
            <a:r>
              <a:rPr lang="en-US" altLang="en-US" baseline="0" dirty="0">
                <a:ea typeface="MS PGothic" charset="-128"/>
              </a:rPr>
              <a:t>– XX vs. XY</a:t>
            </a:r>
            <a:endParaRPr lang="en-US" altLang="en-US" dirty="0">
              <a:ea typeface="MS PGothic" charset="-128"/>
            </a:endParaRPr>
          </a:p>
          <a:p>
            <a:r>
              <a:rPr lang="en-US" altLang="en-US" dirty="0">
                <a:ea typeface="MS PGothic" charset="-128"/>
              </a:rPr>
              <a:t>In contrast, sex determination refers to the genetic determination of sex at the time of fertilization, XX or XY. Chromosomal sex does not always correspond with observed sex, as is often the case when there is dysfunction at some point in development. </a:t>
            </a:r>
          </a:p>
          <a:p>
            <a:endParaRPr lang="en-US" altLang="en-US" dirty="0">
              <a:ea typeface="MS PGothic" charset="-128"/>
            </a:endParaRPr>
          </a:p>
          <a:p>
            <a:endParaRPr lang="en-US" altLang="en-US" dirty="0">
              <a:ea typeface="MS PGothic" charset="-128"/>
            </a:endParaRPr>
          </a:p>
          <a:p>
            <a:endParaRPr lang="en-US" altLang="en-US" dirty="0">
              <a:ea typeface="MS PGothic" charset="-128"/>
            </a:endParaRPr>
          </a:p>
          <a:p>
            <a:r>
              <a:rPr lang="en-US" altLang="en-US" dirty="0">
                <a:ea typeface="MS PGothic" charset="-128"/>
              </a:rPr>
              <a:t> </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F31BC2BB-595A-FF4D-94AB-23DD42FC619D}" type="slidenum">
              <a:rPr lang="en-US" altLang="en-US">
                <a:solidFill>
                  <a:prstClr val="black"/>
                </a:solidFill>
                <a:latin typeface="Calibri" charset="0"/>
              </a:rPr>
              <a:pPr/>
              <a:t>13</a:t>
            </a:fld>
            <a:endParaRPr lang="en-US" altLang="en-US" dirty="0">
              <a:solidFill>
                <a:prstClr val="black"/>
              </a:solidFill>
              <a:latin typeface="Calibri" charset="0"/>
            </a:endParaRPr>
          </a:p>
        </p:txBody>
      </p:sp>
    </p:spTree>
    <p:extLst>
      <p:ext uri="{BB962C8B-B14F-4D97-AF65-F5344CB8AC3E}">
        <p14:creationId xmlns:p14="http://schemas.microsoft.com/office/powerpoint/2010/main" val="2775547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illustrate potential issues with sex determination.</a:t>
            </a:r>
          </a:p>
          <a:p>
            <a:endParaRPr lang="en-US" altLang="en-US" dirty="0">
              <a:ea typeface="MS PGothic" charset="-128"/>
            </a:endParaRPr>
          </a:p>
          <a:p>
            <a:r>
              <a:rPr lang="en-US" altLang="en-US" b="1" dirty="0">
                <a:ea typeface="MS PGothic" charset="-128"/>
              </a:rPr>
              <a:t>(Click): </a:t>
            </a:r>
            <a:r>
              <a:rPr lang="en-US" altLang="en-US" dirty="0">
                <a:ea typeface="MS PGothic" charset="-128"/>
              </a:rPr>
              <a:t>Dysfunction</a:t>
            </a:r>
          </a:p>
          <a:p>
            <a:endParaRPr lang="en-US" altLang="en-US" dirty="0">
              <a:ea typeface="MS PGothic" charset="-128"/>
            </a:endParaRPr>
          </a:p>
          <a:p>
            <a:r>
              <a:rPr lang="en-US" altLang="en-US" b="1" dirty="0">
                <a:ea typeface="MS PGothic" charset="-128"/>
              </a:rPr>
              <a:t>(Click): </a:t>
            </a:r>
            <a:r>
              <a:rPr lang="en-US" altLang="en-US" dirty="0">
                <a:ea typeface="MS PGothic" charset="-128"/>
              </a:rPr>
              <a:t>Turner Syndrome</a:t>
            </a:r>
          </a:p>
          <a:p>
            <a:r>
              <a:rPr lang="en-US" altLang="en-US" dirty="0">
                <a:ea typeface="MS PGothic" charset="-128"/>
              </a:rPr>
              <a:t>Turner syndrome occurs when a female has a damaged or missing second X chromosome. These individuals typically look and act female, though issues with fertility and development are common. The image shows a girl before surgery (top) and after she had neck webbing removed.</a:t>
            </a:r>
          </a:p>
          <a:p>
            <a:r>
              <a:rPr lang="en-US" altLang="en-US" b="1" dirty="0">
                <a:ea typeface="MS PGothic" charset="-128"/>
              </a:rPr>
              <a:t>(Click):</a:t>
            </a:r>
            <a:r>
              <a:rPr lang="en-US" altLang="en-US" b="1" baseline="0" dirty="0">
                <a:ea typeface="MS PGothic" charset="-128"/>
              </a:rPr>
              <a:t> </a:t>
            </a:r>
            <a:r>
              <a:rPr lang="el-GR" altLang="en-US" baseline="0" dirty="0">
                <a:ea typeface="MS PGothic" charset="-128"/>
              </a:rPr>
              <a:t>5α-</a:t>
            </a:r>
            <a:r>
              <a:rPr lang="en-US" altLang="en-US" baseline="0" dirty="0">
                <a:ea typeface="MS PGothic" charset="-128"/>
              </a:rPr>
              <a:t>reductase</a:t>
            </a:r>
            <a:endParaRPr lang="en-US" altLang="en-US" dirty="0">
              <a:ea typeface="MS PGothic" charset="-128"/>
            </a:endParaRPr>
          </a:p>
          <a:p>
            <a:r>
              <a:rPr lang="en-US" altLang="en-US" dirty="0">
                <a:ea typeface="MS PGothic" charset="-128"/>
              </a:rPr>
              <a:t>5α-reductase deficiency is the lack of an enzyme involved in the development of male genitalia, resulting in female features until puberty when male features develop.</a:t>
            </a:r>
            <a:endParaRPr lang="en-US" altLang="en-US" b="1" dirty="0">
              <a:ea typeface="MS PGothic" charset="-128"/>
            </a:endParaRPr>
          </a:p>
          <a:p>
            <a:r>
              <a:rPr lang="en-US" altLang="en-US" b="1" dirty="0">
                <a:ea typeface="MS PGothic" charset="-128"/>
              </a:rPr>
              <a:t>(Click): </a:t>
            </a:r>
            <a:r>
              <a:rPr lang="en-US" altLang="en-US" dirty="0">
                <a:ea typeface="MS PGothic" charset="-128"/>
              </a:rPr>
              <a:t>Androgen insensitivity </a:t>
            </a:r>
          </a:p>
          <a:p>
            <a:r>
              <a:rPr lang="en-US" altLang="en-US" dirty="0">
                <a:ea typeface="MS PGothic" charset="-128"/>
              </a:rPr>
              <a:t>Androgen insensitivity occurs when an individual lacks receptors for androgens. Despite being chromosomally male, these individuals develop as female.</a:t>
            </a:r>
          </a:p>
          <a:p>
            <a:endParaRPr lang="en-US" altLang="en-US" dirty="0">
              <a:ea typeface="MS PGothic" charset="-128"/>
            </a:endParaRPr>
          </a:p>
          <a:p>
            <a:endParaRPr lang="en-US" altLang="en-US" dirty="0">
              <a:ea typeface="MS PGothic" charset="-128"/>
            </a:endParaRPr>
          </a:p>
          <a:p>
            <a:r>
              <a:rPr lang="en-US" altLang="en-US" dirty="0">
                <a:ea typeface="MS PGothic" charset="-128"/>
              </a:rPr>
              <a:t> </a:t>
            </a:r>
          </a:p>
          <a:p>
            <a:endParaRPr lang="en-US" altLang="en-US" dirty="0">
              <a:ea typeface="MS PGothic" charset="-128"/>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7AA3F295-4E50-BA44-9BA4-0D9A66099A3A}" type="slidenum">
              <a:rPr lang="en-US" altLang="en-US">
                <a:solidFill>
                  <a:prstClr val="black"/>
                </a:solidFill>
                <a:latin typeface="Calibri" charset="0"/>
              </a:rPr>
              <a:pPr/>
              <a:t>14</a:t>
            </a:fld>
            <a:endParaRPr lang="en-US" altLang="en-US" dirty="0">
              <a:solidFill>
                <a:prstClr val="black"/>
              </a:solidFill>
              <a:latin typeface="Calibri" charset="0"/>
            </a:endParaRPr>
          </a:p>
        </p:txBody>
      </p:sp>
    </p:spTree>
    <p:extLst>
      <p:ext uri="{BB962C8B-B14F-4D97-AF65-F5344CB8AC3E}">
        <p14:creationId xmlns:p14="http://schemas.microsoft.com/office/powerpoint/2010/main" val="1947861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highlight factors influencing behavioral differences observed between male and female animals and humans.</a:t>
            </a:r>
          </a:p>
          <a:p>
            <a:endParaRPr lang="en-US" altLang="en-US" dirty="0">
              <a:ea typeface="MS PGothic" charset="-128"/>
            </a:endParaRPr>
          </a:p>
          <a:p>
            <a:r>
              <a:rPr lang="en-US" altLang="en-US" b="1" dirty="0">
                <a:ea typeface="MS PGothic" charset="-128"/>
              </a:rPr>
              <a:t>(Click): </a:t>
            </a:r>
            <a:r>
              <a:rPr lang="en-US" altLang="en-US" dirty="0">
                <a:ea typeface="MS PGothic" charset="-128"/>
              </a:rPr>
              <a:t>Toy preference</a:t>
            </a:r>
          </a:p>
          <a:p>
            <a:r>
              <a:rPr lang="en-US" altLang="en-US" dirty="0">
                <a:ea typeface="MS PGothic" charset="-128"/>
              </a:rPr>
              <a:t>Children display a preference for toys according to gender. </a:t>
            </a: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Boys versus girls</a:t>
            </a:r>
            <a:endParaRPr lang="en-US" altLang="en-US" dirty="0">
              <a:ea typeface="MS PGothic" charset="-128"/>
            </a:endParaRPr>
          </a:p>
          <a:p>
            <a:r>
              <a:rPr lang="en-US" altLang="en-US" dirty="0">
                <a:ea typeface="MS PGothic" charset="-128"/>
              </a:rPr>
              <a:t>This preference may be the result of differences in the wiring of boy and girl brains, such that certain toys are more appealing according to sex. Toy preference could also be the result of environmental pressures from adults and peers to play with toys marketed for their sex. </a:t>
            </a: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Vervet and Rhesus monkeys</a:t>
            </a:r>
            <a:endParaRPr lang="en-US" altLang="en-US" dirty="0">
              <a:ea typeface="MS PGothic" charset="-128"/>
            </a:endParaRPr>
          </a:p>
          <a:p>
            <a:r>
              <a:rPr lang="en-US" altLang="en-US" dirty="0">
                <a:ea typeface="MS PGothic" charset="-128"/>
              </a:rPr>
              <a:t>This preference has also been observed in primate species. Male Vervet and Rhesus monkeys display a preference for toys according to gender.</a:t>
            </a:r>
          </a:p>
          <a:p>
            <a:endParaRPr lang="en-US" altLang="en-US" dirty="0">
              <a:ea typeface="MS PGothic" charset="-128"/>
            </a:endParaRPr>
          </a:p>
          <a:p>
            <a:r>
              <a:rPr lang="en-US" altLang="en-US" b="1" dirty="0">
                <a:ea typeface="MS PGothic" charset="-128"/>
              </a:rPr>
              <a:t>(Click): </a:t>
            </a:r>
            <a:r>
              <a:rPr lang="en-US" altLang="en-US" dirty="0">
                <a:ea typeface="MS PGothic" charset="-128"/>
              </a:rPr>
              <a:t>Play</a:t>
            </a:r>
          </a:p>
          <a:p>
            <a:r>
              <a:rPr lang="en-US" altLang="en-US" dirty="0">
                <a:ea typeface="MS PGothic" charset="-128"/>
              </a:rPr>
              <a:t>Type of play also differs between sexes. Boys are more likely to engage in rough-and-tumble play than girls, and this is mirrored in the animal kingdom. Parents are more likely to play “rough” with boys than girls.</a:t>
            </a:r>
            <a:r>
              <a:rPr lang="en-US" altLang="en-US" baseline="0" dirty="0">
                <a:ea typeface="MS PGothic" charset="-128"/>
              </a:rPr>
              <a:t> S</a:t>
            </a:r>
            <a:r>
              <a:rPr lang="en-US" altLang="en-US" dirty="0">
                <a:ea typeface="MS PGothic" charset="-128"/>
              </a:rPr>
              <a:t>o determining whether biology or society is a greater factor in this difference</a:t>
            </a:r>
            <a:r>
              <a:rPr lang="en-US" altLang="en-US" baseline="0" dirty="0">
                <a:ea typeface="MS PGothic" charset="-128"/>
              </a:rPr>
              <a:t> can be a challenge. </a:t>
            </a:r>
            <a:endParaRPr lang="en-US" altLang="en-US" dirty="0">
              <a:ea typeface="MS PGothic" charset="-128"/>
            </a:endParaRP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983B55A6-2BA5-B34C-8566-18677E799644}" type="slidenum">
              <a:rPr lang="en-US" altLang="en-US">
                <a:solidFill>
                  <a:prstClr val="black"/>
                </a:solidFill>
                <a:latin typeface="Calibri" charset="0"/>
              </a:rPr>
              <a:pPr/>
              <a:t>15</a:t>
            </a:fld>
            <a:endParaRPr lang="en-US" altLang="en-US" dirty="0">
              <a:solidFill>
                <a:prstClr val="black"/>
              </a:solidFill>
              <a:latin typeface="Calibri" charset="0"/>
            </a:endParaRPr>
          </a:p>
        </p:txBody>
      </p:sp>
    </p:spTree>
    <p:extLst>
      <p:ext uri="{BB962C8B-B14F-4D97-AF65-F5344CB8AC3E}">
        <p14:creationId xmlns:p14="http://schemas.microsoft.com/office/powerpoint/2010/main" val="2478858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t>Classroom Assessment Technique (CAT): The Muddiest Point</a:t>
            </a:r>
          </a:p>
          <a:p>
            <a:pPr eaLnBrk="1" hangingPunct="1">
              <a:spcBef>
                <a:spcPct val="0"/>
              </a:spcBef>
            </a:pPr>
            <a:endParaRPr lang="en-US" altLang="en-US" dirty="0"/>
          </a:p>
          <a:p>
            <a:pPr eaLnBrk="1" hangingPunct="1">
              <a:spcBef>
                <a:spcPct val="0"/>
              </a:spcBef>
            </a:pPr>
            <a:r>
              <a:rPr lang="en-US" altLang="en-US" dirty="0"/>
              <a:t>Ask students to write down the “muddiest point” – that is any concept they are still struggling to understand of any questions they still may have about the material. With remaining class time, ask students to share their muddiest point and provide additional review on these points. </a:t>
            </a:r>
            <a:endParaRPr lang="en-US" altLang="en-US" b="1" dirty="0"/>
          </a:p>
          <a:p>
            <a:pPr eaLnBrk="1" hangingPunct="1">
              <a:spcBef>
                <a:spcPct val="0"/>
              </a:spcBef>
            </a:pPr>
            <a:endParaRPr lang="en-US" altLang="en-US"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marL="0" marR="0" indent="0" algn="l" defTabSz="457200" rtl="0" eaLnBrk="1" fontAlgn="base" latinLnBrk="0" hangingPunct="1">
              <a:lnSpc>
                <a:spcPct val="100000"/>
              </a:lnSpc>
              <a:spcBef>
                <a:spcPct val="0"/>
              </a:spcBef>
              <a:spcAft>
                <a:spcPct val="0"/>
              </a:spcAft>
              <a:buClrTx/>
              <a:buSzTx/>
              <a:buFontTx/>
              <a:buNone/>
              <a:tabLst/>
              <a:defRPr/>
            </a:pPr>
            <a:r>
              <a:rPr lang="en-US" altLang="en-US" dirty="0"/>
              <a:t>For more information on CATs click here: </a:t>
            </a:r>
            <a:r>
              <a:rPr lang="en-US" altLang="en-US" dirty="0">
                <a:hlinkClick r:id="rId3"/>
              </a:rPr>
              <a:t>http://cft.vanderbilt.edu/guides-sub-pages/cats/</a:t>
            </a:r>
            <a:r>
              <a:rPr lang="en-US" altLang="en-US" dirty="0"/>
              <a:t> </a:t>
            </a:r>
          </a:p>
          <a:p>
            <a:pPr marL="0" marR="0" indent="0" algn="l" defTabSz="457200" rtl="0" eaLnBrk="1" fontAlgn="base" latinLnBrk="0" hangingPunct="1">
              <a:lnSpc>
                <a:spcPct val="100000"/>
              </a:lnSpc>
              <a:spcBef>
                <a:spcPct val="0"/>
              </a:spcBef>
              <a:spcAft>
                <a:spcPct val="0"/>
              </a:spcAft>
              <a:buClrTx/>
              <a:buSzTx/>
              <a:buFontTx/>
              <a:buNone/>
              <a:tabLst/>
              <a:defRPr/>
            </a:pPr>
            <a:endParaRPr lang="en-US" altLang="en-US" b="1" dirty="0">
              <a:ea typeface="MS PGothic" charset="-128"/>
            </a:endParaRPr>
          </a:p>
          <a:p>
            <a:pPr eaLnBrk="1" hangingPunct="1">
              <a:spcBef>
                <a:spcPct val="0"/>
              </a:spcBef>
            </a:pP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83C540A8-31E0-824B-A29B-B90C578E908C}" type="slidenum">
              <a:rPr lang="en-US" altLang="en-US" smtClean="0">
                <a:solidFill>
                  <a:prstClr val="black"/>
                </a:solidFill>
              </a:rPr>
              <a:pPr>
                <a:defRPr/>
              </a:pPr>
              <a:t>16</a:t>
            </a:fld>
            <a:endParaRPr lang="en-US" altLang="en-US" dirty="0">
              <a:solidFill>
                <a:prstClr val="black"/>
              </a:solidFill>
            </a:endParaRPr>
          </a:p>
        </p:txBody>
      </p:sp>
    </p:spTree>
    <p:extLst>
      <p:ext uri="{BB962C8B-B14F-4D97-AF65-F5344CB8AC3E}">
        <p14:creationId xmlns:p14="http://schemas.microsoft.com/office/powerpoint/2010/main" val="142588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slide</a:t>
            </a:r>
            <a:r>
              <a:rPr lang="en-US" baseline="0" dirty="0"/>
              <a:t> is to review areas of concern identified during the CAT, The Muddiest Point.</a:t>
            </a:r>
          </a:p>
          <a:p>
            <a:endParaRPr lang="en-US" baseline="0" dirty="0"/>
          </a:p>
          <a:p>
            <a:r>
              <a:rPr lang="en-US" baseline="0" dirty="0"/>
              <a:t>This slide may serve as the start of day two’s lecture, or the first slide after a short break if a single lecture is being taught. </a:t>
            </a:r>
            <a:endParaRPr lang="en-US" dirty="0"/>
          </a:p>
          <a:p>
            <a:r>
              <a:rPr lang="en-US" dirty="0"/>
              <a:t>After going through students’ responses to,</a:t>
            </a:r>
            <a:r>
              <a:rPr lang="en-US" baseline="0" dirty="0"/>
              <a:t> “The Muddiest Point” activity, review topics of concern and answer any questions from students. </a:t>
            </a:r>
            <a:endParaRPr lang="en-US" dirty="0"/>
          </a:p>
        </p:txBody>
      </p:sp>
      <p:sp>
        <p:nvSpPr>
          <p:cNvPr id="4" name="Slide Number Placeholder 3"/>
          <p:cNvSpPr>
            <a:spLocks noGrp="1"/>
          </p:cNvSpPr>
          <p:nvPr>
            <p:ph type="sldNum" sz="quarter" idx="10"/>
          </p:nvPr>
        </p:nvSpPr>
        <p:spPr/>
        <p:txBody>
          <a:bodyPr/>
          <a:lstStyle/>
          <a:p>
            <a:pPr>
              <a:defRPr/>
            </a:pPr>
            <a:fld id="{83C540A8-31E0-824B-A29B-B90C578E908C}" type="slidenum">
              <a:rPr lang="en-US" altLang="en-US" smtClean="0">
                <a:solidFill>
                  <a:prstClr val="black"/>
                </a:solidFill>
              </a:rPr>
              <a:pPr>
                <a:defRPr/>
              </a:pPr>
              <a:t>17</a:t>
            </a:fld>
            <a:endParaRPr lang="en-US" altLang="en-US" dirty="0">
              <a:solidFill>
                <a:prstClr val="black"/>
              </a:solidFill>
            </a:endParaRPr>
          </a:p>
        </p:txBody>
      </p:sp>
    </p:spTree>
    <p:extLst>
      <p:ext uri="{BB962C8B-B14F-4D97-AF65-F5344CB8AC3E}">
        <p14:creationId xmlns:p14="http://schemas.microsoft.com/office/powerpoint/2010/main" val="2474356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MS PGothic" charset="-128"/>
              </a:rPr>
              <a:t>The purpose of this slide is to provide students with an overview of the material that will be covered during this section of the lecture</a:t>
            </a: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D57F3660-DC1B-0144-A06F-08A84BFECD1F}" type="slidenum">
              <a:rPr lang="en-US" altLang="en-US">
                <a:solidFill>
                  <a:prstClr val="black"/>
                </a:solidFill>
                <a:latin typeface="Calibri" charset="0"/>
              </a:rPr>
              <a:pPr/>
              <a:t>18</a:t>
            </a:fld>
            <a:endParaRPr lang="en-US" altLang="en-US" dirty="0">
              <a:solidFill>
                <a:prstClr val="black"/>
              </a:solidFill>
              <a:latin typeface="Calibri" charset="0"/>
            </a:endParaRPr>
          </a:p>
        </p:txBody>
      </p:sp>
    </p:spTree>
    <p:extLst>
      <p:ext uri="{BB962C8B-B14F-4D97-AF65-F5344CB8AC3E}">
        <p14:creationId xmlns:p14="http://schemas.microsoft.com/office/powerpoint/2010/main" val="3715349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introduce and complete the activity, “The Mating Game”</a:t>
            </a:r>
          </a:p>
          <a:p>
            <a:endParaRPr lang="en-US" altLang="en-US" dirty="0">
              <a:ea typeface="MS PGothic" charset="-128"/>
            </a:endParaRPr>
          </a:p>
          <a:p>
            <a:r>
              <a:rPr lang="en-US" altLang="en-US" b="1" dirty="0">
                <a:ea typeface="MS PGothic" charset="-128"/>
              </a:rPr>
              <a:t>The Mating Game</a:t>
            </a:r>
          </a:p>
          <a:p>
            <a:r>
              <a:rPr lang="en-US" altLang="en-US" b="1" i="1" dirty="0">
                <a:ea typeface="MS PGothic" charset="-128"/>
              </a:rPr>
              <a:t>Web Materials:</a:t>
            </a:r>
          </a:p>
          <a:p>
            <a:r>
              <a:rPr lang="en-US" sz="1200" kern="1200" dirty="0">
                <a:solidFill>
                  <a:schemeClr val="tx1"/>
                </a:solidFill>
                <a:effectLst/>
                <a:latin typeface="+mn-lt"/>
                <a:ea typeface="MS PGothic" panose="020B0600070205080204" pitchFamily="34" charset="-128"/>
                <a:cs typeface="+mn-cs"/>
              </a:rPr>
              <a:t>Go to this website to get the PDF with full instructions: </a:t>
            </a:r>
            <a:r>
              <a:rPr lang="en-US" sz="1200" u="sng" kern="1200" dirty="0">
                <a:solidFill>
                  <a:schemeClr val="tx1"/>
                </a:solidFill>
                <a:effectLst/>
                <a:latin typeface="+mn-lt"/>
                <a:ea typeface="MS PGothic" panose="020B0600070205080204" pitchFamily="34" charset="-128"/>
                <a:cs typeface="+mn-cs"/>
                <a:hlinkClick r:id="rId3"/>
              </a:rPr>
              <a:t>http://abt.ucpress.edu/content/74/9/648.full.pdf+html</a:t>
            </a:r>
            <a:endParaRPr lang="en-US" sz="1200" u="none" kern="1200" dirty="0">
              <a:solidFill>
                <a:schemeClr val="tx1"/>
              </a:solidFill>
              <a:effectLst/>
              <a:latin typeface="+mn-lt"/>
              <a:ea typeface="MS PGothic" panose="020B0600070205080204" pitchFamily="34" charset="-128"/>
              <a:cs typeface="+mn-cs"/>
            </a:endParaRPr>
          </a:p>
          <a:p>
            <a:r>
              <a:rPr lang="en-US" sz="1200" kern="1200" dirty="0">
                <a:solidFill>
                  <a:schemeClr val="tx1"/>
                </a:solidFill>
                <a:effectLst/>
                <a:latin typeface="+mn-lt"/>
                <a:ea typeface="MS PGothic" panose="020B0600070205080204" pitchFamily="34" charset="-128"/>
                <a:cs typeface="+mn-cs"/>
              </a:rPr>
              <a:t>Or get the full page PDF here: </a:t>
            </a:r>
            <a:r>
              <a:rPr lang="en-US" sz="1200" u="sng" kern="1200" dirty="0">
                <a:solidFill>
                  <a:schemeClr val="tx1"/>
                </a:solidFill>
                <a:effectLst/>
                <a:latin typeface="+mn-lt"/>
                <a:ea typeface="MS PGothic" panose="020B0600070205080204" pitchFamily="34" charset="-128"/>
                <a:cs typeface="+mn-cs"/>
                <a:hlinkClick r:id="rId4"/>
              </a:rPr>
              <a:t>http://abt.ucpress.edu/content/ucpabt/74/9/648.full.pdf</a:t>
            </a:r>
            <a:r>
              <a:rPr lang="en-US" sz="1200" kern="1200" dirty="0">
                <a:solidFill>
                  <a:schemeClr val="tx1"/>
                </a:solidFill>
                <a:effectLst/>
                <a:latin typeface="+mn-lt"/>
                <a:ea typeface="MS PGothic" panose="020B0600070205080204" pitchFamily="34" charset="-128"/>
                <a:cs typeface="+mn-cs"/>
              </a:rPr>
              <a:t> </a:t>
            </a:r>
          </a:p>
          <a:p>
            <a:r>
              <a:rPr lang="en-US" sz="1200" kern="1200" dirty="0">
                <a:solidFill>
                  <a:schemeClr val="tx1"/>
                </a:solidFill>
                <a:effectLst/>
                <a:latin typeface="+mn-lt"/>
                <a:ea typeface="MS PGothic" panose="020B0600070205080204" pitchFamily="34" charset="-128"/>
                <a:cs typeface="+mn-cs"/>
              </a:rPr>
              <a:t>Here is a link to all the supplemental materials like the Excel spreadsheet for the instructor and gametes sheets: </a:t>
            </a:r>
            <a:r>
              <a:rPr lang="en-US" sz="1200" u="sng" kern="1200" dirty="0">
                <a:solidFill>
                  <a:schemeClr val="tx1"/>
                </a:solidFill>
                <a:effectLst/>
                <a:latin typeface="+mn-lt"/>
                <a:ea typeface="MS PGothic" panose="020B0600070205080204" pitchFamily="34" charset="-128"/>
                <a:cs typeface="+mn-cs"/>
                <a:hlinkClick r:id="rId5"/>
              </a:rPr>
              <a:t>https://sites.google.com/site/theclassroommatinggame/</a:t>
            </a:r>
            <a:endParaRPr lang="en-US" sz="1200" kern="1200" dirty="0">
              <a:solidFill>
                <a:schemeClr val="tx1"/>
              </a:solidFill>
              <a:effectLst/>
              <a:latin typeface="+mn-lt"/>
              <a:ea typeface="MS PGothic" panose="020B0600070205080204" pitchFamily="34" charset="-128"/>
              <a:cs typeface="+mn-cs"/>
            </a:endParaRPr>
          </a:p>
          <a:p>
            <a:r>
              <a:rPr lang="en-US" altLang="en-US" b="1" i="1" dirty="0">
                <a:ea typeface="MS PGothic" charset="-128"/>
              </a:rPr>
              <a:t>Other</a:t>
            </a:r>
            <a:r>
              <a:rPr lang="en-US" altLang="en-US" b="1" i="1" baseline="0" dirty="0">
                <a:ea typeface="MS PGothic" charset="-128"/>
              </a:rPr>
              <a:t> </a:t>
            </a:r>
            <a:r>
              <a:rPr lang="en-US" altLang="en-US" b="1" i="1" dirty="0">
                <a:ea typeface="MS PGothic" charset="-128"/>
              </a:rPr>
              <a:t>Materials</a:t>
            </a:r>
            <a:r>
              <a:rPr lang="en-US" altLang="en-US" b="1" dirty="0">
                <a:ea typeface="MS PGothic" charset="-128"/>
              </a:rPr>
              <a:t>: </a:t>
            </a:r>
          </a:p>
          <a:p>
            <a:r>
              <a:rPr lang="en-US" altLang="en-US" dirty="0">
                <a:ea typeface="MS PGothic" charset="-128"/>
              </a:rPr>
              <a:t>Student instructions document, “Gametes” slides, class worksheet, instructor spreadsheet, 1” strips of colored paper and paper clips for “headbands” </a:t>
            </a:r>
          </a:p>
          <a:p>
            <a:r>
              <a:rPr lang="en-US" altLang="en-US" b="1" i="1" dirty="0">
                <a:ea typeface="MS PGothic" charset="-128"/>
              </a:rPr>
              <a:t>Directions: </a:t>
            </a:r>
            <a:endParaRPr lang="en-US" altLang="en-US" b="1" dirty="0">
              <a:ea typeface="MS PGothic" charset="-128"/>
            </a:endParaRPr>
          </a:p>
          <a:p>
            <a:r>
              <a:rPr lang="en-US" altLang="en-US" dirty="0">
                <a:ea typeface="MS PGothic" charset="-128"/>
              </a:rPr>
              <a:t>*DO NOT hint to students that this activity will happen, the element of surprise is needed for the discussion.</a:t>
            </a:r>
          </a:p>
          <a:p>
            <a:r>
              <a:rPr lang="en-US" altLang="en-US" dirty="0">
                <a:ea typeface="MS PGothic" charset="-128"/>
              </a:rPr>
              <a:t>1. Print “Gametes” slides (one copy for every 18 students in class) and student instructions document (one for each student). Distribute instructions to students. Separate slides containing gametes (slides 2-10, and 12-20) and pass out randomly to class. Gametes should be distributed without regard to the students’ gender, such that some men will receive eggs and some women will receive sperm. Designate a headband color for male or female and distribute to indicate students’ assigned sex. Students should color big dots on their headband to correspond with their “quality score” (1-5), the number found on each gamete, so that their score is easily visible to other students. </a:t>
            </a:r>
          </a:p>
          <a:p>
            <a:r>
              <a:rPr lang="en-US" altLang="en-US" dirty="0">
                <a:ea typeface="MS PGothic" charset="-128"/>
              </a:rPr>
              <a:t>2. When everyone is ready, instruct students to mingle in a designated “breeding area.” During this time, students should find a mate of the opposite sex to pair gametes. Once a male and female agree to “mate”, the female must bring the pair to the instructor, located outside the “breeding area”, who will use the excel spreadsheet provided to record the identification number and quality score from each gamete in the pair. This information is used to determine the “reproductive success” of each student during one mating season. After all females have run out of gametes, breeding season is over (about 5 minutes).</a:t>
            </a:r>
          </a:p>
          <a:p>
            <a:r>
              <a:rPr lang="en-US" altLang="en-US" dirty="0">
                <a:ea typeface="MS PGothic" charset="-128"/>
              </a:rPr>
              <a:t>3. The excel spreadsheet provided allows the instructor to enter data as pairs are made, and calculations are automatically made with this information. This spreadsheet also automatically generates four plots showing the number of matings and total reproductive success points, separated by sex. </a:t>
            </a:r>
          </a:p>
          <a:p>
            <a:r>
              <a:rPr lang="en-US" altLang="en-US" dirty="0">
                <a:ea typeface="MS PGothic" charset="-128"/>
              </a:rPr>
              <a:t>4. Ask: Did you feel any sort of stress response when this activity was first described? What physical symptoms did you experience? What other times in your life have you felt these symptoms? Discuss the role of hormones in the stress response.</a:t>
            </a:r>
          </a:p>
          <a:p>
            <a:r>
              <a:rPr lang="en-US" altLang="en-US" dirty="0">
                <a:ea typeface="MS PGothic" charset="-128"/>
              </a:rPr>
              <a:t>5. Ask: Did you notice any change in behavior by either sexes when “breeding season” began? Were any of these behaviors unique to one sex? How do you think stress impacted your behavior during the beginning, middle, and end of the breeding season? Discuss how stress may influence behavior.</a:t>
            </a:r>
          </a:p>
          <a:p>
            <a:r>
              <a:rPr lang="en-US" altLang="en-US" dirty="0">
                <a:ea typeface="MS PGothic" charset="-128"/>
              </a:rPr>
              <a:t>6. At this time, introduce the concept of parental investment, operational sex ratio, and sex roles. </a:t>
            </a:r>
          </a:p>
          <a:p>
            <a:r>
              <a:rPr lang="en-US" altLang="en-US" i="1" dirty="0">
                <a:ea typeface="MS PGothic" charset="-128"/>
              </a:rPr>
              <a:t>Parental investment-</a:t>
            </a:r>
            <a:r>
              <a:rPr lang="en-US" altLang="en-US" dirty="0">
                <a:ea typeface="MS PGothic" charset="-128"/>
              </a:rPr>
              <a:t> time and resources each parent invests in offspring. This correlates to the number of offspring with each pregnancy and time spent rearing. </a:t>
            </a:r>
          </a:p>
          <a:p>
            <a:r>
              <a:rPr lang="en-US" altLang="en-US" i="1" dirty="0">
                <a:ea typeface="MS PGothic" charset="-128"/>
              </a:rPr>
              <a:t>Operational sex ratio- </a:t>
            </a:r>
            <a:r>
              <a:rPr lang="en-US" altLang="en-US" dirty="0">
                <a:ea typeface="MS PGothic" charset="-128"/>
              </a:rPr>
              <a:t>ratio of each sex available to mate. This correlates to how selective one sex can be (e.g. more females= males can be selective, more males= females can be selective). </a:t>
            </a:r>
          </a:p>
          <a:p>
            <a:r>
              <a:rPr lang="en-US" altLang="en-US" i="1" dirty="0">
                <a:ea typeface="MS PGothic" charset="-128"/>
              </a:rPr>
              <a:t>Sex roles- </a:t>
            </a:r>
            <a:r>
              <a:rPr lang="en-US" altLang="en-US" dirty="0">
                <a:ea typeface="MS PGothic" charset="-128"/>
              </a:rPr>
              <a:t>impact of each sex’s role in parenting on selectivity during mating. This also correlates to the degree of selectivity of each gender.</a:t>
            </a:r>
          </a:p>
          <a:p>
            <a:r>
              <a:rPr lang="en-US" altLang="en-US" dirty="0">
                <a:ea typeface="MS PGothic" charset="-128"/>
              </a:rPr>
              <a:t>7. As a class, complete the conceptual flowchart titled “Class Worksheet” to illustrate the relationship between mating and parenting behaviors. Discuss how hormones like testosterone and oxytocin are involved in these behaviors</a:t>
            </a:r>
          </a:p>
          <a:p>
            <a:endParaRPr lang="en-US" altLang="en-US" dirty="0">
              <a:ea typeface="MS PGothic" charset="-128"/>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8C03A6FB-9A83-4C4B-9541-DB7C4B1FD2AC}" type="slidenum">
              <a:rPr lang="en-US" altLang="en-US">
                <a:solidFill>
                  <a:prstClr val="black"/>
                </a:solidFill>
                <a:latin typeface="Calibri" charset="0"/>
              </a:rPr>
              <a:pPr/>
              <a:t>19</a:t>
            </a:fld>
            <a:endParaRPr lang="en-US" altLang="en-US" dirty="0">
              <a:solidFill>
                <a:prstClr val="black"/>
              </a:solidFill>
              <a:latin typeface="Calibri" charset="0"/>
            </a:endParaRPr>
          </a:p>
        </p:txBody>
      </p:sp>
    </p:spTree>
    <p:extLst>
      <p:ext uri="{BB962C8B-B14F-4D97-AF65-F5344CB8AC3E}">
        <p14:creationId xmlns:p14="http://schemas.microsoft.com/office/powerpoint/2010/main" val="297356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outline the learning objectives of the module. </a:t>
            </a:r>
          </a:p>
          <a:p>
            <a:endParaRPr lang="en-US" altLang="en-US" dirty="0">
              <a:ea typeface="MS PGothic" charset="-128"/>
            </a:endParaRPr>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02AAB6C6-D19F-9243-8010-D5635BFA9EF8}" type="slidenum">
              <a:rPr lang="en-US" altLang="en-US">
                <a:solidFill>
                  <a:prstClr val="black"/>
                </a:solidFill>
                <a:latin typeface="Calibri" charset="0"/>
              </a:rPr>
              <a:pPr/>
              <a:t>2</a:t>
            </a:fld>
            <a:endParaRPr lang="en-US" altLang="en-US" dirty="0">
              <a:solidFill>
                <a:prstClr val="black"/>
              </a:solidFill>
              <a:latin typeface="Calibri" charset="0"/>
            </a:endParaRPr>
          </a:p>
        </p:txBody>
      </p:sp>
    </p:spTree>
    <p:extLst>
      <p:ext uri="{BB962C8B-B14F-4D97-AF65-F5344CB8AC3E}">
        <p14:creationId xmlns:p14="http://schemas.microsoft.com/office/powerpoint/2010/main" val="3323429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define parental behavior</a:t>
            </a:r>
          </a:p>
          <a:p>
            <a:endParaRPr lang="en-US" altLang="en-US" dirty="0">
              <a:ea typeface="MS PGothic" charset="-128"/>
            </a:endParaRPr>
          </a:p>
          <a:p>
            <a:r>
              <a:rPr lang="en-US" altLang="en-US" dirty="0">
                <a:ea typeface="MS PGothic" charset="-128"/>
              </a:rPr>
              <a:t>Parental behavior refers to any behavior that contributes to the survival of a fertilized egg or the resulting offspring. </a:t>
            </a: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4ECC86EA-0A9A-A64A-A6F0-9FC3B19FD64C}" type="slidenum">
              <a:rPr lang="en-US" altLang="en-US">
                <a:solidFill>
                  <a:prstClr val="black"/>
                </a:solidFill>
                <a:latin typeface="Calibri" charset="0"/>
              </a:rPr>
              <a:pPr/>
              <a:t>20</a:t>
            </a:fld>
            <a:endParaRPr lang="en-US" altLang="en-US" dirty="0">
              <a:solidFill>
                <a:prstClr val="black"/>
              </a:solidFill>
              <a:latin typeface="Calibri" charset="0"/>
            </a:endParaRPr>
          </a:p>
        </p:txBody>
      </p:sp>
    </p:spTree>
    <p:extLst>
      <p:ext uri="{BB962C8B-B14F-4D97-AF65-F5344CB8AC3E}">
        <p14:creationId xmlns:p14="http://schemas.microsoft.com/office/powerpoint/2010/main" val="4240476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review differences in maternal and paternal care in human and animal species.</a:t>
            </a:r>
          </a:p>
          <a:p>
            <a:endParaRPr lang="en-US" altLang="en-US" dirty="0">
              <a:ea typeface="MS PGothic" charset="-128"/>
            </a:endParaRPr>
          </a:p>
          <a:p>
            <a:r>
              <a:rPr lang="en-US" altLang="en-US" b="1" dirty="0">
                <a:ea typeface="MS PGothic" charset="-128"/>
              </a:rPr>
              <a:t>(Click): </a:t>
            </a:r>
            <a:r>
              <a:rPr lang="en-US" altLang="en-US" dirty="0">
                <a:ea typeface="MS PGothic" charset="-128"/>
              </a:rPr>
              <a:t>Maternal care</a:t>
            </a:r>
            <a:r>
              <a:rPr lang="en-US" altLang="en-US" baseline="0" dirty="0">
                <a:ea typeface="MS PGothic" charset="-128"/>
              </a:rPr>
              <a:t> more common</a:t>
            </a:r>
            <a:endParaRPr lang="en-US" altLang="en-US" dirty="0">
              <a:ea typeface="MS PGothic" charset="-128"/>
            </a:endParaRPr>
          </a:p>
          <a:p>
            <a:r>
              <a:rPr lang="en-US" altLang="en-US" dirty="0">
                <a:ea typeface="MS PGothic" charset="-128"/>
              </a:rPr>
              <a:t>Maternal and paternal care differs greatly, and maternal care is much more common. </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Rats</a:t>
            </a:r>
            <a:endParaRPr lang="en-US" altLang="en-US" dirty="0">
              <a:ea typeface="MS PGothic" charset="-128"/>
            </a:endParaRPr>
          </a:p>
          <a:p>
            <a:r>
              <a:rPr lang="en-US" altLang="en-US" dirty="0">
                <a:ea typeface="MS PGothic" charset="-128"/>
              </a:rPr>
              <a:t>Mother rats display stereotypical maternal behaviors toward their pups. In order to properly care for their offspring, mother rats experience a decrease in avoidance and an increase in approach behaviors. Non-mother females and males behave very differently, displaying </a:t>
            </a:r>
            <a:r>
              <a:rPr lang="en-US" altLang="en-US" dirty="0" err="1">
                <a:ea typeface="MS PGothic" charset="-128"/>
              </a:rPr>
              <a:t>neophobia</a:t>
            </a:r>
            <a:r>
              <a:rPr lang="en-US" altLang="en-US" dirty="0">
                <a:ea typeface="MS PGothic" charset="-128"/>
              </a:rPr>
              <a:t>, or fear of the pups. Extended exposure to pups can cause a sensitization, such that non-mothers and males will get used to the pups and provide maternal care. </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Mating</a:t>
            </a:r>
            <a:endParaRPr lang="en-US" altLang="en-US" dirty="0">
              <a:ea typeface="MS PGothic" charset="-128"/>
            </a:endParaRPr>
          </a:p>
          <a:p>
            <a:r>
              <a:rPr lang="en-US" altLang="en-US" dirty="0">
                <a:ea typeface="MS PGothic" charset="-128"/>
              </a:rPr>
              <a:t>Hormones are also involved in the mating process. Testosterone is responsible for birds singing to attract mates and mating displays common among birds and many other animals. Hormones are also responsible for reproductive and fertility cycles.</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E94BE389-14F7-8743-AA41-3E1C97F229ED}" type="slidenum">
              <a:rPr lang="en-US" altLang="en-US">
                <a:solidFill>
                  <a:prstClr val="black"/>
                </a:solidFill>
                <a:latin typeface="Calibri" charset="0"/>
              </a:rPr>
              <a:pPr/>
              <a:t>21</a:t>
            </a:fld>
            <a:endParaRPr lang="en-US" altLang="en-US" dirty="0">
              <a:solidFill>
                <a:prstClr val="black"/>
              </a:solidFill>
              <a:latin typeface="Calibri" charset="0"/>
            </a:endParaRPr>
          </a:p>
        </p:txBody>
      </p:sp>
    </p:spTree>
    <p:extLst>
      <p:ext uri="{BB962C8B-B14F-4D97-AF65-F5344CB8AC3E}">
        <p14:creationId xmlns:p14="http://schemas.microsoft.com/office/powerpoint/2010/main" val="1388645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provide information regarding the role of hormones in motherhood.</a:t>
            </a:r>
          </a:p>
          <a:p>
            <a:endParaRPr lang="en-US" altLang="en-US" dirty="0">
              <a:ea typeface="MS PGothic" charset="-128"/>
            </a:endParaRPr>
          </a:p>
          <a:p>
            <a:r>
              <a:rPr lang="en-US" altLang="en-US" b="1" dirty="0">
                <a:ea typeface="MS PGothic" charset="-128"/>
              </a:rPr>
              <a:t>(Click): </a:t>
            </a:r>
            <a:r>
              <a:rPr lang="en-US" altLang="en-US" dirty="0">
                <a:ea typeface="MS PGothic" charset="-128"/>
              </a:rPr>
              <a:t>Pregnancy </a:t>
            </a:r>
          </a:p>
          <a:p>
            <a:r>
              <a:rPr lang="en-US" altLang="en-US" dirty="0">
                <a:ea typeface="MS PGothic" charset="-128"/>
              </a:rPr>
              <a:t>Pregnancy brings many hormonal changes in the mother-to-be and is responsible for transforming the mother’s body in a healthy way. Levels of hormones like estrogen, progesterone, and prolactin increase continuously throughout the pregnancy and continue fluctuating after the baby is born. </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Maternal instinct</a:t>
            </a:r>
            <a:endParaRPr lang="en-US" altLang="en-US" dirty="0">
              <a:ea typeface="MS PGothic" charset="-128"/>
            </a:endParaRPr>
          </a:p>
          <a:p>
            <a:r>
              <a:rPr lang="en-US" altLang="en-US" dirty="0">
                <a:ea typeface="MS PGothic" charset="-128"/>
              </a:rPr>
              <a:t>Maternal instinct is a wonderful example of hormones affecting behavior. Hearing a crying baby can prompt an expecting or new mother to begin lactating without the presence of their child. Mothers also experience an increase in auditory sensitivity to the sound of crying, so they can be more responsive even when asleep. The role of hormones in maternal instinct are believed to include the drop in progesterone after giving birth in combination with an increase in estradiol, prolactin, and oxytocin. Cortisol is also believed to be associated with certain maternal instincts. </a:t>
            </a:r>
          </a:p>
          <a:p>
            <a:endParaRPr lang="en-US" altLang="en-US" dirty="0">
              <a:ea typeface="MS PGothic" charset="-128"/>
            </a:endParaRPr>
          </a:p>
          <a:p>
            <a:r>
              <a:rPr lang="en-US" altLang="en-US" b="1" dirty="0">
                <a:ea typeface="MS PGothic" charset="-128"/>
              </a:rPr>
              <a:t>(Click): </a:t>
            </a:r>
            <a:r>
              <a:rPr lang="en-US" altLang="en-US" dirty="0">
                <a:ea typeface="MS PGothic" charset="-128"/>
              </a:rPr>
              <a:t>Maternal</a:t>
            </a:r>
            <a:r>
              <a:rPr lang="en-US" altLang="en-US" baseline="0" dirty="0">
                <a:ea typeface="MS PGothic" charset="-128"/>
              </a:rPr>
              <a:t> aggression </a:t>
            </a:r>
            <a:endParaRPr lang="en-US" altLang="en-US" dirty="0">
              <a:ea typeface="MS PGothic" charset="-128"/>
            </a:endParaRPr>
          </a:p>
          <a:p>
            <a:r>
              <a:rPr lang="en-US" altLang="en-US" dirty="0">
                <a:ea typeface="MS PGothic" charset="-128"/>
              </a:rPr>
              <a:t>Maternal aggression in rodents is believed to be mediated by progesterone.</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811107DA-F8F0-F841-8DA0-626DEB7B33D0}" type="slidenum">
              <a:rPr lang="en-US" altLang="en-US">
                <a:solidFill>
                  <a:prstClr val="black"/>
                </a:solidFill>
                <a:latin typeface="Calibri" charset="0"/>
              </a:rPr>
              <a:pPr/>
              <a:t>22</a:t>
            </a:fld>
            <a:endParaRPr lang="en-US" altLang="en-US" dirty="0">
              <a:solidFill>
                <a:prstClr val="black"/>
              </a:solidFill>
              <a:latin typeface="Calibri" charset="0"/>
            </a:endParaRPr>
          </a:p>
        </p:txBody>
      </p:sp>
    </p:spTree>
    <p:extLst>
      <p:ext uri="{BB962C8B-B14F-4D97-AF65-F5344CB8AC3E}">
        <p14:creationId xmlns:p14="http://schemas.microsoft.com/office/powerpoint/2010/main" val="1292775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MS PGothic" charset="-128"/>
              </a:rPr>
              <a:t>The purpose of this slide is to provide students with an overview of the material that will be covered during this section of the lecture</a:t>
            </a: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15B824E-B37F-614E-91D5-D62769B356F3}" type="slidenum">
              <a:rPr lang="en-US" altLang="en-US">
                <a:solidFill>
                  <a:prstClr val="black"/>
                </a:solidFill>
                <a:latin typeface="Calibri" charset="0"/>
              </a:rPr>
              <a:pPr/>
              <a:t>23</a:t>
            </a:fld>
            <a:endParaRPr lang="en-US" altLang="en-US" dirty="0">
              <a:solidFill>
                <a:prstClr val="black"/>
              </a:solidFill>
              <a:latin typeface="Calibri" charset="0"/>
            </a:endParaRPr>
          </a:p>
        </p:txBody>
      </p:sp>
    </p:spTree>
    <p:extLst>
      <p:ext uri="{BB962C8B-B14F-4D97-AF65-F5344CB8AC3E}">
        <p14:creationId xmlns:p14="http://schemas.microsoft.com/office/powerpoint/2010/main" val="2887027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provide an overview of the role of hormones in aggressive behavior.</a:t>
            </a:r>
          </a:p>
          <a:p>
            <a:endParaRPr lang="en-US" altLang="en-US" dirty="0">
              <a:ea typeface="MS PGothic" charset="-128"/>
            </a:endParaRPr>
          </a:p>
          <a:p>
            <a:r>
              <a:rPr lang="en-US" altLang="en-US" b="1" dirty="0">
                <a:ea typeface="MS PGothic" charset="-128"/>
              </a:rPr>
              <a:t>(Click): </a:t>
            </a:r>
            <a:r>
              <a:rPr lang="en-US" altLang="en-US" dirty="0">
                <a:ea typeface="MS PGothic" charset="-128"/>
              </a:rPr>
              <a:t>Limited resources</a:t>
            </a:r>
          </a:p>
          <a:p>
            <a:r>
              <a:rPr lang="en-US" altLang="en-US" dirty="0">
                <a:ea typeface="MS PGothic" charset="-128"/>
              </a:rPr>
              <a:t>Aggressive behavior usually occurs as the result of two or more organisms having a conflict of interest, typically in response to limited resources. </a:t>
            </a:r>
          </a:p>
          <a:p>
            <a:endParaRPr lang="en-US" altLang="en-US" dirty="0">
              <a:ea typeface="MS PGothic" charset="-128"/>
            </a:endParaRPr>
          </a:p>
          <a:p>
            <a:r>
              <a:rPr lang="en-US" altLang="en-US" b="1" dirty="0">
                <a:ea typeface="MS PGothic" charset="-128"/>
              </a:rPr>
              <a:t>(Click): </a:t>
            </a:r>
            <a:r>
              <a:rPr lang="en-US" altLang="en-US" dirty="0">
                <a:ea typeface="MS PGothic" charset="-128"/>
              </a:rPr>
              <a:t>Androgens</a:t>
            </a:r>
          </a:p>
          <a:p>
            <a:r>
              <a:rPr lang="en-US" altLang="en-US" dirty="0">
                <a:ea typeface="MS PGothic" charset="-128"/>
              </a:rPr>
              <a:t>Androgens play a large role in an aggressive response to a social interaction. Plasma testosterone levels have been correlated with amount of aggressive behavior in rats. The increase in aggression during and after puberty is associated with the increase in circulating androgens. Males of many species tend to be the more aggressive gender, and testosterone levels, as well as aggressive behavior, decreases after castration. </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Research Study</a:t>
            </a:r>
            <a:endParaRPr lang="en-US" altLang="en-US" dirty="0">
              <a:ea typeface="MS PGothic" charset="-128"/>
            </a:endParaRPr>
          </a:p>
          <a:p>
            <a:r>
              <a:rPr lang="en-US" altLang="en-US" dirty="0">
                <a:ea typeface="MS PGothic" charset="-128"/>
              </a:rPr>
              <a:t>A research study performed with mice illustrates the complex interaction between hormones, development, and behavior. </a:t>
            </a:r>
          </a:p>
          <a:p>
            <a:r>
              <a:rPr lang="en-US" altLang="en-US" b="1" dirty="0">
                <a:ea typeface="MS PGothic" charset="-128"/>
              </a:rPr>
              <a:t>(Click): </a:t>
            </a:r>
            <a:r>
              <a:rPr lang="en-US" altLang="en-US" dirty="0">
                <a:ea typeface="MS PGothic" charset="-128"/>
              </a:rPr>
              <a:t>Castration</a:t>
            </a:r>
          </a:p>
          <a:p>
            <a:r>
              <a:rPr lang="en-US" altLang="en-US" dirty="0">
                <a:ea typeface="MS PGothic" charset="-128"/>
              </a:rPr>
              <a:t>Male and female mice were castrated prior to their 6</a:t>
            </a:r>
            <a:r>
              <a:rPr lang="en-US" altLang="en-US" baseline="30000" dirty="0">
                <a:ea typeface="MS PGothic" charset="-128"/>
              </a:rPr>
              <a:t>th</a:t>
            </a:r>
            <a:r>
              <a:rPr lang="en-US" altLang="en-US" dirty="0">
                <a:ea typeface="MS PGothic" charset="-128"/>
              </a:rPr>
              <a:t> day of life. </a:t>
            </a:r>
          </a:p>
          <a:p>
            <a:r>
              <a:rPr lang="en-US" altLang="en-US" b="1" dirty="0">
                <a:ea typeface="MS PGothic" charset="-128"/>
              </a:rPr>
              <a:t>(Click): </a:t>
            </a:r>
            <a:r>
              <a:rPr lang="en-US" altLang="en-US" dirty="0">
                <a:ea typeface="MS PGothic" charset="-128"/>
              </a:rPr>
              <a:t>Testosterone </a:t>
            </a:r>
          </a:p>
          <a:p>
            <a:r>
              <a:rPr lang="en-US" altLang="en-US" dirty="0">
                <a:ea typeface="MS PGothic" charset="-128"/>
              </a:rPr>
              <a:t>When these mice are exposed to testosterone as adults, no increase in aggression is observed. If the castrated mice are administered testosterone after castration, but still before day 6, these mice will respond to testosterone exposure as adults and an increase in aggression is observed. </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756FCB8D-2805-CC4A-AD34-EA46FEB1B105}" type="slidenum">
              <a:rPr lang="en-US" altLang="en-US">
                <a:solidFill>
                  <a:prstClr val="black"/>
                </a:solidFill>
                <a:latin typeface="Calibri" charset="0"/>
              </a:rPr>
              <a:pPr/>
              <a:t>24</a:t>
            </a:fld>
            <a:endParaRPr lang="en-US" altLang="en-US" dirty="0">
              <a:solidFill>
                <a:prstClr val="black"/>
              </a:solidFill>
              <a:latin typeface="Calibri" charset="0"/>
            </a:endParaRPr>
          </a:p>
        </p:txBody>
      </p:sp>
    </p:spTree>
    <p:extLst>
      <p:ext uri="{BB962C8B-B14F-4D97-AF65-F5344CB8AC3E}">
        <p14:creationId xmlns:p14="http://schemas.microsoft.com/office/powerpoint/2010/main" val="3160789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MS PGothic" charset="-128"/>
              </a:rPr>
              <a:t>The purpose of this slide is to provide students with an overview of the material that will be covered during this section of the lecture</a:t>
            </a: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757D532C-5BE3-8B46-9374-9ADFCE13A1C6}" type="slidenum">
              <a:rPr lang="en-US" altLang="en-US">
                <a:solidFill>
                  <a:prstClr val="black"/>
                </a:solidFill>
                <a:latin typeface="Calibri" charset="0"/>
              </a:rPr>
              <a:pPr/>
              <a:t>25</a:t>
            </a:fld>
            <a:endParaRPr lang="en-US" altLang="en-US" dirty="0">
              <a:solidFill>
                <a:prstClr val="black"/>
              </a:solidFill>
              <a:latin typeface="Calibri" charset="0"/>
            </a:endParaRPr>
          </a:p>
        </p:txBody>
      </p:sp>
    </p:spTree>
    <p:extLst>
      <p:ext uri="{BB962C8B-B14F-4D97-AF65-F5344CB8AC3E}">
        <p14:creationId xmlns:p14="http://schemas.microsoft.com/office/powerpoint/2010/main" val="2360286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provide an overview of other behaviors influenced by hormones.</a:t>
            </a:r>
          </a:p>
          <a:p>
            <a:endParaRPr lang="en-US" altLang="en-US" dirty="0">
              <a:ea typeface="MS PGothic" charset="-128"/>
            </a:endParaRPr>
          </a:p>
          <a:p>
            <a:r>
              <a:rPr lang="en-US" altLang="en-US" dirty="0">
                <a:ea typeface="MS PGothic" charset="-128"/>
              </a:rPr>
              <a:t>In addition to sexual differentiation, aggression, and parental care, hormones are involved in many other biological and psychological processes. </a:t>
            </a:r>
          </a:p>
          <a:p>
            <a:r>
              <a:rPr lang="en-US" altLang="en-US" dirty="0">
                <a:ea typeface="MS PGothic" charset="-128"/>
              </a:rPr>
              <a:t>Additional research is needed to determine what mediates these interactions and how dysfunction in these systems can be treated. </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Food and fluid intake</a:t>
            </a:r>
          </a:p>
          <a:p>
            <a:r>
              <a:rPr lang="en-US" altLang="en-US" b="1" baseline="0" dirty="0">
                <a:ea typeface="MS PGothic" charset="-128"/>
              </a:rPr>
              <a:t>(Click): </a:t>
            </a:r>
            <a:r>
              <a:rPr lang="en-US" altLang="en-US" baseline="0" dirty="0">
                <a:ea typeface="MS PGothic" charset="-128"/>
              </a:rPr>
              <a:t>Social interactions</a:t>
            </a:r>
          </a:p>
          <a:p>
            <a:r>
              <a:rPr lang="en-US" altLang="en-US" b="1" baseline="0" dirty="0">
                <a:ea typeface="MS PGothic" charset="-128"/>
              </a:rPr>
              <a:t>(Click): </a:t>
            </a:r>
            <a:r>
              <a:rPr lang="en-US" altLang="en-US" baseline="0" dirty="0">
                <a:ea typeface="MS PGothic" charset="-128"/>
              </a:rPr>
              <a:t>Salt balance</a:t>
            </a:r>
          </a:p>
          <a:p>
            <a:r>
              <a:rPr lang="en-US" altLang="en-US" b="1" baseline="0" dirty="0">
                <a:ea typeface="MS PGothic" charset="-128"/>
              </a:rPr>
              <a:t>(Click): </a:t>
            </a:r>
            <a:r>
              <a:rPr lang="en-US" altLang="en-US" baseline="0" dirty="0">
                <a:ea typeface="MS PGothic" charset="-128"/>
              </a:rPr>
              <a:t>Learning and memory</a:t>
            </a:r>
          </a:p>
          <a:p>
            <a:r>
              <a:rPr lang="en-US" altLang="en-US" b="1" baseline="0" dirty="0">
                <a:ea typeface="MS PGothic" charset="-128"/>
              </a:rPr>
              <a:t>(Click): </a:t>
            </a:r>
            <a:r>
              <a:rPr lang="en-US" altLang="en-US" baseline="0" dirty="0">
                <a:ea typeface="MS PGothic" charset="-128"/>
              </a:rPr>
              <a:t>Stress and coping</a:t>
            </a:r>
          </a:p>
          <a:p>
            <a:r>
              <a:rPr lang="en-US" altLang="en-US" b="1" baseline="0" dirty="0">
                <a:ea typeface="MS PGothic" charset="-128"/>
              </a:rPr>
              <a:t>(Click): </a:t>
            </a:r>
            <a:r>
              <a:rPr lang="en-US" altLang="en-US" baseline="0" dirty="0">
                <a:ea typeface="MS PGothic" charset="-128"/>
              </a:rPr>
              <a:t>Psychopathologies- depression, anxiety, eating disorders, postpartum and seasonal depression</a:t>
            </a:r>
          </a:p>
          <a:p>
            <a:endParaRPr lang="en-US" altLang="en-US" dirty="0">
              <a:ea typeface="MS PGothic" charset="-128"/>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4B4F5D88-B49F-2A45-B7ED-31904055EB6D}" type="slidenum">
              <a:rPr lang="en-US" altLang="en-US">
                <a:solidFill>
                  <a:prstClr val="black"/>
                </a:solidFill>
                <a:latin typeface="Calibri" charset="0"/>
              </a:rPr>
              <a:pPr/>
              <a:t>26</a:t>
            </a:fld>
            <a:endParaRPr lang="en-US" altLang="en-US" dirty="0">
              <a:solidFill>
                <a:prstClr val="black"/>
              </a:solidFill>
              <a:latin typeface="Calibri" charset="0"/>
            </a:endParaRPr>
          </a:p>
        </p:txBody>
      </p:sp>
    </p:spTree>
    <p:extLst>
      <p:ext uri="{BB962C8B-B14F-4D97-AF65-F5344CB8AC3E}">
        <p14:creationId xmlns:p14="http://schemas.microsoft.com/office/powerpoint/2010/main" val="2721875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link to a YouTube video.</a:t>
            </a:r>
          </a:p>
          <a:p>
            <a:endParaRPr lang="en-US" altLang="en-US" dirty="0">
              <a:ea typeface="MS PGothic" charset="-128"/>
            </a:endParaRPr>
          </a:p>
          <a:p>
            <a:r>
              <a:rPr lang="en-US" altLang="en-US" b="1" dirty="0">
                <a:ea typeface="MS PGothic" charset="-128"/>
              </a:rPr>
              <a:t>Your Body During Sex</a:t>
            </a:r>
          </a:p>
          <a:p>
            <a:r>
              <a:rPr lang="en-US" altLang="en-US" dirty="0">
                <a:ea typeface="MS PGothic" charset="-128"/>
              </a:rPr>
              <a:t>This video discusses the biological changes experiences during intercourse, including the role of hormones and neurotransmitters.</a:t>
            </a:r>
          </a:p>
          <a:p>
            <a:r>
              <a:rPr lang="en-US" altLang="en-US" u="sng" dirty="0">
                <a:ea typeface="MS PGothic" charset="-128"/>
                <a:hlinkClick r:id="rId3"/>
              </a:rPr>
              <a:t>https://www.youtube.com/watch?v=mWWl6L1QeO8</a:t>
            </a:r>
            <a:endParaRPr lang="en-US" altLang="en-US" u="sng" dirty="0">
              <a:ea typeface="MS PGothic" charset="-128"/>
            </a:endParaRPr>
          </a:p>
          <a:p>
            <a:endParaRPr lang="en-US" altLang="en-US" u="sng" dirty="0">
              <a:ea typeface="MS PGothic" charset="-128"/>
            </a:endParaRPr>
          </a:p>
          <a:p>
            <a:r>
              <a:rPr lang="en-US" altLang="en-US" u="none" dirty="0">
                <a:ea typeface="MS PGothic" charset="-128"/>
              </a:rPr>
              <a:t>After the video,</a:t>
            </a:r>
            <a:r>
              <a:rPr lang="en-US" altLang="en-US" u="none" baseline="0" dirty="0">
                <a:ea typeface="MS PGothic" charset="-128"/>
              </a:rPr>
              <a:t> briefly review the role of hormones in sexual arousal and mating. </a:t>
            </a:r>
            <a:endParaRPr lang="en-US" altLang="en-US" u="none" dirty="0">
              <a:ea typeface="MS PGothic" charset="-128"/>
            </a:endParaRPr>
          </a:p>
          <a:p>
            <a:r>
              <a:rPr lang="en-US" altLang="en-US" dirty="0">
                <a:ea typeface="MS PGothic" charset="-128"/>
              </a:rPr>
              <a:t>For more information please refer to the Hormones</a:t>
            </a:r>
            <a:r>
              <a:rPr lang="en-US" altLang="en-US" baseline="0" dirty="0">
                <a:ea typeface="MS PGothic" charset="-128"/>
              </a:rPr>
              <a:t> and Behavior Module http://noba.to/c6gvwu9m</a:t>
            </a:r>
            <a:endParaRPr lang="en-US" altLang="en-US" dirty="0">
              <a:ea typeface="MS PGothic" charset="-128"/>
            </a:endParaRP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030F6F13-C966-114F-AC44-DBA10FB8CAED}" type="slidenum">
              <a:rPr lang="en-US" altLang="en-US">
                <a:solidFill>
                  <a:prstClr val="black"/>
                </a:solidFill>
                <a:latin typeface="Calibri" charset="0"/>
              </a:rPr>
              <a:pPr/>
              <a:t>27</a:t>
            </a:fld>
            <a:endParaRPr lang="en-US" altLang="en-US" dirty="0">
              <a:solidFill>
                <a:prstClr val="black"/>
              </a:solidFill>
              <a:latin typeface="Calibri" charset="0"/>
            </a:endParaRPr>
          </a:p>
        </p:txBody>
      </p:sp>
    </p:spTree>
    <p:extLst>
      <p:ext uri="{BB962C8B-B14F-4D97-AF65-F5344CB8AC3E}">
        <p14:creationId xmlns:p14="http://schemas.microsoft.com/office/powerpoint/2010/main" val="427544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a:t>
            </a:r>
            <a:r>
              <a:rPr lang="en-US" b="1" baseline="0" dirty="0"/>
              <a:t> Analytic Memos</a:t>
            </a:r>
            <a:endParaRPr lang="en-US" b="1" dirty="0"/>
          </a:p>
          <a:p>
            <a:endParaRPr lang="en-US" sz="1200" kern="1200" baseline="0" dirty="0">
              <a:solidFill>
                <a:schemeClr val="tx1"/>
              </a:solidFill>
              <a:effectLst/>
              <a:latin typeface="+mn-lt"/>
              <a:ea typeface="MS PGothic" panose="020B0600070205080204" pitchFamily="34" charset="-128"/>
              <a:cs typeface="+mn-cs"/>
            </a:endParaRPr>
          </a:p>
          <a:p>
            <a:r>
              <a:rPr lang="en-US" sz="1200" kern="1200" dirty="0">
                <a:solidFill>
                  <a:schemeClr val="tx1"/>
                </a:solidFill>
                <a:effectLst/>
                <a:latin typeface="+mn-lt"/>
                <a:ea typeface="MS PGothic" panose="020B0600070205080204" pitchFamily="34" charset="-128"/>
                <a:cs typeface="+mn-cs"/>
              </a:rPr>
              <a:t>Instruct students to write a one to two page response to the following issue:</a:t>
            </a:r>
          </a:p>
          <a:p>
            <a:endParaRPr lang="en-US" sz="1200" kern="1200" dirty="0">
              <a:solidFill>
                <a:schemeClr val="tx1"/>
              </a:solidFill>
              <a:effectLst/>
              <a:latin typeface="+mn-lt"/>
              <a:ea typeface="MS PGothic" panose="020B0600070205080204" pitchFamily="34" charset="-128"/>
              <a:cs typeface="+mn-cs"/>
            </a:endParaRPr>
          </a:p>
          <a:p>
            <a:r>
              <a:rPr lang="en-US" sz="1200" kern="1200" dirty="0">
                <a:solidFill>
                  <a:schemeClr val="tx1"/>
                </a:solidFill>
                <a:effectLst/>
                <a:latin typeface="+mn-lt"/>
                <a:ea typeface="MS PGothic" panose="020B0600070205080204" pitchFamily="34" charset="-128"/>
                <a:cs typeface="+mn-cs"/>
              </a:rPr>
              <a:t>A new bill is being proposed that would make gender identification on legal documents restricted to whether an individual is genetically XX or XY. Write a letter to a representative explaining the issue with this bill and the biology responsible for gender development.</a:t>
            </a:r>
            <a:r>
              <a:rPr lang="en-US" sz="1200" kern="1200" baseline="0" dirty="0">
                <a:solidFill>
                  <a:schemeClr val="tx1"/>
                </a:solidFill>
                <a:effectLst/>
                <a:latin typeface="+mn-lt"/>
                <a:ea typeface="MS PGothic" panose="020B0600070205080204" pitchFamily="34" charset="-128"/>
                <a:cs typeface="+mn-cs"/>
              </a:rPr>
              <a:t> </a:t>
            </a:r>
          </a:p>
          <a:p>
            <a:endParaRPr lang="en-US" sz="1200" kern="1200" baseline="0" dirty="0">
              <a:solidFill>
                <a:schemeClr val="tx1"/>
              </a:solidFill>
              <a:effectLst/>
              <a:latin typeface="+mn-lt"/>
              <a:ea typeface="MS PGothic" panose="020B0600070205080204" pitchFamily="34" charset="-128"/>
              <a:cs typeface="+mn-cs"/>
            </a:endParaRPr>
          </a:p>
          <a:p>
            <a:r>
              <a:rPr lang="en-US" sz="1200" kern="1200" dirty="0">
                <a:solidFill>
                  <a:schemeClr val="tx1"/>
                </a:solidFill>
                <a:effectLst/>
                <a:latin typeface="+mn-lt"/>
                <a:ea typeface="MS PGothic" panose="020B0600070205080204" pitchFamily="34" charset="-128"/>
                <a:cs typeface="+mn-cs"/>
              </a:rPr>
              <a:t>Students may write this at home and turn in before next class period for credit. Responses should discuss chromosomal sexes in addition to typical XX and XY, such as XXY, XYY, XO, as well as the difference between sex and gender and the role of hormones in the development of one’s gender. </a:t>
            </a:r>
          </a:p>
          <a:p>
            <a:endParaRPr lang="en-US" baseline="0"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pPr marL="0" marR="0" indent="0" algn="l" defTabSz="457200" rtl="0" eaLnBrk="1" fontAlgn="base" latinLnBrk="0" hangingPunct="1">
              <a:lnSpc>
                <a:spcPct val="100000"/>
              </a:lnSpc>
              <a:spcBef>
                <a:spcPct val="0"/>
              </a:spcBef>
              <a:spcAft>
                <a:spcPct val="0"/>
              </a:spcAft>
              <a:buClrTx/>
              <a:buSzTx/>
              <a:buFontTx/>
              <a:buNone/>
              <a:tabLst/>
              <a:defRPr/>
            </a:pPr>
            <a:endParaRPr lang="en-US" altLang="en-US" b="1" dirty="0">
              <a:ea typeface="MS PGothic" charset="-128"/>
            </a:endParaRPr>
          </a:p>
          <a:p>
            <a:pPr eaLnBrk="1" hangingPunct="1">
              <a:spcBef>
                <a:spcPct val="0"/>
              </a:spcBef>
            </a:pP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83C540A8-31E0-824B-A29B-B90C578E908C}" type="slidenum">
              <a:rPr lang="en-US" altLang="en-US" smtClean="0">
                <a:solidFill>
                  <a:prstClr val="black"/>
                </a:solidFill>
              </a:rPr>
              <a:pPr>
                <a:defRPr/>
              </a:pPr>
              <a:t>28</a:t>
            </a:fld>
            <a:endParaRPr lang="en-US" altLang="en-US" dirty="0">
              <a:solidFill>
                <a:prstClr val="black"/>
              </a:solidFill>
            </a:endParaRPr>
          </a:p>
        </p:txBody>
      </p:sp>
    </p:spTree>
    <p:extLst>
      <p:ext uri="{BB962C8B-B14F-4D97-AF65-F5344CB8AC3E}">
        <p14:creationId xmlns:p14="http://schemas.microsoft.com/office/powerpoint/2010/main" val="2925251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Photo Attribution Slide</a:t>
            </a:r>
          </a:p>
          <a:p>
            <a:pPr eaLnBrk="1" hangingPunct="1">
              <a:spcBef>
                <a:spcPct val="0"/>
              </a:spcBef>
            </a:pPr>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DA98BC0-0FF9-43F6-A13A-4C01194CDFC0}" type="slidenum">
              <a:rPr lang="en-US" altLang="en-US" smtClean="0">
                <a:solidFill>
                  <a:srgbClr val="000000"/>
                </a:solidFill>
              </a:rPr>
              <a:pPr/>
              <a:t>29</a:t>
            </a:fld>
            <a:endParaRPr lang="en-US" altLang="en-US">
              <a:solidFill>
                <a:srgbClr val="000000"/>
              </a:solidFill>
            </a:endParaRPr>
          </a:p>
        </p:txBody>
      </p:sp>
    </p:spTree>
    <p:extLst>
      <p:ext uri="{BB962C8B-B14F-4D97-AF65-F5344CB8AC3E}">
        <p14:creationId xmlns:p14="http://schemas.microsoft.com/office/powerpoint/2010/main" val="65631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MS PGothic" charset="-128"/>
              </a:rPr>
              <a:t>The purpose of this slide is to provide students with an overview of the material that will be covered during the lecture</a:t>
            </a: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D136BBE-9727-CF40-AC39-9E993C490EEE}" type="slidenum">
              <a:rPr lang="en-US" altLang="en-US">
                <a:solidFill>
                  <a:prstClr val="black"/>
                </a:solidFill>
                <a:latin typeface="Calibri" charset="0"/>
              </a:rPr>
              <a:pPr/>
              <a:t>3</a:t>
            </a:fld>
            <a:endParaRPr lang="en-US" altLang="en-US" dirty="0">
              <a:solidFill>
                <a:prstClr val="black"/>
              </a:solidFill>
              <a:latin typeface="Calibri" charset="0"/>
            </a:endParaRPr>
          </a:p>
        </p:txBody>
      </p:sp>
    </p:spTree>
    <p:extLst>
      <p:ext uri="{BB962C8B-B14F-4D97-AF65-F5344CB8AC3E}">
        <p14:creationId xmlns:p14="http://schemas.microsoft.com/office/powerpoint/2010/main" val="3889792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Photo Attribution Slide</a:t>
            </a:r>
          </a:p>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A91E3D6-F3D5-466B-AB60-4940D86F83C0}" type="slidenum">
              <a:rPr lang="en-US" altLang="en-US" smtClean="0">
                <a:solidFill>
                  <a:srgbClr val="000000"/>
                </a:solidFill>
              </a:rPr>
              <a:pPr/>
              <a:t>30</a:t>
            </a:fld>
            <a:endParaRPr lang="en-US" altLang="en-US">
              <a:solidFill>
                <a:srgbClr val="000000"/>
              </a:solidFill>
            </a:endParaRPr>
          </a:p>
        </p:txBody>
      </p:sp>
    </p:spTree>
    <p:extLst>
      <p:ext uri="{BB962C8B-B14F-4D97-AF65-F5344CB8AC3E}">
        <p14:creationId xmlns:p14="http://schemas.microsoft.com/office/powerpoint/2010/main" val="3298998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Photo Attribution Slide</a:t>
            </a:r>
          </a:p>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18DBA1-5983-40C5-A45E-C5168F1165AE}" type="slidenum">
              <a:rPr lang="en-US" altLang="en-US" smtClean="0">
                <a:solidFill>
                  <a:srgbClr val="000000"/>
                </a:solidFill>
              </a:rPr>
              <a:pPr/>
              <a:t>31</a:t>
            </a:fld>
            <a:endParaRPr lang="en-US" altLang="en-US">
              <a:solidFill>
                <a:srgbClr val="000000"/>
              </a:solidFill>
            </a:endParaRPr>
          </a:p>
        </p:txBody>
      </p:sp>
    </p:spTree>
    <p:extLst>
      <p:ext uri="{BB962C8B-B14F-4D97-AF65-F5344CB8AC3E}">
        <p14:creationId xmlns:p14="http://schemas.microsoft.com/office/powerpoint/2010/main" val="72749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S PGothic" panose="020B0600070205080204" pitchFamily="34" charset="-128"/>
                <a:cs typeface="+mn-cs"/>
              </a:rPr>
              <a:t>The purpose</a:t>
            </a:r>
            <a:r>
              <a:rPr lang="en-US" sz="1200" kern="1200" baseline="0" dirty="0">
                <a:solidFill>
                  <a:schemeClr val="tx1"/>
                </a:solidFill>
                <a:effectLst/>
                <a:latin typeface="+mn-lt"/>
                <a:ea typeface="MS PGothic" panose="020B0600070205080204" pitchFamily="34" charset="-128"/>
                <a:cs typeface="+mn-cs"/>
              </a:rPr>
              <a:t> of this slide is to facilitate a discussion surrounding students’ results on the quiz they took prior to class. </a:t>
            </a:r>
            <a:endParaRPr lang="en-US" sz="1200" kern="1200" dirty="0">
              <a:solidFill>
                <a:schemeClr val="tx1"/>
              </a:solidFill>
              <a:effectLst/>
              <a:latin typeface="+mn-lt"/>
              <a:ea typeface="MS PGothic" panose="020B0600070205080204" pitchFamily="34" charset="-128"/>
              <a:cs typeface="+mn-cs"/>
            </a:endParaRPr>
          </a:p>
          <a:p>
            <a:pPr lvl="0"/>
            <a:endParaRPr lang="en-US" sz="1200" kern="1200" dirty="0">
              <a:solidFill>
                <a:schemeClr val="tx1"/>
              </a:solidFill>
              <a:effectLst/>
              <a:latin typeface="+mn-lt"/>
              <a:ea typeface="MS PGothic" panose="020B0600070205080204" pitchFamily="34" charset="-128"/>
              <a:cs typeface="+mn-cs"/>
            </a:endParaRPr>
          </a:p>
          <a:p>
            <a:pPr lvl="0"/>
            <a:r>
              <a:rPr lang="en-US" sz="1200" kern="1200" dirty="0">
                <a:solidFill>
                  <a:schemeClr val="tx1"/>
                </a:solidFill>
                <a:effectLst/>
                <a:latin typeface="+mn-lt"/>
                <a:ea typeface="MS PGothic" panose="020B0600070205080204" pitchFamily="34" charset="-128"/>
                <a:cs typeface="+mn-cs"/>
              </a:rPr>
              <a:t>Ask students to complete the following quiz and print results to bring to class.</a:t>
            </a:r>
          </a:p>
          <a:p>
            <a:pPr lvl="0"/>
            <a:r>
              <a:rPr lang="en-US" sz="1200" b="1" kern="1200" dirty="0">
                <a:solidFill>
                  <a:schemeClr val="tx1"/>
                </a:solidFill>
                <a:effectLst/>
                <a:latin typeface="+mn-lt"/>
                <a:ea typeface="MS PGothic" panose="020B0600070205080204" pitchFamily="34" charset="-128"/>
                <a:cs typeface="+mn-cs"/>
              </a:rPr>
              <a:t>Quiz Link: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effectLst/>
                <a:latin typeface="+mn-lt"/>
                <a:ea typeface="MS PGothic" panose="020B0600070205080204" pitchFamily="34" charset="-128"/>
                <a:cs typeface="+mn-cs"/>
                <a:hlinkClick r:id="rId3"/>
              </a:rPr>
              <a:t>http://www.funtrivia.com/playquiz/quiz2528371cf2a60.html</a:t>
            </a:r>
            <a:endParaRPr lang="en-US" dirty="0">
              <a:effectLst/>
            </a:endParaRPr>
          </a:p>
          <a:p>
            <a:pPr lvl="0"/>
            <a:endParaRPr lang="en-US" sz="1200" kern="1200" dirty="0">
              <a:solidFill>
                <a:schemeClr val="tx1"/>
              </a:solidFill>
              <a:effectLst/>
              <a:latin typeface="+mn-lt"/>
              <a:ea typeface="MS PGothic" panose="020B0600070205080204" pitchFamily="34" charset="-128"/>
              <a:cs typeface="+mn-cs"/>
            </a:endParaRPr>
          </a:p>
          <a:p>
            <a:pPr lvl="0"/>
            <a:r>
              <a:rPr lang="en-US" sz="1200" b="1" kern="1200" dirty="0">
                <a:solidFill>
                  <a:schemeClr val="tx1"/>
                </a:solidFill>
                <a:effectLst/>
                <a:latin typeface="+mn-lt"/>
                <a:ea typeface="MS PGothic" panose="020B0600070205080204" pitchFamily="34" charset="-128"/>
                <a:cs typeface="+mn-cs"/>
              </a:rPr>
              <a:t>(Click):</a:t>
            </a:r>
            <a:r>
              <a:rPr lang="en-US" sz="1200" b="1" kern="1200" baseline="0" dirty="0">
                <a:solidFill>
                  <a:schemeClr val="tx1"/>
                </a:solidFill>
                <a:effectLst/>
                <a:latin typeface="+mn-lt"/>
                <a:ea typeface="MS PGothic" panose="020B0600070205080204" pitchFamily="34" charset="-128"/>
                <a:cs typeface="+mn-cs"/>
              </a:rPr>
              <a:t> </a:t>
            </a:r>
            <a:r>
              <a:rPr lang="en-US" sz="1200" kern="1200" baseline="0" dirty="0">
                <a:solidFill>
                  <a:schemeClr val="tx1"/>
                </a:solidFill>
                <a:effectLst/>
                <a:latin typeface="+mn-lt"/>
                <a:ea typeface="MS PGothic" panose="020B0600070205080204" pitchFamily="34" charset="-128"/>
                <a:cs typeface="+mn-cs"/>
              </a:rPr>
              <a:t>Hormone Quiz</a:t>
            </a:r>
          </a:p>
          <a:p>
            <a:pPr lvl="0"/>
            <a:r>
              <a:rPr lang="en-US" sz="1200" b="1" kern="1200" dirty="0">
                <a:solidFill>
                  <a:schemeClr val="tx1"/>
                </a:solidFill>
                <a:effectLst/>
                <a:latin typeface="+mn-lt"/>
                <a:ea typeface="MS PGothic" panose="020B0600070205080204" pitchFamily="34" charset="-128"/>
                <a:cs typeface="+mn-cs"/>
              </a:rPr>
              <a:t>(Click):</a:t>
            </a:r>
            <a:r>
              <a:rPr lang="en-US" sz="1200" b="1" kern="1200" baseline="0" dirty="0">
                <a:solidFill>
                  <a:schemeClr val="tx1"/>
                </a:solidFill>
                <a:effectLst/>
                <a:latin typeface="+mn-lt"/>
                <a:ea typeface="MS PGothic" panose="020B0600070205080204" pitchFamily="34" charset="-128"/>
                <a:cs typeface="+mn-cs"/>
              </a:rPr>
              <a:t> </a:t>
            </a:r>
            <a:r>
              <a:rPr lang="en-US" sz="1200" kern="1200" baseline="0" dirty="0">
                <a:solidFill>
                  <a:schemeClr val="tx1"/>
                </a:solidFill>
                <a:effectLst/>
                <a:latin typeface="+mn-lt"/>
                <a:ea typeface="MS PGothic" panose="020B0600070205080204" pitchFamily="34" charset="-128"/>
                <a:cs typeface="+mn-cs"/>
              </a:rPr>
              <a:t>What were your results?</a:t>
            </a:r>
          </a:p>
          <a:p>
            <a:pPr lvl="0"/>
            <a:r>
              <a:rPr lang="en-US" sz="1200" b="1" kern="1200" baseline="0" dirty="0">
                <a:solidFill>
                  <a:schemeClr val="tx1"/>
                </a:solidFill>
                <a:effectLst/>
                <a:latin typeface="+mn-lt"/>
                <a:ea typeface="MS PGothic" panose="020B0600070205080204" pitchFamily="34" charset="-128"/>
                <a:cs typeface="+mn-cs"/>
              </a:rPr>
              <a:t>(Click): </a:t>
            </a:r>
            <a:r>
              <a:rPr lang="en-US" sz="1200" kern="1200" baseline="0" dirty="0">
                <a:solidFill>
                  <a:schemeClr val="tx1"/>
                </a:solidFill>
                <a:effectLst/>
                <a:latin typeface="+mn-lt"/>
                <a:ea typeface="MS PGothic" panose="020B0600070205080204" pitchFamily="34" charset="-128"/>
                <a:cs typeface="+mn-cs"/>
              </a:rPr>
              <a:t>How do you think others would score on this quiz?</a:t>
            </a:r>
          </a:p>
          <a:p>
            <a:pPr lvl="0"/>
            <a:r>
              <a:rPr lang="en-US" sz="1200" b="1" kern="1200" baseline="0" dirty="0">
                <a:solidFill>
                  <a:schemeClr val="tx1"/>
                </a:solidFill>
                <a:effectLst/>
                <a:latin typeface="+mn-lt"/>
                <a:ea typeface="MS PGothic" panose="020B0600070205080204" pitchFamily="34" charset="-128"/>
                <a:cs typeface="+mn-cs"/>
              </a:rPr>
              <a:t>(Click): </a:t>
            </a:r>
            <a:r>
              <a:rPr lang="en-US" sz="1200" kern="1200" baseline="0" dirty="0">
                <a:solidFill>
                  <a:schemeClr val="tx1"/>
                </a:solidFill>
                <a:effectLst/>
                <a:latin typeface="+mn-lt"/>
                <a:ea typeface="MS PGothic" panose="020B0600070205080204" pitchFamily="34" charset="-128"/>
                <a:cs typeface="+mn-cs"/>
              </a:rPr>
              <a:t>Did you use your textbook or any other external resource?</a:t>
            </a:r>
          </a:p>
          <a:p>
            <a:pPr lvl="0"/>
            <a:endParaRPr lang="en-US" sz="1200" kern="1200" baseline="0" dirty="0">
              <a:solidFill>
                <a:schemeClr val="tx1"/>
              </a:solidFill>
              <a:effectLst/>
              <a:latin typeface="+mn-lt"/>
              <a:ea typeface="MS PGothic" panose="020B0600070205080204" pitchFamily="34" charset="-128"/>
              <a:cs typeface="+mn-cs"/>
            </a:endParaRPr>
          </a:p>
          <a:p>
            <a:pPr lvl="0"/>
            <a:r>
              <a:rPr lang="en-US" sz="1200" kern="1200" dirty="0">
                <a:solidFill>
                  <a:schemeClr val="tx1"/>
                </a:solidFill>
                <a:effectLst/>
                <a:latin typeface="+mn-lt"/>
                <a:ea typeface="MS PGothic" panose="020B0600070205080204" pitchFamily="34" charset="-128"/>
                <a:cs typeface="+mn-cs"/>
              </a:rPr>
              <a:t>Discuss students’ results and false preconceptions surrounding hormones. Were students surprised by their results? How do they believe others would score on this quiz? Did students reference their textbook or external resources for any answers? </a:t>
            </a:r>
            <a:endParaRPr lang="en-US" dirty="0">
              <a:effectLst/>
            </a:endParaRP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sz="1200" u="sng" kern="1200" dirty="0">
              <a:solidFill>
                <a:schemeClr val="tx1"/>
              </a:solidFill>
              <a:effectLst/>
              <a:latin typeface="+mn-lt"/>
              <a:ea typeface="MS PGothic" panose="020B0600070205080204" pitchFamily="34" charset="-128"/>
              <a:cs typeface="+mn-cs"/>
              <a:hlinkClick r:id="rId3"/>
            </a:endParaRPr>
          </a:p>
          <a:p>
            <a:endParaRPr lang="en-US" dirty="0"/>
          </a:p>
        </p:txBody>
      </p:sp>
      <p:sp>
        <p:nvSpPr>
          <p:cNvPr id="4" name="Slide Number Placeholder 3"/>
          <p:cNvSpPr>
            <a:spLocks noGrp="1"/>
          </p:cNvSpPr>
          <p:nvPr>
            <p:ph type="sldNum" sz="quarter" idx="10"/>
          </p:nvPr>
        </p:nvSpPr>
        <p:spPr/>
        <p:txBody>
          <a:bodyPr/>
          <a:lstStyle/>
          <a:p>
            <a:pPr>
              <a:defRPr/>
            </a:pPr>
            <a:fld id="{83C540A8-31E0-824B-A29B-B90C578E908C}" type="slidenum">
              <a:rPr lang="en-US" altLang="en-US" smtClean="0">
                <a:solidFill>
                  <a:prstClr val="black"/>
                </a:solidFill>
              </a:rPr>
              <a:pPr>
                <a:defRPr/>
              </a:pPr>
              <a:t>4</a:t>
            </a:fld>
            <a:endParaRPr lang="en-US" altLang="en-US" dirty="0">
              <a:solidFill>
                <a:prstClr val="black"/>
              </a:solidFill>
            </a:endParaRPr>
          </a:p>
        </p:txBody>
      </p:sp>
    </p:spTree>
    <p:extLst>
      <p:ext uri="{BB962C8B-B14F-4D97-AF65-F5344CB8AC3E}">
        <p14:creationId xmlns:p14="http://schemas.microsoft.com/office/powerpoint/2010/main" val="3141140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illustrate the similarities and differences between hormones and neurotransmitters.</a:t>
            </a:r>
          </a:p>
          <a:p>
            <a:endParaRPr lang="en-US" altLang="en-US" dirty="0">
              <a:ea typeface="MS PGothic" charset="-128"/>
            </a:endParaRPr>
          </a:p>
          <a:p>
            <a:r>
              <a:rPr lang="en-US" altLang="en-US" dirty="0">
                <a:ea typeface="MS PGothic" charset="-128"/>
              </a:rPr>
              <a:t>Hormones and neurotransmitters have several similarities because they are both chemical messengers. This means they’re released from the cell in similar ways and bind to receptors on target cells to induce their effect. </a:t>
            </a:r>
          </a:p>
          <a:p>
            <a:endParaRPr lang="en-US" altLang="en-US" dirty="0">
              <a:ea typeface="MS PGothic" charset="-128"/>
            </a:endParaRPr>
          </a:p>
          <a:p>
            <a:r>
              <a:rPr lang="en-US" altLang="en-US" dirty="0">
                <a:ea typeface="MS PGothic" charset="-128"/>
              </a:rPr>
              <a:t>Hormones are unique because they are released into the bloodstream and, therefore, may affect any cell supplied by blood. Several factors influence the extent of a hormone’s effect on an organism, including the concentration of the hormone, location and number of receptors, and the presence of certain enzymes. Hormones may travel long distances before reaching their target, and once bound to a receptor, the effect may take minutes to days. </a:t>
            </a:r>
          </a:p>
          <a:p>
            <a:endParaRPr lang="en-US" altLang="en-US" dirty="0">
              <a:ea typeface="MS PGothic" charset="-128"/>
            </a:endParaRP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AB0044A-8693-E942-AD16-DE98E8108BA0}" type="slidenum">
              <a:rPr lang="en-US" altLang="en-US">
                <a:solidFill>
                  <a:prstClr val="black"/>
                </a:solidFill>
                <a:latin typeface="Calibri" charset="0"/>
              </a:rPr>
              <a:pPr/>
              <a:t>5</a:t>
            </a:fld>
            <a:endParaRPr lang="en-US" altLang="en-US" dirty="0">
              <a:solidFill>
                <a:prstClr val="black"/>
              </a:solidFill>
              <a:latin typeface="Calibri" charset="0"/>
            </a:endParaRPr>
          </a:p>
        </p:txBody>
      </p:sp>
    </p:spTree>
    <p:extLst>
      <p:ext uri="{BB962C8B-B14F-4D97-AF65-F5344CB8AC3E}">
        <p14:creationId xmlns:p14="http://schemas.microsoft.com/office/powerpoint/2010/main" val="396777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provide information about hormone synthesis</a:t>
            </a:r>
          </a:p>
          <a:p>
            <a:endParaRPr lang="en-US" altLang="en-US" dirty="0">
              <a:ea typeface="MS PGothic" charset="-128"/>
            </a:endParaRP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Endocrine glands</a:t>
            </a:r>
            <a:endParaRPr lang="en-US" altLang="en-US" dirty="0">
              <a:ea typeface="MS PGothic" charset="-128"/>
            </a:endParaRPr>
          </a:p>
          <a:p>
            <a:r>
              <a:rPr lang="en-US" altLang="en-US" dirty="0">
                <a:ea typeface="MS PGothic" charset="-128"/>
              </a:rPr>
              <a:t>Hormones are created in the endocrine glands, which are a series of glands located in the central and peripheral nervous system, including the pituitary gland, adrenal glands, thyroid, pineal gland, and hypothalamus.</a:t>
            </a:r>
          </a:p>
          <a:p>
            <a:endParaRPr lang="en-US" altLang="en-US" dirty="0">
              <a:ea typeface="MS PGothic" charset="-128"/>
            </a:endParaRPr>
          </a:p>
          <a:p>
            <a:r>
              <a:rPr lang="en-US" altLang="en-US" b="1" dirty="0">
                <a:ea typeface="MS PGothic" charset="-128"/>
              </a:rPr>
              <a:t>(Click): </a:t>
            </a:r>
            <a:r>
              <a:rPr lang="en-US" altLang="en-US" dirty="0">
                <a:ea typeface="MS PGothic" charset="-128"/>
              </a:rPr>
              <a:t>Structure</a:t>
            </a: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Steroid</a:t>
            </a:r>
          </a:p>
          <a:p>
            <a:r>
              <a:rPr lang="en-US" altLang="en-US" b="1" baseline="0" dirty="0">
                <a:ea typeface="MS PGothic" charset="-128"/>
              </a:rPr>
              <a:t>(Click): </a:t>
            </a:r>
            <a:r>
              <a:rPr lang="en-US" altLang="en-US" baseline="0" dirty="0">
                <a:ea typeface="MS PGothic" charset="-128"/>
              </a:rPr>
              <a:t>Peptide/Protein</a:t>
            </a:r>
            <a:endParaRPr lang="en-US" altLang="en-US" dirty="0">
              <a:ea typeface="MS PGothic" charset="-128"/>
            </a:endParaRPr>
          </a:p>
          <a:p>
            <a:r>
              <a:rPr lang="en-US" altLang="en-US" dirty="0">
                <a:ea typeface="MS PGothic" charset="-128"/>
              </a:rPr>
              <a:t>Hormones are categorized according to structure, either steroid hormones or peptide/protein hormones.</a:t>
            </a:r>
          </a:p>
          <a:p>
            <a:r>
              <a:rPr lang="en-US" altLang="en-US" dirty="0">
                <a:ea typeface="MS PGothic" charset="-128"/>
              </a:rPr>
              <a:t>For more information, see the Hormones</a:t>
            </a:r>
            <a:r>
              <a:rPr lang="en-US" altLang="en-US" baseline="0" dirty="0">
                <a:ea typeface="MS PGothic" charset="-128"/>
              </a:rPr>
              <a:t> and Behavior Module at: http://noba.to/c6gvwu9m</a:t>
            </a:r>
            <a:endParaRPr lang="en-US" altLang="en-US" dirty="0">
              <a:ea typeface="MS PGothic" charset="-128"/>
            </a:endParaRP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5C638BDA-13C7-7841-AC6D-39AF113D51C1}" type="slidenum">
              <a:rPr lang="en-US" altLang="en-US">
                <a:solidFill>
                  <a:prstClr val="black"/>
                </a:solidFill>
                <a:latin typeface="Calibri" charset="0"/>
              </a:rPr>
              <a:pPr/>
              <a:t>6</a:t>
            </a:fld>
            <a:endParaRPr lang="en-US" altLang="en-US" dirty="0">
              <a:solidFill>
                <a:prstClr val="black"/>
              </a:solidFill>
              <a:latin typeface="Calibri" charset="0"/>
            </a:endParaRPr>
          </a:p>
        </p:txBody>
      </p:sp>
    </p:spTree>
    <p:extLst>
      <p:ext uri="{BB962C8B-B14F-4D97-AF65-F5344CB8AC3E}">
        <p14:creationId xmlns:p14="http://schemas.microsoft.com/office/powerpoint/2010/main" val="1755871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provide information about the ways hormones interact with cells to influence behavior. </a:t>
            </a:r>
          </a:p>
          <a:p>
            <a:endParaRPr lang="en-US" altLang="en-US" dirty="0">
              <a:ea typeface="MS PGothic" charset="-128"/>
            </a:endParaRPr>
          </a:p>
          <a:p>
            <a:r>
              <a:rPr lang="en-US" altLang="en-US" dirty="0">
                <a:ea typeface="MS PGothic" charset="-128"/>
              </a:rPr>
              <a:t>(</a:t>
            </a:r>
            <a:r>
              <a:rPr lang="en-US" altLang="en-US" b="1" dirty="0">
                <a:ea typeface="MS PGothic" charset="-128"/>
              </a:rPr>
              <a:t>Click):</a:t>
            </a:r>
            <a:r>
              <a:rPr lang="en-US" altLang="en-US" b="1" baseline="0" dirty="0">
                <a:ea typeface="MS PGothic" charset="-128"/>
              </a:rPr>
              <a:t> </a:t>
            </a:r>
            <a:r>
              <a:rPr lang="en-US" altLang="en-US" baseline="0" dirty="0">
                <a:ea typeface="MS PGothic" charset="-128"/>
              </a:rPr>
              <a:t>Receptors</a:t>
            </a:r>
            <a:endParaRPr lang="en-US" altLang="en-US" dirty="0">
              <a:ea typeface="MS PGothic" charset="-128"/>
            </a:endParaRPr>
          </a:p>
          <a:p>
            <a:r>
              <a:rPr lang="en-US" altLang="en-US" dirty="0">
                <a:ea typeface="MS PGothic" charset="-128"/>
              </a:rPr>
              <a:t>Hormones interact with cells by binding to receptors, just like neurotransmitters. </a:t>
            </a:r>
          </a:p>
          <a:p>
            <a:r>
              <a:rPr lang="en-US" altLang="en-US" b="1" dirty="0">
                <a:ea typeface="MS PGothic" charset="-128"/>
              </a:rPr>
              <a:t>(Click): </a:t>
            </a:r>
            <a:r>
              <a:rPr lang="en-US" altLang="en-US" dirty="0">
                <a:ea typeface="MS PGothic" charset="-128"/>
              </a:rPr>
              <a:t>Target cells</a:t>
            </a:r>
          </a:p>
          <a:p>
            <a:r>
              <a:rPr lang="en-US" altLang="en-US" dirty="0">
                <a:ea typeface="MS PGothic" charset="-128"/>
              </a:rPr>
              <a:t>Target cells contain receptors for hormones and react when hormones bind. </a:t>
            </a:r>
          </a:p>
          <a:p>
            <a:r>
              <a:rPr lang="en-US" altLang="en-US" b="1" dirty="0">
                <a:ea typeface="MS PGothic" charset="-128"/>
              </a:rPr>
              <a:t>(Click): </a:t>
            </a:r>
            <a:r>
              <a:rPr lang="en-US" altLang="en-US" dirty="0">
                <a:ea typeface="MS PGothic" charset="-128"/>
              </a:rPr>
              <a:t>Gene expression</a:t>
            </a:r>
          </a:p>
          <a:p>
            <a:r>
              <a:rPr lang="en-US" altLang="en-US" dirty="0">
                <a:ea typeface="MS PGothic" charset="-128"/>
              </a:rPr>
              <a:t>This may cause small changes in the physiological processes of the cell, or it may manipulate gene expression. This can cause long-term, cascading effects that allow hormones to affect growth, development, behavior, and other complex processes. </a:t>
            </a: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Functions</a:t>
            </a:r>
            <a:endParaRPr lang="en-US" altLang="en-US" dirty="0">
              <a:ea typeface="MS PGothic" charset="-128"/>
            </a:endParaRPr>
          </a:p>
          <a:p>
            <a:r>
              <a:rPr lang="en-US" altLang="en-US" dirty="0">
                <a:ea typeface="MS PGothic" charset="-128"/>
              </a:rPr>
              <a:t>Hormones serve many purposes in the body. </a:t>
            </a: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Regulate input</a:t>
            </a:r>
            <a:endParaRPr lang="en-US" altLang="en-US" dirty="0">
              <a:ea typeface="MS PGothic" charset="-128"/>
            </a:endParaRPr>
          </a:p>
          <a:p>
            <a:r>
              <a:rPr lang="en-US" altLang="en-US" dirty="0">
                <a:ea typeface="MS PGothic" charset="-128"/>
              </a:rPr>
              <a:t>Hormones can influence your senses, making you more or less sensitive to certain stimuli. </a:t>
            </a:r>
          </a:p>
          <a:p>
            <a:r>
              <a:rPr lang="en-US" altLang="en-US" b="1" dirty="0">
                <a:ea typeface="MS PGothic" charset="-128"/>
              </a:rPr>
              <a:t>(Click): </a:t>
            </a:r>
            <a:r>
              <a:rPr lang="en-US" altLang="en-US" dirty="0">
                <a:ea typeface="MS PGothic" charset="-128"/>
              </a:rPr>
              <a:t>Regulate cognition</a:t>
            </a:r>
          </a:p>
          <a:p>
            <a:r>
              <a:rPr lang="en-US" altLang="en-US" dirty="0">
                <a:ea typeface="MS PGothic" charset="-128"/>
              </a:rPr>
              <a:t>They can influence cognition by increasing the speed of transmission or the strength of a pathway. </a:t>
            </a:r>
          </a:p>
          <a:p>
            <a:r>
              <a:rPr lang="en-US" altLang="en-US" b="1" dirty="0">
                <a:ea typeface="MS PGothic" charset="-128"/>
              </a:rPr>
              <a:t>(Click):</a:t>
            </a:r>
            <a:r>
              <a:rPr lang="en-US" altLang="en-US" b="1" baseline="0" dirty="0">
                <a:ea typeface="MS PGothic" charset="-128"/>
              </a:rPr>
              <a:t> </a:t>
            </a:r>
            <a:r>
              <a:rPr lang="en-US" altLang="en-US" baseline="0" dirty="0">
                <a:ea typeface="MS PGothic" charset="-128"/>
              </a:rPr>
              <a:t>Control output</a:t>
            </a:r>
            <a:endParaRPr lang="en-US" altLang="en-US" dirty="0">
              <a:ea typeface="MS PGothic" charset="-128"/>
            </a:endParaRPr>
          </a:p>
          <a:p>
            <a:r>
              <a:rPr lang="en-US" altLang="en-US" dirty="0">
                <a:ea typeface="MS PGothic" charset="-128"/>
              </a:rPr>
              <a:t>Hormones can also influence your response by their effect on muscles and organ systems. </a:t>
            </a:r>
          </a:p>
          <a:p>
            <a:endParaRPr lang="en-US" altLang="en-US" dirty="0">
              <a:ea typeface="MS PGothic" charset="-128"/>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BD0F2601-CB5A-044D-9991-9F352395FE15}" type="slidenum">
              <a:rPr lang="en-US" altLang="en-US">
                <a:solidFill>
                  <a:prstClr val="black"/>
                </a:solidFill>
                <a:latin typeface="Calibri" charset="0"/>
              </a:rPr>
              <a:pPr/>
              <a:t>7</a:t>
            </a:fld>
            <a:endParaRPr lang="en-US" altLang="en-US" dirty="0">
              <a:solidFill>
                <a:prstClr val="black"/>
              </a:solidFill>
              <a:latin typeface="Calibri" charset="0"/>
            </a:endParaRPr>
          </a:p>
        </p:txBody>
      </p:sp>
    </p:spTree>
    <p:extLst>
      <p:ext uri="{BB962C8B-B14F-4D97-AF65-F5344CB8AC3E}">
        <p14:creationId xmlns:p14="http://schemas.microsoft.com/office/powerpoint/2010/main" val="1092934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a:ea typeface="MS PGothic" charset="-128"/>
              </a:rPr>
              <a:t>The purpose of this slide is to continue providing information about the ways hormones interact with cells to influence behavior. </a:t>
            </a:r>
          </a:p>
          <a:p>
            <a:endParaRPr lang="en-US" dirty="0"/>
          </a:p>
          <a:p>
            <a:r>
              <a:rPr lang="en-US" altLang="en-US" b="1" dirty="0">
                <a:ea typeface="MS PGothic" charset="-128"/>
              </a:rPr>
              <a:t>(Click): </a:t>
            </a:r>
            <a:r>
              <a:rPr lang="en-US" altLang="en-US" dirty="0">
                <a:ea typeface="MS PGothic" charset="-128"/>
              </a:rPr>
              <a:t>Not causal,</a:t>
            </a:r>
            <a:r>
              <a:rPr lang="en-US" altLang="en-US" baseline="0" dirty="0">
                <a:ea typeface="MS PGothic" charset="-128"/>
              </a:rPr>
              <a:t> influences probability</a:t>
            </a:r>
            <a:endParaRPr lang="en-US" altLang="en-US" dirty="0">
              <a:ea typeface="MS PGothic" charset="-128"/>
            </a:endParaRPr>
          </a:p>
          <a:p>
            <a:r>
              <a:rPr lang="en-US" altLang="en-US" dirty="0">
                <a:ea typeface="MS PGothic" charset="-128"/>
              </a:rPr>
              <a:t>When exposed to a threat, hormones help you react in response to your fight-or-flight instinct. </a:t>
            </a:r>
          </a:p>
          <a:p>
            <a:endParaRPr lang="en-US" altLang="en-US" dirty="0">
              <a:ea typeface="MS PGothic" charset="-128"/>
            </a:endParaRPr>
          </a:p>
          <a:p>
            <a:r>
              <a:rPr lang="en-US" altLang="en-US" b="1" dirty="0">
                <a:ea typeface="MS PGothic" charset="-128"/>
              </a:rPr>
              <a:t>(Click): </a:t>
            </a:r>
            <a:r>
              <a:rPr lang="en-US" altLang="en-US" dirty="0">
                <a:ea typeface="MS PGothic" charset="-128"/>
              </a:rPr>
              <a:t>Threat, win/loss, sex</a:t>
            </a:r>
          </a:p>
          <a:p>
            <a:r>
              <a:rPr lang="en-US" altLang="en-US" dirty="0">
                <a:ea typeface="MS PGothic" charset="-128"/>
              </a:rPr>
              <a:t>Competitors, as well as fans, experience a drop in testosterone after a loss and an increase in testosterone after a win. The anticipation of sex can also cause the release of testosterone, influencing mating and reproductive behaviors. </a:t>
            </a:r>
          </a:p>
          <a:p>
            <a:endParaRPr lang="en-US" altLang="en-US" dirty="0">
              <a:ea typeface="MS PGothic" charset="-128"/>
            </a:endParaRPr>
          </a:p>
          <a:p>
            <a:r>
              <a:rPr lang="en-US" altLang="en-US" b="1" dirty="0">
                <a:ea typeface="MS PGothic" charset="-128"/>
              </a:rPr>
              <a:t>(Click): </a:t>
            </a:r>
            <a:r>
              <a:rPr lang="en-US" altLang="en-US" dirty="0">
                <a:ea typeface="MS PGothic" charset="-128"/>
              </a:rPr>
              <a:t>Multipurpose</a:t>
            </a:r>
            <a:r>
              <a:rPr lang="en-US" altLang="en-US" baseline="0" dirty="0">
                <a:ea typeface="MS PGothic" charset="-128"/>
              </a:rPr>
              <a:t> </a:t>
            </a:r>
            <a:endParaRPr lang="en-US" altLang="en-US" dirty="0">
              <a:ea typeface="MS PGothic" charset="-128"/>
            </a:endParaRPr>
          </a:p>
          <a:p>
            <a:r>
              <a:rPr lang="en-US" altLang="en-US" dirty="0">
                <a:ea typeface="MS PGothic" charset="-128"/>
              </a:rPr>
              <a:t>Hormones, like many other biological compounds, have evolved to serve multiple purposes in the body. The hormones testosterone and estradiol are responsible for sperm and egg maturation, and also promote mating behaviors. This increases the likelihood sex will occur and the egg will be fertilized. </a:t>
            </a:r>
          </a:p>
          <a:p>
            <a:endParaRPr lang="en-US" dirty="0"/>
          </a:p>
        </p:txBody>
      </p:sp>
      <p:sp>
        <p:nvSpPr>
          <p:cNvPr id="4" name="Slide Number Placeholder 3"/>
          <p:cNvSpPr>
            <a:spLocks noGrp="1"/>
          </p:cNvSpPr>
          <p:nvPr>
            <p:ph type="sldNum" sz="quarter" idx="10"/>
          </p:nvPr>
        </p:nvSpPr>
        <p:spPr/>
        <p:txBody>
          <a:bodyPr/>
          <a:lstStyle/>
          <a:p>
            <a:pPr>
              <a:defRPr/>
            </a:pPr>
            <a:fld id="{83C540A8-31E0-824B-A29B-B90C578E908C}" type="slidenum">
              <a:rPr lang="en-US" altLang="en-US" smtClean="0">
                <a:solidFill>
                  <a:prstClr val="black"/>
                </a:solidFill>
              </a:rPr>
              <a:pPr>
                <a:defRPr/>
              </a:pPr>
              <a:t>8</a:t>
            </a:fld>
            <a:endParaRPr lang="en-US" altLang="en-US" dirty="0">
              <a:solidFill>
                <a:prstClr val="black"/>
              </a:solidFill>
            </a:endParaRPr>
          </a:p>
        </p:txBody>
      </p:sp>
    </p:spTree>
    <p:extLst>
      <p:ext uri="{BB962C8B-B14F-4D97-AF65-F5344CB8AC3E}">
        <p14:creationId xmlns:p14="http://schemas.microsoft.com/office/powerpoint/2010/main" val="4144636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S PGothic" panose="020B0600070205080204" pitchFamily="34" charset="-128"/>
                <a:cs typeface="+mn-cs"/>
              </a:rPr>
              <a:t>The purpose of this slide is</a:t>
            </a:r>
            <a:r>
              <a:rPr lang="en-US" sz="1200" kern="1200" baseline="0" dirty="0">
                <a:solidFill>
                  <a:schemeClr val="tx1"/>
                </a:solidFill>
                <a:effectLst/>
                <a:latin typeface="+mn-lt"/>
                <a:ea typeface="MS PGothic" panose="020B0600070205080204" pitchFamily="34" charset="-128"/>
                <a:cs typeface="+mn-cs"/>
              </a:rPr>
              <a:t> to facilitate a discussion on potential behavioral outcomes of hormone-induced cellular changes. </a:t>
            </a:r>
            <a:endParaRPr lang="en-US" sz="1200" kern="1200" dirty="0">
              <a:solidFill>
                <a:schemeClr val="tx1"/>
              </a:solidFill>
              <a:effectLst/>
              <a:latin typeface="+mn-lt"/>
              <a:ea typeface="MS PGothic" panose="020B0600070205080204" pitchFamily="34" charset="-128"/>
              <a:cs typeface="+mn-cs"/>
            </a:endParaRPr>
          </a:p>
          <a:p>
            <a:pPr lvl="0"/>
            <a:endParaRPr lang="en-US" sz="1200" kern="1200" dirty="0">
              <a:solidFill>
                <a:schemeClr val="tx1"/>
              </a:solidFill>
              <a:effectLst/>
              <a:latin typeface="+mn-lt"/>
              <a:ea typeface="MS PGothic" panose="020B0600070205080204" pitchFamily="34" charset="-128"/>
              <a:cs typeface="+mn-cs"/>
            </a:endParaRPr>
          </a:p>
          <a:p>
            <a:pPr lvl="0"/>
            <a:r>
              <a:rPr lang="en-US" sz="1200" kern="1200" dirty="0">
                <a:solidFill>
                  <a:schemeClr val="tx1"/>
                </a:solidFill>
                <a:effectLst/>
                <a:latin typeface="+mn-lt"/>
                <a:ea typeface="MS PGothic" panose="020B0600070205080204" pitchFamily="34" charset="-128"/>
                <a:cs typeface="+mn-cs"/>
              </a:rPr>
              <a:t>Hormones cause changes in the rates of cellular processes or in cellular morphology. </a:t>
            </a:r>
          </a:p>
          <a:p>
            <a:pPr lvl="0"/>
            <a:endParaRPr lang="en-US" sz="1200" kern="1200" dirty="0">
              <a:solidFill>
                <a:schemeClr val="tx1"/>
              </a:solidFill>
              <a:effectLst/>
              <a:latin typeface="+mn-lt"/>
              <a:ea typeface="MS PGothic" panose="020B0600070205080204" pitchFamily="34" charset="-128"/>
              <a:cs typeface="+mn-cs"/>
            </a:endParaRPr>
          </a:p>
          <a:p>
            <a:pPr lvl="0"/>
            <a:r>
              <a:rPr lang="en-US" sz="1200" kern="1200" dirty="0">
                <a:solidFill>
                  <a:schemeClr val="tx1"/>
                </a:solidFill>
                <a:effectLst/>
                <a:latin typeface="+mn-lt"/>
                <a:ea typeface="MS PGothic" panose="020B0600070205080204" pitchFamily="34" charset="-128"/>
                <a:cs typeface="+mn-cs"/>
              </a:rPr>
              <a:t>Ask students: What are some ways that these hormonally induced cellular changes might theoretically produce profound changes in behavior?</a:t>
            </a:r>
          </a:p>
          <a:p>
            <a:pPr lvl="0"/>
            <a:r>
              <a:rPr lang="en-US" sz="1200" kern="1200" dirty="0">
                <a:solidFill>
                  <a:schemeClr val="tx1"/>
                </a:solidFill>
                <a:effectLst/>
                <a:latin typeface="+mn-lt"/>
                <a:ea typeface="MS PGothic" panose="020B0600070205080204" pitchFamily="34" charset="-128"/>
                <a:cs typeface="+mn-cs"/>
              </a:rPr>
              <a:t>Discuss gene expression, cascading events, protein synthesis, changes in brain structure and function, pregnancy, parental behaviors, puberty, aggression, etc.</a:t>
            </a:r>
            <a:endParaRPr lang="en-US" dirty="0"/>
          </a:p>
        </p:txBody>
      </p:sp>
      <p:sp>
        <p:nvSpPr>
          <p:cNvPr id="4" name="Slide Number Placeholder 3"/>
          <p:cNvSpPr>
            <a:spLocks noGrp="1"/>
          </p:cNvSpPr>
          <p:nvPr>
            <p:ph type="sldNum" sz="quarter" idx="10"/>
          </p:nvPr>
        </p:nvSpPr>
        <p:spPr/>
        <p:txBody>
          <a:bodyPr/>
          <a:lstStyle/>
          <a:p>
            <a:pPr>
              <a:defRPr/>
            </a:pPr>
            <a:fld id="{83C540A8-31E0-824B-A29B-B90C578E908C}" type="slidenum">
              <a:rPr lang="en-US" altLang="en-US" smtClean="0">
                <a:solidFill>
                  <a:prstClr val="black"/>
                </a:solidFill>
              </a:rPr>
              <a:pPr>
                <a:defRPr/>
              </a:pPr>
              <a:t>9</a:t>
            </a:fld>
            <a:endParaRPr lang="en-US" altLang="en-US" dirty="0">
              <a:solidFill>
                <a:prstClr val="black"/>
              </a:solidFill>
            </a:endParaRPr>
          </a:p>
        </p:txBody>
      </p:sp>
    </p:spTree>
    <p:extLst>
      <p:ext uri="{BB962C8B-B14F-4D97-AF65-F5344CB8AC3E}">
        <p14:creationId xmlns:p14="http://schemas.microsoft.com/office/powerpoint/2010/main" val="260993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4299A1-0C3C-4BDD-967C-3C5D3AE8596D}"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406335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4299A1-0C3C-4BDD-967C-3C5D3AE8596D}"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334648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4299A1-0C3C-4BDD-967C-3C5D3AE8596D}"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3447843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AAC79E2-8D20-F54F-855C-337C5AA69E82}" type="datetimeFigureOut">
              <a:rPr lang="en-US" altLang="en-US"/>
              <a:pPr>
                <a:defRPr/>
              </a:pPr>
              <a:t>8/30/2016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695669-C623-7742-9B4D-9892550963BA}" type="slidenum">
              <a:rPr lang="en-US" altLang="en-US"/>
              <a:pPr>
                <a:defRPr/>
              </a:pPr>
              <a:t>‹#›</a:t>
            </a:fld>
            <a:endParaRPr lang="en-US" altLang="en-US" dirty="0"/>
          </a:p>
        </p:txBody>
      </p:sp>
    </p:spTree>
    <p:extLst>
      <p:ext uri="{BB962C8B-B14F-4D97-AF65-F5344CB8AC3E}">
        <p14:creationId xmlns:p14="http://schemas.microsoft.com/office/powerpoint/2010/main" val="2714272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4FDEEC-5FD0-F441-8966-51C35BBB098B}" type="datetimeFigureOut">
              <a:rPr lang="en-US" altLang="en-US"/>
              <a:pPr>
                <a:defRPr/>
              </a:pPr>
              <a:t>8/30/2016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1F8AA7D-AAA0-8B4E-9E46-7926A5790496}" type="slidenum">
              <a:rPr lang="en-US" altLang="en-US"/>
              <a:pPr>
                <a:defRPr/>
              </a:pPr>
              <a:t>‹#›</a:t>
            </a:fld>
            <a:endParaRPr lang="en-US" altLang="en-US" dirty="0"/>
          </a:p>
        </p:txBody>
      </p:sp>
    </p:spTree>
    <p:extLst>
      <p:ext uri="{BB962C8B-B14F-4D97-AF65-F5344CB8AC3E}">
        <p14:creationId xmlns:p14="http://schemas.microsoft.com/office/powerpoint/2010/main" val="180363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5AAB604-38AB-EA4C-89C5-1603F0E73D3C}" type="datetimeFigureOut">
              <a:rPr lang="en-US" altLang="en-US"/>
              <a:pPr>
                <a:defRPr/>
              </a:pPr>
              <a:t>8/30/2016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017E6CF-93ED-6B40-9700-3C7280AD6224}" type="slidenum">
              <a:rPr lang="en-US" altLang="en-US"/>
              <a:pPr>
                <a:defRPr/>
              </a:pPr>
              <a:t>‹#›</a:t>
            </a:fld>
            <a:endParaRPr lang="en-US" altLang="en-US" dirty="0"/>
          </a:p>
        </p:txBody>
      </p:sp>
    </p:spTree>
    <p:extLst>
      <p:ext uri="{BB962C8B-B14F-4D97-AF65-F5344CB8AC3E}">
        <p14:creationId xmlns:p14="http://schemas.microsoft.com/office/powerpoint/2010/main" val="358094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9FD1D98-F6EE-3D42-B65B-F7A1CB88DACF}" type="datetimeFigureOut">
              <a:rPr lang="en-US" altLang="en-US"/>
              <a:pPr>
                <a:defRPr/>
              </a:pPr>
              <a:t>8/30/2016</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0102EA0-66DC-A749-98C0-72AB4D132F19}" type="slidenum">
              <a:rPr lang="en-US" altLang="en-US"/>
              <a:pPr>
                <a:defRPr/>
              </a:pPr>
              <a:t>‹#›</a:t>
            </a:fld>
            <a:endParaRPr lang="en-US" altLang="en-US" dirty="0"/>
          </a:p>
        </p:txBody>
      </p:sp>
    </p:spTree>
    <p:extLst>
      <p:ext uri="{BB962C8B-B14F-4D97-AF65-F5344CB8AC3E}">
        <p14:creationId xmlns:p14="http://schemas.microsoft.com/office/powerpoint/2010/main" val="2083337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00A5E1E-FAE5-F543-94F5-F0AFC409294F}" type="datetimeFigureOut">
              <a:rPr lang="en-US" altLang="en-US"/>
              <a:pPr>
                <a:defRPr/>
              </a:pPr>
              <a:t>8/30/2016</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7B849B-2C2C-D046-9537-B4DFD4A9D6BD}" type="slidenum">
              <a:rPr lang="en-US" altLang="en-US"/>
              <a:pPr>
                <a:defRPr/>
              </a:pPr>
              <a:t>‹#›</a:t>
            </a:fld>
            <a:endParaRPr lang="en-US" altLang="en-US" dirty="0"/>
          </a:p>
        </p:txBody>
      </p:sp>
    </p:spTree>
    <p:extLst>
      <p:ext uri="{BB962C8B-B14F-4D97-AF65-F5344CB8AC3E}">
        <p14:creationId xmlns:p14="http://schemas.microsoft.com/office/powerpoint/2010/main" val="3619777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68408E4-6BAC-5249-B4C7-9E1D729E5074}" type="datetimeFigureOut">
              <a:rPr lang="en-US" altLang="en-US"/>
              <a:pPr>
                <a:defRPr/>
              </a:pPr>
              <a:t>8/30/2016</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D43EE9E-DAE0-1144-89BA-66EC7F9D50B7}" type="slidenum">
              <a:rPr lang="en-US" altLang="en-US"/>
              <a:pPr>
                <a:defRPr/>
              </a:pPr>
              <a:t>‹#›</a:t>
            </a:fld>
            <a:endParaRPr lang="en-US" altLang="en-US" dirty="0"/>
          </a:p>
        </p:txBody>
      </p:sp>
    </p:spTree>
    <p:extLst>
      <p:ext uri="{BB962C8B-B14F-4D97-AF65-F5344CB8AC3E}">
        <p14:creationId xmlns:p14="http://schemas.microsoft.com/office/powerpoint/2010/main" val="3285428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8E93E-F25F-8940-9F7C-2D0660C026C2}" type="datetimeFigureOut">
              <a:rPr lang="en-US" altLang="en-US"/>
              <a:pPr>
                <a:defRPr/>
              </a:pPr>
              <a:t>8/30/2016</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650E2A9-D115-C14C-ABCF-43AE2460ECD9}" type="slidenum">
              <a:rPr lang="en-US" altLang="en-US"/>
              <a:pPr>
                <a:defRPr/>
              </a:pPr>
              <a:t>‹#›</a:t>
            </a:fld>
            <a:endParaRPr lang="en-US" altLang="en-US" dirty="0"/>
          </a:p>
        </p:txBody>
      </p:sp>
    </p:spTree>
    <p:extLst>
      <p:ext uri="{BB962C8B-B14F-4D97-AF65-F5344CB8AC3E}">
        <p14:creationId xmlns:p14="http://schemas.microsoft.com/office/powerpoint/2010/main" val="451624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577005-5D2B-2F4D-B033-1500D157C38E}" type="datetimeFigureOut">
              <a:rPr lang="en-US" altLang="en-US"/>
              <a:pPr>
                <a:defRPr/>
              </a:pPr>
              <a:t>8/30/2016</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0AFF984-0B64-A54B-944E-E16FF924AA7D}" type="slidenum">
              <a:rPr lang="en-US" altLang="en-US"/>
              <a:pPr>
                <a:defRPr/>
              </a:pPr>
              <a:t>‹#›</a:t>
            </a:fld>
            <a:endParaRPr lang="en-US" altLang="en-US" dirty="0"/>
          </a:p>
        </p:txBody>
      </p:sp>
    </p:spTree>
    <p:extLst>
      <p:ext uri="{BB962C8B-B14F-4D97-AF65-F5344CB8AC3E}">
        <p14:creationId xmlns:p14="http://schemas.microsoft.com/office/powerpoint/2010/main" val="176570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4299A1-0C3C-4BDD-967C-3C5D3AE8596D}"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1010259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F1301DD-19C8-084E-88C0-B3C3BBD4AE1A}" type="datetimeFigureOut">
              <a:rPr lang="en-US" altLang="en-US"/>
              <a:pPr>
                <a:defRPr/>
              </a:pPr>
              <a:t>8/30/2016</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2D3C8EA-1A7F-0D4B-A530-D999CD5C6026}" type="slidenum">
              <a:rPr lang="en-US" altLang="en-US"/>
              <a:pPr>
                <a:defRPr/>
              </a:pPr>
              <a:t>‹#›</a:t>
            </a:fld>
            <a:endParaRPr lang="en-US" altLang="en-US" dirty="0"/>
          </a:p>
        </p:txBody>
      </p:sp>
    </p:spTree>
    <p:extLst>
      <p:ext uri="{BB962C8B-B14F-4D97-AF65-F5344CB8AC3E}">
        <p14:creationId xmlns:p14="http://schemas.microsoft.com/office/powerpoint/2010/main" val="3854302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AA942D4-886A-374D-9C36-6475E49EEDD2}" type="datetimeFigureOut">
              <a:rPr lang="en-US" altLang="en-US"/>
              <a:pPr>
                <a:defRPr/>
              </a:pPr>
              <a:t>8/30/2016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97C8497-22AD-6742-B841-4F1E8B0D5A43}" type="slidenum">
              <a:rPr lang="en-US" altLang="en-US"/>
              <a:pPr>
                <a:defRPr/>
              </a:pPr>
              <a:t>‹#›</a:t>
            </a:fld>
            <a:endParaRPr lang="en-US" altLang="en-US" dirty="0"/>
          </a:p>
        </p:txBody>
      </p:sp>
    </p:spTree>
    <p:extLst>
      <p:ext uri="{BB962C8B-B14F-4D97-AF65-F5344CB8AC3E}">
        <p14:creationId xmlns:p14="http://schemas.microsoft.com/office/powerpoint/2010/main" val="32603306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B20517-BB2C-C24B-BD51-A28073B7FB03}" type="datetimeFigureOut">
              <a:rPr lang="en-US" altLang="en-US"/>
              <a:pPr>
                <a:defRPr/>
              </a:pPr>
              <a:t>8/30/2016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3957C48-B3FE-1C43-B169-3BFD4FB3C6F7}" type="slidenum">
              <a:rPr lang="en-US" altLang="en-US"/>
              <a:pPr>
                <a:defRPr/>
              </a:pPr>
              <a:t>‹#›</a:t>
            </a:fld>
            <a:endParaRPr lang="en-US" altLang="en-US" dirty="0"/>
          </a:p>
        </p:txBody>
      </p:sp>
    </p:spTree>
    <p:extLst>
      <p:ext uri="{BB962C8B-B14F-4D97-AF65-F5344CB8AC3E}">
        <p14:creationId xmlns:p14="http://schemas.microsoft.com/office/powerpoint/2010/main" val="48270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4299A1-0C3C-4BDD-967C-3C5D3AE8596D}"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190540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4299A1-0C3C-4BDD-967C-3C5D3AE8596D}"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141834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4299A1-0C3C-4BDD-967C-3C5D3AE8596D}"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192862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4299A1-0C3C-4BDD-967C-3C5D3AE8596D}"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940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299A1-0C3C-4BDD-967C-3C5D3AE8596D}" type="datetimeFigureOut">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3073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299A1-0C3C-4BDD-967C-3C5D3AE8596D}"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153902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299A1-0C3C-4BDD-967C-3C5D3AE8596D}"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56011-A8DA-47BD-990F-B51BA70E9025}" type="slidenum">
              <a:rPr lang="en-US" smtClean="0"/>
              <a:t>‹#›</a:t>
            </a:fld>
            <a:endParaRPr lang="en-US"/>
          </a:p>
        </p:txBody>
      </p:sp>
    </p:spTree>
    <p:extLst>
      <p:ext uri="{BB962C8B-B14F-4D97-AF65-F5344CB8AC3E}">
        <p14:creationId xmlns:p14="http://schemas.microsoft.com/office/powerpoint/2010/main" val="332211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299A1-0C3C-4BDD-967C-3C5D3AE8596D}" type="datetimeFigureOut">
              <a:rPr lang="en-US" smtClean="0"/>
              <a:t>8/30/2016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56011-A8DA-47BD-990F-B51BA70E9025}" type="slidenum">
              <a:rPr lang="en-US" smtClean="0"/>
              <a:t>‹#›</a:t>
            </a:fld>
            <a:endParaRPr lang="en-US"/>
          </a:p>
        </p:txBody>
      </p:sp>
    </p:spTree>
    <p:extLst>
      <p:ext uri="{BB962C8B-B14F-4D97-AF65-F5344CB8AC3E}">
        <p14:creationId xmlns:p14="http://schemas.microsoft.com/office/powerpoint/2010/main" val="2332811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42151094-A581-D245-BB9A-8F5EEABC12BB}" type="datetimeFigureOut">
              <a:rPr lang="en-US" altLang="en-US"/>
              <a:pPr defTabSz="457200" fontAlgn="base">
                <a:spcBef>
                  <a:spcPct val="0"/>
                </a:spcBef>
                <a:spcAft>
                  <a:spcPct val="0"/>
                </a:spcAft>
                <a:defRPr/>
              </a:pPr>
              <a:t>8/30/2016</a:t>
            </a:fld>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6DCBDB5B-146F-854F-BA72-9F5B5E1A495F}" type="slidenum">
              <a:rPr lang="en-US" altLang="en-US"/>
              <a:pPr defTabSz="457200" fontAlgn="base">
                <a:spcBef>
                  <a:spcPct val="0"/>
                </a:spcBef>
                <a:spcAft>
                  <a:spcPct val="0"/>
                </a:spcAft>
                <a:defRPr/>
              </a:pPr>
              <a:t>‹#›</a:t>
            </a:fld>
            <a:endParaRPr lang="en-US" altLang="en-US" dirty="0"/>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028271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mWWl6L1QeO8"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4.jp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3524250"/>
            <a:ext cx="7772400" cy="1470025"/>
          </a:xfrm>
        </p:spPr>
        <p:txBody>
          <a:bodyPr/>
          <a:lstStyle/>
          <a:p>
            <a:pPr eaLnBrk="1" hangingPunct="1"/>
            <a:r>
              <a:rPr lang="en-US" altLang="en-US" b="1" dirty="0">
                <a:ea typeface="MS PGothic" charset="-128"/>
              </a:rPr>
              <a:t>Hormones &amp; Behavior</a:t>
            </a:r>
          </a:p>
        </p:txBody>
      </p:sp>
      <p:sp>
        <p:nvSpPr>
          <p:cNvPr id="3" name="Subtitle 2"/>
          <p:cNvSpPr>
            <a:spLocks noGrp="1"/>
          </p:cNvSpPr>
          <p:nvPr>
            <p:ph type="subTitle" idx="1"/>
          </p:nvPr>
        </p:nvSpPr>
        <p:spPr>
          <a:xfrm>
            <a:off x="1371600" y="4635500"/>
            <a:ext cx="6400800" cy="1752600"/>
          </a:xfrm>
        </p:spPr>
        <p:txBody>
          <a:bodyPr rtlCol="0">
            <a:normAutofit/>
          </a:bodyPr>
          <a:lstStyle/>
          <a:p>
            <a:pPr eaLnBrk="1" fontAlgn="auto" hangingPunct="1">
              <a:spcAft>
                <a:spcPts val="0"/>
              </a:spcAft>
              <a:buFont typeface="Arial"/>
              <a:buNone/>
              <a:defRPr/>
            </a:pPr>
            <a:r>
              <a:rPr lang="en-US" dirty="0">
                <a:ea typeface="+mn-ea"/>
              </a:rPr>
              <a:t>[Professor Name]</a:t>
            </a:r>
          </a:p>
          <a:p>
            <a:pPr eaLnBrk="1" fontAlgn="auto" hangingPunct="1">
              <a:spcAft>
                <a:spcPts val="0"/>
              </a:spcAft>
              <a:buFont typeface="Arial"/>
              <a:buNone/>
              <a:defRPr/>
            </a:pPr>
            <a:r>
              <a:rPr lang="en-US" dirty="0">
                <a:ea typeface="+mn-ea"/>
              </a:rPr>
              <a:t>[Class and Section Number]</a:t>
            </a:r>
          </a:p>
        </p:txBody>
      </p:sp>
      <p:pic>
        <p:nvPicPr>
          <p:cNvPr id="3076"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2753" y="315507"/>
            <a:ext cx="4458494" cy="3425219"/>
          </a:xfrm>
          <a:prstGeom prst="rect">
            <a:avLst/>
          </a:prstGeom>
        </p:spPr>
      </p:pic>
    </p:spTree>
    <p:extLst>
      <p:ext uri="{BB962C8B-B14F-4D97-AF65-F5344CB8AC3E}">
        <p14:creationId xmlns:p14="http://schemas.microsoft.com/office/powerpoint/2010/main" val="867142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b="1" u="sng" dirty="0">
                <a:ea typeface="MS PGothic" charset="-128"/>
              </a:rPr>
              <a:t>Overview</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a:buChar char="•"/>
              <a:defRPr/>
            </a:pPr>
            <a:r>
              <a:rPr lang="en-US" b="1" dirty="0">
                <a:solidFill>
                  <a:schemeClr val="bg1">
                    <a:lumMod val="75000"/>
                  </a:schemeClr>
                </a:solidFill>
              </a:rPr>
              <a:t>Hormones as Chemical Messengers</a:t>
            </a:r>
          </a:p>
          <a:p>
            <a:pPr lvl="1" eaLnBrk="1" fontAlgn="auto" hangingPunct="1">
              <a:spcAft>
                <a:spcPts val="0"/>
              </a:spcAft>
              <a:buFont typeface="Arial"/>
              <a:buChar char="•"/>
              <a:defRPr/>
            </a:pPr>
            <a:r>
              <a:rPr lang="en-US" b="1" dirty="0">
                <a:solidFill>
                  <a:schemeClr val="bg1">
                    <a:lumMod val="75000"/>
                  </a:schemeClr>
                </a:solidFill>
                <a:ea typeface="+mn-ea"/>
              </a:rPr>
              <a:t>Synthesis</a:t>
            </a:r>
          </a:p>
          <a:p>
            <a:pPr lvl="1" eaLnBrk="1" fontAlgn="auto" hangingPunct="1">
              <a:spcAft>
                <a:spcPts val="0"/>
              </a:spcAft>
              <a:buFont typeface="Arial"/>
              <a:buChar char="•"/>
              <a:defRPr/>
            </a:pPr>
            <a:r>
              <a:rPr lang="en-US" b="1" dirty="0">
                <a:solidFill>
                  <a:schemeClr val="bg1">
                    <a:lumMod val="75000"/>
                  </a:schemeClr>
                </a:solidFill>
                <a:ea typeface="+mn-ea"/>
              </a:rPr>
              <a:t>Interacting with Cells</a:t>
            </a:r>
          </a:p>
          <a:p>
            <a:pPr eaLnBrk="1" fontAlgn="auto" hangingPunct="1">
              <a:spcAft>
                <a:spcPts val="0"/>
              </a:spcAft>
              <a:buFont typeface="Arial"/>
              <a:buChar char="•"/>
              <a:defRPr/>
            </a:pPr>
            <a:r>
              <a:rPr lang="en-US" b="1" dirty="0">
                <a:ea typeface="+mn-ea"/>
              </a:rPr>
              <a:t>Sex Differentiation</a:t>
            </a:r>
          </a:p>
          <a:p>
            <a:pPr lvl="1" eaLnBrk="1" fontAlgn="auto" hangingPunct="1">
              <a:spcAft>
                <a:spcPts val="0"/>
              </a:spcAft>
              <a:buFont typeface="Arial"/>
              <a:buChar char="•"/>
              <a:defRPr/>
            </a:pPr>
            <a:r>
              <a:rPr lang="en-US" dirty="0">
                <a:ea typeface="+mn-ea"/>
              </a:rPr>
              <a:t>Sexual Dimorphism</a:t>
            </a:r>
          </a:p>
          <a:p>
            <a:pPr lvl="1" eaLnBrk="1" fontAlgn="auto" hangingPunct="1">
              <a:spcAft>
                <a:spcPts val="0"/>
              </a:spcAft>
              <a:buFont typeface="Arial"/>
              <a:buChar char="•"/>
              <a:defRPr/>
            </a:pPr>
            <a:r>
              <a:rPr lang="en-US" dirty="0">
                <a:ea typeface="+mn-ea"/>
              </a:rPr>
              <a:t>Biological Processes</a:t>
            </a:r>
          </a:p>
          <a:p>
            <a:pPr lvl="1" eaLnBrk="1" fontAlgn="auto" hangingPunct="1">
              <a:spcAft>
                <a:spcPts val="0"/>
              </a:spcAft>
              <a:buFont typeface="Arial"/>
              <a:buChar char="•"/>
              <a:defRPr/>
            </a:pPr>
            <a:r>
              <a:rPr lang="en-US" dirty="0">
                <a:ea typeface="+mn-ea"/>
              </a:rPr>
              <a:t>Biology versus Society</a:t>
            </a:r>
          </a:p>
          <a:p>
            <a:pPr eaLnBrk="1" fontAlgn="auto" hangingPunct="1">
              <a:spcAft>
                <a:spcPts val="0"/>
              </a:spcAft>
              <a:buFont typeface="Arial"/>
              <a:buChar char="•"/>
              <a:defRPr/>
            </a:pPr>
            <a:r>
              <a:rPr lang="en-US" dirty="0">
                <a:solidFill>
                  <a:schemeClr val="bg1">
                    <a:lumMod val="75000"/>
                  </a:schemeClr>
                </a:solidFill>
                <a:ea typeface="+mn-ea"/>
              </a:rPr>
              <a:t>Parental Behavior</a:t>
            </a:r>
          </a:p>
          <a:p>
            <a:pPr lvl="1" eaLnBrk="1" fontAlgn="auto" hangingPunct="1">
              <a:spcAft>
                <a:spcPts val="0"/>
              </a:spcAft>
              <a:buFont typeface="Arial"/>
              <a:buChar char="•"/>
              <a:defRPr/>
            </a:pPr>
            <a:r>
              <a:rPr lang="en-US" dirty="0">
                <a:solidFill>
                  <a:schemeClr val="bg1">
                    <a:lumMod val="75000"/>
                  </a:schemeClr>
                </a:solidFill>
                <a:ea typeface="+mn-ea"/>
              </a:rPr>
              <a:t>Maternal versus Paternal care</a:t>
            </a:r>
          </a:p>
          <a:p>
            <a:pPr lvl="1" eaLnBrk="1" fontAlgn="auto" hangingPunct="1">
              <a:spcAft>
                <a:spcPts val="0"/>
              </a:spcAft>
              <a:buFont typeface="Arial"/>
              <a:buChar char="•"/>
              <a:defRPr/>
            </a:pPr>
            <a:r>
              <a:rPr lang="en-US" dirty="0">
                <a:solidFill>
                  <a:schemeClr val="bg1">
                    <a:lumMod val="75000"/>
                  </a:schemeClr>
                </a:solidFill>
                <a:ea typeface="+mn-ea"/>
              </a:rPr>
              <a:t>Hormones and Mothers</a:t>
            </a:r>
          </a:p>
          <a:p>
            <a:pPr eaLnBrk="1" fontAlgn="auto" hangingPunct="1">
              <a:spcAft>
                <a:spcPts val="0"/>
              </a:spcAft>
              <a:buFont typeface="Arial"/>
              <a:buChar char="•"/>
              <a:defRPr/>
            </a:pPr>
            <a:r>
              <a:rPr lang="en-US" dirty="0">
                <a:solidFill>
                  <a:schemeClr val="bg1">
                    <a:lumMod val="75000"/>
                  </a:schemeClr>
                </a:solidFill>
                <a:ea typeface="+mn-ea"/>
              </a:rPr>
              <a:t>Aggressive Behavior</a:t>
            </a:r>
          </a:p>
          <a:p>
            <a:pPr eaLnBrk="1" fontAlgn="auto" hangingPunct="1">
              <a:spcAft>
                <a:spcPts val="0"/>
              </a:spcAft>
              <a:buFont typeface="Arial"/>
              <a:buChar char="•"/>
              <a:defRPr/>
            </a:pPr>
            <a:r>
              <a:rPr lang="en-US" dirty="0">
                <a:solidFill>
                  <a:schemeClr val="bg1">
                    <a:lumMod val="75000"/>
                  </a:schemeClr>
                </a:solidFill>
                <a:ea typeface="+mn-ea"/>
              </a:rPr>
              <a:t>Hormones and Behavior</a:t>
            </a:r>
          </a:p>
        </p:txBody>
      </p:sp>
    </p:spTree>
    <p:extLst>
      <p:ext uri="{BB962C8B-B14F-4D97-AF65-F5344CB8AC3E}">
        <p14:creationId xmlns:p14="http://schemas.microsoft.com/office/powerpoint/2010/main" val="3572545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b="1" u="sng" dirty="0">
                <a:ea typeface="MS PGothic" charset="-128"/>
              </a:rPr>
              <a:t>Sex Differentiation</a:t>
            </a:r>
          </a:p>
        </p:txBody>
      </p:sp>
      <p:sp>
        <p:nvSpPr>
          <p:cNvPr id="3" name="Content Placeholder 2"/>
          <p:cNvSpPr>
            <a:spLocks noGrp="1"/>
          </p:cNvSpPr>
          <p:nvPr>
            <p:ph idx="1"/>
          </p:nvPr>
        </p:nvSpPr>
        <p:spPr>
          <a:xfrm>
            <a:off x="1233207" y="5469892"/>
            <a:ext cx="6754346" cy="714562"/>
          </a:xfrm>
        </p:spPr>
        <p:txBody>
          <a:bodyPr/>
          <a:lstStyle/>
          <a:p>
            <a:pPr>
              <a:buFont typeface="Wingdings" panose="05000000000000000000" pitchFamily="2" charset="2"/>
              <a:buChar char="§"/>
              <a:defRPr/>
            </a:pPr>
            <a:r>
              <a:rPr lang="en-US" dirty="0"/>
              <a:t>Process of becoming male or female</a:t>
            </a:r>
          </a:p>
          <a:p>
            <a:pPr marL="0" indent="0">
              <a:buFont typeface="Arial" panose="020B0604020202020204" pitchFamily="34" charset="0"/>
              <a:buNone/>
              <a:defRPr/>
            </a:pP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387" t="4773" b="4276"/>
          <a:stretch/>
        </p:blipFill>
        <p:spPr>
          <a:xfrm>
            <a:off x="1808018" y="1328010"/>
            <a:ext cx="5125748" cy="3803072"/>
          </a:xfrm>
          <a:prstGeom prst="rect">
            <a:avLst/>
          </a:prstGeom>
        </p:spPr>
      </p:pic>
    </p:spTree>
    <p:extLst>
      <p:ext uri="{BB962C8B-B14F-4D97-AF65-F5344CB8AC3E}">
        <p14:creationId xmlns:p14="http://schemas.microsoft.com/office/powerpoint/2010/main" val="302685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b="1" u="sng" dirty="0">
                <a:ea typeface="MS PGothic" charset="-128"/>
              </a:rPr>
              <a:t>Sexual Dimorphism</a:t>
            </a:r>
          </a:p>
        </p:txBody>
      </p:sp>
      <p:sp>
        <p:nvSpPr>
          <p:cNvPr id="3" name="Content Placeholder 2"/>
          <p:cNvSpPr>
            <a:spLocks noGrp="1"/>
          </p:cNvSpPr>
          <p:nvPr>
            <p:ph idx="1"/>
          </p:nvPr>
        </p:nvSpPr>
        <p:spPr>
          <a:xfrm>
            <a:off x="457200" y="1600200"/>
            <a:ext cx="3457575" cy="4525963"/>
          </a:xfrm>
        </p:spPr>
        <p:txBody>
          <a:bodyPr/>
          <a:lstStyle/>
          <a:p>
            <a:pPr>
              <a:buFont typeface="Wingdings" panose="05000000000000000000" pitchFamily="2" charset="2"/>
              <a:buChar char="§"/>
              <a:defRPr/>
            </a:pPr>
            <a:r>
              <a:rPr lang="en-US" dirty="0"/>
              <a:t>Male vs. Female</a:t>
            </a:r>
          </a:p>
          <a:p>
            <a:pPr>
              <a:buFont typeface="Wingdings" panose="05000000000000000000" pitchFamily="2" charset="2"/>
              <a:buChar char="§"/>
              <a:defRPr/>
            </a:pPr>
            <a:r>
              <a:rPr lang="en-US" dirty="0"/>
              <a:t>Masculinization</a:t>
            </a:r>
          </a:p>
          <a:p>
            <a:pPr>
              <a:buFont typeface="Wingdings" panose="05000000000000000000" pitchFamily="2" charset="2"/>
              <a:buChar char="§"/>
              <a:defRPr/>
            </a:pPr>
            <a:r>
              <a:rPr lang="en-US" dirty="0"/>
              <a:t>Feminization</a:t>
            </a:r>
          </a:p>
          <a:p>
            <a:pPr marL="0" indent="0">
              <a:buFont typeface="Arial" panose="020B0604020202020204" pitchFamily="34" charset="0"/>
              <a:buNone/>
              <a:defRPr/>
            </a:pPr>
            <a:endParaRPr lang="en-US" dirty="0"/>
          </a:p>
        </p:txBody>
      </p:sp>
      <p:pic>
        <p:nvPicPr>
          <p:cNvPr id="20484" name="Picture 7" descr="File:The uterus differentiates from the fetal Müllerian duc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417638"/>
            <a:ext cx="4876800" cy="470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7833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b="1" u="sng" dirty="0">
                <a:ea typeface="MS PGothic" charset="-128"/>
              </a:rPr>
              <a:t>Biological Processes</a:t>
            </a:r>
          </a:p>
        </p:txBody>
      </p:sp>
      <p:pic>
        <p:nvPicPr>
          <p:cNvPr id="22532" name="Picture 5" descr="https://upload.wikimedia.org/wikipedia/commons/0/0a/Sex-dif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39" y="1417638"/>
            <a:ext cx="7407322" cy="4875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50373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b="1" u="sng" dirty="0">
                <a:ea typeface="MS PGothic" charset="-128"/>
              </a:rPr>
              <a:t>Biological Processes</a:t>
            </a:r>
          </a:p>
        </p:txBody>
      </p:sp>
      <p:sp>
        <p:nvSpPr>
          <p:cNvPr id="24579" name="Content Placeholder 2"/>
          <p:cNvSpPr>
            <a:spLocks noGrp="1"/>
          </p:cNvSpPr>
          <p:nvPr>
            <p:ph idx="1"/>
          </p:nvPr>
        </p:nvSpPr>
        <p:spPr>
          <a:xfrm>
            <a:off x="457201" y="1600200"/>
            <a:ext cx="4297680" cy="4525963"/>
          </a:xfrm>
        </p:spPr>
        <p:txBody>
          <a:bodyPr/>
          <a:lstStyle/>
          <a:p>
            <a:pPr marL="0" indent="0">
              <a:buNone/>
            </a:pPr>
            <a:r>
              <a:rPr lang="en-US" altLang="en-US" b="1" dirty="0">
                <a:ea typeface="MS PGothic" charset="-128"/>
              </a:rPr>
              <a:t>Dysfunction</a:t>
            </a:r>
          </a:p>
          <a:p>
            <a:pPr lvl="1">
              <a:buFont typeface="Wingdings" panose="05000000000000000000" pitchFamily="2" charset="2"/>
              <a:buChar char="§"/>
            </a:pPr>
            <a:r>
              <a:rPr lang="en-US" altLang="en-US" dirty="0">
                <a:ea typeface="MS PGothic" charset="-128"/>
              </a:rPr>
              <a:t>Turner Syndrome</a:t>
            </a:r>
          </a:p>
          <a:p>
            <a:pPr lvl="1">
              <a:buFont typeface="Wingdings" panose="05000000000000000000" pitchFamily="2" charset="2"/>
              <a:buChar char="§"/>
            </a:pPr>
            <a:r>
              <a:rPr lang="el-GR" altLang="en-US" dirty="0">
                <a:ea typeface="MS PGothic" charset="-128"/>
              </a:rPr>
              <a:t>5α-</a:t>
            </a:r>
            <a:r>
              <a:rPr lang="en-US" altLang="en-US" dirty="0">
                <a:ea typeface="MS PGothic" charset="-128"/>
              </a:rPr>
              <a:t>reductase deficiency</a:t>
            </a:r>
          </a:p>
          <a:p>
            <a:pPr lvl="1">
              <a:buFont typeface="Wingdings" panose="05000000000000000000" pitchFamily="2" charset="2"/>
              <a:buChar char="§"/>
            </a:pPr>
            <a:r>
              <a:rPr lang="en-US" altLang="en-US" dirty="0">
                <a:ea typeface="MS PGothic" charset="-128"/>
              </a:rPr>
              <a:t>Androgen insensitivity </a:t>
            </a:r>
          </a:p>
          <a:p>
            <a:endParaRPr lang="en-US" altLang="en-US" dirty="0">
              <a:ea typeface="MS PGothic" charset="-128"/>
            </a:endParaRPr>
          </a:p>
        </p:txBody>
      </p:sp>
      <p:pic>
        <p:nvPicPr>
          <p:cNvPr id="24580" name="Picture 2" descr="https://upload.wikimedia.org/wikipedia/commons/a/a7/Neck_of_girl_with_Turner_Syndrome_%28before_and_after%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050" y="1600200"/>
            <a:ext cx="3151686" cy="3544160"/>
          </a:xfrm>
          <a:prstGeom prst="rect">
            <a:avLst/>
          </a:prstGeom>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5503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b="1" u="sng" dirty="0">
                <a:ea typeface="MS PGothic" charset="-128"/>
              </a:rPr>
              <a:t>Biology vs Society</a:t>
            </a:r>
          </a:p>
        </p:txBody>
      </p:sp>
      <p:sp>
        <p:nvSpPr>
          <p:cNvPr id="26627" name="Content Placeholder 2"/>
          <p:cNvSpPr>
            <a:spLocks noGrp="1"/>
          </p:cNvSpPr>
          <p:nvPr>
            <p:ph idx="1"/>
          </p:nvPr>
        </p:nvSpPr>
        <p:spPr>
          <a:xfrm>
            <a:off x="2466181" y="4442691"/>
            <a:ext cx="4987636" cy="2251075"/>
          </a:xfrm>
        </p:spPr>
        <p:txBody>
          <a:bodyPr/>
          <a:lstStyle/>
          <a:p>
            <a:pPr>
              <a:buFont typeface="Wingdings" panose="05000000000000000000" pitchFamily="2" charset="2"/>
              <a:buChar char="§"/>
            </a:pPr>
            <a:r>
              <a:rPr lang="en-US" altLang="en-US" dirty="0">
                <a:ea typeface="MS PGothic" charset="-128"/>
              </a:rPr>
              <a:t>Toy preference</a:t>
            </a:r>
          </a:p>
          <a:p>
            <a:pPr lvl="1">
              <a:buFont typeface="Wingdings" panose="05000000000000000000" pitchFamily="2" charset="2"/>
              <a:buChar char="§"/>
            </a:pPr>
            <a:r>
              <a:rPr lang="en-US" altLang="en-US" dirty="0">
                <a:ea typeface="MS PGothic" charset="-128"/>
              </a:rPr>
              <a:t>Boys versus girls</a:t>
            </a:r>
          </a:p>
          <a:p>
            <a:pPr lvl="1">
              <a:buFont typeface="Wingdings" panose="05000000000000000000" pitchFamily="2" charset="2"/>
              <a:buChar char="§"/>
            </a:pPr>
            <a:r>
              <a:rPr lang="en-US" altLang="en-US" dirty="0">
                <a:ea typeface="MS PGothic" charset="-128"/>
              </a:rPr>
              <a:t>Vervet and </a:t>
            </a:r>
            <a:r>
              <a:rPr lang="en-US" altLang="en-US" dirty="0">
                <a:ea typeface="MS PGothic" charset="-128"/>
              </a:rPr>
              <a:t>R</a:t>
            </a:r>
            <a:r>
              <a:rPr lang="en-US" altLang="en-US" dirty="0" smtClean="0">
                <a:ea typeface="MS PGothic" charset="-128"/>
              </a:rPr>
              <a:t>hesus </a:t>
            </a:r>
            <a:r>
              <a:rPr lang="en-US" altLang="en-US" dirty="0">
                <a:ea typeface="MS PGothic" charset="-128"/>
              </a:rPr>
              <a:t>monkeys</a:t>
            </a:r>
          </a:p>
          <a:p>
            <a:pPr>
              <a:buFont typeface="Wingdings" panose="05000000000000000000" pitchFamily="2" charset="2"/>
              <a:buChar char="§"/>
            </a:pPr>
            <a:r>
              <a:rPr lang="en-US" altLang="en-US" dirty="0">
                <a:ea typeface="MS PGothic" charset="-128"/>
              </a:rPr>
              <a:t>Play</a:t>
            </a:r>
          </a:p>
          <a:p>
            <a:endParaRPr lang="en-US" altLang="en-US" dirty="0">
              <a:ea typeface="MS PGothic"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18" y="1371527"/>
            <a:ext cx="3703782" cy="277783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6648" y="1371527"/>
            <a:ext cx="3703783" cy="2777837"/>
          </a:xfrm>
          <a:prstGeom prst="rect">
            <a:avLst/>
          </a:prstGeom>
        </p:spPr>
      </p:pic>
    </p:spTree>
    <p:extLst>
      <p:ext uri="{BB962C8B-B14F-4D97-AF65-F5344CB8AC3E}">
        <p14:creationId xmlns:p14="http://schemas.microsoft.com/office/powerpoint/2010/main" val="36127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CAT: The Muddiest Point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2228"/>
            <a:ext cx="1090250" cy="99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p:txBody>
          <a:bodyPr/>
          <a:lstStyle/>
          <a:p>
            <a:pPr eaLnBrk="1" hangingPunct="1">
              <a:buFont typeface="Wingdings" panose="05000000000000000000" pitchFamily="2" charset="2"/>
              <a:buChar char="§"/>
            </a:pPr>
            <a:r>
              <a:rPr lang="en-US" altLang="en-US" b="1" dirty="0"/>
              <a:t>What was the muddiest point in today’s class? </a:t>
            </a:r>
          </a:p>
          <a:p>
            <a:pPr eaLnBrk="1" hangingPunct="1">
              <a:buFont typeface="Wingdings" panose="05000000000000000000" pitchFamily="2" charset="2"/>
              <a:buChar char="§"/>
            </a:pPr>
            <a:r>
              <a:rPr lang="en-US" altLang="en-US" b="1" dirty="0"/>
              <a:t>Write down what concept you are still struggling to understand. </a:t>
            </a:r>
          </a:p>
          <a:p>
            <a:endParaRPr lang="en-US" dirty="0"/>
          </a:p>
        </p:txBody>
      </p:sp>
    </p:spTree>
    <p:extLst>
      <p:ext uri="{BB962C8B-B14F-4D97-AF65-F5344CB8AC3E}">
        <p14:creationId xmlns:p14="http://schemas.microsoft.com/office/powerpoint/2010/main" val="1084111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b="1" u="sng" dirty="0">
                <a:solidFill>
                  <a:srgbClr val="00B0F0"/>
                </a:solidFill>
                <a:ea typeface="MS PGothic" charset="-128"/>
              </a:rPr>
              <a:t>Warm Up Activity</a:t>
            </a:r>
          </a:p>
        </p:txBody>
      </p:sp>
      <p:sp>
        <p:nvSpPr>
          <p:cNvPr id="9219" name="Content Placeholder 2"/>
          <p:cNvSpPr>
            <a:spLocks noGrp="1"/>
          </p:cNvSpPr>
          <p:nvPr>
            <p:ph idx="1"/>
          </p:nvPr>
        </p:nvSpPr>
        <p:spPr>
          <a:xfrm>
            <a:off x="1332411" y="4775200"/>
            <a:ext cx="7171509" cy="1756229"/>
          </a:xfrm>
        </p:spPr>
        <p:txBody>
          <a:bodyPr/>
          <a:lstStyle/>
          <a:p>
            <a:pPr>
              <a:buFont typeface="Wingdings" panose="05000000000000000000" pitchFamily="2" charset="2"/>
              <a:buChar char="§"/>
            </a:pPr>
            <a:r>
              <a:rPr lang="en-US" altLang="en-US" dirty="0">
                <a:ea typeface="MS PGothic" charset="-128"/>
              </a:rPr>
              <a:t>Review- Revisiting the Muddy Points</a:t>
            </a:r>
          </a:p>
          <a:p>
            <a:pPr>
              <a:buFont typeface="Wingdings" panose="05000000000000000000" pitchFamily="2" charset="2"/>
              <a:buChar char="§"/>
            </a:pPr>
            <a:r>
              <a:rPr lang="en-US" altLang="en-US" dirty="0">
                <a:ea typeface="MS PGothic" charset="-128"/>
              </a:rPr>
              <a:t>Topics of Concern</a:t>
            </a:r>
          </a:p>
          <a:p>
            <a:pPr>
              <a:buFont typeface="Wingdings" panose="05000000000000000000" pitchFamily="2" charset="2"/>
              <a:buChar char="§"/>
            </a:pPr>
            <a:r>
              <a:rPr lang="en-US" altLang="en-US" dirty="0">
                <a:ea typeface="MS PGothic" charset="-128"/>
              </a:rPr>
              <a:t>Questions?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793" y="1251384"/>
            <a:ext cx="5032413" cy="3357562"/>
          </a:xfrm>
          <a:prstGeom prst="rect">
            <a:avLst/>
          </a:prstGeom>
        </p:spPr>
      </p:pic>
    </p:spTree>
    <p:extLst>
      <p:ext uri="{BB962C8B-B14F-4D97-AF65-F5344CB8AC3E}">
        <p14:creationId xmlns:p14="http://schemas.microsoft.com/office/powerpoint/2010/main" val="1791000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b="1" u="sng" dirty="0">
                <a:ea typeface="MS PGothic" charset="-128"/>
              </a:rPr>
              <a:t>Overview</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a:buChar char="•"/>
              <a:defRPr/>
            </a:pPr>
            <a:r>
              <a:rPr lang="en-US" b="1" dirty="0">
                <a:solidFill>
                  <a:schemeClr val="bg1">
                    <a:lumMod val="75000"/>
                  </a:schemeClr>
                </a:solidFill>
              </a:rPr>
              <a:t>Hormones as Chemical Messengers</a:t>
            </a:r>
          </a:p>
          <a:p>
            <a:pPr lvl="1" eaLnBrk="1" fontAlgn="auto" hangingPunct="1">
              <a:spcAft>
                <a:spcPts val="0"/>
              </a:spcAft>
              <a:buFont typeface="Arial"/>
              <a:buChar char="•"/>
              <a:defRPr/>
            </a:pPr>
            <a:r>
              <a:rPr lang="en-US" b="1" dirty="0">
                <a:solidFill>
                  <a:schemeClr val="bg1">
                    <a:lumMod val="75000"/>
                  </a:schemeClr>
                </a:solidFill>
                <a:ea typeface="+mn-ea"/>
              </a:rPr>
              <a:t>Synthesis</a:t>
            </a:r>
          </a:p>
          <a:p>
            <a:pPr lvl="1" eaLnBrk="1" fontAlgn="auto" hangingPunct="1">
              <a:spcAft>
                <a:spcPts val="0"/>
              </a:spcAft>
              <a:buFont typeface="Arial"/>
              <a:buChar char="•"/>
              <a:defRPr/>
            </a:pPr>
            <a:r>
              <a:rPr lang="en-US" b="1" dirty="0">
                <a:solidFill>
                  <a:schemeClr val="bg1">
                    <a:lumMod val="75000"/>
                  </a:schemeClr>
                </a:solidFill>
                <a:ea typeface="+mn-ea"/>
              </a:rPr>
              <a:t>Interacting with Cells</a:t>
            </a:r>
          </a:p>
          <a:p>
            <a:pPr eaLnBrk="1" fontAlgn="auto" hangingPunct="1">
              <a:spcAft>
                <a:spcPts val="0"/>
              </a:spcAft>
              <a:buFont typeface="Arial"/>
              <a:buChar char="•"/>
              <a:defRPr/>
            </a:pPr>
            <a:r>
              <a:rPr lang="en-US" b="1" dirty="0">
                <a:solidFill>
                  <a:schemeClr val="bg1">
                    <a:lumMod val="75000"/>
                  </a:schemeClr>
                </a:solidFill>
                <a:ea typeface="+mn-ea"/>
              </a:rPr>
              <a:t>Sex Differentiation</a:t>
            </a:r>
          </a:p>
          <a:p>
            <a:pPr lvl="1" eaLnBrk="1" fontAlgn="auto" hangingPunct="1">
              <a:spcAft>
                <a:spcPts val="0"/>
              </a:spcAft>
              <a:buFont typeface="Arial"/>
              <a:buChar char="•"/>
              <a:defRPr/>
            </a:pPr>
            <a:r>
              <a:rPr lang="en-US" b="1" dirty="0">
                <a:solidFill>
                  <a:schemeClr val="bg1">
                    <a:lumMod val="75000"/>
                  </a:schemeClr>
                </a:solidFill>
                <a:ea typeface="+mn-ea"/>
              </a:rPr>
              <a:t>Sexual Dimorphism</a:t>
            </a:r>
          </a:p>
          <a:p>
            <a:pPr lvl="1" eaLnBrk="1" fontAlgn="auto" hangingPunct="1">
              <a:spcAft>
                <a:spcPts val="0"/>
              </a:spcAft>
              <a:buFont typeface="Arial"/>
              <a:buChar char="•"/>
              <a:defRPr/>
            </a:pPr>
            <a:r>
              <a:rPr lang="en-US" b="1" dirty="0">
                <a:solidFill>
                  <a:schemeClr val="bg1">
                    <a:lumMod val="75000"/>
                  </a:schemeClr>
                </a:solidFill>
                <a:ea typeface="+mn-ea"/>
              </a:rPr>
              <a:t>Biological Processes</a:t>
            </a:r>
          </a:p>
          <a:p>
            <a:pPr lvl="1" eaLnBrk="1" fontAlgn="auto" hangingPunct="1">
              <a:spcAft>
                <a:spcPts val="0"/>
              </a:spcAft>
              <a:buFont typeface="Arial"/>
              <a:buChar char="•"/>
              <a:defRPr/>
            </a:pPr>
            <a:r>
              <a:rPr lang="en-US" b="1" dirty="0">
                <a:solidFill>
                  <a:schemeClr val="bg1">
                    <a:lumMod val="75000"/>
                  </a:schemeClr>
                </a:solidFill>
                <a:ea typeface="+mn-ea"/>
              </a:rPr>
              <a:t>Biology versus Society</a:t>
            </a:r>
          </a:p>
          <a:p>
            <a:pPr eaLnBrk="1" fontAlgn="auto" hangingPunct="1">
              <a:spcAft>
                <a:spcPts val="0"/>
              </a:spcAft>
              <a:buFont typeface="Arial"/>
              <a:buChar char="•"/>
              <a:defRPr/>
            </a:pPr>
            <a:r>
              <a:rPr lang="en-US" b="1" dirty="0">
                <a:ea typeface="+mn-ea"/>
              </a:rPr>
              <a:t>Parental Behavior</a:t>
            </a:r>
          </a:p>
          <a:p>
            <a:pPr lvl="1" eaLnBrk="1" fontAlgn="auto" hangingPunct="1">
              <a:spcAft>
                <a:spcPts val="0"/>
              </a:spcAft>
              <a:buFont typeface="Arial"/>
              <a:buChar char="•"/>
              <a:defRPr/>
            </a:pPr>
            <a:r>
              <a:rPr lang="en-US" b="1" dirty="0">
                <a:ea typeface="+mn-ea"/>
              </a:rPr>
              <a:t>Maternal versus Paternal care</a:t>
            </a:r>
          </a:p>
          <a:p>
            <a:pPr lvl="1" eaLnBrk="1" fontAlgn="auto" hangingPunct="1">
              <a:spcAft>
                <a:spcPts val="0"/>
              </a:spcAft>
              <a:buFont typeface="Arial"/>
              <a:buChar char="•"/>
              <a:defRPr/>
            </a:pPr>
            <a:r>
              <a:rPr lang="en-US" b="1" dirty="0">
                <a:ea typeface="+mn-ea"/>
              </a:rPr>
              <a:t>Hormones and Mothers</a:t>
            </a:r>
          </a:p>
          <a:p>
            <a:pPr eaLnBrk="1" fontAlgn="auto" hangingPunct="1">
              <a:spcAft>
                <a:spcPts val="0"/>
              </a:spcAft>
              <a:buFont typeface="Arial"/>
              <a:buChar char="•"/>
              <a:defRPr/>
            </a:pPr>
            <a:r>
              <a:rPr lang="en-US" b="1" dirty="0">
                <a:solidFill>
                  <a:schemeClr val="bg1">
                    <a:lumMod val="75000"/>
                  </a:schemeClr>
                </a:solidFill>
                <a:ea typeface="+mn-ea"/>
              </a:rPr>
              <a:t>Aggressive Behavior</a:t>
            </a:r>
          </a:p>
          <a:p>
            <a:pPr eaLnBrk="1" fontAlgn="auto" hangingPunct="1">
              <a:spcAft>
                <a:spcPts val="0"/>
              </a:spcAft>
              <a:buFont typeface="Arial"/>
              <a:buChar char="•"/>
              <a:defRPr/>
            </a:pPr>
            <a:r>
              <a:rPr lang="en-US" dirty="0">
                <a:solidFill>
                  <a:schemeClr val="bg1">
                    <a:lumMod val="75000"/>
                  </a:schemeClr>
                </a:solidFill>
                <a:ea typeface="+mn-ea"/>
              </a:rPr>
              <a:t>Hormones and Behavior</a:t>
            </a:r>
          </a:p>
        </p:txBody>
      </p:sp>
    </p:spTree>
    <p:extLst>
      <p:ext uri="{BB962C8B-B14F-4D97-AF65-F5344CB8AC3E}">
        <p14:creationId xmlns:p14="http://schemas.microsoft.com/office/powerpoint/2010/main" val="90513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b="1" u="sng" dirty="0">
                <a:solidFill>
                  <a:srgbClr val="00B0F0"/>
                </a:solidFill>
                <a:ea typeface="MS PGothic" charset="-128"/>
              </a:rPr>
              <a:t>Activity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18" y="1993756"/>
            <a:ext cx="7813964" cy="3198842"/>
          </a:xfrm>
          <a:prstGeom prst="rect">
            <a:avLst/>
          </a:prstGeom>
          <a:ln w="3175">
            <a:solidFill>
              <a:schemeClr val="tx1"/>
            </a:solidFill>
          </a:ln>
        </p:spPr>
      </p:pic>
    </p:spTree>
    <p:extLst>
      <p:ext uri="{BB962C8B-B14F-4D97-AF65-F5344CB8AC3E}">
        <p14:creationId xmlns:p14="http://schemas.microsoft.com/office/powerpoint/2010/main" val="2150001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u="sng" dirty="0">
                <a:ea typeface="MS PGothic" charset="-128"/>
              </a:rPr>
              <a:t>Learning Objectives</a:t>
            </a:r>
            <a:endParaRPr lang="en-US" altLang="en-US" dirty="0">
              <a:ea typeface="MS PGothic" charset="-128"/>
            </a:endParaRPr>
          </a:p>
        </p:txBody>
      </p:sp>
      <p:sp>
        <p:nvSpPr>
          <p:cNvPr id="5123" name="Content Placeholder 2"/>
          <p:cNvSpPr>
            <a:spLocks noGrp="1"/>
          </p:cNvSpPr>
          <p:nvPr>
            <p:ph idx="1"/>
          </p:nvPr>
        </p:nvSpPr>
        <p:spPr>
          <a:xfrm>
            <a:off x="457200" y="1600200"/>
            <a:ext cx="8229600" cy="5001768"/>
          </a:xfrm>
        </p:spPr>
        <p:txBody>
          <a:bodyPr/>
          <a:lstStyle/>
          <a:p>
            <a:pPr marL="514350" indent="-514350">
              <a:lnSpc>
                <a:spcPts val="4000"/>
              </a:lnSpc>
              <a:buFont typeface="Calibri" charset="0"/>
              <a:buAutoNum type="arabicPeriod"/>
            </a:pPr>
            <a:r>
              <a:rPr lang="en-US" altLang="en-US" sz="2800" dirty="0">
                <a:ea typeface="MS PGothic" charset="-128"/>
              </a:rPr>
              <a:t>Define the basic terminology and basic principles of hormone–behavior interactions.</a:t>
            </a:r>
          </a:p>
          <a:p>
            <a:pPr marL="514350" indent="-514350">
              <a:lnSpc>
                <a:spcPts val="4000"/>
              </a:lnSpc>
              <a:buFont typeface="Calibri" charset="0"/>
              <a:buAutoNum type="arabicPeriod"/>
            </a:pPr>
            <a:r>
              <a:rPr lang="en-US" altLang="en-US" sz="2800" dirty="0">
                <a:ea typeface="MS PGothic" charset="-128"/>
              </a:rPr>
              <a:t>Explain the role of hormones in behavioral sex differentiation.</a:t>
            </a:r>
          </a:p>
          <a:p>
            <a:pPr marL="514350" indent="-514350">
              <a:lnSpc>
                <a:spcPts val="4000"/>
              </a:lnSpc>
              <a:buFont typeface="Calibri" charset="0"/>
              <a:buAutoNum type="arabicPeriod"/>
            </a:pPr>
            <a:r>
              <a:rPr lang="en-US" altLang="en-US" sz="2800" dirty="0">
                <a:ea typeface="MS PGothic" charset="-128"/>
              </a:rPr>
              <a:t>Explain the role of hormones in aggressive behavior.</a:t>
            </a:r>
          </a:p>
          <a:p>
            <a:pPr marL="514350" indent="-514350">
              <a:lnSpc>
                <a:spcPts val="4000"/>
              </a:lnSpc>
              <a:buFont typeface="Calibri" charset="0"/>
              <a:buAutoNum type="arabicPeriod"/>
            </a:pPr>
            <a:r>
              <a:rPr lang="en-US" altLang="en-US" sz="2800" dirty="0">
                <a:ea typeface="MS PGothic" charset="-128"/>
              </a:rPr>
              <a:t>Explain the role of hormones in parental behavior.</a:t>
            </a:r>
          </a:p>
          <a:p>
            <a:pPr marL="514350" indent="-514350">
              <a:lnSpc>
                <a:spcPts val="4000"/>
              </a:lnSpc>
              <a:buFont typeface="Calibri" charset="0"/>
              <a:buAutoNum type="arabicPeriod"/>
            </a:pPr>
            <a:r>
              <a:rPr lang="en-US" altLang="en-US" sz="2800" dirty="0">
                <a:ea typeface="MS PGothic" charset="-128"/>
              </a:rPr>
              <a:t>Provide examples of some common hormone–behavior interactions.</a:t>
            </a:r>
          </a:p>
        </p:txBody>
      </p:sp>
    </p:spTree>
    <p:extLst>
      <p:ext uri="{BB962C8B-B14F-4D97-AF65-F5344CB8AC3E}">
        <p14:creationId xmlns:p14="http://schemas.microsoft.com/office/powerpoint/2010/main" val="2156299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b="1" u="sng" dirty="0">
                <a:ea typeface="MS PGothic" charset="-128"/>
              </a:rPr>
              <a:t>Parental Behavior</a:t>
            </a:r>
          </a:p>
        </p:txBody>
      </p:sp>
      <p:sp>
        <p:nvSpPr>
          <p:cNvPr id="32771" name="Content Placeholder 2"/>
          <p:cNvSpPr>
            <a:spLocks noGrp="1"/>
          </p:cNvSpPr>
          <p:nvPr>
            <p:ph idx="1"/>
          </p:nvPr>
        </p:nvSpPr>
        <p:spPr>
          <a:xfrm>
            <a:off x="914400" y="5574434"/>
            <a:ext cx="8229600" cy="1034184"/>
          </a:xfrm>
        </p:spPr>
        <p:txBody>
          <a:bodyPr/>
          <a:lstStyle/>
          <a:p>
            <a:pPr>
              <a:buFont typeface="Wingdings" panose="05000000000000000000" pitchFamily="2" charset="2"/>
              <a:buChar char="§"/>
            </a:pPr>
            <a:r>
              <a:rPr lang="en-US" altLang="en-US" dirty="0">
                <a:ea typeface="MS PGothic" charset="-128"/>
              </a:rPr>
              <a:t>Any behavior that contributes to the survival of a fertilized egg or offspring.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207" y="1417638"/>
            <a:ext cx="5842722" cy="3892462"/>
          </a:xfrm>
          <a:prstGeom prst="rect">
            <a:avLst/>
          </a:prstGeom>
        </p:spPr>
      </p:pic>
    </p:spTree>
    <p:extLst>
      <p:ext uri="{BB962C8B-B14F-4D97-AF65-F5344CB8AC3E}">
        <p14:creationId xmlns:p14="http://schemas.microsoft.com/office/powerpoint/2010/main" val="924634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b="1" u="sng" dirty="0">
                <a:ea typeface="MS PGothic" charset="-128"/>
              </a:rPr>
              <a:t>Maternal versus Paternal Care</a:t>
            </a:r>
          </a:p>
        </p:txBody>
      </p:sp>
      <p:sp>
        <p:nvSpPr>
          <p:cNvPr id="34819" name="Content Placeholder 2"/>
          <p:cNvSpPr>
            <a:spLocks noGrp="1"/>
          </p:cNvSpPr>
          <p:nvPr>
            <p:ph idx="1"/>
          </p:nvPr>
        </p:nvSpPr>
        <p:spPr>
          <a:xfrm>
            <a:off x="1948584" y="4732482"/>
            <a:ext cx="5726834" cy="1768475"/>
          </a:xfrm>
        </p:spPr>
        <p:txBody>
          <a:bodyPr/>
          <a:lstStyle/>
          <a:p>
            <a:pPr>
              <a:buFont typeface="Wingdings" panose="05000000000000000000" pitchFamily="2" charset="2"/>
              <a:buChar char="§"/>
            </a:pPr>
            <a:r>
              <a:rPr lang="en-US" altLang="en-US" dirty="0">
                <a:ea typeface="MS PGothic" charset="-128"/>
              </a:rPr>
              <a:t>Maternal care more common</a:t>
            </a:r>
          </a:p>
          <a:p>
            <a:pPr>
              <a:buFont typeface="Wingdings" panose="05000000000000000000" pitchFamily="2" charset="2"/>
              <a:buChar char="§"/>
            </a:pPr>
            <a:r>
              <a:rPr lang="en-US" altLang="en-US" dirty="0">
                <a:ea typeface="MS PGothic" charset="-128"/>
              </a:rPr>
              <a:t>Rats</a:t>
            </a:r>
          </a:p>
          <a:p>
            <a:pPr>
              <a:buFont typeface="Wingdings" panose="05000000000000000000" pitchFamily="2" charset="2"/>
              <a:buChar char="§"/>
            </a:pPr>
            <a:r>
              <a:rPr lang="en-US" altLang="en-US" dirty="0">
                <a:ea typeface="MS PGothic" charset="-128"/>
              </a:rPr>
              <a:t>Mating</a:t>
            </a:r>
          </a:p>
        </p:txBody>
      </p:sp>
      <p:pic>
        <p:nvPicPr>
          <p:cNvPr id="34820" name="Picture 2" descr="Baby And Dad Sleep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5" y="1417638"/>
            <a:ext cx="4175125" cy="280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21" name="Picture 4" descr="File:Breastfeeding a bab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417638"/>
            <a:ext cx="4213225" cy="280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4762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b="1" u="sng" dirty="0">
                <a:ea typeface="MS PGothic" charset="-128"/>
              </a:rPr>
              <a:t>Hormones and Mothers</a:t>
            </a:r>
          </a:p>
        </p:txBody>
      </p:sp>
      <p:sp>
        <p:nvSpPr>
          <p:cNvPr id="36867" name="Content Placeholder 2"/>
          <p:cNvSpPr>
            <a:spLocks noGrp="1"/>
          </p:cNvSpPr>
          <p:nvPr>
            <p:ph idx="1"/>
          </p:nvPr>
        </p:nvSpPr>
        <p:spPr>
          <a:xfrm>
            <a:off x="457200" y="1676690"/>
            <a:ext cx="3911600" cy="1849437"/>
          </a:xfrm>
        </p:spPr>
        <p:txBody>
          <a:bodyPr/>
          <a:lstStyle/>
          <a:p>
            <a:pPr>
              <a:buFont typeface="Wingdings" panose="05000000000000000000" pitchFamily="2" charset="2"/>
              <a:buChar char="§"/>
            </a:pPr>
            <a:r>
              <a:rPr lang="en-US" altLang="en-US" dirty="0">
                <a:ea typeface="MS PGothic" charset="-128"/>
              </a:rPr>
              <a:t>Pregnancy</a:t>
            </a:r>
          </a:p>
          <a:p>
            <a:pPr>
              <a:buFont typeface="Wingdings" panose="05000000000000000000" pitchFamily="2" charset="2"/>
              <a:buChar char="§"/>
            </a:pPr>
            <a:r>
              <a:rPr lang="en-US" altLang="en-US" dirty="0">
                <a:ea typeface="MS PGothic" charset="-128"/>
              </a:rPr>
              <a:t>Maternal instinct</a:t>
            </a:r>
          </a:p>
          <a:p>
            <a:pPr>
              <a:buFont typeface="Wingdings" panose="05000000000000000000" pitchFamily="2" charset="2"/>
              <a:buChar char="§"/>
            </a:pPr>
            <a:r>
              <a:rPr lang="en-US" altLang="en-US" dirty="0">
                <a:ea typeface="MS PGothic" charset="-128"/>
              </a:rPr>
              <a:t>Maternal aggression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522" y="1623826"/>
            <a:ext cx="4317278" cy="3804601"/>
          </a:xfrm>
          <a:prstGeom prst="rect">
            <a:avLst/>
          </a:prstGeom>
        </p:spPr>
      </p:pic>
    </p:spTree>
    <p:extLst>
      <p:ext uri="{BB962C8B-B14F-4D97-AF65-F5344CB8AC3E}">
        <p14:creationId xmlns:p14="http://schemas.microsoft.com/office/powerpoint/2010/main" val="378201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b="1" u="sng" dirty="0">
                <a:ea typeface="MS PGothic" charset="-128"/>
              </a:rPr>
              <a:t>Overview</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a:buChar char="•"/>
              <a:defRPr/>
            </a:pPr>
            <a:r>
              <a:rPr lang="en-US" b="1" dirty="0">
                <a:solidFill>
                  <a:schemeClr val="bg1">
                    <a:lumMod val="75000"/>
                  </a:schemeClr>
                </a:solidFill>
              </a:rPr>
              <a:t>Hormones as Chemical Messengers</a:t>
            </a:r>
          </a:p>
          <a:p>
            <a:pPr lvl="1" eaLnBrk="1" fontAlgn="auto" hangingPunct="1">
              <a:spcAft>
                <a:spcPts val="0"/>
              </a:spcAft>
              <a:buFont typeface="Arial"/>
              <a:buChar char="•"/>
              <a:defRPr/>
            </a:pPr>
            <a:r>
              <a:rPr lang="en-US" b="1" dirty="0">
                <a:solidFill>
                  <a:schemeClr val="bg1">
                    <a:lumMod val="75000"/>
                  </a:schemeClr>
                </a:solidFill>
                <a:ea typeface="+mn-ea"/>
              </a:rPr>
              <a:t>Synthesis</a:t>
            </a:r>
          </a:p>
          <a:p>
            <a:pPr lvl="1" eaLnBrk="1" fontAlgn="auto" hangingPunct="1">
              <a:spcAft>
                <a:spcPts val="0"/>
              </a:spcAft>
              <a:buFont typeface="Arial"/>
              <a:buChar char="•"/>
              <a:defRPr/>
            </a:pPr>
            <a:r>
              <a:rPr lang="en-US" b="1" dirty="0">
                <a:solidFill>
                  <a:schemeClr val="bg1">
                    <a:lumMod val="75000"/>
                  </a:schemeClr>
                </a:solidFill>
                <a:ea typeface="+mn-ea"/>
              </a:rPr>
              <a:t>Interacting with Cells</a:t>
            </a:r>
          </a:p>
          <a:p>
            <a:pPr eaLnBrk="1" fontAlgn="auto" hangingPunct="1">
              <a:spcAft>
                <a:spcPts val="0"/>
              </a:spcAft>
              <a:buFont typeface="Arial"/>
              <a:buChar char="•"/>
              <a:defRPr/>
            </a:pPr>
            <a:r>
              <a:rPr lang="en-US" b="1" dirty="0">
                <a:solidFill>
                  <a:schemeClr val="bg1">
                    <a:lumMod val="75000"/>
                  </a:schemeClr>
                </a:solidFill>
                <a:ea typeface="+mn-ea"/>
              </a:rPr>
              <a:t>Sex Differentiation</a:t>
            </a:r>
          </a:p>
          <a:p>
            <a:pPr lvl="1" eaLnBrk="1" fontAlgn="auto" hangingPunct="1">
              <a:spcAft>
                <a:spcPts val="0"/>
              </a:spcAft>
              <a:buFont typeface="Arial"/>
              <a:buChar char="•"/>
              <a:defRPr/>
            </a:pPr>
            <a:r>
              <a:rPr lang="en-US" b="1" dirty="0">
                <a:solidFill>
                  <a:schemeClr val="bg1">
                    <a:lumMod val="75000"/>
                  </a:schemeClr>
                </a:solidFill>
                <a:ea typeface="+mn-ea"/>
              </a:rPr>
              <a:t>Sexual Dimorphism</a:t>
            </a:r>
          </a:p>
          <a:p>
            <a:pPr lvl="1" eaLnBrk="1" fontAlgn="auto" hangingPunct="1">
              <a:spcAft>
                <a:spcPts val="0"/>
              </a:spcAft>
              <a:buFont typeface="Arial"/>
              <a:buChar char="•"/>
              <a:defRPr/>
            </a:pPr>
            <a:r>
              <a:rPr lang="en-US" b="1" dirty="0">
                <a:solidFill>
                  <a:schemeClr val="bg1">
                    <a:lumMod val="75000"/>
                  </a:schemeClr>
                </a:solidFill>
                <a:ea typeface="+mn-ea"/>
              </a:rPr>
              <a:t>Biological Processes</a:t>
            </a:r>
          </a:p>
          <a:p>
            <a:pPr lvl="1" eaLnBrk="1" fontAlgn="auto" hangingPunct="1">
              <a:spcAft>
                <a:spcPts val="0"/>
              </a:spcAft>
              <a:buFont typeface="Arial"/>
              <a:buChar char="•"/>
              <a:defRPr/>
            </a:pPr>
            <a:r>
              <a:rPr lang="en-US" b="1" dirty="0">
                <a:solidFill>
                  <a:schemeClr val="bg1">
                    <a:lumMod val="75000"/>
                  </a:schemeClr>
                </a:solidFill>
                <a:ea typeface="+mn-ea"/>
              </a:rPr>
              <a:t>Biology versus Society</a:t>
            </a:r>
          </a:p>
          <a:p>
            <a:pPr eaLnBrk="1" fontAlgn="auto" hangingPunct="1">
              <a:spcAft>
                <a:spcPts val="0"/>
              </a:spcAft>
              <a:buFont typeface="Arial"/>
              <a:buChar char="•"/>
              <a:defRPr/>
            </a:pPr>
            <a:r>
              <a:rPr lang="en-US" dirty="0">
                <a:solidFill>
                  <a:schemeClr val="bg1">
                    <a:lumMod val="75000"/>
                  </a:schemeClr>
                </a:solidFill>
                <a:ea typeface="+mn-ea"/>
              </a:rPr>
              <a:t>Parental Behavior</a:t>
            </a:r>
          </a:p>
          <a:p>
            <a:pPr lvl="1" eaLnBrk="1" fontAlgn="auto" hangingPunct="1">
              <a:spcAft>
                <a:spcPts val="0"/>
              </a:spcAft>
              <a:buFont typeface="Arial"/>
              <a:buChar char="•"/>
              <a:defRPr/>
            </a:pPr>
            <a:r>
              <a:rPr lang="en-US" dirty="0">
                <a:solidFill>
                  <a:schemeClr val="bg1">
                    <a:lumMod val="75000"/>
                  </a:schemeClr>
                </a:solidFill>
                <a:ea typeface="+mn-ea"/>
              </a:rPr>
              <a:t>Maternal versus Paternal care</a:t>
            </a:r>
          </a:p>
          <a:p>
            <a:pPr lvl="1" eaLnBrk="1" fontAlgn="auto" hangingPunct="1">
              <a:spcAft>
                <a:spcPts val="0"/>
              </a:spcAft>
              <a:buFont typeface="Arial"/>
              <a:buChar char="•"/>
              <a:defRPr/>
            </a:pPr>
            <a:r>
              <a:rPr lang="en-US" dirty="0">
                <a:solidFill>
                  <a:schemeClr val="bg1">
                    <a:lumMod val="75000"/>
                  </a:schemeClr>
                </a:solidFill>
                <a:ea typeface="+mn-ea"/>
              </a:rPr>
              <a:t>Hormones and Mothers</a:t>
            </a:r>
          </a:p>
          <a:p>
            <a:pPr eaLnBrk="1" fontAlgn="auto" hangingPunct="1">
              <a:spcAft>
                <a:spcPts val="0"/>
              </a:spcAft>
              <a:buFont typeface="Arial"/>
              <a:buChar char="•"/>
              <a:defRPr/>
            </a:pPr>
            <a:r>
              <a:rPr lang="en-US" b="1" dirty="0">
                <a:ea typeface="+mn-ea"/>
              </a:rPr>
              <a:t>Aggressive Behavior</a:t>
            </a:r>
          </a:p>
          <a:p>
            <a:pPr eaLnBrk="1" fontAlgn="auto" hangingPunct="1">
              <a:spcAft>
                <a:spcPts val="0"/>
              </a:spcAft>
              <a:buFont typeface="Arial"/>
              <a:buChar char="•"/>
              <a:defRPr/>
            </a:pPr>
            <a:r>
              <a:rPr lang="en-US" dirty="0">
                <a:solidFill>
                  <a:schemeClr val="bg1">
                    <a:lumMod val="75000"/>
                  </a:schemeClr>
                </a:solidFill>
                <a:ea typeface="+mn-ea"/>
              </a:rPr>
              <a:t>Hormones and Behavior</a:t>
            </a:r>
          </a:p>
        </p:txBody>
      </p:sp>
    </p:spTree>
    <p:extLst>
      <p:ext uri="{BB962C8B-B14F-4D97-AF65-F5344CB8AC3E}">
        <p14:creationId xmlns:p14="http://schemas.microsoft.com/office/powerpoint/2010/main" val="3683712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b="1" u="sng" dirty="0">
                <a:ea typeface="MS PGothic" charset="-128"/>
              </a:rPr>
              <a:t>Aggressive Behavior</a:t>
            </a:r>
          </a:p>
        </p:txBody>
      </p:sp>
      <p:sp>
        <p:nvSpPr>
          <p:cNvPr id="40963" name="Content Placeholder 2"/>
          <p:cNvSpPr>
            <a:spLocks noGrp="1"/>
          </p:cNvSpPr>
          <p:nvPr>
            <p:ph idx="1"/>
          </p:nvPr>
        </p:nvSpPr>
        <p:spPr>
          <a:xfrm>
            <a:off x="457200" y="1577974"/>
            <a:ext cx="3546475" cy="3243407"/>
          </a:xfrm>
        </p:spPr>
        <p:txBody>
          <a:bodyPr/>
          <a:lstStyle/>
          <a:p>
            <a:pPr>
              <a:buFont typeface="Wingdings" panose="05000000000000000000" pitchFamily="2" charset="2"/>
              <a:buChar char="§"/>
            </a:pPr>
            <a:r>
              <a:rPr lang="en-US" altLang="en-US" dirty="0">
                <a:ea typeface="MS PGothic" charset="-128"/>
              </a:rPr>
              <a:t>Limited resources</a:t>
            </a:r>
          </a:p>
          <a:p>
            <a:pPr>
              <a:buFont typeface="Wingdings" panose="05000000000000000000" pitchFamily="2" charset="2"/>
              <a:buChar char="§"/>
            </a:pPr>
            <a:r>
              <a:rPr lang="en-US" altLang="en-US" dirty="0">
                <a:ea typeface="MS PGothic" charset="-128"/>
              </a:rPr>
              <a:t>Androgens</a:t>
            </a:r>
          </a:p>
          <a:p>
            <a:pPr>
              <a:buFont typeface="Wingdings" panose="05000000000000000000" pitchFamily="2" charset="2"/>
              <a:buChar char="§"/>
            </a:pPr>
            <a:r>
              <a:rPr lang="en-US" altLang="en-US" dirty="0">
                <a:ea typeface="MS PGothic" charset="-128"/>
              </a:rPr>
              <a:t>Research study</a:t>
            </a:r>
          </a:p>
          <a:p>
            <a:pPr lvl="1">
              <a:buFont typeface="Wingdings" panose="05000000000000000000" pitchFamily="2" charset="2"/>
              <a:buChar char="§"/>
            </a:pPr>
            <a:r>
              <a:rPr lang="en-US" altLang="en-US" dirty="0">
                <a:ea typeface="MS PGothic" charset="-128"/>
              </a:rPr>
              <a:t>Castration</a:t>
            </a:r>
          </a:p>
          <a:p>
            <a:pPr lvl="1">
              <a:buFont typeface="Wingdings" panose="05000000000000000000" pitchFamily="2" charset="2"/>
              <a:buChar char="§"/>
            </a:pPr>
            <a:r>
              <a:rPr lang="en-US" altLang="en-US" dirty="0">
                <a:ea typeface="MS PGothic" charset="-128"/>
              </a:rPr>
              <a:t>Testosterone</a:t>
            </a:r>
          </a:p>
        </p:txBody>
      </p:sp>
      <p:pic>
        <p:nvPicPr>
          <p:cNvPr id="4096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3713" y="1577975"/>
            <a:ext cx="4383087" cy="4376738"/>
          </a:xfrm>
          <a:prstGeom prst="rect">
            <a:avLst/>
          </a:prstGeom>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1261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b="1" u="sng" dirty="0">
                <a:ea typeface="MS PGothic" charset="-128"/>
              </a:rPr>
              <a:t>Overview</a:t>
            </a:r>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Arial"/>
              <a:buChar char="•"/>
              <a:defRPr/>
            </a:pPr>
            <a:r>
              <a:rPr lang="en-US" b="1" dirty="0">
                <a:solidFill>
                  <a:schemeClr val="bg1">
                    <a:lumMod val="75000"/>
                  </a:schemeClr>
                </a:solidFill>
              </a:rPr>
              <a:t>Hormones as Chemical Messengers</a:t>
            </a:r>
          </a:p>
          <a:p>
            <a:pPr lvl="1" eaLnBrk="1" fontAlgn="auto" hangingPunct="1">
              <a:spcAft>
                <a:spcPts val="0"/>
              </a:spcAft>
              <a:buFont typeface="Arial"/>
              <a:buChar char="•"/>
              <a:defRPr/>
            </a:pPr>
            <a:r>
              <a:rPr lang="en-US" b="1" dirty="0">
                <a:solidFill>
                  <a:schemeClr val="bg1">
                    <a:lumMod val="75000"/>
                  </a:schemeClr>
                </a:solidFill>
                <a:ea typeface="+mn-ea"/>
              </a:rPr>
              <a:t>Synthesis</a:t>
            </a:r>
          </a:p>
          <a:p>
            <a:pPr lvl="1" eaLnBrk="1" fontAlgn="auto" hangingPunct="1">
              <a:spcAft>
                <a:spcPts val="0"/>
              </a:spcAft>
              <a:buFont typeface="Arial"/>
              <a:buChar char="•"/>
              <a:defRPr/>
            </a:pPr>
            <a:r>
              <a:rPr lang="en-US" b="1" dirty="0">
                <a:solidFill>
                  <a:schemeClr val="bg1">
                    <a:lumMod val="75000"/>
                  </a:schemeClr>
                </a:solidFill>
                <a:ea typeface="+mn-ea"/>
              </a:rPr>
              <a:t>Interacting with Cells</a:t>
            </a:r>
          </a:p>
          <a:p>
            <a:pPr eaLnBrk="1" fontAlgn="auto" hangingPunct="1">
              <a:spcAft>
                <a:spcPts val="0"/>
              </a:spcAft>
              <a:buFont typeface="Arial"/>
              <a:buChar char="•"/>
              <a:defRPr/>
            </a:pPr>
            <a:r>
              <a:rPr lang="en-US" b="1" dirty="0">
                <a:solidFill>
                  <a:schemeClr val="bg1">
                    <a:lumMod val="75000"/>
                  </a:schemeClr>
                </a:solidFill>
                <a:ea typeface="+mn-ea"/>
              </a:rPr>
              <a:t>Sex Differentiation</a:t>
            </a:r>
          </a:p>
          <a:p>
            <a:pPr lvl="1" eaLnBrk="1" fontAlgn="auto" hangingPunct="1">
              <a:spcAft>
                <a:spcPts val="0"/>
              </a:spcAft>
              <a:buFont typeface="Arial"/>
              <a:buChar char="•"/>
              <a:defRPr/>
            </a:pPr>
            <a:r>
              <a:rPr lang="en-US" b="1" dirty="0">
                <a:solidFill>
                  <a:schemeClr val="bg1">
                    <a:lumMod val="75000"/>
                  </a:schemeClr>
                </a:solidFill>
                <a:ea typeface="+mn-ea"/>
              </a:rPr>
              <a:t>Sexual Dimorphism</a:t>
            </a:r>
          </a:p>
          <a:p>
            <a:pPr lvl="1" eaLnBrk="1" fontAlgn="auto" hangingPunct="1">
              <a:spcAft>
                <a:spcPts val="0"/>
              </a:spcAft>
              <a:buFont typeface="Arial"/>
              <a:buChar char="•"/>
              <a:defRPr/>
            </a:pPr>
            <a:r>
              <a:rPr lang="en-US" b="1" dirty="0">
                <a:solidFill>
                  <a:schemeClr val="bg1">
                    <a:lumMod val="75000"/>
                  </a:schemeClr>
                </a:solidFill>
                <a:ea typeface="+mn-ea"/>
              </a:rPr>
              <a:t>Biological Processes</a:t>
            </a:r>
          </a:p>
          <a:p>
            <a:pPr lvl="1" eaLnBrk="1" fontAlgn="auto" hangingPunct="1">
              <a:spcAft>
                <a:spcPts val="0"/>
              </a:spcAft>
              <a:buFont typeface="Arial"/>
              <a:buChar char="•"/>
              <a:defRPr/>
            </a:pPr>
            <a:r>
              <a:rPr lang="en-US" b="1" dirty="0">
                <a:solidFill>
                  <a:schemeClr val="bg1">
                    <a:lumMod val="75000"/>
                  </a:schemeClr>
                </a:solidFill>
                <a:ea typeface="+mn-ea"/>
              </a:rPr>
              <a:t>Biology versus Society</a:t>
            </a:r>
          </a:p>
          <a:p>
            <a:pPr eaLnBrk="1" fontAlgn="auto" hangingPunct="1">
              <a:spcAft>
                <a:spcPts val="0"/>
              </a:spcAft>
              <a:buFont typeface="Arial"/>
              <a:buChar char="•"/>
              <a:defRPr/>
            </a:pPr>
            <a:r>
              <a:rPr lang="en-US" b="1" dirty="0">
                <a:solidFill>
                  <a:schemeClr val="bg1">
                    <a:lumMod val="75000"/>
                  </a:schemeClr>
                </a:solidFill>
                <a:ea typeface="+mn-ea"/>
              </a:rPr>
              <a:t>Aggressive Behavior</a:t>
            </a:r>
          </a:p>
          <a:p>
            <a:pPr lvl="1" eaLnBrk="1" fontAlgn="auto" hangingPunct="1">
              <a:spcAft>
                <a:spcPts val="0"/>
              </a:spcAft>
              <a:buFont typeface="Arial"/>
              <a:buChar char="•"/>
              <a:defRPr/>
            </a:pPr>
            <a:r>
              <a:rPr lang="en-US" b="1" dirty="0">
                <a:solidFill>
                  <a:schemeClr val="bg1">
                    <a:lumMod val="75000"/>
                  </a:schemeClr>
                </a:solidFill>
                <a:ea typeface="+mn-ea"/>
              </a:rPr>
              <a:t>Androgens</a:t>
            </a:r>
          </a:p>
          <a:p>
            <a:pPr lvl="1" eaLnBrk="1" fontAlgn="auto" hangingPunct="1">
              <a:spcAft>
                <a:spcPts val="0"/>
              </a:spcAft>
              <a:buFont typeface="Arial"/>
              <a:buChar char="•"/>
              <a:defRPr/>
            </a:pPr>
            <a:r>
              <a:rPr lang="en-US" b="1" dirty="0">
                <a:solidFill>
                  <a:schemeClr val="bg1">
                    <a:lumMod val="75000"/>
                  </a:schemeClr>
                </a:solidFill>
                <a:ea typeface="+mn-ea"/>
              </a:rPr>
              <a:t>Research Studies</a:t>
            </a:r>
          </a:p>
          <a:p>
            <a:pPr eaLnBrk="1" fontAlgn="auto" hangingPunct="1">
              <a:spcAft>
                <a:spcPts val="0"/>
              </a:spcAft>
              <a:buFont typeface="Arial"/>
              <a:buChar char="•"/>
              <a:defRPr/>
            </a:pPr>
            <a:r>
              <a:rPr lang="en-US" b="1" dirty="0">
                <a:solidFill>
                  <a:schemeClr val="bg1">
                    <a:lumMod val="75000"/>
                  </a:schemeClr>
                </a:solidFill>
                <a:ea typeface="+mn-ea"/>
              </a:rPr>
              <a:t>Parental Behavior</a:t>
            </a:r>
          </a:p>
          <a:p>
            <a:pPr lvl="1" eaLnBrk="1" fontAlgn="auto" hangingPunct="1">
              <a:spcAft>
                <a:spcPts val="0"/>
              </a:spcAft>
              <a:buFont typeface="Arial"/>
              <a:buChar char="•"/>
              <a:defRPr/>
            </a:pPr>
            <a:r>
              <a:rPr lang="en-US" b="1" dirty="0">
                <a:solidFill>
                  <a:schemeClr val="bg1">
                    <a:lumMod val="75000"/>
                  </a:schemeClr>
                </a:solidFill>
                <a:ea typeface="+mn-ea"/>
              </a:rPr>
              <a:t>Maternal versus Paternal care</a:t>
            </a:r>
          </a:p>
          <a:p>
            <a:pPr lvl="1" eaLnBrk="1" fontAlgn="auto" hangingPunct="1">
              <a:spcAft>
                <a:spcPts val="0"/>
              </a:spcAft>
              <a:buFont typeface="Arial"/>
              <a:buChar char="•"/>
              <a:defRPr/>
            </a:pPr>
            <a:r>
              <a:rPr lang="en-US" b="1" dirty="0">
                <a:solidFill>
                  <a:schemeClr val="bg1">
                    <a:lumMod val="75000"/>
                  </a:schemeClr>
                </a:solidFill>
                <a:ea typeface="+mn-ea"/>
              </a:rPr>
              <a:t>Hormones and Mothers</a:t>
            </a:r>
          </a:p>
          <a:p>
            <a:pPr eaLnBrk="1" fontAlgn="auto" hangingPunct="1">
              <a:spcAft>
                <a:spcPts val="0"/>
              </a:spcAft>
              <a:buFont typeface="Arial"/>
              <a:buChar char="•"/>
              <a:defRPr/>
            </a:pPr>
            <a:r>
              <a:rPr lang="en-US" b="1" dirty="0">
                <a:ea typeface="+mn-ea"/>
              </a:rPr>
              <a:t>Hormones and Behavior</a:t>
            </a:r>
          </a:p>
        </p:txBody>
      </p:sp>
    </p:spTree>
    <p:extLst>
      <p:ext uri="{BB962C8B-B14F-4D97-AF65-F5344CB8AC3E}">
        <p14:creationId xmlns:p14="http://schemas.microsoft.com/office/powerpoint/2010/main" val="1823674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b="1" u="sng" dirty="0">
                <a:ea typeface="MS PGothic" charset="-128"/>
              </a:rPr>
              <a:t>Hormones and Behavior</a:t>
            </a:r>
            <a:r>
              <a:rPr lang="en-US" altLang="en-US" dirty="0">
                <a:ea typeface="MS PGothic" charset="-128"/>
              </a:rPr>
              <a:t>	</a:t>
            </a:r>
          </a:p>
        </p:txBody>
      </p:sp>
      <p:sp>
        <p:nvSpPr>
          <p:cNvPr id="45059" name="Content Placeholder 2"/>
          <p:cNvSpPr>
            <a:spLocks noGrp="1"/>
          </p:cNvSpPr>
          <p:nvPr>
            <p:ph idx="1"/>
          </p:nvPr>
        </p:nvSpPr>
        <p:spPr>
          <a:xfrm>
            <a:off x="457200" y="1600200"/>
            <a:ext cx="4865688" cy="4525963"/>
          </a:xfrm>
        </p:spPr>
        <p:txBody>
          <a:bodyPr/>
          <a:lstStyle/>
          <a:p>
            <a:pPr lvl="1">
              <a:buFont typeface="Wingdings" panose="05000000000000000000" pitchFamily="2" charset="2"/>
              <a:buChar char="§"/>
            </a:pPr>
            <a:r>
              <a:rPr lang="en-US" altLang="en-US" dirty="0">
                <a:ea typeface="MS PGothic" charset="-128"/>
              </a:rPr>
              <a:t>Food and fluid intake</a:t>
            </a:r>
          </a:p>
          <a:p>
            <a:pPr lvl="1">
              <a:buFont typeface="Wingdings" panose="05000000000000000000" pitchFamily="2" charset="2"/>
              <a:buChar char="§"/>
            </a:pPr>
            <a:r>
              <a:rPr lang="en-US" altLang="en-US" dirty="0">
                <a:ea typeface="MS PGothic" charset="-128"/>
              </a:rPr>
              <a:t>Social interactions</a:t>
            </a:r>
          </a:p>
          <a:p>
            <a:pPr lvl="1">
              <a:buFont typeface="Wingdings" panose="05000000000000000000" pitchFamily="2" charset="2"/>
              <a:buChar char="§"/>
            </a:pPr>
            <a:r>
              <a:rPr lang="en-US" altLang="en-US" dirty="0">
                <a:ea typeface="MS PGothic" charset="-128"/>
              </a:rPr>
              <a:t>Salt balance</a:t>
            </a:r>
          </a:p>
          <a:p>
            <a:pPr lvl="1">
              <a:buFont typeface="Wingdings" panose="05000000000000000000" pitchFamily="2" charset="2"/>
              <a:buChar char="§"/>
            </a:pPr>
            <a:r>
              <a:rPr lang="en-US" altLang="en-US" dirty="0">
                <a:ea typeface="MS PGothic" charset="-128"/>
              </a:rPr>
              <a:t>Learning and memory</a:t>
            </a:r>
          </a:p>
          <a:p>
            <a:pPr lvl="1">
              <a:buFont typeface="Wingdings" panose="05000000000000000000" pitchFamily="2" charset="2"/>
              <a:buChar char="§"/>
            </a:pPr>
            <a:r>
              <a:rPr lang="en-US" altLang="en-US" dirty="0">
                <a:ea typeface="MS PGothic" charset="-128"/>
              </a:rPr>
              <a:t>Stress and coping</a:t>
            </a:r>
          </a:p>
          <a:p>
            <a:pPr lvl="1">
              <a:buFont typeface="Wingdings" panose="05000000000000000000" pitchFamily="2" charset="2"/>
              <a:buChar char="§"/>
            </a:pPr>
            <a:r>
              <a:rPr lang="en-US" altLang="en-US" dirty="0">
                <a:ea typeface="MS PGothic" charset="-128"/>
              </a:rPr>
              <a:t>Psychopathologies- depression, anxiety, eating disorders, postpartum and seasonal depression</a:t>
            </a:r>
          </a:p>
          <a:p>
            <a:endParaRPr lang="en-US" altLang="en-US" dirty="0">
              <a:ea typeface="MS PGothic" charset="-128"/>
            </a:endParaRPr>
          </a:p>
        </p:txBody>
      </p:sp>
      <p:pic>
        <p:nvPicPr>
          <p:cNvPr id="45060" name="Picture 5" descr="Brain, Biology, Abstract, Cerebrum, Science, Anato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614" y="1300163"/>
            <a:ext cx="5135563" cy="362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737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b="1" u="sng" dirty="0">
                <a:ea typeface="MS PGothic" charset="-128"/>
              </a:rPr>
              <a:t>Video</a:t>
            </a:r>
          </a:p>
        </p:txBody>
      </p:sp>
      <p:sp>
        <p:nvSpPr>
          <p:cNvPr id="47107" name="Content Placeholder 2"/>
          <p:cNvSpPr>
            <a:spLocks noGrp="1"/>
          </p:cNvSpPr>
          <p:nvPr>
            <p:ph idx="1"/>
          </p:nvPr>
        </p:nvSpPr>
        <p:spPr>
          <a:xfrm>
            <a:off x="314960" y="1808777"/>
            <a:ext cx="4622800" cy="893618"/>
          </a:xfrm>
        </p:spPr>
        <p:txBody>
          <a:bodyPr/>
          <a:lstStyle/>
          <a:p>
            <a:pPr marL="0" indent="0" algn="ctr">
              <a:buNone/>
            </a:pPr>
            <a:r>
              <a:rPr lang="en-US" altLang="en-US" sz="4000" dirty="0">
                <a:solidFill>
                  <a:srgbClr val="00B050"/>
                </a:solidFill>
                <a:ea typeface="MS PGothic" charset="-128"/>
                <a:hlinkClick r:id="rId3"/>
              </a:rPr>
              <a:t>Your Body During Sex</a:t>
            </a:r>
            <a:endParaRPr lang="en-US" altLang="en-US" sz="4000" dirty="0">
              <a:solidFill>
                <a:srgbClr val="00B050"/>
              </a:solidFill>
              <a:ea typeface="MS PGothic" charset="-128"/>
            </a:endParaRPr>
          </a:p>
          <a:p>
            <a:pPr marL="0" indent="0" algn="ctr">
              <a:buNone/>
            </a:pPr>
            <a:endParaRPr lang="en-US" altLang="en-US" dirty="0">
              <a:solidFill>
                <a:srgbClr val="00B050"/>
              </a:solidFill>
              <a:ea typeface="MS PGothic" charset="-128"/>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3842" r="20661"/>
          <a:stretch/>
        </p:blipFill>
        <p:spPr>
          <a:xfrm>
            <a:off x="5496560" y="1518644"/>
            <a:ext cx="3190240" cy="3300968"/>
          </a:xfrm>
          <a:prstGeom prst="rect">
            <a:avLst/>
          </a:prstGeom>
        </p:spPr>
      </p:pic>
    </p:spTree>
    <p:extLst>
      <p:ext uri="{BB962C8B-B14F-4D97-AF65-F5344CB8AC3E}">
        <p14:creationId xmlns:p14="http://schemas.microsoft.com/office/powerpoint/2010/main" val="2574003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CAT: Analytic Memos</a:t>
            </a:r>
          </a:p>
        </p:txBody>
      </p:sp>
      <p:sp>
        <p:nvSpPr>
          <p:cNvPr id="3" name="Content Placeholder 2"/>
          <p:cNvSpPr>
            <a:spLocks noGrp="1"/>
          </p:cNvSpPr>
          <p:nvPr>
            <p:ph idx="1"/>
          </p:nvPr>
        </p:nvSpPr>
        <p:spPr/>
        <p:txBody>
          <a:bodyPr/>
          <a:lstStyle/>
          <a:p>
            <a:pPr marL="457200" lvl="1" indent="0">
              <a:buNone/>
            </a:pPr>
            <a:r>
              <a:rPr lang="en-US" b="1" dirty="0"/>
              <a:t>A new bill is being proposed that would make gender identification on legal documents restricted to whether an individual is genetically XX or XY. </a:t>
            </a:r>
          </a:p>
          <a:p>
            <a:pPr marL="457200" lvl="1" indent="0">
              <a:buNone/>
            </a:pPr>
            <a:endParaRPr lang="en-US" b="1" dirty="0"/>
          </a:p>
          <a:p>
            <a:pPr lvl="2">
              <a:buFont typeface="Wingdings" panose="05000000000000000000" pitchFamily="2" charset="2"/>
              <a:buChar char="§"/>
            </a:pPr>
            <a:r>
              <a:rPr lang="en-US" dirty="0"/>
              <a:t>Write a letter to a representative explaining the issue with this bill and the biology responsible for gender development.</a:t>
            </a:r>
          </a:p>
          <a:p>
            <a:pPr lvl="1"/>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102" y="274638"/>
            <a:ext cx="1090250" cy="99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676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3646049"/>
        </p:xfrm>
        <a:graphic>
          <a:graphicData uri="http://schemas.openxmlformats.org/drawingml/2006/table">
            <a:tbl>
              <a:tblPr/>
              <a:tblGrid>
                <a:gridCol w="508912">
                  <a:extLst>
                    <a:ext uri="{9D8B030D-6E8A-4147-A177-3AD203B41FA5}">
                      <a16:colId xmlns:a16="http://schemas.microsoft.com/office/drawing/2014/main" xmlns="" val="20000"/>
                    </a:ext>
                  </a:extLst>
                </a:gridCol>
                <a:gridCol w="5663288">
                  <a:extLst>
                    <a:ext uri="{9D8B030D-6E8A-4147-A177-3AD203B41FA5}">
                      <a16:colId xmlns:a16="http://schemas.microsoft.com/office/drawing/2014/main" xmlns="" val="20001"/>
                    </a:ext>
                  </a:extLst>
                </a:gridCol>
              </a:tblGrid>
              <a:tr h="414971">
                <a:tc>
                  <a:txBody>
                    <a:bodyPr/>
                    <a:lstStyle/>
                    <a:p>
                      <a:pPr algn="l" fontAlgn="b"/>
                      <a:r>
                        <a:rPr lang="en-US" sz="900" b="0" i="0" u="none" strike="noStrike" dirty="0">
                          <a:solidFill>
                            <a:schemeClr val="tx1"/>
                          </a:solidFill>
                          <a:effectLst/>
                          <a:latin typeface="Calibri"/>
                        </a:rPr>
                        <a:t>Slide 1</a:t>
                      </a:r>
                    </a:p>
                  </a:txBody>
                  <a:tcPr marL="3493" marR="3493" marT="3491"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Whitehead-link-alternative-sexuality-symbol </a:t>
                      </a:r>
                      <a:r>
                        <a:rPr lang="en-US" sz="900" b="0" i="0" u="none" strike="noStrike" baseline="0" dirty="0" err="1">
                          <a:solidFill>
                            <a:schemeClr val="tx1"/>
                          </a:solidFill>
                          <a:effectLst/>
                          <a:latin typeface="+mn-lt"/>
                        </a:rPr>
                        <a:t>AnonMoos</a:t>
                      </a:r>
                      <a:r>
                        <a:rPr lang="en-US" sz="900" b="0" i="0" u="none" strike="noStrike" baseline="0" dirty="0">
                          <a:solidFill>
                            <a:schemeClr val="tx1"/>
                          </a:solidFill>
                          <a:effectLst/>
                          <a:latin typeface="+mn-lt"/>
                        </a:rPr>
                        <a:t> </a:t>
                      </a:r>
                      <a:r>
                        <a:rPr lang="en-US" sz="900" b="0" i="0" u="none" strike="noStrike" baseline="0" dirty="0">
                          <a:solidFill>
                            <a:srgbClr val="00B050"/>
                          </a:solidFill>
                          <a:effectLst/>
                          <a:latin typeface="+mn-lt"/>
                        </a:rPr>
                        <a:t>https://en.wikipedia.org/wiki/Sex_differences_in_psychology#/media/File:Whitehead-link-alternative-sexuality-symbol.svg </a:t>
                      </a:r>
                      <a:r>
                        <a:rPr lang="en-US" sz="900" b="0" i="0" u="none" strike="noStrike" baseline="0" dirty="0">
                          <a:solidFill>
                            <a:schemeClr val="tx1"/>
                          </a:solidFill>
                          <a:effectLst/>
                          <a:latin typeface="+mn-lt"/>
                        </a:rPr>
                        <a:t>Public Domain</a:t>
                      </a:r>
                    </a:p>
                  </a:txBody>
                  <a:tcPr marL="3493" marR="3493" marT="3491" marB="0" anchor="b">
                    <a:lnL>
                      <a:noFill/>
                    </a:lnL>
                    <a:lnR>
                      <a:noFill/>
                    </a:lnR>
                    <a:lnT>
                      <a:noFill/>
                    </a:lnT>
                    <a:lnB>
                      <a:noFill/>
                    </a:lnB>
                  </a:tcPr>
                </a:tc>
                <a:extLst>
                  <a:ext uri="{0D108BD9-81ED-4DB2-BD59-A6C34878D82A}">
                    <a16:rowId xmlns:a16="http://schemas.microsoft.com/office/drawing/2014/main" xmlns="" val="10000"/>
                  </a:ext>
                </a:extLst>
              </a:tr>
              <a:tr h="325964">
                <a:tc>
                  <a:txBody>
                    <a:bodyPr/>
                    <a:lstStyle/>
                    <a:p>
                      <a:pPr algn="l" fontAlgn="b"/>
                      <a:r>
                        <a:rPr lang="en-US" sz="900" b="0" i="0" u="none" strike="noStrike" dirty="0">
                          <a:solidFill>
                            <a:schemeClr val="tx1"/>
                          </a:solidFill>
                          <a:effectLst/>
                          <a:latin typeface="Calibri"/>
                        </a:rPr>
                        <a:t>Slide 4</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Ball-and-stick model of the testosterone molecule Ben Mills </a:t>
                      </a:r>
                      <a:r>
                        <a:rPr lang="en-US" sz="900" b="0" i="0" u="none" strike="noStrike" dirty="0">
                          <a:solidFill>
                            <a:srgbClr val="00B050"/>
                          </a:solidFill>
                          <a:effectLst/>
                          <a:latin typeface="+mn-lt"/>
                        </a:rPr>
                        <a:t>https://en.wikipedia.org/wiki/Testosterone#/media/File:Testosterone-from-xtal-3D-balls.png </a:t>
                      </a:r>
                      <a:r>
                        <a:rPr lang="en-US" sz="900" b="0" i="0" u="none" strike="noStrike" dirty="0">
                          <a:solidFill>
                            <a:schemeClr val="tx1"/>
                          </a:solidFill>
                          <a:effectLst/>
                          <a:latin typeface="+mn-lt"/>
                        </a:rPr>
                        <a:t>Public Domain</a:t>
                      </a:r>
                      <a:endParaRPr lang="en-US" sz="900" b="0" i="0" u="none" strike="noStrike" dirty="0">
                        <a:solidFill>
                          <a:schemeClr val="tx1"/>
                        </a:solidFill>
                        <a:effectLst/>
                        <a:latin typeface="Calibri"/>
                      </a:endParaRPr>
                    </a:p>
                  </a:txBody>
                  <a:tcPr marL="3493" marR="3493" marT="3491" marB="0" anchor="b">
                    <a:lnL>
                      <a:noFill/>
                    </a:lnL>
                    <a:lnR>
                      <a:noFill/>
                    </a:lnR>
                    <a:lnT>
                      <a:noFill/>
                    </a:lnT>
                    <a:lnB>
                      <a:noFill/>
                    </a:lnB>
                  </a:tcPr>
                </a:tc>
                <a:extLst>
                  <a:ext uri="{0D108BD9-81ED-4DB2-BD59-A6C34878D82A}">
                    <a16:rowId xmlns:a16="http://schemas.microsoft.com/office/drawing/2014/main" xmlns="" val="10001"/>
                  </a:ext>
                </a:extLst>
              </a:tr>
              <a:tr h="325964">
                <a:tc>
                  <a:txBody>
                    <a:bodyPr/>
                    <a:lstStyle/>
                    <a:p>
                      <a:pPr algn="l" fontAlgn="b"/>
                      <a:r>
                        <a:rPr lang="en-US" sz="900" b="0" i="0" u="none" strike="noStrike" dirty="0">
                          <a:solidFill>
                            <a:schemeClr val="tx1"/>
                          </a:solidFill>
                          <a:effectLst/>
                          <a:latin typeface="Calibri"/>
                        </a:rPr>
                        <a:t>Slide 6</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a:t>
                      </a:r>
                      <a:r>
                        <a:rPr lang="en-US" sz="900" b="0" i="0" u="none" strike="noStrike" baseline="0" dirty="0">
                          <a:solidFill>
                            <a:schemeClr val="tx1"/>
                          </a:solidFill>
                          <a:effectLst/>
                          <a:latin typeface="+mn-lt"/>
                        </a:rPr>
                        <a:t> Credit: Location of major endocrine glands US Government </a:t>
                      </a:r>
                      <a:r>
                        <a:rPr lang="en-US" sz="900" b="0" i="0" u="none" strike="noStrike" baseline="0" dirty="0">
                          <a:solidFill>
                            <a:srgbClr val="00B050"/>
                          </a:solidFill>
                          <a:effectLst/>
                          <a:latin typeface="+mn-lt"/>
                        </a:rPr>
                        <a:t>https://en.wikipedia.org/wiki/Endocrine_system#/media/File:Illu_endocrine_system_New.png </a:t>
                      </a:r>
                      <a:r>
                        <a:rPr lang="en-US" sz="900" b="0" i="0" u="none" strike="noStrike" baseline="0" dirty="0">
                          <a:solidFill>
                            <a:schemeClr val="tx1"/>
                          </a:solidFill>
                          <a:effectLst/>
                          <a:latin typeface="+mn-lt"/>
                        </a:rPr>
                        <a:t>Public Domain</a:t>
                      </a:r>
                      <a:endParaRPr lang="en-US" sz="900" b="0" i="0" u="none" strike="noStrike" dirty="0">
                        <a:solidFill>
                          <a:schemeClr val="tx1"/>
                        </a:solidFill>
                        <a:effectLst/>
                        <a:latin typeface="Calibri"/>
                      </a:endParaRPr>
                    </a:p>
                  </a:txBody>
                  <a:tcPr marL="3493" marR="3493" marT="3491" marB="0" anchor="b">
                    <a:lnL>
                      <a:noFill/>
                    </a:lnL>
                    <a:lnR>
                      <a:noFill/>
                    </a:lnR>
                    <a:lnT>
                      <a:noFill/>
                    </a:lnT>
                    <a:lnB>
                      <a:noFill/>
                    </a:lnB>
                  </a:tcPr>
                </a:tc>
                <a:extLst>
                  <a:ext uri="{0D108BD9-81ED-4DB2-BD59-A6C34878D82A}">
                    <a16:rowId xmlns:a16="http://schemas.microsoft.com/office/drawing/2014/main" xmlns="" val="10002"/>
                  </a:ext>
                </a:extLst>
              </a:tr>
              <a:tr h="325964">
                <a:tc>
                  <a:txBody>
                    <a:bodyPr/>
                    <a:lstStyle/>
                    <a:p>
                      <a:pPr algn="l" fontAlgn="b"/>
                      <a:r>
                        <a:rPr lang="en-US" sz="900" b="0" i="0" u="none" strike="noStrike" dirty="0">
                          <a:solidFill>
                            <a:schemeClr val="tx1"/>
                          </a:solidFill>
                          <a:effectLst/>
                          <a:latin typeface="Calibri"/>
                        </a:rPr>
                        <a:t>Slide 7</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82217752 </a:t>
                      </a:r>
                      <a:r>
                        <a:rPr lang="en-US" sz="900" b="0" i="0" u="none" strike="noStrike" dirty="0" err="1">
                          <a:solidFill>
                            <a:schemeClr val="tx1"/>
                          </a:solidFill>
                          <a:effectLst/>
                          <a:latin typeface="+mn-lt"/>
                        </a:rPr>
                        <a:t>Lwp</a:t>
                      </a:r>
                      <a:r>
                        <a:rPr lang="en-US" sz="900" b="0" i="0" u="none" strike="noStrike" dirty="0">
                          <a:solidFill>
                            <a:schemeClr val="tx1"/>
                          </a:solidFill>
                          <a:effectLst/>
                          <a:latin typeface="+mn-lt"/>
                        </a:rPr>
                        <a:t> </a:t>
                      </a:r>
                      <a:r>
                        <a:rPr lang="en-US" sz="900" b="0" i="0" u="none" strike="noStrike" dirty="0" err="1">
                          <a:solidFill>
                            <a:schemeClr val="tx1"/>
                          </a:solidFill>
                          <a:effectLst/>
                          <a:latin typeface="+mn-lt"/>
                        </a:rPr>
                        <a:t>Kommunikáció</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https://www.flickr.com/photos/55269648@N04/23976653643/ https://creativecommons.org/licenses/by/2.0/</a:t>
                      </a:r>
                      <a:endParaRPr lang="en-US" sz="900" b="0" i="0" u="none" strike="noStrike" dirty="0">
                        <a:solidFill>
                          <a:srgbClr val="00B050"/>
                        </a:solidFill>
                        <a:effectLst/>
                        <a:latin typeface="Calibri"/>
                      </a:endParaRPr>
                    </a:p>
                  </a:txBody>
                  <a:tcPr marL="3493" marR="3493" marT="3491" marB="0" anchor="b">
                    <a:lnL>
                      <a:noFill/>
                    </a:lnL>
                    <a:lnR>
                      <a:noFill/>
                    </a:lnR>
                    <a:lnT>
                      <a:noFill/>
                    </a:lnT>
                    <a:lnB>
                      <a:noFill/>
                    </a:lnB>
                  </a:tcPr>
                </a:tc>
                <a:extLst>
                  <a:ext uri="{0D108BD9-81ED-4DB2-BD59-A6C34878D82A}">
                    <a16:rowId xmlns:a16="http://schemas.microsoft.com/office/drawing/2014/main" xmlns="" val="10003"/>
                  </a:ext>
                </a:extLst>
              </a:tr>
              <a:tr h="414971">
                <a:tc>
                  <a:txBody>
                    <a:bodyPr/>
                    <a:lstStyle/>
                    <a:p>
                      <a:pPr algn="l" fontAlgn="b"/>
                      <a:r>
                        <a:rPr lang="en-US" sz="900" b="0" i="0" u="none" strike="noStrike" dirty="0">
                          <a:solidFill>
                            <a:schemeClr val="tx1"/>
                          </a:solidFill>
                          <a:effectLst/>
                          <a:latin typeface="Calibri"/>
                        </a:rPr>
                        <a:t>Slide 8</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Germany lifting the World Cup trophy in 2014 Marcello </a:t>
                      </a:r>
                      <a:r>
                        <a:rPr lang="en-US" sz="900" b="0" i="0" u="none" strike="noStrike" dirty="0" err="1">
                          <a:solidFill>
                            <a:schemeClr val="tx1"/>
                          </a:solidFill>
                          <a:effectLst/>
                          <a:latin typeface="+mn-lt"/>
                        </a:rPr>
                        <a:t>Casal</a:t>
                      </a:r>
                      <a:r>
                        <a:rPr lang="en-US" sz="900" b="0" i="0" u="none" strike="noStrike" dirty="0">
                          <a:solidFill>
                            <a:schemeClr val="tx1"/>
                          </a:solidFill>
                          <a:effectLst/>
                          <a:latin typeface="+mn-lt"/>
                        </a:rPr>
                        <a:t> Jr/</a:t>
                      </a:r>
                      <a:r>
                        <a:rPr lang="en-US" sz="900" b="0" i="0" u="none" strike="noStrike" dirty="0" err="1">
                          <a:solidFill>
                            <a:schemeClr val="tx1"/>
                          </a:solidFill>
                          <a:effectLst/>
                          <a:latin typeface="+mn-lt"/>
                        </a:rPr>
                        <a:t>Agência</a:t>
                      </a:r>
                      <a:r>
                        <a:rPr lang="en-US" sz="900" b="0" i="0" u="none" strike="noStrike" dirty="0">
                          <a:solidFill>
                            <a:schemeClr val="tx1"/>
                          </a:solidFill>
                          <a:effectLst/>
                          <a:latin typeface="+mn-lt"/>
                        </a:rPr>
                        <a:t> </a:t>
                      </a:r>
                      <a:r>
                        <a:rPr lang="en-US" sz="900" b="0" i="0" u="none" strike="noStrike" dirty="0" err="1">
                          <a:solidFill>
                            <a:schemeClr val="tx1"/>
                          </a:solidFill>
                          <a:effectLst/>
                          <a:latin typeface="+mn-lt"/>
                        </a:rPr>
                        <a:t>Brasil</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https://en.wikipedia.org/wiki/Germany_national_football_team#/media/File:Germany_lifts_the_2014_FIFA_World_Cup.jpg http://creativecommons.org/licenses/by/3.0/br/deed.en</a:t>
                      </a:r>
                      <a:endParaRPr lang="en-US" sz="900" b="0" i="0" u="none" strike="noStrike" dirty="0">
                        <a:solidFill>
                          <a:srgbClr val="00B050"/>
                        </a:solidFill>
                        <a:effectLst/>
                        <a:latin typeface="Calibri"/>
                      </a:endParaRPr>
                    </a:p>
                  </a:txBody>
                  <a:tcPr marL="3493" marR="3493" marT="3491" marB="0" anchor="b">
                    <a:lnL>
                      <a:noFill/>
                    </a:lnL>
                    <a:lnR>
                      <a:noFill/>
                    </a:lnR>
                    <a:lnT>
                      <a:noFill/>
                    </a:lnT>
                    <a:lnB>
                      <a:noFill/>
                    </a:lnB>
                  </a:tcPr>
                </a:tc>
                <a:extLst>
                  <a:ext uri="{0D108BD9-81ED-4DB2-BD59-A6C34878D82A}">
                    <a16:rowId xmlns:a16="http://schemas.microsoft.com/office/drawing/2014/main" xmlns="" val="10004"/>
                  </a:ext>
                </a:extLst>
              </a:tr>
              <a:tr h="325964">
                <a:tc>
                  <a:txBody>
                    <a:bodyPr/>
                    <a:lstStyle/>
                    <a:p>
                      <a:pPr algn="l" fontAlgn="b"/>
                      <a:r>
                        <a:rPr lang="en-US" sz="900" b="0" i="0" u="none" strike="noStrike" dirty="0">
                          <a:solidFill>
                            <a:schemeClr val="tx1"/>
                          </a:solidFill>
                          <a:effectLst/>
                          <a:latin typeface="Calibri"/>
                        </a:rPr>
                        <a:t>Slide 9</a:t>
                      </a:r>
                    </a:p>
                  </a:txBody>
                  <a:tcPr marL="3493" marR="3493" marT="3491" marB="0" anchor="b">
                    <a:lnL>
                      <a:noFill/>
                    </a:lnL>
                    <a:lnR>
                      <a:noFill/>
                    </a:lnR>
                    <a:lnT>
                      <a:noFill/>
                    </a:lnT>
                    <a:lnB>
                      <a:noFill/>
                    </a:lnB>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mn-cs"/>
                        </a:rPr>
                        <a:t>Photo Credit: Questions1 </a:t>
                      </a:r>
                      <a:r>
                        <a:rPr kumimoji="0" lang="en-US" sz="900" b="0" i="0" u="none" strike="noStrike" kern="1200" cap="none" spc="0" normalizeH="0" baseline="0" noProof="0" dirty="0" err="1">
                          <a:ln>
                            <a:noFill/>
                          </a:ln>
                          <a:solidFill>
                            <a:srgbClr val="000000"/>
                          </a:solidFill>
                          <a:effectLst/>
                          <a:uLnTx/>
                          <a:uFillTx/>
                          <a:latin typeface="+mn-lt"/>
                          <a:ea typeface="+mn-ea"/>
                          <a:cs typeface="+mn-cs"/>
                        </a:rPr>
                        <a:t>Grisel</a:t>
                      </a:r>
                      <a:r>
                        <a:rPr kumimoji="0" lang="en-US" sz="900" b="0" i="0" u="none" strike="noStrike" kern="1200" cap="none" spc="0" normalizeH="0" baseline="0" noProof="0" dirty="0">
                          <a:ln>
                            <a:noFill/>
                          </a:ln>
                          <a:solidFill>
                            <a:srgbClr val="000000"/>
                          </a:solidFill>
                          <a:effectLst/>
                          <a:uLnTx/>
                          <a:uFillTx/>
                          <a:latin typeface="+mn-lt"/>
                          <a:ea typeface="+mn-ea"/>
                          <a:cs typeface="+mn-cs"/>
                        </a:rPr>
                        <a:t> </a:t>
                      </a:r>
                      <a:r>
                        <a:rPr kumimoji="0" lang="en-US" sz="900" b="0" i="0" u="none" strike="noStrike" kern="1200" cap="none" spc="0" normalizeH="0" baseline="0" noProof="0" dirty="0" err="1">
                          <a:ln>
                            <a:noFill/>
                          </a:ln>
                          <a:solidFill>
                            <a:srgbClr val="000000"/>
                          </a:solidFill>
                          <a:effectLst/>
                          <a:uLnTx/>
                          <a:uFillTx/>
                          <a:latin typeface="+mn-lt"/>
                          <a:ea typeface="+mn-ea"/>
                          <a:cs typeface="+mn-cs"/>
                        </a:rPr>
                        <a:t>D´An</a:t>
                      </a:r>
                      <a:r>
                        <a:rPr kumimoji="0" lang="en-US" sz="900" b="0" i="0" u="none" strike="noStrike" kern="1200" cap="none" spc="0" normalizeH="0" baseline="0" noProof="0" dirty="0">
                          <a:ln>
                            <a:noFill/>
                          </a:ln>
                          <a:solidFill>
                            <a:srgbClr val="000000"/>
                          </a:solidFill>
                          <a:effectLst/>
                          <a:uLnTx/>
                          <a:uFillTx/>
                          <a:latin typeface="+mn-lt"/>
                          <a:ea typeface="+mn-ea"/>
                          <a:cs typeface="+mn-cs"/>
                        </a:rPr>
                        <a:t> </a:t>
                      </a:r>
                      <a:r>
                        <a:rPr kumimoji="0" lang="en-US" sz="900" b="0" i="0" u="none" strike="noStrike" kern="1200" cap="none" spc="0" normalizeH="0" baseline="0" noProof="0" dirty="0">
                          <a:ln>
                            <a:noFill/>
                          </a:ln>
                          <a:solidFill>
                            <a:srgbClr val="00B050"/>
                          </a:solidFill>
                          <a:effectLst/>
                          <a:uLnTx/>
                          <a:uFillTx/>
                          <a:latin typeface="+mn-lt"/>
                          <a:ea typeface="+mn-ea"/>
                          <a:cs typeface="+mn-cs"/>
                        </a:rPr>
                        <a:t>https://www.flickr.com/photos/128454566@N06/15893429463 https://creativecommons.org/licenses/by-nc/2.0/</a:t>
                      </a:r>
                    </a:p>
                  </a:txBody>
                  <a:tcPr marL="3493" marR="3493" marT="3491" marB="0" anchor="b">
                    <a:lnL>
                      <a:noFill/>
                    </a:lnL>
                    <a:lnR>
                      <a:noFill/>
                    </a:lnR>
                    <a:lnT>
                      <a:noFill/>
                    </a:lnT>
                    <a:lnB>
                      <a:noFill/>
                    </a:lnB>
                  </a:tcPr>
                </a:tc>
                <a:extLst>
                  <a:ext uri="{0D108BD9-81ED-4DB2-BD59-A6C34878D82A}">
                    <a16:rowId xmlns:a16="http://schemas.microsoft.com/office/drawing/2014/main" xmlns="" val="10005"/>
                  </a:ext>
                </a:extLst>
              </a:tr>
              <a:tr h="1512251">
                <a:tc>
                  <a:txBody>
                    <a:bodyPr/>
                    <a:lstStyle/>
                    <a:p>
                      <a:pPr algn="l" fontAlgn="b"/>
                      <a:r>
                        <a:rPr lang="en-US" sz="900" b="0" i="0" u="none" strike="noStrike" dirty="0">
                          <a:solidFill>
                            <a:schemeClr val="tx1"/>
                          </a:solidFill>
                          <a:effectLst/>
                          <a:latin typeface="Calibri"/>
                        </a:rPr>
                        <a:t>Slide 11</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a:t>
                      </a:r>
                      <a:r>
                        <a:rPr lang="en-US" sz="900" b="0" i="0" u="none" strike="noStrike" dirty="0">
                          <a:solidFill>
                            <a:schemeClr val="tx1"/>
                          </a:solidFill>
                          <a:effectLst/>
                          <a:latin typeface="+mn-lt"/>
                        </a:rPr>
                        <a:t>: pair-of-wild-turkey-birds-male-and-female-in-breeding-plumage-meleagris-gallopavo Burton Robert, U.S. Fish and Wildlife Service </a:t>
                      </a:r>
                      <a:r>
                        <a:rPr lang="en-US" sz="900" b="0" i="0" u="none" strike="noStrike" dirty="0">
                          <a:solidFill>
                            <a:srgbClr val="00B050"/>
                          </a:solidFill>
                          <a:effectLst/>
                          <a:latin typeface="+mn-lt"/>
                        </a:rPr>
                        <a:t>http://www.public-domain-image.com/free-images/fauna-animals/birds/turkey-birds-pictures/pair-of-wild-turkey-birds-male-and-female-in-breeding-plumage-meleagris-gallopavo/attachment/pair-of-wild-turkey-birds-male-and-female-in-breeding-plumage-meleagris-gallopavo</a:t>
                      </a:r>
                      <a:r>
                        <a:rPr lang="en-US" sz="900" b="0" i="0" u="none" strike="noStrike" dirty="0">
                          <a:solidFill>
                            <a:schemeClr val="tx1"/>
                          </a:solidFill>
                          <a:effectLst/>
                          <a:latin typeface="+mn-lt"/>
                        </a:rPr>
                        <a:t> Public Domain</a:t>
                      </a:r>
                    </a:p>
                    <a:p>
                      <a:pPr algn="l" fontAlgn="b"/>
                      <a:r>
                        <a:rPr lang="en-US" sz="900" b="0" i="0" u="none" strike="noStrike" dirty="0">
                          <a:solidFill>
                            <a:schemeClr val="tx1"/>
                          </a:solidFill>
                          <a:effectLst/>
                          <a:latin typeface="+mn-lt"/>
                        </a:rPr>
                        <a:t>Photo</a:t>
                      </a:r>
                      <a:r>
                        <a:rPr lang="en-US" sz="900" b="0" i="0" u="none" strike="noStrike" baseline="0" dirty="0">
                          <a:solidFill>
                            <a:schemeClr val="tx1"/>
                          </a:solidFill>
                          <a:effectLst/>
                          <a:latin typeface="+mn-lt"/>
                        </a:rPr>
                        <a:t> Credit: Male and female pheasant ChrisO </a:t>
                      </a:r>
                      <a:r>
                        <a:rPr lang="en-US" sz="900" b="0" i="0" u="none" strike="noStrike" baseline="0" dirty="0">
                          <a:solidFill>
                            <a:srgbClr val="00B050"/>
                          </a:solidFill>
                          <a:effectLst/>
                          <a:latin typeface="+mn-lt"/>
                        </a:rPr>
                        <a:t>https://commons.wikimedia.org/wiki/File:Male_and_female_pheasant.jpg#/media/File:Male_and_female_pheasant.jpg </a:t>
                      </a:r>
                    </a:p>
                    <a:p>
                      <a:pPr algn="l" fontAlgn="b"/>
                      <a:r>
                        <a:rPr lang="en-US" sz="900" b="0" i="0" u="none" strike="noStrike" dirty="0">
                          <a:solidFill>
                            <a:srgbClr val="00B050"/>
                          </a:solidFill>
                          <a:effectLst/>
                          <a:latin typeface="+mn-lt"/>
                        </a:rPr>
                        <a:t>https://creativecommons.org/licenses/by-sa/3.0/</a:t>
                      </a:r>
                    </a:p>
                    <a:p>
                      <a:pPr algn="l" fontAlgn="b"/>
                      <a:r>
                        <a:rPr lang="en-US" sz="900" b="0" i="0" u="none" strike="noStrike" dirty="0">
                          <a:solidFill>
                            <a:schemeClr val="tx1"/>
                          </a:solidFill>
                          <a:effectLst/>
                          <a:latin typeface="Calibri"/>
                        </a:rPr>
                        <a:t>Photo Credit: Lions </a:t>
                      </a:r>
                      <a:r>
                        <a:rPr lang="en-US" sz="900" b="0" i="0" u="none" strike="noStrike" dirty="0">
                          <a:solidFill>
                            <a:schemeClr val="tx1"/>
                          </a:solidFill>
                          <a:effectLst/>
                          <a:latin typeface="+mn-lt"/>
                        </a:rPr>
                        <a:t>davidsluka </a:t>
                      </a:r>
                      <a:r>
                        <a:rPr lang="en-US" sz="900" b="0" i="0" u="none" strike="noStrike" dirty="0">
                          <a:solidFill>
                            <a:srgbClr val="00B050"/>
                          </a:solidFill>
                          <a:effectLst/>
                          <a:latin typeface="+mn-lt"/>
                        </a:rPr>
                        <a:t>https://pixabay.com/en/lions-animal-male-female-lions-175934/ https://creativecommons.org/publicdomain/zero/1.0/deed.en</a:t>
                      </a:r>
                    </a:p>
                    <a:p>
                      <a:pPr algn="l" fontAlgn="b"/>
                      <a:r>
                        <a:rPr lang="en-US" sz="900" b="0" i="0" u="none" strike="noStrike" dirty="0">
                          <a:solidFill>
                            <a:schemeClr val="tx1"/>
                          </a:solidFill>
                          <a:effectLst/>
                          <a:latin typeface="Calibri"/>
                        </a:rPr>
                        <a:t>Photo</a:t>
                      </a:r>
                      <a:r>
                        <a:rPr lang="en-US" sz="900" b="0" i="0" u="none" strike="noStrike" baseline="0" dirty="0">
                          <a:solidFill>
                            <a:schemeClr val="tx1"/>
                          </a:solidFill>
                          <a:effectLst/>
                          <a:latin typeface="+mn-lt"/>
                        </a:rPr>
                        <a:t> Credit: Rocky Mountain mule deer doe and buck California Department of Fish and Wildlife </a:t>
                      </a:r>
                      <a:r>
                        <a:rPr lang="en-US" sz="900" b="0" i="0" u="none" strike="noStrike" baseline="0" dirty="0">
                          <a:solidFill>
                            <a:srgbClr val="00B050"/>
                          </a:solidFill>
                          <a:effectLst/>
                          <a:latin typeface="+mn-lt"/>
                        </a:rPr>
                        <a:t>https://www.flickr.com/photos/californiadfg/20471585031 https://creativecommons.org/licenses/by/2.0/</a:t>
                      </a:r>
                    </a:p>
                  </a:txBody>
                  <a:tcPr marL="3493" marR="3493" marT="3491" marB="0" anchor="b">
                    <a:lnL>
                      <a:noFill/>
                    </a:lnL>
                    <a:lnR>
                      <a:noFill/>
                    </a:lnR>
                    <a:lnT>
                      <a:noFill/>
                    </a:lnT>
                    <a:lnB>
                      <a:noFill/>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989507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b="1" u="sng" dirty="0">
                <a:ea typeface="MS PGothic" charset="-128"/>
              </a:rPr>
              <a:t>Overview</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a:buChar char="•"/>
              <a:defRPr/>
            </a:pPr>
            <a:r>
              <a:rPr lang="en-US" b="1" dirty="0"/>
              <a:t>Hormones as Chemical Messengers</a:t>
            </a:r>
          </a:p>
          <a:p>
            <a:pPr lvl="1" eaLnBrk="1" fontAlgn="auto" hangingPunct="1">
              <a:spcAft>
                <a:spcPts val="0"/>
              </a:spcAft>
              <a:buFont typeface="Arial"/>
              <a:buChar char="•"/>
              <a:defRPr/>
            </a:pPr>
            <a:r>
              <a:rPr lang="en-US" b="1" dirty="0">
                <a:ea typeface="+mn-ea"/>
              </a:rPr>
              <a:t>Synthesis</a:t>
            </a:r>
          </a:p>
          <a:p>
            <a:pPr lvl="1" eaLnBrk="1" fontAlgn="auto" hangingPunct="1">
              <a:spcAft>
                <a:spcPts val="0"/>
              </a:spcAft>
              <a:buFont typeface="Arial"/>
              <a:buChar char="•"/>
              <a:defRPr/>
            </a:pPr>
            <a:r>
              <a:rPr lang="en-US" b="1" dirty="0">
                <a:ea typeface="+mn-ea"/>
              </a:rPr>
              <a:t>Interacting with Cells</a:t>
            </a:r>
          </a:p>
          <a:p>
            <a:pPr eaLnBrk="1" fontAlgn="auto" hangingPunct="1">
              <a:spcAft>
                <a:spcPts val="0"/>
              </a:spcAft>
              <a:buFont typeface="Arial"/>
              <a:buChar char="•"/>
              <a:defRPr/>
            </a:pPr>
            <a:r>
              <a:rPr lang="en-US" dirty="0">
                <a:ea typeface="+mn-ea"/>
              </a:rPr>
              <a:t>Sex Differentiation</a:t>
            </a:r>
          </a:p>
          <a:p>
            <a:pPr lvl="1" eaLnBrk="1" fontAlgn="auto" hangingPunct="1">
              <a:spcAft>
                <a:spcPts val="0"/>
              </a:spcAft>
              <a:buFont typeface="Arial"/>
              <a:buChar char="•"/>
              <a:defRPr/>
            </a:pPr>
            <a:r>
              <a:rPr lang="en-US" dirty="0">
                <a:ea typeface="+mn-ea"/>
              </a:rPr>
              <a:t>Sexual Dimorphism</a:t>
            </a:r>
          </a:p>
          <a:p>
            <a:pPr lvl="1" eaLnBrk="1" fontAlgn="auto" hangingPunct="1">
              <a:spcAft>
                <a:spcPts val="0"/>
              </a:spcAft>
              <a:buFont typeface="Arial"/>
              <a:buChar char="•"/>
              <a:defRPr/>
            </a:pPr>
            <a:r>
              <a:rPr lang="en-US" dirty="0">
                <a:ea typeface="+mn-ea"/>
              </a:rPr>
              <a:t>Biological Processes</a:t>
            </a:r>
          </a:p>
          <a:p>
            <a:pPr lvl="1" eaLnBrk="1" fontAlgn="auto" hangingPunct="1">
              <a:spcAft>
                <a:spcPts val="0"/>
              </a:spcAft>
              <a:buFont typeface="Arial"/>
              <a:buChar char="•"/>
              <a:defRPr/>
            </a:pPr>
            <a:r>
              <a:rPr lang="en-US" dirty="0">
                <a:ea typeface="+mn-ea"/>
              </a:rPr>
              <a:t>Biology versus Society</a:t>
            </a:r>
          </a:p>
          <a:p>
            <a:pPr eaLnBrk="1" fontAlgn="auto" hangingPunct="1">
              <a:spcAft>
                <a:spcPts val="0"/>
              </a:spcAft>
              <a:buFont typeface="Arial"/>
              <a:buChar char="•"/>
              <a:defRPr/>
            </a:pPr>
            <a:r>
              <a:rPr lang="en-US" dirty="0">
                <a:ea typeface="+mn-ea"/>
              </a:rPr>
              <a:t>Parental Behavior</a:t>
            </a:r>
          </a:p>
          <a:p>
            <a:pPr lvl="1" eaLnBrk="1" fontAlgn="auto" hangingPunct="1">
              <a:spcAft>
                <a:spcPts val="0"/>
              </a:spcAft>
              <a:buFont typeface="Arial"/>
              <a:buChar char="•"/>
              <a:defRPr/>
            </a:pPr>
            <a:r>
              <a:rPr lang="en-US" dirty="0">
                <a:ea typeface="+mn-ea"/>
              </a:rPr>
              <a:t>Maternal versus Paternal care</a:t>
            </a:r>
          </a:p>
          <a:p>
            <a:pPr lvl="1" eaLnBrk="1" fontAlgn="auto" hangingPunct="1">
              <a:spcAft>
                <a:spcPts val="0"/>
              </a:spcAft>
              <a:buFont typeface="Arial"/>
              <a:buChar char="•"/>
              <a:defRPr/>
            </a:pPr>
            <a:r>
              <a:rPr lang="en-US" dirty="0">
                <a:ea typeface="+mn-ea"/>
              </a:rPr>
              <a:t>Hormones and Mothers</a:t>
            </a:r>
          </a:p>
          <a:p>
            <a:pPr eaLnBrk="1" fontAlgn="auto" hangingPunct="1">
              <a:spcAft>
                <a:spcPts val="0"/>
              </a:spcAft>
              <a:buFont typeface="Arial"/>
              <a:buChar char="•"/>
              <a:defRPr/>
            </a:pPr>
            <a:r>
              <a:rPr lang="en-US" dirty="0">
                <a:ea typeface="+mn-ea"/>
              </a:rPr>
              <a:t>Aggressive Behavior</a:t>
            </a:r>
          </a:p>
          <a:p>
            <a:pPr eaLnBrk="1" fontAlgn="auto" hangingPunct="1">
              <a:spcAft>
                <a:spcPts val="0"/>
              </a:spcAft>
              <a:buFont typeface="Arial"/>
              <a:buChar char="•"/>
              <a:defRPr/>
            </a:pPr>
            <a:r>
              <a:rPr lang="en-US" dirty="0">
                <a:ea typeface="+mn-ea"/>
              </a:rPr>
              <a:t>Hormones and Behavior</a:t>
            </a:r>
          </a:p>
        </p:txBody>
      </p:sp>
    </p:spTree>
    <p:extLst>
      <p:ext uri="{BB962C8B-B14F-4D97-AF65-F5344CB8AC3E}">
        <p14:creationId xmlns:p14="http://schemas.microsoft.com/office/powerpoint/2010/main" val="2311049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3186398"/>
        </p:xfrm>
        <a:graphic>
          <a:graphicData uri="http://schemas.openxmlformats.org/drawingml/2006/table">
            <a:tbl>
              <a:tblPr/>
              <a:tblGrid>
                <a:gridCol w="707231">
                  <a:extLst>
                    <a:ext uri="{9D8B030D-6E8A-4147-A177-3AD203B41FA5}">
                      <a16:colId xmlns:a16="http://schemas.microsoft.com/office/drawing/2014/main" xmlns="" val="20000"/>
                    </a:ext>
                  </a:extLst>
                </a:gridCol>
                <a:gridCol w="5464969">
                  <a:extLst>
                    <a:ext uri="{9D8B030D-6E8A-4147-A177-3AD203B41FA5}">
                      <a16:colId xmlns:a16="http://schemas.microsoft.com/office/drawing/2014/main" xmlns="" val="20001"/>
                    </a:ext>
                  </a:extLst>
                </a:gridCol>
              </a:tblGrid>
              <a:tr h="689291">
                <a:tc>
                  <a:txBody>
                    <a:bodyPr/>
                    <a:lstStyle/>
                    <a:p>
                      <a:pPr algn="l" fontAlgn="b"/>
                      <a:r>
                        <a:rPr lang="en-US" sz="900" b="0" i="0" u="none" strike="noStrike" dirty="0">
                          <a:solidFill>
                            <a:schemeClr val="tx1"/>
                          </a:solidFill>
                          <a:effectLst/>
                          <a:latin typeface="Calibri"/>
                        </a:rPr>
                        <a:t>Slide 12</a:t>
                      </a:r>
                    </a:p>
                  </a:txBody>
                  <a:tcPr marL="3493" marR="3493" marT="3491"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The uterus differentiates from the fetal Müllerian ducts Teixeira, J., Rueda, B.R., and </a:t>
                      </a:r>
                      <a:r>
                        <a:rPr lang="en-US" sz="900" b="0" i="0" u="none" strike="noStrike" baseline="0" dirty="0" err="1">
                          <a:solidFill>
                            <a:schemeClr val="tx1"/>
                          </a:solidFill>
                          <a:effectLst/>
                          <a:latin typeface="+mn-lt"/>
                        </a:rPr>
                        <a:t>Pru</a:t>
                      </a:r>
                      <a:r>
                        <a:rPr lang="en-US" sz="900" b="0" i="0" u="none" strike="noStrike" baseline="0" dirty="0">
                          <a:solidFill>
                            <a:schemeClr val="tx1"/>
                          </a:solidFill>
                          <a:effectLst/>
                          <a:latin typeface="+mn-lt"/>
                        </a:rPr>
                        <a:t>, J.K., Uterine Stem cells (September 30, 2008), </a:t>
                      </a:r>
                      <a:r>
                        <a:rPr lang="en-US" sz="900" b="0" i="0" u="none" strike="noStrike" baseline="0" dirty="0" err="1">
                          <a:solidFill>
                            <a:schemeClr val="tx1"/>
                          </a:solidFill>
                          <a:effectLst/>
                          <a:latin typeface="+mn-lt"/>
                        </a:rPr>
                        <a:t>StemBook</a:t>
                      </a:r>
                      <a:r>
                        <a:rPr lang="en-US" sz="900" b="0" i="0" u="none" strike="noStrike" baseline="0" dirty="0">
                          <a:solidFill>
                            <a:schemeClr val="tx1"/>
                          </a:solidFill>
                          <a:effectLst/>
                          <a:latin typeface="+mn-lt"/>
                        </a:rPr>
                        <a:t>, ed. </a:t>
                      </a:r>
                      <a:r>
                        <a:rPr lang="en-US" sz="900" b="0" i="0" u="none" strike="noStrike" baseline="0" dirty="0">
                          <a:solidFill>
                            <a:srgbClr val="00B050"/>
                          </a:solidFill>
                          <a:effectLst/>
                          <a:latin typeface="+mn-lt"/>
                        </a:rPr>
                        <a:t>https://commons.wikimedia.org/wiki/File:The_uterus_differentiates_from_the_fetal_M%C3%BCllerian_ducts..jpg#/media/File:The_uterus_differentiates_from_the_fetal_M%C3%BCllerian_ducts..jpg https://creativecommons.org/licenses/by/3.0/</a:t>
                      </a:r>
                    </a:p>
                  </a:txBody>
                  <a:tcPr marL="3493" marR="3493" marT="3491" marB="0" anchor="b">
                    <a:lnL>
                      <a:noFill/>
                    </a:lnL>
                    <a:lnR>
                      <a:noFill/>
                    </a:lnR>
                    <a:lnT>
                      <a:noFill/>
                    </a:lnT>
                    <a:lnB>
                      <a:noFill/>
                    </a:lnB>
                  </a:tcPr>
                </a:tc>
                <a:extLst>
                  <a:ext uri="{0D108BD9-81ED-4DB2-BD59-A6C34878D82A}">
                    <a16:rowId xmlns:a16="http://schemas.microsoft.com/office/drawing/2014/main" xmlns="" val="10000"/>
                  </a:ext>
                </a:extLst>
              </a:tr>
              <a:tr h="325958">
                <a:tc>
                  <a:txBody>
                    <a:bodyPr/>
                    <a:lstStyle/>
                    <a:p>
                      <a:pPr algn="l" fontAlgn="b"/>
                      <a:r>
                        <a:rPr lang="en-US" sz="900" b="0" i="0" u="none" strike="noStrike" dirty="0">
                          <a:solidFill>
                            <a:schemeClr val="tx1"/>
                          </a:solidFill>
                          <a:effectLst/>
                          <a:latin typeface="Calibri"/>
                        </a:rPr>
                        <a:t>Slide 13</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a:t>
                      </a:r>
                      <a:r>
                        <a:rPr lang="en-US" sz="900" b="0" i="0" u="none" strike="noStrike" baseline="0" dirty="0">
                          <a:solidFill>
                            <a:schemeClr val="tx1"/>
                          </a:solidFill>
                          <a:effectLst/>
                          <a:latin typeface="+mn-lt"/>
                        </a:rPr>
                        <a:t> Credit: Schematic of sexual differentiation in humans </a:t>
                      </a:r>
                      <a:r>
                        <a:rPr lang="en-US" sz="900" b="0" i="0" u="none" strike="noStrike" baseline="0" dirty="0" err="1">
                          <a:solidFill>
                            <a:schemeClr val="tx1"/>
                          </a:solidFill>
                          <a:effectLst/>
                          <a:latin typeface="+mn-lt"/>
                        </a:rPr>
                        <a:t>Syko</a:t>
                      </a:r>
                      <a:r>
                        <a:rPr lang="en-US" sz="900" b="0" i="0" u="none" strike="noStrike" baseline="0" dirty="0">
                          <a:solidFill>
                            <a:schemeClr val="tx1"/>
                          </a:solidFill>
                          <a:effectLst/>
                          <a:latin typeface="+mn-lt"/>
                        </a:rPr>
                        <a:t> lozz </a:t>
                      </a:r>
                      <a:r>
                        <a:rPr lang="en-US" sz="900" b="0" i="0" u="none" strike="noStrike" baseline="0" dirty="0">
                          <a:solidFill>
                            <a:srgbClr val="00B050"/>
                          </a:solidFill>
                          <a:effectLst/>
                          <a:latin typeface="+mn-lt"/>
                        </a:rPr>
                        <a:t>https://commons.wikimedia.org/wiki/File:Sex-diff.jpg#/media/File:Sex-diff.jpg </a:t>
                      </a:r>
                      <a:r>
                        <a:rPr lang="en-US" sz="900" b="0" i="0" u="none" strike="noStrike" baseline="0" dirty="0">
                          <a:solidFill>
                            <a:schemeClr val="tx1"/>
                          </a:solidFill>
                          <a:effectLst/>
                          <a:latin typeface="+mn-lt"/>
                        </a:rPr>
                        <a:t>Public Domain</a:t>
                      </a:r>
                      <a:endParaRPr lang="en-US" sz="900" b="0" i="0" u="none" strike="noStrike" dirty="0">
                        <a:solidFill>
                          <a:schemeClr val="tx1"/>
                        </a:solidFill>
                        <a:effectLst/>
                        <a:latin typeface="Calibri"/>
                      </a:endParaRPr>
                    </a:p>
                  </a:txBody>
                  <a:tcPr marL="3493" marR="3493" marT="3491" marB="0" anchor="b">
                    <a:lnL>
                      <a:noFill/>
                    </a:lnL>
                    <a:lnR>
                      <a:noFill/>
                    </a:lnR>
                    <a:lnT>
                      <a:noFill/>
                    </a:lnT>
                    <a:lnB>
                      <a:noFill/>
                    </a:lnB>
                  </a:tcPr>
                </a:tc>
                <a:extLst>
                  <a:ext uri="{0D108BD9-81ED-4DB2-BD59-A6C34878D82A}">
                    <a16:rowId xmlns:a16="http://schemas.microsoft.com/office/drawing/2014/main" xmlns="" val="10001"/>
                  </a:ext>
                </a:extLst>
              </a:tr>
              <a:tr h="552131">
                <a:tc>
                  <a:txBody>
                    <a:bodyPr/>
                    <a:lstStyle/>
                    <a:p>
                      <a:pPr algn="l" fontAlgn="b"/>
                      <a:r>
                        <a:rPr lang="en-US" sz="900" b="0" i="0" u="none" strike="noStrike" dirty="0">
                          <a:solidFill>
                            <a:schemeClr val="tx1"/>
                          </a:solidFill>
                          <a:effectLst/>
                          <a:latin typeface="Calibri"/>
                        </a:rPr>
                        <a:t>Slide 14</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a:t>
                      </a:r>
                      <a:r>
                        <a:rPr lang="en-US" sz="900" b="0" i="0" u="none" strike="noStrike" baseline="0" dirty="0">
                          <a:solidFill>
                            <a:schemeClr val="tx1"/>
                          </a:solidFill>
                          <a:effectLst/>
                          <a:latin typeface="+mn-lt"/>
                        </a:rPr>
                        <a:t> Girl with Turner syndrome before and immediately after her operation for neck-webbing Johannes Nielsen </a:t>
                      </a:r>
                      <a:r>
                        <a:rPr lang="en-US" sz="900" b="0" i="0" u="none" strike="noStrike" baseline="0" dirty="0">
                          <a:solidFill>
                            <a:srgbClr val="00B050"/>
                          </a:solidFill>
                          <a:effectLst/>
                          <a:latin typeface="+mn-lt"/>
                        </a:rPr>
                        <a:t>https://commons.wikimedia.org/wiki/File:Neck_of_girl_with_Turner_Syndrome_(before_and_after).jpg#/media/File:Neck_of_girl_with_Turner_Syndrome_(before_and_after).jpg https://creativecommons.org/licenses/by/2.0/</a:t>
                      </a:r>
                      <a:endParaRPr lang="en-US" sz="900" b="0" i="0" u="none" strike="noStrike" dirty="0">
                        <a:solidFill>
                          <a:srgbClr val="00B050"/>
                        </a:solidFill>
                        <a:effectLst/>
                        <a:latin typeface="Calibri"/>
                      </a:endParaRPr>
                    </a:p>
                  </a:txBody>
                  <a:tcPr marL="3493" marR="3493" marT="3491" marB="0" anchor="b">
                    <a:lnL>
                      <a:noFill/>
                    </a:lnL>
                    <a:lnR>
                      <a:noFill/>
                    </a:lnR>
                    <a:lnT>
                      <a:noFill/>
                    </a:lnT>
                    <a:lnB>
                      <a:noFill/>
                    </a:lnB>
                  </a:tcPr>
                </a:tc>
                <a:extLst>
                  <a:ext uri="{0D108BD9-81ED-4DB2-BD59-A6C34878D82A}">
                    <a16:rowId xmlns:a16="http://schemas.microsoft.com/office/drawing/2014/main" xmlns="" val="10002"/>
                  </a:ext>
                </a:extLst>
              </a:tr>
              <a:tr h="552131">
                <a:tc>
                  <a:txBody>
                    <a:bodyPr/>
                    <a:lstStyle/>
                    <a:p>
                      <a:pPr algn="l" fontAlgn="b"/>
                      <a:r>
                        <a:rPr lang="en-US" sz="900" b="0" i="0" u="none" strike="noStrike" dirty="0">
                          <a:solidFill>
                            <a:schemeClr val="tx1"/>
                          </a:solidFill>
                          <a:effectLst/>
                          <a:latin typeface="Calibri"/>
                        </a:rPr>
                        <a:t>Slide 15</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Toy Cars Rusty Clark - On the Air M-F 8am-noon </a:t>
                      </a:r>
                      <a:r>
                        <a:rPr lang="en-US" sz="900" b="0" i="0" u="none" strike="noStrike" dirty="0">
                          <a:solidFill>
                            <a:srgbClr val="00B050"/>
                          </a:solidFill>
                          <a:effectLst/>
                          <a:latin typeface="+mn-lt"/>
                        </a:rPr>
                        <a:t>https://www.flickr.com/photos/rusty_clark/9425014496 https://creativecommons.org/licenses/by/2.0/</a:t>
                      </a:r>
                    </a:p>
                    <a:p>
                      <a:pPr algn="l" fontAlgn="b"/>
                      <a:r>
                        <a:rPr lang="en-US" sz="900" b="0" i="0" u="none" strike="noStrike" dirty="0">
                          <a:solidFill>
                            <a:schemeClr val="tx1"/>
                          </a:solidFill>
                          <a:effectLst/>
                          <a:latin typeface="+mn-lt"/>
                        </a:rPr>
                        <a:t>Photo Credit: rainbow of 80s toys Aimee Ray </a:t>
                      </a:r>
                      <a:r>
                        <a:rPr lang="en-US" sz="900" b="0" i="0" u="none" strike="noStrike" dirty="0">
                          <a:solidFill>
                            <a:srgbClr val="00B050"/>
                          </a:solidFill>
                          <a:effectLst/>
                          <a:latin typeface="+mn-lt"/>
                        </a:rPr>
                        <a:t>https://www.flickr.com/photos/merwing/2152164258/ https://creativecommons.org/licenses/by-nc-nd/2.0/</a:t>
                      </a:r>
                      <a:endParaRPr lang="en-US" sz="900" b="0" i="0" u="none" strike="noStrike" dirty="0">
                        <a:solidFill>
                          <a:srgbClr val="00B050"/>
                        </a:solidFill>
                        <a:effectLst/>
                        <a:latin typeface="Calibri"/>
                      </a:endParaRPr>
                    </a:p>
                  </a:txBody>
                  <a:tcPr marL="3493" marR="3493" marT="3491" marB="0" anchor="b">
                    <a:lnL>
                      <a:noFill/>
                    </a:lnL>
                    <a:lnR>
                      <a:noFill/>
                    </a:lnR>
                    <a:lnT>
                      <a:noFill/>
                    </a:lnT>
                    <a:lnB>
                      <a:noFill/>
                    </a:lnB>
                  </a:tcPr>
                </a:tc>
                <a:extLst>
                  <a:ext uri="{0D108BD9-81ED-4DB2-BD59-A6C34878D82A}">
                    <a16:rowId xmlns:a16="http://schemas.microsoft.com/office/drawing/2014/main" xmlns="" val="10003"/>
                  </a:ext>
                </a:extLst>
              </a:tr>
              <a:tr h="325958">
                <a:tc>
                  <a:txBody>
                    <a:bodyPr/>
                    <a:lstStyle/>
                    <a:p>
                      <a:pPr algn="l" fontAlgn="b"/>
                      <a:r>
                        <a:rPr lang="en-US" sz="900" b="0" i="0" u="none" strike="noStrike" dirty="0">
                          <a:solidFill>
                            <a:schemeClr val="tx1"/>
                          </a:solidFill>
                          <a:effectLst/>
                          <a:latin typeface="Calibri"/>
                        </a:rPr>
                        <a:t>Slides</a:t>
                      </a:r>
                      <a:r>
                        <a:rPr lang="en-US" sz="900" b="0" i="0" u="none" strike="noStrike" baseline="0" dirty="0">
                          <a:solidFill>
                            <a:schemeClr val="tx1"/>
                          </a:solidFill>
                          <a:effectLst/>
                          <a:latin typeface="Calibri"/>
                        </a:rPr>
                        <a:t> 16 &amp; 28</a:t>
                      </a:r>
                      <a:endParaRPr lang="en-US" sz="900" b="0" i="0" u="none" strike="noStrike" dirty="0">
                        <a:solidFill>
                          <a:schemeClr val="tx1"/>
                        </a:solidFill>
                        <a:effectLst/>
                        <a:latin typeface="Calibri"/>
                      </a:endParaRP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Illustrated silhouette of a black cat nehtaeh79 </a:t>
                      </a:r>
                      <a:r>
                        <a:rPr lang="en-US" sz="900" b="0" i="0" u="none" strike="noStrike" dirty="0">
                          <a:solidFill>
                            <a:srgbClr val="00B050"/>
                          </a:solidFill>
                          <a:effectLst/>
                          <a:latin typeface="+mn-lt"/>
                        </a:rPr>
                        <a:t>http://www.freestockphotos.biz/stockphoto/16624 http://creativecommons.org/publicdomain/zero/1.0/</a:t>
                      </a:r>
                    </a:p>
                  </a:txBody>
                  <a:tcPr marL="3493" marR="3493" marT="3491" marB="0" anchor="b">
                    <a:lnL>
                      <a:noFill/>
                    </a:lnL>
                    <a:lnR>
                      <a:noFill/>
                    </a:lnR>
                    <a:lnT>
                      <a:noFill/>
                    </a:lnT>
                    <a:lnB>
                      <a:noFill/>
                    </a:lnB>
                  </a:tcPr>
                </a:tc>
                <a:extLst>
                  <a:ext uri="{0D108BD9-81ED-4DB2-BD59-A6C34878D82A}">
                    <a16:rowId xmlns:a16="http://schemas.microsoft.com/office/drawing/2014/main" xmlns="" val="10004"/>
                  </a:ext>
                </a:extLst>
              </a:tr>
              <a:tr h="414971">
                <a:tc>
                  <a:txBody>
                    <a:bodyPr/>
                    <a:lstStyle/>
                    <a:p>
                      <a:pPr algn="l" fontAlgn="b"/>
                      <a:r>
                        <a:rPr lang="en-US" sz="900" b="0" i="0" u="none" strike="noStrike" dirty="0">
                          <a:solidFill>
                            <a:schemeClr val="tx1"/>
                          </a:solidFill>
                          <a:effectLst/>
                          <a:latin typeface="Calibri"/>
                        </a:rPr>
                        <a:t>Slide 17</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Muddy Black Converse Sneakers Corduroy Pants Muddy Hike </a:t>
                      </a:r>
                      <a:r>
                        <a:rPr lang="en-US" sz="900" b="0" i="0" u="none" strike="noStrike" dirty="0" err="1">
                          <a:solidFill>
                            <a:schemeClr val="tx1"/>
                          </a:solidFill>
                          <a:effectLst/>
                          <a:latin typeface="+mn-lt"/>
                        </a:rPr>
                        <a:t>Hodenpyl</a:t>
                      </a:r>
                      <a:r>
                        <a:rPr lang="en-US" sz="900" b="0" i="0" u="none" strike="noStrike" dirty="0">
                          <a:solidFill>
                            <a:schemeClr val="tx1"/>
                          </a:solidFill>
                          <a:effectLst/>
                          <a:latin typeface="+mn-lt"/>
                        </a:rPr>
                        <a:t> Woods Park EGR April 28, 2013 15 Steven </a:t>
                      </a:r>
                      <a:r>
                        <a:rPr lang="en-US" sz="900" b="0" i="0" u="none" strike="noStrike" dirty="0" err="1">
                          <a:solidFill>
                            <a:schemeClr val="tx1"/>
                          </a:solidFill>
                          <a:effectLst/>
                          <a:latin typeface="+mn-lt"/>
                        </a:rPr>
                        <a:t>Depolo</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https://www.flickr.com/photos/stevendepolo/9333752335 https://creativecommons.org/licenses/by/2.0/</a:t>
                      </a:r>
                      <a:endParaRPr lang="en-US" sz="900" b="0" i="0" u="none" strike="noStrike" dirty="0">
                        <a:solidFill>
                          <a:srgbClr val="00B050"/>
                        </a:solidFill>
                        <a:effectLst/>
                        <a:latin typeface="Calibri"/>
                      </a:endParaRPr>
                    </a:p>
                  </a:txBody>
                  <a:tcPr marL="3493" marR="3493" marT="3491" marB="0" anchor="b">
                    <a:lnL>
                      <a:noFill/>
                    </a:lnL>
                    <a:lnR>
                      <a:noFill/>
                    </a:lnR>
                    <a:lnT>
                      <a:noFill/>
                    </a:lnT>
                    <a:lnB>
                      <a:noFill/>
                    </a:lnB>
                  </a:tcPr>
                </a:tc>
                <a:extLst>
                  <a:ext uri="{0D108BD9-81ED-4DB2-BD59-A6C34878D82A}">
                    <a16:rowId xmlns:a16="http://schemas.microsoft.com/office/drawing/2014/main" xmlns="" val="10005"/>
                  </a:ext>
                </a:extLst>
              </a:tr>
              <a:tr h="325958">
                <a:tc>
                  <a:txBody>
                    <a:bodyPr/>
                    <a:lstStyle/>
                    <a:p>
                      <a:pPr algn="l" fontAlgn="b"/>
                      <a:r>
                        <a:rPr lang="en-US" sz="900" b="0" i="0" u="none" strike="noStrike" dirty="0">
                          <a:solidFill>
                            <a:schemeClr val="tx1"/>
                          </a:solidFill>
                          <a:effectLst/>
                          <a:latin typeface="Calibri"/>
                        </a:rPr>
                        <a:t>Slide 19</a:t>
                      </a:r>
                    </a:p>
                  </a:txBody>
                  <a:tcPr marL="3493" marR="3493" marT="3491"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Mallard Ducks </a:t>
                      </a:r>
                      <a:r>
                        <a:rPr lang="en-US" sz="900" b="0" i="0" u="none" strike="noStrike" dirty="0" err="1">
                          <a:solidFill>
                            <a:schemeClr val="tx1"/>
                          </a:solidFill>
                          <a:effectLst/>
                          <a:latin typeface="+mn-lt"/>
                        </a:rPr>
                        <a:t>skeeze</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https://pixabay.com/en/mallard-ducks-hen-brood-waterfowl-934518/ https://creativecommons.org/publicdomain/zero/1.0/deed.en</a:t>
                      </a:r>
                      <a:endParaRPr lang="en-US" sz="900" b="0" i="0" u="none" strike="noStrike" dirty="0">
                        <a:solidFill>
                          <a:srgbClr val="00B050"/>
                        </a:solidFill>
                        <a:effectLst/>
                        <a:latin typeface="Calibri"/>
                      </a:endParaRPr>
                    </a:p>
                  </a:txBody>
                  <a:tcPr marL="3493" marR="3493" marT="3491" marB="0" anchor="b">
                    <a:lnL>
                      <a:noFill/>
                    </a:lnL>
                    <a:lnR>
                      <a:noFill/>
                    </a:lnR>
                    <a:lnT>
                      <a:noFill/>
                    </a:lnT>
                    <a:lnB>
                      <a:noFill/>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735897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2319367"/>
        </p:xfrm>
        <a:graphic>
          <a:graphicData uri="http://schemas.openxmlformats.org/drawingml/2006/table">
            <a:tbl>
              <a:tblPr/>
              <a:tblGrid>
                <a:gridCol w="508912">
                  <a:extLst>
                    <a:ext uri="{9D8B030D-6E8A-4147-A177-3AD203B41FA5}">
                      <a16:colId xmlns:a16="http://schemas.microsoft.com/office/drawing/2014/main" xmlns="" val="20000"/>
                    </a:ext>
                  </a:extLst>
                </a:gridCol>
                <a:gridCol w="5663288">
                  <a:extLst>
                    <a:ext uri="{9D8B030D-6E8A-4147-A177-3AD203B41FA5}">
                      <a16:colId xmlns:a16="http://schemas.microsoft.com/office/drawing/2014/main" xmlns="" val="20001"/>
                    </a:ext>
                  </a:extLst>
                </a:gridCol>
              </a:tblGrid>
              <a:tr h="326015">
                <a:tc>
                  <a:txBody>
                    <a:bodyPr/>
                    <a:lstStyle/>
                    <a:p>
                      <a:pPr algn="l" fontAlgn="b"/>
                      <a:r>
                        <a:rPr lang="en-US" sz="900" b="0" i="0" u="none" strike="noStrike" dirty="0">
                          <a:solidFill>
                            <a:schemeClr val="tx1"/>
                          </a:solidFill>
                          <a:effectLst/>
                          <a:latin typeface="Calibri"/>
                        </a:rPr>
                        <a:t>Slide 20</a:t>
                      </a:r>
                    </a:p>
                  </a:txBody>
                  <a:tcPr marL="3493" marR="3493" marT="3492"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Family Code Martin, USCDCP </a:t>
                      </a:r>
                      <a:r>
                        <a:rPr lang="en-US" sz="900" b="0" i="0" u="none" strike="noStrike" baseline="0" dirty="0">
                          <a:solidFill>
                            <a:srgbClr val="00B050"/>
                          </a:solidFill>
                          <a:effectLst/>
                          <a:latin typeface="+mn-lt"/>
                        </a:rPr>
                        <a:t>http://www.public-domain-image.com/free-images/people/family-participation-washing-their-labrador-retrieve</a:t>
                      </a:r>
                      <a:r>
                        <a:rPr lang="en-US" sz="900" b="0" i="0" u="none" strike="noStrike" baseline="0" dirty="0">
                          <a:solidFill>
                            <a:schemeClr val="tx1"/>
                          </a:solidFill>
                          <a:effectLst/>
                          <a:latin typeface="+mn-lt"/>
                        </a:rPr>
                        <a:t> Public Domain </a:t>
                      </a:r>
                    </a:p>
                  </a:txBody>
                  <a:tcPr marL="3493" marR="3493" marT="3492" marB="0" anchor="b">
                    <a:lnL>
                      <a:noFill/>
                    </a:lnL>
                    <a:lnR>
                      <a:noFill/>
                    </a:lnR>
                    <a:lnT>
                      <a:noFill/>
                    </a:lnT>
                    <a:lnB>
                      <a:noFill/>
                    </a:lnB>
                  </a:tcPr>
                </a:tc>
                <a:extLst>
                  <a:ext uri="{0D108BD9-81ED-4DB2-BD59-A6C34878D82A}">
                    <a16:rowId xmlns:a16="http://schemas.microsoft.com/office/drawing/2014/main" xmlns="" val="10000"/>
                  </a:ext>
                </a:extLst>
              </a:tr>
              <a:tr h="689292">
                <a:tc>
                  <a:txBody>
                    <a:bodyPr/>
                    <a:lstStyle/>
                    <a:p>
                      <a:pPr algn="l" fontAlgn="b"/>
                      <a:r>
                        <a:rPr lang="en-US" sz="900" b="0" i="0" u="none" strike="noStrike" dirty="0">
                          <a:solidFill>
                            <a:schemeClr val="tx1"/>
                          </a:solidFill>
                          <a:effectLst/>
                          <a:latin typeface="Calibri"/>
                        </a:rPr>
                        <a:t>Slide 21</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Breastfeeding the baby. Anton Nossik </a:t>
                      </a:r>
                      <a:r>
                        <a:rPr lang="en-US" sz="900" b="0" i="0" u="none" strike="noStrike" dirty="0">
                          <a:solidFill>
                            <a:srgbClr val="00B050"/>
                          </a:solidFill>
                          <a:effectLst/>
                          <a:latin typeface="+mn-lt"/>
                        </a:rPr>
                        <a:t>https://commons.wikimedia.org/wiki/File:Breastfeeding_a_baby.JPG#/media/File:Breastfeeding_a_baby.JPG https://creativecommons.org/licenses/by/3.0/</a:t>
                      </a:r>
                    </a:p>
                    <a:p>
                      <a:pPr algn="l" fontAlgn="b"/>
                      <a:r>
                        <a:rPr lang="en-US" sz="900" b="0" i="0" u="none" strike="noStrike" dirty="0">
                          <a:solidFill>
                            <a:schemeClr val="tx1"/>
                          </a:solidFill>
                          <a:effectLst/>
                          <a:latin typeface="+mn-lt"/>
                        </a:rPr>
                        <a:t>Photo Credit: Baby And Dad Sleeping Vera Kratochvil </a:t>
                      </a:r>
                      <a:r>
                        <a:rPr lang="en-US" sz="900" b="0" i="0" u="none" strike="noStrike" dirty="0">
                          <a:solidFill>
                            <a:srgbClr val="00B050"/>
                          </a:solidFill>
                          <a:effectLst/>
                          <a:latin typeface="+mn-lt"/>
                        </a:rPr>
                        <a:t>http://www.publicdomainpictures.net/view-image.php?image=16861 https://creativecommons.org/publicdomain/zero/1.0/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1"/>
                  </a:ext>
                </a:extLst>
              </a:tr>
              <a:tr h="326015">
                <a:tc>
                  <a:txBody>
                    <a:bodyPr/>
                    <a:lstStyle/>
                    <a:p>
                      <a:pPr algn="l" fontAlgn="b"/>
                      <a:r>
                        <a:rPr lang="en-US" sz="900" b="0" i="0" u="none" strike="noStrike" dirty="0">
                          <a:solidFill>
                            <a:schemeClr val="tx1"/>
                          </a:solidFill>
                          <a:effectLst/>
                          <a:latin typeface="Calibri"/>
                        </a:rPr>
                        <a:t>Slide 22</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Takuma is ready to be a big brother Big Ben in Japan </a:t>
                      </a:r>
                      <a:r>
                        <a:rPr lang="en-US" sz="900" b="0" i="0" u="none" strike="noStrike" dirty="0">
                          <a:solidFill>
                            <a:srgbClr val="00B050"/>
                          </a:solidFill>
                          <a:effectLst/>
                          <a:latin typeface="+mn-lt"/>
                        </a:rPr>
                        <a:t>https://www.flickr.com/photos/74418647@N00/25127318119/ https://creativecommons.org/licenses/by-sa/2.0/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2"/>
                  </a:ext>
                </a:extLst>
              </a:tr>
              <a:tr h="326015">
                <a:tc>
                  <a:txBody>
                    <a:bodyPr/>
                    <a:lstStyle/>
                    <a:p>
                      <a:pPr algn="l" fontAlgn="b"/>
                      <a:r>
                        <a:rPr lang="en-US" sz="900" b="0" i="0" u="none" strike="noStrike" dirty="0">
                          <a:solidFill>
                            <a:schemeClr val="tx1"/>
                          </a:solidFill>
                          <a:effectLst/>
                          <a:latin typeface="Calibri"/>
                        </a:rPr>
                        <a:t>Slide 24</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Violence! [Explored] Riccardo Cuppini </a:t>
                      </a:r>
                      <a:r>
                        <a:rPr lang="en-US" sz="900" b="0" i="0" u="none" strike="noStrike" dirty="0">
                          <a:solidFill>
                            <a:srgbClr val="00B050"/>
                          </a:solidFill>
                          <a:effectLst/>
                          <a:latin typeface="+mn-lt"/>
                        </a:rPr>
                        <a:t>https://www.flickr.com/photos/cuppini/3234012812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3"/>
                  </a:ext>
                </a:extLst>
              </a:tr>
              <a:tr h="326015">
                <a:tc>
                  <a:txBody>
                    <a:bodyPr/>
                    <a:lstStyle/>
                    <a:p>
                      <a:pPr algn="l" fontAlgn="b"/>
                      <a:r>
                        <a:rPr lang="en-US" sz="900" b="0" i="0" u="none" strike="noStrike" dirty="0">
                          <a:solidFill>
                            <a:schemeClr val="tx1"/>
                          </a:solidFill>
                          <a:effectLst/>
                          <a:latin typeface="Calibri"/>
                        </a:rPr>
                        <a:t>Slide 26</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 Brain </a:t>
                      </a:r>
                      <a:r>
                        <a:rPr lang="en-US" sz="900" b="0" i="0" u="none" strike="noStrike" dirty="0">
                          <a:solidFill>
                            <a:schemeClr val="tx1"/>
                          </a:solidFill>
                          <a:effectLst/>
                          <a:latin typeface="+mn-lt"/>
                        </a:rPr>
                        <a:t>geralt </a:t>
                      </a:r>
                      <a:r>
                        <a:rPr lang="en-US" sz="900" b="0" i="0" u="none" strike="noStrike" dirty="0">
                          <a:solidFill>
                            <a:srgbClr val="00B050"/>
                          </a:solidFill>
                          <a:effectLst/>
                          <a:latin typeface="+mn-lt"/>
                        </a:rPr>
                        <a:t>https://pixabay.com/en/brain-biology-abstract-cerebrum-951874/ https://creativecommons.org/publicdomain/zero/1.0/deed.en</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4"/>
                  </a:ext>
                </a:extLst>
              </a:tr>
              <a:tr h="326015">
                <a:tc>
                  <a:txBody>
                    <a:bodyPr/>
                    <a:lstStyle/>
                    <a:p>
                      <a:pPr algn="l" fontAlgn="b"/>
                      <a:r>
                        <a:rPr lang="en-US" sz="900" b="0" i="0" u="none" strike="noStrike" dirty="0">
                          <a:solidFill>
                            <a:schemeClr val="tx1"/>
                          </a:solidFill>
                          <a:effectLst/>
                          <a:latin typeface="Calibri"/>
                        </a:rPr>
                        <a:t>Slide 27</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Couple in Love </a:t>
                      </a:r>
                      <a:r>
                        <a:rPr lang="en-US" sz="900" b="0" i="0" u="none" strike="noStrike" dirty="0" err="1">
                          <a:solidFill>
                            <a:schemeClr val="tx1"/>
                          </a:solidFill>
                          <a:effectLst/>
                          <a:latin typeface="+mn-lt"/>
                        </a:rPr>
                        <a:t>waldryano</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https://pixabay.com/en/couple-in-love-passion-shadow-1115986/ https://creativecommons.org/publicdomain/zero/1.0/deed.en</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512787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b="1" u="sng" dirty="0">
                <a:solidFill>
                  <a:srgbClr val="00B0F0"/>
                </a:solidFill>
                <a:ea typeface="MS PGothic" charset="-128"/>
              </a:rPr>
              <a:t>Warm Up Activity</a:t>
            </a:r>
          </a:p>
        </p:txBody>
      </p:sp>
      <p:sp>
        <p:nvSpPr>
          <p:cNvPr id="9219" name="Content Placeholder 2"/>
          <p:cNvSpPr>
            <a:spLocks noGrp="1"/>
          </p:cNvSpPr>
          <p:nvPr>
            <p:ph idx="1"/>
          </p:nvPr>
        </p:nvSpPr>
        <p:spPr>
          <a:xfrm>
            <a:off x="457200" y="1722437"/>
            <a:ext cx="4508501" cy="5135563"/>
          </a:xfrm>
        </p:spPr>
        <p:txBody>
          <a:bodyPr/>
          <a:lstStyle/>
          <a:p>
            <a:pPr marL="0" indent="0">
              <a:buNone/>
            </a:pPr>
            <a:r>
              <a:rPr lang="en-US" altLang="en-US" b="1" dirty="0">
                <a:ea typeface="MS PGothic" charset="-128"/>
              </a:rPr>
              <a:t>Hormone Quiz</a:t>
            </a:r>
          </a:p>
          <a:p>
            <a:pPr lvl="1">
              <a:buFont typeface="Wingdings" panose="05000000000000000000" pitchFamily="2" charset="2"/>
              <a:buChar char="§"/>
            </a:pPr>
            <a:r>
              <a:rPr lang="en-US" altLang="en-US" dirty="0">
                <a:ea typeface="MS PGothic" charset="-128"/>
              </a:rPr>
              <a:t>What were your results?</a:t>
            </a:r>
          </a:p>
          <a:p>
            <a:pPr lvl="1">
              <a:buFont typeface="Wingdings" panose="05000000000000000000" pitchFamily="2" charset="2"/>
              <a:buChar char="§"/>
            </a:pPr>
            <a:r>
              <a:rPr lang="en-US" altLang="en-US" dirty="0">
                <a:ea typeface="MS PGothic" charset="-128"/>
              </a:rPr>
              <a:t>Were you surprised?</a:t>
            </a:r>
          </a:p>
          <a:p>
            <a:pPr lvl="1">
              <a:buFont typeface="Wingdings" panose="05000000000000000000" pitchFamily="2" charset="2"/>
              <a:buChar char="§"/>
            </a:pPr>
            <a:r>
              <a:rPr lang="en-US" altLang="en-US" dirty="0">
                <a:ea typeface="MS PGothic" charset="-128"/>
              </a:rPr>
              <a:t>How would others would score?</a:t>
            </a:r>
          </a:p>
          <a:p>
            <a:pPr lvl="1">
              <a:buFont typeface="Wingdings" panose="05000000000000000000" pitchFamily="2" charset="2"/>
              <a:buChar char="§"/>
            </a:pPr>
            <a:r>
              <a:rPr lang="en-US" altLang="en-US" dirty="0">
                <a:ea typeface="MS PGothic" charset="-128"/>
              </a:rPr>
              <a:t>Did you use textbook or other external resource?</a:t>
            </a:r>
          </a:p>
          <a:p>
            <a:pPr marL="457200" lvl="1" indent="0">
              <a:buNone/>
            </a:pPr>
            <a:endParaRPr lang="en-US" altLang="en-US" dirty="0">
              <a:solidFill>
                <a:srgbClr val="00B0F0"/>
              </a:solidFill>
              <a:ea typeface="MS PGothic" charset="-128"/>
            </a:endParaRPr>
          </a:p>
        </p:txBody>
      </p:sp>
      <p:pic>
        <p:nvPicPr>
          <p:cNvPr id="2" name="Picture 1"/>
          <p:cNvPicPr>
            <a:picLocks noChangeAspect="1"/>
          </p:cNvPicPr>
          <p:nvPr/>
        </p:nvPicPr>
        <p:blipFill>
          <a:blip r:embed="rId3"/>
          <a:stretch>
            <a:fillRect/>
          </a:stretch>
        </p:blipFill>
        <p:spPr>
          <a:xfrm>
            <a:off x="4965701" y="2030185"/>
            <a:ext cx="4005892" cy="3015344"/>
          </a:xfrm>
          <a:prstGeom prst="rect">
            <a:avLst/>
          </a:prstGeom>
        </p:spPr>
      </p:pic>
    </p:spTree>
    <p:extLst>
      <p:ext uri="{BB962C8B-B14F-4D97-AF65-F5344CB8AC3E}">
        <p14:creationId xmlns:p14="http://schemas.microsoft.com/office/powerpoint/2010/main" val="112773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39713" y="5697"/>
            <a:ext cx="8229600" cy="1143000"/>
          </a:xfrm>
        </p:spPr>
        <p:txBody>
          <a:bodyPr/>
          <a:lstStyle/>
          <a:p>
            <a:r>
              <a:rPr lang="en-US" altLang="en-US" sz="4000" b="1" u="sng" dirty="0">
                <a:ea typeface="MS PGothic" charset="-128"/>
              </a:rPr>
              <a:t>Hormones as Chemical Messengers</a:t>
            </a:r>
          </a:p>
        </p:txBody>
      </p:sp>
      <p:sp>
        <p:nvSpPr>
          <p:cNvPr id="10243" name="Content Placeholder 2"/>
          <p:cNvSpPr>
            <a:spLocks noGrp="1"/>
          </p:cNvSpPr>
          <p:nvPr>
            <p:ph idx="1"/>
          </p:nvPr>
        </p:nvSpPr>
        <p:spPr>
          <a:xfrm>
            <a:off x="555625" y="1205812"/>
            <a:ext cx="8229600" cy="623455"/>
          </a:xfrm>
        </p:spPr>
        <p:txBody>
          <a:bodyPr/>
          <a:lstStyle/>
          <a:p>
            <a:pPr marL="0" indent="0">
              <a:buNone/>
            </a:pPr>
            <a:r>
              <a:rPr lang="en-US" altLang="en-US" b="1" dirty="0">
                <a:ea typeface="MS PGothic" charset="-128"/>
              </a:rPr>
              <a:t>Hormones Versus Neurotransmitters</a:t>
            </a:r>
          </a:p>
        </p:txBody>
      </p:sp>
      <p:graphicFrame>
        <p:nvGraphicFramePr>
          <p:cNvPr id="4" name="Table 3"/>
          <p:cNvGraphicFramePr>
            <a:graphicFrameLocks noGrp="1"/>
          </p:cNvGraphicFramePr>
          <p:nvPr>
            <p:extLst/>
          </p:nvPr>
        </p:nvGraphicFramePr>
        <p:xfrm>
          <a:off x="687463" y="2040016"/>
          <a:ext cx="7617258" cy="4209550"/>
        </p:xfrm>
        <a:graphic>
          <a:graphicData uri="http://schemas.openxmlformats.org/drawingml/2006/table">
            <a:tbl>
              <a:tblPr/>
              <a:tblGrid>
                <a:gridCol w="2538555">
                  <a:extLst>
                    <a:ext uri="{9D8B030D-6E8A-4147-A177-3AD203B41FA5}">
                      <a16:colId xmlns:a16="http://schemas.microsoft.com/office/drawing/2014/main" xmlns="" val="20000"/>
                    </a:ext>
                  </a:extLst>
                </a:gridCol>
                <a:gridCol w="2540147">
                  <a:extLst>
                    <a:ext uri="{9D8B030D-6E8A-4147-A177-3AD203B41FA5}">
                      <a16:colId xmlns:a16="http://schemas.microsoft.com/office/drawing/2014/main" xmlns="" val="20001"/>
                    </a:ext>
                  </a:extLst>
                </a:gridCol>
                <a:gridCol w="2538556">
                  <a:extLst>
                    <a:ext uri="{9D8B030D-6E8A-4147-A177-3AD203B41FA5}">
                      <a16:colId xmlns:a16="http://schemas.microsoft.com/office/drawing/2014/main" xmlns="" val="20002"/>
                    </a:ext>
                  </a:extLst>
                </a:gridCol>
              </a:tblGrid>
              <a:tr h="367395">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MS PGothic" charset="-128"/>
                        </a:rPr>
                        <a:t>Similarities</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MS PGothic" charset="-128"/>
                        </a:rPr>
                        <a:t>Neurotransmitters</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MS PGothic" charset="-128"/>
                        </a:rPr>
                        <a:t>Hormones</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0"/>
                  </a:ext>
                </a:extLst>
              </a:tr>
              <a:tr h="633057">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Chemicals</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Travel on existing neural networks</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May reach any cell supplied by blood</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904364">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Mechanism of release from cell</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All-or-none</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Graded according to concentration of hormone and receptor</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633057">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Bind to receptor for effect on target cell</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Immediate</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Minutes to days</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633057">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charset="0"/>
                        <a:ea typeface="MS PGothic" charset="-128"/>
                      </a:endParaRP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Small distance- neuron to neuron</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Long distance- may travel throughout body</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367395">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charset="0"/>
                        <a:ea typeface="MS PGothic" charset="-128"/>
                      </a:endParaRP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Voluntary control</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ea typeface="MS PGothic" charset="-128"/>
                        </a:defRPr>
                      </a:lvl1pPr>
                      <a:lvl2pPr marL="742950" indent="-285750">
                        <a:spcBef>
                          <a:spcPct val="20000"/>
                        </a:spcBef>
                        <a:buFont typeface="Arial" charset="0"/>
                        <a:defRPr sz="2400">
                          <a:solidFill>
                            <a:schemeClr val="tx1"/>
                          </a:solidFill>
                          <a:latin typeface="Calibri" charset="0"/>
                          <a:ea typeface="MS PGothic" charset="-128"/>
                        </a:defRPr>
                      </a:lvl2pPr>
                      <a:lvl3pPr marL="1143000" indent="-228600">
                        <a:spcBef>
                          <a:spcPct val="20000"/>
                        </a:spcBef>
                        <a:buFont typeface="Arial" charset="0"/>
                        <a:defRPr sz="2000">
                          <a:solidFill>
                            <a:schemeClr val="tx1"/>
                          </a:solidFill>
                          <a:latin typeface="Calibri" charset="0"/>
                          <a:ea typeface="MS PGothic" charset="-128"/>
                        </a:defRPr>
                      </a:lvl3pPr>
                      <a:lvl4pPr marL="1600200" indent="-228600">
                        <a:spcBef>
                          <a:spcPct val="20000"/>
                        </a:spcBef>
                        <a:buFont typeface="Arial" charset="0"/>
                        <a:defRPr>
                          <a:solidFill>
                            <a:schemeClr val="tx1"/>
                          </a:solidFill>
                          <a:latin typeface="Calibri" charset="0"/>
                          <a:ea typeface="MS PGothic" charset="-128"/>
                        </a:defRPr>
                      </a:lvl4pPr>
                      <a:lvl5pPr marL="2057400" indent="-228600">
                        <a:spcBef>
                          <a:spcPct val="20000"/>
                        </a:spcBef>
                        <a:buFont typeface="Arial" charset="0"/>
                        <a:defRPr>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MS PGothic"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No control</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63305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charset="0"/>
                        <a:ea typeface="MS PGothic" charset="-128"/>
                      </a:endParaRP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Found only in the brain</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charset="0"/>
                          <a:ea typeface="MS PGothic" charset="-128"/>
                        </a:rPr>
                        <a:t>Can travel anywhere there is a blood flow </a:t>
                      </a:r>
                    </a:p>
                  </a:txBody>
                  <a:tcPr marL="91435" marR="91435"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40993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b="1" u="sng" dirty="0">
                <a:ea typeface="MS PGothic" charset="-128"/>
              </a:rPr>
              <a:t>Synthesis</a:t>
            </a:r>
          </a:p>
        </p:txBody>
      </p:sp>
      <p:sp>
        <p:nvSpPr>
          <p:cNvPr id="12291" name="Content Placeholder 2"/>
          <p:cNvSpPr>
            <a:spLocks noGrp="1"/>
          </p:cNvSpPr>
          <p:nvPr>
            <p:ph idx="1"/>
          </p:nvPr>
        </p:nvSpPr>
        <p:spPr>
          <a:xfrm>
            <a:off x="762000" y="1463676"/>
            <a:ext cx="3400926" cy="2408404"/>
          </a:xfrm>
        </p:spPr>
        <p:txBody>
          <a:bodyPr/>
          <a:lstStyle/>
          <a:p>
            <a:pPr marL="0" indent="0">
              <a:buNone/>
            </a:pPr>
            <a:r>
              <a:rPr lang="en-US" altLang="en-US" b="1" dirty="0">
                <a:ea typeface="MS PGothic" charset="-128"/>
              </a:rPr>
              <a:t>Endocrine glands</a:t>
            </a:r>
          </a:p>
          <a:p>
            <a:pPr marL="0" indent="0">
              <a:buNone/>
            </a:pPr>
            <a:r>
              <a:rPr lang="en-US" altLang="en-US" b="1" dirty="0">
                <a:ea typeface="MS PGothic" charset="-128"/>
              </a:rPr>
              <a:t>Structure</a:t>
            </a:r>
          </a:p>
          <a:p>
            <a:pPr lvl="1">
              <a:buFont typeface="Wingdings" panose="05000000000000000000" pitchFamily="2" charset="2"/>
              <a:buChar char="§"/>
            </a:pPr>
            <a:r>
              <a:rPr lang="en-US" altLang="en-US" dirty="0">
                <a:ea typeface="MS PGothic" charset="-128"/>
              </a:rPr>
              <a:t>Steroid</a:t>
            </a:r>
          </a:p>
          <a:p>
            <a:pPr lvl="1">
              <a:buFont typeface="Wingdings" panose="05000000000000000000" pitchFamily="2" charset="2"/>
              <a:buChar char="§"/>
            </a:pPr>
            <a:r>
              <a:rPr lang="en-US" altLang="en-US" dirty="0">
                <a:ea typeface="MS PGothic" charset="-128"/>
              </a:rPr>
              <a:t>Peptide/Protein</a:t>
            </a:r>
          </a:p>
          <a:p>
            <a:pPr lvl="1">
              <a:buFont typeface="Arial" charset="0"/>
              <a:buChar char="•"/>
            </a:pPr>
            <a:endParaRPr lang="en-US" altLang="en-US" dirty="0">
              <a:ea typeface="MS PGothic"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61044"/>
            <a:ext cx="3920927" cy="5207288"/>
          </a:xfrm>
          <a:prstGeom prst="rect">
            <a:avLst/>
          </a:prstGeom>
        </p:spPr>
      </p:pic>
    </p:spTree>
    <p:extLst>
      <p:ext uri="{BB962C8B-B14F-4D97-AF65-F5344CB8AC3E}">
        <p14:creationId xmlns:p14="http://schemas.microsoft.com/office/powerpoint/2010/main" val="8755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b="1" u="sng" dirty="0">
                <a:ea typeface="MS PGothic" charset="-128"/>
              </a:rPr>
              <a:t>Interacting with Cells</a:t>
            </a:r>
          </a:p>
        </p:txBody>
      </p:sp>
      <p:sp>
        <p:nvSpPr>
          <p:cNvPr id="14339" name="Content Placeholder 2"/>
          <p:cNvSpPr>
            <a:spLocks noGrp="1"/>
          </p:cNvSpPr>
          <p:nvPr>
            <p:ph idx="1"/>
          </p:nvPr>
        </p:nvSpPr>
        <p:spPr>
          <a:xfrm>
            <a:off x="457200" y="1438275"/>
            <a:ext cx="3886200" cy="5419725"/>
          </a:xfrm>
        </p:spPr>
        <p:txBody>
          <a:bodyPr/>
          <a:lstStyle/>
          <a:p>
            <a:pPr marL="0" indent="0">
              <a:buNone/>
            </a:pPr>
            <a:r>
              <a:rPr lang="en-US" altLang="en-US" b="1" dirty="0">
                <a:ea typeface="MS PGothic" charset="-128"/>
              </a:rPr>
              <a:t>Receptors</a:t>
            </a:r>
          </a:p>
          <a:p>
            <a:pPr lvl="1">
              <a:buFont typeface="Wingdings" panose="05000000000000000000" pitchFamily="2" charset="2"/>
              <a:buChar char="§"/>
            </a:pPr>
            <a:r>
              <a:rPr lang="en-US" altLang="en-US" dirty="0">
                <a:ea typeface="MS PGothic" charset="-128"/>
              </a:rPr>
              <a:t>Target cells</a:t>
            </a:r>
          </a:p>
          <a:p>
            <a:pPr lvl="1">
              <a:buFont typeface="Wingdings" panose="05000000000000000000" pitchFamily="2" charset="2"/>
              <a:buChar char="§"/>
            </a:pPr>
            <a:r>
              <a:rPr lang="en-US" altLang="en-US" dirty="0">
                <a:ea typeface="MS PGothic" charset="-128"/>
              </a:rPr>
              <a:t>Gene expression</a:t>
            </a:r>
          </a:p>
          <a:p>
            <a:pPr marL="0" indent="0">
              <a:buNone/>
            </a:pPr>
            <a:r>
              <a:rPr lang="en-US" altLang="en-US" b="1" dirty="0">
                <a:ea typeface="MS PGothic" charset="-128"/>
              </a:rPr>
              <a:t>Functions</a:t>
            </a:r>
          </a:p>
          <a:p>
            <a:pPr lvl="1">
              <a:buFont typeface="Wingdings" panose="05000000000000000000" pitchFamily="2" charset="2"/>
              <a:buChar char="§"/>
            </a:pPr>
            <a:r>
              <a:rPr lang="en-US" altLang="en-US" dirty="0">
                <a:ea typeface="MS PGothic" charset="-128"/>
              </a:rPr>
              <a:t>Regulate input</a:t>
            </a:r>
          </a:p>
          <a:p>
            <a:pPr lvl="1">
              <a:buFont typeface="Wingdings" panose="05000000000000000000" pitchFamily="2" charset="2"/>
              <a:buChar char="§"/>
            </a:pPr>
            <a:r>
              <a:rPr lang="en-US" altLang="en-US" dirty="0">
                <a:ea typeface="MS PGothic" charset="-128"/>
              </a:rPr>
              <a:t>Integrate cognition</a:t>
            </a:r>
          </a:p>
          <a:p>
            <a:pPr lvl="1">
              <a:buFont typeface="Wingdings" panose="05000000000000000000" pitchFamily="2" charset="2"/>
              <a:buChar char="§"/>
            </a:pPr>
            <a:r>
              <a:rPr lang="en-US" altLang="en-US" dirty="0">
                <a:ea typeface="MS PGothic" charset="-128"/>
              </a:rPr>
              <a:t>Control output</a:t>
            </a:r>
          </a:p>
          <a:p>
            <a:pPr marL="457200" lvl="1" indent="0">
              <a:buNone/>
            </a:pPr>
            <a:endParaRPr lang="en-US" altLang="en-US" dirty="0">
              <a:ea typeface="MS PGothic" charset="-128"/>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3879" r="13687"/>
          <a:stretch/>
        </p:blipFill>
        <p:spPr>
          <a:xfrm>
            <a:off x="4956463" y="1438275"/>
            <a:ext cx="3470564" cy="3840578"/>
          </a:xfrm>
          <a:prstGeom prst="rect">
            <a:avLst/>
          </a:prstGeom>
        </p:spPr>
      </p:pic>
    </p:spTree>
    <p:extLst>
      <p:ext uri="{BB962C8B-B14F-4D97-AF65-F5344CB8AC3E}">
        <p14:creationId xmlns:p14="http://schemas.microsoft.com/office/powerpoint/2010/main" val="398083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ea typeface="MS PGothic" charset="-128"/>
              </a:rPr>
              <a:t>Interacting with Cells</a:t>
            </a:r>
            <a:endParaRPr lang="en-US" dirty="0"/>
          </a:p>
        </p:txBody>
      </p:sp>
      <p:sp>
        <p:nvSpPr>
          <p:cNvPr id="3" name="Content Placeholder 2"/>
          <p:cNvSpPr>
            <a:spLocks noGrp="1"/>
          </p:cNvSpPr>
          <p:nvPr>
            <p:ph idx="1"/>
          </p:nvPr>
        </p:nvSpPr>
        <p:spPr>
          <a:xfrm>
            <a:off x="1496291" y="5012895"/>
            <a:ext cx="7647709" cy="1660308"/>
          </a:xfrm>
        </p:spPr>
        <p:txBody>
          <a:bodyPr/>
          <a:lstStyle/>
          <a:p>
            <a:pPr>
              <a:buFont typeface="Wingdings" panose="05000000000000000000" pitchFamily="2" charset="2"/>
              <a:buChar char="§"/>
            </a:pPr>
            <a:r>
              <a:rPr lang="en-US" altLang="en-US" dirty="0">
                <a:ea typeface="MS PGothic" charset="-128"/>
              </a:rPr>
              <a:t>Not causal, influences </a:t>
            </a:r>
            <a:r>
              <a:rPr lang="en-US" altLang="en-US" i="1" dirty="0">
                <a:ea typeface="MS PGothic" charset="-128"/>
              </a:rPr>
              <a:t>probability</a:t>
            </a:r>
          </a:p>
          <a:p>
            <a:pPr lvl="1">
              <a:buFont typeface="Wingdings" panose="05000000000000000000" pitchFamily="2" charset="2"/>
              <a:buChar char="§"/>
            </a:pPr>
            <a:r>
              <a:rPr lang="en-US" altLang="en-US" dirty="0">
                <a:ea typeface="MS PGothic" charset="-128"/>
              </a:rPr>
              <a:t>Threat, win/loss, sex</a:t>
            </a:r>
          </a:p>
          <a:p>
            <a:pPr>
              <a:buFont typeface="Wingdings" panose="05000000000000000000" pitchFamily="2" charset="2"/>
              <a:buChar char="§"/>
            </a:pPr>
            <a:r>
              <a:rPr lang="en-US" altLang="en-US" dirty="0">
                <a:ea typeface="MS PGothic" charset="-128"/>
              </a:rPr>
              <a:t>Multipurpose</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802" y="1417638"/>
            <a:ext cx="5520396" cy="3551455"/>
          </a:xfrm>
          <a:prstGeom prst="rect">
            <a:avLst/>
          </a:prstGeom>
        </p:spPr>
      </p:pic>
    </p:spTree>
    <p:extLst>
      <p:ext uri="{BB962C8B-B14F-4D97-AF65-F5344CB8AC3E}">
        <p14:creationId xmlns:p14="http://schemas.microsoft.com/office/powerpoint/2010/main" val="247639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Discussion</a:t>
            </a:r>
          </a:p>
        </p:txBody>
      </p:sp>
      <p:sp>
        <p:nvSpPr>
          <p:cNvPr id="3" name="Content Placeholder 2"/>
          <p:cNvSpPr>
            <a:spLocks noGrp="1"/>
          </p:cNvSpPr>
          <p:nvPr>
            <p:ph idx="1"/>
          </p:nvPr>
        </p:nvSpPr>
        <p:spPr>
          <a:xfrm>
            <a:off x="859536" y="1417320"/>
            <a:ext cx="7827264" cy="4525963"/>
          </a:xfrm>
        </p:spPr>
        <p:txBody>
          <a:bodyPr/>
          <a:lstStyle/>
          <a:p>
            <a:pPr marL="0" lvl="0" indent="0">
              <a:buNone/>
            </a:pPr>
            <a:r>
              <a:rPr lang="en-US" dirty="0"/>
              <a:t>What are some ways that these hormonally induced cellular changes might theoretically produce profound changes in behavior?</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936" y="3150316"/>
            <a:ext cx="3718128" cy="2457450"/>
          </a:xfrm>
          <a:prstGeom prst="rect">
            <a:avLst/>
          </a:prstGeom>
        </p:spPr>
      </p:pic>
    </p:spTree>
    <p:extLst>
      <p:ext uri="{BB962C8B-B14F-4D97-AF65-F5344CB8AC3E}">
        <p14:creationId xmlns:p14="http://schemas.microsoft.com/office/powerpoint/2010/main" val="3077670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992B3B6F-9FA8-4BAA-B73F-DA9DA4D3C4D5}"/>
</file>

<file path=customXml/itemProps2.xml><?xml version="1.0" encoding="utf-8"?>
<ds:datastoreItem xmlns:ds="http://schemas.openxmlformats.org/officeDocument/2006/customXml" ds:itemID="{E177BBCD-29E3-40C6-94E2-5D1739ABA7FC}"/>
</file>

<file path=customXml/itemProps3.xml><?xml version="1.0" encoding="utf-8"?>
<ds:datastoreItem xmlns:ds="http://schemas.openxmlformats.org/officeDocument/2006/customXml" ds:itemID="{A0F49423-BACC-4236-BC49-18974795B3B4}"/>
</file>

<file path=docProps/app.xml><?xml version="1.0" encoding="utf-8"?>
<Properties xmlns="http://schemas.openxmlformats.org/officeDocument/2006/extended-properties" xmlns:vt="http://schemas.openxmlformats.org/officeDocument/2006/docPropsVTypes">
  <Template>Office Theme</Template>
  <TotalTime>3</TotalTime>
  <Words>4703</Words>
  <Application>Microsoft Office PowerPoint</Application>
  <PresentationFormat>On-screen Show (4:3)</PresentationFormat>
  <Paragraphs>488</Paragraphs>
  <Slides>31</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MS PGothic</vt:lpstr>
      <vt:lpstr>Arial</vt:lpstr>
      <vt:lpstr>Calibri</vt:lpstr>
      <vt:lpstr>Calibri Light</vt:lpstr>
      <vt:lpstr>Wingdings</vt:lpstr>
      <vt:lpstr>Office Theme</vt:lpstr>
      <vt:lpstr>1_Office Theme</vt:lpstr>
      <vt:lpstr>Hormones &amp; Behavior</vt:lpstr>
      <vt:lpstr>Learning Objectives</vt:lpstr>
      <vt:lpstr>Overview</vt:lpstr>
      <vt:lpstr>Warm Up Activity</vt:lpstr>
      <vt:lpstr>Hormones as Chemical Messengers</vt:lpstr>
      <vt:lpstr>Synthesis</vt:lpstr>
      <vt:lpstr>Interacting with Cells</vt:lpstr>
      <vt:lpstr>Interacting with Cells</vt:lpstr>
      <vt:lpstr>Discussion</vt:lpstr>
      <vt:lpstr>Overview</vt:lpstr>
      <vt:lpstr>Sex Differentiation</vt:lpstr>
      <vt:lpstr>Sexual Dimorphism</vt:lpstr>
      <vt:lpstr>Biological Processes</vt:lpstr>
      <vt:lpstr>Biological Processes</vt:lpstr>
      <vt:lpstr>Biology vs Society</vt:lpstr>
      <vt:lpstr>CAT: The Muddiest Point</vt:lpstr>
      <vt:lpstr>Warm Up Activity</vt:lpstr>
      <vt:lpstr>Overview</vt:lpstr>
      <vt:lpstr>Activity</vt:lpstr>
      <vt:lpstr>Parental Behavior</vt:lpstr>
      <vt:lpstr>Maternal versus Paternal Care</vt:lpstr>
      <vt:lpstr>Hormones and Mothers</vt:lpstr>
      <vt:lpstr>Overview</vt:lpstr>
      <vt:lpstr>Aggressive Behavior</vt:lpstr>
      <vt:lpstr>Overview</vt:lpstr>
      <vt:lpstr>Hormones and Behavior </vt:lpstr>
      <vt:lpstr>Video</vt:lpstr>
      <vt:lpstr>CAT: Analytic Memos</vt:lpstr>
      <vt:lpstr>Photo Attribution</vt:lpstr>
      <vt:lpstr>Photo Attribution</vt:lpstr>
      <vt:lpstr>Photo Attribution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Hormones &amp; Behavior</dc:title>
  <dc:creator>Noba Psychology</dc:creator>
  <cp:lastModifiedBy>Noba Psychology</cp:lastModifiedBy>
  <cp:revision>1</cp:revision>
  <dcterms:created xsi:type="dcterms:W3CDTF">2016-08-30T18:30:47Z</dcterms:created>
  <dcterms:modified xsi:type="dcterms:W3CDTF">2016-08-30T18:34:37Z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