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diagrams/layout1.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diagrams/drawing1.xml" ContentType="application/vnd.ms-office.drawingml.diagramDrawing+xml"/>
  <Override PartName="/ppt/commentAuthors.xml" ContentType="application/vnd.openxmlformats-officedocument.presentationml.commentAuthors+xml"/>
  <Override PartName="/ppt/diagrams/colors1.xml" ContentType="application/vnd.openxmlformats-officedocument.drawingml.diagramColors+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76" r:id="rId7"/>
    <p:sldId id="261" r:id="rId8"/>
    <p:sldId id="262" r:id="rId9"/>
    <p:sldId id="277" r:id="rId10"/>
    <p:sldId id="263" r:id="rId11"/>
    <p:sldId id="278" r:id="rId12"/>
    <p:sldId id="264" r:id="rId13"/>
    <p:sldId id="285" r:id="rId14"/>
    <p:sldId id="265" r:id="rId15"/>
    <p:sldId id="266" r:id="rId16"/>
    <p:sldId id="279" r:id="rId17"/>
    <p:sldId id="267" r:id="rId18"/>
    <p:sldId id="286" r:id="rId19"/>
    <p:sldId id="268" r:id="rId20"/>
    <p:sldId id="284" r:id="rId21"/>
    <p:sldId id="281" r:id="rId22"/>
    <p:sldId id="269" r:id="rId23"/>
    <p:sldId id="283" r:id="rId24"/>
    <p:sldId id="280"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ezhda lyubchik" initials="nl" lastIdx="22" clrIdx="0">
    <p:extLst>
      <p:ext uri="{19B8F6BF-5375-455C-9EA6-DF929625EA0E}">
        <p15:presenceInfo xmlns:p15="http://schemas.microsoft.com/office/powerpoint/2012/main" userId="1dbfc7da7cbab0ee" providerId="Windows Live"/>
      </p:ext>
    </p:extLst>
  </p:cmAuthor>
  <p:cmAuthor id="2" name="Nadia Lyubchik" initials="NL" lastIdx="9" clrIdx="1">
    <p:extLst>
      <p:ext uri="{19B8F6BF-5375-455C-9EA6-DF929625EA0E}">
        <p15:presenceInfo xmlns:p15="http://schemas.microsoft.com/office/powerpoint/2012/main" userId="Nadia Lyubchi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200"/>
    <a:srgbClr val="FFFF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459" autoAdjust="0"/>
  </p:normalViewPr>
  <p:slideViewPr>
    <p:cSldViewPr snapToGrid="0" snapToObjects="1">
      <p:cViewPr>
        <p:scale>
          <a:sx n="39" d="100"/>
          <a:sy n="39" d="100"/>
        </p:scale>
        <p:origin x="22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2A804-33FD-42AE-96CA-97125085B15B}"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US"/>
        </a:p>
      </dgm:t>
    </dgm:pt>
    <dgm:pt modelId="{573FE67A-2039-4E8A-B7ED-D5FEE5265D5C}">
      <dgm:prSet phldrT="[Text]"/>
      <dgm:spPr/>
      <dgm:t>
        <a:bodyPr/>
        <a:lstStyle/>
        <a:p>
          <a:r>
            <a:rPr lang="en-US" dirty="0"/>
            <a:t>Emotional Intimacy</a:t>
          </a:r>
        </a:p>
      </dgm:t>
    </dgm:pt>
    <dgm:pt modelId="{EA6F6B09-2F06-4B6D-97BD-61C25853CD7A}" type="parTrans" cxnId="{10FE0059-6AA4-4BA6-B99B-7C9DFA189E42}">
      <dgm:prSet/>
      <dgm:spPr/>
      <dgm:t>
        <a:bodyPr/>
        <a:lstStyle/>
        <a:p>
          <a:endParaRPr lang="en-US"/>
        </a:p>
      </dgm:t>
    </dgm:pt>
    <dgm:pt modelId="{129904F9-E6C4-4FFB-BD73-AFA3BEC68D4F}" type="sibTrans" cxnId="{10FE0059-6AA4-4BA6-B99B-7C9DFA189E42}">
      <dgm:prSet/>
      <dgm:spPr/>
      <dgm:t>
        <a:bodyPr/>
        <a:lstStyle/>
        <a:p>
          <a:endParaRPr lang="en-US"/>
        </a:p>
      </dgm:t>
    </dgm:pt>
    <dgm:pt modelId="{5795E445-1247-4EEF-AB43-EA8F89FF3637}">
      <dgm:prSet phldrT="[Text]"/>
      <dgm:spPr/>
      <dgm:t>
        <a:bodyPr/>
        <a:lstStyle/>
        <a:p>
          <a:r>
            <a:rPr lang="en-US" dirty="0"/>
            <a:t>Sexual Neutrality</a:t>
          </a:r>
        </a:p>
      </dgm:t>
    </dgm:pt>
    <dgm:pt modelId="{A6F5A815-7286-4B6A-B185-0B0D7B9B83ED}" type="parTrans" cxnId="{88FB024A-A565-453B-8E85-31C04FD3B50C}">
      <dgm:prSet/>
      <dgm:spPr/>
      <dgm:t>
        <a:bodyPr/>
        <a:lstStyle/>
        <a:p>
          <a:endParaRPr lang="en-US"/>
        </a:p>
      </dgm:t>
    </dgm:pt>
    <dgm:pt modelId="{FC6248E2-CFB4-43F1-B9AA-62F3F1D97C20}" type="sibTrans" cxnId="{88FB024A-A565-453B-8E85-31C04FD3B50C}">
      <dgm:prSet/>
      <dgm:spPr/>
      <dgm:t>
        <a:bodyPr/>
        <a:lstStyle/>
        <a:p>
          <a:endParaRPr lang="en-US"/>
        </a:p>
      </dgm:t>
    </dgm:pt>
    <dgm:pt modelId="{891DCEEC-A076-4D3A-9D53-396E667467F4}">
      <dgm:prSet phldrT="[Text]"/>
      <dgm:spPr/>
      <dgm:t>
        <a:bodyPr/>
        <a:lstStyle/>
        <a:p>
          <a:r>
            <a:rPr lang="en-US" dirty="0"/>
            <a:t>Sexual Stimuli</a:t>
          </a:r>
        </a:p>
      </dgm:t>
    </dgm:pt>
    <dgm:pt modelId="{4A31583F-773D-4F48-B07D-D64DDB49ED71}" type="parTrans" cxnId="{1067D1B9-243F-42DC-B370-240BBF8D5A29}">
      <dgm:prSet/>
      <dgm:spPr/>
      <dgm:t>
        <a:bodyPr/>
        <a:lstStyle/>
        <a:p>
          <a:endParaRPr lang="en-US"/>
        </a:p>
      </dgm:t>
    </dgm:pt>
    <dgm:pt modelId="{C5933017-8588-4C3B-AB4E-A0DFA567B737}" type="sibTrans" cxnId="{1067D1B9-243F-42DC-B370-240BBF8D5A29}">
      <dgm:prSet/>
      <dgm:spPr/>
      <dgm:t>
        <a:bodyPr/>
        <a:lstStyle/>
        <a:p>
          <a:endParaRPr lang="en-US"/>
        </a:p>
      </dgm:t>
    </dgm:pt>
    <dgm:pt modelId="{2E8516EF-C8E5-4105-B3D1-8A2A492651D1}">
      <dgm:prSet phldrT="[Text]"/>
      <dgm:spPr>
        <a:solidFill>
          <a:srgbClr val="92D050"/>
        </a:solidFill>
      </dgm:spPr>
      <dgm:t>
        <a:bodyPr/>
        <a:lstStyle/>
        <a:p>
          <a:r>
            <a:rPr lang="en-US" b="0" dirty="0">
              <a:ln w="3175">
                <a:noFill/>
              </a:ln>
              <a:solidFill>
                <a:schemeClr val="bg1"/>
              </a:solidFill>
            </a:rPr>
            <a:t>Sexual Desire and Arousal</a:t>
          </a:r>
        </a:p>
      </dgm:t>
    </dgm:pt>
    <dgm:pt modelId="{13B0F572-06AC-4F67-9629-81D9E315D10E}" type="parTrans" cxnId="{1F238730-6AB3-4D2A-87E2-7D1FF52F6F84}">
      <dgm:prSet/>
      <dgm:spPr/>
      <dgm:t>
        <a:bodyPr/>
        <a:lstStyle/>
        <a:p>
          <a:endParaRPr lang="en-US"/>
        </a:p>
      </dgm:t>
    </dgm:pt>
    <dgm:pt modelId="{59AC56C0-A3F9-41DD-B559-2EFF38226296}" type="sibTrans" cxnId="{1F238730-6AB3-4D2A-87E2-7D1FF52F6F84}">
      <dgm:prSet/>
      <dgm:spPr>
        <a:solidFill>
          <a:srgbClr val="92D050"/>
        </a:solidFill>
      </dgm:spPr>
      <dgm:t>
        <a:bodyPr/>
        <a:lstStyle/>
        <a:p>
          <a:endParaRPr lang="en-US"/>
        </a:p>
      </dgm:t>
    </dgm:pt>
    <dgm:pt modelId="{5D1C646C-56EB-40E1-8F76-883F32385749}">
      <dgm:prSet phldrT="[Text]"/>
      <dgm:spPr/>
      <dgm:t>
        <a:bodyPr/>
        <a:lstStyle/>
        <a:p>
          <a:r>
            <a:rPr lang="en-US" dirty="0"/>
            <a:t>Emotional and Physical </a:t>
          </a:r>
          <a:r>
            <a:rPr lang="en-US" dirty="0" err="1"/>
            <a:t>Satisfation</a:t>
          </a:r>
          <a:endParaRPr lang="en-US" dirty="0"/>
        </a:p>
      </dgm:t>
    </dgm:pt>
    <dgm:pt modelId="{349589D0-1544-403A-91B6-95AF7A9BCD2D}" type="parTrans" cxnId="{704D23CB-139F-475F-9109-466D6FCC48BB}">
      <dgm:prSet/>
      <dgm:spPr/>
      <dgm:t>
        <a:bodyPr/>
        <a:lstStyle/>
        <a:p>
          <a:endParaRPr lang="en-US"/>
        </a:p>
      </dgm:t>
    </dgm:pt>
    <dgm:pt modelId="{433BC959-BBB4-4983-AFBA-CDB305A96708}" type="sibTrans" cxnId="{704D23CB-139F-475F-9109-466D6FCC48BB}">
      <dgm:prSet/>
      <dgm:spPr/>
      <dgm:t>
        <a:bodyPr/>
        <a:lstStyle/>
        <a:p>
          <a:endParaRPr lang="en-US"/>
        </a:p>
      </dgm:t>
    </dgm:pt>
    <dgm:pt modelId="{956F1D26-AA0A-4995-9D03-D922A5097071}">
      <dgm:prSet phldrT="[Text]"/>
      <dgm:spPr/>
      <dgm:t>
        <a:bodyPr/>
        <a:lstStyle/>
        <a:p>
          <a:r>
            <a:rPr lang="en-US" dirty="0"/>
            <a:t>Sexual Arousal</a:t>
          </a:r>
        </a:p>
      </dgm:t>
    </dgm:pt>
    <dgm:pt modelId="{607341B6-D9E7-440C-ACEE-9C74539859EB}" type="parTrans" cxnId="{B8A27D40-ADB7-4828-AB7D-CACA7E33F32D}">
      <dgm:prSet/>
      <dgm:spPr/>
      <dgm:t>
        <a:bodyPr/>
        <a:lstStyle/>
        <a:p>
          <a:endParaRPr lang="en-US"/>
        </a:p>
      </dgm:t>
    </dgm:pt>
    <dgm:pt modelId="{635D63C4-17A6-4116-A273-FB0F7164A931}" type="sibTrans" cxnId="{B8A27D40-ADB7-4828-AB7D-CACA7E33F32D}">
      <dgm:prSet/>
      <dgm:spPr/>
      <dgm:t>
        <a:bodyPr/>
        <a:lstStyle/>
        <a:p>
          <a:endParaRPr lang="en-US"/>
        </a:p>
      </dgm:t>
    </dgm:pt>
    <dgm:pt modelId="{3957D069-6EDE-4CFB-BE8E-3EFBBF126A64}" type="pres">
      <dgm:prSet presAssocID="{FF82A804-33FD-42AE-96CA-97125085B15B}" presName="cycle" presStyleCnt="0">
        <dgm:presLayoutVars>
          <dgm:dir/>
          <dgm:resizeHandles val="exact"/>
        </dgm:presLayoutVars>
      </dgm:prSet>
      <dgm:spPr/>
    </dgm:pt>
    <dgm:pt modelId="{42823A76-4870-4EEC-9F86-5A3951F64448}" type="pres">
      <dgm:prSet presAssocID="{573FE67A-2039-4E8A-B7ED-D5FEE5265D5C}" presName="node" presStyleLbl="node1" presStyleIdx="0" presStyleCnt="6">
        <dgm:presLayoutVars>
          <dgm:bulletEnabled val="1"/>
        </dgm:presLayoutVars>
      </dgm:prSet>
      <dgm:spPr/>
    </dgm:pt>
    <dgm:pt modelId="{0BAB82C5-1754-446C-9B95-89CADFE2C2D5}" type="pres">
      <dgm:prSet presAssocID="{129904F9-E6C4-4FFB-BD73-AFA3BEC68D4F}" presName="sibTrans" presStyleLbl="sibTrans2D1" presStyleIdx="0" presStyleCnt="6"/>
      <dgm:spPr/>
    </dgm:pt>
    <dgm:pt modelId="{7EC395D5-DD6D-491B-88A7-E5E784A79DF2}" type="pres">
      <dgm:prSet presAssocID="{129904F9-E6C4-4FFB-BD73-AFA3BEC68D4F}" presName="connectorText" presStyleLbl="sibTrans2D1" presStyleIdx="0" presStyleCnt="6"/>
      <dgm:spPr/>
    </dgm:pt>
    <dgm:pt modelId="{A3FB07A3-1B3E-4D27-8730-EACDD91C0E47}" type="pres">
      <dgm:prSet presAssocID="{5795E445-1247-4EEF-AB43-EA8F89FF3637}" presName="node" presStyleLbl="node1" presStyleIdx="1" presStyleCnt="6">
        <dgm:presLayoutVars>
          <dgm:bulletEnabled val="1"/>
        </dgm:presLayoutVars>
      </dgm:prSet>
      <dgm:spPr/>
    </dgm:pt>
    <dgm:pt modelId="{F3BE00B4-BBDA-4868-8399-3225AC645701}" type="pres">
      <dgm:prSet presAssocID="{FC6248E2-CFB4-43F1-B9AA-62F3F1D97C20}" presName="sibTrans" presStyleLbl="sibTrans2D1" presStyleIdx="1" presStyleCnt="6"/>
      <dgm:spPr/>
    </dgm:pt>
    <dgm:pt modelId="{CFB389AA-0F1F-4E94-B8DE-F6A2CDA8FA21}" type="pres">
      <dgm:prSet presAssocID="{FC6248E2-CFB4-43F1-B9AA-62F3F1D97C20}" presName="connectorText" presStyleLbl="sibTrans2D1" presStyleIdx="1" presStyleCnt="6"/>
      <dgm:spPr/>
    </dgm:pt>
    <dgm:pt modelId="{7C145074-1EB6-4219-A288-D3E1AE96AE5B}" type="pres">
      <dgm:prSet presAssocID="{891DCEEC-A076-4D3A-9D53-396E667467F4}" presName="node" presStyleLbl="node1" presStyleIdx="2" presStyleCnt="6">
        <dgm:presLayoutVars>
          <dgm:bulletEnabled val="1"/>
        </dgm:presLayoutVars>
      </dgm:prSet>
      <dgm:spPr/>
    </dgm:pt>
    <dgm:pt modelId="{146CFFA8-39FB-4F3C-9574-FEF8845BE6D6}" type="pres">
      <dgm:prSet presAssocID="{C5933017-8588-4C3B-AB4E-A0DFA567B737}" presName="sibTrans" presStyleLbl="sibTrans2D1" presStyleIdx="2" presStyleCnt="6"/>
      <dgm:spPr/>
    </dgm:pt>
    <dgm:pt modelId="{E077EEA4-C73E-485F-B180-7FE89169B33A}" type="pres">
      <dgm:prSet presAssocID="{C5933017-8588-4C3B-AB4E-A0DFA567B737}" presName="connectorText" presStyleLbl="sibTrans2D1" presStyleIdx="2" presStyleCnt="6"/>
      <dgm:spPr/>
    </dgm:pt>
    <dgm:pt modelId="{D5315E91-53A3-409C-80CF-0114252EA8E0}" type="pres">
      <dgm:prSet presAssocID="{956F1D26-AA0A-4995-9D03-D922A5097071}" presName="node" presStyleLbl="node1" presStyleIdx="3" presStyleCnt="6">
        <dgm:presLayoutVars>
          <dgm:bulletEnabled val="1"/>
        </dgm:presLayoutVars>
      </dgm:prSet>
      <dgm:spPr/>
    </dgm:pt>
    <dgm:pt modelId="{0470A99F-0ABF-4F6B-B0BA-42C095DB9D7D}" type="pres">
      <dgm:prSet presAssocID="{635D63C4-17A6-4116-A273-FB0F7164A931}" presName="sibTrans" presStyleLbl="sibTrans2D1" presStyleIdx="3" presStyleCnt="6"/>
      <dgm:spPr/>
    </dgm:pt>
    <dgm:pt modelId="{EFDB4EFD-FA0D-4061-9AC0-04F33FFA476C}" type="pres">
      <dgm:prSet presAssocID="{635D63C4-17A6-4116-A273-FB0F7164A931}" presName="connectorText" presStyleLbl="sibTrans2D1" presStyleIdx="3" presStyleCnt="6"/>
      <dgm:spPr/>
    </dgm:pt>
    <dgm:pt modelId="{E4639397-3AF6-4568-854A-23724AC28D0D}" type="pres">
      <dgm:prSet presAssocID="{2E8516EF-C8E5-4105-B3D1-8A2A492651D1}" presName="node" presStyleLbl="node1" presStyleIdx="4" presStyleCnt="6">
        <dgm:presLayoutVars>
          <dgm:bulletEnabled val="1"/>
        </dgm:presLayoutVars>
      </dgm:prSet>
      <dgm:spPr/>
    </dgm:pt>
    <dgm:pt modelId="{797DC8F1-28E0-4988-9D05-C600DEE79184}" type="pres">
      <dgm:prSet presAssocID="{59AC56C0-A3F9-41DD-B559-2EFF38226296}" presName="sibTrans" presStyleLbl="sibTrans2D1" presStyleIdx="4" presStyleCnt="6"/>
      <dgm:spPr/>
    </dgm:pt>
    <dgm:pt modelId="{C3CF2120-7091-488D-9376-EA43132612D6}" type="pres">
      <dgm:prSet presAssocID="{59AC56C0-A3F9-41DD-B559-2EFF38226296}" presName="connectorText" presStyleLbl="sibTrans2D1" presStyleIdx="4" presStyleCnt="6"/>
      <dgm:spPr/>
    </dgm:pt>
    <dgm:pt modelId="{6A0D3C79-EE76-49C7-815F-B658450541BB}" type="pres">
      <dgm:prSet presAssocID="{5D1C646C-56EB-40E1-8F76-883F32385749}" presName="node" presStyleLbl="node1" presStyleIdx="5" presStyleCnt="6">
        <dgm:presLayoutVars>
          <dgm:bulletEnabled val="1"/>
        </dgm:presLayoutVars>
      </dgm:prSet>
      <dgm:spPr/>
    </dgm:pt>
    <dgm:pt modelId="{69526901-1EB6-4720-B3F1-58B6B6BE9E27}" type="pres">
      <dgm:prSet presAssocID="{433BC959-BBB4-4983-AFBA-CDB305A96708}" presName="sibTrans" presStyleLbl="sibTrans2D1" presStyleIdx="5" presStyleCnt="6"/>
      <dgm:spPr/>
    </dgm:pt>
    <dgm:pt modelId="{0D1E457F-E0F8-4656-B238-B562FED00D5E}" type="pres">
      <dgm:prSet presAssocID="{433BC959-BBB4-4983-AFBA-CDB305A96708}" presName="connectorText" presStyleLbl="sibTrans2D1" presStyleIdx="5" presStyleCnt="6"/>
      <dgm:spPr/>
    </dgm:pt>
  </dgm:ptLst>
  <dgm:cxnLst>
    <dgm:cxn modelId="{8D790306-BBDB-4169-8F34-2309334FF29B}" type="presOf" srcId="{129904F9-E6C4-4FFB-BD73-AFA3BEC68D4F}" destId="{0BAB82C5-1754-446C-9B95-89CADFE2C2D5}" srcOrd="0" destOrd="0" presId="urn:microsoft.com/office/officeart/2005/8/layout/cycle2"/>
    <dgm:cxn modelId="{4B579E10-EE2E-4722-BAB6-97EAD31D341B}" type="presOf" srcId="{C5933017-8588-4C3B-AB4E-A0DFA567B737}" destId="{146CFFA8-39FB-4F3C-9574-FEF8845BE6D6}" srcOrd="0" destOrd="0" presId="urn:microsoft.com/office/officeart/2005/8/layout/cycle2"/>
    <dgm:cxn modelId="{D8A4552D-A763-4A36-A6F7-9BD76EF65992}" type="presOf" srcId="{59AC56C0-A3F9-41DD-B559-2EFF38226296}" destId="{797DC8F1-28E0-4988-9D05-C600DEE79184}" srcOrd="0" destOrd="0" presId="urn:microsoft.com/office/officeart/2005/8/layout/cycle2"/>
    <dgm:cxn modelId="{1F238730-6AB3-4D2A-87E2-7D1FF52F6F84}" srcId="{FF82A804-33FD-42AE-96CA-97125085B15B}" destId="{2E8516EF-C8E5-4105-B3D1-8A2A492651D1}" srcOrd="4" destOrd="0" parTransId="{13B0F572-06AC-4F67-9629-81D9E315D10E}" sibTransId="{59AC56C0-A3F9-41DD-B559-2EFF38226296}"/>
    <dgm:cxn modelId="{B8A27D40-ADB7-4828-AB7D-CACA7E33F32D}" srcId="{FF82A804-33FD-42AE-96CA-97125085B15B}" destId="{956F1D26-AA0A-4995-9D03-D922A5097071}" srcOrd="3" destOrd="0" parTransId="{607341B6-D9E7-440C-ACEE-9C74539859EB}" sibTransId="{635D63C4-17A6-4116-A273-FB0F7164A931}"/>
    <dgm:cxn modelId="{B4F2D343-6053-4203-9D90-8D218961EFCB}" type="presOf" srcId="{573FE67A-2039-4E8A-B7ED-D5FEE5265D5C}" destId="{42823A76-4870-4EEC-9F86-5A3951F64448}" srcOrd="0" destOrd="0" presId="urn:microsoft.com/office/officeart/2005/8/layout/cycle2"/>
    <dgm:cxn modelId="{88FB024A-A565-453B-8E85-31C04FD3B50C}" srcId="{FF82A804-33FD-42AE-96CA-97125085B15B}" destId="{5795E445-1247-4EEF-AB43-EA8F89FF3637}" srcOrd="1" destOrd="0" parTransId="{A6F5A815-7286-4B6A-B185-0B0D7B9B83ED}" sibTransId="{FC6248E2-CFB4-43F1-B9AA-62F3F1D97C20}"/>
    <dgm:cxn modelId="{8605AA4F-F442-438C-B618-75B943D39F24}" type="presOf" srcId="{5795E445-1247-4EEF-AB43-EA8F89FF3637}" destId="{A3FB07A3-1B3E-4D27-8730-EACDD91C0E47}" srcOrd="0" destOrd="0" presId="urn:microsoft.com/office/officeart/2005/8/layout/cycle2"/>
    <dgm:cxn modelId="{41FF5458-55D2-4361-A979-0AD91D34FE6C}" type="presOf" srcId="{635D63C4-17A6-4116-A273-FB0F7164A931}" destId="{0470A99F-0ABF-4F6B-B0BA-42C095DB9D7D}" srcOrd="0" destOrd="0" presId="urn:microsoft.com/office/officeart/2005/8/layout/cycle2"/>
    <dgm:cxn modelId="{10FE0059-6AA4-4BA6-B99B-7C9DFA189E42}" srcId="{FF82A804-33FD-42AE-96CA-97125085B15B}" destId="{573FE67A-2039-4E8A-B7ED-D5FEE5265D5C}" srcOrd="0" destOrd="0" parTransId="{EA6F6B09-2F06-4B6D-97BD-61C25853CD7A}" sibTransId="{129904F9-E6C4-4FFB-BD73-AFA3BEC68D4F}"/>
    <dgm:cxn modelId="{F1C34159-79CB-4996-9D2C-20F536BBC364}" type="presOf" srcId="{129904F9-E6C4-4FFB-BD73-AFA3BEC68D4F}" destId="{7EC395D5-DD6D-491B-88A7-E5E784A79DF2}" srcOrd="1" destOrd="0" presId="urn:microsoft.com/office/officeart/2005/8/layout/cycle2"/>
    <dgm:cxn modelId="{B3AC3C87-ED46-4508-B222-A0E1EFC34A51}" type="presOf" srcId="{635D63C4-17A6-4116-A273-FB0F7164A931}" destId="{EFDB4EFD-FA0D-4061-9AC0-04F33FFA476C}" srcOrd="1" destOrd="0" presId="urn:microsoft.com/office/officeart/2005/8/layout/cycle2"/>
    <dgm:cxn modelId="{2A27A387-ED51-42F2-B4EE-E95B14319160}" type="presOf" srcId="{433BC959-BBB4-4983-AFBA-CDB305A96708}" destId="{0D1E457F-E0F8-4656-B238-B562FED00D5E}" srcOrd="1" destOrd="0" presId="urn:microsoft.com/office/officeart/2005/8/layout/cycle2"/>
    <dgm:cxn modelId="{E07FF48A-475E-4648-BBC0-26AE39DF7721}" type="presOf" srcId="{433BC959-BBB4-4983-AFBA-CDB305A96708}" destId="{69526901-1EB6-4720-B3F1-58B6B6BE9E27}" srcOrd="0" destOrd="0" presId="urn:microsoft.com/office/officeart/2005/8/layout/cycle2"/>
    <dgm:cxn modelId="{1FFCF2A0-97E4-42C1-B3F6-51C0E855920C}" type="presOf" srcId="{FC6248E2-CFB4-43F1-B9AA-62F3F1D97C20}" destId="{CFB389AA-0F1F-4E94-B8DE-F6A2CDA8FA21}" srcOrd="1" destOrd="0" presId="urn:microsoft.com/office/officeart/2005/8/layout/cycle2"/>
    <dgm:cxn modelId="{1067D1B9-243F-42DC-B370-240BBF8D5A29}" srcId="{FF82A804-33FD-42AE-96CA-97125085B15B}" destId="{891DCEEC-A076-4D3A-9D53-396E667467F4}" srcOrd="2" destOrd="0" parTransId="{4A31583F-773D-4F48-B07D-D64DDB49ED71}" sibTransId="{C5933017-8588-4C3B-AB4E-A0DFA567B737}"/>
    <dgm:cxn modelId="{99F3ECB9-E9B9-490B-B845-87F63FCD130B}" type="presOf" srcId="{5D1C646C-56EB-40E1-8F76-883F32385749}" destId="{6A0D3C79-EE76-49C7-815F-B658450541BB}" srcOrd="0" destOrd="0" presId="urn:microsoft.com/office/officeart/2005/8/layout/cycle2"/>
    <dgm:cxn modelId="{6F5C4BC5-B629-4F08-8445-2562CA84A24D}" type="presOf" srcId="{FC6248E2-CFB4-43F1-B9AA-62F3F1D97C20}" destId="{F3BE00B4-BBDA-4868-8399-3225AC645701}" srcOrd="0" destOrd="0" presId="urn:microsoft.com/office/officeart/2005/8/layout/cycle2"/>
    <dgm:cxn modelId="{704D23CB-139F-475F-9109-466D6FCC48BB}" srcId="{FF82A804-33FD-42AE-96CA-97125085B15B}" destId="{5D1C646C-56EB-40E1-8F76-883F32385749}" srcOrd="5" destOrd="0" parTransId="{349589D0-1544-403A-91B6-95AF7A9BCD2D}" sibTransId="{433BC959-BBB4-4983-AFBA-CDB305A96708}"/>
    <dgm:cxn modelId="{B7678FCC-D515-4DC3-A934-CF3BD3FF20BC}" type="presOf" srcId="{C5933017-8588-4C3B-AB4E-A0DFA567B737}" destId="{E077EEA4-C73E-485F-B180-7FE89169B33A}" srcOrd="1" destOrd="0" presId="urn:microsoft.com/office/officeart/2005/8/layout/cycle2"/>
    <dgm:cxn modelId="{789190CD-A761-4D19-AD1A-57484C4EDF8F}" type="presOf" srcId="{891DCEEC-A076-4D3A-9D53-396E667467F4}" destId="{7C145074-1EB6-4219-A288-D3E1AE96AE5B}" srcOrd="0" destOrd="0" presId="urn:microsoft.com/office/officeart/2005/8/layout/cycle2"/>
    <dgm:cxn modelId="{703081D2-3F85-414C-8A22-EE140A82B585}" type="presOf" srcId="{956F1D26-AA0A-4995-9D03-D922A5097071}" destId="{D5315E91-53A3-409C-80CF-0114252EA8E0}" srcOrd="0" destOrd="0" presId="urn:microsoft.com/office/officeart/2005/8/layout/cycle2"/>
    <dgm:cxn modelId="{4072A7E1-D106-4B31-A545-E1958B865A57}" type="presOf" srcId="{FF82A804-33FD-42AE-96CA-97125085B15B}" destId="{3957D069-6EDE-4CFB-BE8E-3EFBBF126A64}" srcOrd="0" destOrd="0" presId="urn:microsoft.com/office/officeart/2005/8/layout/cycle2"/>
    <dgm:cxn modelId="{E8A2D0F8-0635-4003-9FC4-9F5A0C20CEA0}" type="presOf" srcId="{2E8516EF-C8E5-4105-B3D1-8A2A492651D1}" destId="{E4639397-3AF6-4568-854A-23724AC28D0D}" srcOrd="0" destOrd="0" presId="urn:microsoft.com/office/officeart/2005/8/layout/cycle2"/>
    <dgm:cxn modelId="{A09293FD-D068-4D7E-ACD2-66AAD2838830}" type="presOf" srcId="{59AC56C0-A3F9-41DD-B559-2EFF38226296}" destId="{C3CF2120-7091-488D-9376-EA43132612D6}" srcOrd="1" destOrd="0" presId="urn:microsoft.com/office/officeart/2005/8/layout/cycle2"/>
    <dgm:cxn modelId="{714A7CCC-21C0-411F-907A-C907D5A4675F}" type="presParOf" srcId="{3957D069-6EDE-4CFB-BE8E-3EFBBF126A64}" destId="{42823A76-4870-4EEC-9F86-5A3951F64448}" srcOrd="0" destOrd="0" presId="urn:microsoft.com/office/officeart/2005/8/layout/cycle2"/>
    <dgm:cxn modelId="{7F3FF4A8-2461-4A74-9E6B-713EF1273C73}" type="presParOf" srcId="{3957D069-6EDE-4CFB-BE8E-3EFBBF126A64}" destId="{0BAB82C5-1754-446C-9B95-89CADFE2C2D5}" srcOrd="1" destOrd="0" presId="urn:microsoft.com/office/officeart/2005/8/layout/cycle2"/>
    <dgm:cxn modelId="{A947B9E3-4506-40E1-8996-A1AEF1165F02}" type="presParOf" srcId="{0BAB82C5-1754-446C-9B95-89CADFE2C2D5}" destId="{7EC395D5-DD6D-491B-88A7-E5E784A79DF2}" srcOrd="0" destOrd="0" presId="urn:microsoft.com/office/officeart/2005/8/layout/cycle2"/>
    <dgm:cxn modelId="{E65037FA-0701-48DA-8778-59A4A1F3CCFA}" type="presParOf" srcId="{3957D069-6EDE-4CFB-BE8E-3EFBBF126A64}" destId="{A3FB07A3-1B3E-4D27-8730-EACDD91C0E47}" srcOrd="2" destOrd="0" presId="urn:microsoft.com/office/officeart/2005/8/layout/cycle2"/>
    <dgm:cxn modelId="{D3F154E0-3102-438E-A20A-84F4178B0FF5}" type="presParOf" srcId="{3957D069-6EDE-4CFB-BE8E-3EFBBF126A64}" destId="{F3BE00B4-BBDA-4868-8399-3225AC645701}" srcOrd="3" destOrd="0" presId="urn:microsoft.com/office/officeart/2005/8/layout/cycle2"/>
    <dgm:cxn modelId="{CE4E1CBE-47AF-4FAB-B315-7A00BB596F94}" type="presParOf" srcId="{F3BE00B4-BBDA-4868-8399-3225AC645701}" destId="{CFB389AA-0F1F-4E94-B8DE-F6A2CDA8FA21}" srcOrd="0" destOrd="0" presId="urn:microsoft.com/office/officeart/2005/8/layout/cycle2"/>
    <dgm:cxn modelId="{4A6005D7-30FC-4CB6-89D2-C764FFC099FA}" type="presParOf" srcId="{3957D069-6EDE-4CFB-BE8E-3EFBBF126A64}" destId="{7C145074-1EB6-4219-A288-D3E1AE96AE5B}" srcOrd="4" destOrd="0" presId="urn:microsoft.com/office/officeart/2005/8/layout/cycle2"/>
    <dgm:cxn modelId="{30EDAD57-6E28-4369-A844-50E6EF769145}" type="presParOf" srcId="{3957D069-6EDE-4CFB-BE8E-3EFBBF126A64}" destId="{146CFFA8-39FB-4F3C-9574-FEF8845BE6D6}" srcOrd="5" destOrd="0" presId="urn:microsoft.com/office/officeart/2005/8/layout/cycle2"/>
    <dgm:cxn modelId="{78DC902D-58AE-4DAF-8C21-2B05E5F583C1}" type="presParOf" srcId="{146CFFA8-39FB-4F3C-9574-FEF8845BE6D6}" destId="{E077EEA4-C73E-485F-B180-7FE89169B33A}" srcOrd="0" destOrd="0" presId="urn:microsoft.com/office/officeart/2005/8/layout/cycle2"/>
    <dgm:cxn modelId="{7CBDC270-4933-43CA-AF12-2CE7CA77CAA0}" type="presParOf" srcId="{3957D069-6EDE-4CFB-BE8E-3EFBBF126A64}" destId="{D5315E91-53A3-409C-80CF-0114252EA8E0}" srcOrd="6" destOrd="0" presId="urn:microsoft.com/office/officeart/2005/8/layout/cycle2"/>
    <dgm:cxn modelId="{2CC02D48-7E90-408F-B704-13B63A64B5C3}" type="presParOf" srcId="{3957D069-6EDE-4CFB-BE8E-3EFBBF126A64}" destId="{0470A99F-0ABF-4F6B-B0BA-42C095DB9D7D}" srcOrd="7" destOrd="0" presId="urn:microsoft.com/office/officeart/2005/8/layout/cycle2"/>
    <dgm:cxn modelId="{9AB10737-B529-4CC6-929C-A8D71F3A0113}" type="presParOf" srcId="{0470A99F-0ABF-4F6B-B0BA-42C095DB9D7D}" destId="{EFDB4EFD-FA0D-4061-9AC0-04F33FFA476C}" srcOrd="0" destOrd="0" presId="urn:microsoft.com/office/officeart/2005/8/layout/cycle2"/>
    <dgm:cxn modelId="{A136B21B-D52D-46F6-81BF-675EECBF53A3}" type="presParOf" srcId="{3957D069-6EDE-4CFB-BE8E-3EFBBF126A64}" destId="{E4639397-3AF6-4568-854A-23724AC28D0D}" srcOrd="8" destOrd="0" presId="urn:microsoft.com/office/officeart/2005/8/layout/cycle2"/>
    <dgm:cxn modelId="{55AA699F-BEF7-4B7F-8644-2EAD2461AF31}" type="presParOf" srcId="{3957D069-6EDE-4CFB-BE8E-3EFBBF126A64}" destId="{797DC8F1-28E0-4988-9D05-C600DEE79184}" srcOrd="9" destOrd="0" presId="urn:microsoft.com/office/officeart/2005/8/layout/cycle2"/>
    <dgm:cxn modelId="{9D524EB7-2047-4733-BCE1-9699086A2796}" type="presParOf" srcId="{797DC8F1-28E0-4988-9D05-C600DEE79184}" destId="{C3CF2120-7091-488D-9376-EA43132612D6}" srcOrd="0" destOrd="0" presId="urn:microsoft.com/office/officeart/2005/8/layout/cycle2"/>
    <dgm:cxn modelId="{663D22CB-F6F5-4055-ABE1-DFEEB098334D}" type="presParOf" srcId="{3957D069-6EDE-4CFB-BE8E-3EFBBF126A64}" destId="{6A0D3C79-EE76-49C7-815F-B658450541BB}" srcOrd="10" destOrd="0" presId="urn:microsoft.com/office/officeart/2005/8/layout/cycle2"/>
    <dgm:cxn modelId="{6F929CB0-2785-4075-B54F-F7DB2AAA58E3}" type="presParOf" srcId="{3957D069-6EDE-4CFB-BE8E-3EFBBF126A64}" destId="{69526901-1EB6-4720-B3F1-58B6B6BE9E27}" srcOrd="11" destOrd="0" presId="urn:microsoft.com/office/officeart/2005/8/layout/cycle2"/>
    <dgm:cxn modelId="{6AE31DE7-7AEF-4A48-987D-4A3053F0B7D9}" type="presParOf" srcId="{69526901-1EB6-4720-B3F1-58B6B6BE9E27}" destId="{0D1E457F-E0F8-4656-B238-B562FED00D5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23A76-4870-4EEC-9F86-5A3951F64448}">
      <dsp:nvSpPr>
        <dsp:cNvPr id="0" name=""/>
        <dsp:cNvSpPr/>
      </dsp:nvSpPr>
      <dsp:spPr>
        <a:xfrm>
          <a:off x="3965648" y="2186"/>
          <a:ext cx="1171138" cy="117113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Emotional Intimacy</a:t>
          </a:r>
        </a:p>
      </dsp:txBody>
      <dsp:txXfrm>
        <a:off x="4137157" y="173695"/>
        <a:ext cx="828120" cy="828120"/>
      </dsp:txXfrm>
    </dsp:sp>
    <dsp:sp modelId="{0BAB82C5-1754-446C-9B95-89CADFE2C2D5}">
      <dsp:nvSpPr>
        <dsp:cNvPr id="0" name=""/>
        <dsp:cNvSpPr/>
      </dsp:nvSpPr>
      <dsp:spPr>
        <a:xfrm rot="1800000">
          <a:off x="5149355" y="825292"/>
          <a:ext cx="311185" cy="39525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155609" y="881005"/>
        <a:ext cx="217830" cy="237155"/>
      </dsp:txXfrm>
    </dsp:sp>
    <dsp:sp modelId="{A3FB07A3-1B3E-4D27-8730-EACDD91C0E47}">
      <dsp:nvSpPr>
        <dsp:cNvPr id="0" name=""/>
        <dsp:cNvSpPr/>
      </dsp:nvSpPr>
      <dsp:spPr>
        <a:xfrm>
          <a:off x="5488364" y="881326"/>
          <a:ext cx="1171138" cy="1171138"/>
        </a:xfrm>
        <a:prstGeom prst="ellipse">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Sexual Neutrality</a:t>
          </a:r>
        </a:p>
      </dsp:txBody>
      <dsp:txXfrm>
        <a:off x="5659873" y="1052835"/>
        <a:ext cx="828120" cy="828120"/>
      </dsp:txXfrm>
    </dsp:sp>
    <dsp:sp modelId="{F3BE00B4-BBDA-4868-8399-3225AC645701}">
      <dsp:nvSpPr>
        <dsp:cNvPr id="0" name=""/>
        <dsp:cNvSpPr/>
      </dsp:nvSpPr>
      <dsp:spPr>
        <a:xfrm rot="5400000">
          <a:off x="5918340" y="2139599"/>
          <a:ext cx="311185" cy="395259"/>
        </a:xfrm>
        <a:prstGeom prst="rightArrow">
          <a:avLst>
            <a:gd name="adj1" fmla="val 60000"/>
            <a:gd name="adj2" fmla="val 50000"/>
          </a:avLst>
        </a:prstGeom>
        <a:solidFill>
          <a:schemeClr val="accent5">
            <a:hueOff val="-1986775"/>
            <a:satOff val="7962"/>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965018" y="2171974"/>
        <a:ext cx="217830" cy="237155"/>
      </dsp:txXfrm>
    </dsp:sp>
    <dsp:sp modelId="{7C145074-1EB6-4219-A288-D3E1AE96AE5B}">
      <dsp:nvSpPr>
        <dsp:cNvPr id="0" name=""/>
        <dsp:cNvSpPr/>
      </dsp:nvSpPr>
      <dsp:spPr>
        <a:xfrm>
          <a:off x="5488364" y="2639607"/>
          <a:ext cx="1171138" cy="1171138"/>
        </a:xfrm>
        <a:prstGeom prst="ellipse">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Sexual Stimuli</a:t>
          </a:r>
        </a:p>
      </dsp:txBody>
      <dsp:txXfrm>
        <a:off x="5659873" y="2811116"/>
        <a:ext cx="828120" cy="828120"/>
      </dsp:txXfrm>
    </dsp:sp>
    <dsp:sp modelId="{146CFFA8-39FB-4F3C-9574-FEF8845BE6D6}">
      <dsp:nvSpPr>
        <dsp:cNvPr id="0" name=""/>
        <dsp:cNvSpPr/>
      </dsp:nvSpPr>
      <dsp:spPr>
        <a:xfrm rot="9000000">
          <a:off x="5164609" y="3462714"/>
          <a:ext cx="311185" cy="395259"/>
        </a:xfrm>
        <a:prstGeom prst="rightArrow">
          <a:avLst>
            <a:gd name="adj1" fmla="val 60000"/>
            <a:gd name="adj2" fmla="val 50000"/>
          </a:avLst>
        </a:prstGeom>
        <a:solidFill>
          <a:schemeClr val="accent5">
            <a:hueOff val="-3973551"/>
            <a:satOff val="15924"/>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251710" y="3518427"/>
        <a:ext cx="217830" cy="237155"/>
      </dsp:txXfrm>
    </dsp:sp>
    <dsp:sp modelId="{D5315E91-53A3-409C-80CF-0114252EA8E0}">
      <dsp:nvSpPr>
        <dsp:cNvPr id="0" name=""/>
        <dsp:cNvSpPr/>
      </dsp:nvSpPr>
      <dsp:spPr>
        <a:xfrm>
          <a:off x="3965648" y="3518748"/>
          <a:ext cx="1171138" cy="1171138"/>
        </a:xfrm>
        <a:prstGeom prst="ellipse">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Sexual Arousal</a:t>
          </a:r>
        </a:p>
      </dsp:txBody>
      <dsp:txXfrm>
        <a:off x="4137157" y="3690257"/>
        <a:ext cx="828120" cy="828120"/>
      </dsp:txXfrm>
    </dsp:sp>
    <dsp:sp modelId="{0470A99F-0ABF-4F6B-B0BA-42C095DB9D7D}">
      <dsp:nvSpPr>
        <dsp:cNvPr id="0" name=""/>
        <dsp:cNvSpPr/>
      </dsp:nvSpPr>
      <dsp:spPr>
        <a:xfrm rot="12600000">
          <a:off x="3641893" y="3471521"/>
          <a:ext cx="311185" cy="395259"/>
        </a:xfrm>
        <a:prstGeom prst="rightArrow">
          <a:avLst>
            <a:gd name="adj1" fmla="val 60000"/>
            <a:gd name="adj2" fmla="val 50000"/>
          </a:avLst>
        </a:prstGeom>
        <a:solidFill>
          <a:schemeClr val="accent5">
            <a:hueOff val="-5960326"/>
            <a:satOff val="2388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728994" y="3573912"/>
        <a:ext cx="217830" cy="237155"/>
      </dsp:txXfrm>
    </dsp:sp>
    <dsp:sp modelId="{E4639397-3AF6-4568-854A-23724AC28D0D}">
      <dsp:nvSpPr>
        <dsp:cNvPr id="0" name=""/>
        <dsp:cNvSpPr/>
      </dsp:nvSpPr>
      <dsp:spPr>
        <a:xfrm>
          <a:off x="2442932" y="2639607"/>
          <a:ext cx="1171138" cy="1171138"/>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n w="3175">
                <a:noFill/>
              </a:ln>
              <a:solidFill>
                <a:schemeClr val="bg1"/>
              </a:solidFill>
            </a:rPr>
            <a:t>Sexual Desire and Arousal</a:t>
          </a:r>
        </a:p>
      </dsp:txBody>
      <dsp:txXfrm>
        <a:off x="2614441" y="2811116"/>
        <a:ext cx="828120" cy="828120"/>
      </dsp:txXfrm>
    </dsp:sp>
    <dsp:sp modelId="{797DC8F1-28E0-4988-9D05-C600DEE79184}">
      <dsp:nvSpPr>
        <dsp:cNvPr id="0" name=""/>
        <dsp:cNvSpPr/>
      </dsp:nvSpPr>
      <dsp:spPr>
        <a:xfrm rot="16200000">
          <a:off x="2872908" y="2157214"/>
          <a:ext cx="311185" cy="395259"/>
        </a:xfrm>
        <a:prstGeom prs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19586" y="2282944"/>
        <a:ext cx="217830" cy="237155"/>
      </dsp:txXfrm>
    </dsp:sp>
    <dsp:sp modelId="{6A0D3C79-EE76-49C7-815F-B658450541BB}">
      <dsp:nvSpPr>
        <dsp:cNvPr id="0" name=""/>
        <dsp:cNvSpPr/>
      </dsp:nvSpPr>
      <dsp:spPr>
        <a:xfrm>
          <a:off x="2442932" y="881326"/>
          <a:ext cx="1171138" cy="117113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Emotional and Physical </a:t>
          </a:r>
          <a:r>
            <a:rPr lang="en-US" sz="1400" kern="1200" dirty="0" err="1"/>
            <a:t>Satisfation</a:t>
          </a:r>
          <a:endParaRPr lang="en-US" sz="1400" kern="1200" dirty="0"/>
        </a:p>
      </dsp:txBody>
      <dsp:txXfrm>
        <a:off x="2614441" y="1052835"/>
        <a:ext cx="828120" cy="828120"/>
      </dsp:txXfrm>
    </dsp:sp>
    <dsp:sp modelId="{69526901-1EB6-4720-B3F1-58B6B6BE9E27}">
      <dsp:nvSpPr>
        <dsp:cNvPr id="0" name=""/>
        <dsp:cNvSpPr/>
      </dsp:nvSpPr>
      <dsp:spPr>
        <a:xfrm rot="19800000">
          <a:off x="3626639" y="834099"/>
          <a:ext cx="311185" cy="395259"/>
        </a:xfrm>
        <a:prstGeom prst="righ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632893" y="936490"/>
        <a:ext cx="217830" cy="23715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861593-BEEE-A94D-A2E7-7B28B2465DCC}" type="datetimeFigureOut">
              <a:rPr lang="en-US" smtClean="0"/>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6D2E6-47B8-2B49-9F64-05B7D6C0A9A1}" type="slidenum">
              <a:rPr lang="en-US" smtClean="0"/>
              <a:t>‹#›</a:t>
            </a:fld>
            <a:endParaRPr lang="en-US"/>
          </a:p>
        </p:txBody>
      </p:sp>
    </p:spTree>
    <p:extLst>
      <p:ext uri="{BB962C8B-B14F-4D97-AF65-F5344CB8AC3E}">
        <p14:creationId xmlns:p14="http://schemas.microsoft.com/office/powerpoint/2010/main" val="550630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ho.int/hiv/pub/guidelines/sex_worker/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cft.vanderbilt.edu/guides-sub-pages/cat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Classroom Recommendations: </a:t>
            </a:r>
            <a:r>
              <a:rPr lang="en-US" altLang="en-US" dirty="0"/>
              <a:t>This PowerPoint is designed to present this information over the course of one (75-minute) class. This information could be expanded to cover two days, if you add some activities from the </a:t>
            </a:r>
            <a:r>
              <a:rPr lang="en-US" altLang="en-US" dirty="0" err="1"/>
              <a:t>Noba</a:t>
            </a:r>
            <a:r>
              <a:rPr lang="en-US" altLang="en-US" dirty="0"/>
              <a:t> Instructor Manual or if you extend the amount of time in the current activities. </a:t>
            </a:r>
          </a:p>
          <a:p>
            <a:endParaRPr lang="en-US" altLang="en-US" dirty="0"/>
          </a:p>
          <a:p>
            <a:r>
              <a:rPr lang="en-US" altLang="en-US" b="1" dirty="0"/>
              <a:t>Overview: </a:t>
            </a:r>
            <a:r>
              <a:rPr lang="en-US" altLang="en-US" b="0" dirty="0"/>
              <a:t>This is one of two modules on Human Sexuality, and it covers sexual anatomy and physiology. It’s natural to be curious about anatomy and physiology. Being knowledgeable about anatomy and physiology increases our potential for pleasure, physical and psychological health, and life satisfaction. Beyond personal curiosity, thoughtful discussions about anatomy and physiology with sexual partners reduces the potential for miscommunication, unintended pregnancies, sexually transmitted infections, and sexual dysfunctions. Lastly, and most importantly, an appreciation of both the biological and psychological motivating forces behind sexual curiosity, desire, and the capacities of our brains can enhance the health of relationships. </a:t>
            </a:r>
          </a:p>
          <a:p>
            <a:endParaRPr lang="en-US" altLang="en-US" b="1" dirty="0"/>
          </a:p>
          <a:p>
            <a:r>
              <a:rPr lang="en-US" altLang="en-US" b="1" dirty="0"/>
              <a:t>Technical Note: </a:t>
            </a:r>
            <a:r>
              <a:rPr lang="en-US" altLang="en-US" dirty="0"/>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altLang="en-US" b="1" dirty="0"/>
              <a:t>(Click) </a:t>
            </a:r>
            <a:r>
              <a:rPr lang="en-US" altLang="en-US" dirty="0"/>
              <a:t>– that corresponds to each animation.</a:t>
            </a:r>
          </a:p>
          <a:p>
            <a:pPr eaLnBrk="1" hangingPunct="1">
              <a:spcBef>
                <a:spcPct val="0"/>
              </a:spcBef>
            </a:pPr>
            <a:endParaRPr lang="en-US" altLang="en-US" dirty="0"/>
          </a:p>
          <a:p>
            <a:pPr eaLnBrk="1" hangingPunct="1">
              <a:spcBef>
                <a:spcPct val="0"/>
              </a:spcBef>
            </a:pPr>
            <a:r>
              <a:rPr lang="en-US" altLang="en-US" dirty="0"/>
              <a:t>You may also find hyperlinks to outside videos at various places in the slides. These hyperlinks are embedded in text and indicated by color and in the notes section.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a:t>
            </a:fld>
            <a:endParaRPr lang="en-US"/>
          </a:p>
        </p:txBody>
      </p:sp>
    </p:spTree>
    <p:extLst>
      <p:ext uri="{BB962C8B-B14F-4D97-AF65-F5344CB8AC3E}">
        <p14:creationId xmlns:p14="http://schemas.microsoft.com/office/powerpoint/2010/main" val="7786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discuss the Human Sexual Response Cycle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The SRC is composed of four phases: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Excitement: </a:t>
            </a:r>
            <a:r>
              <a:rPr lang="en-US" dirty="0"/>
              <a:t>Activation of the sympathetic branch of the autonomic nervous system defines the excitement phase; heart rate and breathing accelerates, along with increased blood flow to the penis, vaginal walls, clitoris, and nipples.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Plateau: </a:t>
            </a:r>
            <a:r>
              <a:rPr lang="en-US" dirty="0"/>
              <a:t>Blood flow, heart rate, and breathing intensify during the plateau phase. During this phase, often referred to as “foreplay,” females experience an orgasmic platform—the outer third of the vaginal walls tightening—and males experience a release of pre-seminal fluid containing healthy sperm cells. This early release of fluid makes penile withdrawal a relatively ineffective form of birth control.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Orgasm</a:t>
            </a:r>
            <a:r>
              <a:rPr lang="en-US" dirty="0"/>
              <a:t>: The shortest but most pleasurable phase is the orgasm phase. After reaching its climax, neuromuscular tension is released and the hormone oxytocin floods the bloodstream—facilitating emotional bonding. Although the rhythmic muscular contractions of an orgasm are temporally associated with ejaculation, this association is not necessary because orgasm and ejaculation are two separate physiological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	</a:t>
            </a:r>
            <a:r>
              <a:rPr lang="en-US" b="1" dirty="0"/>
              <a:t>Resolution: </a:t>
            </a:r>
            <a:r>
              <a:rPr lang="en-US" dirty="0"/>
              <a:t>The body returns to a pre-aroused state in the resolution phase. Males enter a refractory period of being unresponsive to sexual stimuli. The length of this period depends on age, frequency of recent sexual relations, level of intimacy with a partner, and novelty. Because females do not have a refractory period, they have a greater potential—physiologically—of having multiple orgasms.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10</a:t>
            </a:fld>
            <a:endParaRPr lang="en-US"/>
          </a:p>
        </p:txBody>
      </p:sp>
    </p:spTree>
    <p:extLst>
      <p:ext uri="{BB962C8B-B14F-4D97-AF65-F5344CB8AC3E}">
        <p14:creationId xmlns:p14="http://schemas.microsoft.com/office/powerpoint/2010/main" val="227604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11</a:t>
            </a:fld>
            <a:endParaRPr lang="en-US"/>
          </a:p>
        </p:txBody>
      </p:sp>
    </p:spTree>
    <p:extLst>
      <p:ext uri="{BB962C8B-B14F-4D97-AF65-F5344CB8AC3E}">
        <p14:creationId xmlns:p14="http://schemas.microsoft.com/office/powerpoint/2010/main" val="2365665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discuss the consequences of sexual behavior.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Sexual behavior, ranging from masturbation to intercourse, can have consequences. Many of these are psychological such as feelings (intimacy, regret, </a:t>
            </a:r>
            <a:r>
              <a:rPr lang="en-US" dirty="0" err="1"/>
              <a:t>etc</a:t>
            </a:r>
            <a:r>
              <a:rPr lang="en-US" dirty="0"/>
              <a:t>). Some are physical. Because this module emphasizes the physiological aspects of sex, we focus more heavily on the physical consequences here. Note that physical consequences are also frequently accompanied by psychological shifts (</a:t>
            </a:r>
            <a:r>
              <a:rPr lang="en-US" dirty="0" err="1"/>
              <a:t>eg</a:t>
            </a:r>
            <a:r>
              <a:rPr lang="en-US" dirty="0"/>
              <a:t>. Pregnancy causes dramatic shifts in identity). Although the module does not explicitly frame pregnancy, birth control, and Sextually Transmitted Infections (STIs) as “consequences of sexual behavior” it may be thematically helpful to cluster these topics in this way.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 phases of pregnancy are discussed on the next slide.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12</a:t>
            </a:fld>
            <a:endParaRPr lang="en-US"/>
          </a:p>
        </p:txBody>
      </p:sp>
    </p:spTree>
    <p:extLst>
      <p:ext uri="{BB962C8B-B14F-4D97-AF65-F5344CB8AC3E}">
        <p14:creationId xmlns:p14="http://schemas.microsoft.com/office/powerpoint/2010/main" val="85532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a:t>
            </a:r>
            <a:r>
              <a:rPr lang="en-US" baseline="0" dirty="0"/>
              <a:t> this slide is to continue the discussion on Pregnancy. </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Pregnancy is the gestation of a new human. It begins at conception, when a sperm fertilizes an ovum. It continues for 39-40 weeks and is divided into 13-week trimesters; each is associated with specific developmental milestones. </a:t>
            </a:r>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13</a:t>
            </a:fld>
            <a:endParaRPr lang="en-US"/>
          </a:p>
        </p:txBody>
      </p:sp>
    </p:spTree>
    <p:extLst>
      <p:ext uri="{BB962C8B-B14F-4D97-AF65-F5344CB8AC3E}">
        <p14:creationId xmlns:p14="http://schemas.microsoft.com/office/powerpoint/2010/main" val="288190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discuss birth control methods.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Since antiquity, people have attempted to control the moment and rate at which they become pregnant and reproduce. Traditionally, this has been accomplished by refraining from sex during high-fertility times during a woman’s menstrual cycle, through withdrawal (male orgasm outside of the vagina), or through the administration of herbal remedies thought to block conception. In modern times, a number of more effective contraceptives have been invented such as condoms (latex acting as a physical barrier that prevents sperm from coming into contact with ova) and “the pill” (often a combination of estrogen and progesterone). There are a number of important issues related to birth control: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o	No method is 100% effective if people engage in sexual intercourse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o	Most of the methods do not protect against the transmission of sexually transmitted infections (barrier methods are the most effective in this regard)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o	Birth control is historically significant in that it is associated with female empowerment (women who control pregnancy are more likely to be able to choose their parenting burdens and balance parenting with other potential goals such as work outside the home)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o	Birth control is politically and morally controversial. Many people object to birth control methods as interfering with “nature.” In particular, there are strong objections to forms of birth control that interfere with the viability of an already fertilized ovum. This is because many people consider “life to begin at conception.”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14</a:t>
            </a:fld>
            <a:endParaRPr lang="en-US"/>
          </a:p>
        </p:txBody>
      </p:sp>
    </p:spTree>
    <p:extLst>
      <p:ext uri="{BB962C8B-B14F-4D97-AF65-F5344CB8AC3E}">
        <p14:creationId xmlns:p14="http://schemas.microsoft.com/office/powerpoint/2010/main" val="418777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to present a discussion on Sexually Transmitted Infections or STIs.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Sexually Transmitted Infections (formerly called “sexually transmitted diseases”) are the result of multiple sexual partners. To give an idea of indirect exposure through sexual intercourse, imagine Person X has had 5 sexual partners, and they have each had 5 sexual partners. But those people have also had sexual partners, and so on. Counting to six degrees person X has indirectly been exposed to 19, 530 people. If person X had 10 partners, and her partners had 10 partners the exposure would jump to more than 1 million one hundred thousand. The result of all this exposure is the risk of STIs.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STIs may be of particular concern to traditionally aged high school and college aged students. This is, in part, because of increasing attention to HPV (a virus linked to cervical cancer). According to the CDC, about 1 in 5 people between 18-59 is a carrier of the high-risk strand of HPV (in a 2014 study: 25% of all men in the US and 20% of all women).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HIV, the virus that causes AIDS, is also noteworthy in that it emerged in the 1980s and has reached global epidemic proportions since that time. Although, in the US, almost 400 out of every 100,000 people has HIV—and 36.7 million people have been infected worldwide—it is also a case study of treatment. Research has examined the effectiveness of education programs, circumcising males, and treating HIV to dramatically extend the lifespan. See: </a:t>
            </a:r>
            <a:r>
              <a:rPr lang="en-US" sz="1200" u="sng" kern="1200" dirty="0">
                <a:solidFill>
                  <a:schemeClr val="tx1"/>
                </a:solidFill>
                <a:effectLst/>
                <a:latin typeface="+mn-lt"/>
                <a:ea typeface="+mn-ea"/>
                <a:cs typeface="+mn-cs"/>
                <a:hlinkClick r:id="rId3"/>
              </a:rPr>
              <a:t>http://www.who.int/hiv/pub/guidelines/sex_worker/en/</a:t>
            </a:r>
            <a:endParaRPr lang="en-US" sz="1200" u="sng"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(Click): Sexually Transmitted Diseases in the United States</a:t>
            </a: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15</a:t>
            </a:fld>
            <a:endParaRPr lang="en-US"/>
          </a:p>
        </p:txBody>
      </p:sp>
    </p:spTree>
    <p:extLst>
      <p:ext uri="{BB962C8B-B14F-4D97-AF65-F5344CB8AC3E}">
        <p14:creationId xmlns:p14="http://schemas.microsoft.com/office/powerpoint/2010/main" val="394538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16</a:t>
            </a:fld>
            <a:endParaRPr lang="en-US"/>
          </a:p>
        </p:txBody>
      </p:sp>
    </p:spTree>
    <p:extLst>
      <p:ext uri="{BB962C8B-B14F-4D97-AF65-F5344CB8AC3E}">
        <p14:creationId xmlns:p14="http://schemas.microsoft.com/office/powerpoint/2010/main" val="30849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purpose of this slide</a:t>
            </a:r>
            <a:r>
              <a:rPr lang="en-US" sz="1200" kern="1200" baseline="0" dirty="0">
                <a:solidFill>
                  <a:schemeClr val="tx1"/>
                </a:solidFill>
                <a:effectLst/>
                <a:latin typeface="+mn-lt"/>
                <a:ea typeface="+mn-ea"/>
                <a:cs typeface="+mn-cs"/>
              </a:rPr>
              <a:t> is to introduce the sexual dysfunctions topic and the common fears.  </a:t>
            </a:r>
          </a:p>
          <a:p>
            <a:pPr lvl="0"/>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Here you can exhibit the list of common male and female fears.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slide has an activity associated with this slide – it gives a breakdown of 4 types of common fears that can be derived from the table on this slide. You can have students get into small groups and decide which of the 4 are most concerning for men versus women, the slide is animated with a table that presents the answers that you can display after the activity is over to engage in meaningful discussion. </a:t>
            </a:r>
          </a:p>
          <a:p>
            <a:r>
              <a:rPr lang="en-US" sz="1200" kern="1200" dirty="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17</a:t>
            </a:fld>
            <a:endParaRPr lang="en-US"/>
          </a:p>
        </p:txBody>
      </p:sp>
    </p:spTree>
    <p:extLst>
      <p:ext uri="{BB962C8B-B14F-4D97-AF65-F5344CB8AC3E}">
        <p14:creationId xmlns:p14="http://schemas.microsoft.com/office/powerpoint/2010/main" val="206185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presents an activity on the Common Fears and the difference between men and women.</a:t>
            </a:r>
          </a:p>
          <a:p>
            <a:endParaRPr lang="en-US" baseline="0" dirty="0"/>
          </a:p>
          <a:p>
            <a:r>
              <a:rPr lang="en-US" sz="1200" kern="1200" dirty="0">
                <a:solidFill>
                  <a:schemeClr val="tx1"/>
                </a:solidFill>
                <a:effectLst/>
                <a:latin typeface="+mn-lt"/>
                <a:ea typeface="+mn-ea"/>
                <a:cs typeface="+mn-cs"/>
              </a:rPr>
              <a:t>Note that these fears divide into identifiable categories: Some are related to 1) performance, while others are related to 2) anatomy or body image concerns, 3) Pregnancy or infection, and 4) being forced to do something you are unwilling or uncomfortable doing.  You may consider having students break into small groups and categorizing each of these fears for the male and then—separately—for the female fears. Debrief questions: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Are men and women afraid of the same things? How are they alike or different in their fears?</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Are the common fears equally distributed across the 4 categories? What does this tell you?</a:t>
            </a:r>
          </a:p>
          <a:p>
            <a:pPr marL="171450" indent="-171450">
              <a:buFont typeface="Arial" panose="020B0604020202020204" pitchFamily="34" charset="0"/>
              <a:buChar char="•"/>
            </a:pPr>
            <a:r>
              <a:rPr lang="en-US" sz="1100" kern="1200" dirty="0">
                <a:solidFill>
                  <a:schemeClr val="tx1"/>
                </a:solidFill>
                <a:effectLst/>
                <a:latin typeface="+mn-lt"/>
                <a:ea typeface="+mn-ea"/>
                <a:cs typeface="+mn-cs"/>
              </a:rPr>
              <a:t>If a friend came to you and voiced one of these fears, how would you respond?</a:t>
            </a:r>
          </a:p>
          <a:p>
            <a:pPr marL="0" indent="0">
              <a:buFont typeface="Arial" panose="020B0604020202020204" pitchFamily="34" charset="0"/>
              <a:buNone/>
            </a:pPr>
            <a:endParaRPr lang="en-US" sz="1100" kern="1200" dirty="0">
              <a:solidFill>
                <a:schemeClr val="tx1"/>
              </a:solidFill>
              <a:effectLst/>
              <a:latin typeface="+mn-lt"/>
              <a:ea typeface="+mn-ea"/>
              <a:cs typeface="+mn-cs"/>
            </a:endParaRPr>
          </a:p>
          <a:p>
            <a:pPr marL="0" indent="0">
              <a:buFont typeface="Arial" panose="020B0604020202020204" pitchFamily="34" charset="0"/>
              <a:buNone/>
            </a:pPr>
            <a:r>
              <a:rPr lang="en-US" sz="1100" kern="1200" dirty="0">
                <a:solidFill>
                  <a:schemeClr val="tx1"/>
                </a:solidFill>
                <a:effectLst/>
                <a:latin typeface="+mn-lt"/>
                <a:ea typeface="+mn-ea"/>
                <a:cs typeface="+mn-cs"/>
              </a:rPr>
              <a:t>You can </a:t>
            </a:r>
            <a:r>
              <a:rPr lang="en-US" sz="1100" b="1" kern="1200" dirty="0">
                <a:solidFill>
                  <a:schemeClr val="tx1"/>
                </a:solidFill>
                <a:effectLst/>
                <a:latin typeface="+mn-lt"/>
                <a:ea typeface="+mn-ea"/>
                <a:cs typeface="+mn-cs"/>
              </a:rPr>
              <a:t>Click</a:t>
            </a:r>
            <a:r>
              <a:rPr lang="en-US" sz="1100" kern="1200" dirty="0">
                <a:solidFill>
                  <a:schemeClr val="tx1"/>
                </a:solidFill>
                <a:effectLst/>
                <a:latin typeface="+mn-lt"/>
                <a:ea typeface="+mn-ea"/>
                <a:cs typeface="+mn-cs"/>
              </a:rPr>
              <a:t> to reveal the table that presents the answers.</a:t>
            </a:r>
          </a:p>
          <a:p>
            <a:endParaRPr lang="en-US" sz="11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Note: Although the categorization described above is somewhat subjective, you can see clear differences between the concerns of males and females. Here is one possible way to categorize these fears. As can be seen, men are largely concerned with performance, while women harbor many concerns, including a unique set of concerns around consent. </a:t>
            </a:r>
          </a:p>
          <a:p>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18</a:t>
            </a:fld>
            <a:endParaRPr lang="en-US"/>
          </a:p>
        </p:txBody>
      </p:sp>
    </p:spTree>
    <p:extLst>
      <p:ext uri="{BB962C8B-B14F-4D97-AF65-F5344CB8AC3E}">
        <p14:creationId xmlns:p14="http://schemas.microsoft.com/office/powerpoint/2010/main" val="4198873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continue the discussion on Sexual Dysfunction and discuss Common Dysfunctions.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Common dysfunctions-Sexual dysfunctions can affect both men and women, and people of all ages. There are a variety of causes for these, including purely psychological ones.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the DSM, there are four </a:t>
            </a:r>
            <a:r>
              <a:rPr lang="en-US" sz="1200" i="1" kern="1200" dirty="0">
                <a:solidFill>
                  <a:schemeClr val="tx1"/>
                </a:solidFill>
                <a:effectLst/>
                <a:latin typeface="+mn-lt"/>
                <a:ea typeface="+mn-ea"/>
                <a:cs typeface="+mn-cs"/>
              </a:rPr>
              <a:t>male-specific dysfunctions</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delayed ejaculation</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erectile disorder (ED)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male hypoactive sexual desire disorder</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premature ejaculation (PE)</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section, you can introduce these disorders and discuss their treatments.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19</a:t>
            </a:fld>
            <a:endParaRPr lang="en-US"/>
          </a:p>
        </p:txBody>
      </p:sp>
    </p:spTree>
    <p:extLst>
      <p:ext uri="{BB962C8B-B14F-4D97-AF65-F5344CB8AC3E}">
        <p14:creationId xmlns:p14="http://schemas.microsoft.com/office/powerpoint/2010/main" val="98463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purpose of this slide is to present an activity to introduce the topic of Human Sexual Anatomy and Physiology.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activity is intended to break the ice on talking about sex and using language involved with sexual anatomy. It uses a metaphor and can be explored in-depth, and can be tied to other introductory messages such as the importance of studying sex (and the psychological dimensions of sex) scientifically.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Time: </a:t>
            </a:r>
            <a:r>
              <a:rPr lang="en-US" dirty="0"/>
              <a:t>5 minutes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Materials: </a:t>
            </a:r>
            <a:r>
              <a:rPr lang="en-US" dirty="0"/>
              <a:t>none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Instructions: </a:t>
            </a:r>
            <a:r>
              <a:rPr lang="en-US" dirty="0"/>
              <a:t>Have students cluster in small groups and discuss the following prompt: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Imagine a world in which talking about cars was taboo. Parents felt embarrassed to bring up the topic and created fake words like “Fu-Fu” to call cars to their young children. Adults knew that cars are a fact of life, but avoided taking their children to gas stations or mechanics and rarely talked about cars in polite company. When children became teenagers, they had a natural curiosity about driving, but mostly had to sneak a quick drive when their parents weren’t around. Discuss the various problems you see with this world. What might happen? Make a connection to how this is similar to the ways in which we treat sex, and words related to sexual anatomy.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t>Debrief Questions: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the imaginary scenario, what problems did you see connected with the idea that people were not able to openly discuss cars?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 you see the metaphor of cars as being related to the way that we treat sex in modern society? What problems arise because of the way we treat sex as a taboo topic?</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might you change this?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a:t>
            </a:fld>
            <a:endParaRPr lang="en-US"/>
          </a:p>
        </p:txBody>
      </p:sp>
    </p:spTree>
    <p:extLst>
      <p:ext uri="{BB962C8B-B14F-4D97-AF65-F5344CB8AC3E}">
        <p14:creationId xmlns:p14="http://schemas.microsoft.com/office/powerpoint/2010/main" val="1441576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continue the discussion on Sexual Dysfunction and discuss Common Dysfunctions.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Common dysfunctions-Sexual dysfunctions can affect both men and women, and people of all ages. There are a variety of causes for these, including purely psychological ones.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According to the DSM, there are three </a:t>
            </a:r>
            <a:r>
              <a:rPr lang="en-US" sz="1200" i="1" kern="1200" dirty="0">
                <a:solidFill>
                  <a:schemeClr val="tx1"/>
                </a:solidFill>
                <a:effectLst/>
                <a:latin typeface="+mn-lt"/>
                <a:ea typeface="+mn-ea"/>
                <a:cs typeface="+mn-cs"/>
              </a:rPr>
              <a:t>female-specific dysfunctions</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female orgasmic disorder</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a:solidFill>
                  <a:schemeClr val="tx1"/>
                </a:solidFill>
                <a:effectLst/>
                <a:latin typeface="+mn-lt"/>
                <a:ea typeface="+mn-ea"/>
                <a:cs typeface="+mn-cs"/>
              </a:rPr>
              <a:t>female sexual interest/arousal disorder</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(Click): </a:t>
            </a:r>
            <a:r>
              <a:rPr lang="en-US" sz="1200" kern="1200" dirty="0" err="1">
                <a:solidFill>
                  <a:schemeClr val="tx1"/>
                </a:solidFill>
                <a:effectLst/>
                <a:latin typeface="+mn-lt"/>
                <a:ea typeface="+mn-ea"/>
                <a:cs typeface="+mn-cs"/>
              </a:rPr>
              <a:t>genito</a:t>
            </a:r>
            <a:r>
              <a:rPr lang="en-US" sz="1200" kern="1200" dirty="0">
                <a:solidFill>
                  <a:schemeClr val="tx1"/>
                </a:solidFill>
                <a:effectLst/>
                <a:latin typeface="+mn-lt"/>
                <a:ea typeface="+mn-ea"/>
                <a:cs typeface="+mn-cs"/>
              </a:rPr>
              <a:t>-pelvic pain/penetration disorder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In this section, you can introduce these disorders and discuss their treatments.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20</a:t>
            </a:fld>
            <a:endParaRPr lang="en-US"/>
          </a:p>
        </p:txBody>
      </p:sp>
    </p:spTree>
    <p:extLst>
      <p:ext uri="{BB962C8B-B14F-4D97-AF65-F5344CB8AC3E}">
        <p14:creationId xmlns:p14="http://schemas.microsoft.com/office/powerpoint/2010/main" val="3992490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21</a:t>
            </a:fld>
            <a:endParaRPr lang="en-US"/>
          </a:p>
        </p:txBody>
      </p:sp>
    </p:spTree>
    <p:extLst>
      <p:ext uri="{BB962C8B-B14F-4D97-AF65-F5344CB8AC3E}">
        <p14:creationId xmlns:p14="http://schemas.microsoft.com/office/powerpoint/2010/main" val="2273889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Conclusion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As always, the conclusion is an opportunity to summarize main themes, take final questions, and allow students an opportunity to reflect on their own learning. Among the main themes of this module are: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(Click): Science. </a:t>
            </a:r>
            <a:r>
              <a:rPr lang="en-US" dirty="0"/>
              <a:t>Sexual anatomy, function and behavior can be studied scientifically. Doing so removes taboo and provides objective information that is testable and generalizable.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(Click): Sex is physical and psychological. </a:t>
            </a:r>
            <a:r>
              <a:rPr lang="en-US" dirty="0"/>
              <a:t>There is a connection between psychology and physiology and it is in the topic of sex that, perhaps, this relation can most easily be seen.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(Click): Understanding the psychological dimensions of sex can help us educate and intervene in sexual topics. </a:t>
            </a:r>
            <a:r>
              <a:rPr lang="en-US" dirty="0"/>
              <a:t>Understanding the psychology of sex can be beneficial. Examples:  fears about sexual performance (and other issues) are psychological, pregnancy involves shifts in identity, intimate sex requires open communication, education programs about STIs are influenced by what we know about how people learn and how they are persuaded to engage in positive behavior change.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22</a:t>
            </a:fld>
            <a:endParaRPr lang="en-US"/>
          </a:p>
        </p:txBody>
      </p:sp>
    </p:spTree>
    <p:extLst>
      <p:ext uri="{BB962C8B-B14F-4D97-AF65-F5344CB8AC3E}">
        <p14:creationId xmlns:p14="http://schemas.microsoft.com/office/powerpoint/2010/main" val="217319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Classroom Assessment Technique (CAT): One-Minute Paper</a:t>
            </a:r>
          </a:p>
          <a:p>
            <a:endParaRPr lang="en-US" altLang="en-US" b="1" dirty="0"/>
          </a:p>
          <a:p>
            <a:r>
              <a:rPr lang="en-US" altLang="en-US" dirty="0"/>
              <a:t>If you are presenting the information on one class day, you might end the material about here. End your class time with a one-minute paper. </a:t>
            </a:r>
          </a:p>
          <a:p>
            <a:endParaRPr lang="en-US" altLang="en-US" dirty="0"/>
          </a:p>
          <a:p>
            <a:r>
              <a:rPr lang="en-US" altLang="en-US" dirty="0"/>
              <a:t>The Minute Paper tests how students are gaining knowledge, or not. The instructor ends class by asking students to write a brief response to the following questions: “What was the most important thing you learned during this class?” and “What important question remains unanswered?”</a:t>
            </a:r>
          </a:p>
          <a:p>
            <a:endParaRPr lang="en-US" altLang="en-US" dirty="0"/>
          </a:p>
          <a:p>
            <a:r>
              <a:rPr lang="en-US" altLang="en-US" dirty="0"/>
              <a:t>Have students briefly answer these questions in writing and turn them in. After class, assess students’ responses. At the beginning of the next class, go over any misunderstandings or relevant questions. </a:t>
            </a:r>
          </a:p>
          <a:p>
            <a:endParaRPr lang="en-US" altLang="en-US" dirty="0"/>
          </a:p>
          <a:p>
            <a:pPr eaLnBrk="1" hangingPunct="1">
              <a:spcBef>
                <a:spcPct val="0"/>
              </a:spcBef>
            </a:pPr>
            <a:r>
              <a:rPr lang="en-US" altLang="en-US" dirty="0"/>
              <a:t>If you do not conclude with this Classroom Assessment Technique (CAT), it would helpful to use another CAT. It could be in the form of a:</a:t>
            </a:r>
          </a:p>
          <a:p>
            <a:pPr lvl="1" eaLnBrk="1" hangingPunct="1">
              <a:spcBef>
                <a:spcPct val="0"/>
              </a:spcBef>
            </a:pPr>
            <a:r>
              <a:rPr lang="en-US" altLang="en-US" dirty="0"/>
              <a:t>Muddy point</a:t>
            </a:r>
          </a:p>
          <a:p>
            <a:pPr lvl="1" eaLnBrk="1" hangingPunct="1">
              <a:spcBef>
                <a:spcPct val="0"/>
              </a:spcBef>
            </a:pPr>
            <a:r>
              <a:rPr lang="en-US" altLang="en-US" dirty="0"/>
              <a:t>One-minute paper</a:t>
            </a:r>
          </a:p>
          <a:p>
            <a:pPr lvl="1" eaLnBrk="1" hangingPunct="1">
              <a:spcBef>
                <a:spcPct val="0"/>
              </a:spcBef>
            </a:pPr>
            <a:r>
              <a:rPr lang="en-US" altLang="en-US" dirty="0"/>
              <a:t>Background knowledge</a:t>
            </a:r>
          </a:p>
          <a:p>
            <a:pPr lvl="1" eaLnBrk="1" hangingPunct="1">
              <a:spcBef>
                <a:spcPct val="0"/>
              </a:spcBef>
            </a:pPr>
            <a:r>
              <a:rPr lang="en-US" altLang="en-US" dirty="0"/>
              <a:t>What’s the Principle?</a:t>
            </a:r>
          </a:p>
          <a:p>
            <a:pPr lvl="1" eaLnBrk="1" hangingPunct="1">
              <a:spcBef>
                <a:spcPct val="0"/>
              </a:spcBef>
            </a:pPr>
            <a:r>
              <a:rPr lang="en-US" altLang="en-US" dirty="0"/>
              <a:t>Defining features Matrix: </a:t>
            </a:r>
          </a:p>
          <a:p>
            <a:pPr eaLnBrk="1" hangingPunct="1">
              <a:spcBef>
                <a:spcPct val="0"/>
              </a:spcBef>
            </a:pPr>
            <a:r>
              <a:rPr lang="en-US" altLang="en-US" dirty="0"/>
              <a:t>For more information on CATs click here: </a:t>
            </a:r>
            <a:r>
              <a:rPr lang="en-US" altLang="en-US" dirty="0">
                <a:hlinkClick r:id="rId3"/>
              </a:rPr>
              <a:t>http://cft.vanderbilt.edu/guides-sub-pages/cats/</a:t>
            </a:r>
            <a:r>
              <a:rPr lang="en-US" altLang="en-US" dirty="0"/>
              <a:t> </a:t>
            </a:r>
          </a:p>
          <a:p>
            <a:endParaRPr lang="en-US"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166D2E6-47B8-2B49-9F64-05B7D6C0A9A1}"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727169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Photo Attribution Slide</a:t>
            </a:r>
          </a:p>
          <a:p>
            <a:pPr eaLnBrk="1" hangingPunct="1">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24</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2627154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Photo Attribution Slide</a:t>
            </a:r>
          </a:p>
          <a:p>
            <a:pPr eaLnBrk="1" hangingPunct="1">
              <a:spcBef>
                <a:spcPct val="0"/>
              </a:spcBef>
            </a:pPr>
            <a:endParaRPr lang="en-US"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DA44F3A-632D-4216-83EB-551BFB1B6FBB}" type="slidenum">
              <a:rPr lang="en-US" altLang="en-US" smtClean="0">
                <a:solidFill>
                  <a:srgbClr val="000000"/>
                </a:solidFill>
                <a:ea typeface="MS PGothic" panose="020B0600070205080204" pitchFamily="34" charset="-128"/>
              </a:rPr>
              <a:pPr/>
              <a:t>25</a:t>
            </a:fld>
            <a:endParaRPr lang="en-US" altLang="en-US">
              <a:solidFill>
                <a:srgbClr val="000000"/>
              </a:solidFill>
              <a:ea typeface="MS PGothic" panose="020B0600070205080204" pitchFamily="34" charset="-128"/>
            </a:endParaRPr>
          </a:p>
        </p:txBody>
      </p:sp>
    </p:spTree>
    <p:extLst>
      <p:ext uri="{BB962C8B-B14F-4D97-AF65-F5344CB8AC3E}">
        <p14:creationId xmlns:p14="http://schemas.microsoft.com/office/powerpoint/2010/main" val="93562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3</a:t>
            </a:fld>
            <a:endParaRPr lang="en-US"/>
          </a:p>
        </p:txBody>
      </p:sp>
    </p:spTree>
    <p:extLst>
      <p:ext uri="{BB962C8B-B14F-4D97-AF65-F5344CB8AC3E}">
        <p14:creationId xmlns:p14="http://schemas.microsoft.com/office/powerpoint/2010/main" val="40161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The purpose of the this slide is to discuss researchers Masters and Johnson. </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Masters and Johnson are colorful figures, and widely regarded as pioneers in the study of sex. They used physiological methods to empirically investigate sexual function and behavior and were interested in de-mystifying this topic through science. Some students may be familiar with them because of the television show “Masters of Sex”. This slide is an opportunity to engage students in thinking about how sex and science interface. </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0" lvl="0" indent="0">
              <a:buFont typeface="Arial" panose="020B0604020202020204" pitchFamily="34" charset="0"/>
              <a:buNone/>
            </a:pPr>
            <a:r>
              <a:rPr lang="en-US" sz="1200" b="1" kern="1200" dirty="0">
                <a:solidFill>
                  <a:schemeClr val="tx1"/>
                </a:solidFill>
                <a:effectLst/>
                <a:latin typeface="+mn-lt"/>
                <a:ea typeface="+mn-ea"/>
                <a:cs typeface="+mn-cs"/>
              </a:rPr>
              <a:t>Consider possible small or large group discussions:</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can science tell us about sex that we cannot learn in other ways?</a:t>
            </a:r>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aspects of sex and sexual behavior that you believe should not or cannot be studied? What is your rationale?</a:t>
            </a:r>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potential benefits of studying sexual anatomy and function scientifically?</a:t>
            </a:r>
            <a:endParaRPr lang="en-US" sz="11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some of the obstacles to effectively studying these topics scientifically?</a:t>
            </a: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Note on Image: Masters and Johnson made some advances in the technique of plethysmography which is why this image was chosen. </a:t>
            </a:r>
          </a:p>
        </p:txBody>
      </p:sp>
      <p:sp>
        <p:nvSpPr>
          <p:cNvPr id="4" name="Slide Number Placeholder 3"/>
          <p:cNvSpPr>
            <a:spLocks noGrp="1"/>
          </p:cNvSpPr>
          <p:nvPr>
            <p:ph type="sldNum" sz="quarter" idx="10"/>
          </p:nvPr>
        </p:nvSpPr>
        <p:spPr/>
        <p:txBody>
          <a:bodyPr/>
          <a:lstStyle/>
          <a:p>
            <a:fld id="{E166D2E6-47B8-2B49-9F64-05B7D6C0A9A1}" type="slidenum">
              <a:rPr lang="en-US" smtClean="0"/>
              <a:t>4</a:t>
            </a:fld>
            <a:endParaRPr lang="en-US"/>
          </a:p>
        </p:txBody>
      </p:sp>
    </p:spTree>
    <p:extLst>
      <p:ext uri="{BB962C8B-B14F-4D97-AF65-F5344CB8AC3E}">
        <p14:creationId xmlns:p14="http://schemas.microsoft.com/office/powerpoint/2010/main" val="1641195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discuss the purpose of sex.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you can discuss the aspects of sexual behavior: pleasure and reproduction. This is a brief stop in the introduction: it is an opportunity to point out that sexual function is, in part, about reproduction; but that sexual behavior is also about producing physical and psychological pleasure, often in the absence of any intention to reproduce. </a:t>
            </a:r>
          </a:p>
        </p:txBody>
      </p:sp>
      <p:sp>
        <p:nvSpPr>
          <p:cNvPr id="4" name="Slide Number Placeholder 3"/>
          <p:cNvSpPr>
            <a:spLocks noGrp="1"/>
          </p:cNvSpPr>
          <p:nvPr>
            <p:ph type="sldNum" sz="quarter" idx="10"/>
          </p:nvPr>
        </p:nvSpPr>
        <p:spPr/>
        <p:txBody>
          <a:bodyPr/>
          <a:lstStyle/>
          <a:p>
            <a:fld id="{E166D2E6-47B8-2B49-9F64-05B7D6C0A9A1}" type="slidenum">
              <a:rPr lang="en-US" smtClean="0"/>
              <a:t>5</a:t>
            </a:fld>
            <a:endParaRPr lang="en-US"/>
          </a:p>
        </p:txBody>
      </p:sp>
    </p:spTree>
    <p:extLst>
      <p:ext uri="{BB962C8B-B14F-4D97-AF65-F5344CB8AC3E}">
        <p14:creationId xmlns:p14="http://schemas.microsoft.com/office/powerpoint/2010/main" val="1405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6</a:t>
            </a:fld>
            <a:endParaRPr lang="en-US"/>
          </a:p>
        </p:txBody>
      </p:sp>
    </p:spTree>
    <p:extLst>
      <p:ext uri="{BB962C8B-B14F-4D97-AF65-F5344CB8AC3E}">
        <p14:creationId xmlns:p14="http://schemas.microsoft.com/office/powerpoint/2010/main" val="1220871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introduce the topic</a:t>
            </a:r>
            <a:r>
              <a:rPr lang="en-US" baseline="0" dirty="0"/>
              <a:t> of </a:t>
            </a:r>
            <a:r>
              <a:rPr lang="en-US" dirty="0"/>
              <a:t>on the female anatomy</a:t>
            </a:r>
            <a:r>
              <a:rPr lang="en-US" baseline="0" dirty="0"/>
              <a:t> (followed by a slide on male anatomy).</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Here, instructors highlight three core concepts related to human sexual anatomy. These are often confusing to students because they include a number of difficult vocabulary words. You might consider focusing especially on core anatomy and its function, with additional consideration of more trivial topics confined to homework, extra credit, or similar study as time allows.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Female and male sexual anatomy can be taught using an activity: </a:t>
            </a:r>
          </a:p>
          <a:p>
            <a:endParaRPr lang="en-US" sz="1200" i="1"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Female Sexual Anatomy</a:t>
            </a:r>
            <a:r>
              <a:rPr lang="en-US" sz="1200" kern="1200" dirty="0">
                <a:solidFill>
                  <a:schemeClr val="tx1"/>
                </a:solidFill>
                <a:effectLst/>
                <a:latin typeface="+mn-lt"/>
                <a:ea typeface="+mn-ea"/>
                <a:cs typeface="+mn-cs"/>
              </a:rPr>
              <a:t> = Female anatomy can seem confusing or mysterious. Typically, it is divided into external and internal organs. The primary functions of the </a:t>
            </a:r>
            <a:r>
              <a:rPr lang="en-US" sz="1200" i="1" kern="1200" dirty="0">
                <a:solidFill>
                  <a:schemeClr val="tx1"/>
                </a:solidFill>
                <a:effectLst/>
                <a:latin typeface="+mn-lt"/>
                <a:ea typeface="+mn-ea"/>
                <a:cs typeface="+mn-cs"/>
              </a:rPr>
              <a:t>internal sex organs</a:t>
            </a:r>
            <a:r>
              <a:rPr lang="en-US" sz="1200" kern="1200" dirty="0">
                <a:solidFill>
                  <a:schemeClr val="tx1"/>
                </a:solidFill>
                <a:effectLst/>
                <a:latin typeface="+mn-lt"/>
                <a:ea typeface="+mn-ea"/>
                <a:cs typeface="+mn-cs"/>
              </a:rPr>
              <a:t> of the female are to store, transport, and keep ovum cells (eggs) healthy; and produce hormones. </a:t>
            </a:r>
          </a:p>
          <a:p>
            <a:pPr lvl="0"/>
            <a:endParaRPr lang="en-US" sz="1200" i="1"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Male Sexual Anatomy</a:t>
            </a:r>
            <a:r>
              <a:rPr lang="en-US" sz="1200" kern="1200" dirty="0">
                <a:solidFill>
                  <a:schemeClr val="tx1"/>
                </a:solidFill>
                <a:effectLst/>
                <a:latin typeface="+mn-lt"/>
                <a:ea typeface="+mn-ea"/>
                <a:cs typeface="+mn-cs"/>
              </a:rPr>
              <a:t> = The most prominent </a:t>
            </a:r>
            <a:r>
              <a:rPr lang="en-US" sz="1200" i="1" kern="1200" dirty="0">
                <a:solidFill>
                  <a:schemeClr val="tx1"/>
                </a:solidFill>
                <a:effectLst/>
                <a:latin typeface="+mn-lt"/>
                <a:ea typeface="+mn-ea"/>
                <a:cs typeface="+mn-cs"/>
              </a:rPr>
              <a:t>external sex organ</a:t>
            </a:r>
            <a:r>
              <a:rPr lang="en-US" sz="1200" kern="1200" dirty="0">
                <a:solidFill>
                  <a:schemeClr val="tx1"/>
                </a:solidFill>
                <a:effectLst/>
                <a:latin typeface="+mn-lt"/>
                <a:ea typeface="+mn-ea"/>
                <a:cs typeface="+mn-cs"/>
              </a:rPr>
              <a:t> for the male is the </a:t>
            </a:r>
            <a:r>
              <a:rPr lang="en-US" sz="1200" b="0" kern="1200" dirty="0">
                <a:solidFill>
                  <a:schemeClr val="tx1"/>
                </a:solidFill>
                <a:effectLst/>
                <a:latin typeface="+mn-lt"/>
                <a:ea typeface="+mn-ea"/>
                <a:cs typeface="+mn-cs"/>
              </a:rPr>
              <a:t>penis</a:t>
            </a:r>
            <a:r>
              <a:rPr lang="en-US" sz="1200" kern="1200" dirty="0">
                <a:solidFill>
                  <a:schemeClr val="tx1"/>
                </a:solidFill>
                <a:effectLst/>
                <a:latin typeface="+mn-lt"/>
                <a:ea typeface="+mn-ea"/>
                <a:cs typeface="+mn-cs"/>
              </a:rPr>
              <a:t>. The penis’s main functions are initiating orgasm, and transporting semen and urine from the body. On average, a flaccid penis is about three and a half inches in length, whereas an erect penis is about five inches (Veale et al., 2015; </a:t>
            </a:r>
            <a:r>
              <a:rPr lang="en-US" sz="1200" kern="1200" dirty="0" err="1">
                <a:solidFill>
                  <a:schemeClr val="tx1"/>
                </a:solidFill>
                <a:effectLst/>
                <a:latin typeface="+mn-lt"/>
                <a:ea typeface="+mn-ea"/>
                <a:cs typeface="+mn-cs"/>
              </a:rPr>
              <a:t>Wessells</a:t>
            </a:r>
            <a:r>
              <a:rPr lang="en-US" sz="1200" kern="1200" dirty="0">
                <a:solidFill>
                  <a:schemeClr val="tx1"/>
                </a:solidFill>
                <a:effectLst/>
                <a:latin typeface="+mn-lt"/>
                <a:ea typeface="+mn-ea"/>
                <a:cs typeface="+mn-cs"/>
              </a:rPr>
              <a:t>, Lue &amp; </a:t>
            </a:r>
            <a:r>
              <a:rPr lang="en-US" sz="1200" kern="1200" dirty="0" err="1">
                <a:solidFill>
                  <a:schemeClr val="tx1"/>
                </a:solidFill>
                <a:effectLst/>
                <a:latin typeface="+mn-lt"/>
                <a:ea typeface="+mn-ea"/>
                <a:cs typeface="+mn-cs"/>
              </a:rPr>
              <a:t>McAninch</a:t>
            </a:r>
            <a:r>
              <a:rPr lang="en-US" sz="1200" kern="1200" dirty="0">
                <a:solidFill>
                  <a:schemeClr val="tx1"/>
                </a:solidFill>
                <a:effectLst/>
                <a:latin typeface="+mn-lt"/>
                <a:ea typeface="+mn-ea"/>
                <a:cs typeface="+mn-cs"/>
              </a:rPr>
              <a:t>, 1996).</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it is here, with male and female sexual anatomy, that students are most likely to be A) embarrassed, B) confused, and C) overwhelmed by the vocabulary, feel free to take questions and answers. You might consider having students submit questions (anonymous or otherwise) about anatomy the week before this class lecture. This would give you an opportunity to sort the questions and answer the most common or interesting ones in this part of the lecture.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activity is an opportunity for students to reflect on their own baseline knowledge of sexual anatomy and to learn new terms.</a:t>
            </a:r>
            <a:endParaRPr lang="en-US" sz="11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Time: </a:t>
            </a:r>
            <a:r>
              <a:rPr lang="en-US" sz="1200" kern="1200" dirty="0">
                <a:solidFill>
                  <a:schemeClr val="tx1"/>
                </a:solidFill>
                <a:effectLst/>
                <a:latin typeface="+mn-lt"/>
                <a:ea typeface="+mn-ea"/>
                <a:cs typeface="+mn-cs"/>
              </a:rPr>
              <a:t>5 minutes</a:t>
            </a:r>
            <a:endParaRPr lang="en-US" sz="11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Materials: </a:t>
            </a:r>
            <a:r>
              <a:rPr lang="en-US" sz="1200" kern="1200" dirty="0">
                <a:solidFill>
                  <a:schemeClr val="tx1"/>
                </a:solidFill>
                <a:effectLst/>
                <a:latin typeface="+mn-lt"/>
                <a:ea typeface="+mn-ea"/>
                <a:cs typeface="+mn-cs"/>
              </a:rPr>
              <a:t>Blank paper on which to draw and a writing implement.</a:t>
            </a:r>
            <a:endParaRPr lang="en-US" sz="11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Instructions: </a:t>
            </a:r>
            <a:r>
              <a:rPr lang="en-US" sz="1200" kern="1200" dirty="0">
                <a:solidFill>
                  <a:schemeClr val="tx1"/>
                </a:solidFill>
                <a:effectLst/>
                <a:latin typeface="+mn-lt"/>
                <a:ea typeface="+mn-ea"/>
                <a:cs typeface="+mn-cs"/>
              </a:rPr>
              <a:t>Have students retrieve a blank sheet of paper and something to draw with (i.e., pen or pencil). Ask them to draw, from memory or imagination, male and female sexual anatomy. Have them label the various parts and write a word or two suggestive of the function of each. Direct them to include as many of the terms as are depicted on the slide. Reassure them that this is not an assessment of artistic ability but an opportunity to get a gauge on how accurately and completely they understand the anatomy of each sex.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the image of female and (male on the next slide) anatomy appears on </a:t>
            </a:r>
            <a:r>
              <a:rPr lang="en-US" sz="1200" b="1" kern="1200" dirty="0">
                <a:solidFill>
                  <a:schemeClr val="tx1"/>
                </a:solidFill>
                <a:effectLst/>
                <a:latin typeface="+mn-lt"/>
                <a:ea typeface="+mn-ea"/>
                <a:cs typeface="+mn-cs"/>
              </a:rPr>
              <a:t>Click</a:t>
            </a:r>
            <a:r>
              <a:rPr lang="en-US" sz="1200" kern="1200" dirty="0">
                <a:solidFill>
                  <a:schemeClr val="tx1"/>
                </a:solidFill>
                <a:effectLst/>
                <a:latin typeface="+mn-lt"/>
                <a:ea typeface="+mn-ea"/>
                <a:cs typeface="+mn-cs"/>
              </a:rPr>
              <a:t> so as to aid you in the administration of this activity. </a:t>
            </a:r>
            <a:endParaRPr lang="en-US" sz="11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Possible Debrief Questions:</a:t>
            </a:r>
            <a:endParaRPr lang="en-US" sz="11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Was the anatomy of one or the other sex more difficult to remember and draw? If so, what are some possible reasons for this? What have you learned from this activity? What will you do with that lesson?</a:t>
            </a:r>
            <a:endParaRPr lang="en-US" sz="11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Why might it be important to be able to label anatomy accurately and understand the function of each? What might be dangers in </a:t>
            </a: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being able to do so?</a:t>
            </a: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7</a:t>
            </a:fld>
            <a:endParaRPr lang="en-US"/>
          </a:p>
        </p:txBody>
      </p:sp>
    </p:spTree>
    <p:extLst>
      <p:ext uri="{BB962C8B-B14F-4D97-AF65-F5344CB8AC3E}">
        <p14:creationId xmlns:p14="http://schemas.microsoft.com/office/powerpoint/2010/main" val="1349824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Please see the instructions for this activity on the previous slide. </a:t>
            </a:r>
          </a:p>
        </p:txBody>
      </p:sp>
      <p:sp>
        <p:nvSpPr>
          <p:cNvPr id="4" name="Slide Number Placeholder 3"/>
          <p:cNvSpPr>
            <a:spLocks noGrp="1"/>
          </p:cNvSpPr>
          <p:nvPr>
            <p:ph type="sldNum" sz="quarter" idx="10"/>
          </p:nvPr>
        </p:nvSpPr>
        <p:spPr/>
        <p:txBody>
          <a:bodyPr/>
          <a:lstStyle/>
          <a:p>
            <a:fld id="{E166D2E6-47B8-2B49-9F64-05B7D6C0A9A1}" type="slidenum">
              <a:rPr lang="en-US" smtClean="0"/>
              <a:t>8</a:t>
            </a:fld>
            <a:endParaRPr lang="en-US"/>
          </a:p>
        </p:txBody>
      </p:sp>
    </p:spTree>
    <p:extLst>
      <p:ext uri="{BB962C8B-B14F-4D97-AF65-F5344CB8AC3E}">
        <p14:creationId xmlns:p14="http://schemas.microsoft.com/office/powerpoint/2010/main" val="155157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purpose of this slide is to provide students with an overview of the material that will be covered during the lecture.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Technical Note: </a:t>
            </a:r>
            <a:r>
              <a:rPr lang="en-US" sz="1200" kern="1200" baseline="0" dirty="0">
                <a:solidFill>
                  <a:schemeClr val="tx1"/>
                </a:solidFill>
                <a:effectLst/>
                <a:latin typeface="+mn-lt"/>
                <a:ea typeface="+mn-ea"/>
                <a:cs typeface="+mn-cs"/>
              </a:rPr>
              <a:t>These slides may contain simple click animation so that you can focus students’ attention on a particular question, a selection of text, or an image and not have them be distracted by reading ahead. You can either preview the sequence of animation by going through the slides in slideshow view, visiting the animations tab, or reviewing the slide notes. In the notes you will see a cue - </a:t>
            </a:r>
            <a:r>
              <a:rPr lang="en-US" sz="1200" b="1" kern="1200" baseline="0" dirty="0">
                <a:solidFill>
                  <a:schemeClr val="tx1"/>
                </a:solidFill>
                <a:effectLst/>
                <a:latin typeface="+mn-lt"/>
                <a:ea typeface="+mn-ea"/>
                <a:cs typeface="+mn-cs"/>
              </a:rPr>
              <a:t>(Click) </a:t>
            </a:r>
            <a:r>
              <a:rPr lang="en-US" sz="1200" kern="1200" baseline="0" dirty="0">
                <a:solidFill>
                  <a:schemeClr val="tx1"/>
                </a:solidFill>
                <a:effectLst/>
                <a:latin typeface="+mn-lt"/>
                <a:ea typeface="+mn-ea"/>
                <a:cs typeface="+mn-cs"/>
              </a:rPr>
              <a:t>– that corresponds to each animation.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166D2E6-47B8-2B49-9F64-05B7D6C0A9A1}" type="slidenum">
              <a:rPr lang="en-US" smtClean="0"/>
              <a:t>9</a:t>
            </a:fld>
            <a:endParaRPr lang="en-US"/>
          </a:p>
        </p:txBody>
      </p:sp>
    </p:spTree>
    <p:extLst>
      <p:ext uri="{BB962C8B-B14F-4D97-AF65-F5344CB8AC3E}">
        <p14:creationId xmlns:p14="http://schemas.microsoft.com/office/powerpoint/2010/main" val="252904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570213-7DB2-C640-AFED-E7C883478DD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4263265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23022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31310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70213-7DB2-C640-AFED-E7C883478DD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5710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70213-7DB2-C640-AFED-E7C883478DD0}"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271207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570213-7DB2-C640-AFED-E7C883478DD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94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570213-7DB2-C640-AFED-E7C883478DD0}"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42062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570213-7DB2-C640-AFED-E7C883478DD0}"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394803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0213-7DB2-C640-AFED-E7C883478DD0}"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93186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70213-7DB2-C640-AFED-E7C883478DD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163416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70213-7DB2-C640-AFED-E7C883478DD0}"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1C49D-F83F-7647-8B15-453165DDBFD1}" type="slidenum">
              <a:rPr lang="en-US" smtClean="0"/>
              <a:t>‹#›</a:t>
            </a:fld>
            <a:endParaRPr lang="en-US"/>
          </a:p>
        </p:txBody>
      </p:sp>
    </p:spTree>
    <p:extLst>
      <p:ext uri="{BB962C8B-B14F-4D97-AF65-F5344CB8AC3E}">
        <p14:creationId xmlns:p14="http://schemas.microsoft.com/office/powerpoint/2010/main" val="32743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70213-7DB2-C640-AFED-E7C883478DD0}" type="datetimeFigureOut">
              <a:rPr lang="en-US" smtClean="0"/>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1C49D-F83F-7647-8B15-453165DDBFD1}"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285875" y="299891"/>
            <a:ext cx="400925" cy="546247"/>
          </a:xfrm>
          <a:prstGeom prst="rect">
            <a:avLst/>
          </a:prstGeom>
          <a:noFill/>
        </p:spPr>
      </p:pic>
    </p:spTree>
    <p:extLst>
      <p:ext uri="{BB962C8B-B14F-4D97-AF65-F5344CB8AC3E}">
        <p14:creationId xmlns:p14="http://schemas.microsoft.com/office/powerpoint/2010/main" val="294672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creativecommons.org/licenses/by-nc-sa/4.0/deed.en_US" TargetMode="External"/><Relationship Id="rId13" Type="http://schemas.openxmlformats.org/officeDocument/2006/relationships/hyperlink" Target="https://creativecommons.org/licenses/by/3.0/" TargetMode="External"/><Relationship Id="rId3" Type="http://schemas.openxmlformats.org/officeDocument/2006/relationships/hyperlink" Target="https://commons.wikimedia.org/wiki/File:Human.svg#/media/File:Human.svg" TargetMode="External"/><Relationship Id="rId7" Type="http://schemas.openxmlformats.org/officeDocument/2006/relationships/hyperlink" Target="http://nobaproject.com/modules/touch-and-pain" TargetMode="External"/><Relationship Id="rId12" Type="http://schemas.openxmlformats.org/officeDocument/2006/relationships/hyperlink" Target="https://commons.wikimedia.org/wiki/File:Blausen_0747_Pregnancy.png#/media/File:Blausen_0747_Pregnancy.p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commons.wikimedia.org/wiki/File:Plethysmography.jpg#/media/File:Plethysmography.jpg" TargetMode="External"/><Relationship Id="rId11" Type="http://schemas.openxmlformats.org/officeDocument/2006/relationships/hyperlink" Target="https://goo.gl/9kUDCN" TargetMode="External"/><Relationship Id="rId5" Type="http://schemas.openxmlformats.org/officeDocument/2006/relationships/hyperlink" Target="https://creativecommons.org/publicdomain/zero/1.0/deed.en" TargetMode="External"/><Relationship Id="rId15" Type="http://schemas.openxmlformats.org/officeDocument/2006/relationships/hyperlink" Target="https://commons.wikimedia.org/wiki/File:Cases_of_HPV_cancers_graph.png#/media/File:Cases_of_HPV_cancers_graph.png" TargetMode="External"/><Relationship Id="rId10" Type="http://schemas.openxmlformats.org/officeDocument/2006/relationships/hyperlink" Target="https://goo.gl/jidmcs" TargetMode="External"/><Relationship Id="rId4" Type="http://schemas.openxmlformats.org/officeDocument/2006/relationships/hyperlink" Target="https://pixabay.com/en/car-classic-transportation-sports-42576/" TargetMode="External"/><Relationship Id="rId9" Type="http://schemas.openxmlformats.org/officeDocument/2006/relationships/hyperlink" Target="https://goo.gl/5GMbCr" TargetMode="External"/><Relationship Id="rId14" Type="http://schemas.openxmlformats.org/officeDocument/2006/relationships/hyperlink" Target="https://simple.wikipedia.org/wiki/Sexually_transmitted_disease#/media/File:Rate_of_Sexually_Transmitted_Diseases_in_the_US.sv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www.freestockphotos.biz/stockphoto/16624" TargetMode="External"/><Relationship Id="rId3" Type="http://schemas.openxmlformats.org/officeDocument/2006/relationships/hyperlink" Target="https://pixabay.com/en/condom-hold-sex-akt-bedroom-1822413/" TargetMode="External"/><Relationship Id="rId7" Type="http://schemas.openxmlformats.org/officeDocument/2006/relationships/hyperlink" Target="http://maxpixel.freegreatpicture.com/Legs-Couple-Bed-Sheet-Girl-Guy-Tattoo-Feet-People-260566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commons.wikimedia.org/wiki/File:Venus-female-symbol-pseudo-3D-pink.svg#/media/File:Venus-female-symbol-pseudo-3D-pink.svg" TargetMode="External"/><Relationship Id="rId5" Type="http://schemas.openxmlformats.org/officeDocument/2006/relationships/hyperlink" Target="https://commons.wikimedia.org/wiki/File:Mars-male-symbol-pseudo-3D-blue.svg#/media/File:Mars-male-symbol-pseudo-3D-blue.svg" TargetMode="External"/><Relationship Id="rId4" Type="http://schemas.openxmlformats.org/officeDocument/2006/relationships/hyperlink" Target="https://creativecommons.org/publicdomain/zero/1.0/deed.en" TargetMode="External"/><Relationship Id="rId9" Type="http://schemas.openxmlformats.org/officeDocument/2006/relationships/hyperlink" Target="http://creativecommons.org/publicdomain/zero/1.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44" y="272670"/>
            <a:ext cx="8229600" cy="1391538"/>
          </a:xfrm>
        </p:spPr>
        <p:txBody>
          <a:bodyPr>
            <a:normAutofit fontScale="90000"/>
          </a:bodyPr>
          <a:lstStyle/>
          <a:p>
            <a:r>
              <a:rPr lang="en-US" b="1" dirty="0"/>
              <a:t>Human Sexual Anatomy and Physiology</a:t>
            </a:r>
          </a:p>
        </p:txBody>
      </p:sp>
      <p:sp>
        <p:nvSpPr>
          <p:cNvPr id="3" name="Subtitle 2"/>
          <p:cNvSpPr>
            <a:spLocks noGrp="1"/>
          </p:cNvSpPr>
          <p:nvPr>
            <p:ph type="subTitle" idx="1"/>
          </p:nvPr>
        </p:nvSpPr>
        <p:spPr>
          <a:xfrm>
            <a:off x="1371600" y="4778822"/>
            <a:ext cx="6400800" cy="1752600"/>
          </a:xfrm>
        </p:spPr>
        <p:txBody>
          <a:bodyPr/>
          <a:lstStyle/>
          <a:p>
            <a:r>
              <a:rPr lang="en-US" dirty="0"/>
              <a:t>[Professor Name]</a:t>
            </a:r>
          </a:p>
          <a:p>
            <a:r>
              <a:rPr lang="en-US" dirty="0"/>
              <a:t>[Class Section Number]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294" y="6274980"/>
            <a:ext cx="1227411" cy="4294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132" y="1736829"/>
            <a:ext cx="2443734" cy="3041993"/>
          </a:xfrm>
          <a:prstGeom prst="rect">
            <a:avLst/>
          </a:prstGeom>
        </p:spPr>
      </p:pic>
    </p:spTree>
    <p:extLst>
      <p:ext uri="{BB962C8B-B14F-4D97-AF65-F5344CB8AC3E}">
        <p14:creationId xmlns:p14="http://schemas.microsoft.com/office/powerpoint/2010/main" val="25303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Sexual Response Cycle</a:t>
            </a:r>
          </a:p>
        </p:txBody>
      </p:sp>
      <p:graphicFrame>
        <p:nvGraphicFramePr>
          <p:cNvPr id="9" name="Diagram 8">
            <a:extLst>
              <a:ext uri="{FF2B5EF4-FFF2-40B4-BE49-F238E27FC236}">
                <a16:creationId xmlns:a16="http://schemas.microsoft.com/office/drawing/2014/main" id="{8E446751-55AC-4AC8-A3B9-2CBE74F4B467}"/>
              </a:ext>
            </a:extLst>
          </p:cNvPr>
          <p:cNvGraphicFramePr/>
          <p:nvPr>
            <p:extLst>
              <p:ext uri="{D42A27DB-BD31-4B8C-83A1-F6EECF244321}">
                <p14:modId xmlns:p14="http://schemas.microsoft.com/office/powerpoint/2010/main" val="3305451968"/>
              </p:ext>
            </p:extLst>
          </p:nvPr>
        </p:nvGraphicFramePr>
        <p:xfrm>
          <a:off x="41564" y="1396999"/>
          <a:ext cx="9102435" cy="46920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377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587880"/>
            <a:ext cx="8229600" cy="4995481"/>
          </a:xfrm>
        </p:spPr>
        <p:txBody>
          <a:bodyPr>
            <a:normAutofit fontScale="92500" lnSpcReduction="10000"/>
          </a:bodyPr>
          <a:lstStyle/>
          <a:p>
            <a:r>
              <a:rPr lang="en-US" dirty="0">
                <a:solidFill>
                  <a:schemeClr val="bg1">
                    <a:lumMod val="75000"/>
                  </a:schemeClr>
                </a:solidFill>
              </a:rPr>
              <a:t>Why Sexual Anatomy is being taught in psychology:</a:t>
            </a:r>
          </a:p>
          <a:p>
            <a:pPr>
              <a:buFont typeface="Arial" panose="020B0604020202020204" pitchFamily="34" charset="0"/>
              <a:buChar char="•"/>
            </a:pPr>
            <a:r>
              <a:rPr lang="en-US" dirty="0">
                <a:solidFill>
                  <a:schemeClr val="bg1">
                    <a:lumMod val="75000"/>
                  </a:schemeClr>
                </a:solidFill>
              </a:rPr>
              <a:t>Sexual Anatomy and Physiology</a:t>
            </a:r>
          </a:p>
          <a:p>
            <a:r>
              <a:rPr lang="en-US" dirty="0">
                <a:solidFill>
                  <a:schemeClr val="bg1">
                    <a:lumMod val="75000"/>
                  </a:schemeClr>
                </a:solidFill>
              </a:rPr>
              <a:t>The Sexual Response Cycle</a:t>
            </a:r>
          </a:p>
          <a:p>
            <a:pPr>
              <a:buFont typeface="Arial" panose="020B0604020202020204" pitchFamily="34" charset="0"/>
              <a:buChar char="•"/>
            </a:pPr>
            <a:r>
              <a:rPr lang="en-US" b="1" dirty="0"/>
              <a:t>Consequences of Sexual behavior?</a:t>
            </a:r>
          </a:p>
          <a:p>
            <a:pPr lvl="1">
              <a:buFont typeface="Arial" panose="020B0604020202020204" pitchFamily="34" charset="0"/>
              <a:buChar char="•"/>
            </a:pPr>
            <a:r>
              <a:rPr lang="en-US" b="1" dirty="0"/>
              <a:t>Pregnancy</a:t>
            </a:r>
          </a:p>
          <a:p>
            <a:pPr lvl="2"/>
            <a:r>
              <a:rPr lang="en-US" b="1" dirty="0"/>
              <a:t>Birth Control</a:t>
            </a:r>
          </a:p>
          <a:p>
            <a:pPr lvl="1">
              <a:buFont typeface="Arial" panose="020B0604020202020204" pitchFamily="34" charset="0"/>
              <a:buChar char="•"/>
            </a:pPr>
            <a:r>
              <a:rPr lang="en-US" b="1" dirty="0"/>
              <a:t>STIs</a:t>
            </a:r>
          </a:p>
          <a:p>
            <a:pPr>
              <a:buFont typeface="Arial" panose="020B0604020202020204" pitchFamily="34" charset="0"/>
              <a:buChar char="•"/>
            </a:pPr>
            <a:r>
              <a:rPr lang="en-US" dirty="0">
                <a:solidFill>
                  <a:schemeClr val="bg1">
                    <a:lumMod val="75000"/>
                  </a:schemeClr>
                </a:solidFill>
              </a:rPr>
              <a:t>Sexual Dysfunctions &amp; Treatments</a:t>
            </a:r>
          </a:p>
          <a:p>
            <a:pPr>
              <a:buFont typeface="Arial" panose="020B0604020202020204" pitchFamily="34" charset="0"/>
              <a:buChar char="•"/>
            </a:pPr>
            <a:r>
              <a:rPr lang="en-US" dirty="0">
                <a:solidFill>
                  <a:schemeClr val="bg1">
                    <a:lumMod val="75000"/>
                  </a:schemeClr>
                </a:solidFill>
              </a:rPr>
              <a:t>Conclusion </a:t>
            </a:r>
          </a:p>
        </p:txBody>
      </p:sp>
      <p:sp>
        <p:nvSpPr>
          <p:cNvPr id="6" name="Title 1"/>
          <p:cNvSpPr>
            <a:spLocks noGrp="1"/>
          </p:cNvSpPr>
          <p:nvPr>
            <p:ph type="title"/>
          </p:nvPr>
        </p:nvSpPr>
        <p:spPr>
          <a:xfrm>
            <a:off x="457200" y="274638"/>
            <a:ext cx="8229600" cy="1143000"/>
          </a:xfrm>
        </p:spPr>
        <p:txBody>
          <a:bodyPr/>
          <a:lstStyle/>
          <a:p>
            <a:r>
              <a:rPr lang="en-US" b="1" u="sng" dirty="0"/>
              <a:t>Overview</a:t>
            </a:r>
          </a:p>
        </p:txBody>
      </p:sp>
    </p:spTree>
    <p:extLst>
      <p:ext uri="{BB962C8B-B14F-4D97-AF65-F5344CB8AC3E}">
        <p14:creationId xmlns:p14="http://schemas.microsoft.com/office/powerpoint/2010/main" val="116080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Pregnancy</a:t>
            </a:r>
          </a:p>
        </p:txBody>
      </p:sp>
      <p:pic>
        <p:nvPicPr>
          <p:cNvPr id="11" name="Picture 10">
            <a:extLst>
              <a:ext uri="{FF2B5EF4-FFF2-40B4-BE49-F238E27FC236}">
                <a16:creationId xmlns:a16="http://schemas.microsoft.com/office/drawing/2014/main" id="{A5876C2B-FD62-430F-A045-89002ACEEF59}"/>
              </a:ext>
            </a:extLst>
          </p:cNvPr>
          <p:cNvPicPr>
            <a:picLocks noChangeAspect="1"/>
          </p:cNvPicPr>
          <p:nvPr/>
        </p:nvPicPr>
        <p:blipFill>
          <a:blip r:embed="rId3"/>
          <a:stretch>
            <a:fillRect/>
          </a:stretch>
        </p:blipFill>
        <p:spPr>
          <a:xfrm>
            <a:off x="1993113" y="1417638"/>
            <a:ext cx="5157773" cy="5157773"/>
          </a:xfrm>
          <a:prstGeom prst="rect">
            <a:avLst/>
          </a:prstGeom>
        </p:spPr>
      </p:pic>
    </p:spTree>
    <p:extLst>
      <p:ext uri="{BB962C8B-B14F-4D97-AF65-F5344CB8AC3E}">
        <p14:creationId xmlns:p14="http://schemas.microsoft.com/office/powerpoint/2010/main" val="240603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Pregnancy</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763467825"/>
              </p:ext>
            </p:extLst>
          </p:nvPr>
        </p:nvGraphicFramePr>
        <p:xfrm>
          <a:off x="822960" y="1436559"/>
          <a:ext cx="7863840" cy="4835228"/>
        </p:xfrm>
        <a:graphic>
          <a:graphicData uri="http://schemas.openxmlformats.org/drawingml/2006/table">
            <a:tbl>
              <a:tblPr firstRow="1" firstCol="1" bandRow="1">
                <a:tableStyleId>{3C2FFA5D-87B4-456A-9821-1D502468CF0F}</a:tableStyleId>
              </a:tblPr>
              <a:tblGrid>
                <a:gridCol w="1815309">
                  <a:extLst>
                    <a:ext uri="{9D8B030D-6E8A-4147-A177-3AD203B41FA5}">
                      <a16:colId xmlns:a16="http://schemas.microsoft.com/office/drawing/2014/main" val="20000"/>
                    </a:ext>
                  </a:extLst>
                </a:gridCol>
                <a:gridCol w="2398426">
                  <a:extLst>
                    <a:ext uri="{9D8B030D-6E8A-4147-A177-3AD203B41FA5}">
                      <a16:colId xmlns:a16="http://schemas.microsoft.com/office/drawing/2014/main" val="20001"/>
                    </a:ext>
                  </a:extLst>
                </a:gridCol>
                <a:gridCol w="3650105">
                  <a:extLst>
                    <a:ext uri="{9D8B030D-6E8A-4147-A177-3AD203B41FA5}">
                      <a16:colId xmlns:a16="http://schemas.microsoft.com/office/drawing/2014/main" val="20002"/>
                    </a:ext>
                  </a:extLst>
                </a:gridCol>
              </a:tblGrid>
              <a:tr h="677054">
                <a:tc>
                  <a:txBody>
                    <a:bodyPr/>
                    <a:lstStyle/>
                    <a:p>
                      <a:pPr marL="0" marR="0">
                        <a:lnSpc>
                          <a:spcPct val="107000"/>
                        </a:lnSpc>
                        <a:spcBef>
                          <a:spcPts val="0"/>
                        </a:spcBef>
                        <a:spcAft>
                          <a:spcPts val="800"/>
                        </a:spcAft>
                      </a:pPr>
                      <a:r>
                        <a:rPr lang="en-US" sz="2200" dirty="0">
                          <a:effectLst/>
                        </a:rPr>
                        <a:t>Stage/Weeks</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0" marR="0">
                        <a:lnSpc>
                          <a:spcPct val="107000"/>
                        </a:lnSpc>
                        <a:spcBef>
                          <a:spcPts val="0"/>
                        </a:spcBef>
                        <a:spcAft>
                          <a:spcPts val="800"/>
                        </a:spcAft>
                      </a:pPr>
                      <a:r>
                        <a:rPr lang="en-US" sz="2200">
                          <a:effectLst/>
                        </a:rPr>
                        <a:t>Trimester</a:t>
                      </a:r>
                      <a:endParaRPr lang="en-US" sz="2200" b="1">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0" marR="0">
                        <a:lnSpc>
                          <a:spcPct val="107000"/>
                        </a:lnSpc>
                        <a:spcBef>
                          <a:spcPts val="0"/>
                        </a:spcBef>
                        <a:spcAft>
                          <a:spcPts val="800"/>
                        </a:spcAft>
                      </a:pPr>
                      <a:r>
                        <a:rPr lang="en-US" sz="2200">
                          <a:effectLst/>
                        </a:rPr>
                        <a:t>Development</a:t>
                      </a:r>
                      <a:endParaRPr lang="en-US" sz="2200" b="1">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extLst>
                  <a:ext uri="{0D108BD9-81ED-4DB2-BD59-A6C34878D82A}">
                    <a16:rowId xmlns:a16="http://schemas.microsoft.com/office/drawing/2014/main" val="10000"/>
                  </a:ext>
                </a:extLst>
              </a:tr>
              <a:tr h="845078">
                <a:tc>
                  <a:txBody>
                    <a:bodyPr/>
                    <a:lstStyle/>
                    <a:p>
                      <a:pPr marL="0" marR="0">
                        <a:lnSpc>
                          <a:spcPct val="107000"/>
                        </a:lnSpc>
                        <a:spcBef>
                          <a:spcPts val="0"/>
                        </a:spcBef>
                        <a:spcAft>
                          <a:spcPts val="800"/>
                        </a:spcAft>
                      </a:pPr>
                      <a:r>
                        <a:rPr lang="en-US" sz="2200" dirty="0">
                          <a:effectLst/>
                        </a:rPr>
                        <a:t>Blastocyst then Zygote</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0" marR="0">
                        <a:lnSpc>
                          <a:spcPct val="107000"/>
                        </a:lnSpc>
                        <a:spcBef>
                          <a:spcPts val="0"/>
                        </a:spcBef>
                        <a:spcAft>
                          <a:spcPts val="800"/>
                        </a:spcAft>
                      </a:pPr>
                      <a:r>
                        <a:rPr lang="en-US" sz="2200" dirty="0">
                          <a:effectLst/>
                        </a:rPr>
                        <a:t>1 </a:t>
                      </a:r>
                    </a:p>
                    <a:p>
                      <a:pPr marL="0" marR="0">
                        <a:lnSpc>
                          <a:spcPct val="107000"/>
                        </a:lnSpc>
                        <a:spcBef>
                          <a:spcPts val="0"/>
                        </a:spcBef>
                        <a:spcAft>
                          <a:spcPts val="800"/>
                        </a:spcAft>
                      </a:pPr>
                      <a:r>
                        <a:rPr lang="en-US" sz="2200" dirty="0">
                          <a:effectLst/>
                        </a:rPr>
                        <a:t>(weeks 1-13)</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342900" marR="0" indent="-342900">
                        <a:lnSpc>
                          <a:spcPct val="107000"/>
                        </a:lnSpc>
                        <a:spcBef>
                          <a:spcPts val="0"/>
                        </a:spcBef>
                        <a:spcAft>
                          <a:spcPts val="800"/>
                        </a:spcAft>
                        <a:buFont typeface="Arial" panose="020B0604020202020204" pitchFamily="34" charset="0"/>
                        <a:buChar char="•"/>
                      </a:pPr>
                      <a:r>
                        <a:rPr lang="en-US" sz="2200" dirty="0">
                          <a:effectLst/>
                        </a:rPr>
                        <a:t>Implanting in the uterus</a:t>
                      </a:r>
                    </a:p>
                    <a:p>
                      <a:pPr marL="342900" marR="0" indent="-342900">
                        <a:lnSpc>
                          <a:spcPct val="107000"/>
                        </a:lnSpc>
                        <a:spcBef>
                          <a:spcPts val="0"/>
                        </a:spcBef>
                        <a:spcAft>
                          <a:spcPts val="800"/>
                        </a:spcAft>
                        <a:buFont typeface="Arial" panose="020B0604020202020204" pitchFamily="34" charset="0"/>
                        <a:buChar char="•"/>
                      </a:pPr>
                      <a:r>
                        <a:rPr lang="en-US" sz="2200" dirty="0">
                          <a:effectLst/>
                        </a:rPr>
                        <a:t>Early cell division</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extLst>
                  <a:ext uri="{0D108BD9-81ED-4DB2-BD59-A6C34878D82A}">
                    <a16:rowId xmlns:a16="http://schemas.microsoft.com/office/drawing/2014/main" val="10001"/>
                  </a:ext>
                </a:extLst>
              </a:tr>
              <a:tr h="1927038">
                <a:tc>
                  <a:txBody>
                    <a:bodyPr/>
                    <a:lstStyle/>
                    <a:p>
                      <a:pPr marL="0" marR="0">
                        <a:lnSpc>
                          <a:spcPct val="107000"/>
                        </a:lnSpc>
                        <a:spcBef>
                          <a:spcPts val="0"/>
                        </a:spcBef>
                        <a:spcAft>
                          <a:spcPts val="800"/>
                        </a:spcAft>
                      </a:pPr>
                      <a:r>
                        <a:rPr lang="en-US" sz="2200">
                          <a:effectLst/>
                        </a:rPr>
                        <a:t>Embryo</a:t>
                      </a:r>
                      <a:endParaRPr lang="en-US" sz="2200" b="1">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0" marR="0">
                        <a:lnSpc>
                          <a:spcPct val="107000"/>
                        </a:lnSpc>
                        <a:spcBef>
                          <a:spcPts val="0"/>
                        </a:spcBef>
                        <a:spcAft>
                          <a:spcPts val="800"/>
                        </a:spcAft>
                      </a:pPr>
                      <a:r>
                        <a:rPr lang="en-US" sz="2200" dirty="0">
                          <a:effectLst/>
                        </a:rPr>
                        <a:t>Trimester 2 </a:t>
                      </a:r>
                    </a:p>
                    <a:p>
                      <a:pPr marL="0" marR="0">
                        <a:lnSpc>
                          <a:spcPct val="107000"/>
                        </a:lnSpc>
                        <a:spcBef>
                          <a:spcPts val="0"/>
                        </a:spcBef>
                        <a:spcAft>
                          <a:spcPts val="800"/>
                        </a:spcAft>
                      </a:pPr>
                      <a:r>
                        <a:rPr lang="en-US" sz="2200" dirty="0">
                          <a:effectLst/>
                        </a:rPr>
                        <a:t>(weeks 14-26)</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342900" marR="0" indent="-342900">
                        <a:lnSpc>
                          <a:spcPct val="107000"/>
                        </a:lnSpc>
                        <a:spcBef>
                          <a:spcPts val="0"/>
                        </a:spcBef>
                        <a:spcAft>
                          <a:spcPts val="800"/>
                        </a:spcAft>
                        <a:buFont typeface="Arial" panose="020B0604020202020204" pitchFamily="34" charset="0"/>
                        <a:buChar char="•"/>
                      </a:pPr>
                      <a:r>
                        <a:rPr lang="en-US" sz="2200" dirty="0">
                          <a:effectLst/>
                        </a:rPr>
                        <a:t>Hair</a:t>
                      </a:r>
                    </a:p>
                    <a:p>
                      <a:pPr marL="342900" marR="0" indent="-342900">
                        <a:lnSpc>
                          <a:spcPct val="107000"/>
                        </a:lnSpc>
                        <a:spcBef>
                          <a:spcPts val="0"/>
                        </a:spcBef>
                        <a:spcAft>
                          <a:spcPts val="800"/>
                        </a:spcAft>
                        <a:buFont typeface="Arial" panose="020B0604020202020204" pitchFamily="34" charset="0"/>
                        <a:buChar char="•"/>
                      </a:pPr>
                      <a:r>
                        <a:rPr lang="en-US" sz="2200" dirty="0">
                          <a:effectLst/>
                        </a:rPr>
                        <a:t>Organs begin function</a:t>
                      </a:r>
                    </a:p>
                    <a:p>
                      <a:pPr marL="342900" marR="0" indent="-342900">
                        <a:lnSpc>
                          <a:spcPct val="107000"/>
                        </a:lnSpc>
                        <a:spcBef>
                          <a:spcPts val="0"/>
                        </a:spcBef>
                        <a:spcAft>
                          <a:spcPts val="800"/>
                        </a:spcAft>
                        <a:buFont typeface="Arial" panose="020B0604020202020204" pitchFamily="34" charset="0"/>
                        <a:buChar char="•"/>
                      </a:pPr>
                      <a:r>
                        <a:rPr lang="en-US" sz="2200" dirty="0">
                          <a:effectLst/>
                        </a:rPr>
                        <a:t>Sex organs develop</a:t>
                      </a:r>
                    </a:p>
                    <a:p>
                      <a:pPr marL="342900" marR="0" indent="-342900">
                        <a:lnSpc>
                          <a:spcPct val="107000"/>
                        </a:lnSpc>
                        <a:spcBef>
                          <a:spcPts val="0"/>
                        </a:spcBef>
                        <a:spcAft>
                          <a:spcPts val="800"/>
                        </a:spcAft>
                        <a:buFont typeface="Arial" panose="020B0604020202020204" pitchFamily="34" charset="0"/>
                        <a:buChar char="•"/>
                      </a:pPr>
                      <a:r>
                        <a:rPr lang="en-US" sz="2200" dirty="0">
                          <a:effectLst/>
                        </a:rPr>
                        <a:t>Age of viability (26</a:t>
                      </a:r>
                      <a:r>
                        <a:rPr lang="en-US" sz="2200" baseline="30000" dirty="0">
                          <a:effectLst/>
                        </a:rPr>
                        <a:t>th</a:t>
                      </a:r>
                      <a:r>
                        <a:rPr lang="en-US" sz="2200" dirty="0">
                          <a:effectLst/>
                        </a:rPr>
                        <a:t> week)</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extLst>
                  <a:ext uri="{0D108BD9-81ED-4DB2-BD59-A6C34878D82A}">
                    <a16:rowId xmlns:a16="http://schemas.microsoft.com/office/drawing/2014/main" val="10002"/>
                  </a:ext>
                </a:extLst>
              </a:tr>
              <a:tr h="1386058">
                <a:tc>
                  <a:txBody>
                    <a:bodyPr/>
                    <a:lstStyle/>
                    <a:p>
                      <a:pPr marL="0" marR="0">
                        <a:lnSpc>
                          <a:spcPct val="107000"/>
                        </a:lnSpc>
                        <a:spcBef>
                          <a:spcPts val="0"/>
                        </a:spcBef>
                        <a:spcAft>
                          <a:spcPts val="800"/>
                        </a:spcAft>
                      </a:pPr>
                      <a:r>
                        <a:rPr lang="en-US" sz="2200" dirty="0">
                          <a:effectLst/>
                        </a:rPr>
                        <a:t>Fetus</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0" marR="0">
                        <a:lnSpc>
                          <a:spcPct val="107000"/>
                        </a:lnSpc>
                        <a:spcBef>
                          <a:spcPts val="0"/>
                        </a:spcBef>
                        <a:spcAft>
                          <a:spcPts val="800"/>
                        </a:spcAft>
                      </a:pPr>
                      <a:r>
                        <a:rPr lang="en-US" sz="2200" dirty="0">
                          <a:effectLst/>
                        </a:rPr>
                        <a:t>Trimester 3 </a:t>
                      </a:r>
                    </a:p>
                    <a:p>
                      <a:pPr marL="0" marR="0">
                        <a:lnSpc>
                          <a:spcPct val="107000"/>
                        </a:lnSpc>
                        <a:spcBef>
                          <a:spcPts val="0"/>
                        </a:spcBef>
                        <a:spcAft>
                          <a:spcPts val="800"/>
                        </a:spcAft>
                      </a:pPr>
                      <a:r>
                        <a:rPr lang="en-US" sz="2200" dirty="0">
                          <a:effectLst/>
                        </a:rPr>
                        <a:t>(weeks 27-39)</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tc>
                  <a:txBody>
                    <a:bodyPr/>
                    <a:lstStyle/>
                    <a:p>
                      <a:pPr marL="342900" marR="0" indent="-342900">
                        <a:lnSpc>
                          <a:spcPct val="107000"/>
                        </a:lnSpc>
                        <a:spcBef>
                          <a:spcPts val="0"/>
                        </a:spcBef>
                        <a:spcAft>
                          <a:spcPts val="800"/>
                        </a:spcAft>
                        <a:buFont typeface="Arial" panose="020B0604020202020204" pitchFamily="34" charset="0"/>
                        <a:buChar char="•"/>
                      </a:pPr>
                      <a:r>
                        <a:rPr lang="en-US" sz="2200" dirty="0">
                          <a:effectLst/>
                        </a:rPr>
                        <a:t>Central Nervous System</a:t>
                      </a:r>
                    </a:p>
                    <a:p>
                      <a:pPr marL="342900" marR="0" indent="-342900">
                        <a:lnSpc>
                          <a:spcPct val="107000"/>
                        </a:lnSpc>
                        <a:spcBef>
                          <a:spcPts val="0"/>
                        </a:spcBef>
                        <a:spcAft>
                          <a:spcPts val="800"/>
                        </a:spcAft>
                        <a:buFont typeface="Arial" panose="020B0604020202020204" pitchFamily="34" charset="0"/>
                        <a:buChar char="•"/>
                      </a:pPr>
                      <a:r>
                        <a:rPr lang="en-US" sz="2200" dirty="0">
                          <a:effectLst/>
                        </a:rPr>
                        <a:t>Eyes</a:t>
                      </a:r>
                    </a:p>
                    <a:p>
                      <a:pPr marL="342900" marR="0" indent="-342900">
                        <a:lnSpc>
                          <a:spcPct val="107000"/>
                        </a:lnSpc>
                        <a:spcBef>
                          <a:spcPts val="0"/>
                        </a:spcBef>
                        <a:spcAft>
                          <a:spcPts val="800"/>
                        </a:spcAft>
                        <a:buFont typeface="Arial" panose="020B0604020202020204" pitchFamily="34" charset="0"/>
                        <a:buChar char="•"/>
                      </a:pPr>
                      <a:r>
                        <a:rPr lang="en-US" sz="2200" dirty="0">
                          <a:effectLst/>
                        </a:rPr>
                        <a:t>Teeth</a:t>
                      </a:r>
                      <a:endParaRPr lang="en-US" sz="2200" b="1" dirty="0">
                        <a:effectLst/>
                        <a:latin typeface="Open Sans" panose="020B0606030504020204" pitchFamily="34" charset="0"/>
                        <a:ea typeface="Open Sans" panose="020B0606030504020204" pitchFamily="34" charset="0"/>
                        <a:cs typeface="Open Sans" panose="020B0606030504020204" pitchFamily="34" charset="0"/>
                      </a:endParaRPr>
                    </a:p>
                  </a:txBody>
                  <a:tcPr marL="45548" marR="45548"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847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Birth Control</a:t>
            </a:r>
          </a:p>
        </p:txBody>
      </p:sp>
      <p:graphicFrame>
        <p:nvGraphicFramePr>
          <p:cNvPr id="5" name="Content Placeholder 4">
            <a:extLst>
              <a:ext uri="{FF2B5EF4-FFF2-40B4-BE49-F238E27FC236}">
                <a16:creationId xmlns:a16="http://schemas.microsoft.com/office/drawing/2014/main" id="{20F3FE00-9F2E-4AB2-81A1-7BEAC2404CB3}"/>
              </a:ext>
            </a:extLst>
          </p:cNvPr>
          <p:cNvGraphicFramePr>
            <a:graphicFrameLocks/>
          </p:cNvGraphicFramePr>
          <p:nvPr>
            <p:extLst>
              <p:ext uri="{D42A27DB-BD31-4B8C-83A1-F6EECF244321}">
                <p14:modId xmlns:p14="http://schemas.microsoft.com/office/powerpoint/2010/main" val="287503209"/>
              </p:ext>
            </p:extLst>
          </p:nvPr>
        </p:nvGraphicFramePr>
        <p:xfrm>
          <a:off x="944380" y="1414547"/>
          <a:ext cx="7482590" cy="4724992"/>
        </p:xfrm>
        <a:graphic>
          <a:graphicData uri="http://schemas.openxmlformats.org/drawingml/2006/table">
            <a:tbl>
              <a:tblPr firstRow="1" bandRow="1">
                <a:tableStyleId>{3C2FFA5D-87B4-456A-9821-1D502468CF0F}</a:tableStyleId>
              </a:tblPr>
              <a:tblGrid>
                <a:gridCol w="3741295">
                  <a:extLst>
                    <a:ext uri="{9D8B030D-6E8A-4147-A177-3AD203B41FA5}">
                      <a16:colId xmlns:a16="http://schemas.microsoft.com/office/drawing/2014/main" val="4029068823"/>
                    </a:ext>
                  </a:extLst>
                </a:gridCol>
                <a:gridCol w="3741295">
                  <a:extLst>
                    <a:ext uri="{9D8B030D-6E8A-4147-A177-3AD203B41FA5}">
                      <a16:colId xmlns:a16="http://schemas.microsoft.com/office/drawing/2014/main" val="1059708036"/>
                    </a:ext>
                  </a:extLst>
                </a:gridCol>
              </a:tblGrid>
              <a:tr h="787763">
                <a:tc>
                  <a:txBody>
                    <a:bodyPr/>
                    <a:lstStyle/>
                    <a:p>
                      <a:r>
                        <a:rPr lang="en-US" sz="2800" dirty="0"/>
                        <a:t>Method</a:t>
                      </a:r>
                    </a:p>
                  </a:txBody>
                  <a:tcPr/>
                </a:tc>
                <a:tc>
                  <a:txBody>
                    <a:bodyPr/>
                    <a:lstStyle/>
                    <a:p>
                      <a:r>
                        <a:rPr lang="en-US" sz="2800" dirty="0"/>
                        <a:t>Effectiveness</a:t>
                      </a:r>
                    </a:p>
                  </a:txBody>
                  <a:tcPr/>
                </a:tc>
                <a:extLst>
                  <a:ext uri="{0D108BD9-81ED-4DB2-BD59-A6C34878D82A}">
                    <a16:rowId xmlns:a16="http://schemas.microsoft.com/office/drawing/2014/main" val="1555918690"/>
                  </a:ext>
                </a:extLst>
              </a:tr>
              <a:tr h="787763">
                <a:tc>
                  <a:txBody>
                    <a:bodyPr/>
                    <a:lstStyle/>
                    <a:p>
                      <a:r>
                        <a:rPr lang="en-US" sz="2400" dirty="0"/>
                        <a:t>“The Pill”</a:t>
                      </a:r>
                    </a:p>
                  </a:txBody>
                  <a:tcPr/>
                </a:tc>
                <a:tc>
                  <a:txBody>
                    <a:bodyPr/>
                    <a:lstStyle/>
                    <a:p>
                      <a:r>
                        <a:rPr lang="en-US" sz="2400" dirty="0"/>
                        <a:t>92%</a:t>
                      </a:r>
                    </a:p>
                  </a:txBody>
                  <a:tcPr/>
                </a:tc>
                <a:extLst>
                  <a:ext uri="{0D108BD9-81ED-4DB2-BD59-A6C34878D82A}">
                    <a16:rowId xmlns:a16="http://schemas.microsoft.com/office/drawing/2014/main" val="2210795133"/>
                  </a:ext>
                </a:extLst>
              </a:tr>
              <a:tr h="787763">
                <a:tc>
                  <a:txBody>
                    <a:bodyPr/>
                    <a:lstStyle/>
                    <a:p>
                      <a:r>
                        <a:rPr lang="en-US" sz="2400" dirty="0"/>
                        <a:t>Condom (male)</a:t>
                      </a:r>
                    </a:p>
                  </a:txBody>
                  <a:tcPr/>
                </a:tc>
                <a:tc>
                  <a:txBody>
                    <a:bodyPr/>
                    <a:lstStyle/>
                    <a:p>
                      <a:r>
                        <a:rPr lang="en-US" sz="2400" dirty="0"/>
                        <a:t>85%</a:t>
                      </a:r>
                    </a:p>
                  </a:txBody>
                  <a:tcPr/>
                </a:tc>
                <a:extLst>
                  <a:ext uri="{0D108BD9-81ED-4DB2-BD59-A6C34878D82A}">
                    <a16:rowId xmlns:a16="http://schemas.microsoft.com/office/drawing/2014/main" val="2519036408"/>
                  </a:ext>
                </a:extLst>
              </a:tr>
              <a:tr h="787763">
                <a:tc>
                  <a:txBody>
                    <a:bodyPr/>
                    <a:lstStyle/>
                    <a:p>
                      <a:r>
                        <a:rPr lang="en-US" sz="2400" dirty="0"/>
                        <a:t>Vasectomy</a:t>
                      </a:r>
                    </a:p>
                  </a:txBody>
                  <a:tcPr/>
                </a:tc>
                <a:tc>
                  <a:txBody>
                    <a:bodyPr/>
                    <a:lstStyle/>
                    <a:p>
                      <a:r>
                        <a:rPr lang="en-US" sz="2400" dirty="0"/>
                        <a:t>99.85%</a:t>
                      </a:r>
                    </a:p>
                  </a:txBody>
                  <a:tcPr/>
                </a:tc>
                <a:extLst>
                  <a:ext uri="{0D108BD9-81ED-4DB2-BD59-A6C34878D82A}">
                    <a16:rowId xmlns:a16="http://schemas.microsoft.com/office/drawing/2014/main" val="2701798666"/>
                  </a:ext>
                </a:extLst>
              </a:tr>
              <a:tr h="786177">
                <a:tc>
                  <a:txBody>
                    <a:bodyPr/>
                    <a:lstStyle/>
                    <a:p>
                      <a:r>
                        <a:rPr lang="en-US" sz="2400" dirty="0"/>
                        <a:t>Fertility Awareness Method</a:t>
                      </a:r>
                    </a:p>
                  </a:txBody>
                  <a:tcPr/>
                </a:tc>
                <a:tc>
                  <a:txBody>
                    <a:bodyPr/>
                    <a:lstStyle/>
                    <a:p>
                      <a:r>
                        <a:rPr lang="en-US" sz="2400" dirty="0"/>
                        <a:t>75%</a:t>
                      </a:r>
                    </a:p>
                  </a:txBody>
                  <a:tcPr/>
                </a:tc>
                <a:extLst>
                  <a:ext uri="{0D108BD9-81ED-4DB2-BD59-A6C34878D82A}">
                    <a16:rowId xmlns:a16="http://schemas.microsoft.com/office/drawing/2014/main" val="3289971348"/>
                  </a:ext>
                </a:extLst>
              </a:tr>
              <a:tr h="787763">
                <a:tc>
                  <a:txBody>
                    <a:bodyPr/>
                    <a:lstStyle/>
                    <a:p>
                      <a:r>
                        <a:rPr lang="en-US" sz="2400" dirty="0"/>
                        <a:t>Withdrawal</a:t>
                      </a:r>
                    </a:p>
                  </a:txBody>
                  <a:tcPr/>
                </a:tc>
                <a:tc>
                  <a:txBody>
                    <a:bodyPr/>
                    <a:lstStyle/>
                    <a:p>
                      <a:r>
                        <a:rPr lang="en-US" sz="2400" dirty="0"/>
                        <a:t>73%</a:t>
                      </a:r>
                    </a:p>
                  </a:txBody>
                  <a:tcPr/>
                </a:tc>
                <a:extLst>
                  <a:ext uri="{0D108BD9-81ED-4DB2-BD59-A6C34878D82A}">
                    <a16:rowId xmlns:a16="http://schemas.microsoft.com/office/drawing/2014/main" val="4039803836"/>
                  </a:ext>
                </a:extLst>
              </a:tr>
            </a:tbl>
          </a:graphicData>
        </a:graphic>
      </p:graphicFrame>
    </p:spTree>
    <p:extLst>
      <p:ext uri="{BB962C8B-B14F-4D97-AF65-F5344CB8AC3E}">
        <p14:creationId xmlns:p14="http://schemas.microsoft.com/office/powerpoint/2010/main" val="393764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STIs</a:t>
            </a:r>
          </a:p>
        </p:txBody>
      </p:sp>
      <p:pic>
        <p:nvPicPr>
          <p:cNvPr id="6" name="Content Placeholder 5"/>
          <p:cNvPicPr>
            <a:picLocks noGrp="1" noChangeAspect="1"/>
          </p:cNvPicPr>
          <p:nvPr>
            <p:ph sz="half" idx="2"/>
          </p:nvPr>
        </p:nvPicPr>
        <p:blipFill rotWithShape="1">
          <a:blip r:embed="rId3"/>
          <a:srcRect l="2453" t="7056" r="2453" b="4724"/>
          <a:stretch/>
        </p:blipFill>
        <p:spPr>
          <a:xfrm>
            <a:off x="1290077" y="1417638"/>
            <a:ext cx="6563845" cy="4563437"/>
          </a:xfrm>
          <a:prstGeom prst="rect">
            <a:avLst/>
          </a:prstGeom>
        </p:spPr>
      </p:pic>
      <p:pic>
        <p:nvPicPr>
          <p:cNvPr id="5" name="Content Placeholder 4"/>
          <p:cNvPicPr>
            <a:picLocks noGrp="1" noChangeAspect="1"/>
          </p:cNvPicPr>
          <p:nvPr>
            <p:ph sz="half" idx="1"/>
          </p:nvPr>
        </p:nvPicPr>
        <p:blipFill>
          <a:blip r:embed="rId4"/>
          <a:stretch>
            <a:fillRect/>
          </a:stretch>
        </p:blipFill>
        <p:spPr>
          <a:xfrm>
            <a:off x="1290077" y="1503421"/>
            <a:ext cx="6563845" cy="4899771"/>
          </a:xfrm>
          <a:prstGeom prst="rect">
            <a:avLst/>
          </a:prstGeom>
        </p:spPr>
      </p:pic>
    </p:spTree>
    <p:extLst>
      <p:ext uri="{BB962C8B-B14F-4D97-AF65-F5344CB8AC3E}">
        <p14:creationId xmlns:p14="http://schemas.microsoft.com/office/powerpoint/2010/main" val="72041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587880"/>
            <a:ext cx="8229600" cy="4995481"/>
          </a:xfrm>
        </p:spPr>
        <p:txBody>
          <a:bodyPr>
            <a:normAutofit/>
          </a:bodyPr>
          <a:lstStyle/>
          <a:p>
            <a:r>
              <a:rPr lang="en-US" dirty="0">
                <a:solidFill>
                  <a:schemeClr val="bg1">
                    <a:lumMod val="75000"/>
                  </a:schemeClr>
                </a:solidFill>
              </a:rPr>
              <a:t>Why Sexual Anatomy is being taught in psychology:</a:t>
            </a:r>
          </a:p>
          <a:p>
            <a:pPr>
              <a:buFont typeface="Arial" panose="020B0604020202020204" pitchFamily="34" charset="0"/>
              <a:buChar char="•"/>
            </a:pPr>
            <a:r>
              <a:rPr lang="en-US" dirty="0">
                <a:solidFill>
                  <a:schemeClr val="bg1">
                    <a:lumMod val="75000"/>
                  </a:schemeClr>
                </a:solidFill>
              </a:rPr>
              <a:t>Sexual Anatomy and Physiology</a:t>
            </a:r>
          </a:p>
          <a:p>
            <a:r>
              <a:rPr lang="en-US" dirty="0">
                <a:solidFill>
                  <a:schemeClr val="bg1">
                    <a:lumMod val="75000"/>
                  </a:schemeClr>
                </a:solidFill>
              </a:rPr>
              <a:t>The Sexual Response Cycle</a:t>
            </a:r>
          </a:p>
          <a:p>
            <a:pPr>
              <a:buFont typeface="Arial" panose="020B0604020202020204" pitchFamily="34" charset="0"/>
              <a:buChar char="•"/>
            </a:pPr>
            <a:r>
              <a:rPr lang="en-US" dirty="0">
                <a:solidFill>
                  <a:schemeClr val="bg1">
                    <a:lumMod val="75000"/>
                  </a:schemeClr>
                </a:solidFill>
              </a:rPr>
              <a:t>Consequences of Sexual behavior?</a:t>
            </a:r>
          </a:p>
          <a:p>
            <a:pPr>
              <a:buFont typeface="Arial" panose="020B0604020202020204" pitchFamily="34" charset="0"/>
              <a:buChar char="•"/>
            </a:pPr>
            <a:r>
              <a:rPr lang="en-US" b="1" dirty="0"/>
              <a:t>Sexual Dysfunctions &amp; Treatments</a:t>
            </a:r>
          </a:p>
          <a:p>
            <a:pPr>
              <a:buFont typeface="Arial" panose="020B0604020202020204" pitchFamily="34" charset="0"/>
              <a:buChar char="•"/>
            </a:pPr>
            <a:r>
              <a:rPr lang="en-US" dirty="0">
                <a:solidFill>
                  <a:schemeClr val="bg1">
                    <a:lumMod val="75000"/>
                  </a:schemeClr>
                </a:solidFill>
              </a:rPr>
              <a:t>Conclusion </a:t>
            </a:r>
          </a:p>
        </p:txBody>
      </p:sp>
      <p:sp>
        <p:nvSpPr>
          <p:cNvPr id="6" name="Title 1"/>
          <p:cNvSpPr>
            <a:spLocks noGrp="1"/>
          </p:cNvSpPr>
          <p:nvPr>
            <p:ph type="title"/>
          </p:nvPr>
        </p:nvSpPr>
        <p:spPr>
          <a:xfrm>
            <a:off x="457200" y="274638"/>
            <a:ext cx="8229600" cy="1143000"/>
          </a:xfrm>
        </p:spPr>
        <p:txBody>
          <a:bodyPr/>
          <a:lstStyle/>
          <a:p>
            <a:r>
              <a:rPr lang="en-US" b="1" u="sng" dirty="0"/>
              <a:t>Overview</a:t>
            </a:r>
          </a:p>
        </p:txBody>
      </p:sp>
    </p:spTree>
    <p:extLst>
      <p:ext uri="{BB962C8B-B14F-4D97-AF65-F5344CB8AC3E}">
        <p14:creationId xmlns:p14="http://schemas.microsoft.com/office/powerpoint/2010/main" val="374452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05" y="274638"/>
            <a:ext cx="8229600" cy="1143000"/>
          </a:xfrm>
        </p:spPr>
        <p:txBody>
          <a:bodyPr>
            <a:normAutofit fontScale="90000"/>
          </a:bodyPr>
          <a:lstStyle/>
          <a:p>
            <a:r>
              <a:rPr lang="en-US" b="1" u="sng" dirty="0"/>
              <a:t>Sexual Dysfunction: Common Fears</a:t>
            </a:r>
          </a:p>
        </p:txBody>
      </p:sp>
      <p:pic>
        <p:nvPicPr>
          <p:cNvPr id="5" name="Content Placeholder 4"/>
          <p:cNvPicPr>
            <a:picLocks noGrp="1" noChangeAspect="1"/>
          </p:cNvPicPr>
          <p:nvPr>
            <p:ph sz="half" idx="1"/>
          </p:nvPr>
        </p:nvPicPr>
        <p:blipFill>
          <a:blip r:embed="rId3"/>
          <a:stretch>
            <a:fillRect/>
          </a:stretch>
        </p:blipFill>
        <p:spPr>
          <a:xfrm>
            <a:off x="1033384" y="1417638"/>
            <a:ext cx="6867032" cy="5227023"/>
          </a:xfrm>
          <a:prstGeom prst="rect">
            <a:avLst/>
          </a:prstGeom>
        </p:spPr>
      </p:pic>
    </p:spTree>
    <p:extLst>
      <p:ext uri="{BB962C8B-B14F-4D97-AF65-F5344CB8AC3E}">
        <p14:creationId xmlns:p14="http://schemas.microsoft.com/office/powerpoint/2010/main" val="1497467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91245552"/>
              </p:ext>
            </p:extLst>
          </p:nvPr>
        </p:nvGraphicFramePr>
        <p:xfrm>
          <a:off x="457200" y="5010912"/>
          <a:ext cx="8412482" cy="1351926"/>
        </p:xfrm>
        <a:graphic>
          <a:graphicData uri="http://schemas.openxmlformats.org/drawingml/2006/table">
            <a:tbl>
              <a:tblPr firstRow="1" firstCol="1" bandRow="1">
                <a:tableStyleId>{5C22544A-7EE6-4342-B048-85BDC9FD1C3A}</a:tableStyleId>
              </a:tblPr>
              <a:tblGrid>
                <a:gridCol w="1682321">
                  <a:extLst>
                    <a:ext uri="{9D8B030D-6E8A-4147-A177-3AD203B41FA5}">
                      <a16:colId xmlns:a16="http://schemas.microsoft.com/office/drawing/2014/main" val="20000"/>
                    </a:ext>
                  </a:extLst>
                </a:gridCol>
                <a:gridCol w="1682321">
                  <a:extLst>
                    <a:ext uri="{9D8B030D-6E8A-4147-A177-3AD203B41FA5}">
                      <a16:colId xmlns:a16="http://schemas.microsoft.com/office/drawing/2014/main" val="20001"/>
                    </a:ext>
                  </a:extLst>
                </a:gridCol>
                <a:gridCol w="1682321">
                  <a:extLst>
                    <a:ext uri="{9D8B030D-6E8A-4147-A177-3AD203B41FA5}">
                      <a16:colId xmlns:a16="http://schemas.microsoft.com/office/drawing/2014/main" val="20002"/>
                    </a:ext>
                  </a:extLst>
                </a:gridCol>
                <a:gridCol w="1682321">
                  <a:extLst>
                    <a:ext uri="{9D8B030D-6E8A-4147-A177-3AD203B41FA5}">
                      <a16:colId xmlns:a16="http://schemas.microsoft.com/office/drawing/2014/main" val="20003"/>
                    </a:ext>
                  </a:extLst>
                </a:gridCol>
                <a:gridCol w="1683198">
                  <a:extLst>
                    <a:ext uri="{9D8B030D-6E8A-4147-A177-3AD203B41FA5}">
                      <a16:colId xmlns:a16="http://schemas.microsoft.com/office/drawing/2014/main" val="20004"/>
                    </a:ext>
                  </a:extLst>
                </a:gridCol>
              </a:tblGrid>
              <a:tr h="425969">
                <a:tc>
                  <a:txBody>
                    <a:bodyPr/>
                    <a:lstStyle/>
                    <a:p>
                      <a:pPr marL="0" marR="0">
                        <a:lnSpc>
                          <a:spcPct val="107000"/>
                        </a:lnSpc>
                        <a:spcBef>
                          <a:spcPts val="0"/>
                        </a:spcBef>
                        <a:spcAft>
                          <a:spcPts val="80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Body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Performance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Consequences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Consent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25969">
                <a:tc>
                  <a:txBody>
                    <a:bodyPr/>
                    <a:lstStyle/>
                    <a:p>
                      <a:pPr marL="0" marR="0">
                        <a:lnSpc>
                          <a:spcPct val="107000"/>
                        </a:lnSpc>
                        <a:spcBef>
                          <a:spcPts val="0"/>
                        </a:spcBef>
                        <a:spcAft>
                          <a:spcPts val="800"/>
                        </a:spcAft>
                      </a:pPr>
                      <a:r>
                        <a:rPr lang="en-US" sz="2000">
                          <a:effectLst/>
                        </a:rPr>
                        <a:t>Men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99988">
                <a:tc>
                  <a:txBody>
                    <a:bodyPr/>
                    <a:lstStyle/>
                    <a:p>
                      <a:pPr marL="0" marR="0">
                        <a:lnSpc>
                          <a:spcPct val="107000"/>
                        </a:lnSpc>
                        <a:spcBef>
                          <a:spcPts val="0"/>
                        </a:spcBef>
                        <a:spcAft>
                          <a:spcPts val="800"/>
                        </a:spcAft>
                      </a:pPr>
                      <a:r>
                        <a:rPr lang="en-US" sz="2000">
                          <a:effectLst/>
                        </a:rPr>
                        <a:t>Women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6" name="Content Placeholder 3"/>
          <p:cNvSpPr>
            <a:spLocks noGrp="1"/>
          </p:cNvSpPr>
          <p:nvPr>
            <p:ph sz="half" idx="2"/>
          </p:nvPr>
        </p:nvSpPr>
        <p:spPr>
          <a:xfrm>
            <a:off x="659194" y="1417638"/>
            <a:ext cx="4038600" cy="3069020"/>
          </a:xfrm>
        </p:spPr>
        <p:txBody>
          <a:bodyPr/>
          <a:lstStyle/>
          <a:p>
            <a:pPr marL="0" indent="0">
              <a:buNone/>
            </a:pPr>
            <a:r>
              <a:rPr lang="en-US" b="1" dirty="0"/>
              <a:t>Categories:</a:t>
            </a:r>
          </a:p>
          <a:p>
            <a:pPr>
              <a:buFont typeface="Wingdings" panose="05000000000000000000" pitchFamily="2" charset="2"/>
              <a:buChar char="§"/>
            </a:pPr>
            <a:r>
              <a:rPr lang="en-US" dirty="0"/>
              <a:t>Performance</a:t>
            </a:r>
          </a:p>
          <a:p>
            <a:pPr>
              <a:buFont typeface="Wingdings" panose="05000000000000000000" pitchFamily="2" charset="2"/>
              <a:buChar char="§"/>
            </a:pPr>
            <a:r>
              <a:rPr lang="en-US" dirty="0"/>
              <a:t>Body Image</a:t>
            </a:r>
          </a:p>
          <a:p>
            <a:pPr>
              <a:buFont typeface="Wingdings" panose="05000000000000000000" pitchFamily="2" charset="2"/>
              <a:buChar char="§"/>
            </a:pPr>
            <a:r>
              <a:rPr lang="en-US" dirty="0"/>
              <a:t>Unintended Consequences</a:t>
            </a:r>
          </a:p>
          <a:p>
            <a:pPr>
              <a:buFont typeface="Wingdings" panose="05000000000000000000" pitchFamily="2" charset="2"/>
              <a:buChar char="§"/>
            </a:pPr>
            <a:r>
              <a:rPr lang="en-US" dirty="0"/>
              <a:t>Consent</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780" y="1417638"/>
            <a:ext cx="4542020" cy="3122639"/>
          </a:xfrm>
          <a:prstGeom prst="rect">
            <a:avLst/>
          </a:prstGeom>
        </p:spPr>
      </p:pic>
      <p:sp>
        <p:nvSpPr>
          <p:cNvPr id="7" name="Title 1"/>
          <p:cNvSpPr>
            <a:spLocks noGrp="1"/>
          </p:cNvSpPr>
          <p:nvPr>
            <p:ph type="title"/>
          </p:nvPr>
        </p:nvSpPr>
        <p:spPr>
          <a:xfrm>
            <a:off x="220505" y="274638"/>
            <a:ext cx="8229600" cy="1143000"/>
          </a:xfrm>
        </p:spPr>
        <p:txBody>
          <a:bodyPr>
            <a:normAutofit fontScale="90000"/>
          </a:bodyPr>
          <a:lstStyle/>
          <a:p>
            <a:r>
              <a:rPr lang="en-US" b="1" u="sng" dirty="0"/>
              <a:t>Sexual Dysfunction: Common Fears</a:t>
            </a:r>
          </a:p>
        </p:txBody>
      </p:sp>
    </p:spTree>
    <p:extLst>
      <p:ext uri="{BB962C8B-B14F-4D97-AF65-F5344CB8AC3E}">
        <p14:creationId xmlns:p14="http://schemas.microsoft.com/office/powerpoint/2010/main" val="2806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Sexual Dysfunction: Common Dysfunctions - Male</a:t>
            </a:r>
          </a:p>
        </p:txBody>
      </p:sp>
      <p:sp>
        <p:nvSpPr>
          <p:cNvPr id="3" name="Content Placeholder 2"/>
          <p:cNvSpPr>
            <a:spLocks noGrp="1"/>
          </p:cNvSpPr>
          <p:nvPr>
            <p:ph sz="half" idx="1"/>
          </p:nvPr>
        </p:nvSpPr>
        <p:spPr>
          <a:xfrm>
            <a:off x="623454" y="1891145"/>
            <a:ext cx="8395855" cy="3532909"/>
          </a:xfrm>
        </p:spPr>
        <p:txBody>
          <a:bodyPr>
            <a:normAutofit/>
          </a:bodyPr>
          <a:lstStyle/>
          <a:p>
            <a:pPr marL="0" indent="0">
              <a:buNone/>
            </a:pPr>
            <a:r>
              <a:rPr lang="en-US" dirty="0"/>
              <a:t>According to the DSM, there are four male-specific dysfunctions:</a:t>
            </a:r>
          </a:p>
          <a:p>
            <a:pPr>
              <a:buFont typeface="Wingdings" panose="05000000000000000000" pitchFamily="2" charset="2"/>
              <a:buChar char="§"/>
            </a:pPr>
            <a:r>
              <a:rPr lang="en-US" dirty="0"/>
              <a:t>Delayed Ejaculation</a:t>
            </a:r>
          </a:p>
          <a:p>
            <a:pPr>
              <a:buFont typeface="Wingdings" panose="05000000000000000000" pitchFamily="2" charset="2"/>
              <a:buChar char="§"/>
            </a:pPr>
            <a:r>
              <a:rPr lang="en-US" dirty="0"/>
              <a:t>Erectile Disorder (ED)</a:t>
            </a:r>
          </a:p>
          <a:p>
            <a:pPr>
              <a:buFont typeface="Wingdings" panose="05000000000000000000" pitchFamily="2" charset="2"/>
              <a:buChar char="§"/>
            </a:pPr>
            <a:r>
              <a:rPr lang="en-US" dirty="0"/>
              <a:t>Male Hypoactive Sexual Desire Disorder</a:t>
            </a:r>
          </a:p>
          <a:p>
            <a:pPr>
              <a:buFont typeface="Wingdings" panose="05000000000000000000" pitchFamily="2" charset="2"/>
              <a:buChar char="§"/>
            </a:pPr>
            <a:r>
              <a:rPr lang="en-US" dirty="0"/>
              <a:t>Premature Ejaculation (PE)</a:t>
            </a:r>
          </a:p>
          <a:p>
            <a:endParaRPr lang="en-US" dirty="0"/>
          </a:p>
        </p:txBody>
      </p:sp>
      <p:pic>
        <p:nvPicPr>
          <p:cNvPr id="4" name="Picture 3">
            <a:extLst>
              <a:ext uri="{FF2B5EF4-FFF2-40B4-BE49-F238E27FC236}">
                <a16:creationId xmlns:a16="http://schemas.microsoft.com/office/drawing/2014/main" id="{14A99B77-CB5D-431A-8CBA-284F2D26B169}"/>
              </a:ext>
            </a:extLst>
          </p:cNvPr>
          <p:cNvPicPr>
            <a:picLocks noChangeAspect="1"/>
          </p:cNvPicPr>
          <p:nvPr/>
        </p:nvPicPr>
        <p:blipFill>
          <a:blip r:embed="rId3"/>
          <a:stretch>
            <a:fillRect/>
          </a:stretch>
        </p:blipFill>
        <p:spPr>
          <a:xfrm>
            <a:off x="6396733" y="4778098"/>
            <a:ext cx="1883827" cy="1670449"/>
          </a:xfrm>
          <a:prstGeom prst="rect">
            <a:avLst/>
          </a:prstGeom>
        </p:spPr>
      </p:pic>
    </p:spTree>
    <p:extLst>
      <p:ext uri="{BB962C8B-B14F-4D97-AF65-F5344CB8AC3E}">
        <p14:creationId xmlns:p14="http://schemas.microsoft.com/office/powerpoint/2010/main" val="116569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Warmup Activity</a:t>
            </a:r>
          </a:p>
        </p:txBody>
      </p:sp>
      <p:pic>
        <p:nvPicPr>
          <p:cNvPr id="10" name="Picture 9">
            <a:extLst>
              <a:ext uri="{FF2B5EF4-FFF2-40B4-BE49-F238E27FC236}">
                <a16:creationId xmlns:a16="http://schemas.microsoft.com/office/drawing/2014/main" id="{9B7A1719-D46A-4CB5-A490-C5CA4C21F04D}"/>
              </a:ext>
            </a:extLst>
          </p:cNvPr>
          <p:cNvPicPr>
            <a:picLocks noChangeAspect="1"/>
          </p:cNvPicPr>
          <p:nvPr/>
        </p:nvPicPr>
        <p:blipFill>
          <a:blip r:embed="rId3"/>
          <a:stretch>
            <a:fillRect/>
          </a:stretch>
        </p:blipFill>
        <p:spPr>
          <a:xfrm>
            <a:off x="1524000" y="1905000"/>
            <a:ext cx="6096000" cy="3048000"/>
          </a:xfrm>
          <a:prstGeom prst="rect">
            <a:avLst/>
          </a:prstGeom>
        </p:spPr>
      </p:pic>
    </p:spTree>
    <p:extLst>
      <p:ext uri="{BB962C8B-B14F-4D97-AF65-F5344CB8AC3E}">
        <p14:creationId xmlns:p14="http://schemas.microsoft.com/office/powerpoint/2010/main" val="3253393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Sexual Dysfunction: Common Dysfunctions - Female</a:t>
            </a:r>
          </a:p>
        </p:txBody>
      </p:sp>
      <p:sp>
        <p:nvSpPr>
          <p:cNvPr id="4" name="Content Placeholder 3"/>
          <p:cNvSpPr>
            <a:spLocks noGrp="1"/>
          </p:cNvSpPr>
          <p:nvPr>
            <p:ph sz="half" idx="2"/>
          </p:nvPr>
        </p:nvSpPr>
        <p:spPr>
          <a:xfrm>
            <a:off x="654627" y="1995055"/>
            <a:ext cx="7834745" cy="2846768"/>
          </a:xfrm>
        </p:spPr>
        <p:txBody>
          <a:bodyPr>
            <a:normAutofit/>
          </a:bodyPr>
          <a:lstStyle/>
          <a:p>
            <a:pPr marL="0" indent="0">
              <a:lnSpc>
                <a:spcPct val="110000"/>
              </a:lnSpc>
              <a:buNone/>
            </a:pPr>
            <a:r>
              <a:rPr lang="en-US" dirty="0"/>
              <a:t>According to the DSM, these are three female-specific dysfunctions:</a:t>
            </a:r>
          </a:p>
          <a:p>
            <a:pPr>
              <a:lnSpc>
                <a:spcPct val="110000"/>
              </a:lnSpc>
              <a:buFont typeface="Wingdings" panose="05000000000000000000" pitchFamily="2" charset="2"/>
              <a:buChar char="§"/>
            </a:pPr>
            <a:r>
              <a:rPr lang="en-US" dirty="0"/>
              <a:t>Female Orgasmic Disorder</a:t>
            </a:r>
          </a:p>
          <a:p>
            <a:pPr>
              <a:lnSpc>
                <a:spcPct val="110000"/>
              </a:lnSpc>
              <a:buFont typeface="Wingdings" panose="05000000000000000000" pitchFamily="2" charset="2"/>
              <a:buChar char="§"/>
            </a:pPr>
            <a:r>
              <a:rPr lang="en-US" dirty="0"/>
              <a:t>Female Sexual Interest/Arousal Disorder (FSIAD)</a:t>
            </a:r>
          </a:p>
          <a:p>
            <a:pPr>
              <a:lnSpc>
                <a:spcPct val="110000"/>
              </a:lnSpc>
              <a:buFont typeface="Wingdings" panose="05000000000000000000" pitchFamily="2" charset="2"/>
              <a:buChar char="§"/>
            </a:pPr>
            <a:r>
              <a:rPr lang="en-US" dirty="0" err="1"/>
              <a:t>Genito</a:t>
            </a:r>
            <a:r>
              <a:rPr lang="en-US" dirty="0"/>
              <a:t>-pelvic Pain/Penetration Disorder</a:t>
            </a:r>
          </a:p>
          <a:p>
            <a:endParaRPr lang="en-US" dirty="0"/>
          </a:p>
        </p:txBody>
      </p:sp>
      <p:pic>
        <p:nvPicPr>
          <p:cNvPr id="3" name="Picture 2">
            <a:extLst>
              <a:ext uri="{FF2B5EF4-FFF2-40B4-BE49-F238E27FC236}">
                <a16:creationId xmlns:a16="http://schemas.microsoft.com/office/drawing/2014/main" id="{FA36634C-04C4-4828-AE4A-215D39C8E8B9}"/>
              </a:ext>
            </a:extLst>
          </p:cNvPr>
          <p:cNvPicPr>
            <a:picLocks noChangeAspect="1"/>
          </p:cNvPicPr>
          <p:nvPr/>
        </p:nvPicPr>
        <p:blipFill>
          <a:blip r:embed="rId3"/>
          <a:stretch>
            <a:fillRect/>
          </a:stretch>
        </p:blipFill>
        <p:spPr>
          <a:xfrm>
            <a:off x="6899212" y="4377010"/>
            <a:ext cx="1207113" cy="1896020"/>
          </a:xfrm>
          <a:prstGeom prst="rect">
            <a:avLst/>
          </a:prstGeom>
        </p:spPr>
      </p:pic>
    </p:spTree>
    <p:extLst>
      <p:ext uri="{BB962C8B-B14F-4D97-AF65-F5344CB8AC3E}">
        <p14:creationId xmlns:p14="http://schemas.microsoft.com/office/powerpoint/2010/main" val="18163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587880"/>
            <a:ext cx="8229600" cy="4995481"/>
          </a:xfrm>
        </p:spPr>
        <p:txBody>
          <a:bodyPr>
            <a:normAutofit/>
          </a:bodyPr>
          <a:lstStyle/>
          <a:p>
            <a:r>
              <a:rPr lang="en-US" dirty="0">
                <a:solidFill>
                  <a:schemeClr val="bg1">
                    <a:lumMod val="75000"/>
                  </a:schemeClr>
                </a:solidFill>
              </a:rPr>
              <a:t>Why Sexual Anatomy is being taught in psychology:</a:t>
            </a:r>
          </a:p>
          <a:p>
            <a:pPr>
              <a:buFont typeface="Arial" panose="020B0604020202020204" pitchFamily="34" charset="0"/>
              <a:buChar char="•"/>
            </a:pPr>
            <a:r>
              <a:rPr lang="en-US" dirty="0">
                <a:solidFill>
                  <a:schemeClr val="bg1">
                    <a:lumMod val="75000"/>
                  </a:schemeClr>
                </a:solidFill>
              </a:rPr>
              <a:t>Sexual Anatomy and Physiology</a:t>
            </a:r>
          </a:p>
          <a:p>
            <a:r>
              <a:rPr lang="en-US" dirty="0">
                <a:solidFill>
                  <a:schemeClr val="bg1">
                    <a:lumMod val="75000"/>
                  </a:schemeClr>
                </a:solidFill>
              </a:rPr>
              <a:t>The Sexual Response Cycle</a:t>
            </a:r>
          </a:p>
          <a:p>
            <a:pPr>
              <a:buFont typeface="Arial" panose="020B0604020202020204" pitchFamily="34" charset="0"/>
              <a:buChar char="•"/>
            </a:pPr>
            <a:r>
              <a:rPr lang="en-US" dirty="0">
                <a:solidFill>
                  <a:schemeClr val="bg1">
                    <a:lumMod val="75000"/>
                  </a:schemeClr>
                </a:solidFill>
              </a:rPr>
              <a:t>Consequences of Sexual behavior?</a:t>
            </a:r>
          </a:p>
          <a:p>
            <a:pPr>
              <a:buFont typeface="Arial" panose="020B0604020202020204" pitchFamily="34" charset="0"/>
              <a:buChar char="•"/>
            </a:pPr>
            <a:r>
              <a:rPr lang="en-US" dirty="0">
                <a:solidFill>
                  <a:schemeClr val="bg1">
                    <a:lumMod val="75000"/>
                  </a:schemeClr>
                </a:solidFill>
              </a:rPr>
              <a:t>Sexual Dysfunctions &amp; Treatments</a:t>
            </a:r>
          </a:p>
          <a:p>
            <a:pPr>
              <a:buFont typeface="Arial" panose="020B0604020202020204" pitchFamily="34" charset="0"/>
              <a:buChar char="•"/>
            </a:pPr>
            <a:r>
              <a:rPr lang="en-US" b="1" dirty="0"/>
              <a:t>Conclusion </a:t>
            </a:r>
          </a:p>
        </p:txBody>
      </p:sp>
      <p:sp>
        <p:nvSpPr>
          <p:cNvPr id="6" name="Title 1"/>
          <p:cNvSpPr>
            <a:spLocks noGrp="1"/>
          </p:cNvSpPr>
          <p:nvPr>
            <p:ph type="title"/>
          </p:nvPr>
        </p:nvSpPr>
        <p:spPr>
          <a:xfrm>
            <a:off x="457200" y="274638"/>
            <a:ext cx="8229600" cy="1143000"/>
          </a:xfrm>
        </p:spPr>
        <p:txBody>
          <a:bodyPr/>
          <a:lstStyle/>
          <a:p>
            <a:r>
              <a:rPr lang="en-US" b="1" u="sng" dirty="0"/>
              <a:t>Overview</a:t>
            </a:r>
          </a:p>
        </p:txBody>
      </p:sp>
    </p:spTree>
    <p:extLst>
      <p:ext uri="{BB962C8B-B14F-4D97-AF65-F5344CB8AC3E}">
        <p14:creationId xmlns:p14="http://schemas.microsoft.com/office/powerpoint/2010/main" val="172941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Conclusion</a:t>
            </a:r>
          </a:p>
        </p:txBody>
      </p:sp>
      <p:sp>
        <p:nvSpPr>
          <p:cNvPr id="3" name="Content Placeholder 2"/>
          <p:cNvSpPr>
            <a:spLocks noGrp="1"/>
          </p:cNvSpPr>
          <p:nvPr>
            <p:ph sz="half" idx="1"/>
          </p:nvPr>
        </p:nvSpPr>
        <p:spPr>
          <a:xfrm>
            <a:off x="1450824" y="5151511"/>
            <a:ext cx="7756161" cy="1974272"/>
          </a:xfrm>
        </p:spPr>
        <p:txBody>
          <a:bodyPr>
            <a:normAutofit/>
          </a:bodyPr>
          <a:lstStyle/>
          <a:p>
            <a:pPr>
              <a:buFont typeface="Wingdings" panose="05000000000000000000" pitchFamily="2" charset="2"/>
              <a:buChar char="§"/>
            </a:pPr>
            <a:r>
              <a:rPr lang="en-US" dirty="0"/>
              <a:t>Science</a:t>
            </a:r>
          </a:p>
          <a:p>
            <a:pPr>
              <a:buFont typeface="Wingdings" panose="05000000000000000000" pitchFamily="2" charset="2"/>
              <a:buChar char="§"/>
            </a:pPr>
            <a:r>
              <a:rPr lang="en-US" dirty="0"/>
              <a:t>The physical is psychological</a:t>
            </a:r>
          </a:p>
          <a:p>
            <a:pPr>
              <a:buFont typeface="Wingdings" panose="05000000000000000000" pitchFamily="2" charset="2"/>
              <a:buChar char="§"/>
            </a:pPr>
            <a:r>
              <a:rPr lang="en-US" dirty="0"/>
              <a:t>Psychological research can improve intervention</a:t>
            </a:r>
          </a:p>
          <a:p>
            <a:endParaRPr lang="en-US" dirty="0"/>
          </a:p>
        </p:txBody>
      </p:sp>
      <p:pic>
        <p:nvPicPr>
          <p:cNvPr id="7" name="Picture 6">
            <a:extLst>
              <a:ext uri="{FF2B5EF4-FFF2-40B4-BE49-F238E27FC236}">
                <a16:creationId xmlns:a16="http://schemas.microsoft.com/office/drawing/2014/main" id="{BCCB414E-C74A-47A0-B8D2-27741E50D0AF}"/>
              </a:ext>
            </a:extLst>
          </p:cNvPr>
          <p:cNvPicPr>
            <a:picLocks noChangeAspect="1"/>
          </p:cNvPicPr>
          <p:nvPr/>
        </p:nvPicPr>
        <p:blipFill>
          <a:blip r:embed="rId3"/>
          <a:stretch>
            <a:fillRect/>
          </a:stretch>
        </p:blipFill>
        <p:spPr>
          <a:xfrm>
            <a:off x="1540764" y="1281488"/>
            <a:ext cx="5909347" cy="3850309"/>
          </a:xfrm>
          <a:prstGeom prst="rect">
            <a:avLst/>
          </a:prstGeom>
        </p:spPr>
      </p:pic>
    </p:spTree>
    <p:extLst>
      <p:ext uri="{BB962C8B-B14F-4D97-AF65-F5344CB8AC3E}">
        <p14:creationId xmlns:p14="http://schemas.microsoft.com/office/powerpoint/2010/main" val="14415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7"/>
          <p:cNvSpPr>
            <a:spLocks noGrp="1"/>
          </p:cNvSpPr>
          <p:nvPr>
            <p:ph idx="1"/>
          </p:nvPr>
        </p:nvSpPr>
        <p:spPr>
          <a:xfrm>
            <a:off x="914400" y="1409205"/>
            <a:ext cx="8229600" cy="2783541"/>
          </a:xfrm>
        </p:spPr>
        <p:txBody>
          <a:bodyPr>
            <a:normAutofit/>
          </a:bodyPr>
          <a:lstStyle/>
          <a:p>
            <a:endParaRPr lang="en-US" sz="3200" b="1" dirty="0">
              <a:solidFill>
                <a:srgbClr val="00B0F0"/>
              </a:solidFill>
            </a:endParaRPr>
          </a:p>
          <a:p>
            <a:pPr>
              <a:buFont typeface="Wingdings" panose="05000000000000000000" pitchFamily="2" charset="2"/>
              <a:buChar char="§"/>
            </a:pPr>
            <a:r>
              <a:rPr lang="en-US" sz="3200" b="1" dirty="0"/>
              <a:t>What was the most important thing you learned during this class? </a:t>
            </a:r>
            <a:endParaRPr lang="en-US" sz="3200" dirty="0">
              <a:latin typeface="Calibri" charset="0"/>
              <a:ea typeface="MS PGothic" charset="0"/>
            </a:endParaRPr>
          </a:p>
          <a:p>
            <a:pPr>
              <a:buFont typeface="Wingdings" panose="05000000000000000000" pitchFamily="2" charset="2"/>
              <a:buChar char="§"/>
            </a:pPr>
            <a:r>
              <a:rPr lang="en-US" sz="3200" b="1" dirty="0"/>
              <a:t>What important question remains unanswered? </a:t>
            </a:r>
            <a:endParaRPr lang="en-US" sz="3200" dirty="0">
              <a:latin typeface="Calibri" charset="0"/>
              <a:ea typeface="MS PGothic"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81722"/>
            <a:ext cx="1573213"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488370" y="22268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en-US" b="1" u="sng" dirty="0">
                <a:solidFill>
                  <a:srgbClr val="00B0F0"/>
                </a:solidFill>
              </a:rPr>
              <a:t>CAT: One-Minute Paper</a:t>
            </a:r>
            <a:endParaRPr lang="en-US" b="1" u="sng" dirty="0"/>
          </a:p>
        </p:txBody>
      </p:sp>
    </p:spTree>
    <p:extLst>
      <p:ext uri="{BB962C8B-B14F-4D97-AF65-F5344CB8AC3E}">
        <p14:creationId xmlns:p14="http://schemas.microsoft.com/office/powerpoint/2010/main" val="112219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43127642"/>
              </p:ext>
            </p:extLst>
          </p:nvPr>
        </p:nvGraphicFramePr>
        <p:xfrm>
          <a:off x="482650" y="1248887"/>
          <a:ext cx="8204150" cy="5079623"/>
        </p:xfrm>
        <a:graphic>
          <a:graphicData uri="http://schemas.openxmlformats.org/drawingml/2006/table">
            <a:tbl>
              <a:tblPr/>
              <a:tblGrid>
                <a:gridCol w="653099">
                  <a:extLst>
                    <a:ext uri="{9D8B030D-6E8A-4147-A177-3AD203B41FA5}">
                      <a16:colId xmlns:a16="http://schemas.microsoft.com/office/drawing/2014/main" val="20000"/>
                    </a:ext>
                  </a:extLst>
                </a:gridCol>
                <a:gridCol w="7551051">
                  <a:extLst>
                    <a:ext uri="{9D8B030D-6E8A-4147-A177-3AD203B41FA5}">
                      <a16:colId xmlns:a16="http://schemas.microsoft.com/office/drawing/2014/main" val="20001"/>
                    </a:ext>
                  </a:extLst>
                </a:gridCol>
              </a:tblGrid>
              <a:tr h="360052">
                <a:tc>
                  <a:txBody>
                    <a:bodyPr/>
                    <a:lstStyle/>
                    <a:p>
                      <a:pPr algn="l" fontAlgn="b"/>
                      <a:r>
                        <a:rPr lang="en-US" sz="1400" b="0" i="0" u="none" strike="noStrike" dirty="0">
                          <a:solidFill>
                            <a:schemeClr val="tx1"/>
                          </a:solidFill>
                          <a:effectLst/>
                          <a:latin typeface="Calibri"/>
                        </a:rPr>
                        <a:t>Slide 1</a:t>
                      </a:r>
                    </a:p>
                  </a:txBody>
                  <a:tcPr marL="3493" marR="3493" marT="3492" marB="0" anchor="b">
                    <a:lnL>
                      <a:noFill/>
                    </a:lnL>
                    <a:lnR>
                      <a:noFill/>
                    </a:lnR>
                    <a:lnT>
                      <a:noFill/>
                    </a:lnT>
                    <a:lnB>
                      <a:noFill/>
                    </a:lnB>
                  </a:tcPr>
                </a:tc>
                <a:tc>
                  <a:txBody>
                    <a:bodyPr/>
                    <a:lstStyle/>
                    <a:p>
                      <a:r>
                        <a:rPr lang="fr-FR" sz="1400" dirty="0">
                          <a:solidFill>
                            <a:schemeClr val="tx1"/>
                          </a:solidFill>
                        </a:rPr>
                        <a:t>Photo Credit: </a:t>
                      </a:r>
                      <a:r>
                        <a:rPr lang="en-US" sz="1400" dirty="0">
                          <a:solidFill>
                            <a:schemeClr val="tx1"/>
                          </a:solidFill>
                        </a:rPr>
                        <a:t>SVG rendition of the humans on the Pioneer 10 plaque Carl</a:t>
                      </a:r>
                      <a:r>
                        <a:rPr lang="en-US" sz="1400" baseline="0" dirty="0">
                          <a:solidFill>
                            <a:schemeClr val="tx1"/>
                          </a:solidFill>
                        </a:rPr>
                        <a:t> Sagan </a:t>
                      </a:r>
                      <a:r>
                        <a:rPr lang="en-US" sz="1400" baseline="0" dirty="0">
                          <a:solidFill>
                            <a:schemeClr val="tx1"/>
                          </a:solidFill>
                          <a:hlinkClick r:id="rId3"/>
                        </a:rPr>
                        <a:t>https://commons.wikimedia.org/wiki/File:Human.svg#/media/File:Human.svg</a:t>
                      </a:r>
                      <a:r>
                        <a:rPr lang="en-US" sz="1400" baseline="0" dirty="0">
                          <a:solidFill>
                            <a:schemeClr val="tx1"/>
                          </a:solidFill>
                        </a:rPr>
                        <a:t> Public Domain</a:t>
                      </a:r>
                      <a:endParaRPr lang="fr-FR"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298006">
                <a:tc>
                  <a:txBody>
                    <a:bodyPr/>
                    <a:lstStyle/>
                    <a:p>
                      <a:pPr algn="l" fontAlgn="b"/>
                      <a:r>
                        <a:rPr lang="en-US" sz="1400" b="0" i="0" u="none" strike="noStrike" dirty="0">
                          <a:solidFill>
                            <a:schemeClr val="tx1"/>
                          </a:solidFill>
                          <a:effectLst/>
                          <a:latin typeface="Calibri"/>
                        </a:rPr>
                        <a:t>Slide 2</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mn-lt"/>
                        </a:rPr>
                        <a:t>Photo Credit: </a:t>
                      </a:r>
                      <a:r>
                        <a:rPr lang="en-US" sz="1400" b="0" i="0" u="none" strike="noStrike" dirty="0" err="1">
                          <a:solidFill>
                            <a:schemeClr val="tx1"/>
                          </a:solidFill>
                          <a:effectLst/>
                          <a:latin typeface="+mn-lt"/>
                        </a:rPr>
                        <a:t>Clker</a:t>
                      </a:r>
                      <a:r>
                        <a:rPr lang="en-US" sz="1400" b="0" i="0" u="none" strike="noStrike" dirty="0">
                          <a:solidFill>
                            <a:schemeClr val="tx1"/>
                          </a:solidFill>
                          <a:effectLst/>
                          <a:latin typeface="+mn-lt"/>
                        </a:rPr>
                        <a:t>-Free-Vector-Images Car </a:t>
                      </a:r>
                      <a:r>
                        <a:rPr lang="en-US" sz="1400" b="0" i="0" u="none" strike="noStrike" dirty="0">
                          <a:solidFill>
                            <a:schemeClr val="tx1"/>
                          </a:solidFill>
                          <a:effectLst/>
                          <a:latin typeface="+mn-lt"/>
                          <a:hlinkClick r:id="rId4"/>
                        </a:rPr>
                        <a:t>https://pixabay.com/en/car-classic-transportation-sports-42576/</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5"/>
                        </a:rPr>
                        <a:t>https://creativecommons.org/publicdomain/zero/1.0/deed.en</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526292">
                <a:tc>
                  <a:txBody>
                    <a:bodyPr/>
                    <a:lstStyle/>
                    <a:p>
                      <a:pPr algn="l" fontAlgn="b"/>
                      <a:r>
                        <a:rPr lang="en-US" sz="1400" b="0" i="0" u="none" strike="noStrike" dirty="0">
                          <a:solidFill>
                            <a:schemeClr val="tx1"/>
                          </a:solidFill>
                          <a:effectLst/>
                          <a:latin typeface="Calibri"/>
                        </a:rPr>
                        <a:t>Slide 4</a:t>
                      </a:r>
                    </a:p>
                  </a:txBody>
                  <a:tcPr marL="3493" marR="3493" marT="3492" marB="0" anchor="b">
                    <a:lnL>
                      <a:noFill/>
                    </a:lnL>
                    <a:lnR>
                      <a:noFill/>
                    </a:lnR>
                    <a:lnT>
                      <a:noFill/>
                    </a:lnT>
                    <a:lnB>
                      <a:noFill/>
                    </a:lnB>
                  </a:tcPr>
                </a:tc>
                <a:tc>
                  <a:txBody>
                    <a:bodyPr/>
                    <a:lstStyle/>
                    <a:p>
                      <a:r>
                        <a:rPr lang="en-US" sz="1400" dirty="0">
                          <a:solidFill>
                            <a:schemeClr val="tx1"/>
                          </a:solidFill>
                        </a:rPr>
                        <a:t>Photo Credit: Plethysmography NIH </a:t>
                      </a:r>
                      <a:r>
                        <a:rPr lang="en-US" sz="1400" dirty="0">
                          <a:solidFill>
                            <a:schemeClr val="tx1"/>
                          </a:solidFill>
                          <a:hlinkClick r:id="rId6"/>
                        </a:rPr>
                        <a:t>https://commons.wikimedia.org/wiki/File:Plethysmography.jpg#/media/File:Plethysmography.jpg</a:t>
                      </a:r>
                      <a:r>
                        <a:rPr lang="en-US" sz="1400" dirty="0">
                          <a:solidFill>
                            <a:schemeClr val="tx1"/>
                          </a:solidFill>
                        </a:rPr>
                        <a:t> Public Domain</a:t>
                      </a:r>
                    </a:p>
                  </a:txBody>
                  <a:tcPr marL="3493" marR="3493" marT="3492" marB="0" anchor="b">
                    <a:lnL>
                      <a:noFill/>
                    </a:lnL>
                    <a:lnR>
                      <a:noFill/>
                    </a:lnR>
                    <a:lnT>
                      <a:noFill/>
                    </a:lnT>
                    <a:lnB>
                      <a:noFill/>
                    </a:lnB>
                  </a:tcPr>
                </a:tc>
                <a:extLst>
                  <a:ext uri="{0D108BD9-81ED-4DB2-BD59-A6C34878D82A}">
                    <a16:rowId xmlns:a16="http://schemas.microsoft.com/office/drawing/2014/main" val="765803090"/>
                  </a:ext>
                </a:extLst>
              </a:tr>
              <a:tr h="526292">
                <a:tc>
                  <a:txBody>
                    <a:bodyPr/>
                    <a:lstStyle/>
                    <a:p>
                      <a:pPr algn="l" fontAlgn="b"/>
                      <a:r>
                        <a:rPr lang="en-US" sz="1400" b="0" i="0" u="none" strike="noStrike" dirty="0">
                          <a:solidFill>
                            <a:schemeClr val="tx1"/>
                          </a:solidFill>
                          <a:effectLst/>
                          <a:latin typeface="Calibri"/>
                        </a:rPr>
                        <a:t>Slide 5</a:t>
                      </a:r>
                    </a:p>
                  </a:txBody>
                  <a:tcPr marL="3493" marR="3493" marT="3492" marB="0" anchor="b">
                    <a:lnL>
                      <a:noFill/>
                    </a:lnL>
                    <a:lnR>
                      <a:noFill/>
                    </a:lnR>
                    <a:lnT>
                      <a:noFill/>
                    </a:lnT>
                    <a:lnB>
                      <a:noFill/>
                    </a:lnB>
                  </a:tcPr>
                </a:tc>
                <a:tc>
                  <a:txBody>
                    <a:bodyPr/>
                    <a:lstStyle/>
                    <a:p>
                      <a:r>
                        <a:rPr lang="en-US" sz="1400" dirty="0">
                          <a:solidFill>
                            <a:schemeClr val="tx1"/>
                          </a:solidFill>
                        </a:rPr>
                        <a:t>Photo Credit: </a:t>
                      </a:r>
                      <a:r>
                        <a:rPr lang="en-US" sz="1400" dirty="0" err="1">
                          <a:solidFill>
                            <a:schemeClr val="tx1"/>
                          </a:solidFill>
                        </a:rPr>
                        <a:t>Homonculus</a:t>
                      </a:r>
                      <a:r>
                        <a:rPr lang="en-US" sz="1400" dirty="0">
                          <a:solidFill>
                            <a:schemeClr val="tx1"/>
                          </a:solidFill>
                        </a:rPr>
                        <a:t> </a:t>
                      </a:r>
                      <a:r>
                        <a:rPr lang="en-US" sz="1400" dirty="0" err="1">
                          <a:solidFill>
                            <a:schemeClr val="tx1"/>
                          </a:solidFill>
                        </a:rPr>
                        <a:t>Noba</a:t>
                      </a:r>
                      <a:r>
                        <a:rPr lang="en-US" sz="1400" dirty="0">
                          <a:solidFill>
                            <a:schemeClr val="tx1"/>
                          </a:solidFill>
                        </a:rPr>
                        <a:t> Psychology </a:t>
                      </a:r>
                      <a:r>
                        <a:rPr lang="en-US" sz="1400" dirty="0">
                          <a:solidFill>
                            <a:schemeClr val="tx1"/>
                          </a:solidFill>
                          <a:hlinkClick r:id="rId7"/>
                        </a:rPr>
                        <a:t>http://nobaproject.com/modules/touch-and-pain</a:t>
                      </a:r>
                      <a:r>
                        <a:rPr lang="en-US" sz="1400" dirty="0">
                          <a:solidFill>
                            <a:schemeClr val="tx1"/>
                          </a:solidFill>
                        </a:rPr>
                        <a:t> </a:t>
                      </a:r>
                      <a:r>
                        <a:rPr lang="en-US" sz="1400" dirty="0">
                          <a:solidFill>
                            <a:schemeClr val="tx1"/>
                          </a:solidFill>
                          <a:hlinkClick r:id="rId8"/>
                        </a:rPr>
                        <a:t>https://creativecommons.org/licenses/by-nc-sa/4.0/deed.en_US</a:t>
                      </a:r>
                      <a:r>
                        <a:rPr lang="en-US"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362942">
                <a:tc>
                  <a:txBody>
                    <a:bodyPr/>
                    <a:lstStyle/>
                    <a:p>
                      <a:pPr algn="l" fontAlgn="b"/>
                      <a:r>
                        <a:rPr lang="en-US" sz="1400" b="0" i="0" u="none" strike="noStrike" dirty="0">
                          <a:solidFill>
                            <a:schemeClr val="tx1"/>
                          </a:solidFill>
                          <a:effectLst/>
                          <a:latin typeface="Calibri"/>
                        </a:rPr>
                        <a:t>Slide 7</a:t>
                      </a: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solidFill>
                          <a:effectLst/>
                          <a:latin typeface="Calibri"/>
                        </a:rPr>
                        <a:t>Photo Credit</a:t>
                      </a:r>
                      <a:r>
                        <a:rPr lang="en-US" sz="1400" b="0" i="0" u="none" strike="noStrike" dirty="0">
                          <a:solidFill>
                            <a:schemeClr val="tx1"/>
                          </a:solidFill>
                          <a:effectLst/>
                          <a:latin typeface="+mn-lt"/>
                        </a:rPr>
                        <a:t>: The Female’s Internal Sex Organs. unknown, </a:t>
                      </a:r>
                      <a:r>
                        <a:rPr lang="en-US" sz="1400" b="0" i="0" u="none" strike="noStrike" dirty="0">
                          <a:solidFill>
                            <a:schemeClr val="tx1"/>
                          </a:solidFill>
                          <a:effectLst/>
                          <a:latin typeface="+mn-lt"/>
                          <a:hlinkClick r:id="rId9"/>
                        </a:rPr>
                        <a:t>https://goo.gl/5GMbCr</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10"/>
                        </a:rPr>
                        <a:t>https://goo.gl/jidmcs</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581891">
                <a:tc>
                  <a:txBody>
                    <a:bodyPr/>
                    <a:lstStyle/>
                    <a:p>
                      <a:pPr algn="l" fontAlgn="b"/>
                      <a:r>
                        <a:rPr lang="en-US" sz="1400" b="0" i="0" u="none" strike="noStrike" dirty="0">
                          <a:solidFill>
                            <a:schemeClr val="tx1"/>
                          </a:solidFill>
                          <a:effectLst/>
                          <a:latin typeface="Calibri"/>
                        </a:rPr>
                        <a:t>Slide 8</a:t>
                      </a: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Calibri"/>
                        </a:rPr>
                        <a:t>Photo Credit</a:t>
                      </a:r>
                      <a:r>
                        <a:rPr lang="en-US" sz="1400" b="0" i="0" u="none" strike="noStrike" dirty="0">
                          <a:solidFill>
                            <a:schemeClr val="tx1"/>
                          </a:solidFill>
                          <a:effectLst/>
                          <a:latin typeface="+mn-lt"/>
                        </a:rPr>
                        <a:t>: The Male’s Internal and External Sex Organs unknown, </a:t>
                      </a:r>
                      <a:r>
                        <a:rPr lang="en-US" sz="1400" b="0" i="0" u="none" strike="noStrike" dirty="0">
                          <a:solidFill>
                            <a:schemeClr val="tx1"/>
                          </a:solidFill>
                          <a:effectLst/>
                          <a:latin typeface="+mn-lt"/>
                          <a:hlinkClick r:id="rId11"/>
                        </a:rPr>
                        <a:t>https://goo.gl/9kUDCN</a:t>
                      </a:r>
                      <a:r>
                        <a:rPr lang="en-US" sz="1400" b="0" i="0" u="none" strike="noStrike" dirty="0">
                          <a:solidFill>
                            <a:schemeClr val="tx1"/>
                          </a:solidFill>
                          <a:effectLst/>
                          <a:latin typeface="+mn-lt"/>
                        </a:rPr>
                        <a:t> </a:t>
                      </a:r>
                      <a:r>
                        <a:rPr lang="en-US" sz="1400" b="0" i="0" u="none" strike="noStrike" dirty="0">
                          <a:solidFill>
                            <a:schemeClr val="tx1"/>
                          </a:solidFill>
                          <a:effectLst/>
                          <a:latin typeface="+mn-lt"/>
                          <a:hlinkClick r:id="rId10"/>
                        </a:rPr>
                        <a:t>https://goo.gl/jidmcs</a:t>
                      </a:r>
                      <a:r>
                        <a:rPr lang="en-US" sz="1400" b="0" i="0" u="none" strike="noStrike" dirty="0">
                          <a:solidFill>
                            <a:schemeClr val="tx1"/>
                          </a:solidFill>
                          <a:effectLst/>
                          <a:latin typeface="+mn-lt"/>
                        </a:rPr>
                        <a:t> </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125540479"/>
                  </a:ext>
                </a:extLst>
              </a:tr>
              <a:tr h="820850">
                <a:tc>
                  <a:txBody>
                    <a:bodyPr/>
                    <a:lstStyle/>
                    <a:p>
                      <a:pPr algn="l" fontAlgn="b"/>
                      <a:r>
                        <a:rPr lang="en-US" sz="1400" b="0" i="0" u="none" strike="noStrike" dirty="0">
                          <a:solidFill>
                            <a:schemeClr val="tx1"/>
                          </a:solidFill>
                          <a:effectLst/>
                          <a:latin typeface="Calibri"/>
                        </a:rPr>
                        <a:t>Slide  12</a:t>
                      </a:r>
                    </a:p>
                  </a:txBody>
                  <a:tcPr marL="3493" marR="3493" marT="3492" marB="0" anchor="b">
                    <a:lnL>
                      <a:noFill/>
                    </a:lnL>
                    <a:lnR>
                      <a:noFill/>
                    </a:lnR>
                    <a:lnT>
                      <a:noFill/>
                    </a:lnT>
                    <a:lnB>
                      <a:noFill/>
                    </a:lnB>
                  </a:tcPr>
                </a:tc>
                <a:tc>
                  <a:txBody>
                    <a:bodyPr/>
                    <a:lstStyle/>
                    <a:p>
                      <a:r>
                        <a:rPr lang="en-US" sz="1400" dirty="0">
                          <a:solidFill>
                            <a:schemeClr val="tx1"/>
                          </a:solidFill>
                        </a:rPr>
                        <a:t>Photo Credit: Pregnancy. BruceBlaus </a:t>
                      </a:r>
                      <a:r>
                        <a:rPr lang="en-US" sz="1400" dirty="0">
                          <a:solidFill>
                            <a:schemeClr val="tx1"/>
                          </a:solidFill>
                          <a:hlinkClick r:id="rId12"/>
                        </a:rPr>
                        <a:t>https://commons.wikimedia.org/wiki/File:Blausen_0747_Pregnancy.png#/media/File:Blausen_0747_Pregnancy.png</a:t>
                      </a:r>
                      <a:r>
                        <a:rPr lang="en-US" sz="1400" dirty="0">
                          <a:solidFill>
                            <a:schemeClr val="tx1"/>
                          </a:solidFill>
                        </a:rPr>
                        <a:t>  </a:t>
                      </a:r>
                      <a:r>
                        <a:rPr lang="en-US" sz="1400" dirty="0">
                          <a:solidFill>
                            <a:schemeClr val="tx1"/>
                          </a:solidFill>
                          <a:hlinkClick r:id="rId13"/>
                        </a:rPr>
                        <a:t>https://creativecommons.org/licenses/by/3.0/</a:t>
                      </a:r>
                      <a:r>
                        <a:rPr lang="en-US"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449838">
                <a:tc>
                  <a:txBody>
                    <a:bodyPr/>
                    <a:lstStyle/>
                    <a:p>
                      <a:pPr algn="l" fontAlgn="b"/>
                      <a:r>
                        <a:rPr lang="en-US" sz="1400" b="0" i="0" u="none" strike="noStrike" dirty="0">
                          <a:solidFill>
                            <a:schemeClr val="tx1"/>
                          </a:solidFill>
                          <a:effectLst/>
                          <a:latin typeface="Calibri"/>
                        </a:rPr>
                        <a:t>Slide</a:t>
                      </a:r>
                      <a:r>
                        <a:rPr lang="en-US" sz="1400" b="0" i="0" u="none" strike="noStrike" baseline="0" dirty="0">
                          <a:solidFill>
                            <a:schemeClr val="tx1"/>
                          </a:solidFill>
                          <a:effectLst/>
                          <a:latin typeface="Calibri"/>
                        </a:rPr>
                        <a:t> 15</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r>
                        <a:rPr lang="en-US" sz="1400" b="0" i="0" u="none" strike="noStrike" dirty="0">
                          <a:solidFill>
                            <a:schemeClr val="tx1"/>
                          </a:solidFill>
                          <a:effectLst/>
                          <a:latin typeface="Calibri"/>
                        </a:rPr>
                        <a:t>Photo</a:t>
                      </a:r>
                      <a:r>
                        <a:rPr lang="en-US" sz="1400" b="0" i="0" u="none" strike="noStrike" baseline="0" dirty="0">
                          <a:solidFill>
                            <a:schemeClr val="tx1"/>
                          </a:solidFill>
                          <a:effectLst/>
                          <a:latin typeface="Calibri"/>
                        </a:rPr>
                        <a:t> Credit: </a:t>
                      </a:r>
                      <a:r>
                        <a:rPr lang="en-US" sz="1400" b="0" i="0" u="none" strike="noStrike" baseline="0" dirty="0">
                          <a:solidFill>
                            <a:schemeClr val="tx1"/>
                          </a:solidFill>
                          <a:effectLst/>
                          <a:latin typeface="+mn-lt"/>
                        </a:rPr>
                        <a:t>Numbers Sexually Transmitted Diseases in the US Delphi234 </a:t>
                      </a:r>
                      <a:r>
                        <a:rPr lang="en-US" sz="1400" b="0" i="0" u="none" strike="noStrike" baseline="0" dirty="0">
                          <a:solidFill>
                            <a:schemeClr val="tx1"/>
                          </a:solidFill>
                          <a:effectLst/>
                          <a:latin typeface="+mn-lt"/>
                          <a:hlinkClick r:id="rId14"/>
                        </a:rPr>
                        <a:t>https://simple.wikipedia.org/wiki/Sexually_transmitted_disease#/media/File:Rate_of_Sexually_Transmitted_Diseases_in_the_US.svg</a:t>
                      </a:r>
                      <a:r>
                        <a:rPr lang="en-US" sz="1400" b="0" i="0" u="none" strike="noStrike" baseline="0" dirty="0">
                          <a:solidFill>
                            <a:schemeClr val="tx1"/>
                          </a:solidFill>
                          <a:effectLst/>
                          <a:latin typeface="+mn-lt"/>
                        </a:rPr>
                        <a:t> </a:t>
                      </a:r>
                      <a:r>
                        <a:rPr lang="en-US" sz="1400" b="0" i="0" u="none" strike="noStrike" baseline="0" dirty="0">
                          <a:solidFill>
                            <a:schemeClr val="tx1"/>
                          </a:solidFill>
                          <a:effectLst/>
                          <a:latin typeface="+mn-lt"/>
                          <a:hlinkClick r:id="rId5"/>
                        </a:rPr>
                        <a:t>https://creativecommons.org/publicdomain/zero/1.0/deed.en</a:t>
                      </a:r>
                      <a:r>
                        <a:rPr lang="en-US" sz="1400" b="0" i="0" u="none" strike="noStrike" baseline="0" dirty="0">
                          <a:solidFill>
                            <a:schemeClr val="tx1"/>
                          </a:solidFill>
                          <a:effectLst/>
                          <a:latin typeface="+mn-lt"/>
                        </a:rPr>
                        <a:t> </a:t>
                      </a:r>
                    </a:p>
                    <a:p>
                      <a:pPr algn="l" fontAlgn="b"/>
                      <a:r>
                        <a:rPr lang="en-US" sz="1400" b="0" i="0" u="none" strike="noStrike" baseline="0" dirty="0">
                          <a:solidFill>
                            <a:schemeClr val="tx1"/>
                          </a:solidFill>
                          <a:effectLst/>
                          <a:latin typeface="+mn-lt"/>
                        </a:rPr>
                        <a:t>Photo Credit: Cases of HPV Cancers Graph Retroid </a:t>
                      </a:r>
                      <a:r>
                        <a:rPr lang="en-US" sz="1400" b="0" i="0" u="none" strike="noStrike" baseline="0" dirty="0">
                          <a:solidFill>
                            <a:schemeClr val="tx1"/>
                          </a:solidFill>
                          <a:effectLst/>
                          <a:latin typeface="+mn-lt"/>
                          <a:hlinkClick r:id="rId15"/>
                        </a:rPr>
                        <a:t>https://commons.wikimedia.org/wiki/File:Cases_of_HPV_cancers_graph.png#/media/File:Cases_of_HPV_cancers_graph.png</a:t>
                      </a:r>
                      <a:r>
                        <a:rPr lang="en-US" sz="1400" b="0" i="0" u="none" strike="noStrike" baseline="0" dirty="0">
                          <a:solidFill>
                            <a:schemeClr val="tx1"/>
                          </a:solidFill>
                          <a:effectLst/>
                          <a:latin typeface="+mn-lt"/>
                        </a:rPr>
                        <a:t> Public Domain</a:t>
                      </a: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9000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z="2100" b="1" u="sng"/>
              <a:t>Photo Attribution</a:t>
            </a:r>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2957425013"/>
              </p:ext>
            </p:extLst>
          </p:nvPr>
        </p:nvGraphicFramePr>
        <p:xfrm>
          <a:off x="457199" y="1269457"/>
          <a:ext cx="8204150" cy="5834082"/>
        </p:xfrm>
        <a:graphic>
          <a:graphicData uri="http://schemas.openxmlformats.org/drawingml/2006/table">
            <a:tbl>
              <a:tblPr/>
              <a:tblGrid>
                <a:gridCol w="653099">
                  <a:extLst>
                    <a:ext uri="{9D8B030D-6E8A-4147-A177-3AD203B41FA5}">
                      <a16:colId xmlns:a16="http://schemas.microsoft.com/office/drawing/2014/main" val="20000"/>
                    </a:ext>
                  </a:extLst>
                </a:gridCol>
                <a:gridCol w="7551051">
                  <a:extLst>
                    <a:ext uri="{9D8B030D-6E8A-4147-A177-3AD203B41FA5}">
                      <a16:colId xmlns:a16="http://schemas.microsoft.com/office/drawing/2014/main" val="20001"/>
                    </a:ext>
                  </a:extLst>
                </a:gridCol>
              </a:tblGrid>
              <a:tr h="449838">
                <a:tc>
                  <a:txBody>
                    <a:bodyPr/>
                    <a:lstStyle/>
                    <a:p>
                      <a:pPr algn="l" fontAlgn="b"/>
                      <a:r>
                        <a:rPr lang="en-US" sz="1400" b="0" i="0" u="none" strike="noStrike" dirty="0">
                          <a:solidFill>
                            <a:schemeClr val="tx1"/>
                          </a:solidFill>
                          <a:effectLst/>
                          <a:latin typeface="Calibri"/>
                        </a:rPr>
                        <a:t>Slide 18</a:t>
                      </a:r>
                    </a:p>
                  </a:txBody>
                  <a:tcPr marL="3493" marR="3493" marT="3492" marB="0" anchor="b">
                    <a:lnL>
                      <a:noFill/>
                    </a:lnL>
                    <a:lnR>
                      <a:noFill/>
                    </a:lnR>
                    <a:lnT>
                      <a:noFill/>
                    </a:lnT>
                    <a:lnB>
                      <a:noFill/>
                    </a:lnB>
                  </a:tcPr>
                </a:tc>
                <a:tc>
                  <a:txBody>
                    <a:bodyPr/>
                    <a:lstStyle/>
                    <a:p>
                      <a:r>
                        <a:rPr lang="fr-FR" sz="1400" dirty="0">
                          <a:solidFill>
                            <a:schemeClr val="tx1"/>
                          </a:solidFill>
                        </a:rPr>
                        <a:t>Photo </a:t>
                      </a:r>
                      <a:r>
                        <a:rPr lang="fr-FR" sz="1400" dirty="0" err="1">
                          <a:solidFill>
                            <a:schemeClr val="tx1"/>
                          </a:solidFill>
                        </a:rPr>
                        <a:t>Credit</a:t>
                      </a:r>
                      <a:r>
                        <a:rPr lang="fr-FR" sz="1400" dirty="0">
                          <a:solidFill>
                            <a:schemeClr val="tx1"/>
                          </a:solidFill>
                        </a:rPr>
                        <a:t>: Condom sasint </a:t>
                      </a:r>
                      <a:r>
                        <a:rPr lang="fr-FR" sz="1400" dirty="0">
                          <a:solidFill>
                            <a:schemeClr val="tx1"/>
                          </a:solidFill>
                          <a:hlinkClick r:id="rId3"/>
                        </a:rPr>
                        <a:t>https://pixabay.com/en/condom-hold-sex-akt-bedroom-1822413/</a:t>
                      </a:r>
                      <a:r>
                        <a:rPr lang="fr-FR" sz="1400" dirty="0">
                          <a:solidFill>
                            <a:schemeClr val="tx1"/>
                          </a:solidFill>
                        </a:rPr>
                        <a:t> </a:t>
                      </a:r>
                      <a:r>
                        <a:rPr lang="fr-FR" sz="1400" dirty="0">
                          <a:solidFill>
                            <a:schemeClr val="tx1"/>
                          </a:solidFill>
                          <a:hlinkClick r:id="rId4"/>
                        </a:rPr>
                        <a:t>https://creativecommons.org/publicdomain/zero/1.0/deed.en</a:t>
                      </a:r>
                      <a:r>
                        <a:rPr lang="fr-FR"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val="4001014078"/>
                  </a:ext>
                </a:extLst>
              </a:tr>
              <a:tr h="449838">
                <a:tc>
                  <a:txBody>
                    <a:bodyPr/>
                    <a:lstStyle/>
                    <a:p>
                      <a:pPr algn="l" fontAlgn="b"/>
                      <a:r>
                        <a:rPr lang="en-US" sz="1400" b="0" i="0" u="none" strike="noStrike" dirty="0">
                          <a:solidFill>
                            <a:schemeClr val="tx1"/>
                          </a:solidFill>
                          <a:effectLst/>
                          <a:latin typeface="Calibri"/>
                        </a:rPr>
                        <a:t>Slide 19</a:t>
                      </a:r>
                    </a:p>
                  </a:txBody>
                  <a:tcPr marL="3493" marR="3493" marT="3492" marB="0" anchor="b">
                    <a:lnL>
                      <a:noFill/>
                    </a:lnL>
                    <a:lnR>
                      <a:noFill/>
                    </a:lnR>
                    <a:lnT>
                      <a:noFill/>
                    </a:lnT>
                    <a:lnB>
                      <a:noFill/>
                    </a:lnB>
                  </a:tcPr>
                </a:tc>
                <a:tc>
                  <a:txBody>
                    <a:bodyPr/>
                    <a:lstStyle/>
                    <a:p>
                      <a:r>
                        <a:rPr lang="fr-FR" sz="1400" dirty="0">
                          <a:solidFill>
                            <a:schemeClr val="tx1"/>
                          </a:solidFill>
                        </a:rPr>
                        <a:t>Photo Credit:  </a:t>
                      </a:r>
                      <a:r>
                        <a:rPr lang="en-US" sz="1400" dirty="0">
                          <a:solidFill>
                            <a:schemeClr val="tx1"/>
                          </a:solidFill>
                        </a:rPr>
                        <a:t>Blue pseudo-3D version of a Mars/male symbol AnonMoos </a:t>
                      </a:r>
                      <a:r>
                        <a:rPr lang="en-US" sz="1400" dirty="0">
                          <a:solidFill>
                            <a:schemeClr val="tx1"/>
                          </a:solidFill>
                          <a:hlinkClick r:id="rId5"/>
                        </a:rPr>
                        <a:t>https://commons.wikimedia.org/wiki/File:Mars-male-symbol-pseudo-3D-blue.svg#/media/File:Mars-male-symbol-pseudo-3D-blue.svg</a:t>
                      </a:r>
                      <a:r>
                        <a:rPr lang="en-US" sz="1400" dirty="0">
                          <a:solidFill>
                            <a:schemeClr val="tx1"/>
                          </a:solidFill>
                        </a:rPr>
                        <a:t> Public Domain</a:t>
                      </a:r>
                      <a:endParaRPr lang="fr-FR"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val="3336836162"/>
                  </a:ext>
                </a:extLst>
              </a:tr>
              <a:tr h="449838">
                <a:tc>
                  <a:txBody>
                    <a:bodyPr/>
                    <a:lstStyle/>
                    <a:p>
                      <a:pPr algn="l" fontAlgn="b"/>
                      <a:r>
                        <a:rPr lang="en-US" sz="1400" b="0" i="0" u="none" strike="noStrike" dirty="0">
                          <a:solidFill>
                            <a:schemeClr val="tx1"/>
                          </a:solidFill>
                          <a:effectLst/>
                          <a:latin typeface="Calibri"/>
                        </a:rPr>
                        <a:t>Slide 20</a:t>
                      </a:r>
                    </a:p>
                  </a:txBody>
                  <a:tcPr marL="3493" marR="3493" marT="3492" marB="0" anchor="b">
                    <a:lnL>
                      <a:noFill/>
                    </a:lnL>
                    <a:lnR>
                      <a:noFill/>
                    </a:lnR>
                    <a:lnT>
                      <a:noFill/>
                    </a:lnT>
                    <a:lnB>
                      <a:noFill/>
                    </a:lnB>
                  </a:tcPr>
                </a:tc>
                <a:tc>
                  <a:txBody>
                    <a:bodyPr/>
                    <a:lstStyle/>
                    <a:p>
                      <a:r>
                        <a:rPr lang="fr-FR" sz="1400" dirty="0">
                          <a:solidFill>
                            <a:schemeClr val="tx1"/>
                          </a:solidFill>
                        </a:rPr>
                        <a:t>Photo Credit: </a:t>
                      </a:r>
                      <a:r>
                        <a:rPr lang="en-US" sz="1400" dirty="0">
                          <a:solidFill>
                            <a:schemeClr val="tx1"/>
                          </a:solidFill>
                        </a:rPr>
                        <a:t>Pink pseudo-3D version of a Venus sign AnonMoos </a:t>
                      </a:r>
                      <a:r>
                        <a:rPr lang="en-US" sz="1400" dirty="0">
                          <a:solidFill>
                            <a:schemeClr val="tx1"/>
                          </a:solidFill>
                          <a:hlinkClick r:id="rId6"/>
                        </a:rPr>
                        <a:t>https://commons.wikimedia.org/wiki/File:Venus-female-symbol-pseudo-3D-pink.svg#/media/File:Venus-female-symbol-pseudo-3D-pink.svg</a:t>
                      </a:r>
                      <a:r>
                        <a:rPr lang="en-US" sz="1400" dirty="0">
                          <a:solidFill>
                            <a:schemeClr val="tx1"/>
                          </a:solidFill>
                        </a:rPr>
                        <a:t> Public Domain</a:t>
                      </a:r>
                      <a:endParaRPr lang="fr-FR"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val="1657641443"/>
                  </a:ext>
                </a:extLst>
              </a:tr>
              <a:tr h="449838">
                <a:tc>
                  <a:txBody>
                    <a:bodyPr/>
                    <a:lstStyle/>
                    <a:p>
                      <a:pPr algn="l" fontAlgn="b"/>
                      <a:r>
                        <a:rPr lang="en-US" sz="1400" b="0" i="0" u="none" strike="noStrike" dirty="0">
                          <a:solidFill>
                            <a:schemeClr val="tx1"/>
                          </a:solidFill>
                          <a:effectLst/>
                          <a:latin typeface="Calibri"/>
                        </a:rPr>
                        <a:t>Slide 22</a:t>
                      </a:r>
                    </a:p>
                  </a:txBody>
                  <a:tcPr marL="3493" marR="3493" marT="3492" marB="0" anchor="b">
                    <a:lnL>
                      <a:noFill/>
                    </a:lnL>
                    <a:lnR>
                      <a:noFill/>
                    </a:lnR>
                    <a:lnT>
                      <a:noFill/>
                    </a:lnT>
                    <a:lnB>
                      <a:noFill/>
                    </a:lnB>
                  </a:tcPr>
                </a:tc>
                <a:tc>
                  <a:txBody>
                    <a:bodyPr/>
                    <a:lstStyle/>
                    <a:p>
                      <a:r>
                        <a:rPr lang="fr-FR" sz="1400" dirty="0">
                          <a:solidFill>
                            <a:schemeClr val="tx1"/>
                          </a:solidFill>
                        </a:rPr>
                        <a:t>Photo Credit: </a:t>
                      </a:r>
                      <a:r>
                        <a:rPr lang="fr-FR" sz="1400" dirty="0" err="1">
                          <a:solidFill>
                            <a:schemeClr val="tx1"/>
                          </a:solidFill>
                        </a:rPr>
                        <a:t>Feet</a:t>
                      </a:r>
                      <a:r>
                        <a:rPr lang="fr-FR" sz="1400" dirty="0">
                          <a:solidFill>
                            <a:schemeClr val="tx1"/>
                          </a:solidFill>
                        </a:rPr>
                        <a:t> Max Pixel </a:t>
                      </a:r>
                      <a:r>
                        <a:rPr lang="fr-FR" sz="1400" dirty="0">
                          <a:solidFill>
                            <a:schemeClr val="tx1"/>
                          </a:solidFill>
                          <a:hlinkClick r:id="rId7"/>
                        </a:rPr>
                        <a:t>http://maxpixel.freegreatpicture.com/Legs-Couple-Bed-Sheet-Girl-Guy-Tattoo-Feet-People-2605664</a:t>
                      </a:r>
                      <a:r>
                        <a:rPr lang="fr-FR" sz="1400" dirty="0">
                          <a:solidFill>
                            <a:schemeClr val="tx1"/>
                          </a:solidFill>
                        </a:rPr>
                        <a:t> </a:t>
                      </a:r>
                      <a:r>
                        <a:rPr lang="fr-FR" sz="1400" dirty="0">
                          <a:solidFill>
                            <a:schemeClr val="tx1"/>
                          </a:solidFill>
                          <a:hlinkClick r:id="rId4"/>
                        </a:rPr>
                        <a:t>https://creativecommons.org/publicdomain/zero/1.0/deed.en</a:t>
                      </a:r>
                      <a:r>
                        <a:rPr lang="fr-FR" sz="1400" dirty="0">
                          <a:solidFill>
                            <a:schemeClr val="tx1"/>
                          </a:solidFill>
                        </a:rPr>
                        <a:t> </a:t>
                      </a:r>
                    </a:p>
                  </a:txBody>
                  <a:tcPr marL="3493" marR="3493" marT="3492" marB="0" anchor="b">
                    <a:lnL>
                      <a:noFill/>
                    </a:lnL>
                    <a:lnR>
                      <a:noFill/>
                    </a:lnR>
                    <a:lnT>
                      <a:noFill/>
                    </a:lnT>
                    <a:lnB>
                      <a:noFill/>
                    </a:lnB>
                  </a:tcPr>
                </a:tc>
                <a:extLst>
                  <a:ext uri="{0D108BD9-81ED-4DB2-BD59-A6C34878D82A}">
                    <a16:rowId xmlns:a16="http://schemas.microsoft.com/office/drawing/2014/main" val="10000"/>
                  </a:ext>
                </a:extLst>
              </a:tr>
              <a:tr h="0">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1"/>
                  </a:ext>
                </a:extLst>
              </a:tr>
              <a:tr h="0">
                <a:tc>
                  <a:txBody>
                    <a:bodyPr/>
                    <a:lstStyle/>
                    <a:p>
                      <a:pPr algn="l" fontAlgn="b"/>
                      <a:r>
                        <a:rPr lang="en-US" sz="1400" b="0" i="0" u="none" strike="noStrike" dirty="0">
                          <a:solidFill>
                            <a:schemeClr val="tx1"/>
                          </a:solidFill>
                          <a:effectLst/>
                          <a:latin typeface="Calibri"/>
                        </a:rPr>
                        <a:t>Slide 23 </a:t>
                      </a:r>
                    </a:p>
                  </a:txBody>
                  <a:tcPr marL="3493" marR="3493" marT="3492" marB="0" anchor="b">
                    <a:lnL>
                      <a:noFill/>
                    </a:lnL>
                    <a:lnR>
                      <a:noFill/>
                    </a:lnR>
                    <a:lnT>
                      <a:noFill/>
                    </a:lnT>
                    <a:lnB>
                      <a:noFill/>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dirty="0"/>
                        <a:t>Photo Credit: </a:t>
                      </a:r>
                      <a:r>
                        <a:rPr lang="en-US" sz="1400" dirty="0"/>
                        <a:t>Illustrated silhouette of a black cat nehtaeh79 </a:t>
                      </a:r>
                      <a:r>
                        <a:rPr lang="en-US" sz="1400" dirty="0">
                          <a:hlinkClick r:id="rId8"/>
                        </a:rPr>
                        <a:t>http://www.freestockphotos.biz/stockphoto/16624</a:t>
                      </a:r>
                      <a:r>
                        <a:rPr lang="en-US" sz="1400" dirty="0"/>
                        <a:t>  </a:t>
                      </a:r>
                      <a:r>
                        <a:rPr lang="en-US" sz="1400" dirty="0">
                          <a:hlinkClick r:id="rId9"/>
                        </a:rPr>
                        <a:t>http://creativecommons.org/publicdomain/zero/1.0/</a:t>
                      </a:r>
                      <a:endParaRPr lang="en-US" sz="1400" dirty="0"/>
                    </a:p>
                  </a:txBody>
                  <a:tcPr marL="3493" marR="3493" marT="3492" marB="0" anchor="b">
                    <a:lnL>
                      <a:noFill/>
                    </a:lnL>
                    <a:lnR>
                      <a:noFill/>
                    </a:lnR>
                    <a:lnT>
                      <a:noFill/>
                    </a:lnT>
                    <a:lnB>
                      <a:noFill/>
                    </a:lnB>
                  </a:tcPr>
                </a:tc>
                <a:extLst>
                  <a:ext uri="{0D108BD9-81ED-4DB2-BD59-A6C34878D82A}">
                    <a16:rowId xmlns:a16="http://schemas.microsoft.com/office/drawing/2014/main" val="10002"/>
                  </a:ext>
                </a:extLst>
              </a:tr>
              <a:tr h="449838">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3"/>
                  </a:ext>
                </a:extLst>
              </a:tr>
              <a:tr h="449838">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125540479"/>
                  </a:ext>
                </a:extLst>
              </a:tr>
              <a:tr h="616474">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4"/>
                  </a:ext>
                </a:extLst>
              </a:tr>
              <a:tr h="820850">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endParaRPr lang="en-US" sz="1400" dirty="0">
                        <a:solidFill>
                          <a:schemeClr val="tx1"/>
                        </a:solidFill>
                      </a:endParaRPr>
                    </a:p>
                  </a:txBody>
                  <a:tcPr marL="3493" marR="3493" marT="3492" marB="0" anchor="b">
                    <a:lnL>
                      <a:noFill/>
                    </a:lnL>
                    <a:lnR>
                      <a:noFill/>
                    </a:lnR>
                    <a:lnT>
                      <a:noFill/>
                    </a:lnT>
                    <a:lnB>
                      <a:noFill/>
                    </a:lnB>
                  </a:tcPr>
                </a:tc>
                <a:extLst>
                  <a:ext uri="{0D108BD9-81ED-4DB2-BD59-A6C34878D82A}">
                    <a16:rowId xmlns:a16="http://schemas.microsoft.com/office/drawing/2014/main" val="10005"/>
                  </a:ext>
                </a:extLst>
              </a:tr>
              <a:tr h="449838">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tc>
                  <a:txBody>
                    <a:bodyPr/>
                    <a:lstStyle/>
                    <a:p>
                      <a:pPr algn="l" fontAlgn="b"/>
                      <a:endParaRPr lang="en-US" sz="1400" b="0" i="0" u="none" strike="noStrike" dirty="0">
                        <a:solidFill>
                          <a:schemeClr val="tx1"/>
                        </a:solidFill>
                        <a:effectLst/>
                        <a:latin typeface="Calibri"/>
                      </a:endParaRPr>
                    </a:p>
                  </a:txBody>
                  <a:tcPr marL="3493" marR="3493" marT="3492"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0748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5" name="Content Placeholder 2"/>
          <p:cNvSpPr>
            <a:spLocks noGrp="1"/>
          </p:cNvSpPr>
          <p:nvPr>
            <p:ph idx="1"/>
          </p:nvPr>
        </p:nvSpPr>
        <p:spPr>
          <a:xfrm>
            <a:off x="457199" y="1417638"/>
            <a:ext cx="8040029" cy="4995481"/>
          </a:xfrm>
        </p:spPr>
        <p:txBody>
          <a:bodyPr>
            <a:normAutofit fontScale="85000" lnSpcReduction="20000"/>
          </a:bodyPr>
          <a:lstStyle/>
          <a:p>
            <a:r>
              <a:rPr lang="en-US" b="1" dirty="0"/>
              <a:t>Why Sexual Anatomy is being taught in psychology:</a:t>
            </a:r>
          </a:p>
          <a:p>
            <a:pPr lvl="1">
              <a:buFont typeface="Arial" panose="020B0604020202020204" pitchFamily="34" charset="0"/>
              <a:buChar char="•"/>
            </a:pPr>
            <a:r>
              <a:rPr lang="en-US" b="1" dirty="0">
                <a:latin typeface="+mj-lt"/>
              </a:rPr>
              <a:t>Masters &amp; Johnson</a:t>
            </a:r>
          </a:p>
          <a:p>
            <a:pPr lvl="1">
              <a:buFont typeface="Arial" panose="020B0604020202020204" pitchFamily="34" charset="0"/>
              <a:buChar char="•"/>
            </a:pPr>
            <a:r>
              <a:rPr lang="en-US" b="1" dirty="0"/>
              <a:t>Pleasure? Or Reproduction?</a:t>
            </a:r>
          </a:p>
          <a:p>
            <a:pPr>
              <a:buFont typeface="Arial" panose="020B0604020202020204" pitchFamily="34" charset="0"/>
              <a:buChar char="•"/>
            </a:pPr>
            <a:r>
              <a:rPr lang="en-US" dirty="0"/>
              <a:t>Sexual Anatomy and Physiology</a:t>
            </a:r>
          </a:p>
          <a:p>
            <a:pPr lvl="1">
              <a:buFont typeface="Arial" panose="020B0604020202020204" pitchFamily="34" charset="0"/>
              <a:buChar char="•"/>
            </a:pPr>
            <a:r>
              <a:rPr lang="en-US" dirty="0"/>
              <a:t>Female</a:t>
            </a:r>
          </a:p>
          <a:p>
            <a:pPr lvl="1">
              <a:buFont typeface="Arial" panose="020B0604020202020204" pitchFamily="34" charset="0"/>
              <a:buChar char="•"/>
            </a:pPr>
            <a:r>
              <a:rPr lang="en-US" dirty="0"/>
              <a:t>Male</a:t>
            </a:r>
          </a:p>
          <a:p>
            <a:r>
              <a:rPr lang="en-US" dirty="0"/>
              <a:t>The Sexual Response Cycle</a:t>
            </a:r>
          </a:p>
          <a:p>
            <a:pPr>
              <a:buFont typeface="Arial" panose="020B0604020202020204" pitchFamily="34" charset="0"/>
              <a:buChar char="•"/>
            </a:pPr>
            <a:r>
              <a:rPr lang="en-US" dirty="0"/>
              <a:t>Consequences of Sexual behavior?</a:t>
            </a:r>
          </a:p>
          <a:p>
            <a:pPr lvl="1">
              <a:buFont typeface="Arial" panose="020B0604020202020204" pitchFamily="34" charset="0"/>
              <a:buChar char="•"/>
            </a:pPr>
            <a:r>
              <a:rPr lang="en-US" dirty="0"/>
              <a:t>Pregnancy</a:t>
            </a:r>
          </a:p>
          <a:p>
            <a:pPr lvl="2"/>
            <a:r>
              <a:rPr lang="en-US" dirty="0"/>
              <a:t>Birth Control</a:t>
            </a:r>
          </a:p>
          <a:p>
            <a:pPr lvl="1">
              <a:buFont typeface="Arial" panose="020B0604020202020204" pitchFamily="34" charset="0"/>
              <a:buChar char="•"/>
            </a:pPr>
            <a:r>
              <a:rPr lang="en-US" dirty="0"/>
              <a:t>STIs</a:t>
            </a:r>
          </a:p>
          <a:p>
            <a:pPr>
              <a:buFont typeface="Arial" panose="020B0604020202020204" pitchFamily="34" charset="0"/>
              <a:buChar char="•"/>
            </a:pPr>
            <a:r>
              <a:rPr lang="en-US" dirty="0"/>
              <a:t>Sexual Dysfunctions &amp; Treatments</a:t>
            </a:r>
          </a:p>
          <a:p>
            <a:pPr>
              <a:buFont typeface="Arial" panose="020B0604020202020204" pitchFamily="34" charset="0"/>
              <a:buChar char="•"/>
            </a:pPr>
            <a:r>
              <a:rPr lang="en-US" dirty="0"/>
              <a:t>Conclusion </a:t>
            </a:r>
          </a:p>
        </p:txBody>
      </p:sp>
    </p:spTree>
    <p:extLst>
      <p:ext uri="{BB962C8B-B14F-4D97-AF65-F5344CB8AC3E}">
        <p14:creationId xmlns:p14="http://schemas.microsoft.com/office/powerpoint/2010/main" val="423701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t>Masters &amp; Johnson</a:t>
            </a:r>
          </a:p>
        </p:txBody>
      </p:sp>
      <p:pic>
        <p:nvPicPr>
          <p:cNvPr id="6" name="Content Placeholder 5"/>
          <p:cNvPicPr>
            <a:picLocks noGrp="1" noChangeAspect="1"/>
          </p:cNvPicPr>
          <p:nvPr>
            <p:ph idx="1"/>
          </p:nvPr>
        </p:nvPicPr>
        <p:blipFill>
          <a:blip r:embed="rId3"/>
          <a:stretch>
            <a:fillRect/>
          </a:stretch>
        </p:blipFill>
        <p:spPr>
          <a:xfrm>
            <a:off x="2119843" y="1664669"/>
            <a:ext cx="4955514" cy="3948425"/>
          </a:xfrm>
          <a:prstGeom prst="rect">
            <a:avLst/>
          </a:prstGeom>
        </p:spPr>
      </p:pic>
    </p:spTree>
    <p:extLst>
      <p:ext uri="{BB962C8B-B14F-4D97-AF65-F5344CB8AC3E}">
        <p14:creationId xmlns:p14="http://schemas.microsoft.com/office/powerpoint/2010/main" val="372734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Sex: Pleasure or Reproduction?</a:t>
            </a:r>
          </a:p>
        </p:txBody>
      </p:sp>
      <p:pic>
        <p:nvPicPr>
          <p:cNvPr id="7" name="Picture 6">
            <a:extLst>
              <a:ext uri="{FF2B5EF4-FFF2-40B4-BE49-F238E27FC236}">
                <a16:creationId xmlns:a16="http://schemas.microsoft.com/office/drawing/2014/main" id="{631AA194-9587-4867-AA50-657B55BAD803}"/>
              </a:ext>
            </a:extLst>
          </p:cNvPr>
          <p:cNvPicPr>
            <a:picLocks noChangeAspect="1"/>
          </p:cNvPicPr>
          <p:nvPr/>
        </p:nvPicPr>
        <p:blipFill>
          <a:blip r:embed="rId3"/>
          <a:stretch>
            <a:fillRect/>
          </a:stretch>
        </p:blipFill>
        <p:spPr>
          <a:xfrm>
            <a:off x="1544782" y="1417638"/>
            <a:ext cx="6054436" cy="4465147"/>
          </a:xfrm>
          <a:prstGeom prst="rect">
            <a:avLst/>
          </a:prstGeom>
        </p:spPr>
      </p:pic>
    </p:spTree>
    <p:extLst>
      <p:ext uri="{BB962C8B-B14F-4D97-AF65-F5344CB8AC3E}">
        <p14:creationId xmlns:p14="http://schemas.microsoft.com/office/powerpoint/2010/main" val="25295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587880"/>
            <a:ext cx="8030308" cy="4995481"/>
          </a:xfrm>
        </p:spPr>
        <p:txBody>
          <a:bodyPr>
            <a:normAutofit fontScale="85000" lnSpcReduction="10000"/>
          </a:bodyPr>
          <a:lstStyle/>
          <a:p>
            <a:r>
              <a:rPr lang="en-US" dirty="0">
                <a:solidFill>
                  <a:schemeClr val="bg1">
                    <a:lumMod val="75000"/>
                  </a:schemeClr>
                </a:solidFill>
              </a:rPr>
              <a:t>Why Sexual Anatomy is being taught in psychology:</a:t>
            </a:r>
          </a:p>
          <a:p>
            <a:pPr>
              <a:buFont typeface="Arial" panose="020B0604020202020204" pitchFamily="34" charset="0"/>
              <a:buChar char="•"/>
            </a:pPr>
            <a:r>
              <a:rPr lang="en-US" b="1" dirty="0"/>
              <a:t>Sexual Anatomy and Physiology</a:t>
            </a:r>
          </a:p>
          <a:p>
            <a:pPr lvl="1">
              <a:buFont typeface="Arial" panose="020B0604020202020204" pitchFamily="34" charset="0"/>
              <a:buChar char="•"/>
            </a:pPr>
            <a:r>
              <a:rPr lang="en-US" b="1" dirty="0"/>
              <a:t>Female</a:t>
            </a:r>
          </a:p>
          <a:p>
            <a:pPr lvl="1">
              <a:buFont typeface="Arial" panose="020B0604020202020204" pitchFamily="34" charset="0"/>
              <a:buChar char="•"/>
            </a:pPr>
            <a:r>
              <a:rPr lang="en-US" b="1" dirty="0"/>
              <a:t>Male</a:t>
            </a:r>
          </a:p>
          <a:p>
            <a:r>
              <a:rPr lang="en-US" dirty="0">
                <a:solidFill>
                  <a:schemeClr val="bg1">
                    <a:lumMod val="75000"/>
                  </a:schemeClr>
                </a:solidFill>
              </a:rPr>
              <a:t>The Sexual Response Cycle</a:t>
            </a:r>
          </a:p>
          <a:p>
            <a:pPr>
              <a:buFont typeface="Arial" panose="020B0604020202020204" pitchFamily="34" charset="0"/>
              <a:buChar char="•"/>
            </a:pPr>
            <a:r>
              <a:rPr lang="en-US" dirty="0">
                <a:solidFill>
                  <a:schemeClr val="bg1">
                    <a:lumMod val="75000"/>
                  </a:schemeClr>
                </a:solidFill>
              </a:rPr>
              <a:t>Consequences of Sexual behavior?</a:t>
            </a:r>
          </a:p>
          <a:p>
            <a:pPr lvl="1">
              <a:buFont typeface="Arial" panose="020B0604020202020204" pitchFamily="34" charset="0"/>
              <a:buChar char="•"/>
            </a:pPr>
            <a:r>
              <a:rPr lang="en-US" dirty="0">
                <a:solidFill>
                  <a:schemeClr val="bg1">
                    <a:lumMod val="75000"/>
                  </a:schemeClr>
                </a:solidFill>
              </a:rPr>
              <a:t>Pregnancy</a:t>
            </a:r>
          </a:p>
          <a:p>
            <a:pPr lvl="2"/>
            <a:r>
              <a:rPr lang="en-US" dirty="0">
                <a:solidFill>
                  <a:schemeClr val="bg1">
                    <a:lumMod val="75000"/>
                  </a:schemeClr>
                </a:solidFill>
              </a:rPr>
              <a:t>Birth Control</a:t>
            </a:r>
          </a:p>
          <a:p>
            <a:pPr lvl="1">
              <a:buFont typeface="Arial" panose="020B0604020202020204" pitchFamily="34" charset="0"/>
              <a:buChar char="•"/>
            </a:pPr>
            <a:r>
              <a:rPr lang="en-US" dirty="0">
                <a:solidFill>
                  <a:schemeClr val="bg1">
                    <a:lumMod val="75000"/>
                  </a:schemeClr>
                </a:solidFill>
              </a:rPr>
              <a:t>STIs</a:t>
            </a:r>
          </a:p>
          <a:p>
            <a:pPr>
              <a:buFont typeface="Arial" panose="020B0604020202020204" pitchFamily="34" charset="0"/>
              <a:buChar char="•"/>
            </a:pPr>
            <a:r>
              <a:rPr lang="en-US" dirty="0">
                <a:solidFill>
                  <a:schemeClr val="bg1">
                    <a:lumMod val="75000"/>
                  </a:schemeClr>
                </a:solidFill>
              </a:rPr>
              <a:t>Sexual Dysfunctions &amp; Treatments</a:t>
            </a:r>
          </a:p>
          <a:p>
            <a:pPr>
              <a:buFont typeface="Arial" panose="020B0604020202020204" pitchFamily="34" charset="0"/>
              <a:buChar char="•"/>
            </a:pPr>
            <a:r>
              <a:rPr lang="en-US" dirty="0">
                <a:solidFill>
                  <a:schemeClr val="bg1">
                    <a:lumMod val="75000"/>
                  </a:schemeClr>
                </a:solidFill>
              </a:rPr>
              <a:t>Conclusion </a:t>
            </a:r>
          </a:p>
        </p:txBody>
      </p:sp>
      <p:sp>
        <p:nvSpPr>
          <p:cNvPr id="6" name="Title 1"/>
          <p:cNvSpPr>
            <a:spLocks noGrp="1"/>
          </p:cNvSpPr>
          <p:nvPr>
            <p:ph type="title"/>
          </p:nvPr>
        </p:nvSpPr>
        <p:spPr>
          <a:xfrm>
            <a:off x="457200" y="274638"/>
            <a:ext cx="8229600" cy="1143000"/>
          </a:xfrm>
        </p:spPr>
        <p:txBody>
          <a:bodyPr/>
          <a:lstStyle/>
          <a:p>
            <a:r>
              <a:rPr lang="en-US" b="1" u="sng" dirty="0"/>
              <a:t>Overview</a:t>
            </a:r>
          </a:p>
        </p:txBody>
      </p:sp>
    </p:spTree>
    <p:extLst>
      <p:ext uri="{BB962C8B-B14F-4D97-AF65-F5344CB8AC3E}">
        <p14:creationId xmlns:p14="http://schemas.microsoft.com/office/powerpoint/2010/main" val="341362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Activity: Female Anatomy</a:t>
            </a:r>
          </a:p>
        </p:txBody>
      </p:sp>
      <p:sp>
        <p:nvSpPr>
          <p:cNvPr id="3" name="Content Placeholder 2"/>
          <p:cNvSpPr>
            <a:spLocks noGrp="1"/>
          </p:cNvSpPr>
          <p:nvPr>
            <p:ph sz="half" idx="1"/>
          </p:nvPr>
        </p:nvSpPr>
        <p:spPr>
          <a:xfrm>
            <a:off x="906900" y="1600200"/>
            <a:ext cx="4038600" cy="4525963"/>
          </a:xfrm>
        </p:spPr>
        <p:txBody>
          <a:bodyPr/>
          <a:lstStyle/>
          <a:p>
            <a:pPr>
              <a:buFont typeface="Wingdings" panose="05000000000000000000" pitchFamily="2" charset="2"/>
              <a:buChar char="§"/>
            </a:pPr>
            <a:r>
              <a:rPr lang="en-US" dirty="0"/>
              <a:t>Labia</a:t>
            </a:r>
          </a:p>
          <a:p>
            <a:pPr>
              <a:buFont typeface="Wingdings" panose="05000000000000000000" pitchFamily="2" charset="2"/>
              <a:buChar char="§"/>
            </a:pPr>
            <a:r>
              <a:rPr lang="en-US" dirty="0"/>
              <a:t>Clitoris</a:t>
            </a:r>
          </a:p>
          <a:p>
            <a:pPr>
              <a:buFont typeface="Wingdings" panose="05000000000000000000" pitchFamily="2" charset="2"/>
              <a:buChar char="§"/>
            </a:pPr>
            <a:r>
              <a:rPr lang="en-US" dirty="0"/>
              <a:t>Vagina</a:t>
            </a:r>
          </a:p>
          <a:p>
            <a:pPr>
              <a:buFont typeface="Wingdings" panose="05000000000000000000" pitchFamily="2" charset="2"/>
              <a:buChar char="§"/>
            </a:pPr>
            <a:r>
              <a:rPr lang="en-US" dirty="0"/>
              <a:t>Uterus</a:t>
            </a:r>
          </a:p>
          <a:p>
            <a:pPr>
              <a:buFont typeface="Wingdings" panose="05000000000000000000" pitchFamily="2" charset="2"/>
              <a:buChar char="§"/>
            </a:pPr>
            <a:r>
              <a:rPr lang="en-US" dirty="0"/>
              <a:t>Ovaries</a:t>
            </a:r>
          </a:p>
          <a:p>
            <a:pPr>
              <a:buFont typeface="Wingdings" panose="05000000000000000000" pitchFamily="2" charset="2"/>
              <a:buChar char="§"/>
            </a:pPr>
            <a:r>
              <a:rPr lang="en-US" dirty="0"/>
              <a:t>Fallopian Tubes</a:t>
            </a:r>
          </a:p>
          <a:p>
            <a:endParaRPr lang="en-US" dirty="0"/>
          </a:p>
        </p:txBody>
      </p:sp>
      <p:pic>
        <p:nvPicPr>
          <p:cNvPr id="6" name="Picture 5"/>
          <p:cNvPicPr>
            <a:picLocks noChangeAspect="1"/>
          </p:cNvPicPr>
          <p:nvPr/>
        </p:nvPicPr>
        <p:blipFill>
          <a:blip r:embed="rId3"/>
          <a:stretch>
            <a:fillRect/>
          </a:stretch>
        </p:blipFill>
        <p:spPr>
          <a:xfrm>
            <a:off x="4085006" y="1760892"/>
            <a:ext cx="4740598" cy="2829396"/>
          </a:xfrm>
          <a:prstGeom prst="rect">
            <a:avLst/>
          </a:prstGeom>
        </p:spPr>
      </p:pic>
    </p:spTree>
    <p:extLst>
      <p:ext uri="{BB962C8B-B14F-4D97-AF65-F5344CB8AC3E}">
        <p14:creationId xmlns:p14="http://schemas.microsoft.com/office/powerpoint/2010/main" val="6043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F0"/>
                </a:solidFill>
              </a:rPr>
              <a:t>Activity: Male Anatomy</a:t>
            </a:r>
          </a:p>
        </p:txBody>
      </p:sp>
      <p:sp>
        <p:nvSpPr>
          <p:cNvPr id="3" name="Content Placeholder 2"/>
          <p:cNvSpPr>
            <a:spLocks noGrp="1"/>
          </p:cNvSpPr>
          <p:nvPr>
            <p:ph sz="half" idx="1"/>
          </p:nvPr>
        </p:nvSpPr>
        <p:spPr>
          <a:xfrm>
            <a:off x="846940" y="1600200"/>
            <a:ext cx="4038600" cy="4525963"/>
          </a:xfrm>
        </p:spPr>
        <p:txBody>
          <a:bodyPr/>
          <a:lstStyle/>
          <a:p>
            <a:pPr>
              <a:buFont typeface="Wingdings" panose="05000000000000000000" pitchFamily="2" charset="2"/>
              <a:buChar char="§"/>
            </a:pPr>
            <a:r>
              <a:rPr lang="pt-BR" dirty="0"/>
              <a:t>Testes</a:t>
            </a:r>
          </a:p>
          <a:p>
            <a:pPr>
              <a:buFont typeface="Wingdings" panose="05000000000000000000" pitchFamily="2" charset="2"/>
              <a:buChar char="§"/>
            </a:pPr>
            <a:r>
              <a:rPr lang="pt-BR" dirty="0"/>
              <a:t>Penis</a:t>
            </a:r>
          </a:p>
          <a:p>
            <a:pPr>
              <a:buFont typeface="Wingdings" panose="05000000000000000000" pitchFamily="2" charset="2"/>
              <a:buChar char="§"/>
            </a:pPr>
            <a:r>
              <a:rPr lang="pt-BR" dirty="0"/>
              <a:t>Vas Deferens</a:t>
            </a:r>
          </a:p>
          <a:p>
            <a:pPr>
              <a:buFont typeface="Wingdings" panose="05000000000000000000" pitchFamily="2" charset="2"/>
              <a:buChar char="§"/>
            </a:pPr>
            <a:r>
              <a:rPr lang="pt-BR" dirty="0"/>
              <a:t>Seminal Vesicle</a:t>
            </a:r>
          </a:p>
          <a:p>
            <a:pPr>
              <a:buFont typeface="Wingdings" panose="05000000000000000000" pitchFamily="2" charset="2"/>
              <a:buChar char="§"/>
            </a:pPr>
            <a:r>
              <a:rPr lang="pt-BR" dirty="0"/>
              <a:t>Scrotum</a:t>
            </a:r>
          </a:p>
          <a:p>
            <a:pPr>
              <a:buFont typeface="Wingdings" panose="05000000000000000000" pitchFamily="2" charset="2"/>
              <a:buChar char="§"/>
            </a:pPr>
            <a:r>
              <a:rPr lang="pt-BR" dirty="0"/>
              <a:t>Urethra</a:t>
            </a:r>
          </a:p>
          <a:p>
            <a:endParaRPr lang="en-US" dirty="0"/>
          </a:p>
        </p:txBody>
      </p:sp>
      <p:pic>
        <p:nvPicPr>
          <p:cNvPr id="5" name="Content Placeholder 4"/>
          <p:cNvPicPr>
            <a:picLocks noGrp="1" noChangeAspect="1"/>
          </p:cNvPicPr>
          <p:nvPr>
            <p:ph sz="half" idx="2"/>
          </p:nvPr>
        </p:nvPicPr>
        <p:blipFill>
          <a:blip r:embed="rId3"/>
          <a:stretch>
            <a:fillRect/>
          </a:stretch>
        </p:blipFill>
        <p:spPr>
          <a:xfrm>
            <a:off x="4183509" y="1869346"/>
            <a:ext cx="4563847" cy="2976974"/>
          </a:xfrm>
          <a:prstGeom prst="rect">
            <a:avLst/>
          </a:prstGeom>
        </p:spPr>
      </p:pic>
    </p:spTree>
    <p:extLst>
      <p:ext uri="{BB962C8B-B14F-4D97-AF65-F5344CB8AC3E}">
        <p14:creationId xmlns:p14="http://schemas.microsoft.com/office/powerpoint/2010/main" val="225460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Overview</a:t>
            </a:r>
          </a:p>
        </p:txBody>
      </p:sp>
      <p:sp>
        <p:nvSpPr>
          <p:cNvPr id="5" name="Content Placeholder 2"/>
          <p:cNvSpPr>
            <a:spLocks noGrp="1"/>
          </p:cNvSpPr>
          <p:nvPr>
            <p:ph idx="1"/>
          </p:nvPr>
        </p:nvSpPr>
        <p:spPr>
          <a:xfrm>
            <a:off x="457200" y="1587880"/>
            <a:ext cx="8229600" cy="4995481"/>
          </a:xfrm>
        </p:spPr>
        <p:txBody>
          <a:bodyPr>
            <a:normAutofit fontScale="92500" lnSpcReduction="10000"/>
          </a:bodyPr>
          <a:lstStyle/>
          <a:p>
            <a:r>
              <a:rPr lang="en-US" dirty="0">
                <a:solidFill>
                  <a:schemeClr val="bg1">
                    <a:lumMod val="75000"/>
                  </a:schemeClr>
                </a:solidFill>
              </a:rPr>
              <a:t>Why Sexual Anatomy is being taught in psychology:</a:t>
            </a:r>
          </a:p>
          <a:p>
            <a:pPr>
              <a:buFont typeface="Arial" panose="020B0604020202020204" pitchFamily="34" charset="0"/>
              <a:buChar char="•"/>
            </a:pPr>
            <a:r>
              <a:rPr lang="en-US" dirty="0">
                <a:solidFill>
                  <a:schemeClr val="bg1">
                    <a:lumMod val="75000"/>
                  </a:schemeClr>
                </a:solidFill>
              </a:rPr>
              <a:t>Sexual Anatomy and Physiology</a:t>
            </a:r>
          </a:p>
          <a:p>
            <a:r>
              <a:rPr lang="en-US" b="1" dirty="0"/>
              <a:t>The Sexual Response Cycle</a:t>
            </a:r>
          </a:p>
          <a:p>
            <a:pPr>
              <a:buFont typeface="Arial" panose="020B0604020202020204" pitchFamily="34" charset="0"/>
              <a:buChar char="•"/>
            </a:pPr>
            <a:r>
              <a:rPr lang="en-US" dirty="0">
                <a:solidFill>
                  <a:schemeClr val="bg1">
                    <a:lumMod val="75000"/>
                  </a:schemeClr>
                </a:solidFill>
              </a:rPr>
              <a:t>Consequences of Sexual behavior?</a:t>
            </a:r>
          </a:p>
          <a:p>
            <a:pPr lvl="1">
              <a:buFont typeface="Arial" panose="020B0604020202020204" pitchFamily="34" charset="0"/>
              <a:buChar char="•"/>
            </a:pPr>
            <a:r>
              <a:rPr lang="en-US" dirty="0">
                <a:solidFill>
                  <a:schemeClr val="bg1">
                    <a:lumMod val="75000"/>
                  </a:schemeClr>
                </a:solidFill>
              </a:rPr>
              <a:t>Pregnancy</a:t>
            </a:r>
          </a:p>
          <a:p>
            <a:pPr lvl="2"/>
            <a:r>
              <a:rPr lang="en-US" dirty="0">
                <a:solidFill>
                  <a:schemeClr val="bg1">
                    <a:lumMod val="75000"/>
                  </a:schemeClr>
                </a:solidFill>
              </a:rPr>
              <a:t>Birth Control</a:t>
            </a:r>
          </a:p>
          <a:p>
            <a:pPr lvl="1">
              <a:buFont typeface="Arial" panose="020B0604020202020204" pitchFamily="34" charset="0"/>
              <a:buChar char="•"/>
            </a:pPr>
            <a:r>
              <a:rPr lang="en-US" dirty="0">
                <a:solidFill>
                  <a:schemeClr val="bg1">
                    <a:lumMod val="75000"/>
                  </a:schemeClr>
                </a:solidFill>
              </a:rPr>
              <a:t>STIs</a:t>
            </a:r>
          </a:p>
          <a:p>
            <a:pPr>
              <a:buFont typeface="Arial" panose="020B0604020202020204" pitchFamily="34" charset="0"/>
              <a:buChar char="•"/>
            </a:pPr>
            <a:r>
              <a:rPr lang="en-US" dirty="0">
                <a:solidFill>
                  <a:schemeClr val="bg1">
                    <a:lumMod val="75000"/>
                  </a:schemeClr>
                </a:solidFill>
              </a:rPr>
              <a:t>Sexual Dysfunctions &amp; Treatments</a:t>
            </a:r>
          </a:p>
          <a:p>
            <a:pPr>
              <a:buFont typeface="Arial" panose="020B0604020202020204" pitchFamily="34" charset="0"/>
              <a:buChar char="•"/>
            </a:pPr>
            <a:r>
              <a:rPr lang="en-US" dirty="0">
                <a:solidFill>
                  <a:schemeClr val="bg1">
                    <a:lumMod val="75000"/>
                  </a:schemeClr>
                </a:solidFill>
              </a:rPr>
              <a:t>Conclusion </a:t>
            </a:r>
          </a:p>
        </p:txBody>
      </p:sp>
    </p:spTree>
    <p:extLst>
      <p:ext uri="{BB962C8B-B14F-4D97-AF65-F5344CB8AC3E}">
        <p14:creationId xmlns:p14="http://schemas.microsoft.com/office/powerpoint/2010/main" val="259852999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5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B7C01A907CDC4C97236A2106A1EF25" ma:contentTypeVersion="10" ma:contentTypeDescription="Create a new document." ma:contentTypeScope="" ma:versionID="552de1a62d0cdf1a7bdb86cda4fb829f">
  <xsd:schema xmlns:xsd="http://www.w3.org/2001/XMLSchema" xmlns:xs="http://www.w3.org/2001/XMLSchema" xmlns:p="http://schemas.microsoft.com/office/2006/metadata/properties" xmlns:ns2="0f671927-d1a9-406b-b7bd-3f103b08663b" xmlns:ns3="d6688f25-41d9-4160-a082-7d1393b5a9cf" targetNamespace="http://schemas.microsoft.com/office/2006/metadata/properties" ma:root="true" ma:fieldsID="41c9ce8d61d33b699c68ceb8423ed578" ns2:_="" ns3:_="">
    <xsd:import namespace="0f671927-d1a9-406b-b7bd-3f103b08663b"/>
    <xsd:import namespace="d6688f25-41d9-4160-a082-7d1393b5a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671927-d1a9-406b-b7bd-3f103b0866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0fbcf8-0bcd-4969-b2f0-8aed0e292d54"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6688f25-41d9-4160-a082-7d1393b5a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fd51729-1cdb-45fd-a96e-59904bcc5588}" ma:internalName="TaxCatchAll" ma:showField="CatchAllData" ma:web="d6688f25-41d9-4160-a082-7d1393b5a9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f671927-d1a9-406b-b7bd-3f103b08663b">
      <Terms xmlns="http://schemas.microsoft.com/office/infopath/2007/PartnerControls"/>
    </lcf76f155ced4ddcb4097134ff3c332f>
    <TaxCatchAll xmlns="d6688f25-41d9-4160-a082-7d1393b5a9cf" xsi:nil="true"/>
  </documentManagement>
</p:properties>
</file>

<file path=customXml/itemProps1.xml><?xml version="1.0" encoding="utf-8"?>
<ds:datastoreItem xmlns:ds="http://schemas.openxmlformats.org/officeDocument/2006/customXml" ds:itemID="{C3FA3C1A-68A9-4BAD-9316-8AC1071F9611}"/>
</file>

<file path=customXml/itemProps2.xml><?xml version="1.0" encoding="utf-8"?>
<ds:datastoreItem xmlns:ds="http://schemas.openxmlformats.org/officeDocument/2006/customXml" ds:itemID="{77E60D04-DEDE-4802-AF1B-84B79DB15FFD}"/>
</file>

<file path=customXml/itemProps3.xml><?xml version="1.0" encoding="utf-8"?>
<ds:datastoreItem xmlns:ds="http://schemas.openxmlformats.org/officeDocument/2006/customXml" ds:itemID="{B0419E41-E960-4B9F-85F0-5F32B6128C7D}"/>
</file>

<file path=docProps/app.xml><?xml version="1.0" encoding="utf-8"?>
<Properties xmlns="http://schemas.openxmlformats.org/officeDocument/2006/extended-properties" xmlns:vt="http://schemas.openxmlformats.org/officeDocument/2006/docPropsVTypes">
  <TotalTime>2772</TotalTime>
  <Words>4721</Words>
  <Application>Microsoft Office PowerPoint</Application>
  <PresentationFormat>On-screen Show (4:3)</PresentationFormat>
  <Paragraphs>400</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Arial</vt:lpstr>
      <vt:lpstr>Calibri</vt:lpstr>
      <vt:lpstr>Open Sans</vt:lpstr>
      <vt:lpstr>Times New Roman</vt:lpstr>
      <vt:lpstr>Wingdings</vt:lpstr>
      <vt:lpstr>Office Theme</vt:lpstr>
      <vt:lpstr>Human Sexual Anatomy and Physiology</vt:lpstr>
      <vt:lpstr>Warmup Activity</vt:lpstr>
      <vt:lpstr>Overview</vt:lpstr>
      <vt:lpstr>Masters &amp; Johnson</vt:lpstr>
      <vt:lpstr>Sex: Pleasure or Reproduction?</vt:lpstr>
      <vt:lpstr>Overview</vt:lpstr>
      <vt:lpstr>Activity: Female Anatomy</vt:lpstr>
      <vt:lpstr>Activity: Male Anatomy</vt:lpstr>
      <vt:lpstr>Overview</vt:lpstr>
      <vt:lpstr>The Sexual Response Cycle</vt:lpstr>
      <vt:lpstr>Overview</vt:lpstr>
      <vt:lpstr>Pregnancy</vt:lpstr>
      <vt:lpstr>Pregnancy</vt:lpstr>
      <vt:lpstr>Birth Control</vt:lpstr>
      <vt:lpstr>STIs</vt:lpstr>
      <vt:lpstr>Overview</vt:lpstr>
      <vt:lpstr>Sexual Dysfunction: Common Fears</vt:lpstr>
      <vt:lpstr>Sexual Dysfunction: Common Fears</vt:lpstr>
      <vt:lpstr>Sexual Dysfunction: Common Dysfunctions - Male</vt:lpstr>
      <vt:lpstr>Sexual Dysfunction: Common Dysfunctions - Female</vt:lpstr>
      <vt:lpstr>Overview</vt:lpstr>
      <vt:lpstr>Conclusion</vt:lpstr>
      <vt:lpstr>PowerPoint Presentation</vt:lpstr>
      <vt:lpstr>Photo Attribution</vt:lpstr>
      <vt:lpstr>Photo Attribution</vt:lpstr>
    </vt:vector>
  </TitlesOfParts>
  <Company>University of Wisconsin - Green 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Aging</dc:title>
  <dc:creator>NOBA</dc:creator>
  <cp:revision>243</cp:revision>
  <dcterms:created xsi:type="dcterms:W3CDTF">2014-07-07T03:13:44Z</dcterms:created>
  <dcterms:modified xsi:type="dcterms:W3CDTF">2018-01-29T20:01:57Z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0x010100C8B7C01A907CDC4C97236A2106A1EF25</vt:lpwstr>
  </property>
</Properties>
</file>