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16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53F50-2E62-4456-ABDD-9445BD8D6BBA}" type="datetimeFigureOut">
              <a:rPr lang="en-US" smtClean="0"/>
              <a:t>1/17/2022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2EB7D-A213-40C4-97D2-071A6A32327A}" type="slidenum">
              <a:rPr lang="en-US" smtClean="0"/>
              <a:t>‹#›</a:t>
            </a:fld>
            <a:endParaRPr lang="en-US"/>
          </a:p>
        </p:txBody>
      </p:sp>
    </p:spTree>
    <p:extLst>
      <p:ext uri="{BB962C8B-B14F-4D97-AF65-F5344CB8AC3E}">
        <p14:creationId xmlns:p14="http://schemas.microsoft.com/office/powerpoint/2010/main" val="3490228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vistriai.com/psychopathtes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Class Recommendations: </a:t>
            </a:r>
            <a:r>
              <a:rPr lang="en-US" altLang="en-US" dirty="0">
                <a:ea typeface="MS PGothic" charset="-128"/>
              </a:rPr>
              <a:t>This module was designed to be taught in one 75-minute class period. For a more involved warm up activity, see Slide 4.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Overview: </a:t>
            </a:r>
            <a:r>
              <a:rPr lang="en-US" altLang="en-US" dirty="0">
                <a:ea typeface="MS PGothic" charset="-128"/>
              </a:rPr>
              <a:t>Psychopathy (or “psychopathic personality”) is a topic that has long fascinated the public at large as well as scientists and clinical practitioners. However, it has also been subject to considerable confusion and scholarly debate over the years. This module reviews alternative conceptions of psychopathy that have been proposed historically, and reviews major instruments currently in use for the assessment of psychopathic tendencies in clinical and nonclinical samples. An integrative theoretic framework, the </a:t>
            </a:r>
            <a:r>
              <a:rPr lang="en-US" altLang="en-US" dirty="0" err="1">
                <a:ea typeface="MS PGothic" charset="-128"/>
              </a:rPr>
              <a:t>Triarchic</a:t>
            </a:r>
            <a:r>
              <a:rPr lang="en-US" altLang="en-US" dirty="0">
                <a:ea typeface="MS PGothic" charset="-128"/>
              </a:rPr>
              <a:t> model, is presented that provides a basis for reconciling differing historic conceptions and assessment approaches. Implications of the model for thinking about causal hypotheses of psychopathy, and for resolving longstanding points of contention in the field, are discussed.</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Technical Note: </a:t>
            </a:r>
            <a:r>
              <a:rPr lang="en-US" altLang="en-US" dirty="0">
                <a:ea typeface="MS PGothic" charset="-128"/>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ea typeface="MS PGothic" charset="-128"/>
              </a:rPr>
              <a:t>(Click) </a:t>
            </a:r>
            <a:r>
              <a:rPr lang="en-US" altLang="en-US" dirty="0">
                <a:ea typeface="MS PGothic" charset="-128"/>
              </a:rPr>
              <a:t>– that corresponds to each animation.</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You may also find hyperlinks to outside videos at various places in the slides. These hyperlinks are embedded in text and indicated by color and in the notes section.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31B447C5-A8C8-5646-9214-012F73BD5511}" type="slidenum">
              <a:rPr lang="en-US" altLang="en-US" sz="1200">
                <a:solidFill>
                  <a:prstClr val="black"/>
                </a:solidFill>
                <a:latin typeface="Calibri" charset="0"/>
              </a:rPr>
              <a:pPr/>
              <a:t>1</a:t>
            </a:fld>
            <a:endParaRPr lang="en-US" altLang="en-US" sz="1200">
              <a:solidFill>
                <a:prstClr val="black"/>
              </a:solidFill>
              <a:latin typeface="Calibri" charset="0"/>
            </a:endParaRPr>
          </a:p>
        </p:txBody>
      </p:sp>
    </p:spTree>
    <p:extLst>
      <p:ext uri="{BB962C8B-B14F-4D97-AF65-F5344CB8AC3E}">
        <p14:creationId xmlns:p14="http://schemas.microsoft.com/office/powerpoint/2010/main" val="65117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distinguish between the various populations and modalities of assessment of psychopathy. </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dirty="0">
                <a:ea typeface="MS PGothic" charset="-128"/>
              </a:rPr>
              <a:t>Psychopathy in adult criminal offenders:</a:t>
            </a:r>
          </a:p>
          <a:p>
            <a:endParaRPr lang="en-US" altLang="en-US" dirty="0">
              <a:ea typeface="MS PGothic" charset="-128"/>
            </a:endParaRPr>
          </a:p>
          <a:p>
            <a:r>
              <a:rPr lang="en-US" altLang="en-US" b="1" dirty="0">
                <a:ea typeface="MS PGothic" charset="-128"/>
              </a:rPr>
              <a:t>(Click): </a:t>
            </a:r>
            <a:r>
              <a:rPr lang="en-US" altLang="en-US" dirty="0">
                <a:ea typeface="MS PGothic" charset="-128"/>
              </a:rPr>
              <a:t>Psychopathy</a:t>
            </a:r>
            <a:r>
              <a:rPr lang="en-US" altLang="en-US" baseline="0" dirty="0">
                <a:ea typeface="MS PGothic" charset="-128"/>
              </a:rPr>
              <a:t> Checklist Revised (PCL-R)</a:t>
            </a:r>
            <a:endParaRPr lang="en-US" altLang="en-US" dirty="0">
              <a:ea typeface="MS PGothic" charset="-128"/>
            </a:endParaRPr>
          </a:p>
          <a:p>
            <a:r>
              <a:rPr lang="en-US" altLang="en-US" dirty="0">
                <a:ea typeface="MS PGothic" charset="-128"/>
              </a:rPr>
              <a:t>The most commonly used assessment for adult criminal offenders is the Psychopathy Checklist-Revised (PCL-R). This assessment consists of 20 items that are rated based on an interview and file-record information. This checklist covers the deviant behavior and interpersonal-affective deficits classified by Cleckley as well as limited positive adjustment features. If one scores at least 30 out of 40 on the measure, a diagnosis of psychopathy can be made. High scores are correlated with impulsive and aggressiveness issues, low empathy, Machiavellianism, lack of social connectedness, and persistent violent offending.</a:t>
            </a:r>
          </a:p>
          <a:p>
            <a:endParaRPr lang="en-US" altLang="en-US" dirty="0">
              <a:ea typeface="MS PGothic" charset="-128"/>
            </a:endParaRPr>
          </a:p>
          <a:p>
            <a:pPr marL="0" lvl="1"/>
            <a:r>
              <a:rPr lang="en-US" altLang="en-US" b="1" dirty="0">
                <a:ea typeface="MS PGothic" charset="-128"/>
              </a:rPr>
              <a:t>(Click): </a:t>
            </a:r>
            <a:r>
              <a:rPr lang="en-US" altLang="en-US" dirty="0">
                <a:ea typeface="MS PGothic" charset="-128"/>
              </a:rPr>
              <a:t>Psychopathy in noncriminal adults:</a:t>
            </a:r>
          </a:p>
          <a:p>
            <a:pPr marL="0" lvl="1"/>
            <a:endParaRPr lang="en-US" altLang="en-US" dirty="0">
              <a:ea typeface="MS PGothic" charset="-128"/>
            </a:endParaRPr>
          </a:p>
          <a:p>
            <a:pPr marL="0" lvl="1"/>
            <a:r>
              <a:rPr lang="en-US" altLang="en-US" b="1" dirty="0">
                <a:ea typeface="MS PGothic" charset="-128"/>
              </a:rPr>
              <a:t>(Click):</a:t>
            </a:r>
            <a:r>
              <a:rPr lang="en-US" altLang="en-US" b="1" baseline="0" dirty="0">
                <a:ea typeface="MS PGothic" charset="-128"/>
              </a:rPr>
              <a:t> </a:t>
            </a:r>
            <a:r>
              <a:rPr lang="en-US" altLang="en-US" baseline="0" dirty="0">
                <a:ea typeface="MS PGothic" charset="-128"/>
              </a:rPr>
              <a:t>Psychopathic Personality Inventory-Revised (PPI-R)</a:t>
            </a:r>
          </a:p>
          <a:p>
            <a:pPr marL="0" lvl="1"/>
            <a:r>
              <a:rPr lang="en-US" altLang="en-US" dirty="0">
                <a:ea typeface="MS PGothic" charset="-128"/>
              </a:rPr>
              <a:t>Psychopathy has been most frequently measured in non-offending adult populations. Modern measures for this population such as the Psychopathic Personality Inventory-Revised (PPI-R), measure both antisocial deviancy and interpersonal affective features. The PPI-R has 154 items which are divided into eight scales and looks at sub-factors of two general factors: fearless dominance (FD) and self-centered impulsivity (SCI).</a:t>
            </a:r>
          </a:p>
          <a:p>
            <a:pPr marL="0" lvl="1"/>
            <a:endParaRPr lang="en-US" altLang="en-US" dirty="0">
              <a:ea typeface="MS PGothic" charset="-128"/>
            </a:endParaRPr>
          </a:p>
          <a:p>
            <a:pPr marL="0" lvl="1"/>
            <a:r>
              <a:rPr lang="en-US" altLang="en-US" b="1" dirty="0">
                <a:ea typeface="MS PGothic" charset="-128"/>
              </a:rPr>
              <a:t>(Click): </a:t>
            </a:r>
            <a:r>
              <a:rPr lang="en-US" altLang="en-US" dirty="0">
                <a:ea typeface="MS PGothic" charset="-128"/>
              </a:rPr>
              <a:t>Psychopathy in child and adolescent clinical samples:</a:t>
            </a:r>
          </a:p>
          <a:p>
            <a:pPr marL="0" lvl="1"/>
            <a:endParaRPr lang="en-US" altLang="en-US" dirty="0">
              <a:ea typeface="MS PGothic" charset="-128"/>
            </a:endParaRPr>
          </a:p>
          <a:p>
            <a:pPr marL="0" lvl="1"/>
            <a:r>
              <a:rPr lang="en-US" altLang="en-US" b="1" dirty="0">
                <a:ea typeface="MS PGothic" charset="-128"/>
              </a:rPr>
              <a:t>(Click):</a:t>
            </a:r>
            <a:r>
              <a:rPr lang="en-US" altLang="en-US" b="1" baseline="0" dirty="0">
                <a:ea typeface="MS PGothic" charset="-128"/>
              </a:rPr>
              <a:t> </a:t>
            </a:r>
            <a:r>
              <a:rPr lang="en-US" altLang="en-US" baseline="0" dirty="0">
                <a:ea typeface="MS PGothic" charset="-128"/>
              </a:rPr>
              <a:t>Antisocial Process Screening Device (ASPD)</a:t>
            </a:r>
          </a:p>
          <a:p>
            <a:pPr marL="0" lvl="1"/>
            <a:r>
              <a:rPr lang="en-US" altLang="en-US" dirty="0">
                <a:ea typeface="MS PGothic" charset="-128"/>
              </a:rPr>
              <a:t>Antisocial Process Screening Device (APSD) is one of the most extensively researched measures of psychopathic tendencies in youth aged 6-13. The assessment contains 20 items that are completed by both teachers and parents and focused on two general factors: Callous-Unemotional (CU) and Impulsive/Conduct Problems (I/CP).</a:t>
            </a:r>
          </a:p>
          <a:p>
            <a:endParaRPr lang="en-US" altLang="en-US" dirty="0">
              <a:ea typeface="MS PGothic" charset="-128"/>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8294B6D3-C328-D148-91DC-59475DFD8267}" type="slidenum">
              <a:rPr lang="en-US" altLang="en-US" sz="1200">
                <a:solidFill>
                  <a:prstClr val="black"/>
                </a:solidFill>
                <a:latin typeface="Calibri" charset="0"/>
              </a:rPr>
              <a:pPr/>
              <a:t>10</a:t>
            </a:fld>
            <a:endParaRPr lang="en-US" altLang="en-US" sz="1200">
              <a:solidFill>
                <a:prstClr val="black"/>
              </a:solidFill>
              <a:latin typeface="Calibri" charset="0"/>
            </a:endParaRPr>
          </a:p>
        </p:txBody>
      </p:sp>
    </p:spTree>
    <p:extLst>
      <p:ext uri="{BB962C8B-B14F-4D97-AF65-F5344CB8AC3E}">
        <p14:creationId xmlns:p14="http://schemas.microsoft.com/office/powerpoint/2010/main" val="4121472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This slide introduces an activity that is designed to help students get a rudimentary introduction to the assessment of psychopathy.</a:t>
            </a:r>
          </a:p>
          <a:p>
            <a:endParaRPr lang="en-US" altLang="en-US" dirty="0">
              <a:ea typeface="MS PGothic" charset="-128"/>
            </a:endParaRPr>
          </a:p>
          <a:p>
            <a:r>
              <a:rPr lang="en-US" altLang="en-US" b="1" dirty="0">
                <a:ea typeface="MS PGothic" charset="-128"/>
              </a:rPr>
              <a:t>Time: </a:t>
            </a:r>
            <a:r>
              <a:rPr lang="en-US" altLang="en-US" dirty="0">
                <a:ea typeface="MS PGothic" charset="-128"/>
              </a:rPr>
              <a:t>5-10 minutes</a:t>
            </a:r>
          </a:p>
          <a:p>
            <a:endParaRPr lang="en-US" altLang="en-US" dirty="0">
              <a:ea typeface="MS PGothic" charset="-128"/>
            </a:endParaRPr>
          </a:p>
          <a:p>
            <a:r>
              <a:rPr lang="en-US" altLang="en-US" b="1" dirty="0">
                <a:ea typeface="MS PGothic" charset="-128"/>
              </a:rPr>
              <a:t>Materials: </a:t>
            </a:r>
            <a:r>
              <a:rPr lang="en-US" altLang="en-US" dirty="0">
                <a:ea typeface="MS PGothic" charset="-128"/>
              </a:rPr>
              <a:t>A device that has access to the internet and a web browser. This</a:t>
            </a:r>
            <a:r>
              <a:rPr lang="en-US" altLang="en-US" baseline="0" dirty="0">
                <a:ea typeface="MS PGothic" charset="-128"/>
              </a:rPr>
              <a:t> activity can also be performed at home if you don’t have access to computers in your classroom</a:t>
            </a:r>
            <a:endParaRPr lang="en-US" altLang="en-US" dirty="0">
              <a:ea typeface="MS PGothic" charset="-128"/>
            </a:endParaRPr>
          </a:p>
          <a:p>
            <a:endParaRPr lang="en-US" altLang="en-US" dirty="0">
              <a:ea typeface="MS PGothic" charset="-128"/>
            </a:endParaRPr>
          </a:p>
          <a:p>
            <a:r>
              <a:rPr lang="en-US" altLang="en-US" b="1" dirty="0">
                <a:ea typeface="MS PGothic" charset="-128"/>
              </a:rPr>
              <a:t>Directions: </a:t>
            </a:r>
            <a:r>
              <a:rPr lang="en-US" altLang="en-US" b="0" dirty="0">
                <a:ea typeface="MS PGothic" charset="-128"/>
              </a:rPr>
              <a:t>The activity can be done in class if all students have access to a device connected to the internet and a web browser, by the instructor as a large group on a computer connected to the classroom projector, or students can be encouraged to complete the activity at home and discuss next class period. </a:t>
            </a:r>
          </a:p>
          <a:p>
            <a:r>
              <a:rPr lang="en-US" altLang="en-US" b="1" dirty="0">
                <a:ea typeface="MS PGothic" charset="-128"/>
              </a:rPr>
              <a:t>(Click): </a:t>
            </a:r>
            <a:r>
              <a:rPr lang="en-US" altLang="en-US" b="0" dirty="0">
                <a:ea typeface="MS PGothic" charset="-128"/>
              </a:rPr>
              <a:t>Identify a celebrity or television</a:t>
            </a:r>
            <a:r>
              <a:rPr lang="en-US" altLang="en-US" b="0" baseline="0" dirty="0">
                <a:ea typeface="MS PGothic" charset="-128"/>
              </a:rPr>
              <a:t> character that has a “big personality”</a:t>
            </a:r>
            <a:endParaRPr lang="en-US" altLang="en-US" b="0" dirty="0">
              <a:ea typeface="MS PGothic" charset="-128"/>
            </a:endParaRPr>
          </a:p>
          <a:p>
            <a:r>
              <a:rPr lang="en-US" altLang="en-US" dirty="0">
                <a:ea typeface="MS PGothic" charset="-128"/>
              </a:rPr>
              <a:t>Once it has been decided by the instructor which of the three aforementioned approaches is best for their classroom, ask students (or decide as a group) to identify one celebrity or television/movie character of their choosing and inform students that they will pretend to be this person as they complete the assessment. It can be good to nudge the students in a direction of a person who has at least some qualities that will likely show up on a measure of psychopathy (lack of empathy, feelings of superiority, past criminal indiscretions, etc.).  </a:t>
            </a:r>
          </a:p>
          <a:p>
            <a:r>
              <a:rPr lang="en-US" altLang="en-US" b="1" dirty="0">
                <a:ea typeface="MS PGothic" charset="-128"/>
              </a:rPr>
              <a:t>(Click): </a:t>
            </a:r>
            <a:r>
              <a:rPr lang="en-US" altLang="en-US" dirty="0">
                <a:ea typeface="MS PGothic" charset="-128"/>
              </a:rPr>
              <a:t>Next, open up the following link</a:t>
            </a:r>
            <a:r>
              <a:rPr lang="en-US" altLang="en-US" baseline="0" dirty="0">
                <a:ea typeface="MS PGothic" charset="-128"/>
              </a:rPr>
              <a:t> (THE TEXT OF THIS MIGHT CHANGE)</a:t>
            </a:r>
            <a:endParaRPr lang="en-US" altLang="en-US" dirty="0">
              <a:ea typeface="MS PGothic" charset="-128"/>
            </a:endParaRPr>
          </a:p>
          <a:p>
            <a:r>
              <a:rPr lang="en-US" altLang="en-US" dirty="0">
                <a:ea typeface="MS PGothic" charset="-128"/>
              </a:rPr>
              <a:t>Next, go to the following website: </a:t>
            </a:r>
            <a:r>
              <a:rPr lang="en-US" altLang="en-US" u="sng" dirty="0">
                <a:ea typeface="MS PGothic" charset="-128"/>
                <a:hlinkClick r:id="rId3"/>
              </a:rPr>
              <a:t>http://vistriai.com/psychopathtest/</a:t>
            </a:r>
            <a:r>
              <a:rPr lang="en-US" altLang="en-US" dirty="0">
                <a:ea typeface="MS PGothic" charset="-128"/>
              </a:rPr>
              <a:t>  </a:t>
            </a:r>
          </a:p>
          <a:p>
            <a:r>
              <a:rPr lang="en-US" altLang="en-US" b="1" dirty="0">
                <a:ea typeface="MS PGothic" charset="-128"/>
              </a:rPr>
              <a:t>(Click): </a:t>
            </a:r>
            <a:r>
              <a:rPr lang="en-US" altLang="en-US" dirty="0">
                <a:ea typeface="MS PGothic" charset="-128"/>
              </a:rPr>
              <a:t>Now take the assessment as if you</a:t>
            </a:r>
            <a:r>
              <a:rPr lang="en-US" altLang="en-US" baseline="0" dirty="0">
                <a:ea typeface="MS PGothic" charset="-128"/>
              </a:rPr>
              <a:t> were the character you identified. What did you find? </a:t>
            </a:r>
            <a:endParaRPr lang="en-US" altLang="en-US" dirty="0">
              <a:ea typeface="MS PGothic" charset="-128"/>
            </a:endParaRPr>
          </a:p>
          <a:p>
            <a:r>
              <a:rPr lang="en-US" altLang="en-US" dirty="0">
                <a:ea typeface="MS PGothic" charset="-128"/>
              </a:rPr>
              <a:t>After the assessment has been completed, process the results with the students. Make sure to remind the students that this assessment is based off of the PCL-R, but that it is not the actual assessment.</a:t>
            </a:r>
          </a:p>
          <a:p>
            <a:endParaRPr lang="en-US" altLang="en-US" dirty="0">
              <a:ea typeface="MS PGothic" charset="-128"/>
            </a:endParaRPr>
          </a:p>
          <a:p>
            <a:r>
              <a:rPr lang="en-US" sz="1200" b="1" i="0" u="sng" kern="1200" dirty="0">
                <a:solidFill>
                  <a:schemeClr val="tx1"/>
                </a:solidFill>
                <a:effectLst/>
                <a:latin typeface="+mn-lt"/>
                <a:ea typeface="MS PGothic" panose="020B0600070205080204" pitchFamily="34" charset="-128"/>
                <a:cs typeface="MS PGothic" charset="0"/>
              </a:rPr>
              <a:t>Caution</a:t>
            </a:r>
            <a:r>
              <a:rPr lang="en-US" sz="1200" b="1" i="0" kern="1200" dirty="0">
                <a:solidFill>
                  <a:schemeClr val="tx1"/>
                </a:solidFill>
                <a:effectLst/>
                <a:latin typeface="+mn-lt"/>
                <a:ea typeface="MS PGothic" panose="020B0600070205080204" pitchFamily="34" charset="-128"/>
                <a:cs typeface="MS PGothic" charset="0"/>
              </a:rPr>
              <a:t>: </a:t>
            </a:r>
            <a:r>
              <a:rPr lang="en-US" sz="1200" b="0" i="0" kern="1200" dirty="0">
                <a:solidFill>
                  <a:schemeClr val="tx1"/>
                </a:solidFill>
                <a:effectLst/>
                <a:latin typeface="+mn-lt"/>
                <a:ea typeface="MS PGothic" panose="020B0600070205080204" pitchFamily="34" charset="-128"/>
                <a:cs typeface="MS PGothic" charset="0"/>
              </a:rPr>
              <a:t>Some students may feel mildly uncomfortable with this activity because it can be interpreted as "judging another person." You may want to emphasize to students that this activity is not about morally condemning another person or suggesting that they do not have worth. In fact, the class' assessments of celebrity psychopathy may or may not even be accurate. Instead, this exercise simply uses a public figure as a vehicle for better understanding the features of psychopathy.  </a:t>
            </a:r>
            <a:endParaRPr lang="en-US" altLang="en-US" dirty="0">
              <a:ea typeface="MS PGothic" charset="-128"/>
            </a:endParaRPr>
          </a:p>
          <a:p>
            <a:endParaRPr lang="en-US" altLang="en-US" dirty="0">
              <a:ea typeface="MS PGothic" charset="-128"/>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BFFBC820-50DC-B54F-B789-D69C6BCFC9AF}" type="slidenum">
              <a:rPr lang="en-US" altLang="en-US" sz="1200">
                <a:solidFill>
                  <a:prstClr val="black"/>
                </a:solidFill>
                <a:latin typeface="Calibri" charset="0"/>
              </a:rPr>
              <a:pPr/>
              <a:t>11</a:t>
            </a:fld>
            <a:endParaRPr lang="en-US" altLang="en-US" sz="1200">
              <a:solidFill>
                <a:prstClr val="black"/>
              </a:solidFill>
              <a:latin typeface="Calibri" charset="0"/>
            </a:endParaRPr>
          </a:p>
        </p:txBody>
      </p:sp>
    </p:spTree>
    <p:extLst>
      <p:ext uri="{BB962C8B-B14F-4D97-AF65-F5344CB8AC3E}">
        <p14:creationId xmlns:p14="http://schemas.microsoft.com/office/powerpoint/2010/main" val="33335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The purpose of this slide is for the instructor to indicate to the students that the lecture is moving forward to the next content topic. </a:t>
            </a:r>
          </a:p>
          <a:p>
            <a:endParaRPr lang="en-US" altLang="en-US">
              <a:ea typeface="MS PGothic" charset="-128"/>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C015CDBE-B407-E64D-ADEE-36A83293EDF9}" type="slidenum">
              <a:rPr lang="en-US" altLang="en-US" sz="1200">
                <a:solidFill>
                  <a:prstClr val="black"/>
                </a:solidFill>
                <a:latin typeface="Calibri" charset="0"/>
              </a:rPr>
              <a:pPr/>
              <a:t>12</a:t>
            </a:fld>
            <a:endParaRPr lang="en-US" altLang="en-US" sz="1200">
              <a:solidFill>
                <a:prstClr val="black"/>
              </a:solidFill>
              <a:latin typeface="Calibri" charset="0"/>
            </a:endParaRPr>
          </a:p>
        </p:txBody>
      </p:sp>
    </p:spTree>
    <p:extLst>
      <p:ext uri="{BB962C8B-B14F-4D97-AF65-F5344CB8AC3E}">
        <p14:creationId xmlns:p14="http://schemas.microsoft.com/office/powerpoint/2010/main" val="2685552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dirty="0">
                <a:ea typeface="MS PGothic" charset="-128"/>
              </a:rPr>
              <a:t>This slide highlights the </a:t>
            </a:r>
            <a:r>
              <a:rPr lang="en-US" altLang="en-US" dirty="0" err="1">
                <a:ea typeface="MS PGothic" charset="-128"/>
              </a:rPr>
              <a:t>Triarchic</a:t>
            </a:r>
            <a:r>
              <a:rPr lang="en-US" altLang="en-US" dirty="0">
                <a:ea typeface="MS PGothic" charset="-128"/>
              </a:rPr>
              <a:t> Model, which is a crucial model in the modern conceptualization of psychopathy that sought to reconcile previous models. Making sure students understand the three core elements – disinhibition, meanness, and boldness – is the primary objective.</a:t>
            </a:r>
          </a:p>
          <a:p>
            <a:pPr marL="0" lvl="1"/>
            <a:endParaRPr lang="en-US" altLang="en-US" dirty="0">
              <a:ea typeface="MS PGothic" charset="-128"/>
            </a:endParaRPr>
          </a:p>
          <a:p>
            <a:pPr marL="0" lvl="1"/>
            <a:r>
              <a:rPr lang="en-US" altLang="en-US" dirty="0">
                <a:ea typeface="MS PGothic" charset="-128"/>
              </a:rPr>
              <a:t>The </a:t>
            </a:r>
            <a:r>
              <a:rPr lang="en-US" altLang="en-US" dirty="0" err="1">
                <a:ea typeface="MS PGothic" charset="-128"/>
              </a:rPr>
              <a:t>Triarchic</a:t>
            </a:r>
            <a:r>
              <a:rPr lang="en-US" altLang="en-US" dirty="0">
                <a:ea typeface="MS PGothic" charset="-128"/>
              </a:rPr>
              <a:t> model is a recent attempt to reconcile alternative perspectives to understanding psychopathy that consists of the following three components:</a:t>
            </a:r>
          </a:p>
          <a:p>
            <a:pPr marL="0" lvl="1"/>
            <a:endParaRPr lang="en-US" altLang="en-US" dirty="0">
              <a:ea typeface="MS PGothic" charset="-128"/>
            </a:endParaRPr>
          </a:p>
          <a:p>
            <a:pPr marL="0" lvl="1"/>
            <a:r>
              <a:rPr lang="en-US" altLang="en-US" b="1" dirty="0">
                <a:ea typeface="MS PGothic" charset="-128"/>
              </a:rPr>
              <a:t>Disinhibition: </a:t>
            </a:r>
            <a:r>
              <a:rPr lang="en-US" altLang="en-US" dirty="0">
                <a:ea typeface="MS PGothic" charset="-128"/>
              </a:rPr>
              <a:t>impulsiveness, hostility, trouble regulating emotion</a:t>
            </a:r>
          </a:p>
          <a:p>
            <a:pPr marL="0" lvl="1"/>
            <a:r>
              <a:rPr lang="en-US" altLang="en-US" dirty="0">
                <a:ea typeface="MS PGothic" charset="-128"/>
              </a:rPr>
              <a:t>Disinhibition as characterized by impulsiveness, weak behavioral restraint, hostility and mistrust, and trouble regulating emotion.</a:t>
            </a:r>
          </a:p>
          <a:p>
            <a:pPr marL="0" lvl="1"/>
            <a:endParaRPr lang="en-US" altLang="en-US" dirty="0">
              <a:ea typeface="MS PGothic" charset="-128"/>
            </a:endParaRPr>
          </a:p>
          <a:p>
            <a:pPr marL="0" lvl="1"/>
            <a:r>
              <a:rPr lang="en-US" altLang="en-US" b="1" dirty="0">
                <a:ea typeface="MS PGothic" charset="-128"/>
              </a:rPr>
              <a:t>Meanness: </a:t>
            </a:r>
            <a:r>
              <a:rPr lang="en-US" altLang="en-US" dirty="0">
                <a:ea typeface="MS PGothic" charset="-128"/>
              </a:rPr>
              <a:t>lack of empathy, contempt, predatory </a:t>
            </a:r>
            <a:r>
              <a:rPr lang="en-US" altLang="en-US" dirty="0" err="1">
                <a:ea typeface="MS PGothic" charset="-128"/>
              </a:rPr>
              <a:t>exploitativeness</a:t>
            </a:r>
            <a:endParaRPr lang="en-US" altLang="en-US" dirty="0">
              <a:ea typeface="MS PGothic" charset="-128"/>
            </a:endParaRPr>
          </a:p>
          <a:p>
            <a:pPr marL="0" lvl="1"/>
            <a:r>
              <a:rPr lang="en-US" altLang="en-US" dirty="0">
                <a:ea typeface="MS PGothic" charset="-128"/>
              </a:rPr>
              <a:t>Meanness as evidenced by lack of empathy, lack of affiliative capacity, contempt toward others, predatory </a:t>
            </a:r>
            <a:r>
              <a:rPr lang="en-US" altLang="en-US" dirty="0" err="1">
                <a:ea typeface="MS PGothic" charset="-128"/>
              </a:rPr>
              <a:t>exploitativeness</a:t>
            </a:r>
            <a:r>
              <a:rPr lang="en-US" altLang="en-US" dirty="0">
                <a:ea typeface="MS PGothic" charset="-128"/>
              </a:rPr>
              <a:t>, and empowerment through cruelty and destructiveness</a:t>
            </a:r>
          </a:p>
          <a:p>
            <a:pPr marL="0" lvl="1"/>
            <a:endParaRPr lang="en-US" altLang="en-US" b="1" dirty="0">
              <a:ea typeface="MS PGothic" charset="-128"/>
            </a:endParaRPr>
          </a:p>
          <a:p>
            <a:pPr marL="0" lvl="1"/>
            <a:r>
              <a:rPr lang="en-US" altLang="en-US" b="1" dirty="0">
                <a:ea typeface="MS PGothic" charset="-128"/>
              </a:rPr>
              <a:t>Boldness: </a:t>
            </a:r>
            <a:r>
              <a:rPr lang="en-US" altLang="en-US" dirty="0">
                <a:ea typeface="MS PGothic" charset="-128"/>
              </a:rPr>
              <a:t>dominance, social assurance, </a:t>
            </a:r>
            <a:r>
              <a:rPr lang="en-US" altLang="en-US" dirty="0" err="1">
                <a:ea typeface="MS PGothic" charset="-128"/>
              </a:rPr>
              <a:t>venturesomeness</a:t>
            </a:r>
            <a:endParaRPr lang="en-US" altLang="en-US" dirty="0">
              <a:ea typeface="MS PGothic" charset="-128"/>
            </a:endParaRPr>
          </a:p>
          <a:p>
            <a:pPr marL="0" lvl="1"/>
            <a:r>
              <a:rPr lang="en-US" altLang="en-US" dirty="0">
                <a:ea typeface="MS PGothic" charset="-128"/>
              </a:rPr>
              <a:t>Boldness as demonstrated by dominance, social assurance, emotional resiliency, and </a:t>
            </a:r>
            <a:r>
              <a:rPr lang="en-US" altLang="en-US" dirty="0" err="1">
                <a:ea typeface="MS PGothic" charset="-128"/>
              </a:rPr>
              <a:t>venturesomeness</a:t>
            </a:r>
            <a:r>
              <a:rPr lang="en-US" altLang="en-US" dirty="0">
                <a:ea typeface="MS PGothic" charset="-128"/>
              </a:rPr>
              <a:t>.</a:t>
            </a:r>
          </a:p>
          <a:p>
            <a:pPr marL="0" lvl="1"/>
            <a:endParaRPr lang="en-US" altLang="en-US" dirty="0">
              <a:ea typeface="MS PGothic" charset="-128"/>
            </a:endParaRPr>
          </a:p>
          <a:p>
            <a:pPr marL="0" lvl="1"/>
            <a:r>
              <a:rPr lang="en-US" altLang="en-US" dirty="0">
                <a:ea typeface="MS PGothic" charset="-128"/>
              </a:rPr>
              <a:t>From the perspective of the </a:t>
            </a:r>
            <a:r>
              <a:rPr lang="en-US" altLang="en-US" dirty="0" err="1">
                <a:ea typeface="MS PGothic" charset="-128"/>
              </a:rPr>
              <a:t>Triacrhic</a:t>
            </a:r>
            <a:r>
              <a:rPr lang="en-US" altLang="en-US" dirty="0">
                <a:ea typeface="MS PGothic" charset="-128"/>
              </a:rPr>
              <a:t> model, </a:t>
            </a:r>
            <a:r>
              <a:rPr lang="en-US" altLang="en-US" dirty="0" err="1">
                <a:ea typeface="MS PGothic" charset="-128"/>
              </a:rPr>
              <a:t>Cleckley’s</a:t>
            </a:r>
            <a:r>
              <a:rPr lang="en-US" altLang="en-US" dirty="0">
                <a:ea typeface="MS PGothic" charset="-128"/>
              </a:rPr>
              <a:t> conceptualization focused primarily on boldness and disinhibition. As such, people high in </a:t>
            </a:r>
            <a:r>
              <a:rPr lang="en-US" altLang="en-US" dirty="0" err="1">
                <a:ea typeface="MS PGothic" charset="-128"/>
              </a:rPr>
              <a:t>disinhibitory</a:t>
            </a:r>
            <a:r>
              <a:rPr lang="en-US" altLang="en-US" dirty="0">
                <a:ea typeface="MS PGothic" charset="-128"/>
              </a:rPr>
              <a:t> tendencies would qualify for a diagnosis of psychopathy if they also scored high on boldness, meanness, or both, but not if they scored high on only one of the aforementioned tendencies.</a:t>
            </a:r>
          </a:p>
          <a:p>
            <a:pPr marL="0" lvl="1"/>
            <a:endParaRPr lang="en-US" altLang="en-US" dirty="0">
              <a:ea typeface="MS PGothic" charset="-128"/>
            </a:endParaRPr>
          </a:p>
          <a:p>
            <a:pPr marL="0" lvl="1"/>
            <a:r>
              <a:rPr lang="en-US" altLang="en-US" b="1" dirty="0">
                <a:ea typeface="MS PGothic" charset="-128"/>
              </a:rPr>
              <a:t>Source: </a:t>
            </a:r>
          </a:p>
          <a:p>
            <a:pPr marL="0" lvl="1"/>
            <a:r>
              <a:rPr lang="en-US" altLang="en-US" dirty="0">
                <a:ea typeface="MS PGothic" charset="-128"/>
              </a:rPr>
              <a:t>Patrick, C. J. (2010). Operationalizing the </a:t>
            </a:r>
            <a:r>
              <a:rPr lang="en-US" altLang="en-US" dirty="0" err="1">
                <a:ea typeface="MS PGothic" charset="-128"/>
              </a:rPr>
              <a:t>Triarchic</a:t>
            </a:r>
            <a:r>
              <a:rPr lang="en-US" altLang="en-US" dirty="0">
                <a:ea typeface="MS PGothic" charset="-128"/>
              </a:rPr>
              <a:t> conceptualization of psychopathy: Preliminary description of brief scales for assessment of boldness, meanness, and disinhibition. Unpublished test manual, Florida State University, Tallahassee, FL. Retrieved from https://www.phenxtoolkit.org/index.php?pageLink=browse.protocoldetails&amp;id=121601</a:t>
            </a:r>
          </a:p>
          <a:p>
            <a:pPr marL="0" lvl="1"/>
            <a:endParaRPr lang="en-US" altLang="en-US" dirty="0">
              <a:ea typeface="MS PGothic" charset="-128"/>
            </a:endParaRPr>
          </a:p>
          <a:p>
            <a:pPr marL="0" lvl="1"/>
            <a:endParaRPr lang="en-US" altLang="en-US" b="1" dirty="0">
              <a:ea typeface="MS PGothic" charset="-128"/>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BE7BA09B-93D2-564D-8B9D-27A24CEDBD9F}" type="slidenum">
              <a:rPr lang="en-US" altLang="en-US" sz="1200">
                <a:solidFill>
                  <a:prstClr val="black"/>
                </a:solidFill>
                <a:latin typeface="Calibri" charset="0"/>
              </a:rPr>
              <a:pPr/>
              <a:t>13</a:t>
            </a:fld>
            <a:endParaRPr lang="en-US" altLang="en-US" sz="1200">
              <a:solidFill>
                <a:prstClr val="black"/>
              </a:solidFill>
              <a:latin typeface="Calibri" charset="0"/>
            </a:endParaRPr>
          </a:p>
        </p:txBody>
      </p:sp>
    </p:spTree>
    <p:extLst>
      <p:ext uri="{BB962C8B-B14F-4D97-AF65-F5344CB8AC3E}">
        <p14:creationId xmlns:p14="http://schemas.microsoft.com/office/powerpoint/2010/main" val="3712603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en-US" dirty="0">
                <a:ea typeface="MS PGothic" charset="-128"/>
              </a:rPr>
              <a:t>This slide looks at the </a:t>
            </a:r>
            <a:r>
              <a:rPr lang="en-US" altLang="en-US" dirty="0" err="1">
                <a:ea typeface="MS PGothic" charset="-128"/>
              </a:rPr>
              <a:t>Triacrhic</a:t>
            </a:r>
            <a:r>
              <a:rPr lang="en-US" altLang="en-US" dirty="0">
                <a:ea typeface="MS PGothic" charset="-128"/>
              </a:rPr>
              <a:t> Psychopathy Measure (</a:t>
            </a:r>
            <a:r>
              <a:rPr lang="en-US" altLang="en-US" dirty="0" err="1">
                <a:ea typeface="MS PGothic" charset="-128"/>
              </a:rPr>
              <a:t>TriPM</a:t>
            </a:r>
            <a:r>
              <a:rPr lang="en-US" altLang="en-US" dirty="0">
                <a:ea typeface="MS PGothic" charset="-128"/>
              </a:rPr>
              <a:t>) which was designed as way to operationalize the </a:t>
            </a:r>
            <a:r>
              <a:rPr lang="en-US" altLang="en-US" dirty="0" err="1">
                <a:ea typeface="MS PGothic" charset="-128"/>
              </a:rPr>
              <a:t>Triarchic</a:t>
            </a:r>
            <a:r>
              <a:rPr lang="en-US" altLang="en-US" dirty="0">
                <a:ea typeface="MS PGothic" charset="-128"/>
              </a:rPr>
              <a:t> model.</a:t>
            </a:r>
          </a:p>
          <a:p>
            <a:pPr lvl="0"/>
            <a:endParaRPr lang="en-US" altLang="en-US" dirty="0">
              <a:ea typeface="MS PGothic" charset="-128"/>
            </a:endParaRPr>
          </a:p>
          <a:p>
            <a:pPr lvl="0"/>
            <a:r>
              <a:rPr lang="en-US" altLang="en-US" dirty="0">
                <a:ea typeface="MS PGothic" charset="-128"/>
              </a:rPr>
              <a:t>The </a:t>
            </a:r>
            <a:r>
              <a:rPr lang="en-US" altLang="en-US" dirty="0" err="1">
                <a:ea typeface="MS PGothic" charset="-128"/>
              </a:rPr>
              <a:t>Triarchic</a:t>
            </a:r>
            <a:r>
              <a:rPr lang="en-US" altLang="en-US" dirty="0">
                <a:ea typeface="MS PGothic" charset="-128"/>
              </a:rPr>
              <a:t> Psychopathy Measure (</a:t>
            </a:r>
            <a:r>
              <a:rPr lang="en-US" altLang="en-US" dirty="0" err="1">
                <a:ea typeface="MS PGothic" charset="-128"/>
              </a:rPr>
              <a:t>TriPM</a:t>
            </a:r>
            <a:r>
              <a:rPr lang="en-US" altLang="en-US" dirty="0">
                <a:ea typeface="MS PGothic" charset="-128"/>
              </a:rPr>
              <a:t>)</a:t>
            </a:r>
          </a:p>
          <a:p>
            <a:pPr lvl="0"/>
            <a:r>
              <a:rPr lang="en-US" altLang="en-US" b="1" dirty="0">
                <a:ea typeface="MS PGothic" charset="-128"/>
              </a:rPr>
              <a:t>(Click): </a:t>
            </a:r>
            <a:r>
              <a:rPr lang="en-US" altLang="en-US" dirty="0">
                <a:ea typeface="MS PGothic" charset="-128"/>
              </a:rPr>
              <a:t>Finalized in 2010</a:t>
            </a:r>
          </a:p>
          <a:p>
            <a:pPr lvl="0"/>
            <a:r>
              <a:rPr lang="en-US" altLang="en-US" b="1" dirty="0">
                <a:ea typeface="MS PGothic" charset="-128"/>
              </a:rPr>
              <a:t>(Click): </a:t>
            </a:r>
            <a:r>
              <a:rPr lang="en-US" altLang="en-US" dirty="0">
                <a:ea typeface="MS PGothic" charset="-128"/>
              </a:rPr>
              <a:t>58 items on three subscales</a:t>
            </a:r>
          </a:p>
          <a:p>
            <a:pPr lvl="0"/>
            <a:r>
              <a:rPr lang="en-US" altLang="en-US" b="1" dirty="0">
                <a:ea typeface="MS PGothic" charset="-128"/>
              </a:rPr>
              <a:t>(Click): </a:t>
            </a:r>
            <a:r>
              <a:rPr lang="en-US" altLang="en-US" dirty="0">
                <a:ea typeface="MS PGothic" charset="-128"/>
              </a:rPr>
              <a:t>Translated into several languages</a:t>
            </a:r>
          </a:p>
          <a:p>
            <a:pPr lvl="0"/>
            <a:r>
              <a:rPr lang="en-US" altLang="en-US" b="1" dirty="0">
                <a:ea typeface="MS PGothic" charset="-128"/>
              </a:rPr>
              <a:t>(Click):</a:t>
            </a:r>
            <a:r>
              <a:rPr lang="en-US" altLang="en-US" b="1" baseline="0" dirty="0">
                <a:ea typeface="MS PGothic" charset="-128"/>
              </a:rPr>
              <a:t> </a:t>
            </a:r>
            <a:r>
              <a:rPr lang="en-US" altLang="en-US" baseline="0" dirty="0">
                <a:ea typeface="MS PGothic" charset="-128"/>
              </a:rPr>
              <a:t>Early validity data are encouraging</a:t>
            </a:r>
            <a:endParaRPr lang="en-US" altLang="en-US" dirty="0">
              <a:ea typeface="MS PGothic" charset="-128"/>
            </a:endParaRPr>
          </a:p>
          <a:p>
            <a:pPr lvl="0"/>
            <a:endParaRPr lang="en-US" altLang="en-US" dirty="0">
              <a:ea typeface="MS PGothic" charset="-128"/>
            </a:endParaRPr>
          </a:p>
          <a:p>
            <a:pPr lvl="0"/>
            <a:r>
              <a:rPr lang="en-US" altLang="en-US" dirty="0">
                <a:ea typeface="MS PGothic" charset="-128"/>
              </a:rPr>
              <a:t>The </a:t>
            </a:r>
            <a:r>
              <a:rPr lang="en-US" altLang="en-US" dirty="0" err="1">
                <a:ea typeface="MS PGothic" charset="-128"/>
              </a:rPr>
              <a:t>TriPM</a:t>
            </a:r>
            <a:r>
              <a:rPr lang="en-US" altLang="en-US" dirty="0">
                <a:ea typeface="MS PGothic" charset="-128"/>
              </a:rPr>
              <a:t>, a relatively new measure finalized in 2010, contains 58 items on three subscales (See Table 1 on page 71 of the IM Module for more). This assessment has been translated into several languages and additional validity data are being compiled, but the early returns are promising.</a:t>
            </a:r>
          </a:p>
          <a:p>
            <a:pPr lvl="1"/>
            <a:endParaRPr lang="en-US" altLang="en-US" dirty="0">
              <a:ea typeface="MS PGothic" charset="-128"/>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EBFF8CE9-9E9E-564C-908B-76613112C52E}" type="slidenum">
              <a:rPr lang="en-US" altLang="en-US" sz="1200">
                <a:solidFill>
                  <a:prstClr val="black"/>
                </a:solidFill>
                <a:latin typeface="Calibri" charset="0"/>
              </a:rPr>
              <a:pPr/>
              <a:t>14</a:t>
            </a:fld>
            <a:endParaRPr lang="en-US" altLang="en-US" sz="1200">
              <a:solidFill>
                <a:prstClr val="black"/>
              </a:solidFill>
              <a:latin typeface="Calibri" charset="0"/>
            </a:endParaRPr>
          </a:p>
        </p:txBody>
      </p:sp>
    </p:spTree>
    <p:extLst>
      <p:ext uri="{BB962C8B-B14F-4D97-AF65-F5344CB8AC3E}">
        <p14:creationId xmlns:p14="http://schemas.microsoft.com/office/powerpoint/2010/main" val="418568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for the instructor to indicate to the students that the lecture is moving forward to the next content topic.</a:t>
            </a: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7C7239E9-6793-5E44-8F65-59010ADC5A4F}" type="slidenum">
              <a:rPr lang="en-US" altLang="en-US" sz="1200">
                <a:solidFill>
                  <a:prstClr val="black"/>
                </a:solidFill>
                <a:latin typeface="Calibri" charset="0"/>
              </a:rPr>
              <a:pPr/>
              <a:t>15</a:t>
            </a:fld>
            <a:endParaRPr lang="en-US" altLang="en-US" sz="1200">
              <a:solidFill>
                <a:prstClr val="black"/>
              </a:solidFill>
              <a:latin typeface="Calibri" charset="0"/>
            </a:endParaRPr>
          </a:p>
        </p:txBody>
      </p:sp>
    </p:spTree>
    <p:extLst>
      <p:ext uri="{BB962C8B-B14F-4D97-AF65-F5344CB8AC3E}">
        <p14:creationId xmlns:p14="http://schemas.microsoft.com/office/powerpoint/2010/main" val="272009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2"/>
            <a:r>
              <a:rPr lang="en-US" altLang="en-US" dirty="0">
                <a:ea typeface="MS PGothic" charset="-128"/>
              </a:rPr>
              <a:t>This slide is intended to introduce students to neurobiology findings in the area of psychopathy. </a:t>
            </a:r>
          </a:p>
          <a:p>
            <a:pPr marL="0" lvl="2"/>
            <a:endParaRPr lang="en-US" altLang="en-US" dirty="0">
              <a:ea typeface="MS PGothic" charset="-128"/>
            </a:endParaRPr>
          </a:p>
          <a:p>
            <a:pPr marL="0" lvl="2"/>
            <a:r>
              <a:rPr lang="en-US" altLang="en-US" b="1" dirty="0">
                <a:ea typeface="MS PGothic" charset="-128"/>
              </a:rPr>
              <a:t>(Click):</a:t>
            </a:r>
            <a:r>
              <a:rPr lang="en-US" altLang="en-US" b="1" baseline="0" dirty="0">
                <a:ea typeface="MS PGothic" charset="-128"/>
              </a:rPr>
              <a:t> </a:t>
            </a:r>
            <a:r>
              <a:rPr lang="en-US" altLang="en-US" baseline="0" dirty="0">
                <a:ea typeface="MS PGothic" charset="-128"/>
              </a:rPr>
              <a:t>Core deficits in emotional sensitivity and responsiveness</a:t>
            </a:r>
          </a:p>
          <a:p>
            <a:pPr marL="0" lvl="2"/>
            <a:r>
              <a:rPr lang="en-US" altLang="en-US" b="1" dirty="0">
                <a:ea typeface="MS PGothic" charset="-128"/>
              </a:rPr>
              <a:t>(Click):</a:t>
            </a:r>
            <a:r>
              <a:rPr lang="en-US" altLang="en-US" b="1" baseline="0" dirty="0">
                <a:ea typeface="MS PGothic" charset="-128"/>
              </a:rPr>
              <a:t> </a:t>
            </a:r>
            <a:r>
              <a:rPr lang="en-US" altLang="en-US" baseline="0" dirty="0">
                <a:ea typeface="MS PGothic" charset="-128"/>
              </a:rPr>
              <a:t>Research on those with psychopathy shows that these individuals have a lack of normal defensiveness or fear reactivity</a:t>
            </a:r>
            <a:endParaRPr lang="en-US" altLang="en-US" dirty="0">
              <a:ea typeface="MS PGothic" charset="-128"/>
            </a:endParaRPr>
          </a:p>
          <a:p>
            <a:pPr marL="0" lvl="2"/>
            <a:r>
              <a:rPr lang="en-US" altLang="en-US" dirty="0">
                <a:ea typeface="MS PGothic" charset="-128"/>
              </a:rPr>
              <a:t>One of the most consistent findings in those believed to have psychopathy is a lack of normal enhancement of the startle blink reflex to abrupt noises while viewing something aversive in the foreground (e.g. scary or disturbing pictures) as compared to neutral stimuli. This finding suggests a lack of normal defensiveness (fear) reactivity.</a:t>
            </a:r>
          </a:p>
          <a:p>
            <a:endParaRPr lang="en-US" altLang="en-US" dirty="0">
              <a:ea typeface="MS PGothic" charset="-128"/>
            </a:endParaRP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1E973823-F294-9144-AC10-1DE69F0F48E0}" type="slidenum">
              <a:rPr lang="en-US" altLang="en-US" sz="1200">
                <a:solidFill>
                  <a:prstClr val="black"/>
                </a:solidFill>
                <a:latin typeface="Calibri" charset="0"/>
              </a:rPr>
              <a:pPr/>
              <a:t>16</a:t>
            </a:fld>
            <a:endParaRPr lang="en-US" altLang="en-US" sz="1200">
              <a:solidFill>
                <a:prstClr val="black"/>
              </a:solidFill>
              <a:latin typeface="Calibri" charset="0"/>
            </a:endParaRPr>
          </a:p>
        </p:txBody>
      </p:sp>
    </p:spTree>
    <p:extLst>
      <p:ext uri="{BB962C8B-B14F-4D97-AF65-F5344CB8AC3E}">
        <p14:creationId xmlns:p14="http://schemas.microsoft.com/office/powerpoint/2010/main" val="4185315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2"/>
            <a:r>
              <a:rPr lang="en-US" altLang="en-US" dirty="0">
                <a:ea typeface="MS PGothic" charset="-128"/>
              </a:rPr>
              <a:t>The purpose of this slide is to discuss impairments of psychopathic individuals in cognitive attentional processing. </a:t>
            </a:r>
          </a:p>
          <a:p>
            <a:pPr marL="0" lvl="2"/>
            <a:endParaRPr lang="en-US" altLang="en-US" dirty="0">
              <a:ea typeface="MS PGothic" charset="-128"/>
            </a:endParaRPr>
          </a:p>
          <a:p>
            <a:pPr marL="0" marR="0" lvl="2"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 </a:t>
            </a:r>
            <a:r>
              <a:rPr lang="en-US" altLang="en-US" dirty="0">
                <a:ea typeface="MS PGothic" charset="-128"/>
              </a:rPr>
              <a:t>Impairments in cognitive-attentional processing</a:t>
            </a:r>
          </a:p>
          <a:p>
            <a:pPr marL="0" marR="0" lvl="2"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a:t>
            </a:r>
            <a:r>
              <a:rPr lang="en-US" altLang="en-US" b="1" baseline="0" dirty="0">
                <a:ea typeface="MS PGothic" charset="-128"/>
              </a:rPr>
              <a:t> </a:t>
            </a:r>
            <a:r>
              <a:rPr lang="en-US" altLang="en-US" dirty="0">
                <a:ea typeface="MS PGothic" charset="-128"/>
              </a:rPr>
              <a:t>Deficits in cognitive performance and amygdala reactivity to distress cues have been found in psychopathic individuals</a:t>
            </a:r>
          </a:p>
          <a:p>
            <a:pPr marL="0" lvl="2"/>
            <a:r>
              <a:rPr lang="en-US" altLang="en-US" dirty="0">
                <a:ea typeface="MS PGothic" charset="-128"/>
              </a:rPr>
              <a:t>Impaired action monitoring or deficits on cognitive performance tasks has been a consistent finding of those with psychopathy. In addition, high-psychopathic individuals demonstrate deficits in amygdala reactivity to distress cues.</a:t>
            </a:r>
          </a:p>
          <a:p>
            <a:pPr marL="0" lvl="2"/>
            <a:endParaRPr lang="en-US" altLang="en-US" dirty="0">
              <a:ea typeface="MS PGothic" charset="-128"/>
            </a:endParaRPr>
          </a:p>
          <a:p>
            <a:endParaRPr lang="en-US" altLang="en-US" dirty="0">
              <a:ea typeface="MS PGothic" charset="-128"/>
            </a:endParaRP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642D4248-CC08-784C-B9D8-8967AAEFCDE4}" type="slidenum">
              <a:rPr lang="en-US" altLang="en-US" sz="1200">
                <a:solidFill>
                  <a:prstClr val="black"/>
                </a:solidFill>
                <a:latin typeface="Calibri" charset="0"/>
              </a:rPr>
              <a:pPr/>
              <a:t>17</a:t>
            </a:fld>
            <a:endParaRPr lang="en-US" altLang="en-US" sz="1200">
              <a:solidFill>
                <a:prstClr val="black"/>
              </a:solidFill>
              <a:latin typeface="Calibri" charset="0"/>
            </a:endParaRPr>
          </a:p>
        </p:txBody>
      </p:sp>
    </p:spTree>
    <p:extLst>
      <p:ext uri="{BB962C8B-B14F-4D97-AF65-F5344CB8AC3E}">
        <p14:creationId xmlns:p14="http://schemas.microsoft.com/office/powerpoint/2010/main" val="977932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a:ea typeface="MS PGothic" charset="-128"/>
              </a:rPr>
              <a:t>The purpose of this slide is for the instructor to indicate to the students that the lecture is moving forward to the next content topic.</a:t>
            </a:r>
          </a:p>
          <a:p>
            <a:endParaRPr lang="en-US" dirty="0"/>
          </a:p>
        </p:txBody>
      </p:sp>
      <p:sp>
        <p:nvSpPr>
          <p:cNvPr id="4" name="Slide Number Placeholder 3"/>
          <p:cNvSpPr>
            <a:spLocks noGrp="1"/>
          </p:cNvSpPr>
          <p:nvPr>
            <p:ph type="sldNum" sz="quarter" idx="10"/>
          </p:nvPr>
        </p:nvSpPr>
        <p:spPr/>
        <p:txBody>
          <a:bodyPr/>
          <a:lstStyle/>
          <a:p>
            <a:fld id="{5361A881-746F-9A41-AD23-B706D357AE49}" type="slidenum">
              <a:rPr lang="en-US" altLang="en-US" smtClean="0">
                <a:solidFill>
                  <a:prstClr val="black"/>
                </a:solidFill>
              </a:rPr>
              <a:pPr/>
              <a:t>18</a:t>
            </a:fld>
            <a:endParaRPr lang="en-US" altLang="en-US">
              <a:solidFill>
                <a:prstClr val="black"/>
              </a:solidFill>
            </a:endParaRPr>
          </a:p>
        </p:txBody>
      </p:sp>
    </p:spTree>
    <p:extLst>
      <p:ext uri="{BB962C8B-B14F-4D97-AF65-F5344CB8AC3E}">
        <p14:creationId xmlns:p14="http://schemas.microsoft.com/office/powerpoint/2010/main" val="642605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This slide introduces students to five of the first seven long debated issues in the history of psychopathy. </a:t>
            </a:r>
          </a:p>
          <a:p>
            <a:endParaRPr lang="en-US" altLang="en-US" dirty="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a:t>
            </a:r>
            <a:r>
              <a:rPr lang="en-US" altLang="en-US" b="1" baseline="0" dirty="0">
                <a:ea typeface="MS PGothic" charset="-128"/>
              </a:rPr>
              <a:t> </a:t>
            </a:r>
            <a:r>
              <a:rPr lang="en-US" altLang="en-US" dirty="0">
                <a:ea typeface="MS PGothic" charset="-128"/>
              </a:rPr>
              <a:t>Can psychopathy be adaptive?</a:t>
            </a:r>
          </a:p>
          <a:p>
            <a:pPr marL="0" lvl="1"/>
            <a:r>
              <a:rPr lang="en-US" altLang="en-US" dirty="0" err="1">
                <a:ea typeface="MS PGothic" charset="-128"/>
              </a:rPr>
              <a:t>Cleckley’s</a:t>
            </a:r>
            <a:r>
              <a:rPr lang="en-US" altLang="en-US" dirty="0">
                <a:ea typeface="MS PGothic" charset="-128"/>
              </a:rPr>
              <a:t> model of psychopathy accounted for positive adjustment in people with psychopathy whereas prominent assessments such as the PCL-R did not and instead focused largely on deviancy. The </a:t>
            </a:r>
            <a:r>
              <a:rPr lang="en-US" altLang="en-US" dirty="0" err="1">
                <a:ea typeface="MS PGothic" charset="-128"/>
              </a:rPr>
              <a:t>Triarchic</a:t>
            </a:r>
            <a:r>
              <a:rPr lang="en-US" altLang="en-US" dirty="0">
                <a:ea typeface="MS PGothic" charset="-128"/>
              </a:rPr>
              <a:t> model accounts for more adaptive elements in its boldness scale. </a:t>
            </a:r>
          </a:p>
          <a:p>
            <a:pPr marL="0" lvl="1"/>
            <a:endParaRPr lang="en-US" altLang="en-US" dirty="0">
              <a:ea typeface="MS PGothic" charset="-128"/>
            </a:endParaRPr>
          </a:p>
          <a:p>
            <a:r>
              <a:rPr lang="en-US" altLang="en-US" b="1" dirty="0">
                <a:ea typeface="MS PGothic" charset="-128"/>
              </a:rPr>
              <a:t>(Click): </a:t>
            </a:r>
            <a:r>
              <a:rPr lang="en-US" altLang="en-US" dirty="0">
                <a:ea typeface="MS PGothic" charset="-128"/>
              </a:rPr>
              <a:t>Is lack of anxiety a feature of psychopathy?</a:t>
            </a:r>
          </a:p>
          <a:p>
            <a:pPr marL="0" lvl="1"/>
            <a:r>
              <a:rPr lang="en-US" altLang="en-US" dirty="0">
                <a:ea typeface="MS PGothic" charset="-128"/>
              </a:rPr>
              <a:t>There is disagreement with regard to lack of anxiety as a feature of psychopathy as Cleckley most prominently proposed since research from the PCL-R and other measures have found a positive association between anxiety and psychopathy. The </a:t>
            </a:r>
            <a:r>
              <a:rPr lang="en-US" altLang="en-US" dirty="0" err="1">
                <a:ea typeface="MS PGothic" charset="-128"/>
              </a:rPr>
              <a:t>Triacrhic</a:t>
            </a:r>
            <a:r>
              <a:rPr lang="en-US" altLang="en-US" dirty="0">
                <a:ea typeface="MS PGothic" charset="-128"/>
              </a:rPr>
              <a:t> model addresses these inconsistent findings by separating psychopathy into subcomponents that relate differently to measures of trait anxiety.</a:t>
            </a:r>
          </a:p>
          <a:p>
            <a:pPr marL="0" lvl="1"/>
            <a:endParaRPr lang="en-US" altLang="en-US" dirty="0">
              <a:ea typeface="MS PGothic" charset="-128"/>
            </a:endParaRPr>
          </a:p>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a:t>
            </a:r>
            <a:r>
              <a:rPr lang="en-US" altLang="en-US" b="1" baseline="0" dirty="0">
                <a:ea typeface="MS PGothic" charset="-128"/>
              </a:rPr>
              <a:t> </a:t>
            </a:r>
            <a:r>
              <a:rPr lang="en-US" altLang="en-US" dirty="0">
                <a:ea typeface="MS PGothic" charset="-128"/>
              </a:rPr>
              <a:t>Do violent and aggressive tendencies have to be present in psychopaths?</a:t>
            </a:r>
          </a:p>
          <a:p>
            <a:pPr marL="0" lvl="1"/>
            <a:r>
              <a:rPr lang="en-US" altLang="en-US" dirty="0">
                <a:ea typeface="MS PGothic" charset="-128"/>
              </a:rPr>
              <a:t>Violent and aggressive tendencies are yet another area of disagreement with Cleckley calling these tendencies “the exception rather than the rule.” However, further research conducted by proponents of the Triarchic model have found something similar with only a certain subset of those with psychopathy who score higher on boldness as well as disinhibition. </a:t>
            </a:r>
          </a:p>
          <a:p>
            <a:pPr marL="0" lvl="1"/>
            <a:endParaRPr lang="en-US" altLang="en-US" dirty="0">
              <a:ea typeface="MS PGothic" charset="-128"/>
            </a:endParaRPr>
          </a:p>
          <a:p>
            <a:pPr marL="0" lvl="1"/>
            <a:r>
              <a:rPr lang="en-US" altLang="en-US" b="1" dirty="0">
                <a:ea typeface="MS PGothic" charset="-128"/>
              </a:rPr>
              <a:t>(Click): </a:t>
            </a:r>
            <a:r>
              <a:rPr lang="en-US" altLang="en-US" dirty="0">
                <a:ea typeface="MS PGothic" charset="-128"/>
              </a:rPr>
              <a:t>Must antisocial behavior exist for one to be diagnosed with psychopathy?</a:t>
            </a:r>
          </a:p>
          <a:p>
            <a:pPr marL="0" lvl="1"/>
            <a:r>
              <a:rPr lang="en-US" altLang="en-US" dirty="0">
                <a:ea typeface="MS PGothic" charset="-128"/>
              </a:rPr>
              <a:t>Antisocial behavior is another area of debate. The </a:t>
            </a:r>
            <a:r>
              <a:rPr lang="en-US" altLang="en-US" dirty="0" err="1">
                <a:ea typeface="MS PGothic" charset="-128"/>
              </a:rPr>
              <a:t>Triarchic</a:t>
            </a:r>
            <a:r>
              <a:rPr lang="en-US" altLang="en-US" dirty="0">
                <a:ea typeface="MS PGothic" charset="-128"/>
              </a:rPr>
              <a:t> model suggests antisocial behavior rises from the complex interplay of “deviance promoting” influences such as dispositional boldness, meanness, and disinhibition. </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Do different subtypes of psychopathy exist?</a:t>
            </a:r>
            <a:endParaRPr lang="en-US" altLang="en-US" dirty="0">
              <a:ea typeface="MS PGothic" charset="-128"/>
            </a:endParaRPr>
          </a:p>
          <a:p>
            <a:pPr marL="0" lvl="1"/>
            <a:r>
              <a:rPr lang="en-US" altLang="en-US" dirty="0">
                <a:ea typeface="MS PGothic" charset="-128"/>
              </a:rPr>
              <a:t>Another important question is do different subtypes of psychopathy exist? The </a:t>
            </a:r>
            <a:r>
              <a:rPr lang="en-US" altLang="en-US" dirty="0" err="1">
                <a:ea typeface="MS PGothic" charset="-128"/>
              </a:rPr>
              <a:t>Triacrhic</a:t>
            </a:r>
            <a:r>
              <a:rPr lang="en-US" altLang="en-US" dirty="0">
                <a:ea typeface="MS PGothic" charset="-128"/>
              </a:rPr>
              <a:t> model relies on a pattern of differing configurations (e.g. bold-disinhibited). This raises complicated questions about whether all subtypes are equally deserving of psychopathic diagnoses.</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E6E9705A-3A23-2C48-BFE3-D4661D79E0F5}" type="slidenum">
              <a:rPr lang="en-US" altLang="en-US" sz="1200">
                <a:solidFill>
                  <a:prstClr val="black"/>
                </a:solidFill>
                <a:latin typeface="Calibri" charset="0"/>
              </a:rPr>
              <a:pPr/>
              <a:t>19</a:t>
            </a:fld>
            <a:endParaRPr lang="en-US" altLang="en-US" sz="1200">
              <a:solidFill>
                <a:prstClr val="black"/>
              </a:solidFill>
              <a:latin typeface="Calibri" charset="0"/>
            </a:endParaRPr>
          </a:p>
        </p:txBody>
      </p:sp>
    </p:spTree>
    <p:extLst>
      <p:ext uri="{BB962C8B-B14F-4D97-AF65-F5344CB8AC3E}">
        <p14:creationId xmlns:p14="http://schemas.microsoft.com/office/powerpoint/2010/main" val="35402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Purpose:</a:t>
            </a:r>
            <a:r>
              <a:rPr lang="en-US" altLang="en-US" b="1" baseline="0" dirty="0">
                <a:ea typeface="MS PGothic" charset="-128"/>
              </a:rPr>
              <a:t> </a:t>
            </a:r>
            <a:r>
              <a:rPr lang="en-US" altLang="en-US" dirty="0">
                <a:ea typeface="MS PGothic" charset="-128"/>
              </a:rPr>
              <a:t>This slide outlines the learning objectives of the module. </a:t>
            </a:r>
          </a:p>
          <a:p>
            <a:endParaRPr lang="en-US" dirty="0"/>
          </a:p>
        </p:txBody>
      </p:sp>
      <p:sp>
        <p:nvSpPr>
          <p:cNvPr id="4" name="Slide Number Placeholder 3"/>
          <p:cNvSpPr>
            <a:spLocks noGrp="1"/>
          </p:cNvSpPr>
          <p:nvPr>
            <p:ph type="sldNum" sz="quarter" idx="10"/>
          </p:nvPr>
        </p:nvSpPr>
        <p:spPr/>
        <p:txBody>
          <a:bodyPr/>
          <a:lstStyle/>
          <a:p>
            <a:fld id="{5361A881-746F-9A41-AD23-B706D357AE49}"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2702368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This slide continues with long debated issues number six and seven. </a:t>
            </a:r>
          </a:p>
          <a:p>
            <a:endParaRPr lang="en-US" altLang="en-US" dirty="0">
              <a:ea typeface="MS PGothic" charset="-128"/>
            </a:endParaRPr>
          </a:p>
          <a:p>
            <a:pPr marL="0" lvl="1"/>
            <a:r>
              <a:rPr lang="en-US" altLang="en-US" b="1" dirty="0">
                <a:ea typeface="MS PGothic" charset="-128"/>
              </a:rPr>
              <a:t>(Click): </a:t>
            </a:r>
            <a:r>
              <a:rPr lang="en-US" altLang="en-US" dirty="0">
                <a:ea typeface="MS PGothic" charset="-128"/>
              </a:rPr>
              <a:t>Are there sex and gender differences in psychopathy?</a:t>
            </a:r>
          </a:p>
          <a:p>
            <a:pPr marL="0" lvl="1"/>
            <a:r>
              <a:rPr lang="en-US" altLang="en-US" dirty="0">
                <a:ea typeface="MS PGothic" charset="-128"/>
              </a:rPr>
              <a:t>Another interesting question is whether or not there are sex and gender differences in the presentation of psychopathy. Cleckley held the view that psychopathy could and did exist in both women and men and presents with the same core deficits. However, more recent research shows that men tend to score higher on measures of psychopathy than women as well as scoring differently on the subscales of the </a:t>
            </a:r>
            <a:r>
              <a:rPr lang="en-US" altLang="en-US" dirty="0" err="1">
                <a:ea typeface="MS PGothic" charset="-128"/>
              </a:rPr>
              <a:t>Triarchic</a:t>
            </a:r>
            <a:r>
              <a:rPr lang="en-US" altLang="en-US" dirty="0">
                <a:ea typeface="MS PGothic" charset="-128"/>
              </a:rPr>
              <a:t> model.</a:t>
            </a:r>
          </a:p>
          <a:p>
            <a:endParaRPr lang="en-US" altLang="en-US" dirty="0">
              <a:ea typeface="MS PGothic" charset="-128"/>
            </a:endParaRPr>
          </a:p>
          <a:p>
            <a:r>
              <a:rPr lang="en-US" altLang="en-US" b="1" dirty="0">
                <a:ea typeface="MS PGothic" charset="-128"/>
              </a:rPr>
              <a:t>(Click): </a:t>
            </a:r>
            <a:r>
              <a:rPr lang="en-US" altLang="en-US" dirty="0">
                <a:ea typeface="MS PGothic" charset="-128"/>
              </a:rPr>
              <a:t>Do successful psychopaths exist? </a:t>
            </a:r>
          </a:p>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a:t>
            </a:r>
            <a:r>
              <a:rPr lang="en-US" altLang="en-US" b="1" baseline="0" dirty="0">
                <a:ea typeface="MS PGothic" charset="-128"/>
              </a:rPr>
              <a:t> </a:t>
            </a:r>
            <a:r>
              <a:rPr lang="en-US" altLang="en-US" dirty="0"/>
              <a:t>Research shows that U.S. presidents who had higher estimated scores on boldness performed better than those who scored higher on self-centered impulsivity.</a:t>
            </a:r>
            <a:endParaRPr lang="en-US" altLang="en-US" dirty="0">
              <a:ea typeface="MS PGothic" charset="-128"/>
            </a:endParaRPr>
          </a:p>
          <a:p>
            <a:r>
              <a:rPr lang="en-US" altLang="en-US" dirty="0">
                <a:ea typeface="MS PGothic" charset="-128"/>
              </a:rPr>
              <a:t>Some research shows that people score higher on dispositional fearlessness (boldness) may be more successful when also scoring low on externalizing proneness (disinhibition). A recent study of asked expert historians to estimate scores of past U.S. presidents on the FD and SCI factors of the PPI. Results showed that that those presidents with higher estimated levels of PPI-FD (boldness) performed better whereas those with higher estimated levels of SCI did not.</a:t>
            </a: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EF80DDC2-4BFC-644E-A0D7-439D270411DF}" type="slidenum">
              <a:rPr lang="en-US" altLang="en-US" sz="1200">
                <a:solidFill>
                  <a:prstClr val="black"/>
                </a:solidFill>
                <a:latin typeface="Calibri" charset="0"/>
              </a:rPr>
              <a:pPr/>
              <a:t>20</a:t>
            </a:fld>
            <a:endParaRPr lang="en-US" altLang="en-US" sz="1200">
              <a:solidFill>
                <a:prstClr val="black"/>
              </a:solidFill>
              <a:latin typeface="Calibri" charset="0"/>
            </a:endParaRPr>
          </a:p>
        </p:txBody>
      </p:sp>
    </p:spTree>
    <p:extLst>
      <p:ext uri="{BB962C8B-B14F-4D97-AF65-F5344CB8AC3E}">
        <p14:creationId xmlns:p14="http://schemas.microsoft.com/office/powerpoint/2010/main" val="1129115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S PGothic" panose="020B0600070205080204" pitchFamily="34" charset="-128"/>
                <a:cs typeface="MS PGothic" charset="0"/>
              </a:rPr>
              <a:t>CAT: Focused Listing</a:t>
            </a: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S PGothic" panose="020B0600070205080204" pitchFamily="34" charset="-128"/>
              <a:cs typeface="MS PGothic"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anose="020B0600070205080204" pitchFamily="34" charset="-128"/>
                <a:cs typeface="MS PGothic" charset="0"/>
              </a:rPr>
              <a:t>The</a:t>
            </a:r>
            <a:r>
              <a:rPr lang="en-US" sz="1200" kern="1200" baseline="0" dirty="0">
                <a:solidFill>
                  <a:schemeClr val="tx1"/>
                </a:solidFill>
                <a:effectLst/>
                <a:latin typeface="+mn-lt"/>
                <a:ea typeface="MS PGothic" panose="020B0600070205080204" pitchFamily="34" charset="-128"/>
                <a:cs typeface="MS PGothic" charset="0"/>
              </a:rPr>
              <a:t> activity on this</a:t>
            </a:r>
            <a:r>
              <a:rPr lang="en-US" sz="1200" kern="1200" dirty="0">
                <a:solidFill>
                  <a:schemeClr val="tx1"/>
                </a:solidFill>
                <a:effectLst/>
                <a:latin typeface="+mn-lt"/>
                <a:ea typeface="MS PGothic" panose="020B0600070205080204" pitchFamily="34" charset="-128"/>
                <a:cs typeface="MS PGothic" charset="0"/>
              </a:rPr>
              <a:t> slide focuses on one concept or term from the module and students are asked to provide a list of several ideas that are closely related to the original concept or term. It helps to determine what students are remembering as the most pertinent points related to the given concept or term.</a:t>
            </a: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S PGothic" panose="020B0600070205080204" pitchFamily="34" charset="-128"/>
              <a:cs typeface="MS PGothic" charset="0"/>
            </a:endParaRPr>
          </a:p>
          <a:p>
            <a:r>
              <a:rPr lang="en-US" altLang="en-US" dirty="0">
                <a:ea typeface="MS PGothic" charset="-128"/>
              </a:rPr>
              <a:t>Focus</a:t>
            </a:r>
            <a:r>
              <a:rPr lang="en-US" altLang="en-US" baseline="0" dirty="0">
                <a:ea typeface="MS PGothic" charset="-128"/>
              </a:rPr>
              <a:t> the students’ attention on the word psychopathy. Next, ask them to write down as many related words, terms, or concepts they can remember from the day’s lecture in the ensuing three minutes. The responses of the students can be processed before the class period ends or at the start of the next class period if desired. </a:t>
            </a:r>
            <a:endParaRPr lang="en-US" altLang="en-US" dirty="0">
              <a:ea typeface="MS PGothic" charset="-128"/>
            </a:endParaRPr>
          </a:p>
          <a:p>
            <a:endParaRPr lang="en-US" altLang="en-US" dirty="0">
              <a:ea typeface="MS PGothic" charset="-128"/>
            </a:endParaRPr>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pPr marL="0" marR="0" indent="0" algn="l" defTabSz="457200" rtl="0" eaLnBrk="1" fontAlgn="base" latinLnBrk="0" hangingPunct="1">
              <a:lnSpc>
                <a:spcPct val="100000"/>
              </a:lnSpc>
              <a:spcBef>
                <a:spcPct val="0"/>
              </a:spcBef>
              <a:spcAft>
                <a:spcPct val="0"/>
              </a:spcAft>
              <a:buClrTx/>
              <a:buSzTx/>
              <a:buFontTx/>
              <a:buNone/>
              <a:tabLst/>
              <a:defRPr/>
            </a:pPr>
            <a:endParaRPr lang="en-US" altLang="en-US" b="1" dirty="0">
              <a:ea typeface="MS PGothic" charset="-128"/>
            </a:endParaRPr>
          </a:p>
          <a:p>
            <a:pPr eaLnBrk="1" hangingPunct="1">
              <a:spcBef>
                <a:spcPct val="0"/>
              </a:spcBef>
            </a:pPr>
            <a:endParaRPr lang="en-US" altLang="en-US" dirty="0"/>
          </a:p>
          <a:p>
            <a:endParaRPr lang="en-US" altLang="en-US" dirty="0">
              <a:ea typeface="MS PGothic" charset="-128"/>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0B9FEA3C-C4E7-8248-BC57-76BCA89A93E6}" type="slidenum">
              <a:rPr lang="en-US" altLang="en-US" sz="1200">
                <a:solidFill>
                  <a:prstClr val="black"/>
                </a:solidFill>
                <a:latin typeface="Calibri" charset="0"/>
              </a:rPr>
              <a:pPr/>
              <a:t>21</a:t>
            </a:fld>
            <a:endParaRPr lang="en-US" altLang="en-US" sz="1200">
              <a:solidFill>
                <a:prstClr val="black"/>
              </a:solidFill>
              <a:latin typeface="Calibri" charset="0"/>
            </a:endParaRPr>
          </a:p>
        </p:txBody>
      </p:sp>
    </p:spTree>
    <p:extLst>
      <p:ext uri="{BB962C8B-B14F-4D97-AF65-F5344CB8AC3E}">
        <p14:creationId xmlns:p14="http://schemas.microsoft.com/office/powerpoint/2010/main" val="1645727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Photo Attribution Slide</a:t>
            </a:r>
          </a:p>
          <a:p>
            <a:pPr eaLnBrk="1" hangingPunct="1">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49079E3-6FAA-47CA-B75F-164B411C542B}" type="slidenum">
              <a:rPr lang="en-US" altLang="en-US" smtClean="0">
                <a:solidFill>
                  <a:srgbClr val="000000"/>
                </a:solidFill>
                <a:ea typeface="MS PGothic" panose="020B0600070205080204" pitchFamily="34" charset="-128"/>
              </a:rPr>
              <a:pPr/>
              <a:t>22</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3923347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Photo Attribution Slide</a:t>
            </a:r>
          </a:p>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DD91811-402E-47A1-8688-DA6EDFD8A3F5}" type="slidenum">
              <a:rPr lang="en-US" altLang="en-US" smtClean="0">
                <a:solidFill>
                  <a:srgbClr val="000000"/>
                </a:solidFill>
                <a:ea typeface="MS PGothic" panose="020B0600070205080204" pitchFamily="34" charset="-128"/>
              </a:rPr>
              <a:pPr/>
              <a:t>23</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170636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designed to </a:t>
            </a:r>
            <a:r>
              <a:rPr lang="en-US" sz="1200" kern="1200" dirty="0">
                <a:solidFill>
                  <a:schemeClr val="tx1"/>
                </a:solidFill>
                <a:effectLst/>
                <a:latin typeface="+mn-lt"/>
                <a:ea typeface="MS PGothic" panose="020B0600070205080204" pitchFamily="34" charset="-128"/>
                <a:cs typeface="MS PGothic" charset="0"/>
              </a:rPr>
              <a:t>help students begin looking at pop cultural definitions and portrayals of psychopathy and creates a reference point for comparison to the clinical description.</a:t>
            </a:r>
            <a:r>
              <a:rPr lang="en-US" dirty="0">
                <a:effectLst/>
              </a:rPr>
              <a:t> </a:t>
            </a:r>
          </a:p>
          <a:p>
            <a:endParaRPr lang="en-US" dirty="0">
              <a:effectLst/>
            </a:endParaRPr>
          </a:p>
          <a:p>
            <a:pPr lvl="0"/>
            <a:r>
              <a:rPr lang="en-US" sz="1200" b="1" kern="1200" dirty="0">
                <a:solidFill>
                  <a:schemeClr val="tx1"/>
                </a:solidFill>
                <a:effectLst/>
                <a:latin typeface="+mn-lt"/>
                <a:ea typeface="MS PGothic" panose="020B0600070205080204" pitchFamily="34" charset="-128"/>
                <a:cs typeface="MS PGothic" charset="0"/>
              </a:rPr>
              <a:t>Time:</a:t>
            </a:r>
            <a:r>
              <a:rPr lang="en-US" sz="1200" kern="1200" dirty="0">
                <a:solidFill>
                  <a:schemeClr val="tx1"/>
                </a:solidFill>
                <a:effectLst/>
                <a:latin typeface="+mn-lt"/>
                <a:ea typeface="MS PGothic" panose="020B0600070205080204" pitchFamily="34" charset="-128"/>
                <a:cs typeface="MS PGothic" charset="0"/>
              </a:rPr>
              <a:t> 3-5 minutes</a:t>
            </a:r>
          </a:p>
          <a:p>
            <a:pPr lvl="0"/>
            <a:endParaRPr lang="en-US" sz="1200" kern="1200" dirty="0">
              <a:solidFill>
                <a:schemeClr val="tx1"/>
              </a:solidFill>
              <a:effectLst/>
              <a:latin typeface="+mn-lt"/>
              <a:ea typeface="MS PGothic" panose="020B0600070205080204" pitchFamily="34" charset="-128"/>
              <a:cs typeface="MS PGothic" charset="0"/>
            </a:endParaRPr>
          </a:p>
          <a:p>
            <a:pPr lvl="0"/>
            <a:r>
              <a:rPr lang="en-US" sz="1200" b="1" kern="1200" dirty="0">
                <a:solidFill>
                  <a:schemeClr val="tx1"/>
                </a:solidFill>
                <a:effectLst/>
                <a:latin typeface="+mn-lt"/>
                <a:ea typeface="MS PGothic" panose="020B0600070205080204" pitchFamily="34" charset="-128"/>
                <a:cs typeface="MS PGothic" charset="0"/>
              </a:rPr>
              <a:t>Materials:</a:t>
            </a:r>
            <a:r>
              <a:rPr lang="en-US" sz="1200" kern="1200" dirty="0">
                <a:solidFill>
                  <a:schemeClr val="tx1"/>
                </a:solidFill>
                <a:effectLst/>
                <a:latin typeface="+mn-lt"/>
                <a:ea typeface="MS PGothic" panose="020B0600070205080204" pitchFamily="34" charset="-128"/>
                <a:cs typeface="MS PGothic" charset="0"/>
              </a:rPr>
              <a:t> Something to write or type with, a piece of paper or a laptop/tablet</a:t>
            </a:r>
          </a:p>
          <a:p>
            <a:pPr lvl="0"/>
            <a:endParaRPr lang="en-US" sz="1200" kern="1200" dirty="0">
              <a:solidFill>
                <a:schemeClr val="tx1"/>
              </a:solidFill>
              <a:effectLst/>
              <a:latin typeface="+mn-lt"/>
              <a:ea typeface="MS PGothic" panose="020B0600070205080204" pitchFamily="34" charset="-128"/>
              <a:cs typeface="MS PGothic" charset="0"/>
            </a:endParaRPr>
          </a:p>
          <a:p>
            <a:pPr lvl="0"/>
            <a:r>
              <a:rPr lang="en-US" sz="1200" b="1" kern="1200" dirty="0">
                <a:solidFill>
                  <a:schemeClr val="tx1"/>
                </a:solidFill>
                <a:effectLst/>
                <a:latin typeface="+mn-lt"/>
                <a:ea typeface="MS PGothic" panose="020B0600070205080204" pitchFamily="34" charset="-128"/>
                <a:cs typeface="MS PGothic" charset="0"/>
              </a:rPr>
              <a:t>Directions: </a:t>
            </a:r>
          </a:p>
          <a:p>
            <a:pPr lvl="0"/>
            <a:r>
              <a:rPr lang="en-US" sz="1200" b="1" kern="1200" dirty="0">
                <a:solidFill>
                  <a:schemeClr val="tx1"/>
                </a:solidFill>
                <a:effectLst/>
                <a:latin typeface="+mn-lt"/>
                <a:ea typeface="MS PGothic" panose="020B0600070205080204" pitchFamily="34" charset="-128"/>
                <a:cs typeface="MS PGothic" charset="0"/>
              </a:rPr>
              <a:t>(Click):</a:t>
            </a:r>
            <a:r>
              <a:rPr lang="en-US" sz="1200" b="1" kern="1200" baseline="0" dirty="0">
                <a:solidFill>
                  <a:schemeClr val="tx1"/>
                </a:solidFill>
                <a:effectLst/>
                <a:latin typeface="+mn-lt"/>
                <a:ea typeface="MS PGothic" panose="020B0600070205080204" pitchFamily="34" charset="-128"/>
                <a:cs typeface="MS PGothic" charset="0"/>
              </a:rPr>
              <a:t> </a:t>
            </a:r>
            <a:r>
              <a:rPr lang="en-US" sz="1200" b="0" kern="1200" baseline="0" dirty="0">
                <a:solidFill>
                  <a:schemeClr val="tx1"/>
                </a:solidFill>
                <a:effectLst/>
                <a:latin typeface="+mn-lt"/>
                <a:ea typeface="MS PGothic" panose="020B0600070205080204" pitchFamily="34" charset="-128"/>
                <a:cs typeface="MS PGothic" charset="0"/>
              </a:rPr>
              <a:t>Name one of your favorite psychopaths from a movie</a:t>
            </a:r>
            <a:endParaRPr lang="en-US" sz="1200" b="0" kern="1200" dirty="0">
              <a:solidFill>
                <a:schemeClr val="tx1"/>
              </a:solidFill>
              <a:effectLst/>
              <a:latin typeface="+mn-lt"/>
              <a:ea typeface="MS PGothic" panose="020B0600070205080204" pitchFamily="34" charset="-128"/>
              <a:cs typeface="MS PGothic" charset="0"/>
            </a:endParaRPr>
          </a:p>
          <a:p>
            <a:pPr lvl="0"/>
            <a:r>
              <a:rPr lang="en-US" sz="1200" kern="1200" dirty="0">
                <a:solidFill>
                  <a:schemeClr val="tx1"/>
                </a:solidFill>
                <a:effectLst/>
                <a:latin typeface="+mn-lt"/>
                <a:ea typeface="MS PGothic" panose="020B0600070205080204" pitchFamily="34" charset="-128"/>
                <a:cs typeface="MS PGothic" charset="0"/>
              </a:rPr>
              <a:t>First, ask students to get out something they to write with and some paper or to open up a blank document on their computer or tablet. </a:t>
            </a:r>
          </a:p>
          <a:p>
            <a:pPr lvl="0"/>
            <a:endParaRPr lang="en-US" sz="1200" kern="1200" dirty="0">
              <a:solidFill>
                <a:schemeClr val="tx1"/>
              </a:solidFill>
              <a:effectLst/>
              <a:latin typeface="+mn-lt"/>
              <a:ea typeface="MS PGothic" panose="020B0600070205080204" pitchFamily="34" charset="-128"/>
              <a:cs typeface="MS PGothic" charset="0"/>
            </a:endParaRPr>
          </a:p>
          <a:p>
            <a:pPr lvl="0"/>
            <a:r>
              <a:rPr lang="en-US" sz="1200" b="1" kern="1200" dirty="0">
                <a:solidFill>
                  <a:schemeClr val="tx1"/>
                </a:solidFill>
                <a:effectLst/>
                <a:latin typeface="+mn-lt"/>
                <a:ea typeface="MS PGothic" panose="020B0600070205080204" pitchFamily="34" charset="-128"/>
                <a:cs typeface="MS PGothic" charset="0"/>
              </a:rPr>
              <a:t>(Click):</a:t>
            </a:r>
            <a:r>
              <a:rPr lang="en-US" sz="1200" b="1" kern="1200" baseline="0" dirty="0">
                <a:solidFill>
                  <a:schemeClr val="tx1"/>
                </a:solidFill>
                <a:effectLst/>
                <a:latin typeface="+mn-lt"/>
                <a:ea typeface="MS PGothic" panose="020B0600070205080204" pitchFamily="34" charset="-128"/>
                <a:cs typeface="MS PGothic" charset="0"/>
              </a:rPr>
              <a:t> </a:t>
            </a:r>
            <a:r>
              <a:rPr lang="en-US" sz="1200" kern="1200" baseline="0" dirty="0">
                <a:solidFill>
                  <a:schemeClr val="tx1"/>
                </a:solidFill>
                <a:effectLst/>
                <a:latin typeface="+mn-lt"/>
                <a:ea typeface="MS PGothic" panose="020B0600070205080204" pitchFamily="34" charset="-128"/>
                <a:cs typeface="MS PGothic" charset="0"/>
              </a:rPr>
              <a:t>Why is this character a psychopath? Be specific. </a:t>
            </a:r>
          </a:p>
          <a:p>
            <a:pPr lvl="0"/>
            <a:r>
              <a:rPr lang="en-US" sz="1200" kern="1200" dirty="0">
                <a:solidFill>
                  <a:schemeClr val="tx1"/>
                </a:solidFill>
                <a:effectLst/>
                <a:latin typeface="+mn-lt"/>
                <a:ea typeface="MS PGothic" panose="020B0600070205080204" pitchFamily="34" charset="-128"/>
                <a:cs typeface="MS PGothic" charset="0"/>
              </a:rPr>
              <a:t>Next, ask students to take a few minutes and think about some of their favorite psychopaths from popular movies. Once they have identified one they like, ask students to write a brief description of why they believe this character is a psychopath. Make sure to remind the students to be as specific as possible in their descriptions. Once finished, ask willing students to share their responses. The purpose is to initiate a discussion around myths, facts, and pop cultural portrayals of psychopathy  and how those portrayals are similar or different from the clinical diagnosis.</a:t>
            </a:r>
          </a:p>
          <a:p>
            <a:r>
              <a:rPr lang="en-US" sz="1200" kern="1200" dirty="0">
                <a:solidFill>
                  <a:schemeClr val="tx1"/>
                </a:solidFill>
                <a:effectLst/>
                <a:latin typeface="+mn-lt"/>
                <a:ea typeface="MS PGothic" panose="020B0600070205080204" pitchFamily="34" charset="-128"/>
                <a:cs typeface="MS PGothic" charset="0"/>
              </a:rPr>
              <a:t> </a:t>
            </a:r>
          </a:p>
          <a:p>
            <a:endParaRPr lang="en-US" sz="1200" kern="1200" dirty="0">
              <a:solidFill>
                <a:schemeClr val="tx1"/>
              </a:solidFill>
              <a:effectLst/>
              <a:latin typeface="+mn-lt"/>
              <a:ea typeface="MS PGothic" panose="020B0600070205080204" pitchFamily="34" charset="-128"/>
              <a:cs typeface="MS PGothic" charset="0"/>
            </a:endParaRPr>
          </a:p>
          <a:p>
            <a:endParaRPr lang="en-US" dirty="0"/>
          </a:p>
        </p:txBody>
      </p:sp>
      <p:sp>
        <p:nvSpPr>
          <p:cNvPr id="4" name="Slide Number Placeholder 3"/>
          <p:cNvSpPr>
            <a:spLocks noGrp="1"/>
          </p:cNvSpPr>
          <p:nvPr>
            <p:ph type="sldNum" sz="quarter" idx="10"/>
          </p:nvPr>
        </p:nvSpPr>
        <p:spPr/>
        <p:txBody>
          <a:bodyPr/>
          <a:lstStyle/>
          <a:p>
            <a:fld id="{5361A881-746F-9A41-AD23-B706D357AE49}"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173195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a:ea typeface="MS PGothic" charset="0"/>
              </a:rPr>
              <a:t>The purpose of this slide is for the instructor to provide students with an overview of the material that will be covered during the lecture.</a:t>
            </a:r>
          </a:p>
          <a:p>
            <a:pPr eaLnBrk="1" hangingPunct="1">
              <a:spcBef>
                <a:spcPct val="0"/>
              </a:spcBef>
              <a:defRPr/>
            </a:pPr>
            <a:endParaRPr lang="en-US" altLang="en-US" dirty="0">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02B82EF3-6C23-0049-95FD-DDF024E0E104}" type="slidenum">
              <a:rPr lang="en-US" altLang="en-US" sz="1200">
                <a:solidFill>
                  <a:prstClr val="black"/>
                </a:solidFill>
                <a:latin typeface="Calibri" charset="0"/>
              </a:rPr>
              <a:pPr/>
              <a:t>4</a:t>
            </a:fld>
            <a:endParaRPr lang="en-US" altLang="en-US" sz="1200">
              <a:solidFill>
                <a:prstClr val="black"/>
              </a:solidFill>
              <a:latin typeface="Calibri" charset="0"/>
            </a:endParaRPr>
          </a:p>
        </p:txBody>
      </p:sp>
    </p:spTree>
    <p:extLst>
      <p:ext uri="{BB962C8B-B14F-4D97-AF65-F5344CB8AC3E}">
        <p14:creationId xmlns:p14="http://schemas.microsoft.com/office/powerpoint/2010/main" val="34395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dirty="0">
                <a:ea typeface="MS PGothic" charset="-128"/>
              </a:rPr>
              <a:t>The purpose of this slide</a:t>
            </a:r>
            <a:r>
              <a:rPr lang="en-US" altLang="en-US" baseline="0" dirty="0">
                <a:ea typeface="MS PGothic" charset="-128"/>
              </a:rPr>
              <a:t> is to begin discussing the definitions of psychopathy</a:t>
            </a:r>
            <a:endParaRPr lang="en-US" altLang="en-US" dirty="0">
              <a:ea typeface="MS PGothic" charset="-128"/>
            </a:endParaRPr>
          </a:p>
          <a:p>
            <a:pPr marL="0" lvl="1"/>
            <a:endParaRPr lang="en-US" altLang="en-US" dirty="0">
              <a:ea typeface="MS PGothic" charset="-128"/>
            </a:endParaRPr>
          </a:p>
          <a:p>
            <a:pPr marL="0" lvl="1"/>
            <a:r>
              <a:rPr lang="en-US" altLang="en-US" b="1" dirty="0">
                <a:ea typeface="MS PGothic" charset="-128"/>
              </a:rPr>
              <a:t>(Click): </a:t>
            </a:r>
            <a:r>
              <a:rPr lang="en-US" altLang="en-US" dirty="0">
                <a:ea typeface="MS PGothic" charset="-128"/>
              </a:rPr>
              <a:t>Dispositional tendencies</a:t>
            </a:r>
            <a:r>
              <a:rPr lang="en-US" altLang="en-US" baseline="0" dirty="0">
                <a:ea typeface="MS PGothic" charset="-128"/>
              </a:rPr>
              <a:t> vs. serious criminal acts </a:t>
            </a:r>
            <a:endParaRPr lang="en-US" altLang="en-US" dirty="0">
              <a:ea typeface="MS PGothic" charset="-128"/>
            </a:endParaRPr>
          </a:p>
          <a:p>
            <a:pPr marL="0" lvl="1"/>
            <a:r>
              <a:rPr lang="en-US" altLang="en-US" dirty="0">
                <a:ea typeface="MS PGothic" charset="-128"/>
              </a:rPr>
              <a:t>Now that students have focused on one common representation </a:t>
            </a:r>
            <a:r>
              <a:rPr lang="en-US" altLang="en-US" baseline="0" dirty="0">
                <a:ea typeface="MS PGothic" charset="-128"/>
              </a:rPr>
              <a:t>of psychopathy</a:t>
            </a:r>
            <a:r>
              <a:rPr lang="en-US" altLang="en-US" dirty="0">
                <a:ea typeface="MS PGothic" charset="-128"/>
              </a:rPr>
              <a:t>, begin discussing the difference between dispositional tendencies and serious criminal acts. This will help students to see that psychopathy is more than just serial killers as they will often believe prior to the start of the warm-up activity.</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Psychopathy from a clinical scientific perspective </a:t>
            </a:r>
            <a:endParaRPr lang="en-US" altLang="en-US" dirty="0">
              <a:ea typeface="MS PGothic" charset="-128"/>
            </a:endParaRPr>
          </a:p>
          <a:p>
            <a:pPr marL="0" lvl="1"/>
            <a:r>
              <a:rPr lang="en-US" altLang="en-US" dirty="0">
                <a:ea typeface="MS PGothic" charset="-128"/>
              </a:rPr>
              <a:t>In this module psychopathy is viewed as a clinical disorder, and the history of the disorder is traced forward until arrival at modern conceptualizations. </a:t>
            </a:r>
          </a:p>
          <a:p>
            <a:endParaRPr lang="en-US" altLang="en-US" dirty="0">
              <a:ea typeface="MS PGothic" charset="-128"/>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EF7B727F-F687-0142-871E-0DB05EBA4592}" type="slidenum">
              <a:rPr lang="en-US" altLang="en-US" sz="1200">
                <a:solidFill>
                  <a:prstClr val="black"/>
                </a:solidFill>
                <a:latin typeface="Calibri" charset="0"/>
              </a:rPr>
              <a:pPr/>
              <a:t>5</a:t>
            </a:fld>
            <a:endParaRPr lang="en-US" altLang="en-US" sz="1200">
              <a:solidFill>
                <a:prstClr val="black"/>
              </a:solidFill>
              <a:latin typeface="Calibri" charset="0"/>
            </a:endParaRPr>
          </a:p>
        </p:txBody>
      </p:sp>
    </p:spTree>
    <p:extLst>
      <p:ext uri="{BB962C8B-B14F-4D97-AF65-F5344CB8AC3E}">
        <p14:creationId xmlns:p14="http://schemas.microsoft.com/office/powerpoint/2010/main" val="306046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This slide introduces an activity that is designed to help students consider what it might be like to be without empathy and how it might affect their worlds since profound lack of empathy is a major facet of psychopathy.</a:t>
            </a:r>
          </a:p>
          <a:p>
            <a:endParaRPr lang="en-US" altLang="en-US" dirty="0">
              <a:ea typeface="MS PGothic" charset="-128"/>
            </a:endParaRPr>
          </a:p>
          <a:p>
            <a:r>
              <a:rPr lang="en-US" altLang="en-US" b="1" dirty="0">
                <a:ea typeface="MS PGothic" charset="-128"/>
              </a:rPr>
              <a:t>Time: </a:t>
            </a:r>
            <a:r>
              <a:rPr lang="en-US" altLang="en-US" dirty="0">
                <a:ea typeface="MS PGothic" charset="-128"/>
              </a:rPr>
              <a:t>5-7 minutes</a:t>
            </a:r>
          </a:p>
          <a:p>
            <a:endParaRPr lang="en-US" altLang="en-US" dirty="0">
              <a:ea typeface="MS PGothic" charset="-128"/>
            </a:endParaRPr>
          </a:p>
          <a:p>
            <a:r>
              <a:rPr lang="en-US" altLang="en-US" b="1" dirty="0">
                <a:ea typeface="MS PGothic" charset="-128"/>
              </a:rPr>
              <a:t>Materials: </a:t>
            </a:r>
            <a:r>
              <a:rPr lang="en-US" altLang="en-US" dirty="0">
                <a:ea typeface="MS PGothic" charset="-128"/>
              </a:rPr>
              <a:t>N/A</a:t>
            </a:r>
          </a:p>
          <a:p>
            <a:endParaRPr lang="en-US" altLang="en-US" dirty="0">
              <a:ea typeface="MS PGothic" charset="-128"/>
            </a:endParaRPr>
          </a:p>
          <a:p>
            <a:r>
              <a:rPr lang="en-US" altLang="en-US" b="1" dirty="0">
                <a:ea typeface="MS PGothic" charset="-128"/>
              </a:rPr>
              <a:t>Directions: </a:t>
            </a:r>
          </a:p>
          <a:p>
            <a:endParaRPr lang="en-US" altLang="en-US" b="1" dirty="0">
              <a:ea typeface="MS PGothic" charset="-128"/>
            </a:endParaRPr>
          </a:p>
          <a:p>
            <a:r>
              <a:rPr lang="en-US" altLang="en-US" b="1" dirty="0">
                <a:ea typeface="MS PGothic" charset="-128"/>
              </a:rPr>
              <a:t>(Click): </a:t>
            </a:r>
            <a:r>
              <a:rPr lang="en-US" altLang="en-US" b="0" dirty="0">
                <a:ea typeface="MS PGothic" charset="-128"/>
              </a:rPr>
              <a:t>How would</a:t>
            </a:r>
            <a:r>
              <a:rPr lang="en-US" altLang="en-US" b="0" baseline="0" dirty="0">
                <a:ea typeface="MS PGothic" charset="-128"/>
              </a:rPr>
              <a:t> your life be different if you could not practice empathy?</a:t>
            </a:r>
            <a:endParaRPr lang="en-US" altLang="en-US" b="0" dirty="0">
              <a:ea typeface="MS PGothic" charset="-128"/>
            </a:endParaRPr>
          </a:p>
          <a:p>
            <a:r>
              <a:rPr lang="en-US" altLang="en-US" dirty="0">
                <a:ea typeface="MS PGothic" charset="-128"/>
              </a:rPr>
              <a:t>First, define the concept of empathy for students. Often students think of it as the ability to put oneself in another’s shoes. Perhaps a more accurate way of thinking about it is the ability to try and feel what it is like for another person in his or her own shoes. Once explained, divide students into small groups of 3-4 and ask them to take 3-5 minutes to consider the following questions: </a:t>
            </a:r>
          </a:p>
          <a:p>
            <a:endParaRPr lang="en-US" altLang="en-US" dirty="0">
              <a:ea typeface="MS PGothic" charset="-128"/>
            </a:endParaRPr>
          </a:p>
          <a:p>
            <a:r>
              <a:rPr lang="en-US" altLang="en-US" b="1" dirty="0">
                <a:ea typeface="MS PGothic" charset="-128"/>
              </a:rPr>
              <a:t>(Click): </a:t>
            </a:r>
            <a:r>
              <a:rPr lang="en-US" altLang="en-US" dirty="0">
                <a:ea typeface="MS PGothic" charset="-128"/>
              </a:rPr>
              <a:t>How might you behave differently?</a:t>
            </a:r>
          </a:p>
          <a:p>
            <a:endParaRPr lang="en-US" altLang="en-US" dirty="0">
              <a:ea typeface="MS PGothic" charset="-128"/>
            </a:endParaRPr>
          </a:p>
          <a:p>
            <a:r>
              <a:rPr lang="en-US" altLang="en-US" b="1" dirty="0">
                <a:ea typeface="MS PGothic" charset="-128"/>
              </a:rPr>
              <a:t>(Click): </a:t>
            </a:r>
            <a:r>
              <a:rPr lang="en-US" altLang="en-US" dirty="0">
                <a:ea typeface="MS PGothic" charset="-128"/>
              </a:rPr>
              <a:t>What</a:t>
            </a:r>
            <a:r>
              <a:rPr lang="en-US" altLang="en-US" baseline="0" dirty="0">
                <a:ea typeface="MS PGothic" charset="-128"/>
              </a:rPr>
              <a:t> consequences would this have for the world around you? </a:t>
            </a:r>
            <a:endParaRPr lang="en-US" altLang="en-US" dirty="0">
              <a:ea typeface="MS PGothic" charset="-128"/>
            </a:endParaRPr>
          </a:p>
          <a:p>
            <a:r>
              <a:rPr lang="en-US" altLang="en-US" dirty="0">
                <a:ea typeface="MS PGothic" charset="-128"/>
              </a:rPr>
              <a:t>Once completed, process with the entire class how they answered the questions in their groups. An effective way to conclude the activity can include reminding students that it is believed those with psychopathy are likely born with an inability to practice empathy.</a:t>
            </a:r>
          </a:p>
          <a:p>
            <a:endParaRPr lang="en-US" altLang="en-US" dirty="0">
              <a:ea typeface="MS PGothic" charset="-128"/>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98718AE5-3913-0441-AE61-4B624DBCBA78}" type="slidenum">
              <a:rPr lang="en-US" altLang="en-US" sz="1200">
                <a:solidFill>
                  <a:prstClr val="black"/>
                </a:solidFill>
                <a:latin typeface="Calibri" charset="0"/>
              </a:rPr>
              <a:pPr/>
              <a:t>6</a:t>
            </a:fld>
            <a:endParaRPr lang="en-US" altLang="en-US" sz="1200">
              <a:solidFill>
                <a:prstClr val="black"/>
              </a:solidFill>
              <a:latin typeface="Calibri" charset="0"/>
            </a:endParaRPr>
          </a:p>
        </p:txBody>
      </p:sp>
    </p:spTree>
    <p:extLst>
      <p:ext uri="{BB962C8B-B14F-4D97-AF65-F5344CB8AC3E}">
        <p14:creationId xmlns:p14="http://schemas.microsoft.com/office/powerpoint/2010/main" val="131765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The purpose of this slide is for the instructor to indicate to the students that the lecture is moving forward to the next content topic. </a:t>
            </a:r>
          </a:p>
          <a:p>
            <a:endParaRPr lang="en-US" altLang="en-US">
              <a:ea typeface="MS PGothic" charset="-128"/>
            </a:endParaRP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A22238C3-3B4D-BA4F-8AB1-1AFC83ABC462}" type="slidenum">
              <a:rPr lang="en-US" altLang="en-US" sz="1200">
                <a:solidFill>
                  <a:prstClr val="black"/>
                </a:solidFill>
                <a:latin typeface="Calibri" charset="0"/>
              </a:rPr>
              <a:pPr/>
              <a:t>7</a:t>
            </a:fld>
            <a:endParaRPr lang="en-US" altLang="en-US" sz="1200">
              <a:solidFill>
                <a:prstClr val="black"/>
              </a:solidFill>
              <a:latin typeface="Calibri" charset="0"/>
            </a:endParaRPr>
          </a:p>
        </p:txBody>
      </p:sp>
    </p:spTree>
    <p:extLst>
      <p:ext uri="{BB962C8B-B14F-4D97-AF65-F5344CB8AC3E}">
        <p14:creationId xmlns:p14="http://schemas.microsoft.com/office/powerpoint/2010/main" val="118398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dirty="0">
                <a:ea typeface="MS PGothic" charset="-128"/>
              </a:rPr>
              <a:t>The purpose of this slide is to give students a brief history of psychopathy’s most important contributors.</a:t>
            </a:r>
          </a:p>
          <a:p>
            <a:pPr marL="0" lvl="1"/>
            <a:endParaRPr lang="en-US" altLang="en-US" dirty="0">
              <a:ea typeface="MS PGothic" charset="-128"/>
            </a:endParaRPr>
          </a:p>
          <a:p>
            <a:pPr marL="0" lvl="1"/>
            <a:r>
              <a:rPr lang="en-US" altLang="en-US" b="1" dirty="0">
                <a:ea typeface="MS PGothic" charset="-128"/>
              </a:rPr>
              <a:t>(Click):</a:t>
            </a:r>
            <a:r>
              <a:rPr lang="en-US" altLang="en-US" b="1" baseline="0" dirty="0">
                <a:ea typeface="MS PGothic" charset="-128"/>
              </a:rPr>
              <a:t> </a:t>
            </a:r>
            <a:r>
              <a:rPr lang="en-US" altLang="en-US" dirty="0">
                <a:ea typeface="MS PGothic" charset="-128"/>
              </a:rPr>
              <a:t>Philippe </a:t>
            </a:r>
            <a:r>
              <a:rPr lang="en-US" altLang="en-US" dirty="0" err="1">
                <a:ea typeface="MS PGothic" charset="-128"/>
              </a:rPr>
              <a:t>Pinel</a:t>
            </a:r>
            <a:r>
              <a:rPr lang="en-US" altLang="en-US" dirty="0">
                <a:ea typeface="MS PGothic" charset="-128"/>
              </a:rPr>
              <a:t> </a:t>
            </a:r>
          </a:p>
          <a:p>
            <a:pPr marL="0" lvl="1"/>
            <a:r>
              <a:rPr lang="en-US" altLang="en-US" b="1" baseline="0" dirty="0">
                <a:ea typeface="MS PGothic" charset="-128"/>
              </a:rPr>
              <a:t>(Click): </a:t>
            </a:r>
            <a:r>
              <a:rPr lang="en-US" altLang="en-US" i="1" baseline="0" dirty="0">
                <a:ea typeface="MS PGothic" charset="-128"/>
              </a:rPr>
              <a:t>manie sans </a:t>
            </a:r>
            <a:r>
              <a:rPr lang="en-US" altLang="en-US" i="1" baseline="0" dirty="0" err="1">
                <a:ea typeface="MS PGothic" charset="-128"/>
              </a:rPr>
              <a:t>delire</a:t>
            </a:r>
            <a:r>
              <a:rPr lang="en-US" altLang="en-US" i="1" baseline="0" dirty="0">
                <a:ea typeface="MS PGothic" charset="-128"/>
              </a:rPr>
              <a:t> </a:t>
            </a:r>
          </a:p>
          <a:p>
            <a:pPr marL="0" lvl="1"/>
            <a:r>
              <a:rPr lang="en-US" altLang="en-US" dirty="0">
                <a:ea typeface="MS PGothic" charset="-128"/>
              </a:rPr>
              <a:t>Philippe </a:t>
            </a:r>
            <a:r>
              <a:rPr lang="en-US" altLang="en-US" dirty="0" err="1">
                <a:ea typeface="MS PGothic" charset="-128"/>
              </a:rPr>
              <a:t>Pinel</a:t>
            </a:r>
            <a:r>
              <a:rPr lang="en-US" altLang="en-US" dirty="0">
                <a:ea typeface="MS PGothic" charset="-128"/>
              </a:rPr>
              <a:t> (1745-1826), a French physician, wrote case reports of what he called </a:t>
            </a:r>
            <a:r>
              <a:rPr lang="en-US" altLang="en-US" i="1" dirty="0">
                <a:ea typeface="MS PGothic" charset="-128"/>
              </a:rPr>
              <a:t>manie sans </a:t>
            </a:r>
            <a:r>
              <a:rPr lang="en-US" altLang="en-US" i="1" dirty="0" err="1">
                <a:ea typeface="MS PGothic" charset="-128"/>
              </a:rPr>
              <a:t>delire</a:t>
            </a:r>
            <a:r>
              <a:rPr lang="en-US" altLang="en-US" dirty="0">
                <a:ea typeface="MS PGothic" charset="-128"/>
              </a:rPr>
              <a:t> (“insanity without delirium”) where people engaged in dramatic incidences of recklessness and aggression.</a:t>
            </a:r>
          </a:p>
          <a:p>
            <a:endParaRPr lang="en-US" altLang="en-US" dirty="0">
              <a:ea typeface="MS PGothic"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prstClr val="black"/>
                </a:solidFill>
                <a:effectLst/>
                <a:uLnTx/>
                <a:uFillTx/>
                <a:latin typeface="Calibri" panose="020F0502020204030204"/>
                <a:ea typeface="MS PGothic" charset="-128"/>
                <a:cs typeface="+mn-cs"/>
              </a:rPr>
              <a:t>(Click): </a:t>
            </a:r>
            <a:r>
              <a:rPr kumimoji="0" lang="en-US" altLang="en-US" sz="1200" b="0" i="0" u="none" strike="noStrike" kern="1200" cap="none" spc="0" normalizeH="0" baseline="0" noProof="0" dirty="0">
                <a:ln>
                  <a:noFill/>
                </a:ln>
                <a:solidFill>
                  <a:prstClr val="black"/>
                </a:solidFill>
                <a:effectLst/>
                <a:uLnTx/>
                <a:uFillTx/>
                <a:latin typeface="Calibri" panose="020F0502020204030204"/>
                <a:ea typeface="MS PGothic" charset="-128"/>
                <a:cs typeface="+mn-cs"/>
              </a:rPr>
              <a:t>Julius Koch </a:t>
            </a:r>
          </a:p>
          <a:p>
            <a:pPr marL="0" lvl="1"/>
            <a:r>
              <a:rPr lang="de-DE" altLang="en-US" dirty="0">
                <a:ea typeface="MS PGothic" charset="-128"/>
              </a:rPr>
              <a:t>Julius Koch (1888), was a German psychiatrist, who introduced the term „psychopathic“.</a:t>
            </a:r>
            <a:endParaRPr lang="en-US" altLang="en-US" dirty="0">
              <a:ea typeface="MS PGothic" charset="-128"/>
            </a:endParaRPr>
          </a:p>
          <a:p>
            <a:pPr marL="0" lvl="1"/>
            <a:endParaRPr lang="en-US" altLang="en-US" b="1" dirty="0">
              <a:ea typeface="MS PGothic" charset="-128"/>
            </a:endParaRPr>
          </a:p>
          <a:p>
            <a:pPr marL="0" lvl="1"/>
            <a:r>
              <a:rPr lang="en-US" altLang="en-US" b="1" dirty="0">
                <a:ea typeface="MS PGothic" charset="-128"/>
              </a:rPr>
              <a:t>(Click):</a:t>
            </a:r>
            <a:r>
              <a:rPr lang="en-US" altLang="en-US" b="1" baseline="0" dirty="0">
                <a:ea typeface="MS PGothic" charset="-128"/>
              </a:rPr>
              <a:t> </a:t>
            </a:r>
            <a:r>
              <a:rPr lang="en-US" altLang="en-US" dirty="0">
                <a:ea typeface="MS PGothic" charset="-128"/>
              </a:rPr>
              <a:t>Hervey Cleckley </a:t>
            </a:r>
          </a:p>
          <a:p>
            <a:pPr marL="0" lvl="1"/>
            <a:r>
              <a:rPr lang="en-US" altLang="en-US" dirty="0">
                <a:ea typeface="MS PGothic" charset="-128"/>
              </a:rPr>
              <a:t>Hervey Cleckley (1941-1976) was an American psychiatrist who provided a new conceptualization of psychopathy.</a:t>
            </a:r>
          </a:p>
          <a:p>
            <a:pPr marL="0" lvl="1"/>
            <a:r>
              <a:rPr lang="en-US" altLang="en-US" b="1" dirty="0">
                <a:ea typeface="MS PGothic" charset="-128"/>
              </a:rPr>
              <a:t>(Click): </a:t>
            </a:r>
            <a:r>
              <a:rPr lang="en-US" altLang="en-US" b="0" dirty="0">
                <a:ea typeface="MS PGothic" charset="-128"/>
              </a:rPr>
              <a:t>The Mask of Sanity</a:t>
            </a:r>
          </a:p>
          <a:p>
            <a:pPr marL="0" lvl="1"/>
            <a:r>
              <a:rPr lang="en-US" altLang="en-US" b="0" dirty="0">
                <a:ea typeface="MS PGothic" charset="-128"/>
              </a:rPr>
              <a:t>Cleckley published a book on psychopathy in 1976 in which he outlined that - </a:t>
            </a:r>
          </a:p>
          <a:p>
            <a:pPr marL="0" lvl="1"/>
            <a:r>
              <a:rPr lang="en-US" altLang="en-US" b="1" dirty="0">
                <a:ea typeface="MS PGothic" charset="-128"/>
              </a:rPr>
              <a:t>(Click): </a:t>
            </a:r>
            <a:r>
              <a:rPr lang="en-US" altLang="en-US" dirty="0">
                <a:ea typeface="MS PGothic" charset="-128"/>
              </a:rPr>
              <a:t>Emotional pathology doesn’t match outward appearance </a:t>
            </a:r>
          </a:p>
          <a:p>
            <a:pPr marL="0" lvl="1"/>
            <a:r>
              <a:rPr lang="en-US" altLang="en-US" dirty="0">
                <a:ea typeface="MS PGothic" charset="-128"/>
              </a:rPr>
              <a:t>Cleckley described psychopaths as having an outward appearance of good mental health that belied a deep emotional pathology.</a:t>
            </a:r>
          </a:p>
          <a:p>
            <a:pPr marL="0" lvl="1"/>
            <a:r>
              <a:rPr lang="en-US" altLang="en-US" b="1" dirty="0">
                <a:ea typeface="MS PGothic" charset="-128"/>
              </a:rPr>
              <a:t>(Click): </a:t>
            </a:r>
            <a:r>
              <a:rPr lang="en-US" altLang="en-US" dirty="0">
                <a:ea typeface="MS PGothic" charset="-128"/>
              </a:rPr>
              <a:t>16</a:t>
            </a:r>
            <a:r>
              <a:rPr lang="en-US" altLang="en-US" baseline="0" dirty="0">
                <a:ea typeface="MS PGothic" charset="-128"/>
              </a:rPr>
              <a:t> diagnostic criteria</a:t>
            </a:r>
            <a:endParaRPr lang="en-US" altLang="en-US" dirty="0">
              <a:ea typeface="MS PGothic" charset="-128"/>
            </a:endParaRPr>
          </a:p>
          <a:p>
            <a:pPr marL="0" lvl="1"/>
            <a:r>
              <a:rPr lang="en-US" altLang="en-US" dirty="0">
                <a:ea typeface="MS PGothic" charset="-128"/>
              </a:rPr>
              <a:t>His case studies led him to develop 16 diagnostic criteria to assist in the identification of individuals with psychopathy.</a:t>
            </a:r>
          </a:p>
          <a:p>
            <a:pPr marL="0" lvl="1"/>
            <a:r>
              <a:rPr lang="en-US" altLang="en-US" dirty="0">
                <a:ea typeface="MS PGothic" charset="-128"/>
              </a:rPr>
              <a:t>In contrast to those who came before him, Cleckley noted that those with psychopathy were not violent or dangerous, but rather, had a nonphysical and impulsive self-centeredness.</a:t>
            </a:r>
          </a:p>
          <a:p>
            <a:pPr marL="0" lvl="1"/>
            <a:r>
              <a:rPr lang="en-US" altLang="en-US" b="1" dirty="0">
                <a:ea typeface="MS PGothic" charset="-128"/>
              </a:rPr>
              <a:t>(Click):</a:t>
            </a:r>
            <a:r>
              <a:rPr lang="en-US" altLang="en-US" b="1" baseline="0" dirty="0">
                <a:ea typeface="MS PGothic" charset="-128"/>
              </a:rPr>
              <a:t> </a:t>
            </a:r>
            <a:r>
              <a:rPr lang="en-US" altLang="en-US" baseline="0" dirty="0">
                <a:ea typeface="MS PGothic" charset="-128"/>
              </a:rPr>
              <a:t>Antisocial Personality Disorder replaces Psychopathy in the DSM</a:t>
            </a:r>
            <a:endParaRPr lang="en-US" altLang="en-US" dirty="0">
              <a:ea typeface="MS PGothic" charset="-128"/>
            </a:endParaRPr>
          </a:p>
          <a:p>
            <a:pPr marL="0" lvl="1"/>
            <a:r>
              <a:rPr lang="en-US" altLang="en-US" dirty="0" err="1">
                <a:ea typeface="MS PGothic" charset="-128"/>
              </a:rPr>
              <a:t>Cleckley’s</a:t>
            </a:r>
            <a:r>
              <a:rPr lang="en-US" altLang="en-US" dirty="0">
                <a:ea typeface="MS PGothic" charset="-128"/>
              </a:rPr>
              <a:t> description of psychopathy was used as the foundation for the diagnosis of psychopathy in the first two iterations of the DSM. Psychopathy as a diagnosis was later replaced by antisocial personality disorder in the third iteration of the DSM and still remains, albeit with a few additions, in the current edition of the manual.</a:t>
            </a:r>
          </a:p>
          <a:p>
            <a:endParaRPr lang="en-US" altLang="en-US" dirty="0">
              <a:ea typeface="MS PGothic" charset="-128"/>
            </a:endParaRP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DACE6208-5E7D-8841-B31E-8E82C4233B83}" type="slidenum">
              <a:rPr lang="en-US" altLang="en-US" sz="1200">
                <a:solidFill>
                  <a:prstClr val="black"/>
                </a:solidFill>
                <a:latin typeface="Calibri" charset="0"/>
              </a:rPr>
              <a:pPr/>
              <a:t>8</a:t>
            </a:fld>
            <a:endParaRPr lang="en-US" altLang="en-US" sz="1200">
              <a:solidFill>
                <a:prstClr val="black"/>
              </a:solidFill>
              <a:latin typeface="Calibri" charset="0"/>
            </a:endParaRPr>
          </a:p>
        </p:txBody>
      </p:sp>
    </p:spTree>
    <p:extLst>
      <p:ext uri="{BB962C8B-B14F-4D97-AF65-F5344CB8AC3E}">
        <p14:creationId xmlns:p14="http://schemas.microsoft.com/office/powerpoint/2010/main" val="342465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for the instructor to indicate to the students that the lecture is moving forward to the next content topic. </a:t>
            </a:r>
          </a:p>
          <a:p>
            <a:endParaRPr lang="en-US" altLang="en-US" dirty="0">
              <a:ea typeface="MS PGothic" charset="-128"/>
            </a:endParaRP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22F2D780-299E-E34D-A443-5E9F28CB32B0}" type="slidenum">
              <a:rPr lang="en-US" altLang="en-US" sz="1200">
                <a:solidFill>
                  <a:prstClr val="black"/>
                </a:solidFill>
                <a:latin typeface="Calibri" charset="0"/>
              </a:rPr>
              <a:pPr/>
              <a:t>9</a:t>
            </a:fld>
            <a:endParaRPr lang="en-US" altLang="en-US" sz="1200">
              <a:solidFill>
                <a:prstClr val="black"/>
              </a:solidFill>
              <a:latin typeface="Calibri" charset="0"/>
            </a:endParaRPr>
          </a:p>
        </p:txBody>
      </p:sp>
    </p:spTree>
    <p:extLst>
      <p:ext uri="{BB962C8B-B14F-4D97-AF65-F5344CB8AC3E}">
        <p14:creationId xmlns:p14="http://schemas.microsoft.com/office/powerpoint/2010/main" val="265825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88FB70-E395-446F-9134-532CB5084733}"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353910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8FB70-E395-446F-9134-532CB5084733}"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392124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8FB70-E395-446F-9134-532CB5084733}"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423466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5A112A7-2726-8041-9FEB-CB4C0BADDDCC}" type="datetimeFigureOut">
              <a:rPr lang="en-US" altLang="en-US"/>
              <a:pPr/>
              <a:t>1/17/2022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5B91F926-252D-764D-9013-3ABA3ECF92E2}" type="slidenum">
              <a:rPr lang="en-US" altLang="en-US"/>
              <a:pPr/>
              <a:t>‹#›</a:t>
            </a:fld>
            <a:endParaRPr lang="en-US" altLang="en-US"/>
          </a:p>
        </p:txBody>
      </p:sp>
    </p:spTree>
    <p:extLst>
      <p:ext uri="{BB962C8B-B14F-4D97-AF65-F5344CB8AC3E}">
        <p14:creationId xmlns:p14="http://schemas.microsoft.com/office/powerpoint/2010/main" val="55235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B9DD348-3F61-7041-AA3F-91168B8862A0}" type="datetimeFigureOut">
              <a:rPr lang="en-US" altLang="en-US"/>
              <a:pPr/>
              <a:t>1/17/2022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E53CC99-7F09-3C49-9185-C45526CDD7AD}" type="slidenum">
              <a:rPr lang="en-US" altLang="en-US"/>
              <a:pPr/>
              <a:t>‹#›</a:t>
            </a:fld>
            <a:endParaRPr lang="en-US" altLang="en-US"/>
          </a:p>
        </p:txBody>
      </p:sp>
    </p:spTree>
    <p:extLst>
      <p:ext uri="{BB962C8B-B14F-4D97-AF65-F5344CB8AC3E}">
        <p14:creationId xmlns:p14="http://schemas.microsoft.com/office/powerpoint/2010/main" val="2162658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9C49475-C71C-8A48-BBE9-FFBA18876F5C}" type="datetimeFigureOut">
              <a:rPr lang="en-US" altLang="en-US"/>
              <a:pPr/>
              <a:t>1/17/2022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C132537-B51D-FA4C-8A55-CE13CC7A0873}" type="slidenum">
              <a:rPr lang="en-US" altLang="en-US"/>
              <a:pPr/>
              <a:t>‹#›</a:t>
            </a:fld>
            <a:endParaRPr lang="en-US" altLang="en-US"/>
          </a:p>
        </p:txBody>
      </p:sp>
    </p:spTree>
    <p:extLst>
      <p:ext uri="{BB962C8B-B14F-4D97-AF65-F5344CB8AC3E}">
        <p14:creationId xmlns:p14="http://schemas.microsoft.com/office/powerpoint/2010/main" val="498889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E7C6240-37D6-C94D-B69E-E426747E630C}" type="datetimeFigureOut">
              <a:rPr lang="en-US" altLang="en-US"/>
              <a:pPr/>
              <a:t>1/17/2022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D5765E39-731C-C646-A2BA-D5D0011E0D59}" type="slidenum">
              <a:rPr lang="en-US" altLang="en-US"/>
              <a:pPr/>
              <a:t>‹#›</a:t>
            </a:fld>
            <a:endParaRPr lang="en-US" altLang="en-US"/>
          </a:p>
        </p:txBody>
      </p:sp>
    </p:spTree>
    <p:extLst>
      <p:ext uri="{BB962C8B-B14F-4D97-AF65-F5344CB8AC3E}">
        <p14:creationId xmlns:p14="http://schemas.microsoft.com/office/powerpoint/2010/main" val="1235599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5B4A6B56-830D-824E-8F15-16AFDC970372}" type="datetimeFigureOut">
              <a:rPr lang="en-US" altLang="en-US"/>
              <a:pPr/>
              <a:t>1/17/2022</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1D39C88B-3125-5548-B6A3-099157054389}" type="slidenum">
              <a:rPr lang="en-US" altLang="en-US"/>
              <a:pPr/>
              <a:t>‹#›</a:t>
            </a:fld>
            <a:endParaRPr lang="en-US" altLang="en-US"/>
          </a:p>
        </p:txBody>
      </p:sp>
    </p:spTree>
    <p:extLst>
      <p:ext uri="{BB962C8B-B14F-4D97-AF65-F5344CB8AC3E}">
        <p14:creationId xmlns:p14="http://schemas.microsoft.com/office/powerpoint/2010/main" val="306729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D54F31F-9C8C-2948-813D-0460B1286ABF}" type="datetimeFigureOut">
              <a:rPr lang="en-US" altLang="en-US"/>
              <a:pPr/>
              <a:t>1/17/2022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B8E1F4BF-A3BA-4F42-8B4E-0EA0B454A81F}" type="slidenum">
              <a:rPr lang="en-US" altLang="en-US"/>
              <a:pPr/>
              <a:t>‹#›</a:t>
            </a:fld>
            <a:endParaRPr lang="en-US" altLang="en-US"/>
          </a:p>
        </p:txBody>
      </p:sp>
    </p:spTree>
    <p:extLst>
      <p:ext uri="{BB962C8B-B14F-4D97-AF65-F5344CB8AC3E}">
        <p14:creationId xmlns:p14="http://schemas.microsoft.com/office/powerpoint/2010/main" val="572398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FCA9572-3997-A049-9CE3-17E07B63084E}" type="datetimeFigureOut">
              <a:rPr lang="en-US" altLang="en-US"/>
              <a:pPr/>
              <a:t>1/17/2022</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FE0F650E-BD13-944C-A987-42C5E564D25F}" type="slidenum">
              <a:rPr lang="en-US" altLang="en-US"/>
              <a:pPr/>
              <a:t>‹#›</a:t>
            </a:fld>
            <a:endParaRPr lang="en-US" altLang="en-US"/>
          </a:p>
        </p:txBody>
      </p:sp>
    </p:spTree>
    <p:extLst>
      <p:ext uri="{BB962C8B-B14F-4D97-AF65-F5344CB8AC3E}">
        <p14:creationId xmlns:p14="http://schemas.microsoft.com/office/powerpoint/2010/main" val="2866208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81FDE77-2180-DC42-88E4-B595DD1A13DF}" type="datetimeFigureOut">
              <a:rPr lang="en-US" altLang="en-US"/>
              <a:pPr/>
              <a:t>1/17/2022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44D0B59C-626F-7F40-B60D-923A756499E6}" type="slidenum">
              <a:rPr lang="en-US" altLang="en-US"/>
              <a:pPr/>
              <a:t>‹#›</a:t>
            </a:fld>
            <a:endParaRPr lang="en-US" altLang="en-US"/>
          </a:p>
        </p:txBody>
      </p:sp>
    </p:spTree>
    <p:extLst>
      <p:ext uri="{BB962C8B-B14F-4D97-AF65-F5344CB8AC3E}">
        <p14:creationId xmlns:p14="http://schemas.microsoft.com/office/powerpoint/2010/main" val="318942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8FB70-E395-446F-9134-532CB5084733}"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218787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40EFBFA-072B-7047-ABA2-FB6C2D6686F6}" type="datetimeFigureOut">
              <a:rPr lang="en-US" altLang="en-US"/>
              <a:pPr/>
              <a:t>1/17/2022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4E2C5FC2-DAB3-1748-A04A-541B3FC8D186}" type="slidenum">
              <a:rPr lang="en-US" altLang="en-US"/>
              <a:pPr/>
              <a:t>‹#›</a:t>
            </a:fld>
            <a:endParaRPr lang="en-US" altLang="en-US"/>
          </a:p>
        </p:txBody>
      </p:sp>
    </p:spTree>
    <p:extLst>
      <p:ext uri="{BB962C8B-B14F-4D97-AF65-F5344CB8AC3E}">
        <p14:creationId xmlns:p14="http://schemas.microsoft.com/office/powerpoint/2010/main" val="4223473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348A5D7-CC99-2D45-B8D1-611C1245AC46}" type="datetimeFigureOut">
              <a:rPr lang="en-US" altLang="en-US"/>
              <a:pPr/>
              <a:t>1/17/2022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F430D10A-5A96-D743-8B13-3A69E678E714}" type="slidenum">
              <a:rPr lang="en-US" altLang="en-US"/>
              <a:pPr/>
              <a:t>‹#›</a:t>
            </a:fld>
            <a:endParaRPr lang="en-US" altLang="en-US"/>
          </a:p>
        </p:txBody>
      </p:sp>
    </p:spTree>
    <p:extLst>
      <p:ext uri="{BB962C8B-B14F-4D97-AF65-F5344CB8AC3E}">
        <p14:creationId xmlns:p14="http://schemas.microsoft.com/office/powerpoint/2010/main" val="2956813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EDD9684-8027-6E42-B203-0DBF41682EA9}" type="datetimeFigureOut">
              <a:rPr lang="en-US" altLang="en-US"/>
              <a:pPr/>
              <a:t>1/17/2022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8B5F4F3-2052-A942-B8EB-6ABA1B78FFFF}" type="slidenum">
              <a:rPr lang="en-US" altLang="en-US"/>
              <a:pPr/>
              <a:t>‹#›</a:t>
            </a:fld>
            <a:endParaRPr lang="en-US" altLang="en-US"/>
          </a:p>
        </p:txBody>
      </p:sp>
    </p:spTree>
    <p:extLst>
      <p:ext uri="{BB962C8B-B14F-4D97-AF65-F5344CB8AC3E}">
        <p14:creationId xmlns:p14="http://schemas.microsoft.com/office/powerpoint/2010/main" val="81553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88FB70-E395-446F-9134-532CB5084733}"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2578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88FB70-E395-446F-9134-532CB5084733}"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57026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88FB70-E395-446F-9134-532CB5084733}"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338276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88FB70-E395-446F-9134-532CB5084733}"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306776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8FB70-E395-446F-9134-532CB5084733}"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135767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8FB70-E395-446F-9134-532CB5084733}"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276552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8FB70-E395-446F-9134-532CB5084733}"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4881-EAC7-438D-8EC8-DF573304F4EA}" type="slidenum">
              <a:rPr lang="en-US" smtClean="0"/>
              <a:t>‹#›</a:t>
            </a:fld>
            <a:endParaRPr lang="en-US"/>
          </a:p>
        </p:txBody>
      </p:sp>
    </p:spTree>
    <p:extLst>
      <p:ext uri="{BB962C8B-B14F-4D97-AF65-F5344CB8AC3E}">
        <p14:creationId xmlns:p14="http://schemas.microsoft.com/office/powerpoint/2010/main" val="323540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8FB70-E395-446F-9134-532CB5084733}" type="datetimeFigureOut">
              <a:rPr lang="en-US" smtClean="0"/>
              <a:t>1/17/2022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54881-EAC7-438D-8EC8-DF573304F4EA}" type="slidenum">
              <a:rPr lang="en-US" smtClean="0"/>
              <a:t>‹#›</a:t>
            </a:fld>
            <a:endParaRPr lang="en-US"/>
          </a:p>
        </p:txBody>
      </p:sp>
    </p:spTree>
    <p:extLst>
      <p:ext uri="{BB962C8B-B14F-4D97-AF65-F5344CB8AC3E}">
        <p14:creationId xmlns:p14="http://schemas.microsoft.com/office/powerpoint/2010/main" val="3714772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pPr defTabSz="457200" fontAlgn="base">
              <a:spcBef>
                <a:spcPct val="0"/>
              </a:spcBef>
              <a:spcAft>
                <a:spcPct val="0"/>
              </a:spcAft>
            </a:pPr>
            <a:fld id="{F1D82D88-5D73-8645-AE63-E2BCD022FE30}" type="datetimeFigureOut">
              <a:rPr lang="en-US" altLang="en-US">
                <a:ea typeface="MS PGothic" charset="-128"/>
              </a:rPr>
              <a:pPr defTabSz="457200" fontAlgn="base">
                <a:spcBef>
                  <a:spcPct val="0"/>
                </a:spcBef>
                <a:spcAft>
                  <a:spcPct val="0"/>
                </a:spcAft>
              </a:pPr>
              <a:t>1/17/2022</a:t>
            </a:fld>
            <a:endParaRPr lang="en-US" altLang="en-US">
              <a:ea typeface="MS PGothic"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pPr defTabSz="457200" fontAlgn="base">
              <a:spcBef>
                <a:spcPct val="0"/>
              </a:spcBef>
              <a:spcAft>
                <a:spcPct val="0"/>
              </a:spcAft>
            </a:pPr>
            <a:fld id="{3DC99841-F6D2-1D4D-808F-605727C89896}" type="slidenum">
              <a:rPr lang="en-US" altLang="en-US">
                <a:ea typeface="MS PGothic" charset="-128"/>
              </a:rPr>
              <a:pPr defTabSz="457200" fontAlgn="base">
                <a:spcBef>
                  <a:spcPct val="0"/>
                </a:spcBef>
                <a:spcAft>
                  <a:spcPct val="0"/>
                </a:spcAft>
              </a:pPr>
              <a:t>‹#›</a:t>
            </a:fld>
            <a:endParaRPr lang="en-US" altLang="en-US">
              <a:ea typeface="MS PGothic" charset="-128"/>
            </a:endParaRPr>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21217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vistriai.com/psychopathtest/"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524250"/>
            <a:ext cx="7772400" cy="1470025"/>
          </a:xfrm>
        </p:spPr>
        <p:txBody>
          <a:bodyPr/>
          <a:lstStyle/>
          <a:p>
            <a:pPr eaLnBrk="1" hangingPunct="1"/>
            <a:r>
              <a:rPr lang="en-US" altLang="en-US" b="1">
                <a:ea typeface="MS PGothic" charset="-128"/>
              </a:rPr>
              <a:t>Psychopathy</a:t>
            </a:r>
          </a:p>
        </p:txBody>
      </p:sp>
      <p:sp>
        <p:nvSpPr>
          <p:cNvPr id="3" name="Subtitle 2"/>
          <p:cNvSpPr>
            <a:spLocks noGrp="1"/>
          </p:cNvSpPr>
          <p:nvPr>
            <p:ph type="subTitle" idx="1"/>
          </p:nvPr>
        </p:nvSpPr>
        <p:spPr>
          <a:xfrm>
            <a:off x="1371600" y="4635500"/>
            <a:ext cx="6400800" cy="1752600"/>
          </a:xfrm>
        </p:spPr>
        <p:txBody>
          <a:bodyPr rtlCol="0">
            <a:normAutofit/>
          </a:bodyPr>
          <a:lstStyle/>
          <a:p>
            <a:pPr eaLnBrk="1" fontAlgn="auto" hangingPunct="1">
              <a:spcAft>
                <a:spcPts val="0"/>
              </a:spcAft>
              <a:buFont typeface="Arial"/>
              <a:buNone/>
              <a:defRPr/>
            </a:pPr>
            <a:r>
              <a:rPr lang="en-US" dirty="0">
                <a:ea typeface="+mn-ea"/>
                <a:cs typeface="+mn-cs"/>
              </a:rPr>
              <a:t>[Professor Name]</a:t>
            </a:r>
          </a:p>
          <a:p>
            <a:pPr eaLnBrk="1" fontAlgn="auto" hangingPunct="1">
              <a:spcAft>
                <a:spcPts val="0"/>
              </a:spcAft>
              <a:buFont typeface="Arial"/>
              <a:buNone/>
              <a:defRPr/>
            </a:pPr>
            <a:r>
              <a:rPr lang="en-US" dirty="0">
                <a:ea typeface="+mn-ea"/>
                <a:cs typeface="+mn-cs"/>
              </a:rPr>
              <a:t>[Class and Section Number]</a:t>
            </a:r>
          </a:p>
        </p:txBody>
      </p:sp>
      <p:pic>
        <p:nvPicPr>
          <p:cNvPr id="14339"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218641" y="579238"/>
            <a:ext cx="4706718" cy="3327797"/>
          </a:xfrm>
          <a:prstGeom prst="rect">
            <a:avLst/>
          </a:prstGeom>
          <a:ln w="3175">
            <a:solidFill>
              <a:schemeClr val="tx1"/>
            </a:solidFill>
          </a:ln>
        </p:spPr>
      </p:pic>
    </p:spTree>
    <p:extLst>
      <p:ext uri="{BB962C8B-B14F-4D97-AF65-F5344CB8AC3E}">
        <p14:creationId xmlns:p14="http://schemas.microsoft.com/office/powerpoint/2010/main" val="72090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br>
              <a:rPr lang="en-US" altLang="en-US" sz="4000" b="1">
                <a:ea typeface="MS PGothic" charset="-128"/>
              </a:rPr>
            </a:br>
            <a:r>
              <a:rPr lang="en-US" altLang="en-US" sz="4000" b="1" u="sng">
                <a:ea typeface="MS PGothic" charset="-128"/>
              </a:rPr>
              <a:t>Contemporary Assessment Methods</a:t>
            </a:r>
            <a:br>
              <a:rPr lang="en-US" altLang="en-US" sz="4000" b="1">
                <a:ea typeface="MS PGothic" charset="-128"/>
              </a:rPr>
            </a:br>
            <a:endParaRPr lang="en-US" altLang="en-US" sz="4000">
              <a:ea typeface="MS PGothic" charset="-128"/>
            </a:endParaRPr>
          </a:p>
        </p:txBody>
      </p:sp>
      <p:sp>
        <p:nvSpPr>
          <p:cNvPr id="31746" name="Content Placeholder 2"/>
          <p:cNvSpPr>
            <a:spLocks noGrp="1"/>
          </p:cNvSpPr>
          <p:nvPr>
            <p:ph sz="half" idx="1"/>
          </p:nvPr>
        </p:nvSpPr>
        <p:spPr/>
        <p:txBody>
          <a:bodyPr/>
          <a:lstStyle/>
          <a:p>
            <a:pPr>
              <a:buFont typeface="Wingdings" panose="05000000000000000000" pitchFamily="2" charset="2"/>
              <a:buChar char="§"/>
            </a:pPr>
            <a:r>
              <a:rPr lang="en-US" altLang="en-US" sz="2400" dirty="0">
                <a:ea typeface="MS PGothic" charset="-128"/>
              </a:rPr>
              <a:t>Psychopathy in Criminal Adults</a:t>
            </a:r>
          </a:p>
          <a:p>
            <a:pPr lvl="1">
              <a:buFont typeface="Wingdings" panose="05000000000000000000" pitchFamily="2" charset="2"/>
              <a:buChar char="§"/>
            </a:pPr>
            <a:r>
              <a:rPr lang="en-US" altLang="en-US" sz="2000" dirty="0">
                <a:ea typeface="MS PGothic" charset="-128"/>
              </a:rPr>
              <a:t>Psychopathy Checklist Revised (PCL-R)</a:t>
            </a:r>
          </a:p>
          <a:p>
            <a:pPr>
              <a:buFont typeface="Wingdings" panose="05000000000000000000" pitchFamily="2" charset="2"/>
              <a:buChar char="§"/>
            </a:pPr>
            <a:r>
              <a:rPr lang="en-US" altLang="en-US" sz="2400" dirty="0">
                <a:solidFill>
                  <a:srgbClr val="000000"/>
                </a:solidFill>
                <a:ea typeface="MS PGothic" charset="-128"/>
              </a:rPr>
              <a:t>Psychopathy in Noncriminal Adults</a:t>
            </a:r>
          </a:p>
          <a:p>
            <a:pPr lvl="1">
              <a:buFont typeface="Wingdings" panose="05000000000000000000" pitchFamily="2" charset="2"/>
              <a:buChar char="§"/>
            </a:pPr>
            <a:r>
              <a:rPr lang="en-US" altLang="en-US" sz="2000" dirty="0">
                <a:solidFill>
                  <a:srgbClr val="000000"/>
                </a:solidFill>
                <a:ea typeface="MS PGothic" charset="-128"/>
              </a:rPr>
              <a:t>Psychopathic Personality Inventory-Revised (PPI-R)</a:t>
            </a:r>
          </a:p>
          <a:p>
            <a:pPr>
              <a:buFont typeface="Wingdings" panose="05000000000000000000" pitchFamily="2" charset="2"/>
              <a:buChar char="§"/>
            </a:pPr>
            <a:r>
              <a:rPr lang="en-US" altLang="en-US" sz="2400" dirty="0">
                <a:solidFill>
                  <a:srgbClr val="000000"/>
                </a:solidFill>
                <a:ea typeface="MS PGothic" charset="-128"/>
              </a:rPr>
              <a:t>Psychopathy in Children and Adults</a:t>
            </a:r>
          </a:p>
          <a:p>
            <a:pPr lvl="1">
              <a:buFont typeface="Wingdings" panose="05000000000000000000" pitchFamily="2" charset="2"/>
              <a:buChar char="§"/>
            </a:pPr>
            <a:r>
              <a:rPr lang="en-US" altLang="en-US" sz="2000" dirty="0">
                <a:solidFill>
                  <a:srgbClr val="000000"/>
                </a:solidFill>
                <a:ea typeface="MS PGothic" charset="-128"/>
              </a:rPr>
              <a:t>Antisocial Process Screening Device (APSD</a:t>
            </a:r>
            <a:r>
              <a:rPr lang="en-US" altLang="en-US" dirty="0">
                <a:solidFill>
                  <a:srgbClr val="000000"/>
                </a:solidFill>
                <a:ea typeface="MS PGothic" charset="-128"/>
              </a:rPr>
              <a:t>)</a:t>
            </a:r>
          </a:p>
        </p:txBody>
      </p:sp>
      <p:pic>
        <p:nvPicPr>
          <p:cNvPr id="31747" name="Content Placeholder 4" descr="A Psychopath.jpg"/>
          <p:cNvPicPr>
            <a:picLocks noGrp="1" noChangeAspect="1"/>
          </p:cNvPicPr>
          <p:nvPr>
            <p:ph sz="half" idx="2"/>
          </p:nvPr>
        </p:nvPicPr>
        <p:blipFill>
          <a:blip r:embed="rId3">
            <a:extLst>
              <a:ext uri="{28A0092B-C50C-407E-A947-70E740481C1C}">
                <a14:useLocalDpi xmlns:a14="http://schemas.microsoft.com/office/drawing/2010/main" val="0"/>
              </a:ext>
            </a:extLst>
          </a:blip>
          <a:srcRect l="5383" r="5383"/>
          <a:stretch>
            <a:fillRect/>
          </a:stretch>
        </p:blipFill>
        <p:spPr>
          <a:prstGeom prst="rect">
            <a:avLst/>
          </a:prstGeom>
          <a:ln>
            <a:noFill/>
          </a:ln>
          <a:effectLst/>
        </p:spPr>
      </p:pic>
    </p:spTree>
    <p:extLst>
      <p:ext uri="{BB962C8B-B14F-4D97-AF65-F5344CB8AC3E}">
        <p14:creationId xmlns:p14="http://schemas.microsoft.com/office/powerpoint/2010/main" val="245576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b="1" u="sng" dirty="0">
                <a:solidFill>
                  <a:srgbClr val="00B0F0"/>
                </a:solidFill>
                <a:ea typeface="MS PGothic" charset="-128"/>
              </a:rPr>
              <a:t>Psychopathy For The Rich and Famous</a:t>
            </a:r>
          </a:p>
        </p:txBody>
      </p:sp>
      <p:sp>
        <p:nvSpPr>
          <p:cNvPr id="33794" name="Content Placeholder 2"/>
          <p:cNvSpPr>
            <a:spLocks noGrp="1"/>
          </p:cNvSpPr>
          <p:nvPr>
            <p:ph idx="1"/>
          </p:nvPr>
        </p:nvSpPr>
        <p:spPr/>
        <p:txBody>
          <a:bodyPr/>
          <a:lstStyle/>
          <a:p>
            <a:pPr>
              <a:buFont typeface="Wingdings" panose="05000000000000000000" pitchFamily="2" charset="2"/>
              <a:buChar char="§"/>
            </a:pPr>
            <a:r>
              <a:rPr lang="en-US" altLang="en-US" dirty="0">
                <a:ea typeface="MS PGothic" charset="-128"/>
              </a:rPr>
              <a:t>Identify a celebrity or television character that has a “big personality”</a:t>
            </a:r>
          </a:p>
          <a:p>
            <a:pPr>
              <a:buFont typeface="Wingdings" panose="05000000000000000000" pitchFamily="2" charset="2"/>
              <a:buChar char="§"/>
            </a:pPr>
            <a:r>
              <a:rPr lang="en-US" altLang="en-US" dirty="0">
                <a:ea typeface="MS PGothic" charset="-128"/>
                <a:hlinkClick r:id="rId3"/>
              </a:rPr>
              <a:t>Psychopath Test</a:t>
            </a:r>
            <a:endParaRPr lang="en-US" altLang="en-US" dirty="0">
              <a:ea typeface="MS PGothic" charset="-128"/>
            </a:endParaRPr>
          </a:p>
          <a:p>
            <a:pPr>
              <a:buFont typeface="Wingdings" panose="05000000000000000000" pitchFamily="2" charset="2"/>
              <a:buChar char="§"/>
            </a:pPr>
            <a:r>
              <a:rPr lang="en-US" altLang="en-US" dirty="0">
                <a:ea typeface="MS PGothic" charset="-128"/>
              </a:rPr>
              <a:t>Now take the assessment as if you were the character you identified. What did you find?</a:t>
            </a:r>
          </a:p>
        </p:txBody>
      </p:sp>
    </p:spTree>
    <p:extLst>
      <p:ext uri="{BB962C8B-B14F-4D97-AF65-F5344CB8AC3E}">
        <p14:creationId xmlns:p14="http://schemas.microsoft.com/office/powerpoint/2010/main" val="102421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b="1" u="sng">
                <a:ea typeface="MS PGothic" charset="-128"/>
              </a:rPr>
              <a:t>Overview</a:t>
            </a:r>
            <a:endParaRPr lang="en-US" altLang="en-US">
              <a:ea typeface="MS PGothic" charset="-128"/>
            </a:endParaRPr>
          </a:p>
        </p:txBody>
      </p:sp>
      <p:sp>
        <p:nvSpPr>
          <p:cNvPr id="35842" name="Content Placeholder 2"/>
          <p:cNvSpPr>
            <a:spLocks noGrp="1"/>
          </p:cNvSpPr>
          <p:nvPr>
            <p:ph idx="1"/>
          </p:nvPr>
        </p:nvSpPr>
        <p:spPr/>
        <p:txBody>
          <a:bodyPr/>
          <a:lstStyle/>
          <a:p>
            <a:pPr eaLnBrk="1" hangingPunct="1"/>
            <a:r>
              <a:rPr lang="en-US" altLang="en-US" dirty="0">
                <a:solidFill>
                  <a:schemeClr val="bg1">
                    <a:lumMod val="75000"/>
                  </a:schemeClr>
                </a:solidFill>
                <a:ea typeface="MS PGothic" charset="-128"/>
              </a:rPr>
              <a:t>Introduction</a:t>
            </a:r>
          </a:p>
          <a:p>
            <a:pPr eaLnBrk="1" hangingPunct="1"/>
            <a:r>
              <a:rPr lang="en-US" altLang="en-US" dirty="0">
                <a:solidFill>
                  <a:schemeClr val="bg1">
                    <a:lumMod val="75000"/>
                  </a:schemeClr>
                </a:solidFill>
                <a:ea typeface="MS PGothic" charset="-128"/>
              </a:rPr>
              <a:t>Historic Conceptions</a:t>
            </a:r>
          </a:p>
          <a:p>
            <a:pPr eaLnBrk="1" hangingPunct="1"/>
            <a:r>
              <a:rPr lang="en-US" altLang="en-US" dirty="0">
                <a:solidFill>
                  <a:schemeClr val="bg1">
                    <a:lumMod val="75000"/>
                  </a:schemeClr>
                </a:solidFill>
                <a:ea typeface="MS PGothic" charset="-128"/>
              </a:rPr>
              <a:t>Contemporary Assessment Methods</a:t>
            </a:r>
          </a:p>
          <a:p>
            <a:pPr eaLnBrk="1" hangingPunct="1"/>
            <a:r>
              <a:rPr lang="en-US" altLang="en-US" b="1" dirty="0">
                <a:ea typeface="MS PGothic" charset="-128"/>
              </a:rPr>
              <a:t>Core Ingredients of Psychopathy</a:t>
            </a:r>
          </a:p>
          <a:p>
            <a:pPr eaLnBrk="1" hangingPunct="1"/>
            <a:r>
              <a:rPr lang="en-US" altLang="en-US" dirty="0">
                <a:solidFill>
                  <a:schemeClr val="bg1">
                    <a:lumMod val="75000"/>
                  </a:schemeClr>
                </a:solidFill>
                <a:ea typeface="MS PGothic" charset="-128"/>
              </a:rPr>
              <a:t>Causal Factors</a:t>
            </a:r>
          </a:p>
          <a:p>
            <a:pPr eaLnBrk="1" hangingPunct="1"/>
            <a:r>
              <a:rPr lang="en-US" altLang="en-US" dirty="0" err="1">
                <a:solidFill>
                  <a:schemeClr val="bg1">
                    <a:lumMod val="75000"/>
                  </a:schemeClr>
                </a:solidFill>
                <a:ea typeface="MS PGothic" charset="-128"/>
              </a:rPr>
              <a:t>Triarchic</a:t>
            </a:r>
            <a:r>
              <a:rPr lang="en-US" altLang="en-US" dirty="0">
                <a:solidFill>
                  <a:schemeClr val="bg1">
                    <a:lumMod val="75000"/>
                  </a:schemeClr>
                </a:solidFill>
                <a:ea typeface="MS PGothic" charset="-128"/>
              </a:rPr>
              <a:t> Model and Long Debated Issues</a:t>
            </a:r>
          </a:p>
          <a:p>
            <a:endParaRPr lang="en-US" altLang="en-US" dirty="0">
              <a:ea typeface="MS PGothic" charset="-128"/>
            </a:endParaRPr>
          </a:p>
        </p:txBody>
      </p:sp>
    </p:spTree>
    <p:extLst>
      <p:ext uri="{BB962C8B-B14F-4D97-AF65-F5344CB8AC3E}">
        <p14:creationId xmlns:p14="http://schemas.microsoft.com/office/powerpoint/2010/main" val="234232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br>
              <a:rPr lang="en-US" altLang="en-US" b="1" dirty="0">
                <a:ea typeface="MS PGothic" charset="-128"/>
              </a:rPr>
            </a:br>
            <a:r>
              <a:rPr lang="en-US" altLang="en-US" b="1" u="sng" dirty="0">
                <a:ea typeface="MS PGothic" charset="-128"/>
              </a:rPr>
              <a:t>Core Ingredients of Psychopathy</a:t>
            </a:r>
            <a:br>
              <a:rPr lang="en-US" altLang="en-US" b="1" dirty="0">
                <a:ea typeface="MS PGothic" charset="-128"/>
              </a:rPr>
            </a:br>
            <a:endParaRPr lang="en-US" altLang="en-US" dirty="0">
              <a:ea typeface="MS PGothic"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56" y="1299570"/>
            <a:ext cx="7677509" cy="5307078"/>
          </a:xfrm>
          <a:prstGeom prst="rect">
            <a:avLst/>
          </a:prstGeom>
        </p:spPr>
      </p:pic>
    </p:spTree>
    <p:extLst>
      <p:ext uri="{BB962C8B-B14F-4D97-AF65-F5344CB8AC3E}">
        <p14:creationId xmlns:p14="http://schemas.microsoft.com/office/powerpoint/2010/main" val="8157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b="1" u="sng">
                <a:ea typeface="MS PGothic" charset="-128"/>
              </a:rPr>
              <a:t>Core Ingredients of Psychopathy</a:t>
            </a:r>
            <a:endParaRPr lang="en-US" altLang="en-US">
              <a:ea typeface="MS PGothic" charset="-128"/>
            </a:endParaRPr>
          </a:p>
        </p:txBody>
      </p:sp>
      <p:sp>
        <p:nvSpPr>
          <p:cNvPr id="39938" name="Content Placeholder 2"/>
          <p:cNvSpPr>
            <a:spLocks noGrp="1"/>
          </p:cNvSpPr>
          <p:nvPr>
            <p:ph sz="half" idx="1"/>
          </p:nvPr>
        </p:nvSpPr>
        <p:spPr/>
        <p:txBody>
          <a:bodyPr/>
          <a:lstStyle/>
          <a:p>
            <a:pPr marL="0" indent="0">
              <a:buNone/>
            </a:pPr>
            <a:r>
              <a:rPr lang="en-US" altLang="en-US" b="1" dirty="0">
                <a:ea typeface="MS PGothic" charset="-128"/>
              </a:rPr>
              <a:t>The </a:t>
            </a:r>
            <a:r>
              <a:rPr lang="en-US" altLang="en-US" b="1" dirty="0" err="1">
                <a:ea typeface="MS PGothic" charset="-128"/>
              </a:rPr>
              <a:t>Triarchic</a:t>
            </a:r>
            <a:r>
              <a:rPr lang="en-US" altLang="en-US" b="1" dirty="0">
                <a:ea typeface="MS PGothic" charset="-128"/>
              </a:rPr>
              <a:t> Psychopathy Measure (</a:t>
            </a:r>
            <a:r>
              <a:rPr lang="en-US" altLang="en-US" b="1" dirty="0" err="1">
                <a:ea typeface="MS PGothic" charset="-128"/>
              </a:rPr>
              <a:t>TriPM</a:t>
            </a:r>
            <a:r>
              <a:rPr lang="en-US" altLang="en-US" b="1" dirty="0">
                <a:ea typeface="MS PGothic" charset="-128"/>
              </a:rPr>
              <a:t>)</a:t>
            </a:r>
          </a:p>
          <a:p>
            <a:pPr lvl="1">
              <a:buFont typeface="Wingdings" panose="05000000000000000000" pitchFamily="2" charset="2"/>
              <a:buChar char="§"/>
            </a:pPr>
            <a:r>
              <a:rPr lang="en-US" altLang="en-US" dirty="0">
                <a:ea typeface="MS PGothic" charset="-128"/>
              </a:rPr>
              <a:t>Finalized in 2010</a:t>
            </a:r>
          </a:p>
          <a:p>
            <a:pPr lvl="1">
              <a:buFont typeface="Wingdings" panose="05000000000000000000" pitchFamily="2" charset="2"/>
              <a:buChar char="§"/>
            </a:pPr>
            <a:r>
              <a:rPr lang="en-US" altLang="en-US" dirty="0">
                <a:ea typeface="MS PGothic" charset="-128"/>
              </a:rPr>
              <a:t>58 items on three subscales</a:t>
            </a:r>
          </a:p>
          <a:p>
            <a:pPr lvl="1">
              <a:buFont typeface="Wingdings" panose="05000000000000000000" pitchFamily="2" charset="2"/>
              <a:buChar char="§"/>
            </a:pPr>
            <a:r>
              <a:rPr lang="en-US" altLang="en-US" dirty="0">
                <a:ea typeface="MS PGothic" charset="-128"/>
              </a:rPr>
              <a:t>Translated into several languages</a:t>
            </a:r>
          </a:p>
          <a:p>
            <a:pPr lvl="1">
              <a:buFont typeface="Wingdings" panose="05000000000000000000" pitchFamily="2" charset="2"/>
              <a:buChar char="§"/>
            </a:pPr>
            <a:r>
              <a:rPr lang="en-US" altLang="en-US" dirty="0">
                <a:ea typeface="MS PGothic" charset="-128"/>
              </a:rPr>
              <a:t>Early validity data are encouraging</a:t>
            </a:r>
          </a:p>
          <a:p>
            <a:pPr lvl="1"/>
            <a:endParaRPr lang="en-US" altLang="en-US" dirty="0">
              <a:ea typeface="MS PGothic" charset="-128"/>
            </a:endParaRPr>
          </a:p>
        </p:txBody>
      </p:sp>
      <p:pic>
        <p:nvPicPr>
          <p:cNvPr id="4" name="Picture 3"/>
          <p:cNvPicPr>
            <a:picLocks noChangeAspect="1"/>
          </p:cNvPicPr>
          <p:nvPr/>
        </p:nvPicPr>
        <p:blipFill>
          <a:blip r:embed="rId3"/>
          <a:stretch>
            <a:fillRect/>
          </a:stretch>
        </p:blipFill>
        <p:spPr>
          <a:xfrm>
            <a:off x="5009234" y="1600200"/>
            <a:ext cx="2855434" cy="4289854"/>
          </a:xfrm>
          <a:prstGeom prst="rect">
            <a:avLst/>
          </a:prstGeom>
        </p:spPr>
      </p:pic>
    </p:spTree>
    <p:extLst>
      <p:ext uri="{BB962C8B-B14F-4D97-AF65-F5344CB8AC3E}">
        <p14:creationId xmlns:p14="http://schemas.microsoft.com/office/powerpoint/2010/main" val="266474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b="1" u="sng">
                <a:ea typeface="MS PGothic" charset="-128"/>
              </a:rPr>
              <a:t>Overview</a:t>
            </a:r>
            <a:endParaRPr lang="en-US" altLang="en-US">
              <a:ea typeface="MS PGothic" charset="-128"/>
            </a:endParaRPr>
          </a:p>
        </p:txBody>
      </p:sp>
      <p:sp>
        <p:nvSpPr>
          <p:cNvPr id="41986" name="Content Placeholder 2"/>
          <p:cNvSpPr>
            <a:spLocks noGrp="1"/>
          </p:cNvSpPr>
          <p:nvPr>
            <p:ph idx="1"/>
          </p:nvPr>
        </p:nvSpPr>
        <p:spPr/>
        <p:txBody>
          <a:bodyPr/>
          <a:lstStyle/>
          <a:p>
            <a:pPr eaLnBrk="1" hangingPunct="1"/>
            <a:r>
              <a:rPr lang="en-US" altLang="en-US" dirty="0">
                <a:solidFill>
                  <a:schemeClr val="bg1">
                    <a:lumMod val="75000"/>
                  </a:schemeClr>
                </a:solidFill>
                <a:ea typeface="MS PGothic" charset="-128"/>
              </a:rPr>
              <a:t>Introduction</a:t>
            </a:r>
          </a:p>
          <a:p>
            <a:pPr eaLnBrk="1" hangingPunct="1"/>
            <a:r>
              <a:rPr lang="en-US" altLang="en-US" dirty="0">
                <a:solidFill>
                  <a:schemeClr val="bg1">
                    <a:lumMod val="75000"/>
                  </a:schemeClr>
                </a:solidFill>
                <a:ea typeface="MS PGothic" charset="-128"/>
              </a:rPr>
              <a:t>Historic Conceptions</a:t>
            </a:r>
          </a:p>
          <a:p>
            <a:pPr eaLnBrk="1" hangingPunct="1"/>
            <a:r>
              <a:rPr lang="en-US" altLang="en-US" dirty="0">
                <a:solidFill>
                  <a:schemeClr val="bg1">
                    <a:lumMod val="75000"/>
                  </a:schemeClr>
                </a:solidFill>
                <a:ea typeface="MS PGothic" charset="-128"/>
              </a:rPr>
              <a:t>Contemporary Assessment Methods</a:t>
            </a:r>
          </a:p>
          <a:p>
            <a:pPr eaLnBrk="1" hangingPunct="1"/>
            <a:r>
              <a:rPr lang="en-US" altLang="en-US" dirty="0">
                <a:solidFill>
                  <a:schemeClr val="bg1">
                    <a:lumMod val="75000"/>
                  </a:schemeClr>
                </a:solidFill>
                <a:ea typeface="MS PGothic" charset="-128"/>
              </a:rPr>
              <a:t>Core Ingredients of Psychopathy</a:t>
            </a:r>
          </a:p>
          <a:p>
            <a:pPr eaLnBrk="1" hangingPunct="1"/>
            <a:r>
              <a:rPr lang="en-US" altLang="en-US" b="1" dirty="0">
                <a:ea typeface="MS PGothic" charset="-128"/>
              </a:rPr>
              <a:t>Causal Factors</a:t>
            </a:r>
          </a:p>
          <a:p>
            <a:pPr eaLnBrk="1" hangingPunct="1"/>
            <a:r>
              <a:rPr lang="en-US" altLang="en-US" dirty="0" err="1">
                <a:solidFill>
                  <a:schemeClr val="bg1">
                    <a:lumMod val="75000"/>
                  </a:schemeClr>
                </a:solidFill>
                <a:ea typeface="MS PGothic" charset="-128"/>
              </a:rPr>
              <a:t>Triarchic</a:t>
            </a:r>
            <a:r>
              <a:rPr lang="en-US" altLang="en-US" dirty="0">
                <a:solidFill>
                  <a:schemeClr val="bg1">
                    <a:lumMod val="75000"/>
                  </a:schemeClr>
                </a:solidFill>
                <a:ea typeface="MS PGothic" charset="-128"/>
              </a:rPr>
              <a:t> Model and Long Debated Issues</a:t>
            </a:r>
          </a:p>
          <a:p>
            <a:endParaRPr lang="en-US" altLang="en-US" dirty="0">
              <a:ea typeface="MS PGothic" charset="-128"/>
            </a:endParaRPr>
          </a:p>
        </p:txBody>
      </p:sp>
    </p:spTree>
    <p:extLst>
      <p:ext uri="{BB962C8B-B14F-4D97-AF65-F5344CB8AC3E}">
        <p14:creationId xmlns:p14="http://schemas.microsoft.com/office/powerpoint/2010/main" val="46664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br>
              <a:rPr lang="en-US" altLang="en-US" b="1">
                <a:ea typeface="MS PGothic" charset="-128"/>
              </a:rPr>
            </a:br>
            <a:r>
              <a:rPr lang="en-US" altLang="en-US" b="1" u="sng">
                <a:ea typeface="MS PGothic" charset="-128"/>
              </a:rPr>
              <a:t>Causal Factors</a:t>
            </a:r>
            <a:br>
              <a:rPr lang="en-US" altLang="en-US" b="1" u="sng">
                <a:ea typeface="MS PGothic" charset="-128"/>
              </a:rPr>
            </a:br>
            <a:endParaRPr lang="en-US" altLang="en-US" u="sng">
              <a:ea typeface="MS PGothic" charset="-128"/>
            </a:endParaRPr>
          </a:p>
        </p:txBody>
      </p:sp>
      <p:sp>
        <p:nvSpPr>
          <p:cNvPr id="44034" name="Content Placeholder 2"/>
          <p:cNvSpPr>
            <a:spLocks noGrp="1"/>
          </p:cNvSpPr>
          <p:nvPr>
            <p:ph sz="half" idx="1"/>
          </p:nvPr>
        </p:nvSpPr>
        <p:spPr>
          <a:xfrm>
            <a:off x="457200" y="1828799"/>
            <a:ext cx="4038600" cy="4101737"/>
          </a:xfrm>
        </p:spPr>
        <p:txBody>
          <a:bodyPr/>
          <a:lstStyle/>
          <a:p>
            <a:pPr marL="0" indent="0">
              <a:buNone/>
            </a:pPr>
            <a:r>
              <a:rPr lang="en-US" altLang="en-US" sz="3200" b="1" dirty="0">
                <a:ea typeface="MS PGothic" charset="-128"/>
              </a:rPr>
              <a:t>Core Deficits</a:t>
            </a:r>
          </a:p>
          <a:p>
            <a:pPr>
              <a:buFont typeface="Wingdings" panose="05000000000000000000" pitchFamily="2" charset="2"/>
              <a:buChar char="§"/>
            </a:pPr>
            <a:r>
              <a:rPr lang="en-US" altLang="en-US" dirty="0">
                <a:ea typeface="MS PGothic" charset="-128"/>
              </a:rPr>
              <a:t>Emotional Sensitivity</a:t>
            </a:r>
          </a:p>
          <a:p>
            <a:pPr>
              <a:buFont typeface="Wingdings" panose="05000000000000000000" pitchFamily="2" charset="2"/>
              <a:buChar char="§"/>
            </a:pPr>
            <a:r>
              <a:rPr lang="en-US" altLang="en-US" dirty="0">
                <a:ea typeface="MS PGothic" charset="-128"/>
              </a:rPr>
              <a:t>Responsiveness</a:t>
            </a:r>
          </a:p>
          <a:p>
            <a:pPr>
              <a:buFont typeface="Wingdings" panose="05000000000000000000" pitchFamily="2" charset="2"/>
              <a:buChar char="§"/>
            </a:pPr>
            <a:endParaRPr lang="en-US" altLang="en-US" dirty="0">
              <a:ea typeface="MS PGothic" charset="-128"/>
            </a:endParaRPr>
          </a:p>
          <a:p>
            <a:pPr>
              <a:buFont typeface="Wingdings" panose="05000000000000000000" pitchFamily="2" charset="2"/>
              <a:buChar char="§"/>
            </a:pPr>
            <a:r>
              <a:rPr lang="en-US" altLang="en-US" dirty="0">
                <a:ea typeface="MS PGothic" charset="-128"/>
              </a:rPr>
              <a:t>Individuals have a lack of defensiveness or fear reactivity</a:t>
            </a:r>
          </a:p>
        </p:txBody>
      </p:sp>
      <p:pic>
        <p:nvPicPr>
          <p:cNvPr id="44035" name="Content Placeholder 4" descr="Lack of Fear_1.jp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383" t="5051" r="5383" b="4322"/>
          <a:stretch/>
        </p:blipFill>
        <p:spPr>
          <a:xfrm>
            <a:off x="4648200" y="1828800"/>
            <a:ext cx="4038600" cy="4101737"/>
          </a:xfrm>
        </p:spPr>
      </p:pic>
    </p:spTree>
    <p:extLst>
      <p:ext uri="{BB962C8B-B14F-4D97-AF65-F5344CB8AC3E}">
        <p14:creationId xmlns:p14="http://schemas.microsoft.com/office/powerpoint/2010/main" val="34579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b="1" u="sng">
                <a:ea typeface="MS PGothic" charset="-128"/>
              </a:rPr>
              <a:t>Causal Factors</a:t>
            </a:r>
            <a:endParaRPr lang="en-US" altLang="en-US">
              <a:ea typeface="MS PGothic" charset="-128"/>
            </a:endParaRPr>
          </a:p>
        </p:txBody>
      </p:sp>
      <p:sp>
        <p:nvSpPr>
          <p:cNvPr id="46082" name="Content Placeholder 2"/>
          <p:cNvSpPr>
            <a:spLocks noGrp="1"/>
          </p:cNvSpPr>
          <p:nvPr>
            <p:ph sz="half" idx="1"/>
          </p:nvPr>
        </p:nvSpPr>
        <p:spPr>
          <a:xfrm>
            <a:off x="1925320" y="4185920"/>
            <a:ext cx="5293360" cy="2585719"/>
          </a:xfrm>
        </p:spPr>
        <p:txBody>
          <a:bodyPr/>
          <a:lstStyle/>
          <a:p>
            <a:pPr marL="0" indent="0">
              <a:buNone/>
            </a:pPr>
            <a:r>
              <a:rPr lang="en-US" altLang="en-US" sz="3200" b="1" dirty="0">
                <a:ea typeface="MS PGothic" charset="-128"/>
              </a:rPr>
              <a:t>Impairments in </a:t>
            </a:r>
          </a:p>
          <a:p>
            <a:pPr>
              <a:buFont typeface="Wingdings" panose="05000000000000000000" pitchFamily="2" charset="2"/>
              <a:buChar char="§"/>
            </a:pPr>
            <a:r>
              <a:rPr lang="en-US" altLang="en-US" dirty="0">
                <a:ea typeface="MS PGothic" charset="-128"/>
              </a:rPr>
              <a:t>Cognitive-attentional processing</a:t>
            </a:r>
          </a:p>
          <a:p>
            <a:pPr marL="0" indent="0">
              <a:buNone/>
            </a:pPr>
            <a:r>
              <a:rPr lang="en-US" altLang="en-US" sz="3200" b="1" dirty="0">
                <a:ea typeface="MS PGothic" charset="-128"/>
              </a:rPr>
              <a:t>Deficits in </a:t>
            </a:r>
          </a:p>
          <a:p>
            <a:pPr>
              <a:buFont typeface="Wingdings" panose="05000000000000000000" pitchFamily="2" charset="2"/>
              <a:buChar char="§"/>
            </a:pPr>
            <a:r>
              <a:rPr lang="en-US" altLang="en-US" dirty="0">
                <a:ea typeface="MS PGothic" charset="-128"/>
              </a:rPr>
              <a:t>Cognitive performance </a:t>
            </a:r>
          </a:p>
          <a:p>
            <a:pPr>
              <a:buFont typeface="Wingdings" panose="05000000000000000000" pitchFamily="2" charset="2"/>
              <a:buChar char="§"/>
            </a:pPr>
            <a:r>
              <a:rPr lang="en-US" altLang="en-US" dirty="0">
                <a:ea typeface="MS PGothic" charset="-128"/>
              </a:rPr>
              <a:t>Amygdala reactivity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043" y="1333500"/>
            <a:ext cx="3985914" cy="2852420"/>
          </a:xfrm>
          <a:prstGeom prst="rect">
            <a:avLst/>
          </a:prstGeom>
        </p:spPr>
      </p:pic>
    </p:spTree>
    <p:extLst>
      <p:ext uri="{BB962C8B-B14F-4D97-AF65-F5344CB8AC3E}">
        <p14:creationId xmlns:p14="http://schemas.microsoft.com/office/powerpoint/2010/main" val="341067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b="1" u="sng">
                <a:ea typeface="MS PGothic" charset="-128"/>
              </a:rPr>
              <a:t>Overview</a:t>
            </a:r>
            <a:endParaRPr lang="en-US" altLang="en-US">
              <a:ea typeface="MS PGothic" charset="-128"/>
            </a:endParaRPr>
          </a:p>
        </p:txBody>
      </p:sp>
      <p:sp>
        <p:nvSpPr>
          <p:cNvPr id="48130" name="Content Placeholder 2"/>
          <p:cNvSpPr>
            <a:spLocks noGrp="1"/>
          </p:cNvSpPr>
          <p:nvPr>
            <p:ph idx="1"/>
          </p:nvPr>
        </p:nvSpPr>
        <p:spPr/>
        <p:txBody>
          <a:bodyPr/>
          <a:lstStyle/>
          <a:p>
            <a:pPr eaLnBrk="1" hangingPunct="1"/>
            <a:r>
              <a:rPr lang="en-US" altLang="en-US" dirty="0">
                <a:solidFill>
                  <a:schemeClr val="bg1">
                    <a:lumMod val="75000"/>
                  </a:schemeClr>
                </a:solidFill>
                <a:ea typeface="MS PGothic" charset="-128"/>
              </a:rPr>
              <a:t>Introduction</a:t>
            </a:r>
          </a:p>
          <a:p>
            <a:pPr eaLnBrk="1" hangingPunct="1"/>
            <a:r>
              <a:rPr lang="en-US" altLang="en-US" dirty="0">
                <a:solidFill>
                  <a:schemeClr val="bg1">
                    <a:lumMod val="75000"/>
                  </a:schemeClr>
                </a:solidFill>
                <a:ea typeface="MS PGothic" charset="-128"/>
              </a:rPr>
              <a:t>Historic Conceptions</a:t>
            </a:r>
          </a:p>
          <a:p>
            <a:pPr eaLnBrk="1" hangingPunct="1"/>
            <a:r>
              <a:rPr lang="en-US" altLang="en-US" dirty="0">
                <a:solidFill>
                  <a:schemeClr val="bg1">
                    <a:lumMod val="75000"/>
                  </a:schemeClr>
                </a:solidFill>
                <a:ea typeface="MS PGothic" charset="-128"/>
              </a:rPr>
              <a:t>Contemporary Assessment Methods</a:t>
            </a:r>
          </a:p>
          <a:p>
            <a:pPr eaLnBrk="1" hangingPunct="1"/>
            <a:r>
              <a:rPr lang="en-US" altLang="en-US" dirty="0">
                <a:solidFill>
                  <a:schemeClr val="bg1">
                    <a:lumMod val="75000"/>
                  </a:schemeClr>
                </a:solidFill>
                <a:ea typeface="MS PGothic" charset="-128"/>
              </a:rPr>
              <a:t>Core Ingredients of Psychopathy</a:t>
            </a:r>
          </a:p>
          <a:p>
            <a:pPr eaLnBrk="1" hangingPunct="1"/>
            <a:r>
              <a:rPr lang="en-US" altLang="en-US" dirty="0">
                <a:solidFill>
                  <a:schemeClr val="bg1">
                    <a:lumMod val="75000"/>
                  </a:schemeClr>
                </a:solidFill>
                <a:ea typeface="MS PGothic" charset="-128"/>
              </a:rPr>
              <a:t>Causal Factors</a:t>
            </a:r>
          </a:p>
          <a:p>
            <a:pPr eaLnBrk="1" hangingPunct="1"/>
            <a:r>
              <a:rPr lang="en-US" altLang="en-US" b="1" dirty="0" err="1">
                <a:ea typeface="MS PGothic" charset="-128"/>
              </a:rPr>
              <a:t>Triarchic</a:t>
            </a:r>
            <a:r>
              <a:rPr lang="en-US" altLang="en-US" b="1" dirty="0">
                <a:ea typeface="MS PGothic" charset="-128"/>
              </a:rPr>
              <a:t> Model and Long Debated Issues</a:t>
            </a:r>
          </a:p>
          <a:p>
            <a:endParaRPr lang="en-US" altLang="en-US" dirty="0">
              <a:ea typeface="MS PGothic" charset="-128"/>
            </a:endParaRPr>
          </a:p>
        </p:txBody>
      </p:sp>
    </p:spTree>
    <p:extLst>
      <p:ext uri="{BB962C8B-B14F-4D97-AF65-F5344CB8AC3E}">
        <p14:creationId xmlns:p14="http://schemas.microsoft.com/office/powerpoint/2010/main" val="416129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br>
              <a:rPr lang="en-US" altLang="en-US" sz="4000" b="1" dirty="0">
                <a:ea typeface="MS PGothic" charset="-128"/>
              </a:rPr>
            </a:br>
            <a:r>
              <a:rPr lang="en-US" altLang="en-US" sz="4000" b="1" u="sng" dirty="0" err="1">
                <a:ea typeface="MS PGothic" charset="-128"/>
              </a:rPr>
              <a:t>Triarchic</a:t>
            </a:r>
            <a:r>
              <a:rPr lang="en-US" altLang="en-US" sz="4000" b="1" u="sng" dirty="0">
                <a:ea typeface="MS PGothic" charset="-128"/>
              </a:rPr>
              <a:t> Model and Long Debated Issues</a:t>
            </a:r>
            <a:br>
              <a:rPr lang="en-US" altLang="en-US" sz="4000" b="1" u="sng" dirty="0">
                <a:ea typeface="MS PGothic" charset="-128"/>
              </a:rPr>
            </a:br>
            <a:endParaRPr lang="en-US" altLang="en-US" sz="4000" u="sng" dirty="0">
              <a:ea typeface="MS PGothic" charset="-128"/>
            </a:endParaRPr>
          </a:p>
        </p:txBody>
      </p:sp>
      <p:sp>
        <p:nvSpPr>
          <p:cNvPr id="49154" name="Content Placeholder 2"/>
          <p:cNvSpPr>
            <a:spLocks noGrp="1"/>
          </p:cNvSpPr>
          <p:nvPr>
            <p:ph idx="1"/>
          </p:nvPr>
        </p:nvSpPr>
        <p:spPr/>
        <p:txBody>
          <a:bodyPr/>
          <a:lstStyle/>
          <a:p>
            <a:pPr>
              <a:buFont typeface="Wingdings" panose="05000000000000000000" pitchFamily="2" charset="2"/>
              <a:buChar char="§"/>
            </a:pPr>
            <a:r>
              <a:rPr lang="en-US" altLang="en-US" dirty="0">
                <a:ea typeface="MS PGothic" charset="-128"/>
              </a:rPr>
              <a:t>Can psychopathy be adaptive?</a:t>
            </a:r>
          </a:p>
          <a:p>
            <a:pPr>
              <a:buFont typeface="Wingdings" panose="05000000000000000000" pitchFamily="2" charset="2"/>
              <a:buChar char="§"/>
            </a:pPr>
            <a:r>
              <a:rPr lang="en-US" altLang="en-US" dirty="0">
                <a:ea typeface="MS PGothic" charset="-128"/>
              </a:rPr>
              <a:t>Is lack of anxiety a feature of psychopathy?</a:t>
            </a:r>
          </a:p>
          <a:p>
            <a:pPr>
              <a:buFont typeface="Wingdings" panose="05000000000000000000" pitchFamily="2" charset="2"/>
              <a:buChar char="§"/>
            </a:pPr>
            <a:r>
              <a:rPr lang="en-US" altLang="en-US" dirty="0">
                <a:ea typeface="MS PGothic" charset="-128"/>
              </a:rPr>
              <a:t>Do violent and aggressive tendencies have to be present in psychopaths?</a:t>
            </a:r>
          </a:p>
          <a:p>
            <a:pPr>
              <a:buFont typeface="Wingdings" panose="05000000000000000000" pitchFamily="2" charset="2"/>
              <a:buChar char="§"/>
            </a:pPr>
            <a:r>
              <a:rPr lang="en-US" altLang="en-US" dirty="0">
                <a:ea typeface="MS PGothic" charset="-128"/>
              </a:rPr>
              <a:t>Must antisocial behavior exist for one to be diagnosed with psychopathy?</a:t>
            </a:r>
          </a:p>
          <a:p>
            <a:pPr>
              <a:buFont typeface="Wingdings" panose="05000000000000000000" pitchFamily="2" charset="2"/>
              <a:buChar char="§"/>
            </a:pPr>
            <a:r>
              <a:rPr lang="en-US" altLang="en-US" dirty="0">
                <a:ea typeface="MS PGothic" charset="-128"/>
              </a:rPr>
              <a:t>Do different subtypes of psychopathy exist?</a:t>
            </a:r>
          </a:p>
        </p:txBody>
      </p:sp>
    </p:spTree>
    <p:extLst>
      <p:ext uri="{BB962C8B-B14F-4D97-AF65-F5344CB8AC3E}">
        <p14:creationId xmlns:p14="http://schemas.microsoft.com/office/powerpoint/2010/main" val="29236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b="1" u="sng">
                <a:ea typeface="MS PGothic" charset="-128"/>
              </a:rPr>
              <a:t>Today’s Learning Objectives</a:t>
            </a:r>
          </a:p>
        </p:txBody>
      </p:sp>
      <p:sp>
        <p:nvSpPr>
          <p:cNvPr id="16386" name="Content Placeholder 2"/>
          <p:cNvSpPr>
            <a:spLocks noGrp="1"/>
          </p:cNvSpPr>
          <p:nvPr>
            <p:ph idx="1"/>
          </p:nvPr>
        </p:nvSpPr>
        <p:spPr/>
        <p:txBody>
          <a:bodyPr/>
          <a:lstStyle/>
          <a:p>
            <a:pPr marL="514350" indent="-514350">
              <a:buFont typeface="+mj-lt"/>
              <a:buAutoNum type="arabicPeriod"/>
            </a:pPr>
            <a:r>
              <a:rPr lang="en-US" altLang="en-US" sz="2800" dirty="0">
                <a:ea typeface="MS PGothic" charset="-128"/>
              </a:rPr>
              <a:t>Learn about </a:t>
            </a:r>
            <a:r>
              <a:rPr lang="en-US" altLang="en-US" sz="2800" dirty="0" err="1">
                <a:ea typeface="MS PGothic" charset="-128"/>
              </a:rPr>
              <a:t>Cleckley’s</a:t>
            </a:r>
            <a:r>
              <a:rPr lang="en-US" altLang="en-US" sz="2800" dirty="0">
                <a:ea typeface="MS PGothic" charset="-128"/>
              </a:rPr>
              <a:t> classic account of psychopathy, presented in his book The Mask of Sanity, along with other historic conceptions.</a:t>
            </a:r>
          </a:p>
          <a:p>
            <a:pPr marL="514350" indent="-514350">
              <a:buFont typeface="+mj-lt"/>
              <a:buAutoNum type="arabicPeriod"/>
            </a:pPr>
            <a:r>
              <a:rPr lang="en-US" altLang="en-US" sz="2800" dirty="0">
                <a:ea typeface="MS PGothic" charset="-128"/>
              </a:rPr>
              <a:t>Compare and contrast differing inventories currently in use for assessing psychopathy in different samples (e.g., adults and younger individuals, within clinical-forensic and community settings).</a:t>
            </a:r>
          </a:p>
          <a:p>
            <a:pPr marL="514350" indent="-514350">
              <a:buFont typeface="+mj-lt"/>
              <a:buAutoNum type="arabicPeriod"/>
            </a:pPr>
            <a:r>
              <a:rPr lang="en-US" altLang="en-US" sz="2800" dirty="0">
                <a:ea typeface="MS PGothic" charset="-128"/>
              </a:rPr>
              <a:t>Become familiar with the </a:t>
            </a:r>
            <a:r>
              <a:rPr lang="en-US" altLang="en-US" sz="2800" dirty="0" err="1">
                <a:ea typeface="MS PGothic" charset="-128"/>
              </a:rPr>
              <a:t>Triarchic</a:t>
            </a:r>
            <a:r>
              <a:rPr lang="en-US" altLang="en-US" sz="2800" dirty="0">
                <a:ea typeface="MS PGothic" charset="-128"/>
              </a:rPr>
              <a:t> model of psychopathy and its constituent constructs of boldness, meanness, and disinhibition.</a:t>
            </a:r>
          </a:p>
        </p:txBody>
      </p:sp>
    </p:spTree>
    <p:extLst>
      <p:ext uri="{BB962C8B-B14F-4D97-AF65-F5344CB8AC3E}">
        <p14:creationId xmlns:p14="http://schemas.microsoft.com/office/powerpoint/2010/main" val="2804832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sz="4000" b="1" u="sng" dirty="0" err="1"/>
              <a:t>Triarchic</a:t>
            </a:r>
            <a:r>
              <a:rPr lang="en-US" altLang="en-US" sz="4000" b="1" u="sng" dirty="0"/>
              <a:t> Model and Long Debated Issues</a:t>
            </a:r>
            <a:endParaRPr lang="en-US" altLang="en-US" b="1" u="sng" dirty="0"/>
          </a:p>
        </p:txBody>
      </p:sp>
      <p:sp>
        <p:nvSpPr>
          <p:cNvPr id="51202" name="Content Placeholder 2"/>
          <p:cNvSpPr>
            <a:spLocks noGrp="1"/>
          </p:cNvSpPr>
          <p:nvPr>
            <p:ph sz="half" idx="1"/>
          </p:nvPr>
        </p:nvSpPr>
        <p:spPr>
          <a:xfrm>
            <a:off x="457200" y="1600201"/>
            <a:ext cx="4038600" cy="3787346"/>
          </a:xfrm>
        </p:spPr>
        <p:txBody>
          <a:bodyPr/>
          <a:lstStyle/>
          <a:p>
            <a:pPr>
              <a:buFont typeface="Wingdings" panose="05000000000000000000" pitchFamily="2" charset="2"/>
              <a:buChar char="§"/>
            </a:pPr>
            <a:r>
              <a:rPr lang="en-US" altLang="en-US" dirty="0"/>
              <a:t>Are there sex and gender differences in psychopathy?</a:t>
            </a:r>
          </a:p>
          <a:p>
            <a:pPr>
              <a:buFont typeface="Wingdings" panose="05000000000000000000" pitchFamily="2" charset="2"/>
              <a:buChar char="§"/>
            </a:pPr>
            <a:r>
              <a:rPr lang="en-US" altLang="en-US" dirty="0"/>
              <a:t>Do “successful” psychopaths exist?</a:t>
            </a:r>
          </a:p>
          <a:p>
            <a:pPr lvl="1">
              <a:buFont typeface="Wingdings" panose="05000000000000000000" pitchFamily="2" charset="2"/>
              <a:buChar char="§"/>
            </a:pPr>
            <a:r>
              <a:rPr lang="en-US" altLang="en-US" dirty="0"/>
              <a:t>U.S. presidents with higher scores on boldness performed better</a:t>
            </a:r>
          </a:p>
        </p:txBody>
      </p:sp>
      <p:pic>
        <p:nvPicPr>
          <p:cNvPr id="51203" name="Content Placeholder 4" descr="Disinhibition_Women_1.jpg"/>
          <p:cNvPicPr>
            <a:picLocks noGrp="1" noChangeAspect="1"/>
          </p:cNvPicPr>
          <p:nvPr>
            <p:ph sz="half" idx="2"/>
          </p:nvPr>
        </p:nvPicPr>
        <p:blipFill>
          <a:blip r:embed="rId3">
            <a:extLst>
              <a:ext uri="{28A0092B-C50C-407E-A947-70E740481C1C}">
                <a14:useLocalDpi xmlns:a14="http://schemas.microsoft.com/office/drawing/2010/main" val="0"/>
              </a:ext>
            </a:extLst>
          </a:blip>
          <a:srcRect l="16537" r="16537"/>
          <a:stretch>
            <a:fillRect/>
          </a:stretch>
        </p:blipFill>
        <p:spPr/>
      </p:pic>
    </p:spTree>
    <p:extLst>
      <p:ext uri="{BB962C8B-B14F-4D97-AF65-F5344CB8AC3E}">
        <p14:creationId xmlns:p14="http://schemas.microsoft.com/office/powerpoint/2010/main" val="228721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6"/>
          <p:cNvSpPr>
            <a:spLocks noGrp="1"/>
          </p:cNvSpPr>
          <p:nvPr>
            <p:ph type="title"/>
          </p:nvPr>
        </p:nvSpPr>
        <p:spPr/>
        <p:txBody>
          <a:bodyPr/>
          <a:lstStyle/>
          <a:p>
            <a:r>
              <a:rPr lang="en-US" altLang="en-US" b="1" u="sng" dirty="0">
                <a:solidFill>
                  <a:srgbClr val="00B0F0"/>
                </a:solidFill>
                <a:ea typeface="MS PGothic" charset="-128"/>
              </a:rPr>
              <a:t>CAT: Focused Listing</a:t>
            </a:r>
          </a:p>
        </p:txBody>
      </p:sp>
      <p:sp>
        <p:nvSpPr>
          <p:cNvPr id="38914" name="Content Placeholder 7"/>
          <p:cNvSpPr>
            <a:spLocks noGrp="1"/>
          </p:cNvSpPr>
          <p:nvPr>
            <p:ph idx="1"/>
          </p:nvPr>
        </p:nvSpPr>
        <p:spPr/>
        <p:txBody>
          <a:bodyPr/>
          <a:lstStyle/>
          <a:p>
            <a:pPr>
              <a:buFont typeface="Wingdings" panose="05000000000000000000" pitchFamily="2" charset="2"/>
              <a:buChar char="§"/>
              <a:defRPr/>
            </a:pPr>
            <a:r>
              <a:rPr lang="en-US" dirty="0">
                <a:ea typeface="MS PGothic" charset="0"/>
              </a:rPr>
              <a:t>Write a list of important words, concepts, or terms that relate to the term </a:t>
            </a:r>
            <a:r>
              <a:rPr lang="en-US" b="1" i="1" dirty="0">
                <a:ea typeface="MS PGothic" charset="0"/>
              </a:rPr>
              <a:t>Psychopathy</a:t>
            </a:r>
            <a:endParaRPr lang="en-US" dirty="0">
              <a:ea typeface="MS PGothic" charset="0"/>
            </a:endParaRPr>
          </a:p>
          <a:p>
            <a:pPr>
              <a:buFont typeface="Wingdings" panose="05000000000000000000" pitchFamily="2" charset="2"/>
              <a:buChar char="§"/>
              <a:defRPr/>
            </a:pPr>
            <a:endParaRPr lang="en-US" b="1" i="1" dirty="0">
              <a:ea typeface="MS PGothic" charset="0"/>
            </a:endParaRPr>
          </a:p>
          <a:p>
            <a:pPr>
              <a:buFont typeface="Wingdings" panose="05000000000000000000" pitchFamily="2" charset="2"/>
              <a:buChar char="§"/>
              <a:defRPr/>
            </a:pPr>
            <a:r>
              <a:rPr lang="en-US" dirty="0">
                <a:ea typeface="MS PGothic" charset="0"/>
              </a:rPr>
              <a:t>List as many words as you can that relate to this term in the next 3 minutes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102" y="274638"/>
            <a:ext cx="1090250" cy="99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636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3735980321"/>
              </p:ext>
            </p:extLst>
          </p:nvPr>
        </p:nvGraphicFramePr>
        <p:xfrm>
          <a:off x="1485900" y="1809750"/>
          <a:ext cx="6172200" cy="3108728"/>
        </p:xfrm>
        <a:graphic>
          <a:graphicData uri="http://schemas.openxmlformats.org/drawingml/2006/table">
            <a:tbl>
              <a:tblPr/>
              <a:tblGrid>
                <a:gridCol w="508912">
                  <a:extLst>
                    <a:ext uri="{9D8B030D-6E8A-4147-A177-3AD203B41FA5}">
                      <a16:colId xmlns:a16="http://schemas.microsoft.com/office/drawing/2014/main" val="20000"/>
                    </a:ext>
                  </a:extLst>
                </a:gridCol>
                <a:gridCol w="5663288">
                  <a:extLst>
                    <a:ext uri="{9D8B030D-6E8A-4147-A177-3AD203B41FA5}">
                      <a16:colId xmlns:a16="http://schemas.microsoft.com/office/drawing/2014/main" val="20001"/>
                    </a:ext>
                  </a:extLst>
                </a:gridCol>
              </a:tblGrid>
              <a:tr h="326033">
                <a:tc>
                  <a:txBody>
                    <a:bodyPr/>
                    <a:lstStyle/>
                    <a:p>
                      <a:pPr algn="l" fontAlgn="b"/>
                      <a:r>
                        <a:rPr lang="en-US" sz="900" b="0" i="0" u="none" strike="noStrike" dirty="0">
                          <a:solidFill>
                            <a:schemeClr val="tx1"/>
                          </a:solidFill>
                          <a:effectLst/>
                          <a:latin typeface="Calibri"/>
                        </a:rPr>
                        <a:t>Slide 1</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face </a:t>
                      </a:r>
                      <a:r>
                        <a:rPr lang="en-US" sz="900" b="0" i="0" u="none" strike="noStrike" baseline="0" dirty="0" err="1">
                          <a:solidFill>
                            <a:schemeClr val="tx1"/>
                          </a:solidFill>
                          <a:effectLst/>
                          <a:latin typeface="+mn-lt"/>
                        </a:rPr>
                        <a:t>geralt</a:t>
                      </a:r>
                      <a:r>
                        <a:rPr lang="en-US" sz="900" b="0" i="0" u="none" strike="noStrike" baseline="0" dirty="0">
                          <a:solidFill>
                            <a:schemeClr val="tx1"/>
                          </a:solidFill>
                          <a:effectLst/>
                          <a:latin typeface="+mn-lt"/>
                        </a:rPr>
                        <a:t> </a:t>
                      </a:r>
                      <a:r>
                        <a:rPr lang="en-US" sz="900" b="0" i="0" u="none" strike="noStrike" baseline="0" dirty="0">
                          <a:solidFill>
                            <a:srgbClr val="00B050"/>
                          </a:solidFill>
                          <a:effectLst/>
                          <a:latin typeface="+mn-lt"/>
                        </a:rPr>
                        <a:t>https://pixabay.com/en/face-man-silhouette-question-mark-358185/ https://creativecommons.org/publicdomain/zero/1.0/deed.en</a:t>
                      </a: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326033">
                <a:tc>
                  <a:txBody>
                    <a:bodyPr/>
                    <a:lstStyle/>
                    <a:p>
                      <a:pPr algn="l" fontAlgn="b"/>
                      <a:r>
                        <a:rPr lang="en-US" sz="900" b="0" i="0" u="none" strike="noStrike" dirty="0">
                          <a:solidFill>
                            <a:schemeClr val="tx1"/>
                          </a:solidFill>
                          <a:effectLst/>
                          <a:latin typeface="Calibri"/>
                        </a:rPr>
                        <a:t>Slide 3</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the-eye-of-faith--american-psycho-1pv1o0hmx-228141-500-385 </a:t>
                      </a:r>
                      <a:r>
                        <a:rPr lang="en-US" sz="900" b="0" i="0" u="none" strike="noStrike" dirty="0" err="1">
                          <a:solidFill>
                            <a:schemeClr val="tx1"/>
                          </a:solidFill>
                          <a:effectLst/>
                          <a:latin typeface="+mn-lt"/>
                        </a:rPr>
                        <a:t>xakirzat</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https://www.flickr.com/photos/germani/6851331155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326033">
                <a:tc>
                  <a:txBody>
                    <a:bodyPr/>
                    <a:lstStyle/>
                    <a:p>
                      <a:pPr algn="l" fontAlgn="b"/>
                      <a:r>
                        <a:rPr lang="en-US" sz="900" b="0" i="0" u="none" strike="noStrike" dirty="0">
                          <a:solidFill>
                            <a:schemeClr val="tx1"/>
                          </a:solidFill>
                          <a:effectLst/>
                          <a:latin typeface="Calibri"/>
                        </a:rPr>
                        <a:t>Slide 5</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head </a:t>
                      </a:r>
                      <a:r>
                        <a:rPr lang="en-US" sz="900" b="0" i="0" u="none" strike="noStrike" dirty="0" err="1">
                          <a:solidFill>
                            <a:schemeClr val="tx1"/>
                          </a:solidFill>
                          <a:effectLst/>
                          <a:latin typeface="+mn-lt"/>
                        </a:rPr>
                        <a:t>geralt</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https://pixabay.com/en/head-face-silhouette-clock-time-70184/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r h="326033">
                <a:tc>
                  <a:txBody>
                    <a:bodyPr/>
                    <a:lstStyle/>
                    <a:p>
                      <a:pPr algn="l" fontAlgn="b"/>
                      <a:r>
                        <a:rPr lang="en-US" sz="900" b="0" i="0" u="none" strike="noStrike" dirty="0">
                          <a:solidFill>
                            <a:schemeClr val="tx1"/>
                          </a:solidFill>
                          <a:effectLst/>
                          <a:latin typeface="Calibri"/>
                        </a:rPr>
                        <a:t>Slide 6 </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flashlight face 1 Serena Epstein </a:t>
                      </a:r>
                      <a:r>
                        <a:rPr lang="en-US" sz="900" b="0" i="0" u="none" strike="noStrike" dirty="0">
                          <a:solidFill>
                            <a:srgbClr val="00B050"/>
                          </a:solidFill>
                          <a:effectLst/>
                          <a:latin typeface="+mn-lt"/>
                        </a:rPr>
                        <a:t>https://www.flickr.com/photos/serenae/5196563496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3"/>
                  </a:ext>
                </a:extLst>
              </a:tr>
              <a:tr h="826497">
                <a:tc>
                  <a:txBody>
                    <a:bodyPr/>
                    <a:lstStyle/>
                    <a:p>
                      <a:pPr algn="l" fontAlgn="b"/>
                      <a:r>
                        <a:rPr lang="en-US" sz="900" b="0" i="0" u="none" strike="noStrike" dirty="0">
                          <a:solidFill>
                            <a:schemeClr val="tx1"/>
                          </a:solidFill>
                          <a:effectLst/>
                          <a:latin typeface="Calibri"/>
                        </a:rPr>
                        <a:t>Slide 8</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 </a:t>
                      </a:r>
                      <a:r>
                        <a:rPr lang="fr-FR" sz="900" b="0" i="0" u="none" strike="noStrike" dirty="0">
                          <a:solidFill>
                            <a:schemeClr val="tx1"/>
                          </a:solidFill>
                          <a:effectLst/>
                          <a:latin typeface="+mn-lt"/>
                        </a:rPr>
                        <a:t>French </a:t>
                      </a:r>
                      <a:r>
                        <a:rPr lang="fr-FR" sz="900" b="0" i="0" u="none" strike="noStrike" dirty="0" err="1">
                          <a:solidFill>
                            <a:schemeClr val="tx1"/>
                          </a:solidFill>
                          <a:effectLst/>
                          <a:latin typeface="+mn-lt"/>
                        </a:rPr>
                        <a:t>psychiatrist</a:t>
                      </a:r>
                      <a:r>
                        <a:rPr lang="fr-FR" sz="900" b="0" i="0" u="none" strike="noStrike" dirty="0">
                          <a:solidFill>
                            <a:schemeClr val="tx1"/>
                          </a:solidFill>
                          <a:effectLst/>
                          <a:latin typeface="+mn-lt"/>
                        </a:rPr>
                        <a:t> Philippe Pinel (1745-1826) Julien-</a:t>
                      </a:r>
                      <a:r>
                        <a:rPr lang="fr-FR" sz="900" b="0" i="0" u="none" strike="noStrike" dirty="0" err="1">
                          <a:solidFill>
                            <a:schemeClr val="tx1"/>
                          </a:solidFill>
                          <a:effectLst/>
                          <a:latin typeface="+mn-lt"/>
                        </a:rPr>
                        <a:t>Leopold</a:t>
                      </a:r>
                      <a:r>
                        <a:rPr lang="fr-FR" sz="900" b="0" i="0" u="none" strike="noStrike" dirty="0">
                          <a:solidFill>
                            <a:schemeClr val="tx1"/>
                          </a:solidFill>
                          <a:effectLst/>
                          <a:latin typeface="+mn-lt"/>
                        </a:rPr>
                        <a:t> Boilly </a:t>
                      </a:r>
                      <a:r>
                        <a:rPr lang="fr-FR" sz="900" b="0" i="0" u="none" strike="noStrike" dirty="0">
                          <a:solidFill>
                            <a:srgbClr val="00B050"/>
                          </a:solidFill>
                          <a:effectLst/>
                          <a:latin typeface="+mn-lt"/>
                        </a:rPr>
                        <a:t>https://en.wikipedia.org/wiki/Philippe_Pinel#/media/File:Philippe_Pinel.jpg </a:t>
                      </a:r>
                      <a:r>
                        <a:rPr lang="fr-FR" sz="900" b="0" i="0" u="none" strike="noStrike" dirty="0">
                          <a:solidFill>
                            <a:schemeClr val="tx1"/>
                          </a:solidFill>
                          <a:effectLst/>
                          <a:latin typeface="+mn-lt"/>
                        </a:rPr>
                        <a:t>Public Domain</a:t>
                      </a:r>
                    </a:p>
                    <a:p>
                      <a:pPr algn="l" fontAlgn="b"/>
                      <a:r>
                        <a:rPr lang="fr-FR" sz="900" b="0" i="0" u="none" strike="noStrike" dirty="0">
                          <a:solidFill>
                            <a:schemeClr val="tx1"/>
                          </a:solidFill>
                          <a:effectLst/>
                          <a:latin typeface="+mn-lt"/>
                        </a:rPr>
                        <a:t>Photo </a:t>
                      </a:r>
                      <a:r>
                        <a:rPr lang="fr-FR" sz="900" b="0" i="0" u="none" strike="noStrike" dirty="0" err="1">
                          <a:solidFill>
                            <a:schemeClr val="tx1"/>
                          </a:solidFill>
                          <a:effectLst/>
                          <a:latin typeface="+mn-lt"/>
                        </a:rPr>
                        <a:t>Credit</a:t>
                      </a:r>
                      <a:r>
                        <a:rPr lang="fr-FR" sz="900" b="0" i="0" u="none" strike="noStrike" dirty="0">
                          <a:solidFill>
                            <a:schemeClr val="tx1"/>
                          </a:solidFill>
                          <a:effectLst/>
                          <a:latin typeface="+mn-lt"/>
                        </a:rPr>
                        <a:t>: Julius Koch </a:t>
                      </a:r>
                      <a:r>
                        <a:rPr lang="fr-FR" sz="900" b="0" i="0" u="none" strike="noStrike" dirty="0" err="1">
                          <a:solidFill>
                            <a:schemeClr val="tx1"/>
                          </a:solidFill>
                          <a:effectLst/>
                          <a:latin typeface="+mn-lt"/>
                        </a:rPr>
                        <a:t>anonymous</a:t>
                      </a:r>
                      <a:r>
                        <a:rPr lang="fr-FR" sz="900" b="0" i="0" u="none" strike="noStrike" dirty="0">
                          <a:solidFill>
                            <a:schemeClr val="tx1"/>
                          </a:solidFill>
                          <a:effectLst/>
                          <a:latin typeface="+mn-lt"/>
                        </a:rPr>
                        <a:t>/</a:t>
                      </a:r>
                      <a:r>
                        <a:rPr lang="fr-FR" sz="900" b="0" i="0" u="none" strike="noStrike" dirty="0" err="1">
                          <a:solidFill>
                            <a:schemeClr val="tx1"/>
                          </a:solidFill>
                          <a:effectLst/>
                          <a:latin typeface="+mn-lt"/>
                        </a:rPr>
                        <a:t>unknown</a:t>
                      </a:r>
                      <a:r>
                        <a:rPr lang="fr-FR" sz="900" b="0" i="0" u="none" strike="noStrike" dirty="0">
                          <a:solidFill>
                            <a:schemeClr val="tx1"/>
                          </a:solidFill>
                          <a:effectLst/>
                          <a:latin typeface="+mn-lt"/>
                        </a:rPr>
                        <a:t>  </a:t>
                      </a:r>
                      <a:r>
                        <a:rPr lang="fr-FR" sz="900" b="0" i="0" u="none" strike="noStrike" dirty="0">
                          <a:solidFill>
                            <a:srgbClr val="00B050"/>
                          </a:solidFill>
                          <a:effectLst/>
                          <a:latin typeface="+mn-lt"/>
                        </a:rPr>
                        <a:t>https://en.wikipedia.org/wiki/Julius_Ludwig_August_Koch#/media/File:Julius_Ludwig_August_Koch.JPG </a:t>
                      </a:r>
                      <a:r>
                        <a:rPr lang="fr-FR" sz="900" b="0" i="0" u="none" strike="noStrike" dirty="0">
                          <a:solidFill>
                            <a:schemeClr val="tx1"/>
                          </a:solidFill>
                          <a:effectLst/>
                          <a:latin typeface="+mn-lt"/>
                        </a:rPr>
                        <a:t>Public Domain</a:t>
                      </a:r>
                    </a:p>
                    <a:p>
                      <a:pPr algn="l" fontAlgn="b"/>
                      <a:r>
                        <a:rPr lang="fr-FR" sz="900" b="0" i="0" u="none" strike="noStrike" dirty="0">
                          <a:solidFill>
                            <a:schemeClr val="tx1"/>
                          </a:solidFill>
                          <a:effectLst/>
                          <a:latin typeface="+mn-lt"/>
                        </a:rPr>
                        <a:t>Photo </a:t>
                      </a:r>
                      <a:r>
                        <a:rPr lang="fr-FR" sz="900" b="0" i="0" u="none" strike="noStrike" dirty="0" err="1">
                          <a:solidFill>
                            <a:schemeClr val="tx1"/>
                          </a:solidFill>
                          <a:effectLst/>
                          <a:latin typeface="+mn-lt"/>
                        </a:rPr>
                        <a:t>Credit</a:t>
                      </a:r>
                      <a:r>
                        <a:rPr lang="fr-FR" sz="900" b="0" i="0" u="none" strike="noStrike" dirty="0">
                          <a:solidFill>
                            <a:schemeClr val="tx1"/>
                          </a:solidFill>
                          <a:effectLst/>
                          <a:latin typeface="+mn-lt"/>
                        </a:rPr>
                        <a:t>: </a:t>
                      </a:r>
                      <a:r>
                        <a:rPr lang="en-US" sz="900" b="0" i="0" u="none" strike="noStrike" dirty="0">
                          <a:solidFill>
                            <a:schemeClr val="tx1"/>
                          </a:solidFill>
                          <a:effectLst/>
                          <a:latin typeface="+mn-lt"/>
                        </a:rPr>
                        <a:t>02 Dr. Hervey Milton Cleckley Image Editor </a:t>
                      </a:r>
                      <a:r>
                        <a:rPr lang="en-US" sz="900" b="0" i="0" u="none" strike="noStrike" dirty="0">
                          <a:solidFill>
                            <a:srgbClr val="00B050"/>
                          </a:solidFill>
                          <a:effectLst/>
                          <a:latin typeface="+mn-lt"/>
                        </a:rPr>
                        <a:t>https://www.flickr.com/photos/11304375@N07/3080055527 https://creativecommons.org/licenses/by/2.0/</a:t>
                      </a:r>
                    </a:p>
                  </a:txBody>
                  <a:tcPr marL="3493" marR="3493" marT="3492" marB="0" anchor="b">
                    <a:lnL>
                      <a:noFill/>
                    </a:lnL>
                    <a:lnR>
                      <a:noFill/>
                    </a:lnR>
                    <a:lnT>
                      <a:noFill/>
                    </a:lnT>
                    <a:lnB>
                      <a:noFill/>
                    </a:lnB>
                  </a:tcPr>
                </a:tc>
                <a:extLst>
                  <a:ext uri="{0D108BD9-81ED-4DB2-BD59-A6C34878D82A}">
                    <a16:rowId xmlns:a16="http://schemas.microsoft.com/office/drawing/2014/main" val="10004"/>
                  </a:ext>
                </a:extLst>
              </a:tr>
              <a:tr h="326033">
                <a:tc>
                  <a:txBody>
                    <a:bodyPr/>
                    <a:lstStyle/>
                    <a:p>
                      <a:pPr algn="l" fontAlgn="b"/>
                      <a:r>
                        <a:rPr lang="en-US" sz="900" b="0" i="0" u="none" strike="noStrike" dirty="0">
                          <a:solidFill>
                            <a:schemeClr val="tx1"/>
                          </a:solidFill>
                          <a:effectLst/>
                          <a:latin typeface="Calibri"/>
                        </a:rPr>
                        <a:t>Slide 10</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7/365 - The Wax Statue Andrés Þór </a:t>
                      </a:r>
                      <a:r>
                        <a:rPr lang="en-US" sz="900" b="0" i="0" u="none" strike="noStrike" dirty="0">
                          <a:solidFill>
                            <a:srgbClr val="00B050"/>
                          </a:solidFill>
                          <a:effectLst/>
                          <a:latin typeface="+mn-lt"/>
                        </a:rPr>
                        <a:t>https://www.flickr.com/photos/9910344@N05/3832275102/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5"/>
                  </a:ext>
                </a:extLst>
              </a:tr>
              <a:tr h="326033">
                <a:tc>
                  <a:txBody>
                    <a:bodyPr/>
                    <a:lstStyle/>
                    <a:p>
                      <a:pPr algn="l" fontAlgn="b"/>
                      <a:r>
                        <a:rPr lang="en-US" sz="900" b="0" i="0" u="none" strike="noStrike" dirty="0">
                          <a:solidFill>
                            <a:schemeClr val="tx1"/>
                          </a:solidFill>
                          <a:effectLst/>
                          <a:latin typeface="Calibri"/>
                        </a:rPr>
                        <a:t>Slide 14</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a:t>
                      </a:r>
                      <a:r>
                        <a:rPr lang="en-US" sz="900" b="0" i="0" u="none" strike="noStrike" dirty="0">
                          <a:solidFill>
                            <a:schemeClr val="tx1"/>
                          </a:solidFill>
                          <a:effectLst/>
                          <a:latin typeface="+mn-lt"/>
                        </a:rPr>
                        <a:t>: Shadowy Figure Dom W </a:t>
                      </a:r>
                      <a:r>
                        <a:rPr lang="en-US" sz="900" b="0" i="0" u="none" strike="noStrike" dirty="0">
                          <a:solidFill>
                            <a:srgbClr val="00B050"/>
                          </a:solidFill>
                          <a:effectLst/>
                          <a:latin typeface="+mn-lt"/>
                        </a:rPr>
                        <a:t>https://www.flickr.com/photos/dom_w/3203628316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6"/>
                  </a:ext>
                </a:extLst>
              </a:tr>
              <a:tr h="326033">
                <a:tc>
                  <a:txBody>
                    <a:bodyPr/>
                    <a:lstStyle/>
                    <a:p>
                      <a:pPr algn="l" fontAlgn="b"/>
                      <a:r>
                        <a:rPr lang="en-US" sz="900" b="0" i="0" u="none" strike="noStrike" dirty="0">
                          <a:solidFill>
                            <a:schemeClr val="tx1"/>
                          </a:solidFill>
                          <a:effectLst/>
                          <a:latin typeface="Calibri"/>
                        </a:rPr>
                        <a:t>Slide 16</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Calibri"/>
                        </a:rPr>
                        <a:t> Credit</a:t>
                      </a:r>
                      <a:r>
                        <a:rPr lang="en-US" sz="900" b="0" i="0" u="none" strike="noStrike" baseline="0" dirty="0">
                          <a:solidFill>
                            <a:schemeClr val="tx1"/>
                          </a:solidFill>
                          <a:effectLst/>
                          <a:latin typeface="+mn-lt"/>
                        </a:rPr>
                        <a:t>: Bravery Chelsea Marie Hicks </a:t>
                      </a:r>
                      <a:r>
                        <a:rPr lang="en-US" sz="900" b="0" i="0" u="none" strike="noStrike" baseline="0" dirty="0">
                          <a:solidFill>
                            <a:srgbClr val="00B050"/>
                          </a:solidFill>
                          <a:effectLst/>
                          <a:latin typeface="+mn-lt"/>
                        </a:rPr>
                        <a:t>https://www.flickr.com/photos/27284887@N03/7150934325/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0500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978045"/>
        </p:xfrm>
        <a:graphic>
          <a:graphicData uri="http://schemas.openxmlformats.org/drawingml/2006/table">
            <a:tbl>
              <a:tblPr/>
              <a:tblGrid>
                <a:gridCol w="508912">
                  <a:extLst>
                    <a:ext uri="{9D8B030D-6E8A-4147-A177-3AD203B41FA5}">
                      <a16:colId xmlns:a16="http://schemas.microsoft.com/office/drawing/2014/main" val="20000"/>
                    </a:ext>
                  </a:extLst>
                </a:gridCol>
                <a:gridCol w="5663288">
                  <a:extLst>
                    <a:ext uri="{9D8B030D-6E8A-4147-A177-3AD203B41FA5}">
                      <a16:colId xmlns:a16="http://schemas.microsoft.com/office/drawing/2014/main" val="20001"/>
                    </a:ext>
                  </a:extLst>
                </a:gridCol>
              </a:tblGrid>
              <a:tr h="326015">
                <a:tc>
                  <a:txBody>
                    <a:bodyPr/>
                    <a:lstStyle/>
                    <a:p>
                      <a:pPr algn="l" fontAlgn="b"/>
                      <a:r>
                        <a:rPr lang="en-US" sz="900" b="0" i="0" u="none" strike="noStrike" dirty="0">
                          <a:solidFill>
                            <a:schemeClr val="tx1"/>
                          </a:solidFill>
                          <a:effectLst/>
                          <a:latin typeface="Calibri"/>
                        </a:rPr>
                        <a:t>Slide 17</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6.1 j. cliss </a:t>
                      </a:r>
                      <a:r>
                        <a:rPr lang="en-US" sz="900" b="0" i="0" u="none" strike="noStrike" baseline="0" dirty="0">
                          <a:solidFill>
                            <a:srgbClr val="00B050"/>
                          </a:solidFill>
                          <a:effectLst/>
                          <a:latin typeface="+mn-lt"/>
                        </a:rPr>
                        <a:t>https://www.flickr.com/photos/pro365ject/542507354 https://creativecommons.org/licenses/by-nc-nd/2.0/</a:t>
                      </a: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326015">
                <a:tc>
                  <a:txBody>
                    <a:bodyPr/>
                    <a:lstStyle/>
                    <a:p>
                      <a:pPr algn="l" fontAlgn="b"/>
                      <a:r>
                        <a:rPr lang="en-US" sz="900" b="0" i="0" u="none" strike="noStrike" dirty="0">
                          <a:solidFill>
                            <a:schemeClr val="tx1"/>
                          </a:solidFill>
                          <a:effectLst/>
                          <a:latin typeface="Calibri"/>
                        </a:rPr>
                        <a:t>Slide 20</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really. Jo Guldi </a:t>
                      </a:r>
                      <a:r>
                        <a:rPr lang="en-US" sz="900" b="0" i="0" u="none" strike="noStrike" dirty="0">
                          <a:solidFill>
                            <a:srgbClr val="00B050"/>
                          </a:solidFill>
                          <a:effectLst/>
                          <a:latin typeface="+mn-lt"/>
                        </a:rPr>
                        <a:t>https://www.flickr.com/photos/55573153@N00/161531944/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326015">
                <a:tc>
                  <a:txBody>
                    <a:bodyPr/>
                    <a:lstStyle/>
                    <a:p>
                      <a:pPr algn="l" fontAlgn="b"/>
                      <a:r>
                        <a:rPr lang="en-US" sz="900" b="0" i="0" u="none" strike="noStrike" dirty="0">
                          <a:solidFill>
                            <a:schemeClr val="tx1"/>
                          </a:solidFill>
                          <a:effectLst/>
                          <a:latin typeface="Calibri"/>
                        </a:rPr>
                        <a:t>Slide 21</a:t>
                      </a:r>
                    </a:p>
                  </a:txBody>
                  <a:tcPr marL="3493" marR="3493" marT="3492" marB="0" anchor="b">
                    <a:lnL>
                      <a:noFill/>
                    </a:lnL>
                    <a:lnR>
                      <a:noFill/>
                    </a:lnR>
                    <a:lnT>
                      <a:noFill/>
                    </a:lnT>
                    <a:lnB>
                      <a:noFill/>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chemeClr val="tx1"/>
                          </a:solidFill>
                          <a:effectLst/>
                          <a:latin typeface="+mn-lt"/>
                        </a:rPr>
                        <a:t>Photo Credit: Illustrated silhouette of a black cat nehtaeh79 </a:t>
                      </a:r>
                      <a:r>
                        <a:rPr lang="en-US" sz="900" b="0" i="0" u="none" strike="noStrike" dirty="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9553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222069" y="261893"/>
            <a:ext cx="8229600" cy="1143000"/>
          </a:xfrm>
        </p:spPr>
        <p:txBody>
          <a:bodyPr/>
          <a:lstStyle/>
          <a:p>
            <a:r>
              <a:rPr lang="en-US" altLang="en-US" sz="4000" b="1" u="sng" dirty="0">
                <a:solidFill>
                  <a:srgbClr val="00B0F0"/>
                </a:solidFill>
                <a:ea typeface="MS PGothic" charset="-128"/>
              </a:rPr>
              <a:t>Warm Up: Your Favorite Psychopaths</a:t>
            </a:r>
            <a:endParaRPr lang="en-US" altLang="en-US" sz="4000" dirty="0">
              <a:solidFill>
                <a:srgbClr val="00B0F0"/>
              </a:solidFill>
              <a:ea typeface="MS PGothic" charset="-128"/>
            </a:endParaRPr>
          </a:p>
        </p:txBody>
      </p:sp>
      <p:sp>
        <p:nvSpPr>
          <p:cNvPr id="3" name="Content Placeholder 2"/>
          <p:cNvSpPr>
            <a:spLocks noGrp="1"/>
          </p:cNvSpPr>
          <p:nvPr>
            <p:ph sz="half" idx="1"/>
          </p:nvPr>
        </p:nvSpPr>
        <p:spPr>
          <a:xfrm>
            <a:off x="457200" y="1894114"/>
            <a:ext cx="4278086" cy="4232049"/>
          </a:xfrm>
        </p:spPr>
        <p:txBody>
          <a:bodyPr/>
          <a:lstStyle/>
          <a:p>
            <a:pPr eaLnBrk="1" hangingPunct="1">
              <a:buFont typeface="Wingdings" panose="05000000000000000000" pitchFamily="2" charset="2"/>
              <a:buChar char="§"/>
              <a:defRPr/>
            </a:pPr>
            <a:r>
              <a:rPr lang="en-US" dirty="0"/>
              <a:t>Name one of your favorite psychopaths from a movie</a:t>
            </a:r>
          </a:p>
          <a:p>
            <a:pPr eaLnBrk="1" hangingPunct="1">
              <a:buFont typeface="Wingdings" panose="05000000000000000000" pitchFamily="2" charset="2"/>
              <a:buChar char="§"/>
              <a:defRPr/>
            </a:pPr>
            <a:endParaRPr lang="en-US" dirty="0"/>
          </a:p>
          <a:p>
            <a:pPr eaLnBrk="1" hangingPunct="1">
              <a:buFont typeface="Wingdings" panose="05000000000000000000" pitchFamily="2" charset="2"/>
              <a:buChar char="§"/>
              <a:defRPr/>
            </a:pPr>
            <a:r>
              <a:rPr lang="en-US" dirty="0"/>
              <a:t>Why is this character a psychopath? Be specific.</a:t>
            </a:r>
          </a:p>
          <a:p>
            <a:pPr marL="0" indent="0">
              <a:buFont typeface="Arial" charset="0"/>
              <a:buNone/>
              <a:defRPr/>
            </a:pPr>
            <a:endParaRPr lang="en-US" dirty="0"/>
          </a:p>
        </p:txBody>
      </p:sp>
      <p:pic>
        <p:nvPicPr>
          <p:cNvPr id="4" name="Content Placeholder 3"/>
          <p:cNvPicPr>
            <a:picLocks noGrp="1" noChangeAspect="1"/>
          </p:cNvPicPr>
          <p:nvPr>
            <p:ph sz="half" idx="2"/>
          </p:nvPr>
        </p:nvPicPr>
        <p:blipFill>
          <a:blip r:embed="rId3"/>
          <a:stretch>
            <a:fillRect/>
          </a:stretch>
        </p:blipFill>
        <p:spPr>
          <a:xfrm>
            <a:off x="4735286" y="1894114"/>
            <a:ext cx="4038600" cy="3109722"/>
          </a:xfrm>
        </p:spPr>
      </p:pic>
    </p:spTree>
    <p:extLst>
      <p:ext uri="{BB962C8B-B14F-4D97-AF65-F5344CB8AC3E}">
        <p14:creationId xmlns:p14="http://schemas.microsoft.com/office/powerpoint/2010/main" val="322799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a:buChar char="•"/>
              <a:defRPr/>
            </a:pPr>
            <a:r>
              <a:rPr lang="en-US" b="1" dirty="0">
                <a:ea typeface="+mn-ea"/>
                <a:cs typeface="+mn-cs"/>
              </a:rPr>
              <a:t>Introduction</a:t>
            </a:r>
          </a:p>
          <a:p>
            <a:pPr eaLnBrk="1" fontAlgn="auto" hangingPunct="1">
              <a:spcAft>
                <a:spcPts val="0"/>
              </a:spcAft>
              <a:buFont typeface="Arial"/>
              <a:buChar char="•"/>
              <a:defRPr/>
            </a:pPr>
            <a:r>
              <a:rPr lang="en-US" dirty="0">
                <a:ea typeface="+mn-ea"/>
                <a:cs typeface="+mn-cs"/>
              </a:rPr>
              <a:t>Historic Conceptions</a:t>
            </a:r>
          </a:p>
          <a:p>
            <a:pPr eaLnBrk="1" fontAlgn="auto" hangingPunct="1">
              <a:spcAft>
                <a:spcPts val="0"/>
              </a:spcAft>
              <a:buFont typeface="Arial"/>
              <a:buChar char="•"/>
              <a:defRPr/>
            </a:pPr>
            <a:r>
              <a:rPr lang="en-US" dirty="0">
                <a:ea typeface="+mn-ea"/>
                <a:cs typeface="+mn-cs"/>
              </a:rPr>
              <a:t>Contemporary Assessment Methods</a:t>
            </a:r>
          </a:p>
          <a:p>
            <a:pPr eaLnBrk="1" fontAlgn="auto" hangingPunct="1">
              <a:spcAft>
                <a:spcPts val="0"/>
              </a:spcAft>
              <a:buFont typeface="Arial"/>
              <a:buChar char="•"/>
              <a:defRPr/>
            </a:pPr>
            <a:r>
              <a:rPr lang="en-US" dirty="0">
                <a:ea typeface="+mn-ea"/>
                <a:cs typeface="+mn-cs"/>
              </a:rPr>
              <a:t>Core Ingredients of Psychopathy</a:t>
            </a:r>
          </a:p>
          <a:p>
            <a:pPr eaLnBrk="1" fontAlgn="auto" hangingPunct="1">
              <a:spcAft>
                <a:spcPts val="0"/>
              </a:spcAft>
              <a:buFont typeface="Arial"/>
              <a:buChar char="•"/>
              <a:defRPr/>
            </a:pPr>
            <a:r>
              <a:rPr lang="en-US" dirty="0">
                <a:ea typeface="+mn-ea"/>
                <a:cs typeface="+mn-cs"/>
              </a:rPr>
              <a:t>Causal Factors</a:t>
            </a:r>
          </a:p>
          <a:p>
            <a:pPr eaLnBrk="1" fontAlgn="auto" hangingPunct="1">
              <a:spcAft>
                <a:spcPts val="0"/>
              </a:spcAft>
              <a:buFont typeface="Arial"/>
              <a:buChar char="•"/>
              <a:defRPr/>
            </a:pPr>
            <a:r>
              <a:rPr lang="en-US" dirty="0" err="1">
                <a:ea typeface="+mn-ea"/>
                <a:cs typeface="+mn-cs"/>
              </a:rPr>
              <a:t>Triarchic</a:t>
            </a:r>
            <a:r>
              <a:rPr lang="en-US" dirty="0">
                <a:ea typeface="+mn-ea"/>
                <a:cs typeface="+mn-cs"/>
              </a:rPr>
              <a:t> Model and Long Debated Issues</a:t>
            </a:r>
          </a:p>
        </p:txBody>
      </p:sp>
    </p:spTree>
    <p:extLst>
      <p:ext uri="{BB962C8B-B14F-4D97-AF65-F5344CB8AC3E}">
        <p14:creationId xmlns:p14="http://schemas.microsoft.com/office/powerpoint/2010/main" val="290140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br>
              <a:rPr lang="en-US" altLang="en-US" b="1" u="sng">
                <a:ea typeface="MS PGothic" charset="-128"/>
              </a:rPr>
            </a:br>
            <a:r>
              <a:rPr lang="en-US" altLang="en-US" sz="6000" b="1" u="sng">
                <a:ea typeface="MS PGothic" charset="-128"/>
              </a:rPr>
              <a:t>Introduction</a:t>
            </a:r>
            <a:br>
              <a:rPr lang="en-US" altLang="en-US" sz="6000" b="1" u="sng">
                <a:ea typeface="MS PGothic" charset="-128"/>
              </a:rPr>
            </a:br>
            <a:endParaRPr lang="en-US" altLang="en-US" sz="6000" u="sng">
              <a:ea typeface="MS PGothic" charset="-128"/>
            </a:endParaRPr>
          </a:p>
        </p:txBody>
      </p:sp>
      <p:sp>
        <p:nvSpPr>
          <p:cNvPr id="21506" name="Content Placeholder 2"/>
          <p:cNvSpPr>
            <a:spLocks noGrp="1"/>
          </p:cNvSpPr>
          <p:nvPr>
            <p:ph idx="1"/>
          </p:nvPr>
        </p:nvSpPr>
        <p:spPr>
          <a:xfrm>
            <a:off x="457200" y="1600200"/>
            <a:ext cx="4271554" cy="4525963"/>
          </a:xfrm>
        </p:spPr>
        <p:txBody>
          <a:bodyPr/>
          <a:lstStyle/>
          <a:p>
            <a:pPr>
              <a:buFont typeface="Wingdings" panose="05000000000000000000" pitchFamily="2" charset="2"/>
              <a:buChar char="§"/>
            </a:pPr>
            <a:r>
              <a:rPr lang="en-US" altLang="en-US" dirty="0">
                <a:ea typeface="MS PGothic" charset="-128"/>
              </a:rPr>
              <a:t>Dispositional tendencies vs. serious criminal acts</a:t>
            </a:r>
          </a:p>
          <a:p>
            <a:pPr>
              <a:buFont typeface="Wingdings" panose="05000000000000000000" pitchFamily="2" charset="2"/>
              <a:buChar char="§"/>
            </a:pPr>
            <a:endParaRPr lang="en-US" altLang="en-US" dirty="0">
              <a:ea typeface="MS PGothic" charset="-128"/>
            </a:endParaRPr>
          </a:p>
          <a:p>
            <a:pPr marL="457200" lvl="1" indent="-457200">
              <a:buFont typeface="Wingdings" panose="05000000000000000000" pitchFamily="2" charset="2"/>
              <a:buChar char="§"/>
            </a:pPr>
            <a:r>
              <a:rPr lang="en-US" altLang="en-US" sz="3200" dirty="0">
                <a:ea typeface="MS PGothic" charset="-128"/>
              </a:rPr>
              <a:t>Psychopathy from a clinical scientific perspective</a:t>
            </a:r>
          </a:p>
        </p:txBody>
      </p:sp>
      <p:pic>
        <p:nvPicPr>
          <p:cNvPr id="2" name="Picture 1"/>
          <p:cNvPicPr>
            <a:picLocks noChangeAspect="1"/>
          </p:cNvPicPr>
          <p:nvPr/>
        </p:nvPicPr>
        <p:blipFill>
          <a:blip r:embed="rId3"/>
          <a:stretch>
            <a:fillRect/>
          </a:stretch>
        </p:blipFill>
        <p:spPr>
          <a:xfrm>
            <a:off x="5172892" y="1417638"/>
            <a:ext cx="3298550" cy="4192795"/>
          </a:xfrm>
          <a:prstGeom prst="rect">
            <a:avLst/>
          </a:prstGeom>
        </p:spPr>
      </p:pic>
    </p:spTree>
    <p:extLst>
      <p:ext uri="{BB962C8B-B14F-4D97-AF65-F5344CB8AC3E}">
        <p14:creationId xmlns:p14="http://schemas.microsoft.com/office/powerpoint/2010/main" val="9951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b="1" u="sng" dirty="0">
                <a:solidFill>
                  <a:srgbClr val="00B0F0"/>
                </a:solidFill>
                <a:ea typeface="MS PGothic" charset="-128"/>
              </a:rPr>
              <a:t>A World Without Empathy</a:t>
            </a:r>
          </a:p>
        </p:txBody>
      </p:sp>
      <p:sp>
        <p:nvSpPr>
          <p:cNvPr id="23554" name="Content Placeholder 2"/>
          <p:cNvSpPr>
            <a:spLocks noGrp="1"/>
          </p:cNvSpPr>
          <p:nvPr>
            <p:ph sz="half" idx="1"/>
          </p:nvPr>
        </p:nvSpPr>
        <p:spPr>
          <a:xfrm>
            <a:off x="457199" y="1815737"/>
            <a:ext cx="4517571" cy="4525963"/>
          </a:xfrm>
        </p:spPr>
        <p:txBody>
          <a:bodyPr/>
          <a:lstStyle/>
          <a:p>
            <a:pPr>
              <a:buFont typeface="Wingdings" panose="05000000000000000000" pitchFamily="2" charset="2"/>
              <a:buChar char="§"/>
            </a:pPr>
            <a:r>
              <a:rPr lang="en-US" altLang="en-US" dirty="0">
                <a:ea typeface="MS PGothic" charset="-128"/>
              </a:rPr>
              <a:t>How would your life be if you couldn’t practice empathy?</a:t>
            </a:r>
          </a:p>
          <a:p>
            <a:pPr>
              <a:buFont typeface="Wingdings" panose="05000000000000000000" pitchFamily="2" charset="2"/>
              <a:buChar char="§"/>
            </a:pPr>
            <a:r>
              <a:rPr lang="en-US" altLang="en-US" dirty="0">
                <a:ea typeface="MS PGothic" charset="-128"/>
              </a:rPr>
              <a:t>How might you behave differently?</a:t>
            </a:r>
          </a:p>
          <a:p>
            <a:pPr>
              <a:buFont typeface="Wingdings" panose="05000000000000000000" pitchFamily="2" charset="2"/>
              <a:buChar char="§"/>
            </a:pPr>
            <a:r>
              <a:rPr lang="en-US" altLang="en-US" dirty="0">
                <a:ea typeface="MS PGothic" charset="-128"/>
              </a:rPr>
              <a:t>What consequences would this have?</a:t>
            </a:r>
          </a:p>
        </p:txBody>
      </p:sp>
      <p:pic>
        <p:nvPicPr>
          <p:cNvPr id="23555" name="Content Placeholder 14" descr="Lack of Fear_2.jpg"/>
          <p:cNvPicPr>
            <a:picLocks noGrp="1" noChangeAspect="1"/>
          </p:cNvPicPr>
          <p:nvPr>
            <p:ph sz="half" idx="2"/>
          </p:nvPr>
        </p:nvPicPr>
        <p:blipFill>
          <a:blip r:embed="rId3">
            <a:extLst>
              <a:ext uri="{28A0092B-C50C-407E-A947-70E740481C1C}">
                <a14:useLocalDpi xmlns:a14="http://schemas.microsoft.com/office/drawing/2010/main" val="0"/>
              </a:ext>
            </a:extLst>
          </a:blip>
          <a:srcRect l="20233" r="20233"/>
          <a:stretch>
            <a:fillRect/>
          </a:stretch>
        </p:blipFill>
        <p:spPr>
          <a:xfrm>
            <a:off x="4974771" y="1815737"/>
            <a:ext cx="3712029" cy="4159983"/>
          </a:xfrm>
        </p:spPr>
      </p:pic>
    </p:spTree>
    <p:extLst>
      <p:ext uri="{BB962C8B-B14F-4D97-AF65-F5344CB8AC3E}">
        <p14:creationId xmlns:p14="http://schemas.microsoft.com/office/powerpoint/2010/main" val="196557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b="1" u="sng">
                <a:ea typeface="MS PGothic" charset="-128"/>
              </a:rPr>
              <a:t>Overview</a:t>
            </a:r>
            <a:endParaRPr lang="en-US" altLang="en-US">
              <a:ea typeface="MS PGothic" charset="-128"/>
            </a:endParaRPr>
          </a:p>
        </p:txBody>
      </p:sp>
      <p:sp>
        <p:nvSpPr>
          <p:cNvPr id="25602" name="Content Placeholder 2"/>
          <p:cNvSpPr>
            <a:spLocks noGrp="1"/>
          </p:cNvSpPr>
          <p:nvPr>
            <p:ph idx="1"/>
          </p:nvPr>
        </p:nvSpPr>
        <p:spPr/>
        <p:txBody>
          <a:bodyPr/>
          <a:lstStyle/>
          <a:p>
            <a:pPr eaLnBrk="1" hangingPunct="1"/>
            <a:r>
              <a:rPr lang="en-US" altLang="en-US" dirty="0">
                <a:solidFill>
                  <a:schemeClr val="bg1">
                    <a:lumMod val="75000"/>
                  </a:schemeClr>
                </a:solidFill>
                <a:ea typeface="MS PGothic" charset="-128"/>
              </a:rPr>
              <a:t>Introduction</a:t>
            </a:r>
          </a:p>
          <a:p>
            <a:pPr eaLnBrk="1" hangingPunct="1"/>
            <a:r>
              <a:rPr lang="en-US" altLang="en-US" b="1" dirty="0">
                <a:ea typeface="MS PGothic" charset="-128"/>
              </a:rPr>
              <a:t>Historic Conceptions</a:t>
            </a:r>
          </a:p>
          <a:p>
            <a:pPr eaLnBrk="1" hangingPunct="1"/>
            <a:r>
              <a:rPr lang="en-US" altLang="en-US" dirty="0">
                <a:solidFill>
                  <a:schemeClr val="bg1">
                    <a:lumMod val="75000"/>
                  </a:schemeClr>
                </a:solidFill>
                <a:ea typeface="MS PGothic" charset="-128"/>
              </a:rPr>
              <a:t>Contemporary Assessment Methods</a:t>
            </a:r>
          </a:p>
          <a:p>
            <a:pPr eaLnBrk="1" hangingPunct="1"/>
            <a:r>
              <a:rPr lang="en-US" altLang="en-US" dirty="0">
                <a:solidFill>
                  <a:schemeClr val="bg1">
                    <a:lumMod val="75000"/>
                  </a:schemeClr>
                </a:solidFill>
                <a:ea typeface="MS PGothic" charset="-128"/>
              </a:rPr>
              <a:t>Core Ingredients of Psychopathy</a:t>
            </a:r>
          </a:p>
          <a:p>
            <a:pPr eaLnBrk="1" hangingPunct="1"/>
            <a:r>
              <a:rPr lang="en-US" altLang="en-US" dirty="0">
                <a:solidFill>
                  <a:schemeClr val="bg1">
                    <a:lumMod val="75000"/>
                  </a:schemeClr>
                </a:solidFill>
                <a:ea typeface="MS PGothic" charset="-128"/>
              </a:rPr>
              <a:t>Causal Factors</a:t>
            </a:r>
          </a:p>
          <a:p>
            <a:pPr eaLnBrk="1" hangingPunct="1"/>
            <a:r>
              <a:rPr lang="en-US" altLang="en-US" dirty="0" err="1">
                <a:solidFill>
                  <a:schemeClr val="bg1">
                    <a:lumMod val="75000"/>
                  </a:schemeClr>
                </a:solidFill>
                <a:ea typeface="MS PGothic" charset="-128"/>
              </a:rPr>
              <a:t>Triarchic</a:t>
            </a:r>
            <a:r>
              <a:rPr lang="en-US" altLang="en-US" dirty="0">
                <a:solidFill>
                  <a:schemeClr val="bg1">
                    <a:lumMod val="75000"/>
                  </a:schemeClr>
                </a:solidFill>
                <a:ea typeface="MS PGothic" charset="-128"/>
              </a:rPr>
              <a:t> Model and Long Debated Issues</a:t>
            </a:r>
          </a:p>
          <a:p>
            <a:endParaRPr lang="en-US" altLang="en-US" dirty="0">
              <a:ea typeface="MS PGothic" charset="-128"/>
            </a:endParaRPr>
          </a:p>
        </p:txBody>
      </p:sp>
    </p:spTree>
    <p:extLst>
      <p:ext uri="{BB962C8B-B14F-4D97-AF65-F5344CB8AC3E}">
        <p14:creationId xmlns:p14="http://schemas.microsoft.com/office/powerpoint/2010/main" val="192891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br>
              <a:rPr lang="en-US" altLang="en-US" b="1">
                <a:ea typeface="MS PGothic" charset="-128"/>
              </a:rPr>
            </a:br>
            <a:r>
              <a:rPr lang="en-US" altLang="en-US" b="1" u="sng">
                <a:ea typeface="MS PGothic" charset="-128"/>
              </a:rPr>
              <a:t>Historic Conceptions</a:t>
            </a:r>
            <a:br>
              <a:rPr lang="en-US" altLang="en-US" b="1">
                <a:ea typeface="MS PGothic" charset="-128"/>
              </a:rPr>
            </a:br>
            <a:endParaRPr lang="en-US" altLang="en-US">
              <a:ea typeface="MS PGothic" charset="-128"/>
            </a:endParaRPr>
          </a:p>
        </p:txBody>
      </p:sp>
      <p:sp>
        <p:nvSpPr>
          <p:cNvPr id="27650" name="Content Placeholder 2"/>
          <p:cNvSpPr>
            <a:spLocks noGrp="1"/>
          </p:cNvSpPr>
          <p:nvPr>
            <p:ph sz="half" idx="1"/>
          </p:nvPr>
        </p:nvSpPr>
        <p:spPr>
          <a:xfrm>
            <a:off x="457200" y="1600200"/>
            <a:ext cx="4038600" cy="4869180"/>
          </a:xfrm>
        </p:spPr>
        <p:txBody>
          <a:bodyPr/>
          <a:lstStyle/>
          <a:p>
            <a:pPr marL="0" indent="0">
              <a:buNone/>
            </a:pPr>
            <a:r>
              <a:rPr lang="en-US" altLang="en-US" sz="2400" b="1" dirty="0">
                <a:ea typeface="MS PGothic" charset="-128"/>
              </a:rPr>
              <a:t>Phillipe </a:t>
            </a:r>
            <a:r>
              <a:rPr lang="en-US" altLang="en-US" sz="2400" b="1" dirty="0" err="1">
                <a:ea typeface="MS PGothic" charset="-128"/>
              </a:rPr>
              <a:t>Pinel</a:t>
            </a:r>
            <a:endParaRPr lang="en-US" altLang="en-US" sz="2400" b="1" dirty="0">
              <a:ea typeface="MS PGothic" charset="-128"/>
            </a:endParaRPr>
          </a:p>
          <a:p>
            <a:pPr lvl="1">
              <a:buFont typeface="Wingdings" panose="05000000000000000000" pitchFamily="2" charset="2"/>
              <a:buChar char="§"/>
            </a:pPr>
            <a:r>
              <a:rPr lang="en-US" altLang="en-US" sz="1800" i="1" dirty="0">
                <a:ea typeface="MS PGothic" charset="-128"/>
              </a:rPr>
              <a:t>manie sans </a:t>
            </a:r>
            <a:r>
              <a:rPr lang="en-US" altLang="en-US" sz="1800" i="1" dirty="0" err="1">
                <a:ea typeface="MS PGothic" charset="-128"/>
              </a:rPr>
              <a:t>delire</a:t>
            </a:r>
            <a:endParaRPr lang="en-US" altLang="en-US" sz="1800" i="1" dirty="0">
              <a:ea typeface="MS PGothic" charset="-128"/>
            </a:endParaRPr>
          </a:p>
          <a:p>
            <a:pPr marL="0" lvl="0" indent="0">
              <a:buNone/>
            </a:pPr>
            <a:r>
              <a:rPr lang="en-US" altLang="en-US" sz="2400" b="1" dirty="0">
                <a:solidFill>
                  <a:prstClr val="black"/>
                </a:solidFill>
                <a:ea typeface="MS PGothic" charset="-128"/>
              </a:rPr>
              <a:t>Julius Koch</a:t>
            </a:r>
          </a:p>
          <a:p>
            <a:pPr lvl="1">
              <a:buFont typeface="Wingdings" panose="05000000000000000000" pitchFamily="2" charset="2"/>
              <a:buChar char="§"/>
            </a:pPr>
            <a:r>
              <a:rPr lang="en-US" altLang="en-US" sz="1800" dirty="0">
                <a:solidFill>
                  <a:prstClr val="black"/>
                </a:solidFill>
                <a:ea typeface="MS PGothic" charset="-128"/>
              </a:rPr>
              <a:t>Introduced the term psychopathic </a:t>
            </a:r>
          </a:p>
          <a:p>
            <a:pPr marL="0" indent="0">
              <a:buNone/>
            </a:pPr>
            <a:r>
              <a:rPr lang="en-US" altLang="en-US" sz="2400" b="1" dirty="0">
                <a:solidFill>
                  <a:srgbClr val="000000"/>
                </a:solidFill>
                <a:ea typeface="MS PGothic" charset="-128"/>
              </a:rPr>
              <a:t>Hervey Cleckley</a:t>
            </a:r>
          </a:p>
          <a:p>
            <a:pPr lvl="1">
              <a:buFont typeface="Wingdings" panose="05000000000000000000" pitchFamily="2" charset="2"/>
              <a:buChar char="§"/>
            </a:pPr>
            <a:r>
              <a:rPr lang="en-US" altLang="en-US" sz="1800" i="1" dirty="0">
                <a:solidFill>
                  <a:srgbClr val="000000"/>
                </a:solidFill>
                <a:ea typeface="MS PGothic" charset="-128"/>
              </a:rPr>
              <a:t>The Mask of Sanity</a:t>
            </a:r>
          </a:p>
          <a:p>
            <a:pPr lvl="1">
              <a:buFont typeface="Wingdings" panose="05000000000000000000" pitchFamily="2" charset="2"/>
              <a:buChar char="§"/>
            </a:pPr>
            <a:r>
              <a:rPr lang="en-US" altLang="en-US" sz="1800" dirty="0">
                <a:solidFill>
                  <a:srgbClr val="000000"/>
                </a:solidFill>
                <a:ea typeface="MS PGothic" charset="-128"/>
              </a:rPr>
              <a:t>Emotional pathology doesn’t match outward appearance</a:t>
            </a:r>
          </a:p>
          <a:p>
            <a:pPr lvl="1">
              <a:buFont typeface="Wingdings" panose="05000000000000000000" pitchFamily="2" charset="2"/>
              <a:buChar char="§"/>
            </a:pPr>
            <a:r>
              <a:rPr lang="en-US" altLang="en-US" sz="1800" dirty="0">
                <a:solidFill>
                  <a:srgbClr val="000000"/>
                </a:solidFill>
                <a:ea typeface="MS PGothic" charset="-128"/>
              </a:rPr>
              <a:t>16 diagnostic criteria</a:t>
            </a:r>
          </a:p>
          <a:p>
            <a:pPr lvl="1">
              <a:buFont typeface="Wingdings" panose="05000000000000000000" pitchFamily="2" charset="2"/>
              <a:buChar char="§"/>
            </a:pPr>
            <a:r>
              <a:rPr lang="en-US" altLang="en-US" sz="1800" dirty="0">
                <a:solidFill>
                  <a:srgbClr val="000000"/>
                </a:solidFill>
                <a:ea typeface="MS PGothic" charset="-128"/>
              </a:rPr>
              <a:t>Antisocial Personality Disorder replaces Psychopathy in DSM</a:t>
            </a:r>
          </a:p>
          <a:p>
            <a:pPr lvl="1"/>
            <a:endParaRPr lang="en-US" altLang="en-US" dirty="0">
              <a:ea typeface="MS PGothic" charset="-128"/>
            </a:endParaRPr>
          </a:p>
        </p:txBody>
      </p:sp>
      <p:pic>
        <p:nvPicPr>
          <p:cNvPr id="27651" name="Content Placeholder 4" descr="Hervey Cleckley.jpg"/>
          <p:cNvPicPr>
            <a:picLocks noGrp="1" noChangeAspect="1"/>
          </p:cNvPicPr>
          <p:nvPr>
            <p:ph sz="half" idx="2"/>
          </p:nvPr>
        </p:nvPicPr>
        <p:blipFill>
          <a:blip r:embed="rId3">
            <a:extLst>
              <a:ext uri="{28A0092B-C50C-407E-A947-70E740481C1C}">
                <a14:useLocalDpi xmlns:a14="http://schemas.microsoft.com/office/drawing/2010/main" val="0"/>
              </a:ext>
            </a:extLst>
          </a:blip>
          <a:srcRect t="12598" b="12598"/>
          <a:stretch>
            <a:fillRect/>
          </a:stretch>
        </p:blipFill>
        <p:spPr>
          <a:xfrm>
            <a:off x="4797851" y="3836894"/>
            <a:ext cx="1894088" cy="2122659"/>
          </a:xfrm>
          <a:prstGeom prst="rect">
            <a:avLst/>
          </a:prstGeom>
          <a:ln>
            <a:noFill/>
          </a:ln>
          <a:effectLst/>
        </p:spPr>
      </p:pic>
      <p:pic>
        <p:nvPicPr>
          <p:cNvPr id="2" name="Picture 1"/>
          <p:cNvPicPr>
            <a:picLocks noChangeAspect="1"/>
          </p:cNvPicPr>
          <p:nvPr/>
        </p:nvPicPr>
        <p:blipFill>
          <a:blip r:embed="rId4"/>
          <a:stretch>
            <a:fillRect/>
          </a:stretch>
        </p:blipFill>
        <p:spPr>
          <a:xfrm>
            <a:off x="4740064" y="1600200"/>
            <a:ext cx="1848487" cy="2054132"/>
          </a:xfrm>
          <a:prstGeom prst="rect">
            <a:avLst/>
          </a:prstGeom>
        </p:spPr>
      </p:pic>
      <p:pic>
        <p:nvPicPr>
          <p:cNvPr id="7" name="Picture 6">
            <a:extLst>
              <a:ext uri="{FF2B5EF4-FFF2-40B4-BE49-F238E27FC236}">
                <a16:creationId xmlns:a16="http://schemas.microsoft.com/office/drawing/2014/main" id="{E6B3F728-F0D0-4B25-B837-600287412791}"/>
              </a:ext>
            </a:extLst>
          </p:cNvPr>
          <p:cNvPicPr>
            <a:picLocks noChangeAspect="1"/>
          </p:cNvPicPr>
          <p:nvPr/>
        </p:nvPicPr>
        <p:blipFill>
          <a:blip r:embed="rId5"/>
          <a:stretch>
            <a:fillRect/>
          </a:stretch>
        </p:blipFill>
        <p:spPr>
          <a:xfrm>
            <a:off x="7052408" y="1965912"/>
            <a:ext cx="1844323" cy="3068282"/>
          </a:xfrm>
          <a:prstGeom prst="rect">
            <a:avLst/>
          </a:prstGeom>
        </p:spPr>
      </p:pic>
    </p:spTree>
    <p:extLst>
      <p:ext uri="{BB962C8B-B14F-4D97-AF65-F5344CB8AC3E}">
        <p14:creationId xmlns:p14="http://schemas.microsoft.com/office/powerpoint/2010/main" val="34403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b="1" u="sng">
                <a:ea typeface="MS PGothic" charset="-128"/>
              </a:rPr>
              <a:t>Overview</a:t>
            </a:r>
            <a:endParaRPr lang="en-US" altLang="en-US">
              <a:ea typeface="MS PGothic" charset="-128"/>
            </a:endParaRPr>
          </a:p>
        </p:txBody>
      </p:sp>
      <p:sp>
        <p:nvSpPr>
          <p:cNvPr id="29698" name="Content Placeholder 2"/>
          <p:cNvSpPr>
            <a:spLocks noGrp="1"/>
          </p:cNvSpPr>
          <p:nvPr>
            <p:ph idx="1"/>
          </p:nvPr>
        </p:nvSpPr>
        <p:spPr/>
        <p:txBody>
          <a:bodyPr/>
          <a:lstStyle/>
          <a:p>
            <a:pPr eaLnBrk="1" hangingPunct="1"/>
            <a:r>
              <a:rPr lang="en-US" altLang="en-US" dirty="0">
                <a:solidFill>
                  <a:schemeClr val="bg1">
                    <a:lumMod val="75000"/>
                  </a:schemeClr>
                </a:solidFill>
                <a:ea typeface="MS PGothic" charset="-128"/>
              </a:rPr>
              <a:t>Introduction</a:t>
            </a:r>
          </a:p>
          <a:p>
            <a:pPr eaLnBrk="1" hangingPunct="1"/>
            <a:r>
              <a:rPr lang="en-US" altLang="en-US" dirty="0">
                <a:solidFill>
                  <a:schemeClr val="bg1">
                    <a:lumMod val="75000"/>
                  </a:schemeClr>
                </a:solidFill>
                <a:ea typeface="MS PGothic" charset="-128"/>
              </a:rPr>
              <a:t>Historic Conceptions</a:t>
            </a:r>
          </a:p>
          <a:p>
            <a:pPr eaLnBrk="1" hangingPunct="1"/>
            <a:r>
              <a:rPr lang="en-US" altLang="en-US" b="1" dirty="0">
                <a:ea typeface="MS PGothic" charset="-128"/>
              </a:rPr>
              <a:t>Contemporary Assessment Methods</a:t>
            </a:r>
          </a:p>
          <a:p>
            <a:pPr eaLnBrk="1" hangingPunct="1"/>
            <a:r>
              <a:rPr lang="en-US" altLang="en-US" dirty="0">
                <a:solidFill>
                  <a:schemeClr val="bg1">
                    <a:lumMod val="75000"/>
                  </a:schemeClr>
                </a:solidFill>
                <a:ea typeface="MS PGothic" charset="-128"/>
              </a:rPr>
              <a:t>Core Ingredients of Psychopathy</a:t>
            </a:r>
          </a:p>
          <a:p>
            <a:pPr eaLnBrk="1" hangingPunct="1"/>
            <a:r>
              <a:rPr lang="en-US" altLang="en-US" dirty="0">
                <a:solidFill>
                  <a:schemeClr val="bg1">
                    <a:lumMod val="75000"/>
                  </a:schemeClr>
                </a:solidFill>
                <a:ea typeface="MS PGothic" charset="-128"/>
              </a:rPr>
              <a:t>Causal Factors</a:t>
            </a:r>
          </a:p>
          <a:p>
            <a:pPr eaLnBrk="1" hangingPunct="1"/>
            <a:r>
              <a:rPr lang="en-US" altLang="en-US" dirty="0" err="1">
                <a:solidFill>
                  <a:schemeClr val="bg1">
                    <a:lumMod val="75000"/>
                  </a:schemeClr>
                </a:solidFill>
                <a:ea typeface="MS PGothic" charset="-128"/>
              </a:rPr>
              <a:t>Triarchic</a:t>
            </a:r>
            <a:r>
              <a:rPr lang="en-US" altLang="en-US" dirty="0">
                <a:solidFill>
                  <a:schemeClr val="bg1">
                    <a:lumMod val="75000"/>
                  </a:schemeClr>
                </a:solidFill>
                <a:ea typeface="MS PGothic" charset="-128"/>
              </a:rPr>
              <a:t> Model and Long Debated Issues</a:t>
            </a:r>
          </a:p>
          <a:p>
            <a:endParaRPr lang="en-US" altLang="en-US" dirty="0">
              <a:ea typeface="MS PGothic" charset="-128"/>
            </a:endParaRPr>
          </a:p>
        </p:txBody>
      </p:sp>
    </p:spTree>
    <p:extLst>
      <p:ext uri="{BB962C8B-B14F-4D97-AF65-F5344CB8AC3E}">
        <p14:creationId xmlns:p14="http://schemas.microsoft.com/office/powerpoint/2010/main" val="290161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2CAA5867-743D-4366-8134-4B865D3E0B9F}"/>
</file>

<file path=customXml/itemProps2.xml><?xml version="1.0" encoding="utf-8"?>
<ds:datastoreItem xmlns:ds="http://schemas.openxmlformats.org/officeDocument/2006/customXml" ds:itemID="{3DCC3A99-FB06-419D-B0CC-87D042C43237}"/>
</file>

<file path=customXml/itemProps3.xml><?xml version="1.0" encoding="utf-8"?>
<ds:datastoreItem xmlns:ds="http://schemas.openxmlformats.org/officeDocument/2006/customXml" ds:itemID="{E5D71061-EB67-49A8-8527-2031EDC35538}"/>
</file>

<file path=docProps/app.xml><?xml version="1.0" encoding="utf-8"?>
<Properties xmlns="http://schemas.openxmlformats.org/officeDocument/2006/extended-properties" xmlns:vt="http://schemas.openxmlformats.org/officeDocument/2006/docPropsVTypes">
  <Template>Office Theme</Template>
  <TotalTime>29</TotalTime>
  <Words>4335</Words>
  <PresentationFormat>On-screen Show (4:3)</PresentationFormat>
  <Paragraphs>340</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Wingdings</vt:lpstr>
      <vt:lpstr>Office Theme</vt:lpstr>
      <vt:lpstr>1_Office Theme</vt:lpstr>
      <vt:lpstr>Psychopathy</vt:lpstr>
      <vt:lpstr>Today’s Learning Objectives</vt:lpstr>
      <vt:lpstr>Warm Up: Your Favorite Psychopaths</vt:lpstr>
      <vt:lpstr>Overview</vt:lpstr>
      <vt:lpstr> Introduction </vt:lpstr>
      <vt:lpstr>A World Without Empathy</vt:lpstr>
      <vt:lpstr>Overview</vt:lpstr>
      <vt:lpstr> Historic Conceptions </vt:lpstr>
      <vt:lpstr>Overview</vt:lpstr>
      <vt:lpstr> Contemporary Assessment Methods </vt:lpstr>
      <vt:lpstr>Psychopathy For The Rich and Famous</vt:lpstr>
      <vt:lpstr>Overview</vt:lpstr>
      <vt:lpstr> Core Ingredients of Psychopathy </vt:lpstr>
      <vt:lpstr>Core Ingredients of Psychopathy</vt:lpstr>
      <vt:lpstr>Overview</vt:lpstr>
      <vt:lpstr> Causal Factors </vt:lpstr>
      <vt:lpstr>Causal Factors</vt:lpstr>
      <vt:lpstr>Overview</vt:lpstr>
      <vt:lpstr> Triarchic Model and Long Debated Issues </vt:lpstr>
      <vt:lpstr>Triarchic Model and Long Debated Issues</vt:lpstr>
      <vt:lpstr>CAT: Focused Listing</vt:lpstr>
      <vt:lpstr>Photo Attribution</vt:lpstr>
      <vt:lpstr>Photo Attribution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2016-08-30T18:45:17Z</dcterms:created>
  <dcterms:modified xsi:type="dcterms:W3CDTF">2022-01-17T19:01:39Z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