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83" d="100"/>
          <a:sy n="83" d="100"/>
        </p:scale>
        <p:origin x="13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[Book1]Sheet1!$A$3</c:f>
              <c:strCache>
                <c:ptCount val="1"/>
                <c:pt idx="0">
                  <c:v>Helped</c:v>
                </c:pt>
              </c:strCache>
            </c:strRef>
          </c:tx>
          <c:spPr>
            <a:solidFill>
              <a:schemeClr val="accent1"/>
            </a:solidFill>
            <a:ln>
              <a:noFill/>
            </a:ln>
            <a:effectLst/>
          </c:spPr>
          <c:invertIfNegative val="0"/>
          <c:cat>
            <c:multiLvlStrRef>
              <c:f>[Book1]Sheet1!$B$1:$E$2</c:f>
              <c:multiLvlStrCache>
                <c:ptCount val="4"/>
                <c:lvl>
                  <c:pt idx="0">
                    <c:v>Males</c:v>
                  </c:pt>
                  <c:pt idx="1">
                    <c:v>Females</c:v>
                  </c:pt>
                  <c:pt idx="2">
                    <c:v>Males</c:v>
                  </c:pt>
                  <c:pt idx="3">
                    <c:v>Females</c:v>
                  </c:pt>
                </c:lvl>
                <c:lvl>
                  <c:pt idx="0">
                    <c:v>DIME</c:v>
                  </c:pt>
                  <c:pt idx="2">
                    <c:v>No DIME</c:v>
                  </c:pt>
                </c:lvl>
              </c:multiLvlStrCache>
            </c:multiLvlStrRef>
          </c:cat>
          <c:val>
            <c:numRef>
              <c:f>[Book1]Sheet1!$B$3:$E$3</c:f>
              <c:numCache>
                <c:formatCode>General</c:formatCode>
                <c:ptCount val="4"/>
                <c:pt idx="0">
                  <c:v>6</c:v>
                </c:pt>
                <c:pt idx="1">
                  <c:v>8</c:v>
                </c:pt>
                <c:pt idx="2">
                  <c:v>1</c:v>
                </c:pt>
                <c:pt idx="3">
                  <c:v>0.1</c:v>
                </c:pt>
              </c:numCache>
            </c:numRef>
          </c:val>
          <c:extLst xmlns:c16r2="http://schemas.microsoft.com/office/drawing/2015/06/chart">
            <c:ext xmlns:c16="http://schemas.microsoft.com/office/drawing/2014/chart" uri="{C3380CC4-5D6E-409C-BE32-E72D297353CC}">
              <c16:uniqueId val="{00000000-B8A0-4D43-87D8-E2D26CC516A5}"/>
            </c:ext>
          </c:extLst>
        </c:ser>
        <c:ser>
          <c:idx val="1"/>
          <c:order val="1"/>
          <c:tx>
            <c:strRef>
              <c:f>[Book1]Sheet1!$A$4</c:f>
              <c:strCache>
                <c:ptCount val="1"/>
                <c:pt idx="0">
                  <c:v>No Help</c:v>
                </c:pt>
              </c:strCache>
            </c:strRef>
          </c:tx>
          <c:spPr>
            <a:solidFill>
              <a:schemeClr val="accent2"/>
            </a:solidFill>
            <a:ln>
              <a:noFill/>
            </a:ln>
            <a:effectLst/>
          </c:spPr>
          <c:invertIfNegative val="0"/>
          <c:cat>
            <c:multiLvlStrRef>
              <c:f>[Book1]Sheet1!$B$1:$E$2</c:f>
              <c:multiLvlStrCache>
                <c:ptCount val="4"/>
                <c:lvl>
                  <c:pt idx="0">
                    <c:v>Males</c:v>
                  </c:pt>
                  <c:pt idx="1">
                    <c:v>Females</c:v>
                  </c:pt>
                  <c:pt idx="2">
                    <c:v>Males</c:v>
                  </c:pt>
                  <c:pt idx="3">
                    <c:v>Females</c:v>
                  </c:pt>
                </c:lvl>
                <c:lvl>
                  <c:pt idx="0">
                    <c:v>DIME</c:v>
                  </c:pt>
                  <c:pt idx="2">
                    <c:v>No DIME</c:v>
                  </c:pt>
                </c:lvl>
              </c:multiLvlStrCache>
            </c:multiLvlStrRef>
          </c:cat>
          <c:val>
            <c:numRef>
              <c:f>[Book1]Sheet1!$B$4:$E$4</c:f>
              <c:numCache>
                <c:formatCode>General</c:formatCode>
                <c:ptCount val="4"/>
                <c:pt idx="0">
                  <c:v>2</c:v>
                </c:pt>
                <c:pt idx="1">
                  <c:v>0.1</c:v>
                </c:pt>
                <c:pt idx="2">
                  <c:v>8</c:v>
                </c:pt>
                <c:pt idx="3">
                  <c:v>16</c:v>
                </c:pt>
              </c:numCache>
            </c:numRef>
          </c:val>
          <c:extLst xmlns:c16r2="http://schemas.microsoft.com/office/drawing/2015/06/chart">
            <c:ext xmlns:c16="http://schemas.microsoft.com/office/drawing/2014/chart" uri="{C3380CC4-5D6E-409C-BE32-E72D297353CC}">
              <c16:uniqueId val="{00000001-B8A0-4D43-87D8-E2D26CC516A5}"/>
            </c:ext>
          </c:extLst>
        </c:ser>
        <c:dLbls>
          <c:showLegendKey val="0"/>
          <c:showVal val="0"/>
          <c:showCatName val="0"/>
          <c:showSerName val="0"/>
          <c:showPercent val="0"/>
          <c:showBubbleSize val="0"/>
        </c:dLbls>
        <c:gapWidth val="219"/>
        <c:overlap val="-27"/>
        <c:axId val="347446176"/>
        <c:axId val="347445784"/>
      </c:barChart>
      <c:catAx>
        <c:axId val="34744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445784"/>
        <c:crosses val="autoZero"/>
        <c:auto val="1"/>
        <c:lblAlgn val="ctr"/>
        <c:lblOffset val="100"/>
        <c:noMultiLvlLbl val="0"/>
      </c:catAx>
      <c:valAx>
        <c:axId val="347445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446176"/>
        <c:crosses val="autoZero"/>
        <c:crossBetween val="between"/>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6212E-9D15-403D-9E14-BA17D8752E63}" type="datetimeFigureOut">
              <a:rPr lang="en-US" smtClean="0"/>
              <a:t>9/30/2016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08E74-3178-494A-9202-12F31E610E2E}" type="slidenum">
              <a:rPr lang="en-US" smtClean="0"/>
              <a:t>‹#›</a:t>
            </a:fld>
            <a:endParaRPr lang="en-US"/>
          </a:p>
        </p:txBody>
      </p:sp>
    </p:spTree>
    <p:extLst>
      <p:ext uri="{BB962C8B-B14F-4D97-AF65-F5344CB8AC3E}">
        <p14:creationId xmlns:p14="http://schemas.microsoft.com/office/powerpoint/2010/main" val="350915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ea typeface="MS PGothic" panose="020B0600070205080204" pitchFamily="34" charset="-128"/>
              </a:rPr>
              <a:t>Classroom Recommendations: </a:t>
            </a:r>
            <a:r>
              <a:rPr lang="en-US" altLang="en-US" smtClean="0">
                <a:ea typeface="MS PGothic" panose="020B0600070205080204" pitchFamily="34" charset="-128"/>
              </a:rPr>
              <a:t>This material could be covered in one 50 to 75-minute class period. It is intended to present overview topics in social psychology research. Some of these topics will have been presented to students in other courses such as Introduction to Psychology and Research Methods. Therefore, an effort should be made to focus especially on the aspects of these methods that are unique to social psychology or represent variations of how they might be applied in other areas of psychology. Please refer to the Lecture Framework in the Noba Instructor Manual for specific details. </a:t>
            </a:r>
            <a:endParaRPr lang="en-US" altLang="en-US" smtClean="0"/>
          </a:p>
          <a:p>
            <a:pPr eaLnBrk="1" hangingPunct="1">
              <a:spcBef>
                <a:spcPct val="0"/>
              </a:spcBef>
            </a:pPr>
            <a:endParaRPr lang="en-US" altLang="en-US" b="1" smtClean="0">
              <a:ea typeface="MS PGothic" panose="020B0600070205080204" pitchFamily="34" charset="-128"/>
            </a:endParaRPr>
          </a:p>
          <a:p>
            <a:pPr eaLnBrk="1" hangingPunct="1">
              <a:spcBef>
                <a:spcPct val="0"/>
              </a:spcBef>
            </a:pPr>
            <a:r>
              <a:rPr lang="en-US" altLang="en-US" b="1" smtClean="0">
                <a:ea typeface="MS PGothic" panose="020B0600070205080204" pitchFamily="34" charset="-128"/>
              </a:rPr>
              <a:t>Overview: </a:t>
            </a:r>
            <a:r>
              <a:rPr lang="en-US" altLang="en-US" smtClean="0">
                <a:ea typeface="MS PGothic" panose="020B0600070205080204" pitchFamily="34" charset="-128"/>
              </a:rPr>
              <a:t>The Research Methods in Social Psychology module introduces students to basic definitions, concepts, and empirical methodology used in the social psychology research. This PowerPoint presentation provides material which includes content, activities, and a video to help you craft a class lesson for your students to help keep them interested and engaged in this material.</a:t>
            </a:r>
          </a:p>
          <a:p>
            <a:pPr eaLnBrk="1" hangingPunct="1">
              <a:spcBef>
                <a:spcPct val="0"/>
              </a:spcBef>
            </a:pPr>
            <a:endParaRPr lang="en-US" altLang="en-US" b="1" smtClean="0">
              <a:ea typeface="MS PGothic" panose="020B0600070205080204" pitchFamily="34" charset="-128"/>
            </a:endParaRPr>
          </a:p>
          <a:p>
            <a:pPr eaLnBrk="1" hangingPunct="1">
              <a:spcBef>
                <a:spcPct val="0"/>
              </a:spcBef>
            </a:pPr>
            <a:r>
              <a:rPr lang="en-US" altLang="en-US" b="1" smtClean="0">
                <a:ea typeface="MS PGothic" panose="020B0600070205080204" pitchFamily="34" charset="-128"/>
              </a:rPr>
              <a:t>Special Instructions: </a:t>
            </a:r>
            <a:r>
              <a:rPr lang="en-US" altLang="en-US" smtClean="0">
                <a:ea typeface="MS PGothic" panose="020B0600070205080204" pitchFamily="34" charset="-128"/>
              </a:rPr>
              <a:t>You may choose to begin by having students write a 3-5 sentence summary of the module content. This should, of course, only be done if the reading was assigned prior to the class session. You may also choose to have students generate questions from the reading related to material they found confusing or interesting. For a more involved warm up activity, see the following slide.</a:t>
            </a:r>
          </a:p>
          <a:p>
            <a:pPr eaLnBrk="1" hangingPunct="1">
              <a:spcBef>
                <a:spcPct val="0"/>
              </a:spcBef>
              <a:buFontTx/>
              <a:buChar char="•"/>
            </a:pPr>
            <a:endParaRPr lang="en-US" altLang="en-US" smtClean="0">
              <a:ea typeface="MS PGothic" panose="020B0600070205080204" pitchFamily="34" charset="-128"/>
            </a:endParaRPr>
          </a:p>
          <a:p>
            <a:pPr eaLnBrk="1" hangingPunct="1">
              <a:spcBef>
                <a:spcPct val="0"/>
              </a:spcBef>
            </a:pPr>
            <a:r>
              <a:rPr lang="en-US" altLang="en-US" b="1" smtClean="0">
                <a:ea typeface="MS PGothic" panose="020B0600070205080204" pitchFamily="34" charset="-128"/>
              </a:rPr>
              <a:t>Technical Note: </a:t>
            </a:r>
            <a:r>
              <a:rPr lang="en-US" altLang="en-US" smtClean="0">
                <a:ea typeface="MS PGothic" panose="020B0600070205080204" pitchFamily="34"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smtClean="0">
                <a:ea typeface="MS PGothic" panose="020B0600070205080204" pitchFamily="34" charset="-128"/>
              </a:rPr>
              <a:t>(Click) </a:t>
            </a:r>
            <a:r>
              <a:rPr lang="en-US" altLang="en-US" smtClean="0">
                <a:ea typeface="MS PGothic" panose="020B0600070205080204" pitchFamily="34" charset="-128"/>
              </a:rPr>
              <a:t>– that corresponds to each animation.</a:t>
            </a:r>
          </a:p>
          <a:p>
            <a:pPr eaLnBrk="1" hangingPunct="1">
              <a:spcBef>
                <a:spcPct val="0"/>
              </a:spcBef>
            </a:pPr>
            <a:endParaRPr lang="en-US" altLang="en-US" smtClean="0">
              <a:ea typeface="MS PGothic" panose="020B0600070205080204" pitchFamily="34" charset="-128"/>
            </a:endParaRPr>
          </a:p>
          <a:p>
            <a:pPr eaLnBrk="1" hangingPunct="1">
              <a:spcBef>
                <a:spcPct val="0"/>
              </a:spcBef>
            </a:pPr>
            <a:r>
              <a:rPr lang="en-US" altLang="en-US" smtClean="0">
                <a:ea typeface="MS PGothic" panose="020B0600070205080204" pitchFamily="34" charset="-128"/>
              </a:rPr>
              <a:t>You may also find hyperlinks to outside videos at various places in the slides. These hyperlinks are embedded in text and indicated by color and in the notes section.</a:t>
            </a:r>
          </a:p>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fld id="{BD5C4569-E7AE-4C8F-B2BD-F324622A1106}" type="slidenum">
              <a:rPr lang="en-US" altLang="en-US" sz="1800" kern="0" smtClean="0">
                <a:solidFill>
                  <a:prstClr val="black"/>
                </a:solidFill>
                <a:latin typeface="Calibri" panose="020F0502020204030204" pitchFamily="34" charset="0"/>
              </a:rPr>
              <a:pPr>
                <a:defRPr/>
              </a:pPr>
              <a:t>1</a:t>
            </a:fld>
            <a:endParaRPr lang="en-US" altLang="en-US" sz="1800" kern="0">
              <a:solidFill>
                <a:prstClr val="black"/>
              </a:solidFill>
              <a:latin typeface="Calibri" panose="020F0502020204030204" pitchFamily="34" charset="0"/>
            </a:endParaRPr>
          </a:p>
        </p:txBody>
      </p:sp>
    </p:spTree>
    <p:extLst>
      <p:ext uri="{BB962C8B-B14F-4D97-AF65-F5344CB8AC3E}">
        <p14:creationId xmlns:p14="http://schemas.microsoft.com/office/powerpoint/2010/main" val="193328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Here, you can introduce students to field studies. This approach to research has the advantage that is samples more naturalistic environments and behaviors. This gives us more confidence that results are generalizable to real world situations. The graph in the slide shows the results from “study 2” in Alice Isen and Paula Levin’s classic 1972 study, </a:t>
            </a:r>
            <a:r>
              <a:rPr lang="en-US" altLang="en-US" i="1" smtClean="0">
                <a:solidFill>
                  <a:srgbClr val="000000"/>
                </a:solidFill>
              </a:rPr>
              <a:t>Effect of Feeling Good on Helping</a:t>
            </a:r>
            <a:r>
              <a:rPr lang="en-US" altLang="en-US" smtClean="0">
                <a:solidFill>
                  <a:srgbClr val="000000"/>
                </a:solidFill>
              </a:rPr>
              <a:t>.  </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In this study, the researchers placed dimes in shopping mall phone booths in San Francisco and Philadelphia. Phones were stocked with dimes in half the cases of phone use (control v experimental). An observer made certain the person checked the coin slot, otherwise they were excluded from the study. Once the participant left the phone booth a confederate walked just in front of them and “accidentally” dropped a manila envelop. The researchers recorded the number of people who did or did not stop to help in the “dime” and “no dime” conditions. They reported their findings by gender. NOTE: The very, very small bars for females in the no help/dime condition and for females in the helped/no dime condition actually represent a value of “0”. The very small segments are there just to represent that there is actually data there. </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This is an excellent, if imperfect, example of how laboratory research can be transported into the field to establish Field Experiments. Not all field research is experimental however. Other forms of field research include naturalistic observation and site specific interviewing. </a:t>
            </a:r>
          </a:p>
          <a:p>
            <a:pPr eaLnBrk="1" hangingPunct="1">
              <a:spcBef>
                <a:spcPct val="0"/>
              </a:spcBef>
            </a:pPr>
            <a:endParaRPr lang="en-US" altLang="en-US" smtClean="0"/>
          </a:p>
          <a:p>
            <a:pPr eaLnBrk="1" hangingPunct="1">
              <a:spcBef>
                <a:spcPct val="0"/>
              </a:spcBef>
            </a:pPr>
            <a:r>
              <a:rPr lang="en-US" altLang="en-US" b="1" smtClean="0"/>
              <a:t>Reference: </a:t>
            </a:r>
          </a:p>
          <a:p>
            <a:pPr eaLnBrk="1" hangingPunct="1">
              <a:spcBef>
                <a:spcPct val="0"/>
              </a:spcBef>
            </a:pPr>
            <a:endParaRPr lang="en-US" altLang="en-US" smtClean="0"/>
          </a:p>
          <a:p>
            <a:pPr eaLnBrk="1" hangingPunct="1">
              <a:spcBef>
                <a:spcPct val="0"/>
              </a:spcBef>
            </a:pPr>
            <a:r>
              <a:rPr lang="en-US" altLang="en-US" smtClean="0"/>
              <a:t>Isen, A. M., &amp; Levin, P. F. (1972). Effect of feeling good on helping: Cookies and kindness. </a:t>
            </a:r>
            <a:r>
              <a:rPr lang="en-US" altLang="en-US" i="1" smtClean="0"/>
              <a:t>Journal of Personality and Social Psychology, 21</a:t>
            </a:r>
            <a:r>
              <a:rPr lang="en-US" altLang="en-US" smtClean="0"/>
              <a:t>(3), 384-388.</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EF07E24-4A2B-416C-BFFE-603E00B0BB9A}" type="slidenum">
              <a:rPr lang="en-US" altLang="en-US" smtClean="0">
                <a:solidFill>
                  <a:prstClr val="black"/>
                </a:solidFill>
              </a:rPr>
              <a:pPr fontAlgn="base">
                <a:spcBef>
                  <a:spcPct val="0"/>
                </a:spcBef>
                <a:spcAft>
                  <a:spcPct val="0"/>
                </a:spcAft>
              </a:pPr>
              <a:t>10</a:t>
            </a:fld>
            <a:endParaRPr lang="en-US" altLang="en-US" smtClean="0">
              <a:solidFill>
                <a:prstClr val="black"/>
              </a:solidFill>
            </a:endParaRPr>
          </a:p>
        </p:txBody>
      </p:sp>
    </p:spTree>
    <p:extLst>
      <p:ext uri="{BB962C8B-B14F-4D97-AF65-F5344CB8AC3E}">
        <p14:creationId xmlns:p14="http://schemas.microsoft.com/office/powerpoint/2010/main" val="422112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Surveys are popular research tools for social scientists. They are used for political polling, customer satisfaction, and social psychology purposes. They are useful because they:</a:t>
            </a:r>
          </a:p>
          <a:p>
            <a:pPr eaLnBrk="1" hangingPunct="1">
              <a:spcBef>
                <a:spcPct val="0"/>
              </a:spcBef>
            </a:pPr>
            <a:r>
              <a:rPr lang="en-US" altLang="en-US" smtClean="0">
                <a:solidFill>
                  <a:srgbClr val="000000"/>
                </a:solidFill>
              </a:rPr>
              <a:t>-- are scalable (many people can take them quickly), </a:t>
            </a:r>
          </a:p>
          <a:p>
            <a:pPr eaLnBrk="1" hangingPunct="1">
              <a:spcBef>
                <a:spcPct val="0"/>
              </a:spcBef>
            </a:pPr>
            <a:r>
              <a:rPr lang="en-US" altLang="en-US" smtClean="0">
                <a:solidFill>
                  <a:srgbClr val="000000"/>
                </a:solidFill>
              </a:rPr>
              <a:t>-- are relatively inexpensive, </a:t>
            </a:r>
          </a:p>
          <a:p>
            <a:pPr eaLnBrk="1" hangingPunct="1">
              <a:spcBef>
                <a:spcPct val="0"/>
              </a:spcBef>
            </a:pPr>
            <a:r>
              <a:rPr lang="en-US" altLang="en-US" smtClean="0">
                <a:solidFill>
                  <a:srgbClr val="000000"/>
                </a:solidFill>
              </a:rPr>
              <a:t>--can provide a basis for numerical comparison.  </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Disadvantages include:</a:t>
            </a:r>
          </a:p>
          <a:p>
            <a:pPr eaLnBrk="1" hangingPunct="1">
              <a:spcBef>
                <a:spcPct val="0"/>
              </a:spcBef>
            </a:pPr>
            <a:r>
              <a:rPr lang="en-US" altLang="en-US" smtClean="0">
                <a:solidFill>
                  <a:srgbClr val="000000"/>
                </a:solidFill>
              </a:rPr>
              <a:t>-- the possibility of response bias (eg. Socially desirable responding)</a:t>
            </a:r>
          </a:p>
          <a:p>
            <a:pPr eaLnBrk="1" hangingPunct="1">
              <a:spcBef>
                <a:spcPct val="0"/>
              </a:spcBef>
            </a:pPr>
            <a:r>
              <a:rPr lang="en-US" altLang="en-US" smtClean="0">
                <a:solidFill>
                  <a:srgbClr val="000000"/>
                </a:solidFill>
              </a:rPr>
              <a:t>-- non-representative sampling</a:t>
            </a:r>
          </a:p>
          <a:p>
            <a:pPr eaLnBrk="1" hangingPunct="1">
              <a:spcBef>
                <a:spcPct val="0"/>
              </a:spcBef>
            </a:pPr>
            <a:r>
              <a:rPr lang="en-US" altLang="en-US" smtClean="0">
                <a:solidFill>
                  <a:srgbClr val="000000"/>
                </a:solidFill>
              </a:rPr>
              <a:t>-- only captures a single point in time</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You might ask students about their own experience with surveys.</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The image on the slide is the results from the Gallup World Poll (GWP). This map shows mean evaluations of life satisfaction (rate your life in the context of the best possible life you can imagine). This is a proxy measure for life satisfaction and the darker the green the more satisfied people are, on average. The darker the red the less satisfied they are. The GWP includes a minimum of 1000 demographically representative people (urban/rural, religion, education, gender, etc) for each nation. Some nations had more (eg. China had more than 38 thousand respondents). The data was collected either by phone (random digit dialing in economically developed nations) or face to face door-to-door interviews (less developed nations). Nations in gray were not included in  the study. </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You can engage students in their own reactions:</a:t>
            </a:r>
          </a:p>
          <a:p>
            <a:pPr eaLnBrk="1" hangingPunct="1">
              <a:spcBef>
                <a:spcPct val="0"/>
              </a:spcBef>
            </a:pPr>
            <a:r>
              <a:rPr lang="en-US" altLang="en-US" smtClean="0">
                <a:solidFill>
                  <a:srgbClr val="000000"/>
                </a:solidFill>
              </a:rPr>
              <a:t>1) What advantages does the GWP have? What limitations might it have?</a:t>
            </a:r>
          </a:p>
          <a:p>
            <a:pPr eaLnBrk="1" hangingPunct="1">
              <a:spcBef>
                <a:spcPct val="0"/>
              </a:spcBef>
            </a:pPr>
            <a:r>
              <a:rPr lang="en-US" altLang="en-US" smtClean="0">
                <a:solidFill>
                  <a:srgbClr val="000000"/>
                </a:solidFill>
              </a:rPr>
              <a:t>2) What might you conclude about happiness based on this map? (NOTE: these are average scores, they do not indicate that ALL people in a given nation are satisfied or dissatisfied. You will note that western economically developed countries tend to be happier– this may not reflect an emphasis on money but may reflect the fact that these nations have lower unemployment, better social safety nets, lower indices of corruption, and are less likely to suffer armed conflict. There are some notable exceptions such as the relatively high happiness in Latin America). </a:t>
            </a:r>
          </a:p>
          <a:p>
            <a:pPr eaLnBrk="1" hangingPunct="1">
              <a:spcBef>
                <a:spcPct val="0"/>
              </a:spcBef>
            </a:pPr>
            <a:endParaRPr lang="en-US" alt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513A173-0D95-4857-A73D-15C5F9B5F95F}" type="slidenum">
              <a:rPr lang="en-US" altLang="en-US" smtClean="0">
                <a:solidFill>
                  <a:prstClr val="black"/>
                </a:solidFill>
              </a:rPr>
              <a:pPr fontAlgn="base">
                <a:spcBef>
                  <a:spcPct val="0"/>
                </a:spcBef>
                <a:spcAft>
                  <a:spcPct val="0"/>
                </a:spcAft>
              </a:pPr>
              <a:t>11</a:t>
            </a:fld>
            <a:endParaRPr lang="en-US" altLang="en-US" smtClean="0">
              <a:solidFill>
                <a:prstClr val="black"/>
              </a:solidFill>
            </a:endParaRPr>
          </a:p>
        </p:txBody>
      </p:sp>
    </p:spTree>
    <p:extLst>
      <p:ext uri="{BB962C8B-B14F-4D97-AF65-F5344CB8AC3E}">
        <p14:creationId xmlns:p14="http://schemas.microsoft.com/office/powerpoint/2010/main" val="332203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Researchers often use non-conscious research methods to study stereotypes, automatic processes, and issues where socially desirable responding might be an issue. Not everyone wants to admit to harboring unpopular views of groups (eg. The elderly) or of their own behavior (eg. Petty theft) so these methods can be used to side step such social desirability. </a:t>
            </a:r>
          </a:p>
          <a:p>
            <a:pPr eaLnBrk="1" hangingPunct="1">
              <a:spcBef>
                <a:spcPct val="0"/>
              </a:spcBef>
            </a:pPr>
            <a:endParaRPr lang="en-US" altLang="en-US" smtClean="0">
              <a:solidFill>
                <a:srgbClr val="000000"/>
              </a:solidFill>
            </a:endParaRPr>
          </a:p>
          <a:p>
            <a:pPr eaLnBrk="1" hangingPunct="1">
              <a:spcBef>
                <a:spcPct val="0"/>
              </a:spcBef>
            </a:pPr>
            <a:r>
              <a:rPr lang="en-US" altLang="en-US" b="1" smtClean="0">
                <a:solidFill>
                  <a:srgbClr val="000000"/>
                </a:solidFill>
              </a:rPr>
              <a:t>1. Priming Activity</a:t>
            </a:r>
            <a:r>
              <a:rPr lang="en-US" altLang="en-US" smtClean="0">
                <a:solidFill>
                  <a:srgbClr val="000000"/>
                </a:solidFill>
              </a:rPr>
              <a:t>: Begin by having students fill out the words as prompted on the screen. It is likely, given the picture of breakfast, that they will be “primed” to think of breakfast related words such as coffee, milk, toast, and fruits. But other words are possible such as coffin, mile, toads, and frumpy (or frugal, for that matter). Once a concept is primed it can be temporarily difficult to break out of that particular schema. Researchers often use word-search puzzles or reflection prompts to activate schemas and stereotypes, thereby making certain information more salient. They then proceed to see what effect these primes have on thinking, feeling and behavior. </a:t>
            </a:r>
          </a:p>
          <a:p>
            <a:pPr eaLnBrk="1" hangingPunct="1">
              <a:spcBef>
                <a:spcPct val="0"/>
              </a:spcBef>
            </a:pPr>
            <a:endParaRPr lang="en-US" altLang="en-US" smtClean="0">
              <a:solidFill>
                <a:srgbClr val="000000"/>
              </a:solidFill>
            </a:endParaRPr>
          </a:p>
          <a:p>
            <a:pPr eaLnBrk="1" hangingPunct="1">
              <a:spcBef>
                <a:spcPct val="0"/>
              </a:spcBef>
            </a:pPr>
            <a:r>
              <a:rPr lang="en-US" altLang="en-US" b="1" smtClean="0">
                <a:solidFill>
                  <a:srgbClr val="000000"/>
                </a:solidFill>
              </a:rPr>
              <a:t>2. Implicit attitudes: </a:t>
            </a:r>
            <a:r>
              <a:rPr lang="en-US" altLang="en-US" smtClean="0">
                <a:solidFill>
                  <a:srgbClr val="000000"/>
                </a:solidFill>
              </a:rPr>
              <a:t>The IAT uses a computer to measure reaction times of less than one second. The paradigm works by prompting participants with words or images (egs. “women” “elderly” “Christians”) and then has them quickly tap one or the other of two keys to make a snap judgment about the prompt. These judgments might be as simple as “good/bad” or “like me/not like me.” People will slow ever so slightly as they have to consider in greater depth. For example, a professional photographer might very quickly list “artist” as “like me” because she often thinks along those lines. But she might be slower when considering prompts that are not as salient or require quick processing to determine what is socially acceptable such as “liar.” </a:t>
            </a:r>
          </a:p>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7E8857-B65F-413F-983B-F4DB4E59153A}" type="slidenum">
              <a:rPr lang="en-US" altLang="en-US" smtClean="0">
                <a:solidFill>
                  <a:prstClr val="black"/>
                </a:solidFill>
              </a:rPr>
              <a:pPr fontAlgn="base">
                <a:spcBef>
                  <a:spcPct val="0"/>
                </a:spcBef>
                <a:spcAft>
                  <a:spcPct val="0"/>
                </a:spcAft>
              </a:pPr>
              <a:t>12</a:t>
            </a:fld>
            <a:endParaRPr lang="en-US" altLang="en-US" smtClean="0">
              <a:solidFill>
                <a:prstClr val="black"/>
              </a:solidFill>
            </a:endParaRPr>
          </a:p>
        </p:txBody>
      </p:sp>
    </p:spTree>
    <p:extLst>
      <p:ext uri="{BB962C8B-B14F-4D97-AF65-F5344CB8AC3E}">
        <p14:creationId xmlns:p14="http://schemas.microsoft.com/office/powerpoint/2010/main" val="1777264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fontAlgn="auto" hangingPunct="1">
              <a:spcBef>
                <a:spcPts val="0"/>
              </a:spcBef>
              <a:spcAft>
                <a:spcPts val="0"/>
              </a:spcAft>
              <a:defRPr/>
            </a:pPr>
            <a:r>
              <a:rPr lang="en-US" dirty="0">
                <a:solidFill>
                  <a:prstClr val="black"/>
                </a:solidFill>
              </a:rPr>
              <a:t>Archival research uses published sources such as historical records or social media posts to investigate social phenomena. This has the advantage of being ecologically valid (it actually did happen in the real world) and can span long periods of time (researchers could examine records from centuries ago). To bring this to light in an engaging way you may choose to describe the Facebook study (also described in the module, excerpt below): </a:t>
            </a:r>
          </a:p>
          <a:p>
            <a:pPr eaLnBrk="1" fontAlgn="auto" hangingPunct="1">
              <a:spcBef>
                <a:spcPts val="0"/>
              </a:spcBef>
              <a:spcAft>
                <a:spcPts val="0"/>
              </a:spcAft>
              <a:defRPr/>
            </a:pPr>
            <a:endParaRPr lang="en-US" dirty="0">
              <a:solidFill>
                <a:prstClr val="black"/>
              </a:solidFill>
            </a:endParaRPr>
          </a:p>
          <a:p>
            <a:pPr eaLnBrk="1" fontAlgn="auto" hangingPunct="1">
              <a:spcBef>
                <a:spcPts val="0"/>
              </a:spcBef>
              <a:spcAft>
                <a:spcPts val="0"/>
              </a:spcAft>
              <a:defRPr/>
            </a:pPr>
            <a:r>
              <a:rPr lang="en-US" dirty="0">
                <a:solidFill>
                  <a:prstClr val="black"/>
                </a:solidFill>
              </a:rPr>
              <a:t>Researchers at Facebook attempted to test whether emotional contagion—the transfer of emotional states from one person to another—would occur if Facebook manipulated the content that showed up in its users’ News Feed. When friends’ posts with positive expressions were concealed, users wrote slightly fewer positive posts. Conversely, when posts with negative expressions were hidden, users wrote slightly fewer negative posts. </a:t>
            </a:r>
          </a:p>
          <a:p>
            <a:pPr eaLnBrk="1" fontAlgn="auto" hangingPunct="1">
              <a:spcBef>
                <a:spcPts val="0"/>
              </a:spcBef>
              <a:spcAft>
                <a:spcPts val="0"/>
              </a:spcAft>
              <a:defRPr/>
            </a:pPr>
            <a:endParaRPr lang="en-US" dirty="0">
              <a:solidFill>
                <a:prstClr val="black"/>
              </a:solidFill>
            </a:endParaRPr>
          </a:p>
          <a:p>
            <a:pPr eaLnBrk="1" fontAlgn="auto" hangingPunct="1">
              <a:spcBef>
                <a:spcPts val="0"/>
              </a:spcBef>
              <a:spcAft>
                <a:spcPts val="0"/>
              </a:spcAft>
              <a:defRPr/>
            </a:pPr>
            <a:r>
              <a:rPr lang="en-US" dirty="0">
                <a:solidFill>
                  <a:prstClr val="black"/>
                </a:solidFill>
              </a:rPr>
              <a:t>The controversial part of this study—which included 689,003 Facebook users and involved the analysis of over 3 million posts made over just one week—was the fact that Facebook did not explicitly request permission from users to participate. Instead, Facebook relied on the fine print in their data-use policy. Although researchers who collaborated with Facebook on this study applied for ethical approval from their institutional review board (IRB), they apparently only did so after data collection was complete.</a:t>
            </a:r>
          </a:p>
          <a:p>
            <a:pPr eaLnBrk="1" fontAlgn="auto" hangingPunct="1">
              <a:spcBef>
                <a:spcPts val="0"/>
              </a:spcBef>
              <a:spcAft>
                <a:spcPts val="0"/>
              </a:spcAft>
              <a:defRPr/>
            </a:pPr>
            <a:endParaRPr lang="en-US" dirty="0">
              <a:solidFill>
                <a:prstClr val="black"/>
              </a:solidFill>
            </a:endParaRPr>
          </a:p>
          <a:p>
            <a:pPr eaLnBrk="1" fontAlgn="auto" hangingPunct="1">
              <a:spcBef>
                <a:spcPts val="0"/>
              </a:spcBef>
              <a:spcAft>
                <a:spcPts val="0"/>
              </a:spcAft>
              <a:defRPr/>
            </a:pPr>
            <a:r>
              <a:rPr lang="en-US" u="sng" dirty="0">
                <a:solidFill>
                  <a:prstClr val="black"/>
                </a:solidFill>
              </a:rPr>
              <a:t>Possible Discussion Questions:</a:t>
            </a:r>
          </a:p>
          <a:p>
            <a:pPr eaLnBrk="1" fontAlgn="auto" hangingPunct="1">
              <a:spcBef>
                <a:spcPts val="0"/>
              </a:spcBef>
              <a:spcAft>
                <a:spcPts val="0"/>
              </a:spcAft>
              <a:defRPr/>
            </a:pPr>
            <a:endParaRPr lang="en-US" dirty="0">
              <a:solidFill>
                <a:prstClr val="black"/>
              </a:solidFill>
            </a:endParaRPr>
          </a:p>
          <a:p>
            <a:pPr marL="228600" indent="-228600" eaLnBrk="1" fontAlgn="auto" hangingPunct="1">
              <a:spcBef>
                <a:spcPts val="0"/>
              </a:spcBef>
              <a:spcAft>
                <a:spcPts val="0"/>
              </a:spcAft>
              <a:buFontTx/>
              <a:buAutoNum type="arabicPeriod"/>
              <a:defRPr/>
            </a:pPr>
            <a:r>
              <a:rPr lang="en-US" dirty="0">
                <a:solidFill>
                  <a:prstClr val="black"/>
                </a:solidFill>
              </a:rPr>
              <a:t>What is your reaction to this study?</a:t>
            </a:r>
          </a:p>
          <a:p>
            <a:pPr marL="228600" indent="-228600" eaLnBrk="1" fontAlgn="auto" hangingPunct="1">
              <a:spcBef>
                <a:spcPts val="0"/>
              </a:spcBef>
              <a:spcAft>
                <a:spcPts val="0"/>
              </a:spcAft>
              <a:buFontTx/>
              <a:buAutoNum type="arabicPeriod"/>
              <a:defRPr/>
            </a:pPr>
            <a:r>
              <a:rPr lang="en-US" dirty="0">
                <a:solidFill>
                  <a:prstClr val="black"/>
                </a:solidFill>
              </a:rPr>
              <a:t>Do you believe the study was ethical? Why or why not? (students may point out potential conflict of interest for profit driven company to be socially manipulating its users and calling it research, no informed consent, no ethics approval received in advance). </a:t>
            </a:r>
          </a:p>
          <a:p>
            <a:pPr marL="228600" indent="-228600" eaLnBrk="1" fontAlgn="auto" hangingPunct="1">
              <a:spcBef>
                <a:spcPts val="0"/>
              </a:spcBef>
              <a:spcAft>
                <a:spcPts val="0"/>
              </a:spcAft>
              <a:buFontTx/>
              <a:buAutoNum type="arabicPeriod"/>
              <a:defRPr/>
            </a:pPr>
            <a:r>
              <a:rPr lang="en-US" dirty="0">
                <a:solidFill>
                  <a:prstClr val="black"/>
                </a:solidFill>
              </a:rPr>
              <a:t>How is this study different from other archival studies such as gathering data from diary entries of people who lived 100 years ago? (students should point out the potential for harm of living research participants) </a:t>
            </a:r>
          </a:p>
          <a:p>
            <a:pPr eaLnBrk="1" hangingPunct="1">
              <a:spcBef>
                <a:spcPct val="0"/>
              </a:spcBef>
              <a:defRPr/>
            </a:pPr>
            <a:endParaRPr lang="en-US" altLang="en-US" dirty="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1399133-19DD-4EE1-A263-6E45F0F339CF}" type="slidenum">
              <a:rPr lang="en-US" altLang="en-US" smtClean="0">
                <a:solidFill>
                  <a:prstClr val="black"/>
                </a:solidFill>
              </a:rPr>
              <a:pPr fontAlgn="base">
                <a:spcBef>
                  <a:spcPct val="0"/>
                </a:spcBef>
                <a:spcAft>
                  <a:spcPct val="0"/>
                </a:spcAft>
              </a:pPr>
              <a:t>13</a:t>
            </a:fld>
            <a:endParaRPr lang="en-US" altLang="en-US" smtClean="0">
              <a:solidFill>
                <a:prstClr val="black"/>
              </a:solidFill>
            </a:endParaRPr>
          </a:p>
        </p:txBody>
      </p:sp>
    </p:spTree>
    <p:extLst>
      <p:ext uri="{BB962C8B-B14F-4D97-AF65-F5344CB8AC3E}">
        <p14:creationId xmlns:p14="http://schemas.microsoft.com/office/powerpoint/2010/main" val="2986463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7200"/>
            <a:r>
              <a:rPr lang="en-US" altLang="en-US" smtClean="0">
                <a:solidFill>
                  <a:srgbClr val="000000"/>
                </a:solidFill>
                <a:ea typeface="MS PGothic" panose="020B0600070205080204" pitchFamily="34" charset="-128"/>
              </a:rPr>
              <a:t>Classroom Assessment Technique (CAT): One-Minute Paper</a:t>
            </a:r>
          </a:p>
          <a:p>
            <a:pPr defTabSz="457200"/>
            <a:endParaRPr lang="en-US" altLang="en-US" smtClean="0">
              <a:solidFill>
                <a:srgbClr val="000000"/>
              </a:solidFill>
              <a:ea typeface="MS PGothic" panose="020B0600070205080204" pitchFamily="34" charset="-128"/>
            </a:endParaRPr>
          </a:p>
          <a:p>
            <a:pPr defTabSz="457200"/>
            <a:r>
              <a:rPr lang="en-US" altLang="en-US" smtClean="0">
                <a:solidFill>
                  <a:srgbClr val="000000"/>
                </a:solidFill>
                <a:ea typeface="MS PGothic" panose="020B0600070205080204" pitchFamily="34" charset="-128"/>
              </a:rPr>
              <a:t>If you are presenting the information on one class day, you might end the material about here. End your class time with a one-minute paper. </a:t>
            </a:r>
          </a:p>
          <a:p>
            <a:pPr defTabSz="457200"/>
            <a:endParaRPr lang="en-US" altLang="en-US" smtClean="0">
              <a:solidFill>
                <a:srgbClr val="000000"/>
              </a:solidFill>
              <a:ea typeface="MS PGothic" panose="020B0600070205080204" pitchFamily="34" charset="-128"/>
            </a:endParaRPr>
          </a:p>
          <a:p>
            <a:pPr defTabSz="457200"/>
            <a:r>
              <a:rPr lang="en-US" altLang="en-US" smtClean="0">
                <a:solidFill>
                  <a:srgbClr val="000000"/>
                </a:solidFill>
                <a:ea typeface="MS PGothic" panose="020B0600070205080204" pitchFamily="34" charset="-128"/>
              </a:rPr>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pPr defTabSz="457200"/>
            <a:endParaRPr lang="en-US" altLang="en-US" smtClean="0">
              <a:solidFill>
                <a:srgbClr val="000000"/>
              </a:solidFill>
              <a:ea typeface="MS PGothic" panose="020B0600070205080204" pitchFamily="34" charset="-128"/>
            </a:endParaRPr>
          </a:p>
          <a:p>
            <a:pPr defTabSz="457200"/>
            <a:r>
              <a:rPr lang="en-US" altLang="en-US" smtClean="0">
                <a:solidFill>
                  <a:srgbClr val="000000"/>
                </a:solidFill>
                <a:ea typeface="MS PGothic" panose="020B0600070205080204" pitchFamily="34" charset="-128"/>
              </a:rPr>
              <a:t>Have students briefly answer these questions in writing and turn them in. After class, assess students’ responses. At the beginning of the next class, go over any misunderstandings or relevant questions. </a:t>
            </a:r>
          </a:p>
          <a:p>
            <a:pPr defTabSz="457200"/>
            <a:endParaRPr lang="en-US" altLang="en-US" smtClean="0">
              <a:solidFill>
                <a:srgbClr val="000000"/>
              </a:solidFill>
              <a:ea typeface="MS PGothic" panose="020B0600070205080204" pitchFamily="34" charset="-128"/>
            </a:endParaRPr>
          </a:p>
          <a:p>
            <a:pPr defTabSz="457200" eaLnBrk="1" hangingPunct="1">
              <a:spcBef>
                <a:spcPct val="0"/>
              </a:spcBef>
            </a:pPr>
            <a:r>
              <a:rPr lang="en-US" altLang="en-US" smtClean="0">
                <a:solidFill>
                  <a:srgbClr val="000000"/>
                </a:solidFill>
                <a:ea typeface="MS PGothic" panose="020B0600070205080204" pitchFamily="34" charset="-128"/>
              </a:rPr>
              <a:t>If you do not conclude with this Classroom Assessment Technique (CAT), it would helpful to use another CAT. It could be in the form of a:</a:t>
            </a:r>
          </a:p>
          <a:p>
            <a:pPr lvl="1" defTabSz="457200" eaLnBrk="1" hangingPunct="1">
              <a:spcBef>
                <a:spcPct val="0"/>
              </a:spcBef>
            </a:pPr>
            <a:r>
              <a:rPr lang="en-US" altLang="en-US" smtClean="0">
                <a:solidFill>
                  <a:srgbClr val="000000"/>
                </a:solidFill>
                <a:ea typeface="MS PGothic" panose="020B0600070205080204" pitchFamily="34" charset="-128"/>
              </a:rPr>
              <a:t>Muddy point</a:t>
            </a:r>
          </a:p>
          <a:p>
            <a:pPr lvl="1" defTabSz="457200" eaLnBrk="1" hangingPunct="1">
              <a:spcBef>
                <a:spcPct val="0"/>
              </a:spcBef>
            </a:pPr>
            <a:r>
              <a:rPr lang="en-US" altLang="en-US" smtClean="0">
                <a:solidFill>
                  <a:srgbClr val="000000"/>
                </a:solidFill>
                <a:ea typeface="MS PGothic" panose="020B0600070205080204" pitchFamily="34" charset="-128"/>
              </a:rPr>
              <a:t>One-minute paper</a:t>
            </a:r>
          </a:p>
          <a:p>
            <a:pPr lvl="1" defTabSz="457200" eaLnBrk="1" hangingPunct="1">
              <a:spcBef>
                <a:spcPct val="0"/>
              </a:spcBef>
            </a:pPr>
            <a:r>
              <a:rPr lang="en-US" altLang="en-US" smtClean="0">
                <a:solidFill>
                  <a:srgbClr val="000000"/>
                </a:solidFill>
                <a:ea typeface="MS PGothic" panose="020B0600070205080204" pitchFamily="34" charset="-128"/>
              </a:rPr>
              <a:t>Background knowledge</a:t>
            </a:r>
          </a:p>
          <a:p>
            <a:pPr lvl="1" defTabSz="457200" eaLnBrk="1" hangingPunct="1">
              <a:spcBef>
                <a:spcPct val="0"/>
              </a:spcBef>
            </a:pPr>
            <a:r>
              <a:rPr lang="en-US" altLang="en-US" smtClean="0">
                <a:solidFill>
                  <a:srgbClr val="000000"/>
                </a:solidFill>
                <a:ea typeface="MS PGothic" panose="020B0600070205080204" pitchFamily="34" charset="-128"/>
              </a:rPr>
              <a:t>What’s the Principle?</a:t>
            </a:r>
          </a:p>
          <a:p>
            <a:pPr lvl="1" defTabSz="457200" eaLnBrk="1" hangingPunct="1">
              <a:spcBef>
                <a:spcPct val="0"/>
              </a:spcBef>
            </a:pPr>
            <a:r>
              <a:rPr lang="en-US" altLang="en-US" smtClean="0">
                <a:solidFill>
                  <a:srgbClr val="000000"/>
                </a:solidFill>
                <a:ea typeface="MS PGothic" panose="020B0600070205080204" pitchFamily="34" charset="-128"/>
              </a:rPr>
              <a:t>Defining features Matrix: </a:t>
            </a:r>
          </a:p>
          <a:p>
            <a:pPr defTabSz="457200" eaLnBrk="1" hangingPunct="1">
              <a:spcBef>
                <a:spcPct val="0"/>
              </a:spcBef>
            </a:pPr>
            <a:r>
              <a:rPr lang="en-US" altLang="en-US" smtClean="0">
                <a:solidFill>
                  <a:srgbClr val="000000"/>
                </a:solidFill>
                <a:ea typeface="MS PGothic" panose="020B0600070205080204" pitchFamily="34" charset="-128"/>
              </a:rPr>
              <a:t>For more information on CATs click here: </a:t>
            </a:r>
            <a:r>
              <a:rPr lang="en-US" altLang="en-US" smtClean="0">
                <a:solidFill>
                  <a:srgbClr val="000000"/>
                </a:solidFill>
                <a:ea typeface="MS PGothic" panose="020B0600070205080204" pitchFamily="34" charset="-128"/>
                <a:hlinkClick r:id="rId3"/>
              </a:rPr>
              <a:t>http://cft.vanderbilt.edu/guides-sub-pages/cats/</a:t>
            </a:r>
            <a:r>
              <a:rPr lang="en-US" altLang="en-US" smtClean="0">
                <a:solidFill>
                  <a:srgbClr val="000000"/>
                </a:solidFill>
                <a:ea typeface="MS PGothic" panose="020B0600070205080204" pitchFamily="34" charset="-128"/>
              </a:rPr>
              <a:t> </a:t>
            </a:r>
          </a:p>
          <a:p>
            <a:pPr defTabSz="457200"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56BD79-9CEC-4DFF-8AE5-DFFFD914CAC0}" type="slidenum">
              <a:rPr lang="en-US" altLang="en-US" smtClean="0">
                <a:solidFill>
                  <a:prstClr val="black"/>
                </a:solidFill>
              </a:rPr>
              <a:pPr fontAlgn="base">
                <a:spcBef>
                  <a:spcPct val="0"/>
                </a:spcBef>
                <a:spcAft>
                  <a:spcPct val="0"/>
                </a:spcAft>
              </a:pPr>
              <a:t>14</a:t>
            </a:fld>
            <a:endParaRPr lang="en-US" altLang="en-US" smtClean="0">
              <a:solidFill>
                <a:prstClr val="black"/>
              </a:solidFill>
            </a:endParaRPr>
          </a:p>
        </p:txBody>
      </p:sp>
    </p:spTree>
    <p:extLst>
      <p:ext uri="{BB962C8B-B14F-4D97-AF65-F5344CB8AC3E}">
        <p14:creationId xmlns:p14="http://schemas.microsoft.com/office/powerpoint/2010/main" val="349703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D11E199-4052-4D71-A3AC-A99B3D451520}" type="slidenum">
              <a:rPr lang="en-US" altLang="en-US" smtClean="0">
                <a:solidFill>
                  <a:srgbClr val="000000"/>
                </a:solidFill>
                <a:ea typeface="MS PGothic" panose="020B0600070205080204" pitchFamily="34" charset="-128"/>
              </a:rPr>
              <a:pPr fontAlgn="base">
                <a:spcBef>
                  <a:spcPct val="0"/>
                </a:spcBef>
                <a:spcAft>
                  <a:spcPct val="0"/>
                </a:spcAft>
              </a:pPr>
              <a:t>15</a:t>
            </a:fld>
            <a:endParaRPr lang="en-US" altLang="en-US" smtClean="0">
              <a:solidFill>
                <a:srgbClr val="000000"/>
              </a:solidFill>
              <a:ea typeface="MS PGothic" panose="020B0600070205080204" pitchFamily="34" charset="-128"/>
            </a:endParaRPr>
          </a:p>
        </p:txBody>
      </p:sp>
    </p:spTree>
    <p:extLst>
      <p:ext uri="{BB962C8B-B14F-4D97-AF65-F5344CB8AC3E}">
        <p14:creationId xmlns:p14="http://schemas.microsoft.com/office/powerpoint/2010/main" val="416337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MS PGothic" panose="020B0600070205080204" pitchFamily="34" charset="-128"/>
              </a:rPr>
              <a:t>This slide outlines the learning objectives of the module. </a:t>
            </a:r>
          </a:p>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fld id="{7E9A00F2-A761-49CF-861C-28D0FE7DAAC6}" type="slidenum">
              <a:rPr lang="en-US" altLang="en-US" sz="1800" kern="0" smtClean="0">
                <a:solidFill>
                  <a:prstClr val="black"/>
                </a:solidFill>
                <a:latin typeface="Calibri" panose="020F0502020204030204" pitchFamily="34" charset="0"/>
              </a:rPr>
              <a:pPr>
                <a:defRPr/>
              </a:pPr>
              <a:t>2</a:t>
            </a:fld>
            <a:endParaRPr lang="en-US" altLang="en-US" sz="1800" kern="0">
              <a:solidFill>
                <a:prstClr val="black"/>
              </a:solidFill>
              <a:latin typeface="Calibri" panose="020F0502020204030204" pitchFamily="34" charset="0"/>
            </a:endParaRPr>
          </a:p>
        </p:txBody>
      </p:sp>
    </p:spTree>
    <p:extLst>
      <p:ext uri="{BB962C8B-B14F-4D97-AF65-F5344CB8AC3E}">
        <p14:creationId xmlns:p14="http://schemas.microsoft.com/office/powerpoint/2010/main" val="30532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MS PGothic" panose="020B0600070205080204" pitchFamily="34" charset="-128"/>
              </a:rPr>
              <a:t>The purpose of this slide is to facilitate an activity to get students thinking about the concept of research and empirical observation of a social psychological phenomenon. </a:t>
            </a:r>
          </a:p>
          <a:p>
            <a:pPr eaLnBrk="1" hangingPunct="1">
              <a:spcBef>
                <a:spcPct val="0"/>
              </a:spcBef>
            </a:pPr>
            <a:endParaRPr lang="en-US" altLang="en-US" smtClean="0">
              <a:ea typeface="MS PGothic" panose="020B0600070205080204" pitchFamily="34" charset="-128"/>
            </a:endParaRPr>
          </a:p>
          <a:p>
            <a:pPr eaLnBrk="1" hangingPunct="1">
              <a:spcBef>
                <a:spcPct val="0"/>
              </a:spcBef>
            </a:pPr>
            <a:r>
              <a:rPr lang="en-US" altLang="en-US" b="1" smtClean="0">
                <a:ea typeface="MS PGothic" panose="020B0600070205080204" pitchFamily="34" charset="-128"/>
              </a:rPr>
              <a:t>Activity (15 minutes): </a:t>
            </a:r>
            <a:r>
              <a:rPr lang="en-US" altLang="en-US" smtClean="0">
                <a:ea typeface="MS PGothic" panose="020B0600070205080204" pitchFamily="34" charset="-128"/>
              </a:rPr>
              <a:t>Begin by having them reflect silently about the prompt on screen and write down notes on a piece of paper. After this period of reflection you can shift to small group discussions. Discussion should then shift to the larger class so that students can share their ideas more widely. The purpose of this activity is to get students to think about definitions, hypotheses, methods of measurement, and ethical considerations. Although this activity can take a large amount of class time it is also engaging and can be used to cover a large amount of class content. These are points that you can underscore during the large class debriefing:</a:t>
            </a:r>
          </a:p>
          <a:p>
            <a:pPr eaLnBrk="1" hangingPunct="1">
              <a:spcBef>
                <a:spcPct val="0"/>
              </a:spcBef>
            </a:pPr>
            <a:endParaRPr lang="en-US" altLang="en-US" smtClean="0">
              <a:ea typeface="MS PGothic" panose="020B0600070205080204" pitchFamily="34" charset="-128"/>
            </a:endParaRPr>
          </a:p>
          <a:p>
            <a:pPr eaLnBrk="1" hangingPunct="1">
              <a:spcBef>
                <a:spcPct val="0"/>
              </a:spcBef>
            </a:pPr>
            <a:r>
              <a:rPr lang="en-US" altLang="en-US" b="1" smtClean="0">
                <a:ea typeface="MS PGothic" panose="020B0600070205080204" pitchFamily="34" charset="-128"/>
              </a:rPr>
              <a:t>-- Hypotheses: </a:t>
            </a:r>
            <a:r>
              <a:rPr lang="en-US" altLang="en-US" smtClean="0">
                <a:ea typeface="MS PGothic" panose="020B0600070205080204" pitchFamily="34" charset="-128"/>
              </a:rPr>
              <a:t>Students may mention certain groups (observing unmarried people in a bar or surveying teens in high school). This is an opportunity to point out the sometimes concealed hypotheses (in these examples that it is young people, or unmarried people who are more likely to flirt). Ask your students where their hypotheses originate. </a:t>
            </a:r>
          </a:p>
          <a:p>
            <a:pPr eaLnBrk="1" hangingPunct="1">
              <a:spcBef>
                <a:spcPct val="0"/>
              </a:spcBef>
            </a:pPr>
            <a:r>
              <a:rPr lang="en-US" altLang="en-US" smtClean="0">
                <a:ea typeface="MS PGothic" panose="020B0600070205080204" pitchFamily="34" charset="-128"/>
              </a:rPr>
              <a:t>--  </a:t>
            </a:r>
            <a:r>
              <a:rPr lang="en-US" altLang="en-US" b="1" smtClean="0">
                <a:ea typeface="MS PGothic" panose="020B0600070205080204" pitchFamily="34" charset="-128"/>
              </a:rPr>
              <a:t>Operationalizing/Measurement: </a:t>
            </a:r>
            <a:r>
              <a:rPr lang="en-US" altLang="en-US" smtClean="0">
                <a:ea typeface="MS PGothic" panose="020B0600070205080204" pitchFamily="34" charset="-128"/>
              </a:rPr>
              <a:t>Students might mention specific flirting behaviors or specific methods (observation, checklists, surveys, peer report). This is an opportunity for you to point out that all researchers make decisions about which measures might be the best and that there are always limitations to each method. This is why, of course, we use multiple methods and multiple studies to create a tapestry of findings that point toward a more confident conclusion. </a:t>
            </a:r>
          </a:p>
          <a:p>
            <a:pPr eaLnBrk="1" hangingPunct="1">
              <a:spcBef>
                <a:spcPct val="0"/>
              </a:spcBef>
            </a:pPr>
            <a:r>
              <a:rPr lang="en-US" altLang="en-US" smtClean="0">
                <a:ea typeface="MS PGothic" panose="020B0600070205080204" pitchFamily="34" charset="-128"/>
              </a:rPr>
              <a:t>-- </a:t>
            </a:r>
            <a:r>
              <a:rPr lang="en-US" altLang="en-US" b="1" smtClean="0">
                <a:ea typeface="MS PGothic" panose="020B0600070205080204" pitchFamily="34" charset="-128"/>
              </a:rPr>
              <a:t>Ethics: </a:t>
            </a:r>
            <a:r>
              <a:rPr lang="en-US" altLang="en-US" smtClean="0">
                <a:ea typeface="MS PGothic" panose="020B0600070205080204" pitchFamily="34" charset="-128"/>
              </a:rPr>
              <a:t>Students may mention natural observation (eg. Observing teens interact at a shopping mall) and this is a great opportunity to explore with the students if they think this would be ethical and under what conditions such observation might not be. </a:t>
            </a:r>
          </a:p>
          <a:p>
            <a:pPr eaLnBrk="1" hangingPunct="1">
              <a:spcBef>
                <a:spcPct val="0"/>
              </a:spcBef>
            </a:pPr>
            <a:endParaRPr lang="en-US"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8C9582D-94B2-4C0B-90DD-08F52DE82B1F}" type="slidenum">
              <a:rPr lang="en-US" altLang="en-US" smtClean="0">
                <a:solidFill>
                  <a:prstClr val="black"/>
                </a:solidFill>
              </a:rPr>
              <a:pPr fontAlgn="base">
                <a:spcBef>
                  <a:spcPct val="0"/>
                </a:spcBef>
                <a:spcAft>
                  <a:spcPct val="0"/>
                </a:spcAft>
              </a:pPr>
              <a:t>3</a:t>
            </a:fld>
            <a:endParaRPr lang="en-US" altLang="en-US" smtClean="0">
              <a:solidFill>
                <a:prstClr val="black"/>
              </a:solidFill>
            </a:endParaRPr>
          </a:p>
        </p:txBody>
      </p:sp>
    </p:spTree>
    <p:extLst>
      <p:ext uri="{BB962C8B-B14F-4D97-AF65-F5344CB8AC3E}">
        <p14:creationId xmlns:p14="http://schemas.microsoft.com/office/powerpoint/2010/main" val="1694497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The purpose of this slide is to provide students with an overview of the material that will be covered during each portion of the lecture</a:t>
            </a:r>
          </a:p>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A9A33A2-05AD-47F5-AC65-FB1C13E2CAE7}" type="slidenum">
              <a:rPr lang="en-US" altLang="en-US" smtClean="0">
                <a:solidFill>
                  <a:prstClr val="black"/>
                </a:solidFill>
              </a:rPr>
              <a:pPr fontAlgn="base">
                <a:spcBef>
                  <a:spcPct val="0"/>
                </a:spcBef>
                <a:spcAft>
                  <a:spcPct val="0"/>
                </a:spcAft>
              </a:pPr>
              <a:t>4</a:t>
            </a:fld>
            <a:endParaRPr lang="en-US" altLang="en-US" smtClean="0">
              <a:solidFill>
                <a:prstClr val="black"/>
              </a:solidFill>
            </a:endParaRPr>
          </a:p>
        </p:txBody>
      </p:sp>
    </p:spTree>
    <p:extLst>
      <p:ext uri="{BB962C8B-B14F-4D97-AF65-F5344CB8AC3E}">
        <p14:creationId xmlns:p14="http://schemas.microsoft.com/office/powerpoint/2010/main" val="224286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fontAlgn="auto" hangingPunct="1">
              <a:spcBef>
                <a:spcPct val="0"/>
              </a:spcBef>
              <a:spcAft>
                <a:spcPts val="0"/>
              </a:spcAft>
              <a:defRPr/>
            </a:pPr>
            <a:r>
              <a:rPr lang="en-US" dirty="0">
                <a:solidFill>
                  <a:prstClr val="black"/>
                </a:solidFill>
                <a:ea typeface="MS PGothic" charset="0"/>
              </a:rPr>
              <a:t>Here, the instructor introduces the idea that scientists in general, and social psychology researchers specifically, have a unique approach to thinking. At its heart scientific thinking is curious and exploratory. Scientists are intrigued by questions. Many people think that scientists are primarily focused on finding answers but this is not entirely true: </a:t>
            </a:r>
            <a:r>
              <a:rPr lang="en-US" dirty="0" smtClean="0">
                <a:solidFill>
                  <a:prstClr val="black"/>
                </a:solidFill>
                <a:ea typeface="MS PGothic" charset="0"/>
              </a:rPr>
              <a:t>they </a:t>
            </a:r>
            <a:r>
              <a:rPr lang="en-US" dirty="0">
                <a:solidFill>
                  <a:prstClr val="black"/>
                </a:solidFill>
                <a:ea typeface="MS PGothic" charset="0"/>
              </a:rPr>
              <a:t>love musing, wondering, and what ifs. The first of two “”think like a scientist” points is “generating hypotheses”. See below:</a:t>
            </a:r>
          </a:p>
          <a:p>
            <a:pPr eaLnBrk="1" fontAlgn="auto" hangingPunct="1">
              <a:spcBef>
                <a:spcPct val="0"/>
              </a:spcBef>
              <a:spcAft>
                <a:spcPts val="0"/>
              </a:spcAft>
              <a:defRPr/>
            </a:pPr>
            <a:endParaRPr lang="en-US" dirty="0">
              <a:solidFill>
                <a:prstClr val="black"/>
              </a:solidFill>
              <a:ea typeface="MS PGothic" charset="0"/>
            </a:endParaRPr>
          </a:p>
          <a:p>
            <a:pPr marL="228600" indent="-228600" eaLnBrk="1" fontAlgn="auto" hangingPunct="1">
              <a:spcBef>
                <a:spcPct val="0"/>
              </a:spcBef>
              <a:spcAft>
                <a:spcPts val="0"/>
              </a:spcAft>
              <a:buFontTx/>
              <a:buAutoNum type="alphaUcParenR"/>
              <a:defRPr/>
            </a:pPr>
            <a:r>
              <a:rPr lang="en-US" b="1" dirty="0">
                <a:solidFill>
                  <a:prstClr val="black"/>
                </a:solidFill>
                <a:ea typeface="MS PGothic" charset="0"/>
              </a:rPr>
              <a:t>Generating Hypotheses</a:t>
            </a:r>
            <a:r>
              <a:rPr lang="en-US" dirty="0">
                <a:solidFill>
                  <a:prstClr val="black"/>
                </a:solidFill>
                <a:ea typeface="MS PGothic" charset="0"/>
              </a:rPr>
              <a:t>: Scientists are on the prowl! They are constantly vigilant for interesting social phenomenon. Examples include: unusual behavior (the way an author talks about a character as if it is a separate person with a separate identity), interesting behavior (some people but not others say “thank you” to bus drivers when getting off the bus), confusing behavior (some people’s personalities change dramatically when they are in 1 on 1 interactions versus when they are interacting in large groups). Scientists notice these behaviors in real life, but also in their reading of previously published research, on TV, in books, and other works. Point out to students that this habit of observation becomes the foundation of research questions. </a:t>
            </a:r>
          </a:p>
          <a:p>
            <a:pPr marL="228600" indent="-228600" eaLnBrk="1" fontAlgn="auto" hangingPunct="1">
              <a:spcBef>
                <a:spcPct val="0"/>
              </a:spcBef>
              <a:spcAft>
                <a:spcPts val="0"/>
              </a:spcAft>
              <a:buFontTx/>
              <a:buAutoNum type="alphaUcParenR"/>
              <a:defRPr/>
            </a:pPr>
            <a:endParaRPr lang="en-US" dirty="0">
              <a:solidFill>
                <a:prstClr val="black"/>
              </a:solidFill>
              <a:ea typeface="MS PGothic" charset="0"/>
            </a:endParaRPr>
          </a:p>
          <a:p>
            <a:pPr marL="228600" indent="-228600" eaLnBrk="1" fontAlgn="auto" hangingPunct="1">
              <a:spcBef>
                <a:spcPct val="0"/>
              </a:spcBef>
              <a:spcAft>
                <a:spcPts val="0"/>
              </a:spcAft>
              <a:buFontTx/>
              <a:buAutoNum type="alphaUcParenR"/>
              <a:defRPr/>
            </a:pPr>
            <a:r>
              <a:rPr lang="en-US" b="1" dirty="0">
                <a:solidFill>
                  <a:prstClr val="black"/>
                </a:solidFill>
                <a:ea typeface="MS PGothic" charset="0"/>
              </a:rPr>
              <a:t>Optional class activity</a:t>
            </a:r>
            <a:r>
              <a:rPr lang="en-US" dirty="0">
                <a:solidFill>
                  <a:prstClr val="black"/>
                </a:solidFill>
                <a:ea typeface="MS PGothic" charset="0"/>
              </a:rPr>
              <a:t>: Have students consider their own lives. Direct them to think about their relationships, about their activities, about their work and school lives, about their sense of identity. Using small groups, have them share interesting observations about curious phenomena. These could include patterns of speech, non-verbal behavior, competition, school culture or almost any social topic. In small groups have them generate a few hypotheses about the most intriguing observation offered. </a:t>
            </a:r>
          </a:p>
          <a:p>
            <a:pPr eaLnBrk="1" hangingPunct="1">
              <a:spcBef>
                <a:spcPct val="0"/>
              </a:spcBef>
              <a:defRPr/>
            </a:pPr>
            <a:endParaRPr lang="en-US" altLang="en-US" dirty="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C1A278-55BB-4B36-BCBC-51ECCFFB0CF2}" type="slidenum">
              <a:rPr lang="en-US" altLang="en-US" smtClean="0">
                <a:solidFill>
                  <a:prstClr val="black"/>
                </a:solidFill>
              </a:rPr>
              <a:pPr fontAlgn="base">
                <a:spcBef>
                  <a:spcPct val="0"/>
                </a:spcBef>
                <a:spcAft>
                  <a:spcPct val="0"/>
                </a:spcAft>
              </a:pPr>
              <a:t>5</a:t>
            </a:fld>
            <a:endParaRPr lang="en-US" altLang="en-US" smtClean="0">
              <a:solidFill>
                <a:prstClr val="black"/>
              </a:solidFill>
            </a:endParaRPr>
          </a:p>
        </p:txBody>
      </p:sp>
    </p:spTree>
    <p:extLst>
      <p:ext uri="{BB962C8B-B14F-4D97-AF65-F5344CB8AC3E}">
        <p14:creationId xmlns:p14="http://schemas.microsoft.com/office/powerpoint/2010/main" val="137421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The purpose of this slide is to provide students with an overview of the material that will be covered during each portion of the lecture</a:t>
            </a:r>
          </a:p>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E3A4015-B2CD-4467-B119-5647426853A0}" type="slidenum">
              <a:rPr lang="en-US" altLang="en-US" smtClean="0">
                <a:solidFill>
                  <a:prstClr val="black"/>
                </a:solidFill>
              </a:rPr>
              <a:pPr fontAlgn="base">
                <a:spcBef>
                  <a:spcPct val="0"/>
                </a:spcBef>
                <a:spcAft>
                  <a:spcPct val="0"/>
                </a:spcAft>
              </a:pPr>
              <a:t>6</a:t>
            </a:fld>
            <a:endParaRPr lang="en-US" altLang="en-US" smtClean="0">
              <a:solidFill>
                <a:prstClr val="black"/>
              </a:solidFill>
            </a:endParaRPr>
          </a:p>
        </p:txBody>
      </p:sp>
    </p:spTree>
    <p:extLst>
      <p:ext uri="{BB962C8B-B14F-4D97-AF65-F5344CB8AC3E}">
        <p14:creationId xmlns:p14="http://schemas.microsoft.com/office/powerpoint/2010/main" val="183738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ea typeface="MS PGothic" panose="020B0600070205080204" pitchFamily="34" charset="-128"/>
              </a:rPr>
              <a:t>Here, instructors highlight a number of important issues related to social psychology research.</a:t>
            </a:r>
          </a:p>
          <a:p>
            <a:pPr eaLnBrk="1" hangingPunct="1">
              <a:spcBef>
                <a:spcPct val="0"/>
              </a:spcBef>
            </a:pPr>
            <a:endParaRPr lang="en-US" altLang="en-US" smtClean="0">
              <a:solidFill>
                <a:srgbClr val="000000"/>
              </a:solidFill>
              <a:ea typeface="MS PGothic" panose="020B0600070205080204" pitchFamily="34" charset="-128"/>
            </a:endParaRPr>
          </a:p>
          <a:p>
            <a:pPr eaLnBrk="1" hangingPunct="1">
              <a:spcBef>
                <a:spcPct val="0"/>
              </a:spcBef>
            </a:pPr>
            <a:r>
              <a:rPr lang="en-US" altLang="en-US" u="sng" smtClean="0">
                <a:solidFill>
                  <a:srgbClr val="000000"/>
                </a:solidFill>
                <a:ea typeface="MS PGothic" panose="020B0600070205080204" pitchFamily="34" charset="-128"/>
              </a:rPr>
              <a:t>Measurement</a:t>
            </a:r>
            <a:r>
              <a:rPr lang="en-US" altLang="en-US" smtClean="0">
                <a:solidFill>
                  <a:srgbClr val="000000"/>
                </a:solidFill>
                <a:ea typeface="MS PGothic" panose="020B0600070205080204" pitchFamily="34" charset="-128"/>
              </a:rPr>
              <a:t>: Once a researcher has identified a hypothesis they have to determine a way to measure it. This means creating very specific definitions or the phenomenon they wish to investigate. Possible discussion questions:</a:t>
            </a:r>
          </a:p>
          <a:p>
            <a:pPr eaLnBrk="1" hangingPunct="1">
              <a:spcBef>
                <a:spcPct val="0"/>
              </a:spcBef>
            </a:pPr>
            <a:r>
              <a:rPr lang="en-US" altLang="en-US" smtClean="0">
                <a:solidFill>
                  <a:srgbClr val="000000"/>
                </a:solidFill>
                <a:ea typeface="MS PGothic" panose="020B0600070205080204" pitchFamily="34" charset="-128"/>
              </a:rPr>
              <a:t>--Imagine you wanted to research the effects of mobile phone use on the quality of romantic relationships. You would have to define “mobile phone use” as well as “romantic relationships” and also provide measures of “quality”. How would you define these terms in a way that can be measured?</a:t>
            </a:r>
          </a:p>
          <a:p>
            <a:pPr eaLnBrk="1" hangingPunct="1">
              <a:spcBef>
                <a:spcPct val="0"/>
              </a:spcBef>
            </a:pPr>
            <a:endParaRPr lang="en-US" altLang="en-US" smtClean="0">
              <a:solidFill>
                <a:srgbClr val="000000"/>
              </a:solidFill>
              <a:ea typeface="MS PGothic" panose="020B0600070205080204" pitchFamily="34" charset="-128"/>
            </a:endParaRPr>
          </a:p>
          <a:p>
            <a:pPr eaLnBrk="1" hangingPunct="1">
              <a:spcBef>
                <a:spcPct val="0"/>
              </a:spcBef>
            </a:pPr>
            <a:r>
              <a:rPr lang="en-US" altLang="en-US" u="sng" smtClean="0">
                <a:solidFill>
                  <a:srgbClr val="000000"/>
                </a:solidFill>
                <a:ea typeface="MS PGothic" panose="020B0600070205080204" pitchFamily="34" charset="-128"/>
              </a:rPr>
              <a:t>Ethics</a:t>
            </a:r>
            <a:r>
              <a:rPr lang="en-US" altLang="en-US" smtClean="0">
                <a:solidFill>
                  <a:srgbClr val="000000"/>
                </a:solidFill>
                <a:ea typeface="MS PGothic" panose="020B0600070205080204" pitchFamily="34" charset="-128"/>
              </a:rPr>
              <a:t>: Ethics are important to protect participants from physical or psychological harm. This is particularly true in social psychology where experience sampling can intrude on daily life, naturalistic observation is a threat to privacy, and deception is used. You may choose to use clickers or raised hands to discover how many students know what an IRB is or about the ethics review process for research. Possible discussion question:</a:t>
            </a:r>
          </a:p>
          <a:p>
            <a:pPr eaLnBrk="1" hangingPunct="1">
              <a:spcBef>
                <a:spcPct val="0"/>
              </a:spcBef>
            </a:pPr>
            <a:r>
              <a:rPr lang="en-US" altLang="en-US" smtClean="0">
                <a:solidFill>
                  <a:srgbClr val="000000"/>
                </a:solidFill>
                <a:ea typeface="MS PGothic" panose="020B0600070205080204" pitchFamily="34" charset="-128"/>
              </a:rPr>
              <a:t>-- At University A there is an Institutional Review Board (IRB) that meets regularly to review research proposals. The board includes doctoral level researchers from several fields. They read and discuss applications and either suggest revisions, deny the research, or approve the research. Applications ask the research to identify potential harm and the potential benefit of the study and to identify the specific participant group and measurement techniques used. The approval is for a set period of time and must be renewed on a regular basis. What are your reactions to this process? How might you improve this process?</a:t>
            </a:r>
          </a:p>
          <a:p>
            <a:pPr eaLnBrk="1" hangingPunct="1">
              <a:spcBef>
                <a:spcPct val="0"/>
              </a:spcBef>
            </a:pPr>
            <a:endParaRPr lang="en-US" altLang="en-US" smtClean="0">
              <a:solidFill>
                <a:srgbClr val="000000"/>
              </a:solidFill>
              <a:ea typeface="MS PGothic" panose="020B0600070205080204" pitchFamily="34" charset="-128"/>
            </a:endParaRPr>
          </a:p>
          <a:p>
            <a:pPr eaLnBrk="1" hangingPunct="1">
              <a:spcBef>
                <a:spcPct val="0"/>
              </a:spcBef>
            </a:pPr>
            <a:r>
              <a:rPr lang="en-US" altLang="en-US" u="sng" smtClean="0">
                <a:solidFill>
                  <a:srgbClr val="000000"/>
                </a:solidFill>
                <a:ea typeface="MS PGothic" panose="020B0600070205080204" pitchFamily="34" charset="-128"/>
              </a:rPr>
              <a:t>WEIRD samples</a:t>
            </a:r>
            <a:r>
              <a:rPr lang="en-US" altLang="en-US" smtClean="0">
                <a:solidFill>
                  <a:srgbClr val="000000"/>
                </a:solidFill>
                <a:ea typeface="MS PGothic" panose="020B0600070205080204" pitchFamily="34" charset="-128"/>
              </a:rPr>
              <a:t>: For years psychologists have relied heavily on convenience samples. Specifically, they have employed university students as research participants. This has led some critics to wonder about the generalizability of study results. WEIRD stands for “Western, educated, industrialized, rich, democratic.” This suggests that some societies and cultures (eg. Middle Eastern cultures) are underrepresented in psychological research.  This is not to say that there have been NO studies on frequently overlooked groups. Possible discussion questions:</a:t>
            </a:r>
          </a:p>
          <a:p>
            <a:pPr eaLnBrk="1" hangingPunct="1">
              <a:spcBef>
                <a:spcPct val="0"/>
              </a:spcBef>
            </a:pPr>
            <a:r>
              <a:rPr lang="en-US" altLang="en-US" smtClean="0">
                <a:solidFill>
                  <a:srgbClr val="000000"/>
                </a:solidFill>
                <a:ea typeface="MS PGothic" panose="020B0600070205080204" pitchFamily="34" charset="-128"/>
              </a:rPr>
              <a:t>-- Study A finds that 18-24-year-olds at a university in Vancouver, Canada place a heavier emphasis on “meaning at work” than do 55-62-year-olds. How should we interpret these results and what can be done to mitigate WEIRD bias in future research?</a:t>
            </a:r>
          </a:p>
          <a:p>
            <a:pPr eaLnBrk="1" hangingPunct="1">
              <a:spcBef>
                <a:spcPct val="0"/>
              </a:spcBef>
            </a:pPr>
            <a:endParaRPr lang="en-US" altLang="en-US" smtClean="0">
              <a:solidFill>
                <a:srgbClr val="000000"/>
              </a:solidFill>
              <a:ea typeface="MS PGothic" panose="020B0600070205080204" pitchFamily="34" charset="-128"/>
            </a:endParaRPr>
          </a:p>
          <a:p>
            <a:pPr eaLnBrk="1" hangingPunct="1">
              <a:spcBef>
                <a:spcPct val="0"/>
              </a:spcBef>
            </a:pPr>
            <a:endParaRPr lang="en-US" altLang="en-US" smtClean="0">
              <a:solidFill>
                <a:srgbClr val="000000"/>
              </a:solidFill>
              <a:ea typeface="MS PGothic" panose="020B0600070205080204" pitchFamily="34" charset="-128"/>
            </a:endParaRPr>
          </a:p>
          <a:p>
            <a:pPr eaLnBrk="1" hangingPunct="1">
              <a:spcBef>
                <a:spcPct val="0"/>
              </a:spcBef>
            </a:pPr>
            <a:r>
              <a:rPr lang="en-US" altLang="en-US" b="1" smtClean="0">
                <a:solidFill>
                  <a:srgbClr val="000000"/>
                </a:solidFill>
                <a:ea typeface="MS PGothic" panose="020B0600070205080204" pitchFamily="34" charset="-128"/>
              </a:rPr>
              <a:t>Note</a:t>
            </a:r>
            <a:r>
              <a:rPr lang="en-US" altLang="en-US" smtClean="0">
                <a:solidFill>
                  <a:srgbClr val="000000"/>
                </a:solidFill>
                <a:ea typeface="MS PGothic" panose="020B0600070205080204" pitchFamily="34" charset="-128"/>
              </a:rPr>
              <a:t>: This is an </a:t>
            </a:r>
            <a:r>
              <a:rPr lang="en-US" altLang="en-US" smtClean="0">
                <a:solidFill>
                  <a:srgbClr val="000000"/>
                </a:solidFill>
              </a:rPr>
              <a:t>opportunity to stress that these topics are viewed as values-neutral, exploratory topics rather than political in nature. Some students will see cultural differences as a fundamentally political idea (eg. Is it racist or insensitive to draw similarities between Chinese and Japanese people?). </a:t>
            </a:r>
            <a:endParaRPr lang="en-US" altLang="en-US" smtClean="0">
              <a:solidFill>
                <a:srgbClr val="000000"/>
              </a:solidFill>
              <a:ea typeface="MS PGothic" panose="020B0600070205080204" pitchFamily="34" charset="-128"/>
            </a:endParaRPr>
          </a:p>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39F86FE-C3E1-4EC6-892F-9B8F1706D3D4}" type="slidenum">
              <a:rPr lang="en-US" altLang="en-US" smtClean="0">
                <a:solidFill>
                  <a:prstClr val="black"/>
                </a:solidFill>
              </a:rPr>
              <a:pPr fontAlgn="base">
                <a:spcBef>
                  <a:spcPct val="0"/>
                </a:spcBef>
                <a:spcAft>
                  <a:spcPct val="0"/>
                </a:spcAft>
              </a:pPr>
              <a:t>7</a:t>
            </a:fld>
            <a:endParaRPr lang="en-US" altLang="en-US" smtClean="0">
              <a:solidFill>
                <a:prstClr val="black"/>
              </a:solidFill>
            </a:endParaRPr>
          </a:p>
        </p:txBody>
      </p:sp>
    </p:spTree>
    <p:extLst>
      <p:ext uri="{BB962C8B-B14F-4D97-AF65-F5344CB8AC3E}">
        <p14:creationId xmlns:p14="http://schemas.microsoft.com/office/powerpoint/2010/main" val="419928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The purpose of this slide is to provide students with an overview of the material that will be covered during each portion of the lecture</a:t>
            </a:r>
          </a:p>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17C2D43-28F3-4F84-93D4-04FEF5C1AEFA}" type="slidenum">
              <a:rPr lang="en-US" altLang="en-US" smtClean="0">
                <a:solidFill>
                  <a:prstClr val="black"/>
                </a:solidFill>
              </a:rPr>
              <a:pPr fontAlgn="base">
                <a:spcBef>
                  <a:spcPct val="0"/>
                </a:spcBef>
                <a:spcAft>
                  <a:spcPct val="0"/>
                </a:spcAft>
              </a:pPr>
              <a:t>8</a:t>
            </a:fld>
            <a:endParaRPr lang="en-US" altLang="en-US" smtClean="0">
              <a:solidFill>
                <a:prstClr val="black"/>
              </a:solidFill>
            </a:endParaRPr>
          </a:p>
        </p:txBody>
      </p:sp>
    </p:spTree>
    <p:extLst>
      <p:ext uri="{BB962C8B-B14F-4D97-AF65-F5344CB8AC3E}">
        <p14:creationId xmlns:p14="http://schemas.microsoft.com/office/powerpoint/2010/main" val="13016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rgbClr val="000000"/>
                </a:solidFill>
              </a:rPr>
              <a:t>In this, you can present the first of 5 common research paradigms. The laboratory experiment is, perhaps, the oldest and most prototypical way to conduct research. It comes to psychology from medicine and physiology studies. A laboratory is an artificial and controlled environment. Lab studies help us control variables and establish causality. Because of their artificial environment, however, their results do not necessarily generalize to real world behaviors.  </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One easy way for students to understand this concept is to compare the laboratory to the classroom environment. The classroom is, in many ways, an artificial and controlled environment meant to promote learning. You can engage the students in thinking like scientists by suggesting they consider an investigation of how the classroom might help or hinder learning. Use the actual classroom environment as your example. </a:t>
            </a:r>
          </a:p>
          <a:p>
            <a:pPr eaLnBrk="1" hangingPunct="1">
              <a:spcBef>
                <a:spcPct val="0"/>
              </a:spcBef>
            </a:pPr>
            <a:r>
              <a:rPr lang="en-US" altLang="en-US" u="sng" smtClean="0">
                <a:solidFill>
                  <a:srgbClr val="000000"/>
                </a:solidFill>
              </a:rPr>
              <a:t>Small Group Activity</a:t>
            </a:r>
          </a:p>
          <a:p>
            <a:pPr eaLnBrk="1" hangingPunct="1">
              <a:spcBef>
                <a:spcPct val="0"/>
              </a:spcBef>
            </a:pPr>
            <a:r>
              <a:rPr lang="en-US" altLang="en-US" b="1" smtClean="0">
                <a:solidFill>
                  <a:srgbClr val="000000"/>
                </a:solidFill>
              </a:rPr>
              <a:t>Step 1:</a:t>
            </a:r>
            <a:r>
              <a:rPr lang="en-US" altLang="en-US" smtClean="0">
                <a:solidFill>
                  <a:srgbClr val="000000"/>
                </a:solidFill>
              </a:rPr>
              <a:t> observations and hypotheses– what elements of the classroom might influence learning outcomes? Guide students to consider the following 4 categories: </a:t>
            </a:r>
          </a:p>
          <a:p>
            <a:pPr eaLnBrk="1" hangingPunct="1">
              <a:spcBef>
                <a:spcPct val="0"/>
              </a:spcBef>
            </a:pPr>
            <a:r>
              <a:rPr lang="en-US" altLang="en-US" smtClean="0">
                <a:solidFill>
                  <a:srgbClr val="000000"/>
                </a:solidFill>
              </a:rPr>
              <a:t>	--Instructor variables (eg. Humor)</a:t>
            </a:r>
          </a:p>
          <a:p>
            <a:pPr eaLnBrk="1" hangingPunct="1">
              <a:spcBef>
                <a:spcPct val="0"/>
              </a:spcBef>
            </a:pPr>
            <a:r>
              <a:rPr lang="en-US" altLang="en-US" smtClean="0">
                <a:solidFill>
                  <a:srgbClr val="000000"/>
                </a:solidFill>
              </a:rPr>
              <a:t>	-- Student variables (e.g. where they sit in class)</a:t>
            </a:r>
          </a:p>
          <a:p>
            <a:pPr eaLnBrk="1" hangingPunct="1">
              <a:spcBef>
                <a:spcPct val="0"/>
              </a:spcBef>
            </a:pPr>
            <a:r>
              <a:rPr lang="en-US" altLang="en-US" smtClean="0">
                <a:solidFill>
                  <a:srgbClr val="000000"/>
                </a:solidFill>
              </a:rPr>
              <a:t>	-- Physical variables (e.g. are there windows)</a:t>
            </a:r>
          </a:p>
          <a:p>
            <a:pPr eaLnBrk="1" hangingPunct="1">
              <a:spcBef>
                <a:spcPct val="0"/>
              </a:spcBef>
            </a:pPr>
            <a:r>
              <a:rPr lang="en-US" altLang="en-US" smtClean="0">
                <a:solidFill>
                  <a:srgbClr val="000000"/>
                </a:solidFill>
              </a:rPr>
              <a:t>	-- Course design variables (eg. % lecture v. discussion)</a:t>
            </a:r>
          </a:p>
          <a:p>
            <a:pPr eaLnBrk="1" hangingPunct="1">
              <a:spcBef>
                <a:spcPct val="0"/>
              </a:spcBef>
            </a:pPr>
            <a:r>
              <a:rPr lang="en-US" altLang="en-US" b="1" smtClean="0">
                <a:solidFill>
                  <a:srgbClr val="000000"/>
                </a:solidFill>
              </a:rPr>
              <a:t>Step 2:</a:t>
            </a:r>
            <a:r>
              <a:rPr lang="en-US" altLang="en-US" smtClean="0">
                <a:solidFill>
                  <a:srgbClr val="000000"/>
                </a:solidFill>
              </a:rPr>
              <a:t> Have students focus on one of the 4 categories and generate a specific hypothesis and measures. These measures need not be actual instruments, they can be hypothetical. </a:t>
            </a:r>
          </a:p>
          <a:p>
            <a:pPr eaLnBrk="1" hangingPunct="1">
              <a:spcBef>
                <a:spcPct val="0"/>
              </a:spcBef>
            </a:pPr>
            <a:r>
              <a:rPr lang="en-US" altLang="en-US" b="1" smtClean="0">
                <a:solidFill>
                  <a:srgbClr val="000000"/>
                </a:solidFill>
              </a:rPr>
              <a:t>Step 3:</a:t>
            </a:r>
            <a:r>
              <a:rPr lang="en-US" altLang="en-US" smtClean="0">
                <a:solidFill>
                  <a:srgbClr val="000000"/>
                </a:solidFill>
              </a:rPr>
              <a:t> Engage students in creating the research design. How, exactly, would they control the other variables so that they could see the unique effects of their own variable of interest? </a:t>
            </a:r>
          </a:p>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EBF05E6-4CC0-4B91-A512-F303F77A7329}" type="slidenum">
              <a:rPr lang="en-US" altLang="en-US" smtClean="0">
                <a:solidFill>
                  <a:prstClr val="black"/>
                </a:solidFill>
              </a:rPr>
              <a:pPr fontAlgn="base">
                <a:spcBef>
                  <a:spcPct val="0"/>
                </a:spcBef>
                <a:spcAft>
                  <a:spcPct val="0"/>
                </a:spcAft>
              </a:pPr>
              <a:t>9</a:t>
            </a:fld>
            <a:endParaRPr lang="en-US" altLang="en-US" smtClean="0">
              <a:solidFill>
                <a:prstClr val="black"/>
              </a:solidFill>
            </a:endParaRPr>
          </a:p>
        </p:txBody>
      </p:sp>
    </p:spTree>
    <p:extLst>
      <p:ext uri="{BB962C8B-B14F-4D97-AF65-F5344CB8AC3E}">
        <p14:creationId xmlns:p14="http://schemas.microsoft.com/office/powerpoint/2010/main" val="344325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447DAD-700A-4D27-BC11-784380C5102C}" type="datetimeFigureOut">
              <a:rPr lang="en-US" altLang="en-US"/>
              <a:pPr>
                <a:defRPr/>
              </a:pPr>
              <a:t>9/30/2016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F200A91-5811-449C-A1CD-63544932A490}" type="slidenum">
              <a:rPr lang="en-US" altLang="en-US"/>
              <a:pPr>
                <a:defRPr/>
              </a:pPr>
              <a:t>‹#›</a:t>
            </a:fld>
            <a:endParaRPr lang="en-US" altLang="en-US"/>
          </a:p>
        </p:txBody>
      </p:sp>
    </p:spTree>
    <p:extLst>
      <p:ext uri="{BB962C8B-B14F-4D97-AF65-F5344CB8AC3E}">
        <p14:creationId xmlns:p14="http://schemas.microsoft.com/office/powerpoint/2010/main" val="12870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540E82-2E5D-434D-BE96-F4EAB80C9B8F}" type="datetimeFigureOut">
              <a:rPr lang="en-US" altLang="en-US"/>
              <a:pPr>
                <a:defRPr/>
              </a:pPr>
              <a:t>9/30/2016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A4B9645-573D-41A5-AB2B-55064C16F00A}" type="slidenum">
              <a:rPr lang="en-US" altLang="en-US"/>
              <a:pPr>
                <a:defRPr/>
              </a:pPr>
              <a:t>‹#›</a:t>
            </a:fld>
            <a:endParaRPr lang="en-US" altLang="en-US"/>
          </a:p>
        </p:txBody>
      </p:sp>
    </p:spTree>
    <p:extLst>
      <p:ext uri="{BB962C8B-B14F-4D97-AF65-F5344CB8AC3E}">
        <p14:creationId xmlns:p14="http://schemas.microsoft.com/office/powerpoint/2010/main" val="6482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FE905D2-6181-4872-89E2-B22453270DF7}" type="datetimeFigureOut">
              <a:rPr lang="en-US" altLang="en-US"/>
              <a:pPr>
                <a:defRPr/>
              </a:pPr>
              <a:t>9/30/2016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2690B-BCFB-4B55-8E0D-14B66D28F3FC}" type="slidenum">
              <a:rPr lang="en-US" altLang="en-US"/>
              <a:pPr>
                <a:defRPr/>
              </a:pPr>
              <a:t>‹#›</a:t>
            </a:fld>
            <a:endParaRPr lang="en-US" altLang="en-US"/>
          </a:p>
        </p:txBody>
      </p:sp>
    </p:spTree>
    <p:extLst>
      <p:ext uri="{BB962C8B-B14F-4D97-AF65-F5344CB8AC3E}">
        <p14:creationId xmlns:p14="http://schemas.microsoft.com/office/powerpoint/2010/main" val="17342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02F590-D75E-47B9-93C7-D7BBDE392120}" type="datetimeFigureOut">
              <a:rPr lang="en-US" altLang="en-US"/>
              <a:pPr>
                <a:defRPr/>
              </a:pPr>
              <a:t>9/30/2016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07C5321-24F8-410B-BF1F-0F1A9FDE2308}" type="slidenum">
              <a:rPr lang="en-US" altLang="en-US"/>
              <a:pPr>
                <a:defRPr/>
              </a:pPr>
              <a:t>‹#›</a:t>
            </a:fld>
            <a:endParaRPr lang="en-US" altLang="en-US"/>
          </a:p>
        </p:txBody>
      </p:sp>
    </p:spTree>
    <p:extLst>
      <p:ext uri="{BB962C8B-B14F-4D97-AF65-F5344CB8AC3E}">
        <p14:creationId xmlns:p14="http://schemas.microsoft.com/office/powerpoint/2010/main" val="311571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79BA3C4-6B58-4823-8C8A-905F24C871B6}" type="datetimeFigureOut">
              <a:rPr lang="en-US" altLang="en-US"/>
              <a:pPr>
                <a:defRPr/>
              </a:pPr>
              <a:t>9/30/2016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E405C67-287B-4430-91D3-218DCFD582E2}" type="slidenum">
              <a:rPr lang="en-US" altLang="en-US"/>
              <a:pPr>
                <a:defRPr/>
              </a:pPr>
              <a:t>‹#›</a:t>
            </a:fld>
            <a:endParaRPr lang="en-US" altLang="en-US"/>
          </a:p>
        </p:txBody>
      </p:sp>
    </p:spTree>
    <p:extLst>
      <p:ext uri="{BB962C8B-B14F-4D97-AF65-F5344CB8AC3E}">
        <p14:creationId xmlns:p14="http://schemas.microsoft.com/office/powerpoint/2010/main" val="201429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1F52B2-F630-43E5-882F-CE0165EAFDA6}" type="datetimeFigureOut">
              <a:rPr lang="en-US" altLang="en-US"/>
              <a:pPr>
                <a:defRPr/>
              </a:pPr>
              <a:t>9/30/2016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7624CAF-C49E-45AF-A209-5E9562104848}" type="slidenum">
              <a:rPr lang="en-US" altLang="en-US"/>
              <a:pPr>
                <a:defRPr/>
              </a:pPr>
              <a:t>‹#›</a:t>
            </a:fld>
            <a:endParaRPr lang="en-US" altLang="en-US"/>
          </a:p>
        </p:txBody>
      </p:sp>
    </p:spTree>
    <p:extLst>
      <p:ext uri="{BB962C8B-B14F-4D97-AF65-F5344CB8AC3E}">
        <p14:creationId xmlns:p14="http://schemas.microsoft.com/office/powerpoint/2010/main" val="325985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734C2F-56AA-44D3-AFB0-F248672CDE25}" type="datetimeFigureOut">
              <a:rPr lang="en-US" altLang="en-US"/>
              <a:pPr>
                <a:defRPr/>
              </a:pPr>
              <a:t>9/30/2016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C2FDE1B-B28A-4BD3-A9EA-A633CE7193EF}" type="slidenum">
              <a:rPr lang="en-US" altLang="en-US"/>
              <a:pPr>
                <a:defRPr/>
              </a:pPr>
              <a:t>‹#›</a:t>
            </a:fld>
            <a:endParaRPr lang="en-US" altLang="en-US"/>
          </a:p>
        </p:txBody>
      </p:sp>
    </p:spTree>
    <p:extLst>
      <p:ext uri="{BB962C8B-B14F-4D97-AF65-F5344CB8AC3E}">
        <p14:creationId xmlns:p14="http://schemas.microsoft.com/office/powerpoint/2010/main" val="195201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538EAE9-26DB-4238-BB1C-ADF5F176DF58}" type="datetimeFigureOut">
              <a:rPr lang="en-US" altLang="en-US"/>
              <a:pPr>
                <a:defRPr/>
              </a:pPr>
              <a:t>9/30/2016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7A2CF0A-9F1C-4462-B8B9-F887FE01A42D}" type="slidenum">
              <a:rPr lang="en-US" altLang="en-US"/>
              <a:pPr>
                <a:defRPr/>
              </a:pPr>
              <a:t>‹#›</a:t>
            </a:fld>
            <a:endParaRPr lang="en-US" altLang="en-US"/>
          </a:p>
        </p:txBody>
      </p:sp>
    </p:spTree>
    <p:extLst>
      <p:ext uri="{BB962C8B-B14F-4D97-AF65-F5344CB8AC3E}">
        <p14:creationId xmlns:p14="http://schemas.microsoft.com/office/powerpoint/2010/main" val="325139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66FC579-5EE7-4783-8CE4-5A5B6AD98F03}" type="datetimeFigureOut">
              <a:rPr lang="en-US" altLang="en-US"/>
              <a:pPr>
                <a:defRPr/>
              </a:pPr>
              <a:t>9/30/2016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1B56C54-D1BA-476A-9769-C463CAEFD36E}" type="slidenum">
              <a:rPr lang="en-US" altLang="en-US"/>
              <a:pPr>
                <a:defRPr/>
              </a:pPr>
              <a:t>‹#›</a:t>
            </a:fld>
            <a:endParaRPr lang="en-US" altLang="en-US"/>
          </a:p>
        </p:txBody>
      </p:sp>
    </p:spTree>
    <p:extLst>
      <p:ext uri="{BB962C8B-B14F-4D97-AF65-F5344CB8AC3E}">
        <p14:creationId xmlns:p14="http://schemas.microsoft.com/office/powerpoint/2010/main" val="236905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F1A9094-50BF-451D-B211-D8C0FAFF066C}" type="datetimeFigureOut">
              <a:rPr lang="en-US" altLang="en-US"/>
              <a:pPr>
                <a:defRPr/>
              </a:pPr>
              <a:t>9/30/2016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4F000B-D9FF-401C-A542-C042346DD299}" type="slidenum">
              <a:rPr lang="en-US" altLang="en-US"/>
              <a:pPr>
                <a:defRPr/>
              </a:pPr>
              <a:t>‹#›</a:t>
            </a:fld>
            <a:endParaRPr lang="en-US" altLang="en-US"/>
          </a:p>
        </p:txBody>
      </p:sp>
    </p:spTree>
    <p:extLst>
      <p:ext uri="{BB962C8B-B14F-4D97-AF65-F5344CB8AC3E}">
        <p14:creationId xmlns:p14="http://schemas.microsoft.com/office/powerpoint/2010/main" val="177837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E6AFFE-4BC0-4E04-B043-37E18A288BE5}" type="datetimeFigureOut">
              <a:rPr lang="en-US" altLang="en-US"/>
              <a:pPr>
                <a:defRPr/>
              </a:pPr>
              <a:t>9/30/2016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2FB6DD7-F80C-4E68-B91F-F268DCCD5F92}" type="slidenum">
              <a:rPr lang="en-US" altLang="en-US"/>
              <a:pPr>
                <a:defRPr/>
              </a:pPr>
              <a:t>‹#›</a:t>
            </a:fld>
            <a:endParaRPr lang="en-US" altLang="en-US"/>
          </a:p>
        </p:txBody>
      </p:sp>
    </p:spTree>
    <p:extLst>
      <p:ext uri="{BB962C8B-B14F-4D97-AF65-F5344CB8AC3E}">
        <p14:creationId xmlns:p14="http://schemas.microsoft.com/office/powerpoint/2010/main" val="290298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900">
                <a:solidFill>
                  <a:srgbClr val="898989"/>
                </a:solidFill>
                <a:latin typeface="Calibri" panose="020F0502020204030204" pitchFamily="34" charset="0"/>
              </a:defRPr>
            </a:lvl1pPr>
          </a:lstStyle>
          <a:p>
            <a:pPr>
              <a:defRPr/>
            </a:pPr>
            <a:fld id="{C317FA35-FD12-47A7-A3E2-E750A4DD867B}" type="datetimeFigureOut">
              <a:rPr lang="en-US" altLang="en-US"/>
              <a:pPr>
                <a:defRPr/>
              </a:pPr>
              <a:t>9/30/2016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fontAlgn="auto" hangingPunct="1">
              <a:spcBef>
                <a:spcPts val="0"/>
              </a:spcBef>
              <a:spcAft>
                <a:spcPts val="0"/>
              </a:spcAft>
              <a:defRPr sz="900">
                <a:solidFill>
                  <a:srgbClr val="898989"/>
                </a:solidFill>
                <a:latin typeface="Calibri" panose="020F0502020204030204" pitchFamily="34" charset="0"/>
              </a:defRPr>
            </a:lvl1pPr>
          </a:lstStyle>
          <a:p>
            <a:pPr>
              <a:defRPr/>
            </a:pPr>
            <a:fld id="{2ED4BB51-055D-4757-B650-C7E789CD7803}" type="slidenum">
              <a:rPr lang="en-US" altLang="en-US"/>
              <a:pPr>
                <a:defRPr/>
              </a:pPr>
              <a:t>‹#›</a:t>
            </a:fld>
            <a:endParaRPr lang="en-US" altLang="en-US"/>
          </a:p>
        </p:txBody>
      </p:sp>
      <p:pic>
        <p:nvPicPr>
          <p:cNvPr id="1031" name="Picture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1156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342900" rtl="0" eaLnBrk="0" fontAlgn="base" hangingPunct="0">
        <a:spcBef>
          <a:spcPct val="0"/>
        </a:spcBef>
        <a:spcAft>
          <a:spcPct val="0"/>
        </a:spcAft>
        <a:defRPr sz="3300" kern="1200">
          <a:solidFill>
            <a:schemeClr val="tx1"/>
          </a:solidFill>
          <a:latin typeface="+mj-lt"/>
          <a:ea typeface="MS PGothic" panose="020B0600070205080204" pitchFamily="34" charset="-128"/>
          <a:cs typeface="+mj-cs"/>
        </a:defRPr>
      </a:lvl1pPr>
      <a:lvl2pPr algn="ctr" defTabSz="342900" rtl="0" eaLnBrk="0" fontAlgn="base" hangingPunct="0">
        <a:spcBef>
          <a:spcPct val="0"/>
        </a:spcBef>
        <a:spcAft>
          <a:spcPct val="0"/>
        </a:spcAft>
        <a:defRPr sz="3300">
          <a:solidFill>
            <a:schemeClr val="tx1"/>
          </a:solidFill>
          <a:latin typeface="Calibri" panose="020F0502020204030204" pitchFamily="34" charset="0"/>
          <a:ea typeface="MS PGothic" panose="020B0600070205080204" pitchFamily="34" charset="-128"/>
        </a:defRPr>
      </a:lvl2pPr>
      <a:lvl3pPr algn="ctr" defTabSz="342900" rtl="0" eaLnBrk="0" fontAlgn="base" hangingPunct="0">
        <a:spcBef>
          <a:spcPct val="0"/>
        </a:spcBef>
        <a:spcAft>
          <a:spcPct val="0"/>
        </a:spcAft>
        <a:defRPr sz="3300">
          <a:solidFill>
            <a:schemeClr val="tx1"/>
          </a:solidFill>
          <a:latin typeface="Calibri" panose="020F0502020204030204" pitchFamily="34" charset="0"/>
          <a:ea typeface="MS PGothic" panose="020B0600070205080204" pitchFamily="34" charset="-128"/>
        </a:defRPr>
      </a:lvl3pPr>
      <a:lvl4pPr algn="ctr" defTabSz="342900" rtl="0" eaLnBrk="0" fontAlgn="base" hangingPunct="0">
        <a:spcBef>
          <a:spcPct val="0"/>
        </a:spcBef>
        <a:spcAft>
          <a:spcPct val="0"/>
        </a:spcAft>
        <a:defRPr sz="3300">
          <a:solidFill>
            <a:schemeClr val="tx1"/>
          </a:solidFill>
          <a:latin typeface="Calibri" panose="020F0502020204030204" pitchFamily="34" charset="0"/>
          <a:ea typeface="MS PGothic" panose="020B0600070205080204" pitchFamily="34" charset="-128"/>
        </a:defRPr>
      </a:lvl4pPr>
      <a:lvl5pPr algn="ctr" defTabSz="342900" rtl="0" eaLnBrk="0" fontAlgn="base" hangingPunct="0">
        <a:spcBef>
          <a:spcPct val="0"/>
        </a:spcBef>
        <a:spcAft>
          <a:spcPct val="0"/>
        </a:spcAft>
        <a:defRPr sz="3300">
          <a:solidFill>
            <a:schemeClr val="tx1"/>
          </a:solidFill>
          <a:latin typeface="Calibri" panose="020F0502020204030204" pitchFamily="34" charset="0"/>
          <a:ea typeface="MS PGothic" panose="020B0600070205080204" pitchFamily="34" charset="-128"/>
        </a:defRPr>
      </a:lvl5pPr>
      <a:lvl6pPr marL="342900" algn="ctr" defTabSz="342900" rtl="0" fontAlgn="base">
        <a:spcBef>
          <a:spcPct val="0"/>
        </a:spcBef>
        <a:spcAft>
          <a:spcPct val="0"/>
        </a:spcAft>
        <a:defRPr sz="3300">
          <a:solidFill>
            <a:schemeClr val="tx1"/>
          </a:solidFill>
          <a:latin typeface="Calibri" panose="020F0502020204030204" pitchFamily="34" charset="0"/>
        </a:defRPr>
      </a:lvl6pPr>
      <a:lvl7pPr marL="685800" algn="ctr" defTabSz="342900" rtl="0" fontAlgn="base">
        <a:spcBef>
          <a:spcPct val="0"/>
        </a:spcBef>
        <a:spcAft>
          <a:spcPct val="0"/>
        </a:spcAft>
        <a:defRPr sz="3300">
          <a:solidFill>
            <a:schemeClr val="tx1"/>
          </a:solidFill>
          <a:latin typeface="Calibri" panose="020F0502020204030204" pitchFamily="34" charset="0"/>
        </a:defRPr>
      </a:lvl7pPr>
      <a:lvl8pPr marL="1028700" algn="ctr" defTabSz="342900" rtl="0" fontAlgn="base">
        <a:spcBef>
          <a:spcPct val="0"/>
        </a:spcBef>
        <a:spcAft>
          <a:spcPct val="0"/>
        </a:spcAft>
        <a:defRPr sz="3300">
          <a:solidFill>
            <a:schemeClr val="tx1"/>
          </a:solidFill>
          <a:latin typeface="Calibri" panose="020F0502020204030204" pitchFamily="34" charset="0"/>
        </a:defRPr>
      </a:lvl8pPr>
      <a:lvl9pPr marL="1371600" algn="ctr" defTabSz="342900"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S PGothic" panose="020B0600070205080204" pitchFamily="34" charset="-128"/>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71700" y="5243513"/>
            <a:ext cx="4800600" cy="849312"/>
          </a:xfrm>
        </p:spPr>
        <p:txBody>
          <a:bodyPr rtlCol="0">
            <a:normAutofit lnSpcReduction="10000"/>
          </a:bodyPr>
          <a:lstStyle/>
          <a:p>
            <a:pPr eaLnBrk="1" fontAlgn="auto" hangingPunct="1">
              <a:spcAft>
                <a:spcPts val="0"/>
              </a:spcAft>
              <a:defRPr/>
            </a:pPr>
            <a:r>
              <a:rPr lang="en-US" dirty="0">
                <a:ea typeface="+mn-ea"/>
              </a:rPr>
              <a:t>[Professor Name]</a:t>
            </a:r>
          </a:p>
          <a:p>
            <a:pPr eaLnBrk="1" fontAlgn="auto" hangingPunct="1">
              <a:spcAft>
                <a:spcPts val="0"/>
              </a:spcAft>
              <a:defRPr/>
            </a:pPr>
            <a:r>
              <a:rPr lang="en-US" dirty="0">
                <a:ea typeface="+mn-ea"/>
              </a:rPr>
              <a:t>[Class and Section Number]</a:t>
            </a:r>
          </a:p>
        </p:txBody>
      </p:sp>
      <p:pic>
        <p:nvPicPr>
          <p:cNvPr id="307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625" y="6316663"/>
            <a:ext cx="920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1"/>
          <p:cNvSpPr>
            <a:spLocks noGrp="1"/>
          </p:cNvSpPr>
          <p:nvPr>
            <p:ph type="ctrTitle"/>
          </p:nvPr>
        </p:nvSpPr>
        <p:spPr>
          <a:xfrm>
            <a:off x="685800" y="4141788"/>
            <a:ext cx="7772400" cy="1101725"/>
          </a:xfrm>
        </p:spPr>
        <p:txBody>
          <a:bodyPr/>
          <a:lstStyle/>
          <a:p>
            <a:pPr eaLnBrk="1" hangingPunct="1"/>
            <a:r>
              <a:rPr lang="en-US" altLang="en-US" sz="3600" b="1" smtClean="0"/>
              <a:t>Research Methods in Social Psychology</a:t>
            </a:r>
          </a:p>
        </p:txBody>
      </p:sp>
      <p:pic>
        <p:nvPicPr>
          <p:cNvPr id="307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2463" y="436563"/>
            <a:ext cx="5299075" cy="35258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95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p:cNvGraphicFramePr>
            <a:graphicFrameLocks/>
          </p:cNvGraphicFramePr>
          <p:nvPr/>
        </p:nvGraphicFramePr>
        <p:xfrm>
          <a:off x="457200" y="1600200"/>
          <a:ext cx="81534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21507"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srgbClr val="000000"/>
                </a:solidFill>
              </a:rPr>
              <a:t>Field Research</a:t>
            </a:r>
          </a:p>
        </p:txBody>
      </p:sp>
    </p:spTree>
    <p:extLst>
      <p:ext uri="{BB962C8B-B14F-4D97-AF65-F5344CB8AC3E}">
        <p14:creationId xmlns:p14="http://schemas.microsoft.com/office/powerpoint/2010/main" val="125970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srgbClr val="000000"/>
                </a:solidFill>
              </a:rPr>
              <a:t>Surveys</a:t>
            </a:r>
          </a:p>
        </p:txBody>
      </p:sp>
      <p:pic>
        <p:nvPicPr>
          <p:cNvPr id="23555" name="Picture 5" descr="http://nobaproject.com/images/shared/images/000/001/626/orig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95438"/>
            <a:ext cx="7620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15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srgbClr val="000000"/>
                </a:solidFill>
              </a:rPr>
              <a:t>Non-conscious Research</a:t>
            </a:r>
          </a:p>
        </p:txBody>
      </p:sp>
      <p:pic>
        <p:nvPicPr>
          <p:cNvPr id="2560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17638"/>
            <a:ext cx="3049588"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4"/>
          <p:cNvSpPr txBox="1">
            <a:spLocks/>
          </p:cNvSpPr>
          <p:nvPr/>
        </p:nvSpPr>
        <p:spPr>
          <a:xfrm>
            <a:off x="4648200" y="1600200"/>
            <a:ext cx="4038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defRPr/>
            </a:pPr>
            <a:r>
              <a:rPr lang="en-US" sz="3600">
                <a:solidFill>
                  <a:sysClr val="windowText" lastClr="000000"/>
                </a:solidFill>
              </a:rPr>
              <a:t>Fill in the blanks:</a:t>
            </a:r>
          </a:p>
          <a:p>
            <a:pPr>
              <a:buFont typeface="Arial" panose="020B0604020202020204" pitchFamily="34" charset="0"/>
              <a:buNone/>
              <a:defRPr/>
            </a:pPr>
            <a:endParaRPr lang="en-US" sz="3600">
              <a:solidFill>
                <a:sysClr val="windowText" lastClr="000000"/>
              </a:solidFill>
            </a:endParaRPr>
          </a:p>
          <a:p>
            <a:pPr marL="742950" indent="-742950">
              <a:buFont typeface="Arial" panose="020B0604020202020204" pitchFamily="34" charset="0"/>
              <a:buAutoNum type="arabicPeriod"/>
              <a:defRPr/>
            </a:pPr>
            <a:r>
              <a:rPr lang="en-US" sz="3600">
                <a:solidFill>
                  <a:sysClr val="windowText" lastClr="000000"/>
                </a:solidFill>
              </a:rPr>
              <a:t>C O F F _ _</a:t>
            </a:r>
          </a:p>
          <a:p>
            <a:pPr marL="742950" indent="-742950">
              <a:buFont typeface="Arial" panose="020B0604020202020204" pitchFamily="34" charset="0"/>
              <a:buNone/>
              <a:defRPr/>
            </a:pPr>
            <a:endParaRPr lang="en-US" sz="3600">
              <a:solidFill>
                <a:sysClr val="windowText" lastClr="000000"/>
              </a:solidFill>
            </a:endParaRPr>
          </a:p>
          <a:p>
            <a:pPr marL="742950" indent="-742950">
              <a:buFont typeface="Arial" panose="020B0604020202020204" pitchFamily="34" charset="0"/>
              <a:buAutoNum type="arabicPeriod" startAt="2"/>
              <a:defRPr/>
            </a:pPr>
            <a:r>
              <a:rPr lang="en-US" sz="3600">
                <a:solidFill>
                  <a:sysClr val="windowText" lastClr="000000"/>
                </a:solidFill>
              </a:rPr>
              <a:t>M I L _</a:t>
            </a:r>
          </a:p>
          <a:p>
            <a:pPr marL="742950" indent="-742950">
              <a:buFont typeface="Arial" panose="020B0604020202020204" pitchFamily="34" charset="0"/>
              <a:buAutoNum type="arabicPeriod" startAt="2"/>
              <a:defRPr/>
            </a:pPr>
            <a:endParaRPr lang="en-US" sz="3600">
              <a:solidFill>
                <a:sysClr val="windowText" lastClr="000000"/>
              </a:solidFill>
            </a:endParaRPr>
          </a:p>
          <a:p>
            <a:pPr marL="742950" indent="-742950">
              <a:buFont typeface="Arial" panose="020B0604020202020204" pitchFamily="34" charset="0"/>
              <a:buAutoNum type="arabicPeriod" startAt="2"/>
              <a:defRPr/>
            </a:pPr>
            <a:r>
              <a:rPr lang="en-US" sz="3600">
                <a:solidFill>
                  <a:sysClr val="windowText" lastClr="000000"/>
                </a:solidFill>
              </a:rPr>
              <a:t>T O A _ _</a:t>
            </a:r>
          </a:p>
          <a:p>
            <a:pPr marL="742950" indent="-742950">
              <a:buFont typeface="Arial" panose="020B0604020202020204" pitchFamily="34" charset="0"/>
              <a:buAutoNum type="arabicPeriod" startAt="2"/>
              <a:defRPr/>
            </a:pPr>
            <a:endParaRPr lang="en-US" sz="3600">
              <a:solidFill>
                <a:sysClr val="windowText" lastClr="000000"/>
              </a:solidFill>
            </a:endParaRPr>
          </a:p>
          <a:p>
            <a:pPr marL="742950" indent="-742950">
              <a:buFont typeface="Arial" panose="020B0604020202020204" pitchFamily="34" charset="0"/>
              <a:buAutoNum type="arabicPeriod" startAt="2"/>
              <a:defRPr/>
            </a:pPr>
            <a:r>
              <a:rPr lang="en-US" sz="3600">
                <a:solidFill>
                  <a:sysClr val="windowText" lastClr="000000"/>
                </a:solidFill>
              </a:rPr>
              <a:t>F R U _ _ _</a:t>
            </a:r>
          </a:p>
          <a:p>
            <a:pPr marL="742950" indent="-742950">
              <a:buFont typeface="Arial" panose="020B0604020202020204" pitchFamily="34" charset="0"/>
              <a:buAutoNum type="arabicPeriod" startAt="2"/>
              <a:defRPr/>
            </a:pPr>
            <a:endParaRPr lang="en-US" sz="3600">
              <a:solidFill>
                <a:sysClr val="windowText" lastClr="000000"/>
              </a:solidFill>
            </a:endParaRPr>
          </a:p>
          <a:p>
            <a:pPr marL="742950" indent="-742950">
              <a:buFont typeface="Arial" panose="020B0604020202020204" pitchFamily="34" charset="0"/>
              <a:buAutoNum type="arabicPeriod" startAt="2"/>
              <a:defRPr/>
            </a:pPr>
            <a:endParaRPr lang="en-US" sz="3600" dirty="0">
              <a:solidFill>
                <a:sysClr val="windowText" lastClr="000000"/>
              </a:solidFill>
            </a:endParaRPr>
          </a:p>
        </p:txBody>
      </p:sp>
    </p:spTree>
    <p:extLst>
      <p:ext uri="{BB962C8B-B14F-4D97-AF65-F5344CB8AC3E}">
        <p14:creationId xmlns:p14="http://schemas.microsoft.com/office/powerpoint/2010/main" val="115830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srgbClr val="000000"/>
                </a:solidFill>
              </a:rPr>
              <a:t>Archival Research</a:t>
            </a:r>
          </a:p>
        </p:txBody>
      </p:sp>
      <p:pic>
        <p:nvPicPr>
          <p:cNvPr id="2765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17638"/>
            <a:ext cx="77724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6689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txBox="1">
            <a:spLocks/>
          </p:cNvSpPr>
          <p:nvPr/>
        </p:nvSpPr>
        <p:spPr bwMode="auto">
          <a:xfrm>
            <a:off x="923925" y="2651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srgbClr val="00B0F0"/>
                </a:solidFill>
              </a:rPr>
              <a:t>CAT: One-Minute Paper</a:t>
            </a:r>
          </a:p>
        </p:txBody>
      </p:sp>
      <p:pic>
        <p:nvPicPr>
          <p:cNvPr id="296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513"/>
            <a:ext cx="1755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1865313"/>
            <a:ext cx="8364537"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634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z="2100" b="1" u="sng" smtClean="0"/>
              <a:t>Photo Attribution</a:t>
            </a:r>
          </a:p>
        </p:txBody>
      </p:sp>
      <p:graphicFrame>
        <p:nvGraphicFramePr>
          <p:cNvPr id="4" name="Content Placeholder 2"/>
          <p:cNvGraphicFramePr>
            <a:graphicFrameLocks noGrp="1"/>
          </p:cNvGraphicFramePr>
          <p:nvPr>
            <p:ph idx="1"/>
          </p:nvPr>
        </p:nvGraphicFramePr>
        <p:xfrm>
          <a:off x="1485900" y="1809750"/>
          <a:ext cx="6172200" cy="3260730"/>
        </p:xfrm>
        <a:graphic>
          <a:graphicData uri="http://schemas.openxmlformats.org/drawingml/2006/table">
            <a:tbl>
              <a:tblPr/>
              <a:tblGrid>
                <a:gridCol w="508912">
                  <a:extLst>
                    <a:ext uri="{9D8B030D-6E8A-4147-A177-3AD203B41FA5}"/>
                  </a:extLst>
                </a:gridCol>
                <a:gridCol w="5663288">
                  <a:extLst>
                    <a:ext uri="{9D8B030D-6E8A-4147-A177-3AD203B41FA5}"/>
                  </a:extLst>
                </a:gridCol>
              </a:tblGrid>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baseline="0" dirty="0" smtClean="0">
                          <a:solidFill>
                            <a:schemeClr val="tx1"/>
                          </a:solidFill>
                          <a:effectLst/>
                          <a:latin typeface="+mn-lt"/>
                        </a:rPr>
                        <a:t>Photo Credit: Farmers watch themselves speak to the world International Maize and Wheat Improvement Center </a:t>
                      </a:r>
                      <a:r>
                        <a:rPr lang="en-US" sz="900" b="0" i="0" u="none" strike="noStrike" baseline="0" dirty="0" smtClean="0">
                          <a:solidFill>
                            <a:srgbClr val="00B050"/>
                          </a:solidFill>
                          <a:effectLst/>
                          <a:latin typeface="+mn-lt"/>
                        </a:rPr>
                        <a:t>https://www.flickr.com/photos/44760652@N05/6195475718/ https://creativecommons.org/licenses/by-nc-sa/2.0/ </a:t>
                      </a:r>
                      <a:endParaRPr lang="en-US" sz="900" b="0" i="0" u="none" strike="noStrike" baseline="0" dirty="0">
                        <a:solidFill>
                          <a:srgbClr val="00B050"/>
                        </a:solidFill>
                        <a:effectLst/>
                        <a:latin typeface="+mn-lt"/>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3</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Lark Tavern before the Fire - Albany, NY - 10, May - 10 </a:t>
                      </a:r>
                      <a:r>
                        <a:rPr lang="en-US" sz="900" b="0" i="0" u="none" strike="noStrike" dirty="0" err="1" smtClean="0">
                          <a:solidFill>
                            <a:schemeClr val="tx1"/>
                          </a:solidFill>
                          <a:effectLst/>
                          <a:latin typeface="+mn-lt"/>
                        </a:rPr>
                        <a:t>Sébastien</a:t>
                      </a:r>
                      <a:r>
                        <a:rPr lang="en-US" sz="900" b="0" i="0" u="none" strike="noStrike" dirty="0" smtClean="0">
                          <a:solidFill>
                            <a:schemeClr val="tx1"/>
                          </a:solidFill>
                          <a:effectLst/>
                          <a:latin typeface="+mn-lt"/>
                        </a:rPr>
                        <a:t> </a:t>
                      </a:r>
                      <a:r>
                        <a:rPr lang="en-US" sz="900" b="0" i="0" u="none" strike="noStrike" dirty="0" err="1" smtClean="0">
                          <a:solidFill>
                            <a:schemeClr val="tx1"/>
                          </a:solidFill>
                          <a:effectLst/>
                          <a:latin typeface="+mn-lt"/>
                        </a:rPr>
                        <a:t>Barré</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https://www.flickr.com/photos/99706198@N00/4584659751/ https://creativecommons.org/licenses/by-nc-sa/2.0/</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5</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Magnifying glass </a:t>
                      </a:r>
                      <a:r>
                        <a:rPr lang="en-US" sz="900" b="0" i="0" u="none" strike="noStrike" dirty="0" err="1" smtClean="0">
                          <a:solidFill>
                            <a:schemeClr val="tx1"/>
                          </a:solidFill>
                          <a:effectLst/>
                          <a:latin typeface="+mn-lt"/>
                        </a:rPr>
                        <a:t>geralt</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https://pixabay.com/en/magnifying-glass-human-head-faces-1607208/ https://creativecommons.org/publicdomain/zero/1.0/deed.en</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7</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2013 09 26 COE orientation 597 </a:t>
                      </a:r>
                      <a:r>
                        <a:rPr lang="en-US" sz="900" b="0" i="0" u="none" strike="noStrike" dirty="0" err="1" smtClean="0">
                          <a:solidFill>
                            <a:schemeClr val="tx1"/>
                          </a:solidFill>
                          <a:effectLst/>
                          <a:latin typeface="+mn-lt"/>
                        </a:rPr>
                        <a:t>uoeducation</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https://www.flickr.com/photos/90756502@N05/10745091216/ https://creativecommons.org/licenses/by-nc/2.0/</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9</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Students Meeting The University of the South </a:t>
                      </a:r>
                      <a:r>
                        <a:rPr lang="en-US" sz="900" b="0" i="0" u="none" strike="noStrike" dirty="0" smtClean="0">
                          <a:solidFill>
                            <a:srgbClr val="00B050"/>
                          </a:solidFill>
                          <a:effectLst/>
                          <a:latin typeface="+mn-lt"/>
                        </a:rPr>
                        <a:t>https://www.flickr.com/photos/sewanee/3210250742 https://creativecommons.org/licenses/by-nc-sa/2.0/</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10</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Chart Credit: Created</a:t>
                      </a:r>
                      <a:r>
                        <a:rPr lang="en-US" sz="900" b="0" i="0" u="none" strike="noStrike" baseline="0" dirty="0" smtClean="0">
                          <a:solidFill>
                            <a:schemeClr val="tx1"/>
                          </a:solidFill>
                          <a:effectLst/>
                          <a:latin typeface="Calibri"/>
                        </a:rPr>
                        <a:t> using </a:t>
                      </a:r>
                      <a:r>
                        <a:rPr lang="en-US" sz="900" b="0" i="0" u="none" strike="noStrike" baseline="0" dirty="0" smtClean="0">
                          <a:solidFill>
                            <a:schemeClr val="tx1"/>
                          </a:solidFill>
                          <a:effectLst/>
                          <a:latin typeface="+mn-lt"/>
                        </a:rPr>
                        <a:t>information from: Isen, A. M., &amp; Levin, P. F. (1972). Effect of feeling good on helping: Cookies and kindness. </a:t>
                      </a:r>
                      <a:r>
                        <a:rPr lang="en-US" sz="900" b="0" i="1" u="none" strike="noStrike" baseline="0" dirty="0" smtClean="0">
                          <a:solidFill>
                            <a:schemeClr val="tx1"/>
                          </a:solidFill>
                          <a:effectLst/>
                          <a:latin typeface="+mn-lt"/>
                        </a:rPr>
                        <a:t>Journal of Personality and Social Psychology, 21</a:t>
                      </a:r>
                      <a:r>
                        <a:rPr lang="en-US" sz="900" b="0" i="0" u="none" strike="noStrike" baseline="0" dirty="0" smtClean="0">
                          <a:solidFill>
                            <a:schemeClr val="tx1"/>
                          </a:solidFill>
                          <a:effectLst/>
                          <a:latin typeface="+mn-lt"/>
                        </a:rPr>
                        <a:t>(3), 384-388.</a:t>
                      </a: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11</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Image Credit: Mean</a:t>
                      </a:r>
                      <a:r>
                        <a:rPr lang="en-US" sz="900" b="0" i="0" u="none" strike="noStrike" baseline="0" dirty="0" smtClean="0">
                          <a:solidFill>
                            <a:schemeClr val="tx1"/>
                          </a:solidFill>
                          <a:effectLst/>
                          <a:latin typeface="Calibri"/>
                        </a:rPr>
                        <a:t> Life Satisfaction by Country. </a:t>
                      </a:r>
                      <a:r>
                        <a:rPr lang="en-US" sz="900" b="0" i="0" u="none" strike="noStrike" baseline="0" dirty="0" err="1" smtClean="0">
                          <a:solidFill>
                            <a:schemeClr val="tx1"/>
                          </a:solidFill>
                          <a:effectLst/>
                          <a:latin typeface="Calibri"/>
                        </a:rPr>
                        <a:t>Noba</a:t>
                      </a:r>
                      <a:r>
                        <a:rPr lang="en-US" sz="900" b="0" i="0" u="none" strike="noStrike" baseline="0" dirty="0" smtClean="0">
                          <a:solidFill>
                            <a:schemeClr val="tx1"/>
                          </a:solidFill>
                          <a:effectLst/>
                          <a:latin typeface="+mn-lt"/>
                        </a:rPr>
                        <a:t> Project. </a:t>
                      </a:r>
                      <a:r>
                        <a:rPr lang="en-US" sz="900" b="0" i="0" u="none" strike="noStrike" baseline="0" dirty="0" smtClean="0">
                          <a:solidFill>
                            <a:srgbClr val="00B050"/>
                          </a:solidFill>
                          <a:effectLst/>
                          <a:latin typeface="+mn-lt"/>
                        </a:rPr>
                        <a:t>https://creativecommons.org/licenses/by-nc-sa/4.0/deed.en_US</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12</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7-30am Stefano </a:t>
                      </a:r>
                      <a:r>
                        <a:rPr lang="en-US" sz="900" b="0" i="0" u="none" strike="noStrike" dirty="0" smtClean="0">
                          <a:solidFill>
                            <a:srgbClr val="00B050"/>
                          </a:solidFill>
                          <a:effectLst/>
                          <a:latin typeface="+mn-lt"/>
                        </a:rPr>
                        <a:t>https://www.flickr.com/photos/78173355@N06/17558417656/ https://creativecommons.org/licenses/by-nc-nd/2.0/</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13</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Facebook </a:t>
                      </a:r>
                      <a:r>
                        <a:rPr lang="en-US" sz="900" b="0" i="0" u="none" strike="noStrike" dirty="0" err="1" smtClean="0">
                          <a:solidFill>
                            <a:schemeClr val="tx1"/>
                          </a:solidFill>
                          <a:effectLst/>
                          <a:latin typeface="+mn-lt"/>
                        </a:rPr>
                        <a:t>bykst</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https://pixabay.com/en/facebook-social-networking-networks-257829/ https://creativecommons.org/publicdomain/zero/1.0/deed.en</a:t>
                      </a:r>
                      <a:endParaRPr lang="en-US" sz="900" b="0" i="0" u="none" strike="noStrike" dirty="0">
                        <a:solidFill>
                          <a:srgbClr val="00B050"/>
                        </a:solidFill>
                        <a:effectLst/>
                        <a:latin typeface="Calibri"/>
                      </a:endParaRPr>
                    </a:p>
                  </a:txBody>
                  <a:tcPr marL="3493" marR="3493" marT="3493" marB="0" anchor="b">
                    <a:lnL>
                      <a:noFill/>
                    </a:lnL>
                    <a:lnR>
                      <a:noFill/>
                    </a:lnR>
                    <a:lnT>
                      <a:noFill/>
                    </a:lnT>
                    <a:lnB>
                      <a:noFill/>
                    </a:lnB>
                  </a:tcPr>
                </a:tc>
                <a:extLst>
                  <a:ext uri="{0D108BD9-81ED-4DB2-BD59-A6C34878D82A}"/>
                </a:extLst>
              </a:tr>
              <a:tr h="326073">
                <a:tc>
                  <a:txBody>
                    <a:bodyPr/>
                    <a:lstStyle/>
                    <a:p>
                      <a:pPr algn="l" fontAlgn="b"/>
                      <a:r>
                        <a:rPr lang="en-US" sz="900" b="0" i="0" u="none" strike="noStrike" dirty="0" smtClean="0">
                          <a:solidFill>
                            <a:schemeClr val="tx1"/>
                          </a:solidFill>
                          <a:effectLst/>
                          <a:latin typeface="Calibri"/>
                        </a:rPr>
                        <a:t>Slide 14</a:t>
                      </a:r>
                      <a:endParaRPr lang="en-US" sz="900" b="0" i="0" u="none" strike="noStrike" dirty="0">
                        <a:solidFill>
                          <a:schemeClr val="tx1"/>
                        </a:solidFill>
                        <a:effectLst/>
                        <a:latin typeface="Calibri"/>
                      </a:endParaRPr>
                    </a:p>
                  </a:txBody>
                  <a:tcPr marL="3493" marR="3493" marT="3493"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Photo Credit: Illustrated silhouette of a black cat nehtaeh79 </a:t>
                      </a:r>
                      <a:r>
                        <a:rPr lang="en-US" sz="900" b="0" i="0" u="none" strike="noStrike" dirty="0" smtClean="0">
                          <a:solidFill>
                            <a:srgbClr val="00B050"/>
                          </a:solidFill>
                          <a:effectLst/>
                          <a:latin typeface="+mn-lt"/>
                        </a:rPr>
                        <a:t>http://www.freestockphotos.biz/stockphoto/16624 http://creativecommons.org/publicdomain/zero/1.0/</a:t>
                      </a:r>
                    </a:p>
                  </a:txBody>
                  <a:tcPr marL="3493" marR="3493" marT="3493" marB="0" anchor="b">
                    <a:lnL>
                      <a:noFill/>
                    </a:lnL>
                    <a:lnR>
                      <a:noFill/>
                    </a:lnR>
                    <a:lnT>
                      <a:noFill/>
                    </a:lnT>
                    <a:lnB>
                      <a:noFill/>
                    </a:lnB>
                  </a:tcPr>
                </a:tc>
                <a:extLst>
                  <a:ext uri="{0D108BD9-81ED-4DB2-BD59-A6C34878D82A}"/>
                </a:extLst>
              </a:tr>
            </a:tbl>
          </a:graphicData>
        </a:graphic>
      </p:graphicFrame>
    </p:spTree>
    <p:extLst>
      <p:ext uri="{BB962C8B-B14F-4D97-AF65-F5344CB8AC3E}">
        <p14:creationId xmlns:p14="http://schemas.microsoft.com/office/powerpoint/2010/main" val="619801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extLst/>
        </p:spPr>
        <p:txBody>
          <a:bodyPr>
            <a:normAutofit fontScale="97500"/>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a:lstStyle>
          <a:p>
            <a:pPr>
              <a:defRPr/>
            </a:pPr>
            <a:r>
              <a:rPr lang="en-US" b="1" u="sng" dirty="0">
                <a:ea typeface="MS PGothic" charset="0"/>
              </a:rPr>
              <a:t>Learning Objectives</a:t>
            </a:r>
            <a:endParaRPr lang="en-US" dirty="0">
              <a:ea typeface="MS PGothic" charset="0"/>
            </a:endParaRPr>
          </a:p>
        </p:txBody>
      </p:sp>
      <p:sp>
        <p:nvSpPr>
          <p:cNvPr id="5123" name="Content Placeholder 2"/>
          <p:cNvSpPr txBox="1">
            <a:spLocks/>
          </p:cNvSpPr>
          <p:nvPr/>
        </p:nvSpPr>
        <p:spPr bwMode="auto">
          <a:xfrm>
            <a:off x="457200" y="1417638"/>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fontAlgn="base">
              <a:lnSpc>
                <a:spcPct val="114000"/>
              </a:lnSpc>
              <a:spcAft>
                <a:spcPct val="0"/>
              </a:spcAft>
              <a:buFont typeface="Arial" panose="020B0604020202020204" pitchFamily="34" charset="0"/>
              <a:buNone/>
            </a:pPr>
            <a:r>
              <a:rPr lang="en-GB" altLang="en-US" sz="3200">
                <a:solidFill>
                  <a:srgbClr val="000000"/>
                </a:solidFill>
              </a:rPr>
              <a:t>1. </a:t>
            </a:r>
            <a:r>
              <a:rPr lang="en-US" altLang="en-US" sz="3200">
                <a:solidFill>
                  <a:srgbClr val="000000"/>
                </a:solidFill>
              </a:rPr>
              <a:t>Explain the role of observation in research.</a:t>
            </a:r>
          </a:p>
          <a:p>
            <a:pPr fontAlgn="base">
              <a:lnSpc>
                <a:spcPct val="114000"/>
              </a:lnSpc>
              <a:spcAft>
                <a:spcPct val="0"/>
              </a:spcAft>
              <a:buFont typeface="Arial" panose="020B0604020202020204" pitchFamily="34" charset="0"/>
              <a:buNone/>
            </a:pPr>
            <a:r>
              <a:rPr lang="en-US" altLang="en-US" sz="3200">
                <a:solidFill>
                  <a:srgbClr val="000000"/>
                </a:solidFill>
              </a:rPr>
              <a:t>2. List 3 principles of ethical research.</a:t>
            </a:r>
          </a:p>
          <a:p>
            <a:pPr fontAlgn="base">
              <a:lnSpc>
                <a:spcPct val="114000"/>
              </a:lnSpc>
              <a:spcAft>
                <a:spcPct val="0"/>
              </a:spcAft>
              <a:buFont typeface="Arial" panose="020B0604020202020204" pitchFamily="34" charset="0"/>
              <a:buNone/>
            </a:pPr>
            <a:r>
              <a:rPr lang="en-US" altLang="en-US" sz="3200">
                <a:solidFill>
                  <a:srgbClr val="000000"/>
                </a:solidFill>
              </a:rPr>
              <a:t>3. Name 3 approaches to studying social phenomenon.</a:t>
            </a:r>
          </a:p>
          <a:p>
            <a:pPr fontAlgn="base">
              <a:lnSpc>
                <a:spcPct val="114000"/>
              </a:lnSpc>
              <a:spcAft>
                <a:spcPct val="0"/>
              </a:spcAft>
              <a:buFont typeface="Arial" panose="020B0604020202020204" pitchFamily="34" charset="0"/>
              <a:buNone/>
            </a:pPr>
            <a:r>
              <a:rPr lang="en-US" altLang="en-US" sz="3200">
                <a:solidFill>
                  <a:srgbClr val="000000"/>
                </a:solidFill>
              </a:rPr>
              <a:t>4. Explain the advantages and disadvantages of each of these approaches.</a:t>
            </a:r>
          </a:p>
        </p:txBody>
      </p:sp>
    </p:spTree>
    <p:extLst>
      <p:ext uri="{BB962C8B-B14F-4D97-AF65-F5344CB8AC3E}">
        <p14:creationId xmlns:p14="http://schemas.microsoft.com/office/powerpoint/2010/main" val="2382669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6063" y="274638"/>
            <a:ext cx="8229600" cy="1143000"/>
          </a:xfrm>
        </p:spPr>
        <p:txBody>
          <a:bodyPr/>
          <a:lstStyle/>
          <a:p>
            <a:pPr eaLnBrk="1" hangingPunct="1"/>
            <a:r>
              <a:rPr lang="en-US" altLang="en-US" sz="4400" b="1" u="sng" smtClean="0">
                <a:solidFill>
                  <a:srgbClr val="00B0F0"/>
                </a:solidFill>
              </a:rPr>
              <a:t>Warmup Activity: Consider Your Research</a:t>
            </a:r>
          </a:p>
        </p:txBody>
      </p:sp>
      <p:pic>
        <p:nvPicPr>
          <p:cNvPr id="717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755775"/>
            <a:ext cx="52070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Content Placeholder 4"/>
          <p:cNvSpPr txBox="1">
            <a:spLocks/>
          </p:cNvSpPr>
          <p:nvPr/>
        </p:nvSpPr>
        <p:spPr bwMode="auto">
          <a:xfrm>
            <a:off x="685800" y="5484813"/>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fontAlgn="base">
              <a:spcAft>
                <a:spcPct val="0"/>
              </a:spcAft>
              <a:buFont typeface="Arial" panose="020B0604020202020204" pitchFamily="34" charset="0"/>
              <a:buNone/>
            </a:pPr>
            <a:r>
              <a:rPr lang="en-US" altLang="en-US" sz="2800">
                <a:solidFill>
                  <a:srgbClr val="000000"/>
                </a:solidFill>
              </a:rPr>
              <a:t>    Imagine you are a social psychologist. Imagine you wanted to study “flirting.” How would you do it?</a:t>
            </a:r>
          </a:p>
        </p:txBody>
      </p:sp>
    </p:spTree>
    <p:extLst>
      <p:ext uri="{BB962C8B-B14F-4D97-AF65-F5344CB8AC3E}">
        <p14:creationId xmlns:p14="http://schemas.microsoft.com/office/powerpoint/2010/main" val="4000847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p:cNvSpPr>
          <p:nvPr/>
        </p:nvSpPr>
        <p:spPr bwMode="auto">
          <a:xfrm>
            <a:off x="481013" y="1698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prstClr val="black"/>
                </a:solidFill>
                <a:ea typeface="MS PGothic" panose="020B0600070205080204" pitchFamily="34" charset="-128"/>
              </a:rPr>
              <a:t>Overview</a:t>
            </a:r>
          </a:p>
        </p:txBody>
      </p:sp>
      <p:sp>
        <p:nvSpPr>
          <p:cNvPr id="5" name="Content Placeholder 2"/>
          <p:cNvSpPr txBox="1">
            <a:spLocks/>
          </p:cNvSpPr>
          <p:nvPr/>
        </p:nvSpPr>
        <p:spPr>
          <a:xfrm>
            <a:off x="457200" y="1306513"/>
            <a:ext cx="8229600" cy="506095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b="1" dirty="0">
                <a:solidFill>
                  <a:sysClr val="windowText" lastClr="000000"/>
                </a:solidFill>
              </a:rPr>
              <a:t>How do scientists think?</a:t>
            </a:r>
          </a:p>
          <a:p>
            <a:pPr lvl="1">
              <a:buFont typeface="Arial" panose="020B0604020202020204" pitchFamily="34" charset="0"/>
              <a:buChar char="•"/>
              <a:defRPr/>
            </a:pPr>
            <a:r>
              <a:rPr lang="en-US" sz="2600" b="1" dirty="0">
                <a:solidFill>
                  <a:sysClr val="windowText" lastClr="000000"/>
                </a:solidFill>
              </a:rPr>
              <a:t>Observation</a:t>
            </a:r>
          </a:p>
          <a:p>
            <a:pPr lvl="1">
              <a:buFont typeface="Arial" panose="020B0604020202020204" pitchFamily="34" charset="0"/>
              <a:buChar char="•"/>
              <a:defRPr/>
            </a:pPr>
            <a:r>
              <a:rPr lang="en-US" sz="2600" b="1" dirty="0">
                <a:solidFill>
                  <a:sysClr val="windowText" lastClr="000000"/>
                </a:solidFill>
              </a:rPr>
              <a:t>Hypothesis</a:t>
            </a:r>
          </a:p>
          <a:p>
            <a:pPr>
              <a:defRPr/>
            </a:pPr>
            <a:r>
              <a:rPr lang="en-US" dirty="0">
                <a:solidFill>
                  <a:sysClr val="windowText" lastClr="000000"/>
                </a:solidFill>
              </a:rPr>
              <a:t>Research issues</a:t>
            </a:r>
          </a:p>
          <a:p>
            <a:pPr lvl="1">
              <a:buFont typeface="Arial" panose="020B0604020202020204" pitchFamily="34" charset="0"/>
              <a:buChar char="•"/>
              <a:defRPr/>
            </a:pPr>
            <a:r>
              <a:rPr lang="en-US" dirty="0">
                <a:solidFill>
                  <a:sysClr val="windowText" lastClr="000000"/>
                </a:solidFill>
              </a:rPr>
              <a:t>   </a:t>
            </a:r>
            <a:r>
              <a:rPr lang="en-US" sz="2200" dirty="0">
                <a:solidFill>
                  <a:sysClr val="windowText" lastClr="000000"/>
                </a:solidFill>
              </a:rPr>
              <a:t>Measurement</a:t>
            </a:r>
          </a:p>
          <a:p>
            <a:pPr lvl="1">
              <a:buFont typeface="Arial" panose="020B0604020202020204" pitchFamily="34" charset="0"/>
              <a:buChar char="•"/>
              <a:defRPr/>
            </a:pPr>
            <a:r>
              <a:rPr lang="en-US" sz="2200" dirty="0">
                <a:solidFill>
                  <a:sysClr val="windowText" lastClr="000000"/>
                </a:solidFill>
              </a:rPr>
              <a:t>    Ethics</a:t>
            </a:r>
          </a:p>
          <a:p>
            <a:pPr lvl="1">
              <a:buFont typeface="Arial" panose="020B0604020202020204" pitchFamily="34" charset="0"/>
              <a:buChar char="•"/>
              <a:defRPr/>
            </a:pPr>
            <a:r>
              <a:rPr lang="en-US" sz="2200" dirty="0">
                <a:solidFill>
                  <a:sysClr val="windowText" lastClr="000000"/>
                </a:solidFill>
              </a:rPr>
              <a:t>    WEIRD samples</a:t>
            </a:r>
          </a:p>
          <a:p>
            <a:pPr>
              <a:defRPr/>
            </a:pPr>
            <a:r>
              <a:rPr lang="en-US" dirty="0">
                <a:solidFill>
                  <a:sysClr val="windowText" lastClr="000000"/>
                </a:solidFill>
              </a:rPr>
              <a:t>Types of research</a:t>
            </a:r>
          </a:p>
          <a:p>
            <a:pPr lvl="1">
              <a:buFont typeface="Arial" panose="020B0604020202020204" pitchFamily="34" charset="0"/>
              <a:buChar char="•"/>
              <a:defRPr/>
            </a:pPr>
            <a:r>
              <a:rPr lang="en-US" dirty="0">
                <a:solidFill>
                  <a:sysClr val="windowText" lastClr="000000"/>
                </a:solidFill>
              </a:rPr>
              <a:t>   </a:t>
            </a:r>
            <a:r>
              <a:rPr lang="en-US" sz="2200" dirty="0">
                <a:solidFill>
                  <a:sysClr val="windowText" lastClr="000000"/>
                </a:solidFill>
              </a:rPr>
              <a:t>Laboratory</a:t>
            </a:r>
          </a:p>
          <a:p>
            <a:pPr lvl="1">
              <a:buFont typeface="Arial" panose="020B0604020202020204" pitchFamily="34" charset="0"/>
              <a:buChar char="•"/>
              <a:defRPr/>
            </a:pPr>
            <a:r>
              <a:rPr lang="en-US" sz="2200" dirty="0">
                <a:solidFill>
                  <a:sysClr val="windowText" lastClr="000000"/>
                </a:solidFill>
              </a:rPr>
              <a:t>    Field</a:t>
            </a:r>
          </a:p>
          <a:p>
            <a:pPr lvl="1">
              <a:buFont typeface="Arial" panose="020B0604020202020204" pitchFamily="34" charset="0"/>
              <a:buChar char="•"/>
              <a:defRPr/>
            </a:pPr>
            <a:r>
              <a:rPr lang="en-US" sz="2200" dirty="0">
                <a:solidFill>
                  <a:sysClr val="windowText" lastClr="000000"/>
                </a:solidFill>
              </a:rPr>
              <a:t>    Survey</a:t>
            </a:r>
          </a:p>
          <a:p>
            <a:pPr lvl="1">
              <a:buFont typeface="Arial" panose="020B0604020202020204" pitchFamily="34" charset="0"/>
              <a:buChar char="•"/>
              <a:defRPr/>
            </a:pPr>
            <a:r>
              <a:rPr lang="en-US" sz="2200" dirty="0">
                <a:solidFill>
                  <a:sysClr val="windowText" lastClr="000000"/>
                </a:solidFill>
              </a:rPr>
              <a:t>    Nonconscious</a:t>
            </a:r>
          </a:p>
          <a:p>
            <a:pPr lvl="1">
              <a:buFont typeface="Arial" panose="020B0604020202020204" pitchFamily="34" charset="0"/>
              <a:buChar char="•"/>
              <a:defRPr/>
            </a:pPr>
            <a:r>
              <a:rPr lang="en-US" sz="2200" dirty="0">
                <a:solidFill>
                  <a:sysClr val="windowText" lastClr="000000"/>
                </a:solidFill>
              </a:rPr>
              <a:t>    Archival</a:t>
            </a:r>
          </a:p>
          <a:p>
            <a:pPr>
              <a:defRPr/>
            </a:pPr>
            <a:r>
              <a:rPr lang="en-US" dirty="0">
                <a:solidFill>
                  <a:sysClr val="windowText" lastClr="000000"/>
                </a:solidFill>
              </a:rPr>
              <a:t>Wrap-up</a:t>
            </a:r>
          </a:p>
          <a:p>
            <a:pPr marL="0" indent="0">
              <a:buFont typeface="Arial" panose="020B0604020202020204" pitchFamily="34" charset="0"/>
              <a:buNone/>
              <a:defRPr/>
            </a:pPr>
            <a:endParaRPr lang="en-US" dirty="0">
              <a:solidFill>
                <a:sysClr val="windowText" lastClr="000000"/>
              </a:solidFill>
            </a:endParaRPr>
          </a:p>
        </p:txBody>
      </p:sp>
    </p:spTree>
    <p:extLst>
      <p:ext uri="{BB962C8B-B14F-4D97-AF65-F5344CB8AC3E}">
        <p14:creationId xmlns:p14="http://schemas.microsoft.com/office/powerpoint/2010/main" val="3442878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prstClr val="black"/>
                </a:solidFill>
                <a:ea typeface="MS PGothic" panose="020B0600070205080204" pitchFamily="34" charset="-128"/>
              </a:rPr>
              <a:t>How do Scientists Think?</a:t>
            </a:r>
          </a:p>
        </p:txBody>
      </p:sp>
      <p:pic>
        <p:nvPicPr>
          <p:cNvPr id="1126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600200"/>
            <a:ext cx="7407275" cy="32988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268" name="Content Placeholder 6"/>
          <p:cNvSpPr txBox="1">
            <a:spLocks/>
          </p:cNvSpPr>
          <p:nvPr/>
        </p:nvSpPr>
        <p:spPr bwMode="auto">
          <a:xfrm>
            <a:off x="3505200" y="5343525"/>
            <a:ext cx="28257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fontAlgn="base">
              <a:spcAft>
                <a:spcPct val="0"/>
              </a:spcAft>
              <a:buFont typeface="Arial" panose="020B0604020202020204" pitchFamily="34" charset="0"/>
              <a:buNone/>
            </a:pPr>
            <a:r>
              <a:rPr lang="en-US" altLang="en-US" sz="3200">
                <a:solidFill>
                  <a:srgbClr val="000000"/>
                </a:solidFill>
              </a:rPr>
              <a:t>Observation</a:t>
            </a:r>
          </a:p>
        </p:txBody>
      </p:sp>
    </p:spTree>
    <p:extLst>
      <p:ext uri="{BB962C8B-B14F-4D97-AF65-F5344CB8AC3E}">
        <p14:creationId xmlns:p14="http://schemas.microsoft.com/office/powerpoint/2010/main" val="1546111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prstClr val="black"/>
                </a:solidFill>
                <a:ea typeface="MS PGothic" panose="020B0600070205080204" pitchFamily="34" charset="-128"/>
              </a:rPr>
              <a:t>Overview</a:t>
            </a:r>
          </a:p>
        </p:txBody>
      </p:sp>
      <p:sp>
        <p:nvSpPr>
          <p:cNvPr id="4" name="Content Placeholder 2"/>
          <p:cNvSpPr txBox="1">
            <a:spLocks/>
          </p:cNvSpPr>
          <p:nvPr/>
        </p:nvSpPr>
        <p:spPr>
          <a:xfrm>
            <a:off x="457200" y="1306513"/>
            <a:ext cx="8229600" cy="506095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dirty="0">
                <a:solidFill>
                  <a:prstClr val="white">
                    <a:lumMod val="65000"/>
                  </a:prstClr>
                </a:solidFill>
              </a:rPr>
              <a:t>How do scientists think?</a:t>
            </a:r>
          </a:p>
          <a:p>
            <a:pPr lvl="1">
              <a:buFont typeface="Arial" panose="020B0604020202020204" pitchFamily="34" charset="0"/>
              <a:buChar char="•"/>
              <a:defRPr/>
            </a:pPr>
            <a:r>
              <a:rPr lang="en-US" sz="2600" dirty="0">
                <a:solidFill>
                  <a:prstClr val="white">
                    <a:lumMod val="65000"/>
                  </a:prstClr>
                </a:solidFill>
              </a:rPr>
              <a:t>Observation</a:t>
            </a:r>
          </a:p>
          <a:p>
            <a:pPr lvl="1">
              <a:buFont typeface="Arial" panose="020B0604020202020204" pitchFamily="34" charset="0"/>
              <a:buChar char="•"/>
              <a:defRPr/>
            </a:pPr>
            <a:r>
              <a:rPr lang="en-US" sz="2600" dirty="0">
                <a:solidFill>
                  <a:prstClr val="white">
                    <a:lumMod val="65000"/>
                  </a:prstClr>
                </a:solidFill>
              </a:rPr>
              <a:t>Hypothesis</a:t>
            </a:r>
          </a:p>
          <a:p>
            <a:pPr>
              <a:defRPr/>
            </a:pPr>
            <a:r>
              <a:rPr lang="en-US" b="1" dirty="0">
                <a:solidFill>
                  <a:sysClr val="windowText" lastClr="000000"/>
                </a:solidFill>
              </a:rPr>
              <a:t>Research issues</a:t>
            </a:r>
          </a:p>
          <a:p>
            <a:pPr lvl="1">
              <a:buFont typeface="Arial" panose="020B0604020202020204" pitchFamily="34" charset="0"/>
              <a:buChar char="•"/>
              <a:defRPr/>
            </a:pPr>
            <a:r>
              <a:rPr lang="en-US" b="1" dirty="0">
                <a:solidFill>
                  <a:sysClr val="windowText" lastClr="000000"/>
                </a:solidFill>
              </a:rPr>
              <a:t>   </a:t>
            </a:r>
            <a:r>
              <a:rPr lang="en-US" sz="2200" b="1" dirty="0">
                <a:solidFill>
                  <a:sysClr val="windowText" lastClr="000000"/>
                </a:solidFill>
              </a:rPr>
              <a:t>Measurement</a:t>
            </a:r>
          </a:p>
          <a:p>
            <a:pPr lvl="1">
              <a:buFont typeface="Arial" panose="020B0604020202020204" pitchFamily="34" charset="0"/>
              <a:buChar char="•"/>
              <a:defRPr/>
            </a:pPr>
            <a:r>
              <a:rPr lang="en-US" sz="2200" b="1" dirty="0">
                <a:solidFill>
                  <a:sysClr val="windowText" lastClr="000000"/>
                </a:solidFill>
              </a:rPr>
              <a:t>    Ethics</a:t>
            </a:r>
          </a:p>
          <a:p>
            <a:pPr lvl="1">
              <a:buFont typeface="Arial" panose="020B0604020202020204" pitchFamily="34" charset="0"/>
              <a:buChar char="•"/>
              <a:defRPr/>
            </a:pPr>
            <a:r>
              <a:rPr lang="en-US" sz="2200" b="1" dirty="0">
                <a:solidFill>
                  <a:sysClr val="windowText" lastClr="000000"/>
                </a:solidFill>
              </a:rPr>
              <a:t>    WEIRD samples</a:t>
            </a:r>
          </a:p>
          <a:p>
            <a:pPr>
              <a:defRPr/>
            </a:pPr>
            <a:r>
              <a:rPr lang="en-US" dirty="0">
                <a:solidFill>
                  <a:prstClr val="white">
                    <a:lumMod val="65000"/>
                  </a:prstClr>
                </a:solidFill>
              </a:rPr>
              <a:t>Types of research</a:t>
            </a:r>
          </a:p>
          <a:p>
            <a:pPr lvl="1">
              <a:buFont typeface="Arial" panose="020B0604020202020204" pitchFamily="34" charset="0"/>
              <a:buChar char="•"/>
              <a:defRPr/>
            </a:pPr>
            <a:r>
              <a:rPr lang="en-US" dirty="0">
                <a:solidFill>
                  <a:prstClr val="white">
                    <a:lumMod val="65000"/>
                  </a:prstClr>
                </a:solidFill>
              </a:rPr>
              <a:t>   </a:t>
            </a:r>
            <a:r>
              <a:rPr lang="en-US" sz="2200" dirty="0">
                <a:solidFill>
                  <a:prstClr val="white">
                    <a:lumMod val="65000"/>
                  </a:prstClr>
                </a:solidFill>
              </a:rPr>
              <a:t>Laboratory</a:t>
            </a:r>
          </a:p>
          <a:p>
            <a:pPr lvl="1">
              <a:buFont typeface="Arial" panose="020B0604020202020204" pitchFamily="34" charset="0"/>
              <a:buChar char="•"/>
              <a:defRPr/>
            </a:pPr>
            <a:r>
              <a:rPr lang="en-US" sz="2200" dirty="0">
                <a:solidFill>
                  <a:prstClr val="white">
                    <a:lumMod val="65000"/>
                  </a:prstClr>
                </a:solidFill>
              </a:rPr>
              <a:t>    Field</a:t>
            </a:r>
          </a:p>
          <a:p>
            <a:pPr lvl="1">
              <a:buFont typeface="Arial" panose="020B0604020202020204" pitchFamily="34" charset="0"/>
              <a:buChar char="•"/>
              <a:defRPr/>
            </a:pPr>
            <a:r>
              <a:rPr lang="en-US" sz="2200" dirty="0">
                <a:solidFill>
                  <a:prstClr val="white">
                    <a:lumMod val="65000"/>
                  </a:prstClr>
                </a:solidFill>
              </a:rPr>
              <a:t>    Survey</a:t>
            </a:r>
          </a:p>
          <a:p>
            <a:pPr lvl="1">
              <a:buFont typeface="Arial" panose="020B0604020202020204" pitchFamily="34" charset="0"/>
              <a:buChar char="•"/>
              <a:defRPr/>
            </a:pPr>
            <a:r>
              <a:rPr lang="en-US" sz="2200" dirty="0">
                <a:solidFill>
                  <a:prstClr val="white">
                    <a:lumMod val="65000"/>
                  </a:prstClr>
                </a:solidFill>
              </a:rPr>
              <a:t>    Nonconscious</a:t>
            </a:r>
          </a:p>
          <a:p>
            <a:pPr lvl="1">
              <a:buFont typeface="Arial" panose="020B0604020202020204" pitchFamily="34" charset="0"/>
              <a:buChar char="•"/>
              <a:defRPr/>
            </a:pPr>
            <a:r>
              <a:rPr lang="en-US" sz="2200" dirty="0">
                <a:solidFill>
                  <a:prstClr val="white">
                    <a:lumMod val="65000"/>
                  </a:prstClr>
                </a:solidFill>
              </a:rPr>
              <a:t>    Archival</a:t>
            </a:r>
          </a:p>
          <a:p>
            <a:pPr>
              <a:defRPr/>
            </a:pPr>
            <a:r>
              <a:rPr lang="en-US" dirty="0">
                <a:solidFill>
                  <a:prstClr val="white">
                    <a:lumMod val="65000"/>
                  </a:prstClr>
                </a:solidFill>
              </a:rPr>
              <a:t>Wrap-up</a:t>
            </a:r>
          </a:p>
          <a:p>
            <a:pPr marL="0" indent="0">
              <a:buFont typeface="Arial" panose="020B0604020202020204" pitchFamily="34" charset="0"/>
              <a:buNone/>
              <a:defRPr/>
            </a:pPr>
            <a:endParaRPr lang="en-US" dirty="0">
              <a:solidFill>
                <a:sysClr val="windowText" lastClr="000000"/>
              </a:solidFill>
            </a:endParaRPr>
          </a:p>
        </p:txBody>
      </p:sp>
    </p:spTree>
    <p:extLst>
      <p:ext uri="{BB962C8B-B14F-4D97-AF65-F5344CB8AC3E}">
        <p14:creationId xmlns:p14="http://schemas.microsoft.com/office/powerpoint/2010/main" val="1457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prstClr val="black"/>
                </a:solidFill>
                <a:ea typeface="MS PGothic" panose="020B0600070205080204" pitchFamily="34" charset="-128"/>
              </a:rPr>
              <a:t>Research Issues</a:t>
            </a:r>
          </a:p>
        </p:txBody>
      </p:sp>
      <p:pic>
        <p:nvPicPr>
          <p:cNvPr id="153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1417638"/>
            <a:ext cx="4978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6"/>
          <p:cNvSpPr txBox="1">
            <a:spLocks/>
          </p:cNvSpPr>
          <p:nvPr/>
        </p:nvSpPr>
        <p:spPr>
          <a:xfrm>
            <a:off x="3276600" y="5334000"/>
            <a:ext cx="3505200" cy="15240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defRPr/>
            </a:pPr>
            <a:r>
              <a:rPr lang="en-US" dirty="0">
                <a:solidFill>
                  <a:sysClr val="windowText" lastClr="000000"/>
                </a:solidFill>
              </a:rPr>
              <a:t>Measurement</a:t>
            </a:r>
          </a:p>
          <a:p>
            <a:pPr>
              <a:buFont typeface="Wingdings" panose="05000000000000000000" pitchFamily="2" charset="2"/>
              <a:buChar char="§"/>
              <a:defRPr/>
            </a:pPr>
            <a:r>
              <a:rPr lang="en-US" dirty="0">
                <a:solidFill>
                  <a:sysClr val="windowText" lastClr="000000"/>
                </a:solidFill>
              </a:rPr>
              <a:t>Ethics</a:t>
            </a:r>
          </a:p>
          <a:p>
            <a:pPr>
              <a:buFont typeface="Wingdings" panose="05000000000000000000" pitchFamily="2" charset="2"/>
              <a:buChar char="§"/>
              <a:defRPr/>
            </a:pPr>
            <a:r>
              <a:rPr lang="en-US" dirty="0">
                <a:solidFill>
                  <a:sysClr val="windowText" lastClr="000000"/>
                </a:solidFill>
              </a:rPr>
              <a:t>WEIRD Samples</a:t>
            </a:r>
          </a:p>
        </p:txBody>
      </p:sp>
    </p:spTree>
    <p:extLst>
      <p:ext uri="{BB962C8B-B14F-4D97-AF65-F5344CB8AC3E}">
        <p14:creationId xmlns:p14="http://schemas.microsoft.com/office/powerpoint/2010/main" val="311783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prstClr val="black"/>
                </a:solidFill>
                <a:ea typeface="MS PGothic" panose="020B0600070205080204" pitchFamily="34" charset="-128"/>
              </a:rPr>
              <a:t>Overview</a:t>
            </a:r>
          </a:p>
        </p:txBody>
      </p:sp>
      <p:sp>
        <p:nvSpPr>
          <p:cNvPr id="4" name="Content Placeholder 2"/>
          <p:cNvSpPr txBox="1">
            <a:spLocks/>
          </p:cNvSpPr>
          <p:nvPr/>
        </p:nvSpPr>
        <p:spPr>
          <a:xfrm>
            <a:off x="457200" y="1306513"/>
            <a:ext cx="8229600" cy="506095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dirty="0">
                <a:solidFill>
                  <a:prstClr val="white">
                    <a:lumMod val="65000"/>
                  </a:prstClr>
                </a:solidFill>
              </a:rPr>
              <a:t>How do scientists think?</a:t>
            </a:r>
          </a:p>
          <a:p>
            <a:pPr lvl="1">
              <a:buFont typeface="Arial" panose="020B0604020202020204" pitchFamily="34" charset="0"/>
              <a:buChar char="•"/>
              <a:defRPr/>
            </a:pPr>
            <a:r>
              <a:rPr lang="en-US" sz="2600" dirty="0">
                <a:solidFill>
                  <a:prstClr val="white">
                    <a:lumMod val="65000"/>
                  </a:prstClr>
                </a:solidFill>
              </a:rPr>
              <a:t>Observation</a:t>
            </a:r>
          </a:p>
          <a:p>
            <a:pPr lvl="1">
              <a:buFont typeface="Arial" panose="020B0604020202020204" pitchFamily="34" charset="0"/>
              <a:buChar char="•"/>
              <a:defRPr/>
            </a:pPr>
            <a:r>
              <a:rPr lang="en-US" sz="2600" dirty="0">
                <a:solidFill>
                  <a:prstClr val="white">
                    <a:lumMod val="65000"/>
                  </a:prstClr>
                </a:solidFill>
              </a:rPr>
              <a:t>Hypothesis</a:t>
            </a:r>
          </a:p>
          <a:p>
            <a:pPr>
              <a:defRPr/>
            </a:pPr>
            <a:r>
              <a:rPr lang="en-US" dirty="0">
                <a:solidFill>
                  <a:prstClr val="white">
                    <a:lumMod val="65000"/>
                  </a:prstClr>
                </a:solidFill>
              </a:rPr>
              <a:t>Research issues</a:t>
            </a:r>
          </a:p>
          <a:p>
            <a:pPr lvl="1">
              <a:buFont typeface="Arial" panose="020B0604020202020204" pitchFamily="34" charset="0"/>
              <a:buChar char="•"/>
              <a:defRPr/>
            </a:pPr>
            <a:r>
              <a:rPr lang="en-US" dirty="0">
                <a:solidFill>
                  <a:prstClr val="white">
                    <a:lumMod val="65000"/>
                  </a:prstClr>
                </a:solidFill>
              </a:rPr>
              <a:t>   </a:t>
            </a:r>
            <a:r>
              <a:rPr lang="en-US" sz="2200" dirty="0">
                <a:solidFill>
                  <a:prstClr val="white">
                    <a:lumMod val="65000"/>
                  </a:prstClr>
                </a:solidFill>
              </a:rPr>
              <a:t>Measurement</a:t>
            </a:r>
          </a:p>
          <a:p>
            <a:pPr lvl="1">
              <a:buFont typeface="Arial" panose="020B0604020202020204" pitchFamily="34" charset="0"/>
              <a:buChar char="•"/>
              <a:defRPr/>
            </a:pPr>
            <a:r>
              <a:rPr lang="en-US" sz="2200" dirty="0">
                <a:solidFill>
                  <a:prstClr val="white">
                    <a:lumMod val="65000"/>
                  </a:prstClr>
                </a:solidFill>
              </a:rPr>
              <a:t>    Ethics</a:t>
            </a:r>
          </a:p>
          <a:p>
            <a:pPr lvl="1">
              <a:buFont typeface="Arial" panose="020B0604020202020204" pitchFamily="34" charset="0"/>
              <a:buChar char="•"/>
              <a:defRPr/>
            </a:pPr>
            <a:r>
              <a:rPr lang="en-US" sz="2200" dirty="0">
                <a:solidFill>
                  <a:prstClr val="white">
                    <a:lumMod val="65000"/>
                  </a:prstClr>
                </a:solidFill>
              </a:rPr>
              <a:t>    WEIRD samples</a:t>
            </a:r>
          </a:p>
          <a:p>
            <a:pPr>
              <a:defRPr/>
            </a:pPr>
            <a:r>
              <a:rPr lang="en-US" b="1" dirty="0">
                <a:solidFill>
                  <a:sysClr val="windowText" lastClr="000000"/>
                </a:solidFill>
              </a:rPr>
              <a:t>Types of research</a:t>
            </a:r>
          </a:p>
          <a:p>
            <a:pPr lvl="1">
              <a:buFont typeface="Arial" panose="020B0604020202020204" pitchFamily="34" charset="0"/>
              <a:buChar char="•"/>
              <a:defRPr/>
            </a:pPr>
            <a:r>
              <a:rPr lang="en-US" b="1" dirty="0">
                <a:solidFill>
                  <a:sysClr val="windowText" lastClr="000000"/>
                </a:solidFill>
              </a:rPr>
              <a:t>   </a:t>
            </a:r>
            <a:r>
              <a:rPr lang="en-US" sz="2200" b="1" dirty="0">
                <a:solidFill>
                  <a:sysClr val="windowText" lastClr="000000"/>
                </a:solidFill>
              </a:rPr>
              <a:t>Laboratory</a:t>
            </a:r>
          </a:p>
          <a:p>
            <a:pPr lvl="1">
              <a:buFont typeface="Arial" panose="020B0604020202020204" pitchFamily="34" charset="0"/>
              <a:buChar char="•"/>
              <a:defRPr/>
            </a:pPr>
            <a:r>
              <a:rPr lang="en-US" sz="2200" b="1" dirty="0">
                <a:solidFill>
                  <a:sysClr val="windowText" lastClr="000000"/>
                </a:solidFill>
              </a:rPr>
              <a:t>    Field</a:t>
            </a:r>
          </a:p>
          <a:p>
            <a:pPr lvl="1">
              <a:buFont typeface="Arial" panose="020B0604020202020204" pitchFamily="34" charset="0"/>
              <a:buChar char="•"/>
              <a:defRPr/>
            </a:pPr>
            <a:r>
              <a:rPr lang="en-US" sz="2200" b="1" dirty="0">
                <a:solidFill>
                  <a:sysClr val="windowText" lastClr="000000"/>
                </a:solidFill>
              </a:rPr>
              <a:t>    Survey</a:t>
            </a:r>
          </a:p>
          <a:p>
            <a:pPr lvl="1">
              <a:buFont typeface="Arial" panose="020B0604020202020204" pitchFamily="34" charset="0"/>
              <a:buChar char="•"/>
              <a:defRPr/>
            </a:pPr>
            <a:r>
              <a:rPr lang="en-US" sz="2200" b="1" dirty="0">
                <a:solidFill>
                  <a:sysClr val="windowText" lastClr="000000"/>
                </a:solidFill>
              </a:rPr>
              <a:t>    Nonconscious</a:t>
            </a:r>
          </a:p>
          <a:p>
            <a:pPr lvl="1">
              <a:buFont typeface="Arial" panose="020B0604020202020204" pitchFamily="34" charset="0"/>
              <a:buChar char="•"/>
              <a:defRPr/>
            </a:pPr>
            <a:r>
              <a:rPr lang="en-US" sz="2200" b="1" dirty="0">
                <a:solidFill>
                  <a:sysClr val="windowText" lastClr="000000"/>
                </a:solidFill>
              </a:rPr>
              <a:t>    Archival</a:t>
            </a:r>
          </a:p>
          <a:p>
            <a:pPr>
              <a:defRPr/>
            </a:pPr>
            <a:r>
              <a:rPr lang="en-US" dirty="0">
                <a:solidFill>
                  <a:prstClr val="white">
                    <a:lumMod val="65000"/>
                  </a:prstClr>
                </a:solidFill>
              </a:rPr>
              <a:t>Wrap-up</a:t>
            </a:r>
          </a:p>
          <a:p>
            <a:pPr marL="0" indent="0">
              <a:buFont typeface="Arial" panose="020B0604020202020204" pitchFamily="34" charset="0"/>
              <a:buNone/>
              <a:defRPr/>
            </a:pPr>
            <a:endParaRPr lang="en-US" dirty="0">
              <a:solidFill>
                <a:sysClr val="windowText" lastClr="000000"/>
              </a:solidFill>
            </a:endParaRPr>
          </a:p>
        </p:txBody>
      </p:sp>
    </p:spTree>
    <p:extLst>
      <p:ext uri="{BB962C8B-B14F-4D97-AF65-F5344CB8AC3E}">
        <p14:creationId xmlns:p14="http://schemas.microsoft.com/office/powerpoint/2010/main" val="6164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4400" b="1" u="sng">
                <a:solidFill>
                  <a:srgbClr val="000000"/>
                </a:solidFill>
              </a:rPr>
              <a:t>Laboratory</a:t>
            </a:r>
          </a:p>
        </p:txBody>
      </p:sp>
      <p:pic>
        <p:nvPicPr>
          <p:cNvPr id="194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12875"/>
            <a:ext cx="3290888"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Content Placeholder 4"/>
          <p:cNvSpPr txBox="1">
            <a:spLocks/>
          </p:cNvSpPr>
          <p:nvPr/>
        </p:nvSpPr>
        <p:spPr bwMode="auto">
          <a:xfrm>
            <a:off x="4373563" y="1600200"/>
            <a:ext cx="43132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fontAlgn="base">
              <a:spcAft>
                <a:spcPct val="0"/>
              </a:spcAft>
              <a:buFont typeface="Arial" panose="020B0604020202020204" pitchFamily="34" charset="0"/>
              <a:buAutoNum type="arabicPeriod"/>
            </a:pPr>
            <a:r>
              <a:rPr lang="en-US" altLang="en-US" sz="2800">
                <a:solidFill>
                  <a:srgbClr val="000000"/>
                </a:solidFill>
              </a:rPr>
              <a:t>Artificial environment allows researchers to control conditions and variables.</a:t>
            </a:r>
          </a:p>
          <a:p>
            <a:pPr fontAlgn="base">
              <a:spcAft>
                <a:spcPct val="0"/>
              </a:spcAft>
              <a:buFont typeface="Arial" panose="020B0604020202020204" pitchFamily="34" charset="0"/>
              <a:buAutoNum type="arabicPeriod"/>
            </a:pPr>
            <a:r>
              <a:rPr lang="en-US" altLang="en-US" sz="2800">
                <a:solidFill>
                  <a:srgbClr val="000000"/>
                </a:solidFill>
              </a:rPr>
              <a:t>Can determine causal direction; how one variable might causally influence another. </a:t>
            </a:r>
          </a:p>
        </p:txBody>
      </p:sp>
    </p:spTree>
    <p:extLst>
      <p:ext uri="{BB962C8B-B14F-4D97-AF65-F5344CB8AC3E}">
        <p14:creationId xmlns:p14="http://schemas.microsoft.com/office/powerpoint/2010/main" val="2829305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5817D9A0-8D08-4EC5-9E8A-5C2D58C78D41}"/>
</file>

<file path=customXml/itemProps2.xml><?xml version="1.0" encoding="utf-8"?>
<ds:datastoreItem xmlns:ds="http://schemas.openxmlformats.org/officeDocument/2006/customXml" ds:itemID="{714B966D-6521-451F-AA25-A8DDD627C6E8}"/>
</file>

<file path=customXml/itemProps3.xml><?xml version="1.0" encoding="utf-8"?>
<ds:datastoreItem xmlns:ds="http://schemas.openxmlformats.org/officeDocument/2006/customXml" ds:itemID="{F5FCB91F-3D74-40A9-B627-BAD7DFB9B69F}"/>
</file>

<file path=docProps/app.xml><?xml version="1.0" encoding="utf-8"?>
<Properties xmlns="http://schemas.openxmlformats.org/officeDocument/2006/extended-properties" xmlns:vt="http://schemas.openxmlformats.org/officeDocument/2006/docPropsVTypes">
  <Template>Office Theme</Template>
  <TotalTime>2</TotalTime>
  <Words>3793</Words>
  <Application>Microsoft Office PowerPoint</Application>
  <PresentationFormat>On-screen Show (4:3)</PresentationFormat>
  <Paragraphs>221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MS PGothic</vt:lpstr>
      <vt:lpstr>Arial</vt:lpstr>
      <vt:lpstr>Calibri</vt:lpstr>
      <vt:lpstr>Wingdings</vt:lpstr>
      <vt:lpstr>1_Office Theme</vt:lpstr>
      <vt:lpstr>Research Methods in Social Psychology</vt:lpstr>
      <vt:lpstr>Learning Objectives</vt:lpstr>
      <vt:lpstr>Warmup Activity: Consider Your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Social Psychology</dc:title>
  <dc:creator>Noba Psychology</dc:creator>
  <cp:revision>1</cp:revision>
  <dcterms:created xsi:type="dcterms:W3CDTF">2016-09-30T22:35:22Z</dcterms:created>
  <dcterms:modified xsi:type="dcterms:W3CDTF">2016-09-30T22:38:22Z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