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3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3.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slideLayouts/slideLayout12.xml" ContentType="application/vnd.openxmlformats-officedocument.presentationml.slideLayout+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slideLayouts/slideLayout19.xml" ContentType="application/vnd.openxmlformats-officedocument.presentationml.slideLayout+xml"/>
  <Override PartName="/ppt/notesSlides/notesSlide11.xml" ContentType="application/vnd.openxmlformats-officedocument.presentationml.notesSlide+xml"/>
  <Override PartName="/ppt/slideLayouts/slideLayout2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1.xml" ContentType="application/vnd.openxmlformats-officedocument.presentationml.slideLayout+xml"/>
  <Override PartName="/ppt/notesSlides/notesSlide10.xml" ContentType="application/vnd.openxmlformats-officedocument.presentationml.notesSlide+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8.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7.xml" ContentType="application/vnd.openxmlformats-officedocument.presentationml.slide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slideLayouts/slideLayout8.xml" ContentType="application/vnd.openxmlformats-officedocument.presentationml.slideLayout+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36434" autoAdjust="0"/>
  </p:normalViewPr>
  <p:slideViewPr>
    <p:cSldViewPr snapToGrid="0">
      <p:cViewPr varScale="1">
        <p:scale>
          <a:sx n="30" d="100"/>
          <a:sy n="30" d="100"/>
        </p:scale>
        <p:origin x="287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14951-FB79-9347-8D44-D08F54998DAE}" type="doc">
      <dgm:prSet loTypeId="urn:microsoft.com/office/officeart/2005/8/layout/bProcess3" loCatId="" qsTypeId="urn:microsoft.com/office/officeart/2005/8/quickstyle/simple4" qsCatId="simple" csTypeId="urn:microsoft.com/office/officeart/2005/8/colors/accent1_2" csCatId="accent1" phldr="1"/>
      <dgm:spPr/>
      <dgm:t>
        <a:bodyPr/>
        <a:lstStyle/>
        <a:p>
          <a:endParaRPr lang="en-US"/>
        </a:p>
      </dgm:t>
    </dgm:pt>
    <dgm:pt modelId="{5B28DBD7-661D-9441-A160-823E84E4DB35}">
      <dgm:prSet phldrT="[Text]"/>
      <dgm:spPr>
        <a:solidFill>
          <a:srgbClr val="00B0F0"/>
        </a:solidFill>
      </dgm:spPr>
      <dgm:t>
        <a:bodyPr/>
        <a:lstStyle/>
        <a:p>
          <a:r>
            <a:rPr lang="en-US" b="1" dirty="0">
              <a:solidFill>
                <a:schemeClr val="tx1"/>
              </a:solidFill>
            </a:rPr>
            <a:t>1. The Image Making Stage</a:t>
          </a:r>
        </a:p>
      </dgm:t>
    </dgm:pt>
    <dgm:pt modelId="{DA1145E7-4EBE-3C4D-8E26-D1221CF3A49E}" type="parTrans" cxnId="{C0A7D6B2-02CF-8B4C-8515-CD929412BD1A}">
      <dgm:prSet/>
      <dgm:spPr/>
      <dgm:t>
        <a:bodyPr/>
        <a:lstStyle/>
        <a:p>
          <a:endParaRPr lang="en-US"/>
        </a:p>
      </dgm:t>
    </dgm:pt>
    <dgm:pt modelId="{9D569D55-0AC2-884E-BE5B-1986EAC54070}" type="sibTrans" cxnId="{C0A7D6B2-02CF-8B4C-8515-CD929412BD1A}">
      <dgm:prSet/>
      <dgm:spPr/>
      <dgm:t>
        <a:bodyPr/>
        <a:lstStyle/>
        <a:p>
          <a:endParaRPr lang="en-US" dirty="0"/>
        </a:p>
      </dgm:t>
    </dgm:pt>
    <dgm:pt modelId="{9036B0AA-229E-244B-A707-9606BCE1C172}">
      <dgm:prSet phldrT="[Text]"/>
      <dgm:spPr>
        <a:solidFill>
          <a:srgbClr val="00B0F0"/>
        </a:solidFill>
      </dgm:spPr>
      <dgm:t>
        <a:bodyPr/>
        <a:lstStyle/>
        <a:p>
          <a:r>
            <a:rPr lang="en-US" b="1" dirty="0">
              <a:solidFill>
                <a:schemeClr val="tx1"/>
              </a:solidFill>
            </a:rPr>
            <a:t>2. The Nurturing Stage</a:t>
          </a:r>
        </a:p>
      </dgm:t>
    </dgm:pt>
    <dgm:pt modelId="{DC3CB5B2-CEAD-7F4B-8F10-F27E1D751824}" type="parTrans" cxnId="{8BE966FA-03E9-1441-9089-F086BAC47316}">
      <dgm:prSet/>
      <dgm:spPr/>
      <dgm:t>
        <a:bodyPr/>
        <a:lstStyle/>
        <a:p>
          <a:endParaRPr lang="en-US"/>
        </a:p>
      </dgm:t>
    </dgm:pt>
    <dgm:pt modelId="{FDBFEA1D-5D2B-6C40-A682-6672FFA84D57}" type="sibTrans" cxnId="{8BE966FA-03E9-1441-9089-F086BAC47316}">
      <dgm:prSet/>
      <dgm:spPr/>
      <dgm:t>
        <a:bodyPr/>
        <a:lstStyle/>
        <a:p>
          <a:endParaRPr lang="en-US" dirty="0"/>
        </a:p>
      </dgm:t>
    </dgm:pt>
    <dgm:pt modelId="{D6D7B845-A877-564E-B944-34CEC7A7B2BC}">
      <dgm:prSet phldrT="[Text]"/>
      <dgm:spPr>
        <a:solidFill>
          <a:srgbClr val="00B0F0"/>
        </a:solidFill>
      </dgm:spPr>
      <dgm:t>
        <a:bodyPr/>
        <a:lstStyle/>
        <a:p>
          <a:r>
            <a:rPr lang="en-US" b="1" dirty="0">
              <a:solidFill>
                <a:schemeClr val="tx1"/>
              </a:solidFill>
            </a:rPr>
            <a:t>3. The Authority Stage</a:t>
          </a:r>
        </a:p>
      </dgm:t>
    </dgm:pt>
    <dgm:pt modelId="{23A7E49D-FB59-1E49-8FE8-716FA535C858}" type="parTrans" cxnId="{94B94827-7C66-C24F-80AA-8192960C5ECC}">
      <dgm:prSet/>
      <dgm:spPr/>
      <dgm:t>
        <a:bodyPr/>
        <a:lstStyle/>
        <a:p>
          <a:endParaRPr lang="en-US"/>
        </a:p>
      </dgm:t>
    </dgm:pt>
    <dgm:pt modelId="{42049B62-143F-0D4A-A028-5BC21D3BD313}" type="sibTrans" cxnId="{94B94827-7C66-C24F-80AA-8192960C5ECC}">
      <dgm:prSet/>
      <dgm:spPr/>
      <dgm:t>
        <a:bodyPr/>
        <a:lstStyle/>
        <a:p>
          <a:endParaRPr lang="en-US" dirty="0"/>
        </a:p>
      </dgm:t>
    </dgm:pt>
    <dgm:pt modelId="{BCDC76B7-85CF-ED47-AF84-F59213BE7359}">
      <dgm:prSet phldrT="[Text]"/>
      <dgm:spPr>
        <a:solidFill>
          <a:srgbClr val="00B0F0"/>
        </a:solidFill>
      </dgm:spPr>
      <dgm:t>
        <a:bodyPr/>
        <a:lstStyle/>
        <a:p>
          <a:r>
            <a:rPr lang="en-US" b="1" dirty="0">
              <a:solidFill>
                <a:schemeClr val="tx1"/>
              </a:solidFill>
            </a:rPr>
            <a:t>4. The Interpretive Stage</a:t>
          </a:r>
        </a:p>
      </dgm:t>
    </dgm:pt>
    <dgm:pt modelId="{5425ACB2-E07E-2145-B490-255AFC50C801}" type="parTrans" cxnId="{FED9ACA9-8D77-9E47-BA64-71804FA2B745}">
      <dgm:prSet/>
      <dgm:spPr/>
      <dgm:t>
        <a:bodyPr/>
        <a:lstStyle/>
        <a:p>
          <a:endParaRPr lang="en-US"/>
        </a:p>
      </dgm:t>
    </dgm:pt>
    <dgm:pt modelId="{AF4578CC-46DD-5C4E-B3BA-0CE9D104E10A}" type="sibTrans" cxnId="{FED9ACA9-8D77-9E47-BA64-71804FA2B745}">
      <dgm:prSet/>
      <dgm:spPr/>
      <dgm:t>
        <a:bodyPr/>
        <a:lstStyle/>
        <a:p>
          <a:endParaRPr lang="en-US" dirty="0"/>
        </a:p>
      </dgm:t>
    </dgm:pt>
    <dgm:pt modelId="{EB766DF1-9B84-4E46-8844-F6F74D68B3D8}">
      <dgm:prSet phldrT="[Text]"/>
      <dgm:spPr>
        <a:solidFill>
          <a:srgbClr val="00B0F0"/>
        </a:solidFill>
      </dgm:spPr>
      <dgm:t>
        <a:bodyPr/>
        <a:lstStyle/>
        <a:p>
          <a:r>
            <a:rPr lang="en-US" b="1" dirty="0">
              <a:solidFill>
                <a:schemeClr val="tx1"/>
              </a:solidFill>
            </a:rPr>
            <a:t>5. The Interdependent Stage</a:t>
          </a:r>
        </a:p>
      </dgm:t>
    </dgm:pt>
    <dgm:pt modelId="{8C5A6741-19CF-324D-BE83-56BB71034BCC}" type="parTrans" cxnId="{10D976A6-F606-E645-BA68-8D04ED40F2C7}">
      <dgm:prSet/>
      <dgm:spPr/>
      <dgm:t>
        <a:bodyPr/>
        <a:lstStyle/>
        <a:p>
          <a:endParaRPr lang="en-US"/>
        </a:p>
      </dgm:t>
    </dgm:pt>
    <dgm:pt modelId="{597F8368-B7A7-C742-821F-9A1A556B8EAB}" type="sibTrans" cxnId="{10D976A6-F606-E645-BA68-8D04ED40F2C7}">
      <dgm:prSet/>
      <dgm:spPr/>
      <dgm:t>
        <a:bodyPr/>
        <a:lstStyle/>
        <a:p>
          <a:endParaRPr lang="en-US" dirty="0"/>
        </a:p>
      </dgm:t>
    </dgm:pt>
    <dgm:pt modelId="{6AD51587-A399-2A4A-8184-950706667A6D}">
      <dgm:prSet phldrT="[Text]"/>
      <dgm:spPr>
        <a:solidFill>
          <a:srgbClr val="00B0F0"/>
        </a:solidFill>
      </dgm:spPr>
      <dgm:t>
        <a:bodyPr/>
        <a:lstStyle/>
        <a:p>
          <a:r>
            <a:rPr lang="en-US" b="1" dirty="0">
              <a:solidFill>
                <a:schemeClr val="tx1"/>
              </a:solidFill>
            </a:rPr>
            <a:t>6. The Departure Stage</a:t>
          </a:r>
        </a:p>
      </dgm:t>
    </dgm:pt>
    <dgm:pt modelId="{0289A209-3B37-0444-885B-9E81881923E3}" type="parTrans" cxnId="{2B5842E6-ED7D-8C46-B094-289857A81584}">
      <dgm:prSet/>
      <dgm:spPr/>
      <dgm:t>
        <a:bodyPr/>
        <a:lstStyle/>
        <a:p>
          <a:endParaRPr lang="en-US"/>
        </a:p>
      </dgm:t>
    </dgm:pt>
    <dgm:pt modelId="{0FBE60D2-C545-C640-AAA5-E85F0FB52044}" type="sibTrans" cxnId="{2B5842E6-ED7D-8C46-B094-289857A81584}">
      <dgm:prSet/>
      <dgm:spPr/>
      <dgm:t>
        <a:bodyPr/>
        <a:lstStyle/>
        <a:p>
          <a:endParaRPr lang="en-US"/>
        </a:p>
      </dgm:t>
    </dgm:pt>
    <dgm:pt modelId="{9D22D61E-7C63-5046-812E-6E637FFA0BCD}" type="pres">
      <dgm:prSet presAssocID="{0E414951-FB79-9347-8D44-D08F54998DAE}" presName="Name0" presStyleCnt="0">
        <dgm:presLayoutVars>
          <dgm:dir/>
          <dgm:resizeHandles val="exact"/>
        </dgm:presLayoutVars>
      </dgm:prSet>
      <dgm:spPr/>
      <dgm:t>
        <a:bodyPr/>
        <a:lstStyle/>
        <a:p>
          <a:endParaRPr lang="en-US"/>
        </a:p>
      </dgm:t>
    </dgm:pt>
    <dgm:pt modelId="{71C4EC10-8167-554A-8805-C44EC80DF99D}" type="pres">
      <dgm:prSet presAssocID="{5B28DBD7-661D-9441-A160-823E84E4DB35}" presName="node" presStyleLbl="node1" presStyleIdx="0" presStyleCnt="6" custLinFactNeighborX="266">
        <dgm:presLayoutVars>
          <dgm:bulletEnabled val="1"/>
        </dgm:presLayoutVars>
      </dgm:prSet>
      <dgm:spPr/>
      <dgm:t>
        <a:bodyPr/>
        <a:lstStyle/>
        <a:p>
          <a:endParaRPr lang="en-US"/>
        </a:p>
      </dgm:t>
    </dgm:pt>
    <dgm:pt modelId="{9BE4F565-7A9A-A241-B461-30F336D7C562}" type="pres">
      <dgm:prSet presAssocID="{9D569D55-0AC2-884E-BE5B-1986EAC54070}" presName="sibTrans" presStyleLbl="sibTrans1D1" presStyleIdx="0" presStyleCnt="5"/>
      <dgm:spPr/>
      <dgm:t>
        <a:bodyPr/>
        <a:lstStyle/>
        <a:p>
          <a:endParaRPr lang="en-US"/>
        </a:p>
      </dgm:t>
    </dgm:pt>
    <dgm:pt modelId="{7437E5D2-3DB4-6542-86B0-9D399152AE15}" type="pres">
      <dgm:prSet presAssocID="{9D569D55-0AC2-884E-BE5B-1986EAC54070}" presName="connectorText" presStyleLbl="sibTrans1D1" presStyleIdx="0" presStyleCnt="5"/>
      <dgm:spPr/>
      <dgm:t>
        <a:bodyPr/>
        <a:lstStyle/>
        <a:p>
          <a:endParaRPr lang="en-US"/>
        </a:p>
      </dgm:t>
    </dgm:pt>
    <dgm:pt modelId="{D371B517-02F1-8141-A30C-8B9F6B6F0721}" type="pres">
      <dgm:prSet presAssocID="{9036B0AA-229E-244B-A707-9606BCE1C172}" presName="node" presStyleLbl="node1" presStyleIdx="1" presStyleCnt="6" custLinFactNeighborX="266">
        <dgm:presLayoutVars>
          <dgm:bulletEnabled val="1"/>
        </dgm:presLayoutVars>
      </dgm:prSet>
      <dgm:spPr/>
      <dgm:t>
        <a:bodyPr/>
        <a:lstStyle/>
        <a:p>
          <a:endParaRPr lang="en-US"/>
        </a:p>
      </dgm:t>
    </dgm:pt>
    <dgm:pt modelId="{4CF9DB9D-520B-1040-A993-B0D763FA0D98}" type="pres">
      <dgm:prSet presAssocID="{FDBFEA1D-5D2B-6C40-A682-6672FFA84D57}" presName="sibTrans" presStyleLbl="sibTrans1D1" presStyleIdx="1" presStyleCnt="5"/>
      <dgm:spPr/>
      <dgm:t>
        <a:bodyPr/>
        <a:lstStyle/>
        <a:p>
          <a:endParaRPr lang="en-US"/>
        </a:p>
      </dgm:t>
    </dgm:pt>
    <dgm:pt modelId="{4A6BEA54-71F4-B644-9048-DBE35AAA6CEC}" type="pres">
      <dgm:prSet presAssocID="{FDBFEA1D-5D2B-6C40-A682-6672FFA84D57}" presName="connectorText" presStyleLbl="sibTrans1D1" presStyleIdx="1" presStyleCnt="5"/>
      <dgm:spPr/>
      <dgm:t>
        <a:bodyPr/>
        <a:lstStyle/>
        <a:p>
          <a:endParaRPr lang="en-US"/>
        </a:p>
      </dgm:t>
    </dgm:pt>
    <dgm:pt modelId="{E08A4B0B-16C6-AB4F-A0C9-A06C5FA4F893}" type="pres">
      <dgm:prSet presAssocID="{D6D7B845-A877-564E-B944-34CEC7A7B2BC}" presName="node" presStyleLbl="node1" presStyleIdx="2" presStyleCnt="6" custLinFactNeighborX="266">
        <dgm:presLayoutVars>
          <dgm:bulletEnabled val="1"/>
        </dgm:presLayoutVars>
      </dgm:prSet>
      <dgm:spPr/>
      <dgm:t>
        <a:bodyPr/>
        <a:lstStyle/>
        <a:p>
          <a:endParaRPr lang="en-US"/>
        </a:p>
      </dgm:t>
    </dgm:pt>
    <dgm:pt modelId="{320599EA-8050-BA4D-BEA9-7997A28093CD}" type="pres">
      <dgm:prSet presAssocID="{42049B62-143F-0D4A-A028-5BC21D3BD313}" presName="sibTrans" presStyleLbl="sibTrans1D1" presStyleIdx="2" presStyleCnt="5"/>
      <dgm:spPr/>
      <dgm:t>
        <a:bodyPr/>
        <a:lstStyle/>
        <a:p>
          <a:endParaRPr lang="en-US"/>
        </a:p>
      </dgm:t>
    </dgm:pt>
    <dgm:pt modelId="{D22A3922-1D51-8B40-B2AD-34B6F69D9727}" type="pres">
      <dgm:prSet presAssocID="{42049B62-143F-0D4A-A028-5BC21D3BD313}" presName="connectorText" presStyleLbl="sibTrans1D1" presStyleIdx="2" presStyleCnt="5"/>
      <dgm:spPr/>
      <dgm:t>
        <a:bodyPr/>
        <a:lstStyle/>
        <a:p>
          <a:endParaRPr lang="en-US"/>
        </a:p>
      </dgm:t>
    </dgm:pt>
    <dgm:pt modelId="{DF4E8465-1AFA-F745-A11D-46354ED437A8}" type="pres">
      <dgm:prSet presAssocID="{BCDC76B7-85CF-ED47-AF84-F59213BE7359}" presName="node" presStyleLbl="node1" presStyleIdx="3" presStyleCnt="6" custLinFactNeighborX="266">
        <dgm:presLayoutVars>
          <dgm:bulletEnabled val="1"/>
        </dgm:presLayoutVars>
      </dgm:prSet>
      <dgm:spPr/>
      <dgm:t>
        <a:bodyPr/>
        <a:lstStyle/>
        <a:p>
          <a:endParaRPr lang="en-US"/>
        </a:p>
      </dgm:t>
    </dgm:pt>
    <dgm:pt modelId="{E9070183-4A32-C748-8433-5EC76D1442BD}" type="pres">
      <dgm:prSet presAssocID="{AF4578CC-46DD-5C4E-B3BA-0CE9D104E10A}" presName="sibTrans" presStyleLbl="sibTrans1D1" presStyleIdx="3" presStyleCnt="5"/>
      <dgm:spPr/>
      <dgm:t>
        <a:bodyPr/>
        <a:lstStyle/>
        <a:p>
          <a:endParaRPr lang="en-US"/>
        </a:p>
      </dgm:t>
    </dgm:pt>
    <dgm:pt modelId="{72951335-8BF1-FC48-8773-9BE151D7320C}" type="pres">
      <dgm:prSet presAssocID="{AF4578CC-46DD-5C4E-B3BA-0CE9D104E10A}" presName="connectorText" presStyleLbl="sibTrans1D1" presStyleIdx="3" presStyleCnt="5"/>
      <dgm:spPr/>
      <dgm:t>
        <a:bodyPr/>
        <a:lstStyle/>
        <a:p>
          <a:endParaRPr lang="en-US"/>
        </a:p>
      </dgm:t>
    </dgm:pt>
    <dgm:pt modelId="{F5F3A484-6681-9740-9978-1F8B8547DB4F}" type="pres">
      <dgm:prSet presAssocID="{EB766DF1-9B84-4E46-8844-F6F74D68B3D8}" presName="node" presStyleLbl="node1" presStyleIdx="4" presStyleCnt="6">
        <dgm:presLayoutVars>
          <dgm:bulletEnabled val="1"/>
        </dgm:presLayoutVars>
      </dgm:prSet>
      <dgm:spPr/>
      <dgm:t>
        <a:bodyPr/>
        <a:lstStyle/>
        <a:p>
          <a:endParaRPr lang="en-US"/>
        </a:p>
      </dgm:t>
    </dgm:pt>
    <dgm:pt modelId="{3B216701-DB94-3E4D-834E-A44960CE7B2F}" type="pres">
      <dgm:prSet presAssocID="{597F8368-B7A7-C742-821F-9A1A556B8EAB}" presName="sibTrans" presStyleLbl="sibTrans1D1" presStyleIdx="4" presStyleCnt="5"/>
      <dgm:spPr/>
      <dgm:t>
        <a:bodyPr/>
        <a:lstStyle/>
        <a:p>
          <a:endParaRPr lang="en-US"/>
        </a:p>
      </dgm:t>
    </dgm:pt>
    <dgm:pt modelId="{CD11025A-A1B8-0645-8FC3-DC29F4BFC5ED}" type="pres">
      <dgm:prSet presAssocID="{597F8368-B7A7-C742-821F-9A1A556B8EAB}" presName="connectorText" presStyleLbl="sibTrans1D1" presStyleIdx="4" presStyleCnt="5"/>
      <dgm:spPr/>
      <dgm:t>
        <a:bodyPr/>
        <a:lstStyle/>
        <a:p>
          <a:endParaRPr lang="en-US"/>
        </a:p>
      </dgm:t>
    </dgm:pt>
    <dgm:pt modelId="{40807CAB-46A4-A24F-8BFB-10ADDF7BDD13}" type="pres">
      <dgm:prSet presAssocID="{6AD51587-A399-2A4A-8184-950706667A6D}" presName="node" presStyleLbl="node1" presStyleIdx="5" presStyleCnt="6">
        <dgm:presLayoutVars>
          <dgm:bulletEnabled val="1"/>
        </dgm:presLayoutVars>
      </dgm:prSet>
      <dgm:spPr/>
      <dgm:t>
        <a:bodyPr/>
        <a:lstStyle/>
        <a:p>
          <a:endParaRPr lang="en-US"/>
        </a:p>
      </dgm:t>
    </dgm:pt>
  </dgm:ptLst>
  <dgm:cxnLst>
    <dgm:cxn modelId="{C0A7D6B2-02CF-8B4C-8515-CD929412BD1A}" srcId="{0E414951-FB79-9347-8D44-D08F54998DAE}" destId="{5B28DBD7-661D-9441-A160-823E84E4DB35}" srcOrd="0" destOrd="0" parTransId="{DA1145E7-4EBE-3C4D-8E26-D1221CF3A49E}" sibTransId="{9D569D55-0AC2-884E-BE5B-1986EAC54070}"/>
    <dgm:cxn modelId="{8EC32E95-D748-447C-970A-C8D35729DC5A}" type="presOf" srcId="{AF4578CC-46DD-5C4E-B3BA-0CE9D104E10A}" destId="{72951335-8BF1-FC48-8773-9BE151D7320C}" srcOrd="1" destOrd="0" presId="urn:microsoft.com/office/officeart/2005/8/layout/bProcess3"/>
    <dgm:cxn modelId="{B841922C-4276-4C0B-9335-A261953C30A8}" type="presOf" srcId="{FDBFEA1D-5D2B-6C40-A682-6672FFA84D57}" destId="{4CF9DB9D-520B-1040-A993-B0D763FA0D98}" srcOrd="0" destOrd="0" presId="urn:microsoft.com/office/officeart/2005/8/layout/bProcess3"/>
    <dgm:cxn modelId="{C18EE86D-08FD-4D9E-98E1-256C156B2AD6}" type="presOf" srcId="{597F8368-B7A7-C742-821F-9A1A556B8EAB}" destId="{3B216701-DB94-3E4D-834E-A44960CE7B2F}" srcOrd="0" destOrd="0" presId="urn:microsoft.com/office/officeart/2005/8/layout/bProcess3"/>
    <dgm:cxn modelId="{F4AB0C5B-CE8B-4B49-A8CD-D4E4B7E3DBCC}" type="presOf" srcId="{EB766DF1-9B84-4E46-8844-F6F74D68B3D8}" destId="{F5F3A484-6681-9740-9978-1F8B8547DB4F}" srcOrd="0" destOrd="0" presId="urn:microsoft.com/office/officeart/2005/8/layout/bProcess3"/>
    <dgm:cxn modelId="{C16AD253-2E9E-4861-BD89-680950144346}" type="presOf" srcId="{0E414951-FB79-9347-8D44-D08F54998DAE}" destId="{9D22D61E-7C63-5046-812E-6E637FFA0BCD}" srcOrd="0" destOrd="0" presId="urn:microsoft.com/office/officeart/2005/8/layout/bProcess3"/>
    <dgm:cxn modelId="{94B94827-7C66-C24F-80AA-8192960C5ECC}" srcId="{0E414951-FB79-9347-8D44-D08F54998DAE}" destId="{D6D7B845-A877-564E-B944-34CEC7A7B2BC}" srcOrd="2" destOrd="0" parTransId="{23A7E49D-FB59-1E49-8FE8-716FA535C858}" sibTransId="{42049B62-143F-0D4A-A028-5BC21D3BD313}"/>
    <dgm:cxn modelId="{F31E1A51-DDDE-4531-B50F-7EA461B4708C}" type="presOf" srcId="{9D569D55-0AC2-884E-BE5B-1986EAC54070}" destId="{7437E5D2-3DB4-6542-86B0-9D399152AE15}" srcOrd="1" destOrd="0" presId="urn:microsoft.com/office/officeart/2005/8/layout/bProcess3"/>
    <dgm:cxn modelId="{AC1EC97C-D03D-434E-ADA5-169BADD0C8FE}" type="presOf" srcId="{9036B0AA-229E-244B-A707-9606BCE1C172}" destId="{D371B517-02F1-8141-A30C-8B9F6B6F0721}" srcOrd="0" destOrd="0" presId="urn:microsoft.com/office/officeart/2005/8/layout/bProcess3"/>
    <dgm:cxn modelId="{F8E15138-529C-485B-B184-3D226EB1117D}" type="presOf" srcId="{BCDC76B7-85CF-ED47-AF84-F59213BE7359}" destId="{DF4E8465-1AFA-F745-A11D-46354ED437A8}" srcOrd="0" destOrd="0" presId="urn:microsoft.com/office/officeart/2005/8/layout/bProcess3"/>
    <dgm:cxn modelId="{933AD55E-F82D-449C-B509-F77AFA41FBB4}" type="presOf" srcId="{597F8368-B7A7-C742-821F-9A1A556B8EAB}" destId="{CD11025A-A1B8-0645-8FC3-DC29F4BFC5ED}" srcOrd="1" destOrd="0" presId="urn:microsoft.com/office/officeart/2005/8/layout/bProcess3"/>
    <dgm:cxn modelId="{2BE01D52-FEBF-49DA-9D9E-C17DD1D3C17F}" type="presOf" srcId="{5B28DBD7-661D-9441-A160-823E84E4DB35}" destId="{71C4EC10-8167-554A-8805-C44EC80DF99D}" srcOrd="0" destOrd="0" presId="urn:microsoft.com/office/officeart/2005/8/layout/bProcess3"/>
    <dgm:cxn modelId="{1CB3995B-44B6-4C6A-A5E8-2A4665A4CCF1}" type="presOf" srcId="{42049B62-143F-0D4A-A028-5BC21D3BD313}" destId="{320599EA-8050-BA4D-BEA9-7997A28093CD}" srcOrd="0" destOrd="0" presId="urn:microsoft.com/office/officeart/2005/8/layout/bProcess3"/>
    <dgm:cxn modelId="{2B5842E6-ED7D-8C46-B094-289857A81584}" srcId="{0E414951-FB79-9347-8D44-D08F54998DAE}" destId="{6AD51587-A399-2A4A-8184-950706667A6D}" srcOrd="5" destOrd="0" parTransId="{0289A209-3B37-0444-885B-9E81881923E3}" sibTransId="{0FBE60D2-C545-C640-AAA5-E85F0FB52044}"/>
    <dgm:cxn modelId="{27BB617B-2B34-4E50-808B-2EAD4D28CF27}" type="presOf" srcId="{FDBFEA1D-5D2B-6C40-A682-6672FFA84D57}" destId="{4A6BEA54-71F4-B644-9048-DBE35AAA6CEC}" srcOrd="1" destOrd="0" presId="urn:microsoft.com/office/officeart/2005/8/layout/bProcess3"/>
    <dgm:cxn modelId="{43B3E8DD-8445-42BF-B13F-C3484BA40562}" type="presOf" srcId="{AF4578CC-46DD-5C4E-B3BA-0CE9D104E10A}" destId="{E9070183-4A32-C748-8433-5EC76D1442BD}" srcOrd="0" destOrd="0" presId="urn:microsoft.com/office/officeart/2005/8/layout/bProcess3"/>
    <dgm:cxn modelId="{10D976A6-F606-E645-BA68-8D04ED40F2C7}" srcId="{0E414951-FB79-9347-8D44-D08F54998DAE}" destId="{EB766DF1-9B84-4E46-8844-F6F74D68B3D8}" srcOrd="4" destOrd="0" parTransId="{8C5A6741-19CF-324D-BE83-56BB71034BCC}" sibTransId="{597F8368-B7A7-C742-821F-9A1A556B8EAB}"/>
    <dgm:cxn modelId="{F7AF4167-3C3E-4742-AA85-A6CC7B90B7F2}" type="presOf" srcId="{42049B62-143F-0D4A-A028-5BC21D3BD313}" destId="{D22A3922-1D51-8B40-B2AD-34B6F69D9727}" srcOrd="1" destOrd="0" presId="urn:microsoft.com/office/officeart/2005/8/layout/bProcess3"/>
    <dgm:cxn modelId="{0E67B8B9-D2E7-4B45-B66E-7679D1C4BFBF}" type="presOf" srcId="{D6D7B845-A877-564E-B944-34CEC7A7B2BC}" destId="{E08A4B0B-16C6-AB4F-A0C9-A06C5FA4F893}" srcOrd="0" destOrd="0" presId="urn:microsoft.com/office/officeart/2005/8/layout/bProcess3"/>
    <dgm:cxn modelId="{FED9ACA9-8D77-9E47-BA64-71804FA2B745}" srcId="{0E414951-FB79-9347-8D44-D08F54998DAE}" destId="{BCDC76B7-85CF-ED47-AF84-F59213BE7359}" srcOrd="3" destOrd="0" parTransId="{5425ACB2-E07E-2145-B490-255AFC50C801}" sibTransId="{AF4578CC-46DD-5C4E-B3BA-0CE9D104E10A}"/>
    <dgm:cxn modelId="{8BE966FA-03E9-1441-9089-F086BAC47316}" srcId="{0E414951-FB79-9347-8D44-D08F54998DAE}" destId="{9036B0AA-229E-244B-A707-9606BCE1C172}" srcOrd="1" destOrd="0" parTransId="{DC3CB5B2-CEAD-7F4B-8F10-F27E1D751824}" sibTransId="{FDBFEA1D-5D2B-6C40-A682-6672FFA84D57}"/>
    <dgm:cxn modelId="{CA03A857-52E0-4866-AAF3-17C9DDF7E055}" type="presOf" srcId="{6AD51587-A399-2A4A-8184-950706667A6D}" destId="{40807CAB-46A4-A24F-8BFB-10ADDF7BDD13}" srcOrd="0" destOrd="0" presId="urn:microsoft.com/office/officeart/2005/8/layout/bProcess3"/>
    <dgm:cxn modelId="{DF53AAC8-2F0D-445C-883F-17814A733A21}" type="presOf" srcId="{9D569D55-0AC2-884E-BE5B-1986EAC54070}" destId="{9BE4F565-7A9A-A241-B461-30F336D7C562}" srcOrd="0" destOrd="0" presId="urn:microsoft.com/office/officeart/2005/8/layout/bProcess3"/>
    <dgm:cxn modelId="{D8D2E137-D4FB-457E-8E65-557E73B41194}" type="presParOf" srcId="{9D22D61E-7C63-5046-812E-6E637FFA0BCD}" destId="{71C4EC10-8167-554A-8805-C44EC80DF99D}" srcOrd="0" destOrd="0" presId="urn:microsoft.com/office/officeart/2005/8/layout/bProcess3"/>
    <dgm:cxn modelId="{46A9CCDE-41F7-4551-9395-F11100F9BFB0}" type="presParOf" srcId="{9D22D61E-7C63-5046-812E-6E637FFA0BCD}" destId="{9BE4F565-7A9A-A241-B461-30F336D7C562}" srcOrd="1" destOrd="0" presId="urn:microsoft.com/office/officeart/2005/8/layout/bProcess3"/>
    <dgm:cxn modelId="{E1534DC3-7EC8-4CED-BDE6-7D5E807E17F1}" type="presParOf" srcId="{9BE4F565-7A9A-A241-B461-30F336D7C562}" destId="{7437E5D2-3DB4-6542-86B0-9D399152AE15}" srcOrd="0" destOrd="0" presId="urn:microsoft.com/office/officeart/2005/8/layout/bProcess3"/>
    <dgm:cxn modelId="{470A2EB9-619B-4BFA-ADDE-6BFAADE41D69}" type="presParOf" srcId="{9D22D61E-7C63-5046-812E-6E637FFA0BCD}" destId="{D371B517-02F1-8141-A30C-8B9F6B6F0721}" srcOrd="2" destOrd="0" presId="urn:microsoft.com/office/officeart/2005/8/layout/bProcess3"/>
    <dgm:cxn modelId="{F74B1EE8-F4FF-437A-B8C3-4068B4E615EF}" type="presParOf" srcId="{9D22D61E-7C63-5046-812E-6E637FFA0BCD}" destId="{4CF9DB9D-520B-1040-A993-B0D763FA0D98}" srcOrd="3" destOrd="0" presId="urn:microsoft.com/office/officeart/2005/8/layout/bProcess3"/>
    <dgm:cxn modelId="{E4882A80-B6E1-4092-993D-82CA643C2480}" type="presParOf" srcId="{4CF9DB9D-520B-1040-A993-B0D763FA0D98}" destId="{4A6BEA54-71F4-B644-9048-DBE35AAA6CEC}" srcOrd="0" destOrd="0" presId="urn:microsoft.com/office/officeart/2005/8/layout/bProcess3"/>
    <dgm:cxn modelId="{39FC1AEA-30AD-482F-A7EF-687238C3B55C}" type="presParOf" srcId="{9D22D61E-7C63-5046-812E-6E637FFA0BCD}" destId="{E08A4B0B-16C6-AB4F-A0C9-A06C5FA4F893}" srcOrd="4" destOrd="0" presId="urn:microsoft.com/office/officeart/2005/8/layout/bProcess3"/>
    <dgm:cxn modelId="{4EEC14BE-831B-4240-984B-AEEBB41118D2}" type="presParOf" srcId="{9D22D61E-7C63-5046-812E-6E637FFA0BCD}" destId="{320599EA-8050-BA4D-BEA9-7997A28093CD}" srcOrd="5" destOrd="0" presId="urn:microsoft.com/office/officeart/2005/8/layout/bProcess3"/>
    <dgm:cxn modelId="{10E59C71-12A4-4FB1-A54C-7345EE9B2942}" type="presParOf" srcId="{320599EA-8050-BA4D-BEA9-7997A28093CD}" destId="{D22A3922-1D51-8B40-B2AD-34B6F69D9727}" srcOrd="0" destOrd="0" presId="urn:microsoft.com/office/officeart/2005/8/layout/bProcess3"/>
    <dgm:cxn modelId="{1B891679-C5BB-4253-84D0-2D328D3A015C}" type="presParOf" srcId="{9D22D61E-7C63-5046-812E-6E637FFA0BCD}" destId="{DF4E8465-1AFA-F745-A11D-46354ED437A8}" srcOrd="6" destOrd="0" presId="urn:microsoft.com/office/officeart/2005/8/layout/bProcess3"/>
    <dgm:cxn modelId="{79ADEC34-C0F4-4249-B634-30106193B164}" type="presParOf" srcId="{9D22D61E-7C63-5046-812E-6E637FFA0BCD}" destId="{E9070183-4A32-C748-8433-5EC76D1442BD}" srcOrd="7" destOrd="0" presId="urn:microsoft.com/office/officeart/2005/8/layout/bProcess3"/>
    <dgm:cxn modelId="{6A800314-455E-4B8F-8558-8CA1A303632E}" type="presParOf" srcId="{E9070183-4A32-C748-8433-5EC76D1442BD}" destId="{72951335-8BF1-FC48-8773-9BE151D7320C}" srcOrd="0" destOrd="0" presId="urn:microsoft.com/office/officeart/2005/8/layout/bProcess3"/>
    <dgm:cxn modelId="{37ACFFA1-ACC4-434E-BF43-00661230985B}" type="presParOf" srcId="{9D22D61E-7C63-5046-812E-6E637FFA0BCD}" destId="{F5F3A484-6681-9740-9978-1F8B8547DB4F}" srcOrd="8" destOrd="0" presId="urn:microsoft.com/office/officeart/2005/8/layout/bProcess3"/>
    <dgm:cxn modelId="{B20D2B70-43CB-4BAC-861E-E6D963D3018A}" type="presParOf" srcId="{9D22D61E-7C63-5046-812E-6E637FFA0BCD}" destId="{3B216701-DB94-3E4D-834E-A44960CE7B2F}" srcOrd="9" destOrd="0" presId="urn:microsoft.com/office/officeart/2005/8/layout/bProcess3"/>
    <dgm:cxn modelId="{E49AF6FB-6516-4346-A32C-9638C3A8EB47}" type="presParOf" srcId="{3B216701-DB94-3E4D-834E-A44960CE7B2F}" destId="{CD11025A-A1B8-0645-8FC3-DC29F4BFC5ED}" srcOrd="0" destOrd="0" presId="urn:microsoft.com/office/officeart/2005/8/layout/bProcess3"/>
    <dgm:cxn modelId="{1DD4B1B5-FF98-437B-80A9-21C9253E3B33}" type="presParOf" srcId="{9D22D61E-7C63-5046-812E-6E637FFA0BCD}" destId="{40807CAB-46A4-A24F-8BFB-10ADDF7BDD13}"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4F565-7A9A-A241-B461-30F336D7C562}">
      <dsp:nvSpPr>
        <dsp:cNvPr id="0" name=""/>
        <dsp:cNvSpPr/>
      </dsp:nvSpPr>
      <dsp:spPr>
        <a:xfrm>
          <a:off x="2549083" y="1348421"/>
          <a:ext cx="553000" cy="91440"/>
        </a:xfrm>
        <a:custGeom>
          <a:avLst/>
          <a:gdLst/>
          <a:ahLst/>
          <a:cxnLst/>
          <a:rect l="0" t="0" r="0" b="0"/>
          <a:pathLst>
            <a:path>
              <a:moveTo>
                <a:pt x="0" y="45720"/>
              </a:moveTo>
              <a:lnTo>
                <a:pt x="55300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810993" y="1391223"/>
        <a:ext cx="29180" cy="5836"/>
      </dsp:txXfrm>
    </dsp:sp>
    <dsp:sp modelId="{71C4EC10-8167-554A-8805-C44EC80DF99D}">
      <dsp:nvSpPr>
        <dsp:cNvPr id="0" name=""/>
        <dsp:cNvSpPr/>
      </dsp:nvSpPr>
      <dsp:spPr>
        <a:xfrm>
          <a:off x="13490" y="632923"/>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1. The Image Making Stage</a:t>
          </a:r>
        </a:p>
      </dsp:txBody>
      <dsp:txXfrm>
        <a:off x="13490" y="632923"/>
        <a:ext cx="2537393" cy="1522436"/>
      </dsp:txXfrm>
    </dsp:sp>
    <dsp:sp modelId="{4CF9DB9D-520B-1040-A993-B0D763FA0D98}">
      <dsp:nvSpPr>
        <dsp:cNvPr id="0" name=""/>
        <dsp:cNvSpPr/>
      </dsp:nvSpPr>
      <dsp:spPr>
        <a:xfrm>
          <a:off x="5670077" y="1348421"/>
          <a:ext cx="552991" cy="91440"/>
        </a:xfrm>
        <a:custGeom>
          <a:avLst/>
          <a:gdLst/>
          <a:ahLst/>
          <a:cxnLst/>
          <a:rect l="0" t="0" r="0" b="0"/>
          <a:pathLst>
            <a:path>
              <a:moveTo>
                <a:pt x="0" y="45720"/>
              </a:moveTo>
              <a:lnTo>
                <a:pt x="55299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931983" y="1391223"/>
        <a:ext cx="29179" cy="5836"/>
      </dsp:txXfrm>
    </dsp:sp>
    <dsp:sp modelId="{D371B517-02F1-8141-A30C-8B9F6B6F0721}">
      <dsp:nvSpPr>
        <dsp:cNvPr id="0" name=""/>
        <dsp:cNvSpPr/>
      </dsp:nvSpPr>
      <dsp:spPr>
        <a:xfrm>
          <a:off x="3134484" y="632923"/>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2. The Nurturing Stage</a:t>
          </a:r>
        </a:p>
      </dsp:txBody>
      <dsp:txXfrm>
        <a:off x="3134484" y="632923"/>
        <a:ext cx="2537393" cy="1522436"/>
      </dsp:txXfrm>
    </dsp:sp>
    <dsp:sp modelId="{320599EA-8050-BA4D-BEA9-7997A28093CD}">
      <dsp:nvSpPr>
        <dsp:cNvPr id="0" name=""/>
        <dsp:cNvSpPr/>
      </dsp:nvSpPr>
      <dsp:spPr>
        <a:xfrm>
          <a:off x="1282186" y="2153559"/>
          <a:ext cx="6241979" cy="553000"/>
        </a:xfrm>
        <a:custGeom>
          <a:avLst/>
          <a:gdLst/>
          <a:ahLst/>
          <a:cxnLst/>
          <a:rect l="0" t="0" r="0" b="0"/>
          <a:pathLst>
            <a:path>
              <a:moveTo>
                <a:pt x="6241979" y="0"/>
              </a:moveTo>
              <a:lnTo>
                <a:pt x="6241979" y="293600"/>
              </a:lnTo>
              <a:lnTo>
                <a:pt x="0" y="293600"/>
              </a:lnTo>
              <a:lnTo>
                <a:pt x="0" y="55300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246446" y="2427141"/>
        <a:ext cx="313460" cy="5836"/>
      </dsp:txXfrm>
    </dsp:sp>
    <dsp:sp modelId="{E08A4B0B-16C6-AB4F-A0C9-A06C5FA4F893}">
      <dsp:nvSpPr>
        <dsp:cNvPr id="0" name=""/>
        <dsp:cNvSpPr/>
      </dsp:nvSpPr>
      <dsp:spPr>
        <a:xfrm>
          <a:off x="6255469" y="632923"/>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3. The Authority Stage</a:t>
          </a:r>
        </a:p>
      </dsp:txBody>
      <dsp:txXfrm>
        <a:off x="6255469" y="632923"/>
        <a:ext cx="2537393" cy="1522436"/>
      </dsp:txXfrm>
    </dsp:sp>
    <dsp:sp modelId="{E9070183-4A32-C748-8433-5EC76D1442BD}">
      <dsp:nvSpPr>
        <dsp:cNvPr id="0" name=""/>
        <dsp:cNvSpPr/>
      </dsp:nvSpPr>
      <dsp:spPr>
        <a:xfrm>
          <a:off x="2549083" y="3454458"/>
          <a:ext cx="546251" cy="91440"/>
        </a:xfrm>
        <a:custGeom>
          <a:avLst/>
          <a:gdLst/>
          <a:ahLst/>
          <a:cxnLst/>
          <a:rect l="0" t="0" r="0" b="0"/>
          <a:pathLst>
            <a:path>
              <a:moveTo>
                <a:pt x="0" y="45720"/>
              </a:moveTo>
              <a:lnTo>
                <a:pt x="54625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807787" y="3497260"/>
        <a:ext cx="28842" cy="5836"/>
      </dsp:txXfrm>
    </dsp:sp>
    <dsp:sp modelId="{DF4E8465-1AFA-F745-A11D-46354ED437A8}">
      <dsp:nvSpPr>
        <dsp:cNvPr id="0" name=""/>
        <dsp:cNvSpPr/>
      </dsp:nvSpPr>
      <dsp:spPr>
        <a:xfrm>
          <a:off x="13490" y="2738960"/>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4. The Interpretive Stage</a:t>
          </a:r>
        </a:p>
      </dsp:txBody>
      <dsp:txXfrm>
        <a:off x="13490" y="2738960"/>
        <a:ext cx="2537393" cy="1522436"/>
      </dsp:txXfrm>
    </dsp:sp>
    <dsp:sp modelId="{3B216701-DB94-3E4D-834E-A44960CE7B2F}">
      <dsp:nvSpPr>
        <dsp:cNvPr id="0" name=""/>
        <dsp:cNvSpPr/>
      </dsp:nvSpPr>
      <dsp:spPr>
        <a:xfrm>
          <a:off x="5663328" y="3454458"/>
          <a:ext cx="553000" cy="91440"/>
        </a:xfrm>
        <a:custGeom>
          <a:avLst/>
          <a:gdLst/>
          <a:ahLst/>
          <a:cxnLst/>
          <a:rect l="0" t="0" r="0" b="0"/>
          <a:pathLst>
            <a:path>
              <a:moveTo>
                <a:pt x="0" y="45720"/>
              </a:moveTo>
              <a:lnTo>
                <a:pt x="55300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925238" y="3497260"/>
        <a:ext cx="29180" cy="5836"/>
      </dsp:txXfrm>
    </dsp:sp>
    <dsp:sp modelId="{F5F3A484-6681-9740-9978-1F8B8547DB4F}">
      <dsp:nvSpPr>
        <dsp:cNvPr id="0" name=""/>
        <dsp:cNvSpPr/>
      </dsp:nvSpPr>
      <dsp:spPr>
        <a:xfrm>
          <a:off x="3127734" y="2738960"/>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5. The Interdependent Stage</a:t>
          </a:r>
        </a:p>
      </dsp:txBody>
      <dsp:txXfrm>
        <a:off x="3127734" y="2738960"/>
        <a:ext cx="2537393" cy="1522436"/>
      </dsp:txXfrm>
    </dsp:sp>
    <dsp:sp modelId="{40807CAB-46A4-A24F-8BFB-10ADDF7BDD13}">
      <dsp:nvSpPr>
        <dsp:cNvPr id="0" name=""/>
        <dsp:cNvSpPr/>
      </dsp:nvSpPr>
      <dsp:spPr>
        <a:xfrm>
          <a:off x="6248728" y="2738960"/>
          <a:ext cx="2537393" cy="1522436"/>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a:solidFill>
                <a:schemeClr val="tx1"/>
              </a:solidFill>
            </a:rPr>
            <a:t>6. The Departure Stage</a:t>
          </a:r>
        </a:p>
      </dsp:txBody>
      <dsp:txXfrm>
        <a:off x="6248728" y="2738960"/>
        <a:ext cx="2537393" cy="15224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6C3A9-24B3-4708-9D3E-56589EDB0769}" type="datetimeFigureOut">
              <a:rPr lang="en-US" smtClean="0"/>
              <a:t>10/6/2016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85625-FB9D-4D9D-A342-E3887E88F357}" type="slidenum">
              <a:rPr lang="en-US" smtClean="0"/>
              <a:t>‹#›</a:t>
            </a:fld>
            <a:endParaRPr lang="en-US"/>
          </a:p>
        </p:txBody>
      </p:sp>
    </p:spTree>
    <p:extLst>
      <p:ext uri="{BB962C8B-B14F-4D97-AF65-F5344CB8AC3E}">
        <p14:creationId xmlns:p14="http://schemas.microsoft.com/office/powerpoint/2010/main" val="279859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pewsocialtrends.org/2013/03/14/modern-parenthood-roles-of-moms-and-dads-converge-as-they-balance-work-and-famil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ewsocialtrends.org/2013/03/14/modern-parenthood-roles-of-moms-and-dads-converge-as-they-balance-work-and-famil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x.doi.org/10.1037/t19974-00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nobaproject.com/modules/the-developing-parent#reference-15" TargetMode="External"/><Relationship Id="rId3" Type="http://schemas.openxmlformats.org/officeDocument/2006/relationships/hyperlink" Target="http://nobaproject.com/modules/the-developing-parent#vocabulary-bidirectional" TargetMode="External"/><Relationship Id="rId7" Type="http://schemas.openxmlformats.org/officeDocument/2006/relationships/hyperlink" Target="http://nobaproject.com/modules/the-developing-parent#reference-8"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nobaproject.com/modules/the-developing-parent#reference-2" TargetMode="External"/><Relationship Id="rId5" Type="http://schemas.openxmlformats.org/officeDocument/2006/relationships/hyperlink" Target="http://nobaproject.com/modules/the-developing-parent#reference-7" TargetMode="External"/><Relationship Id="rId4" Type="http://schemas.openxmlformats.org/officeDocument/2006/relationships/hyperlink" Target="http://nobaproject.com/modules/the-developing-parent#vocabulary-temperament" TargetMode="External"/><Relationship Id="rId9" Type="http://schemas.openxmlformats.org/officeDocument/2006/relationships/hyperlink" Target="http://nobaproject.com/modules/the-developing-parent#reference-13"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pewsocialtrends.org/2013/03/14/modern-parenthood-roles-of-moms-and-dads-converge-as-they-balance-work-and-family/"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www.pewresearch.org/fact-tank/2015/06/18/5-facts-about-todays-fathers/" TargetMode="External"/><Relationship Id="rId4" Type="http://schemas.openxmlformats.org/officeDocument/2006/relationships/hyperlink" Target="http://www.pewsocialtrends.org/2010/05/06/the-new-demography-of-american-motherhoo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ewsocialtrends.org/2013/03/14/modern-parenthood-roles-of-moms-and-dads-converge-as-they-balance-work-and-famil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ewsocialtrends.org/2013/03/14/modern-parenthood-roles-of-moms-and-dads-converge-as-they-balance-work-and-famil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ewsocialtrends.org/2010/05/06/the-new-demography-of-american-motherhoo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ewsocialtrends.org/2010/05/06/the-new-demography-of-american-motherhoo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ewresearch.org/fact-tank/2015/06/18/5-facts-about-todays-fathe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pewresearch.org/fact-tank/2015/06/18/5-facts-about-todays-fathe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Classroom Recommendations:</a:t>
            </a:r>
            <a:r>
              <a:rPr lang="en-US" altLang="en-US" b="0" baseline="0" dirty="0">
                <a:ea typeface="MS PGothic" charset="-128"/>
              </a:rPr>
              <a:t> </a:t>
            </a:r>
            <a:r>
              <a:rPr lang="en-US" altLang="en-US" dirty="0">
                <a:ea typeface="MS PGothic" charset="-128"/>
              </a:rPr>
              <a:t>This PowerPoint</a:t>
            </a:r>
            <a:r>
              <a:rPr lang="en-US" altLang="en-US" baseline="0" dirty="0">
                <a:ea typeface="MS PGothic" charset="-128"/>
              </a:rPr>
              <a:t> </a:t>
            </a:r>
            <a:r>
              <a:rPr lang="en-US" altLang="en-US" dirty="0">
                <a:ea typeface="MS PGothic" charset="-128"/>
              </a:rPr>
              <a:t>is presented in one 90-minute class but could also be taught in a two 50-60-minute classes. If teaching it in two classes, we recommend assigning the last assignment “Exploring Parenting Advice” to be done at home rather than during class. Please also refer to the </a:t>
            </a:r>
            <a:r>
              <a:rPr lang="en-US" altLang="en-US" dirty="0" err="1">
                <a:ea typeface="MS PGothic" charset="-128"/>
              </a:rPr>
              <a:t>Noba</a:t>
            </a:r>
            <a:r>
              <a:rPr lang="en-US" altLang="en-US" dirty="0">
                <a:ea typeface="MS PGothic" charset="-128"/>
              </a:rPr>
              <a:t> Instructor</a:t>
            </a:r>
            <a:r>
              <a:rPr lang="en-US" altLang="en-US" baseline="0" dirty="0">
                <a:ea typeface="MS PGothic" charset="-128"/>
              </a:rPr>
              <a:t> Manual</a:t>
            </a:r>
            <a:r>
              <a:rPr lang="en-US" altLang="en-US" dirty="0">
                <a:ea typeface="MS PGothic" charset="-128"/>
              </a:rPr>
              <a:t> that accompanies this outline.</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Overview:</a:t>
            </a:r>
            <a:r>
              <a:rPr lang="en-US" altLang="en-US" b="1" baseline="0" dirty="0">
                <a:ea typeface="MS PGothic" charset="-128"/>
              </a:rPr>
              <a:t> </a:t>
            </a:r>
            <a:r>
              <a:rPr lang="en-US" altLang="en-US" b="0" baseline="0" dirty="0">
                <a:ea typeface="MS PGothic" charset="-128"/>
              </a:rPr>
              <a:t>This module focuses on parenthood as a developmental task of adulthood. Parents take on new roles as their children develop, transforming their identity as a parent as the developmental demands of their children change. The main influences on parenting, parent characteristics, child characteristics, and contextual factors, are described.</a:t>
            </a:r>
            <a:endParaRPr lang="en-US" altLang="en-US" b="0" dirty="0">
              <a:ea typeface="MS PGothic" charset="-128"/>
            </a:endParaRP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Special Instructions:</a:t>
            </a:r>
            <a:r>
              <a:rPr lang="en-US" altLang="en-US" dirty="0">
                <a:ea typeface="MS PGothic" charset="-128"/>
              </a:rPr>
              <a:t> Begin the class period by asking students a series of multiple choice questions about changes in parenthood over recent years. Cover the answers to each question and present them with interesting data from the Pew Research Center. Next, allow student to work in groups to cover the six stages of parent development. In this activity they will complete an advanced organizer to better remember the information. Using direct instruction, describe to the students the influence of parent and child characteristics on parenting behavior. A temperament questionnaire activity is then used to further explore how child characteristics impact parent behavior. Contextual and sociocultural influences are then covered using direct instruction. An assignment is given to the students to explore parenting advice on the Internet that has them reflect on the advice using the information from the module. The module content is then concluded and a classroom assessment technique, the minute paper, is utilized to end the lesson.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458BA7F5-EF7D-E94A-A2B9-574D4F2F605E}" type="slidenum">
              <a:rPr lang="en-US" altLang="en-US" sz="1200">
                <a:solidFill>
                  <a:prstClr val="black"/>
                </a:solidFill>
                <a:latin typeface="Calibri" charset="0"/>
              </a:rPr>
              <a:pPr/>
              <a:t>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05248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continues the warm-up Changes in Parenthood quiz. activity. </a:t>
            </a: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solidFill>
                  <a:srgbClr val="00B0F0"/>
                </a:solidFill>
                <a:ea typeface="MS PGothic" charset="-128"/>
              </a:rPr>
              <a:t>(Click): </a:t>
            </a:r>
            <a:r>
              <a:rPr lang="en-US" altLang="en-US" dirty="0">
                <a:solidFill>
                  <a:srgbClr val="00B0F0"/>
                </a:solidFill>
                <a:ea typeface="MS PGothic" charset="-128"/>
              </a:rPr>
              <a:t>Question 4 – According the Pew Research Center, what statement</a:t>
            </a:r>
            <a:r>
              <a:rPr lang="en-US" altLang="en-US" baseline="0" dirty="0">
                <a:solidFill>
                  <a:srgbClr val="00B0F0"/>
                </a:solidFill>
                <a:ea typeface="MS PGothic" charset="-128"/>
              </a:rPr>
              <a:t> is true regarding how today’s mothers and fathers rate themselves? </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a:p>
            <a:r>
              <a:rPr lang="en-US" altLang="en-US" b="1" dirty="0">
                <a:solidFill>
                  <a:srgbClr val="00B0F0"/>
                </a:solidFill>
                <a:ea typeface="MS PGothic" charset="-128"/>
              </a:rPr>
              <a:t>(Click): </a:t>
            </a:r>
            <a:r>
              <a:rPr lang="en-US" altLang="en-US" b="0" dirty="0">
                <a:solidFill>
                  <a:srgbClr val="00B0F0"/>
                </a:solidFill>
                <a:ea typeface="MS PGothic" charset="-128"/>
              </a:rPr>
              <a:t>A</a:t>
            </a:r>
            <a:r>
              <a:rPr lang="en-US" altLang="en-US" dirty="0">
                <a:solidFill>
                  <a:srgbClr val="00B0F0"/>
                </a:solidFill>
                <a:ea typeface="MS PGothic" charset="-128"/>
              </a:rPr>
              <a:t>nswer </a:t>
            </a:r>
            <a:r>
              <a:rPr lang="en-US" altLang="en-US" dirty="0">
                <a:ea typeface="MS PGothic" charset="-128"/>
              </a:rPr>
              <a:t>A </a:t>
            </a:r>
            <a:r>
              <a:rPr lang="en-US" altLang="en-US" dirty="0">
                <a:ea typeface="MS PGothic" charset="-128"/>
                <a:sym typeface="Wingdings" charset="2"/>
              </a:rPr>
              <a:t></a:t>
            </a:r>
            <a:r>
              <a:rPr lang="en-US" altLang="en-US" dirty="0">
                <a:ea typeface="MS PGothic" charset="-128"/>
              </a:rPr>
              <a:t> “Mothers give themselves somewhat higher ratings than do fathers: 73% of mothers say they are doing an excellent or very good job as a parent, compared with 64% of fathers.”</a:t>
            </a:r>
          </a:p>
          <a:p>
            <a:r>
              <a:rPr lang="en-US" altLang="en-US" dirty="0">
                <a:ea typeface="MS PGothic" charset="-128"/>
              </a:rPr>
              <a:t> </a:t>
            </a:r>
          </a:p>
          <a:p>
            <a:r>
              <a:rPr lang="en-US" altLang="en-US" dirty="0">
                <a:ea typeface="MS PGothic" charset="-128"/>
              </a:rPr>
              <a:t>Research Statistic</a:t>
            </a:r>
            <a:r>
              <a:rPr lang="en-US" altLang="en-US" baseline="0" dirty="0">
                <a:ea typeface="MS PGothic" charset="-128"/>
              </a:rPr>
              <a:t> </a:t>
            </a:r>
            <a:r>
              <a:rPr lang="en-US" altLang="en-US" dirty="0">
                <a:ea typeface="MS PGothic" charset="-128"/>
              </a:rPr>
              <a:t>Source: Pew Research Center. (2013). </a:t>
            </a:r>
            <a:r>
              <a:rPr lang="en-US" altLang="en-US" i="1" dirty="0">
                <a:ea typeface="MS PGothic" charset="-128"/>
              </a:rPr>
              <a:t>Modern Parenthood</a:t>
            </a:r>
            <a:r>
              <a:rPr lang="en-US" altLang="en-US" dirty="0">
                <a:ea typeface="MS PGothic" charset="-128"/>
              </a:rPr>
              <a:t>. Retrieved from </a:t>
            </a:r>
            <a:r>
              <a:rPr lang="en-US" altLang="en-US" u="sng" dirty="0">
                <a:ea typeface="MS PGothic" charset="-128"/>
                <a:hlinkClick r:id="rId3"/>
              </a:rPr>
              <a:t>http://www.pewsocialtrends.org/2013/03/14/modern-parenthood-roles-of-moms-and-dads-converge-as-they-balance-work-and-family/</a:t>
            </a: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endParaRPr lang="en-US" altLang="en-US" dirty="0">
              <a:solidFill>
                <a:srgbClr val="00B0F0"/>
              </a:solidFill>
              <a:ea typeface="MS PGothic" charset="-128"/>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07D6DF2D-9633-8B42-9388-25583537FBA8}" type="slidenum">
              <a:rPr lang="en-US" altLang="en-US" sz="1200">
                <a:solidFill>
                  <a:prstClr val="black"/>
                </a:solidFill>
                <a:latin typeface="Calibri" charset="0"/>
              </a:rPr>
              <a:pPr/>
              <a:t>10</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2525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shows the graph that explains the answer to question 3 on slide 8. </a:t>
            </a:r>
          </a:p>
          <a:p>
            <a:endParaRPr lang="en-US" altLang="en-US" b="1" dirty="0">
              <a:ea typeface="MS PGothic" charset="-128"/>
            </a:endParaRPr>
          </a:p>
          <a:p>
            <a:r>
              <a:rPr lang="en-US" altLang="en-US" b="1" dirty="0">
                <a:ea typeface="MS PGothic" charset="-128"/>
              </a:rPr>
              <a:t>Notes</a:t>
            </a:r>
            <a:r>
              <a:rPr lang="en-US" altLang="en-US" dirty="0">
                <a:ea typeface="MS PGothic" charset="-128"/>
              </a:rPr>
              <a:t>:. Describe the statistics presented. </a:t>
            </a:r>
          </a:p>
          <a:p>
            <a:endParaRPr lang="en-US" altLang="en-US" dirty="0">
              <a:ea typeface="MS PGothic" charset="-128"/>
            </a:endParaRPr>
          </a:p>
          <a:p>
            <a:r>
              <a:rPr lang="en-US" altLang="en-US" dirty="0">
                <a:ea typeface="MS PGothic" charset="-128"/>
              </a:rPr>
              <a:t>Conclusion: Across the world, including the US, parenthood is undergoing changes. Children are less likely to live with both parents, parents are having few children overall and are older when they have children, and many children are being born outside of a parent marriage.  </a:t>
            </a:r>
          </a:p>
          <a:p>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Graph</a:t>
            </a:r>
            <a:r>
              <a:rPr lang="en-US" altLang="en-US" baseline="0" dirty="0">
                <a:ea typeface="MS PGothic" charset="-128"/>
              </a:rPr>
              <a:t> </a:t>
            </a:r>
            <a:r>
              <a:rPr lang="en-US" altLang="en-US" dirty="0">
                <a:ea typeface="MS PGothic" charset="-128"/>
              </a:rPr>
              <a:t>Source: Pew Research Center. (2013). </a:t>
            </a:r>
            <a:r>
              <a:rPr lang="en-US" altLang="en-US" i="1" dirty="0">
                <a:ea typeface="MS PGothic" charset="-128"/>
              </a:rPr>
              <a:t>Modern Parenthood</a:t>
            </a:r>
            <a:r>
              <a:rPr lang="en-US" altLang="en-US" dirty="0">
                <a:ea typeface="MS PGothic" charset="-128"/>
              </a:rPr>
              <a:t>. Retrieved from </a:t>
            </a:r>
            <a:r>
              <a:rPr lang="en-US" altLang="en-US" u="sng" dirty="0">
                <a:ea typeface="MS PGothic" charset="-128"/>
                <a:hlinkClick r:id="rId3"/>
              </a:rPr>
              <a:t>http://www.pewsocialtrends.org/2013/03/14/modern-parenthood-roles-of-moms-and-dads-converge-as-they-balance-work-and-family/</a:t>
            </a:r>
            <a:endParaRPr lang="en-US" altLang="en-US" dirty="0">
              <a:ea typeface="MS PGothic" charset="-128"/>
            </a:endParaRPr>
          </a:p>
          <a:p>
            <a:endParaRPr lang="en-US" altLang="en-US" dirty="0">
              <a:ea typeface="MS PGothic" charset="-128"/>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370BB07-3161-B44D-B455-7C2775E633B4}" type="slidenum">
              <a:rPr lang="en-US" altLang="en-US" sz="1200">
                <a:solidFill>
                  <a:prstClr val="black"/>
                </a:solidFill>
                <a:latin typeface="Calibri" charset="0"/>
              </a:rPr>
              <a:pPr/>
              <a:t>11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6822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b="1" dirty="0">
                <a:ea typeface="MS PGothic" charset="0"/>
              </a:rPr>
              <a:t>Purpose: </a:t>
            </a:r>
            <a:r>
              <a:rPr lang="en-US" altLang="en-US" dirty="0">
                <a:cs typeface="+mn-cs"/>
              </a:rPr>
              <a:t>The purpose of this slide is to provide students with an overview of the material that will be covered during the lecture</a:t>
            </a: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6BF8F8F7-3DF3-E749-B405-14B2441F6A47}" type="slidenum">
              <a:rPr lang="en-US" altLang="en-US" sz="1200">
                <a:solidFill>
                  <a:prstClr val="black"/>
                </a:solidFill>
                <a:latin typeface="Calibri" charset="0"/>
              </a:rPr>
              <a:pPr/>
              <a:t>12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410738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is meant introduce the 6 stages of parent development. </a:t>
            </a:r>
          </a:p>
          <a:p>
            <a:endParaRPr lang="en-US" altLang="en-US" dirty="0">
              <a:ea typeface="MS PGothic" charset="-128"/>
            </a:endParaRPr>
          </a:p>
          <a:p>
            <a:r>
              <a:rPr lang="en-US" altLang="en-US" b="1" dirty="0">
                <a:ea typeface="MS PGothic" charset="-128"/>
              </a:rPr>
              <a:t>Notes: </a:t>
            </a:r>
            <a:r>
              <a:rPr lang="en-US" altLang="en-US" dirty="0" err="1">
                <a:ea typeface="MS PGothic" charset="-128"/>
              </a:rPr>
              <a:t>Galinsky</a:t>
            </a:r>
            <a:r>
              <a:rPr lang="en-US" altLang="en-US" dirty="0">
                <a:ea typeface="MS PGothic" charset="-128"/>
              </a:rPr>
              <a:t> (1987) outlined the stages that parents go through as they develop new skills and abilities based on their child’s growth. However, it should be noted that currently these theoretical stages are not yet generalizable to parents of different races, ages, and religions, nor is there empirical data on the factors that influence individual differences in these stages. </a:t>
            </a:r>
          </a:p>
          <a:p>
            <a:endParaRPr lang="en-US" altLang="en-US" dirty="0">
              <a:ea typeface="MS PGothic" charset="-128"/>
            </a:endParaRPr>
          </a:p>
          <a:p>
            <a:r>
              <a:rPr lang="en-US" altLang="en-US" b="1" dirty="0">
                <a:ea typeface="MS PGothic" charset="-128"/>
              </a:rPr>
              <a:t>6 Stages Group Activity: </a:t>
            </a:r>
            <a:r>
              <a:rPr lang="en-US" altLang="en-US" dirty="0">
                <a:ea typeface="MS PGothic" charset="-128"/>
              </a:rPr>
              <a:t>To cover the 6 stages of parent development students work in teams to fill out information on an advanced organizer. Groups work alone and then share their ideas with the class.</a:t>
            </a:r>
            <a:r>
              <a:rPr lang="en-US" altLang="en-US" b="1" dirty="0">
                <a:ea typeface="MS PGothic" charset="-128"/>
              </a:rPr>
              <a:t> </a:t>
            </a:r>
          </a:p>
          <a:p>
            <a:endParaRPr lang="en-US" altLang="en-US" b="1" dirty="0">
              <a:ea typeface="MS PGothic" charset="-128"/>
            </a:endParaRPr>
          </a:p>
          <a:p>
            <a:r>
              <a:rPr lang="en-US" altLang="en-US" b="1" dirty="0">
                <a:ea typeface="MS PGothic" charset="-128"/>
              </a:rPr>
              <a:t>Directions: </a:t>
            </a:r>
          </a:p>
          <a:p>
            <a:pPr>
              <a:buFont typeface="Calibri" charset="0"/>
              <a:buAutoNum type="arabicPeriod"/>
            </a:pPr>
            <a:r>
              <a:rPr lang="en-US" altLang="en-US" dirty="0">
                <a:ea typeface="MS PGothic" charset="-128"/>
              </a:rPr>
              <a:t> Introduce the 6 stages of parent development using this PowerPoint slide. </a:t>
            </a:r>
          </a:p>
          <a:p>
            <a:pPr>
              <a:buFont typeface="Calibri" charset="0"/>
              <a:buAutoNum type="arabicPeriod"/>
            </a:pPr>
            <a:r>
              <a:rPr lang="en-US" altLang="en-US" dirty="0">
                <a:ea typeface="MS PGothic" charset="-128"/>
              </a:rPr>
              <a:t> Divide students into teams. You can have 6 teams of 3-4, or 12 teams of 2-3, or more depending on your class size. Assign each of the groups with a stage. </a:t>
            </a:r>
          </a:p>
          <a:p>
            <a:pPr>
              <a:buFont typeface="Calibri" charset="0"/>
              <a:buAutoNum type="arabicPeriod"/>
            </a:pPr>
            <a:r>
              <a:rPr lang="en-US" altLang="en-US" dirty="0">
                <a:ea typeface="MS PGothic" charset="-128"/>
              </a:rPr>
              <a:t> Students work to complete all the information requested on the advanced organizer (see</a:t>
            </a:r>
            <a:r>
              <a:rPr lang="en-US" altLang="en-US" baseline="0" dirty="0">
                <a:ea typeface="MS PGothic" charset="-128"/>
              </a:rPr>
              <a:t> Instructor Manual for the advanced organizer </a:t>
            </a:r>
            <a:r>
              <a:rPr lang="en-US" altLang="en-US" baseline="0" dirty="0" smtClean="0">
                <a:ea typeface="MS PGothic" charset="-128"/>
              </a:rPr>
              <a:t>template and Appendix B in these slides)</a:t>
            </a:r>
            <a:r>
              <a:rPr lang="en-US" altLang="en-US" dirty="0" smtClean="0">
                <a:ea typeface="MS PGothic" charset="-128"/>
              </a:rPr>
              <a:t>. </a:t>
            </a:r>
            <a:endParaRPr lang="en-US" altLang="en-US" dirty="0">
              <a:ea typeface="MS PGothic" charset="-128"/>
            </a:endParaRPr>
          </a:p>
          <a:p>
            <a:pPr>
              <a:buFont typeface="Calibri" charset="0"/>
              <a:buAutoNum type="arabicPeriod"/>
            </a:pPr>
            <a:r>
              <a:rPr lang="en-US" altLang="en-US" dirty="0">
                <a:ea typeface="MS PGothic" charset="-128"/>
              </a:rPr>
              <a:t> Have one group from each stage share their work with the class. You can ask students to share their aspect of the advanced organizer using a document camera, by writing the information on the board, or copying it and emailing it to students later on. They can also take notes as the group shares just make sure students are clear and go slow enough so that everyone can obtain the information needed.  </a:t>
            </a:r>
          </a:p>
          <a:p>
            <a:endParaRPr lang="en-US" altLang="en-US" dirty="0">
              <a:ea typeface="MS PGothic" charset="-128"/>
            </a:endParaRPr>
          </a:p>
          <a:p>
            <a:r>
              <a:rPr lang="en-US" altLang="en-US" b="1" dirty="0">
                <a:ea typeface="MS PGothic" charset="-128"/>
              </a:rPr>
              <a:t>Notes:</a:t>
            </a:r>
          </a:p>
          <a:p>
            <a:pPr>
              <a:buFont typeface="Calibri" charset="0"/>
              <a:buAutoNum type="arabicPeriod"/>
            </a:pPr>
            <a:r>
              <a:rPr lang="en-US" altLang="en-US" b="1" dirty="0">
                <a:ea typeface="MS PGothic" charset="-128"/>
              </a:rPr>
              <a:t>The Image Making Stage: </a:t>
            </a:r>
            <a:r>
              <a:rPr lang="en-US" altLang="en-US" dirty="0">
                <a:ea typeface="MS PGothic" charset="-128"/>
              </a:rPr>
              <a:t>As parents plan for a child during pregnancy they imagine their future role as parents, reflect on their experiences with their parents and develop ideas about what type of parent they want to be. </a:t>
            </a:r>
          </a:p>
          <a:p>
            <a:pPr>
              <a:buFont typeface="Calibri" charset="0"/>
              <a:buAutoNum type="arabicPeriod"/>
            </a:pPr>
            <a:r>
              <a:rPr lang="en-US" altLang="en-US" b="1" dirty="0">
                <a:ea typeface="MS PGothic" charset="-128"/>
              </a:rPr>
              <a:t>The Nurturing Stage: </a:t>
            </a:r>
            <a:r>
              <a:rPr lang="en-US" altLang="en-US" dirty="0">
                <a:ea typeface="MS PGothic" charset="-128"/>
              </a:rPr>
              <a:t>During infancy parents work to develop an attachment to their new baby. For some this is fast while for others it takes time. Adult relationships shift (romantic and family). Parents identity is reshaped as parenting responsibilities are the most demanding during infancy. </a:t>
            </a:r>
            <a:r>
              <a:rPr lang="en-US" altLang="en-US" b="1" dirty="0">
                <a:ea typeface="MS PGothic" charset="-128"/>
              </a:rPr>
              <a:t> </a:t>
            </a:r>
            <a:endParaRPr lang="en-US" altLang="en-US" dirty="0">
              <a:ea typeface="MS PGothic" charset="-128"/>
            </a:endParaRPr>
          </a:p>
          <a:p>
            <a:pPr>
              <a:buFont typeface="Calibri" charset="0"/>
              <a:buAutoNum type="arabicPeriod"/>
            </a:pPr>
            <a:r>
              <a:rPr lang="en-US" altLang="en-US" b="1" dirty="0">
                <a:ea typeface="MS PGothic" charset="-128"/>
              </a:rPr>
              <a:t>The Authority Stage: </a:t>
            </a:r>
            <a:r>
              <a:rPr lang="en-US" altLang="en-US" dirty="0">
                <a:ea typeface="MS PGothic" charset="-128"/>
              </a:rPr>
              <a:t>From 2 to 4/5-years old parents are establishing rules and deciding on consequences for their child’s behavior. </a:t>
            </a:r>
          </a:p>
          <a:p>
            <a:pPr>
              <a:buFont typeface="Calibri" charset="0"/>
              <a:buAutoNum type="arabicPeriod"/>
            </a:pPr>
            <a:r>
              <a:rPr lang="en-US" altLang="en-US" b="1" dirty="0">
                <a:ea typeface="MS PGothic" charset="-128"/>
              </a:rPr>
              <a:t>The Interpretive Stage: </a:t>
            </a:r>
            <a:r>
              <a:rPr lang="en-US" altLang="en-US" dirty="0">
                <a:ea typeface="MS PGothic" charset="-128"/>
              </a:rPr>
              <a:t>School age children (kindergarten though adolescents) require parents to help interpret their experiences. Parents are learning when to step in and when to allow children autonomy as they explore interests, relationships with peers, and learn behaviors and values their parents deem appropriate. </a:t>
            </a:r>
            <a:r>
              <a:rPr lang="en-US" altLang="en-US" b="1" dirty="0">
                <a:ea typeface="MS PGothic" charset="-128"/>
              </a:rPr>
              <a:t> </a:t>
            </a:r>
            <a:endParaRPr lang="en-US" altLang="en-US" dirty="0">
              <a:ea typeface="MS PGothic" charset="-128"/>
            </a:endParaRPr>
          </a:p>
          <a:p>
            <a:pPr>
              <a:buFont typeface="Calibri" charset="0"/>
              <a:buAutoNum type="arabicPeriod"/>
            </a:pPr>
            <a:r>
              <a:rPr lang="en-US" altLang="en-US" b="1" dirty="0">
                <a:ea typeface="MS PGothic" charset="-128"/>
              </a:rPr>
              <a:t>The Interdependent Stage: </a:t>
            </a:r>
            <a:r>
              <a:rPr lang="en-US" altLang="en-US" dirty="0">
                <a:ea typeface="MS PGothic" charset="-128"/>
              </a:rPr>
              <a:t>Teenagers and parents need to work together in this stage to make decisions in such a way that youth practice autonomy but parents still have influence and authority. </a:t>
            </a:r>
            <a:r>
              <a:rPr lang="en-US" altLang="en-US" b="1" dirty="0">
                <a:ea typeface="MS PGothic" charset="-128"/>
              </a:rPr>
              <a:t>  </a:t>
            </a:r>
            <a:endParaRPr lang="en-US" altLang="en-US" dirty="0">
              <a:ea typeface="MS PGothic" charset="-128"/>
            </a:endParaRPr>
          </a:p>
          <a:p>
            <a:pPr>
              <a:buFont typeface="Calibri" charset="0"/>
              <a:buAutoNum type="arabicPeriod"/>
            </a:pPr>
            <a:r>
              <a:rPr lang="en-US" altLang="en-US" b="1" dirty="0">
                <a:ea typeface="MS PGothic" charset="-128"/>
              </a:rPr>
              <a:t>The Departure Stage: </a:t>
            </a:r>
            <a:r>
              <a:rPr lang="en-US" altLang="en-US" dirty="0">
                <a:ea typeface="MS PGothic" charset="-128"/>
              </a:rPr>
              <a:t>Parents are evaluating their success and failures and preparing for their child’s departure into adulthood. Parenting adult children is much different as it becomes a less central role.</a:t>
            </a:r>
          </a:p>
          <a:p>
            <a:pPr>
              <a:buFont typeface="Calibri" charset="0"/>
              <a:buAutoNum type="arabicPeriod"/>
            </a:pPr>
            <a:endParaRPr lang="en-US" altLang="en-US" dirty="0">
              <a:ea typeface="MS PGothic" charset="-128"/>
            </a:endParaRPr>
          </a:p>
          <a:p>
            <a:pPr>
              <a:buFont typeface="Calibri" charset="0"/>
              <a:buNone/>
            </a:pPr>
            <a:r>
              <a:rPr lang="en-US" altLang="en-US" b="1" dirty="0">
                <a:ea typeface="MS PGothic" charset="-128"/>
              </a:rPr>
              <a:t>Reference: </a:t>
            </a:r>
          </a:p>
          <a:p>
            <a:pPr marL="0" marR="0" indent="0" algn="l" defTabSz="457200" rtl="0" eaLnBrk="0" fontAlgn="base" latinLnBrk="0" hangingPunct="0">
              <a:lnSpc>
                <a:spcPct val="100000"/>
              </a:lnSpc>
              <a:spcBef>
                <a:spcPct val="30000"/>
              </a:spcBef>
              <a:spcAft>
                <a:spcPct val="0"/>
              </a:spcAft>
              <a:buClrTx/>
              <a:buSzTx/>
              <a:buFont typeface="Calibri" charset="0"/>
              <a:buNone/>
              <a:tabLst/>
              <a:defRPr/>
            </a:pPr>
            <a:r>
              <a:rPr lang="en-US" sz="1200" b="0" i="0" kern="1200" dirty="0" err="1">
                <a:solidFill>
                  <a:schemeClr val="tx1"/>
                </a:solidFill>
                <a:effectLst/>
                <a:latin typeface="+mn-lt"/>
                <a:ea typeface="MS PGothic" panose="020B0600070205080204" pitchFamily="34" charset="-128"/>
                <a:cs typeface="MS PGothic" charset="0"/>
              </a:rPr>
              <a:t>Galinsky</a:t>
            </a:r>
            <a:r>
              <a:rPr lang="en-US" sz="1200" b="0" i="0" kern="1200" dirty="0">
                <a:solidFill>
                  <a:schemeClr val="tx1"/>
                </a:solidFill>
                <a:effectLst/>
                <a:latin typeface="+mn-lt"/>
                <a:ea typeface="MS PGothic" panose="020B0600070205080204" pitchFamily="34" charset="-128"/>
                <a:cs typeface="MS PGothic" charset="0"/>
              </a:rPr>
              <a:t>, E. (1987). </a:t>
            </a:r>
            <a:r>
              <a:rPr lang="en-US" sz="1200" b="0" i="1" kern="1200" dirty="0">
                <a:solidFill>
                  <a:schemeClr val="tx1"/>
                </a:solidFill>
                <a:effectLst/>
                <a:latin typeface="+mn-lt"/>
                <a:ea typeface="MS PGothic" panose="020B0600070205080204" pitchFamily="34" charset="-128"/>
                <a:cs typeface="MS PGothic" charset="0"/>
              </a:rPr>
              <a:t>The Six Stages of Parenthood.</a:t>
            </a:r>
            <a:r>
              <a:rPr lang="en-US" sz="1200" b="0" i="0" kern="1200" dirty="0">
                <a:solidFill>
                  <a:schemeClr val="tx1"/>
                </a:solidFill>
                <a:effectLst/>
                <a:latin typeface="+mn-lt"/>
                <a:ea typeface="MS PGothic" panose="020B0600070205080204" pitchFamily="34" charset="-128"/>
                <a:cs typeface="MS PGothic" charset="0"/>
              </a:rPr>
              <a:t> Cambridge, MA: Perseus Books.</a:t>
            </a:r>
          </a:p>
          <a:p>
            <a:pPr>
              <a:buFont typeface="Calibri" charset="0"/>
              <a:buNone/>
            </a:pPr>
            <a:endParaRPr lang="en-US" altLang="en-US" dirty="0">
              <a:ea typeface="MS PGothic" charset="-128"/>
            </a:endParaRPr>
          </a:p>
          <a:p>
            <a:endParaRPr lang="en-US" altLang="en-US" dirty="0">
              <a:ea typeface="MS PGothic"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4CF5C284-6D27-A740-AC97-2D8F355779D4}" type="slidenum">
              <a:rPr lang="en-US" altLang="en-US" sz="1200">
                <a:solidFill>
                  <a:prstClr val="black"/>
                </a:solidFill>
                <a:latin typeface="Calibri" charset="0"/>
              </a:rPr>
              <a:pPr/>
              <a:t>13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443190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b="1" dirty="0">
                <a:ea typeface="MS PGothic" charset="0"/>
              </a:rPr>
              <a:t>Purpose: </a:t>
            </a:r>
            <a:r>
              <a:rPr lang="en-US" altLang="en-US" dirty="0">
                <a:cs typeface="+mn-cs"/>
              </a:rPr>
              <a:t>The purpose of this slide is to provide students with an overview of the material that will be covered during the lecture</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3DF0C474-95A9-E548-AEAB-B696A25708A4}" type="slidenum">
              <a:rPr lang="en-US" altLang="en-US" sz="1200">
                <a:solidFill>
                  <a:prstClr val="black"/>
                </a:solidFill>
                <a:latin typeface="Calibri" charset="0"/>
              </a:rPr>
              <a:pPr/>
              <a:t>14</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305640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p>
          <a:p>
            <a:pPr marL="0" lvl="1"/>
            <a:r>
              <a:rPr lang="en-US" altLang="en-US" dirty="0">
                <a:ea typeface="MS PGothic" charset="-128"/>
              </a:rPr>
              <a:t>The purpose of this slide is to cover influences on parenting. </a:t>
            </a:r>
          </a:p>
          <a:p>
            <a:pPr marL="0" lvl="1"/>
            <a:endParaRPr lang="en-US" altLang="en-US" dirty="0">
              <a:ea typeface="MS PGothic" charset="-128"/>
            </a:endParaRPr>
          </a:p>
          <a:p>
            <a:pPr marL="0" lvl="1"/>
            <a:r>
              <a:rPr lang="en-US" altLang="en-US" b="1" dirty="0">
                <a:ea typeface="MS PGothic" charset="-128"/>
              </a:rPr>
              <a:t>Notes: </a:t>
            </a:r>
          </a:p>
          <a:p>
            <a:r>
              <a:rPr lang="en-US" altLang="en-US" b="1" dirty="0">
                <a:ea typeface="MS PGothic" charset="-128"/>
              </a:rPr>
              <a:t>(Click): </a:t>
            </a:r>
            <a:r>
              <a:rPr lang="en-US" altLang="en-US" dirty="0">
                <a:ea typeface="MS PGothic" charset="-128"/>
              </a:rPr>
              <a:t>the proposed influences on parent behavior include the parent’s characteristics, the child’s characteristics, as well as contextual and sociocultural characteristics.   </a:t>
            </a:r>
          </a:p>
          <a:p>
            <a:endParaRPr lang="en-US" altLang="en-US" b="1" dirty="0">
              <a:ea typeface="MS PGothic" charset="-128"/>
            </a:endParaRPr>
          </a:p>
          <a:p>
            <a:r>
              <a:rPr lang="en-US" altLang="en-US" b="1" dirty="0">
                <a:ea typeface="MS PGothic" charset="-128"/>
              </a:rPr>
              <a:t>(Click): </a:t>
            </a:r>
            <a:r>
              <a:rPr lang="en-US" altLang="en-US" dirty="0">
                <a:ea typeface="MS PGothic" charset="-128"/>
              </a:rPr>
              <a:t>Parent characteristics: Characteristics including parent age, gender, personality, developmental history, and health all affect their behaviors. Parents who are agreeable, outgoing, conscientious, and are less anxious and negative, are warmer and provide more structure and support their children’s autonomy. Parent’s experiences as children also have an effect. Parents learn positive and negative behaviors from their own parents, however, some will change their parenting methods if they were dissatisfied with their own parents approach.  </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287CB1F2-F5D1-BA4E-A792-86083B12E3F6}" type="slidenum">
              <a:rPr lang="en-US" altLang="en-US" sz="1200">
                <a:solidFill>
                  <a:prstClr val="black"/>
                </a:solidFill>
                <a:latin typeface="Calibri" charset="0"/>
              </a:rPr>
              <a:pPr/>
              <a:t>15</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88429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p>
          <a:p>
            <a:pPr marL="0" lvl="1"/>
            <a:r>
              <a:rPr lang="en-US" altLang="en-US" dirty="0">
                <a:ea typeface="MS PGothic" charset="-128"/>
              </a:rPr>
              <a:t>The purpose of this slide is to cover influences on parenting. </a:t>
            </a:r>
          </a:p>
          <a:p>
            <a:pPr marL="0" lvl="1"/>
            <a:endParaRPr lang="en-US" altLang="en-US" dirty="0">
              <a:ea typeface="MS PGothic" charset="-128"/>
            </a:endParaRPr>
          </a:p>
          <a:p>
            <a:pPr marL="0" lvl="1"/>
            <a:endParaRPr lang="en-US" altLang="en-US" b="1" dirty="0">
              <a:ea typeface="MS PGothic" charset="-128"/>
            </a:endParaRPr>
          </a:p>
          <a:p>
            <a:pPr marL="0" lvl="1"/>
            <a:r>
              <a:rPr lang="en-US" altLang="en-US" b="1" dirty="0">
                <a:ea typeface="MS PGothic" charset="-128"/>
              </a:rPr>
              <a:t>(Click): </a:t>
            </a:r>
            <a:r>
              <a:rPr lang="en-US" altLang="en-US" dirty="0">
                <a:ea typeface="MS PGothic" charset="-128"/>
              </a:rPr>
              <a:t>Child characteristics: Child characteristics, such as gender, birth order, temperament, and health status affect parents’ behavior. Temperament is particularly influential as difficult children decrease parent confidence, increase punitive approaches, and decrease satisfaction in marriages, work, and family roles.  Gender is also particularly influential as parents treat and talk to boys and girls differently. </a:t>
            </a:r>
          </a:p>
          <a:p>
            <a:pPr marL="0" lvl="1"/>
            <a:endParaRPr lang="en-US" altLang="en-US" dirty="0">
              <a:ea typeface="MS PGothic" charset="-128"/>
            </a:endParaRPr>
          </a:p>
          <a:p>
            <a:pPr marL="0" lvl="1"/>
            <a:r>
              <a:rPr lang="en-US" altLang="en-US" dirty="0">
                <a:ea typeface="MS PGothic" charset="-128"/>
              </a:rPr>
              <a:t>Note: The Contextual and Sociocultural Characteristics content will continue</a:t>
            </a:r>
            <a:r>
              <a:rPr lang="en-US" altLang="en-US" baseline="0" dirty="0">
                <a:ea typeface="MS PGothic" charset="-128"/>
              </a:rPr>
              <a:t> on slide 20, following a brief activity</a:t>
            </a:r>
            <a:endParaRPr lang="en-US" altLang="en-US" dirty="0">
              <a:ea typeface="MS PGothic" charset="-128"/>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F88873A-E541-DD4F-941D-0D7BC0716408}" type="slidenum">
              <a:rPr lang="en-US" altLang="en-US" sz="1200">
                <a:solidFill>
                  <a:prstClr val="black"/>
                </a:solidFill>
                <a:latin typeface="Calibri" charset="0"/>
              </a:rPr>
              <a:pPr/>
              <a:t>16</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65746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i="1" dirty="0" smtClean="0">
                <a:ea typeface="MS PGothic" charset="-128"/>
              </a:rPr>
              <a:t>Instructor Note: </a:t>
            </a:r>
            <a:r>
              <a:rPr lang="en-US" altLang="en-US" b="0" i="0" dirty="0" smtClean="0">
                <a:ea typeface="MS PGothic" charset="-128"/>
              </a:rPr>
              <a:t>please</a:t>
            </a:r>
            <a:r>
              <a:rPr lang="en-US" altLang="en-US" b="0" i="0" baseline="0" dirty="0" smtClean="0">
                <a:ea typeface="MS PGothic" charset="-128"/>
              </a:rPr>
              <a:t> click on the following link to view the Temperament Questionnaire:</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u="none" dirty="0" smtClean="0">
                <a:ea typeface="MS PGothic" charset="-128"/>
              </a:rPr>
              <a:t>The PDF containing this questionnaire can be found in</a:t>
            </a:r>
            <a:r>
              <a:rPr lang="en-US" altLang="en-US" sz="1200" u="none" baseline="0" dirty="0" smtClean="0">
                <a:ea typeface="MS PGothic" charset="-128"/>
              </a:rPr>
              <a:t> Appendix A of the article</a:t>
            </a:r>
            <a:r>
              <a:rPr lang="en-US" altLang="en-US" sz="1200" u="none" dirty="0" smtClean="0">
                <a:ea typeface="MS PGothic" charset="-128"/>
              </a:rPr>
              <a:t> at the following</a:t>
            </a:r>
            <a:r>
              <a:rPr lang="en-US" altLang="en-US" sz="1200" u="none" baseline="0" dirty="0" smtClean="0">
                <a:ea typeface="MS PGothic" charset="-128"/>
              </a:rPr>
              <a:t> link: </a:t>
            </a:r>
            <a:r>
              <a:rPr lang="en-US" altLang="en-US" sz="1200" b="1" u="none" baseline="0" dirty="0" smtClean="0">
                <a:ea typeface="MS PGothic" charset="-128"/>
              </a:rPr>
              <a:t>https://www.researchgate.net/profile/Todd_Thrash/publication/44697459_Approach_and_avoidance_temperament_as_basic_dimensions_of_personality/links/540f1d2b0cf2f2b29a3dd390.pdf  </a:t>
            </a:r>
            <a:endParaRPr lang="en-US" altLang="en-US" sz="1200" b="1" u="none" dirty="0" smtClean="0">
              <a:ea typeface="MS PGothic" charset="-128"/>
            </a:endParaRPr>
          </a:p>
          <a:p>
            <a:pPr marL="0" lvl="1"/>
            <a:endParaRPr lang="en-US" altLang="en-US" b="1" i="1" dirty="0" smtClean="0">
              <a:ea typeface="MS PGothic" charset="-128"/>
            </a:endParaRPr>
          </a:p>
          <a:p>
            <a:pPr marL="0" lvl="1"/>
            <a:r>
              <a:rPr lang="en-US" altLang="en-US" b="1" dirty="0" smtClean="0">
                <a:ea typeface="MS PGothic" charset="-128"/>
              </a:rPr>
              <a:t>Purpose</a:t>
            </a:r>
            <a:r>
              <a:rPr lang="en-US" altLang="en-US" b="1" dirty="0">
                <a:ea typeface="MS PGothic" charset="-128"/>
              </a:rPr>
              <a:t>: </a:t>
            </a:r>
            <a:r>
              <a:rPr lang="en-US" altLang="en-US" dirty="0">
                <a:ea typeface="MS PGothic" charset="-128"/>
              </a:rPr>
              <a:t>This slide is for the Temperament Questionnaire activity. Have the students complete the Approach &amp; Avoidance Temperament Questionnaire (Elliot &amp; Thrash, 2010). Students will reflect on their answers by thinking about the influence their temperament might have had on their parents and their own parenting behavior. </a:t>
            </a:r>
            <a:endParaRPr lang="en-US" altLang="en-US" b="1" dirty="0">
              <a:ea typeface="MS PGothic" charset="-128"/>
            </a:endParaRPr>
          </a:p>
          <a:p>
            <a:pPr marL="0" lvl="1"/>
            <a:endParaRPr lang="en-US" altLang="en-US" b="1" dirty="0">
              <a:ea typeface="MS PGothic" charset="-128"/>
            </a:endParaRPr>
          </a:p>
          <a:p>
            <a:pPr marL="0" lvl="1"/>
            <a:r>
              <a:rPr lang="en-US" altLang="en-US" b="1" dirty="0">
                <a:ea typeface="MS PGothic" charset="-128"/>
              </a:rPr>
              <a:t>(Click): </a:t>
            </a:r>
            <a:r>
              <a:rPr lang="en-US" altLang="en-US" dirty="0">
                <a:ea typeface="MS PGothic" charset="-128"/>
              </a:rPr>
              <a:t>Directions: ask the students to complete the questions honestly. </a:t>
            </a:r>
          </a:p>
          <a:p>
            <a:pPr marL="0" lvl="1"/>
            <a:endParaRPr lang="en-US" altLang="en-US" dirty="0">
              <a:ea typeface="MS PGothic" charset="-128"/>
            </a:endParaRPr>
          </a:p>
          <a:p>
            <a:pPr marL="0" lvl="1"/>
            <a:r>
              <a:rPr lang="en-US" altLang="en-US" b="1" dirty="0">
                <a:ea typeface="MS PGothic" charset="-128"/>
              </a:rPr>
              <a:t>(Click): </a:t>
            </a:r>
            <a:r>
              <a:rPr lang="en-US" altLang="en-US" b="0" dirty="0">
                <a:ea typeface="MS PGothic" charset="-128"/>
              </a:rPr>
              <a:t>H</a:t>
            </a:r>
            <a:r>
              <a:rPr lang="en-US" altLang="en-US" dirty="0">
                <a:ea typeface="MS PGothic" charset="-128"/>
              </a:rPr>
              <a:t>ave students score their responses. </a:t>
            </a:r>
          </a:p>
          <a:p>
            <a:pPr marL="0" lvl="1"/>
            <a:endParaRPr lang="en-US" altLang="en-US" dirty="0">
              <a:ea typeface="MS PGothic" charset="-128"/>
            </a:endParaRPr>
          </a:p>
          <a:p>
            <a:r>
              <a:rPr lang="en-US" altLang="en-US" dirty="0" err="1">
                <a:ea typeface="MS PGothic" charset="-128"/>
              </a:rPr>
              <a:t>PsycTESTS</a:t>
            </a:r>
            <a:r>
              <a:rPr lang="en-US" altLang="en-US" dirty="0">
                <a:ea typeface="MS PGothic" charset="-128"/>
              </a:rPr>
              <a:t> Citation:</a:t>
            </a:r>
            <a:endParaRPr lang="en-US" altLang="en-US" sz="1800" dirty="0">
              <a:ea typeface="MS PGothic" charset="-128"/>
            </a:endParaRPr>
          </a:p>
          <a:p>
            <a:r>
              <a:rPr lang="en-US" altLang="en-US" dirty="0">
                <a:ea typeface="MS PGothic" charset="-128"/>
              </a:rPr>
              <a:t>Elliot, A. J., &amp; Thrash, T. M. (2010). Approach-Avoidance Temperament Questionnaire [Database record]. Retrieved </a:t>
            </a:r>
            <a:r>
              <a:rPr lang="en-US" altLang="en-US" u="sng" dirty="0">
                <a:ea typeface="MS PGothic" charset="-128"/>
                <a:hlinkClick r:id="rId3"/>
              </a:rPr>
              <a:t>from PsycTESTS. doi: http://dx.doi.org/10.1037/t19974-000</a:t>
            </a:r>
            <a:endParaRPr lang="en-US" altLang="en-US" u="sng" dirty="0">
              <a:ea typeface="MS PGothic" charset="-128"/>
            </a:endParaRPr>
          </a:p>
          <a:p>
            <a:endParaRPr lang="en-US" altLang="en-US" sz="1800" u="sng" dirty="0">
              <a:ea typeface="MS PGothic" charset="-128"/>
            </a:endParaRPr>
          </a:p>
          <a:p>
            <a:r>
              <a:rPr lang="en-US" altLang="en-US" dirty="0">
                <a:ea typeface="MS PGothic" charset="-128"/>
              </a:rPr>
              <a:t> </a:t>
            </a:r>
            <a:endParaRPr lang="en-US" altLang="en-US" sz="1800" dirty="0">
              <a:ea typeface="MS PGothic" charset="-128"/>
            </a:endParaRPr>
          </a:p>
          <a:p>
            <a:r>
              <a:rPr lang="en-US" altLang="en-US" b="1" dirty="0">
                <a:ea typeface="MS PGothic" charset="-128"/>
              </a:rPr>
              <a:t>Permissions:</a:t>
            </a:r>
            <a:r>
              <a:rPr lang="en-US" altLang="en-US" sz="1800" b="1" dirty="0">
                <a:ea typeface="MS PGothic" charset="-128"/>
              </a:rPr>
              <a:t> </a:t>
            </a:r>
            <a:r>
              <a:rPr lang="en-US" altLang="en-US" dirty="0">
                <a:ea typeface="MS PGothic" charset="-128"/>
              </a:rPr>
              <a:t>Test content may be reproduced and used for non-commercial research and educational purposes without seeking written permission. Distribution must be controlled, meaning only to the participants engaged in the research or enrolled in the educational activity. Any other type of reproduction or distribution of test content is not authorized without written permission from the author and publisher. Always include a credit line that contains the source citation and copyright owner when writing about or using any test.</a:t>
            </a:r>
          </a:p>
          <a:p>
            <a:endParaRPr lang="en-US" altLang="en-US" sz="1800" dirty="0">
              <a:ea typeface="MS PGothic" charset="-128"/>
            </a:endParaRPr>
          </a:p>
          <a:p>
            <a:endParaRPr lang="en-US" altLang="en-US" sz="1800" dirty="0">
              <a:ea typeface="MS PGothic" charset="-128"/>
            </a:endParaRPr>
          </a:p>
          <a:p>
            <a:pPr marL="0" lvl="1"/>
            <a:endParaRPr lang="en-US" altLang="en-US" dirty="0">
              <a:ea typeface="MS PGothic" charset="-128"/>
            </a:endParaRP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50F91610-0104-8B41-97DC-ABC3ADFCAEE0}" type="slidenum">
              <a:rPr lang="en-US" altLang="en-US" sz="1200">
                <a:solidFill>
                  <a:prstClr val="black"/>
                </a:solidFill>
                <a:latin typeface="Calibri" charset="0"/>
              </a:rPr>
              <a:pPr/>
              <a:t>17</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42239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This slide is for the Temperament Questionnaire activity. </a:t>
            </a:r>
          </a:p>
          <a:p>
            <a:pPr marL="0" lvl="1"/>
            <a:endParaRPr lang="en-US" altLang="en-US" b="1" dirty="0">
              <a:ea typeface="MS PGothic" charset="-128"/>
            </a:endParaRPr>
          </a:p>
          <a:p>
            <a:pPr marL="0" lvl="1"/>
            <a:r>
              <a:rPr lang="en-US" altLang="en-US" b="1" dirty="0">
                <a:ea typeface="MS PGothic" charset="-128"/>
              </a:rPr>
              <a:t>Notes: </a:t>
            </a:r>
            <a:r>
              <a:rPr lang="en-US" altLang="en-US" dirty="0">
                <a:ea typeface="MS PGothic" charset="-128"/>
              </a:rPr>
              <a:t>Define temperament and the approach/avoidance dimension</a:t>
            </a:r>
          </a:p>
          <a:p>
            <a:pPr marL="0" lvl="1"/>
            <a:endParaRPr lang="en-US" altLang="en-US" b="1" dirty="0">
              <a:ea typeface="MS PGothic" charset="-128"/>
            </a:endParaRPr>
          </a:p>
          <a:p>
            <a:pPr eaLnBrk="1" hangingPunct="1"/>
            <a:r>
              <a:rPr lang="en-US" altLang="en-US" b="1" dirty="0">
                <a:ea typeface="MS PGothic" charset="-128"/>
              </a:rPr>
              <a:t>(Click):</a:t>
            </a:r>
            <a:r>
              <a:rPr lang="en-US" altLang="en-US" dirty="0">
                <a:ea typeface="MS PGothic" charset="-128"/>
              </a:rPr>
              <a:t> Temperament can be understood as Stable behavioral &amp; emotional reactions that appear early &amp; are influenced in part by genetics. It is often conceptualized as Reactivity (quickness &amp; intensity of emotional arousal, attention and motor action) and Self Regulation (strategies to modify the reaction). </a:t>
            </a:r>
          </a:p>
          <a:p>
            <a:pPr eaLnBrk="1" hangingPunct="1"/>
            <a:endParaRPr lang="en-US" altLang="en-US" dirty="0">
              <a:ea typeface="MS PGothic" charset="-128"/>
            </a:endParaRPr>
          </a:p>
          <a:p>
            <a:pPr eaLnBrk="1" hangingPunct="1"/>
            <a:r>
              <a:rPr lang="en-US" altLang="en-US" b="1" dirty="0">
                <a:ea typeface="MS PGothic" charset="-128"/>
              </a:rPr>
              <a:t>(Click):</a:t>
            </a:r>
            <a:r>
              <a:rPr lang="en-US" altLang="en-US" dirty="0">
                <a:ea typeface="MS PGothic" charset="-128"/>
              </a:rPr>
              <a:t> Approach and avoidance are measured in a person’s temperament as one dimension that characterizes their responses to a new object, food, person or situation. Research shows that children’s temperament consistently predicts their cognitive and social functions.</a:t>
            </a:r>
          </a:p>
          <a:p>
            <a:endParaRPr lang="en-US" altLang="en-US" b="1" dirty="0">
              <a:ea typeface="MS PGothic" charset="-128"/>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153A5BBA-DF9C-DB4E-B952-DB454C9E4C49}" type="slidenum">
              <a:rPr lang="en-US" altLang="en-US" sz="1200">
                <a:solidFill>
                  <a:prstClr val="black"/>
                </a:solidFill>
                <a:latin typeface="Calibri" charset="0"/>
              </a:rPr>
              <a:pPr/>
              <a:t>18</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68179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This slide is for the Temperament Questionnaire activity. </a:t>
            </a:r>
          </a:p>
          <a:p>
            <a:pPr marL="0" lvl="1"/>
            <a:endParaRPr lang="en-US" altLang="en-US" b="1" dirty="0">
              <a:ea typeface="MS PGothic" charset="-128"/>
            </a:endParaRPr>
          </a:p>
          <a:p>
            <a:r>
              <a:rPr lang="en-US" altLang="en-US" b="1" dirty="0">
                <a:ea typeface="MS PGothic" charset="-128"/>
              </a:rPr>
              <a:t>Notes: </a:t>
            </a:r>
            <a:r>
              <a:rPr lang="en-US" altLang="en-US" dirty="0">
                <a:ea typeface="MS PGothic" charset="-128"/>
              </a:rPr>
              <a:t>Pose the two discussion questions on the PowerPoint slide. Allow students time to talk with one another. Lead a larger class discussion to sum up the activity. </a:t>
            </a:r>
          </a:p>
          <a:p>
            <a:endParaRPr lang="en-US" altLang="en-US" b="1" dirty="0">
              <a:ea typeface="MS PGothic" charset="-128"/>
            </a:endParaRPr>
          </a:p>
          <a:p>
            <a:pPr eaLnBrk="1" hangingPunct="1"/>
            <a:r>
              <a:rPr lang="en-US" altLang="en-US" b="1" dirty="0">
                <a:ea typeface="MS PGothic" charset="-128"/>
              </a:rPr>
              <a:t>(Click): </a:t>
            </a:r>
            <a:r>
              <a:rPr lang="en-US" altLang="en-US" dirty="0">
                <a:ea typeface="MS PGothic" charset="-128"/>
              </a:rPr>
              <a:t>Show discussion questions </a:t>
            </a:r>
            <a:endParaRPr lang="en-US" altLang="en-US" b="1" dirty="0">
              <a:ea typeface="MS PGothic" charset="-128"/>
            </a:endParaRPr>
          </a:p>
          <a:p>
            <a:pPr>
              <a:buFont typeface="Wingdings" charset="2"/>
              <a:buChar char="§"/>
            </a:pPr>
            <a:r>
              <a:rPr lang="en-US" altLang="en-US" dirty="0">
                <a:solidFill>
                  <a:srgbClr val="0080FF"/>
                </a:solidFill>
                <a:ea typeface="MS PGothic" charset="-128"/>
              </a:rPr>
              <a:t>How would a child with an approach temperament affect their parents behavior? </a:t>
            </a:r>
          </a:p>
          <a:p>
            <a:pPr>
              <a:buFont typeface="Wingdings" charset="2"/>
              <a:buChar char="§"/>
            </a:pPr>
            <a:r>
              <a:rPr lang="en-US" altLang="en-US" dirty="0">
                <a:solidFill>
                  <a:srgbClr val="0080FF"/>
                </a:solidFill>
                <a:ea typeface="MS PGothic" charset="-128"/>
              </a:rPr>
              <a:t>How would a child with an avoidance temperament affect their parents behavior</a:t>
            </a:r>
          </a:p>
          <a:p>
            <a:pPr>
              <a:buFont typeface="Wingdings" charset="2"/>
              <a:buChar char="§"/>
            </a:pPr>
            <a:r>
              <a:rPr lang="en-US" altLang="en-US" dirty="0">
                <a:solidFill>
                  <a:srgbClr val="0080FF"/>
                </a:solidFill>
                <a:ea typeface="MS PGothic" charset="-128"/>
              </a:rPr>
              <a:t>How might these traits in you affect how you parent a child? </a:t>
            </a:r>
          </a:p>
          <a:p>
            <a:pPr eaLnBrk="1" hangingPunct="1"/>
            <a:endParaRPr lang="en-US" altLang="en-US" b="1" dirty="0">
              <a:ea typeface="MS PGothic" charset="-128"/>
            </a:endParaRPr>
          </a:p>
          <a:p>
            <a:r>
              <a:rPr lang="en-US" altLang="en-US" b="1" dirty="0">
                <a:ea typeface="MS PGothic" charset="-128"/>
              </a:rPr>
              <a:t>Notes: </a:t>
            </a:r>
            <a:r>
              <a:rPr lang="en-US" altLang="en-US" dirty="0">
                <a:ea typeface="MS PGothic" charset="-128"/>
              </a:rPr>
              <a:t>Responses will vary. Pulling information from the module will</a:t>
            </a:r>
            <a:r>
              <a:rPr lang="en-US" altLang="en-US" baseline="0" dirty="0">
                <a:ea typeface="MS PGothic" charset="-128"/>
              </a:rPr>
              <a:t> help</a:t>
            </a:r>
            <a:r>
              <a:rPr lang="en-US" altLang="en-US" dirty="0">
                <a:ea typeface="MS PGothic" charset="-128"/>
              </a:rPr>
              <a:t> to summarize the classes contributions. A child with an easy temperament (approach) may enable parents to feel more effective, as they are easily able to soothe the child and elicit smiling and cooing. A child with a difficult temperament (avoidance) may get fewer positive reactions from his or her parents and may result in parents feeling less effective in the parenting role. </a:t>
            </a:r>
          </a:p>
          <a:p>
            <a:endParaRPr lang="en-US" altLang="en-US" dirty="0">
              <a:ea typeface="MS PGothic" charset="-128"/>
            </a:endParaRPr>
          </a:p>
          <a:p>
            <a:endParaRPr lang="en-US" altLang="en-US" b="1" dirty="0">
              <a:ea typeface="MS PGothic"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AC3187D-6275-F247-9896-67567C3E06FF}" type="slidenum">
              <a:rPr lang="en-US" altLang="en-US" sz="1200">
                <a:solidFill>
                  <a:prstClr val="black"/>
                </a:solidFill>
                <a:latin typeface="Calibri" charset="0"/>
              </a:rPr>
              <a:pPr/>
              <a:t>19</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81130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outlines the learning objectives of the module. </a:t>
            </a:r>
          </a:p>
          <a:p>
            <a:endParaRPr lang="en-US" altLang="en-US" dirty="0">
              <a:ea typeface="MS PGothic"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C36C7541-40F2-1747-AA51-839A6D10B3E5}" type="slidenum">
              <a:rPr lang="en-US" altLang="en-US" sz="1200">
                <a:solidFill>
                  <a:prstClr val="black"/>
                </a:solidFill>
                <a:latin typeface="Calibri" charset="0"/>
              </a:rPr>
              <a:pPr/>
              <a:t>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57823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 slide is to cover influences on parenting. </a:t>
            </a:r>
          </a:p>
          <a:p>
            <a:pPr marL="0" lvl="1"/>
            <a:endParaRPr lang="en-US" altLang="en-US" dirty="0">
              <a:ea typeface="MS PGothic" charset="-128"/>
            </a:endParaRPr>
          </a:p>
          <a:p>
            <a:pPr marL="0" lvl="1"/>
            <a:r>
              <a:rPr lang="en-US" altLang="en-US" b="1" dirty="0">
                <a:ea typeface="MS PGothic" charset="-128"/>
              </a:rPr>
              <a:t>(Click): </a:t>
            </a:r>
            <a:r>
              <a:rPr lang="en-US" altLang="en-US" dirty="0">
                <a:ea typeface="MS PGothic" charset="-128"/>
              </a:rPr>
              <a:t>Contextual Factors and Sociocultural Characteristics: Socioeconomic hardship can negatively influence parenting skills and behaviors. Culture determines what goals are important for children. Parenting skills are thus culturally specific. Neighborhoods, schools and social networks are also contextual factors that play a role. </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07DFD54-172C-0640-9346-0C21F3A2200B}" type="slidenum">
              <a:rPr lang="en-US" altLang="en-US" sz="1200">
                <a:solidFill>
                  <a:prstClr val="black"/>
                </a:solidFill>
                <a:latin typeface="Calibri" charset="0"/>
              </a:rPr>
              <a:pPr/>
              <a:t>20</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29296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This slide is for the </a:t>
            </a:r>
            <a:r>
              <a:rPr lang="en-US" altLang="en-US" b="1" dirty="0">
                <a:ea typeface="MS PGothic" charset="-128"/>
              </a:rPr>
              <a:t>Exploring Parenting Advice</a:t>
            </a:r>
            <a:r>
              <a:rPr lang="en-US" altLang="en-US" dirty="0">
                <a:ea typeface="MS PGothic" charset="-128"/>
              </a:rPr>
              <a:t> assignment. </a:t>
            </a:r>
          </a:p>
          <a:p>
            <a:pPr marL="0" lvl="1"/>
            <a:endParaRPr lang="en-US" altLang="en-US" b="1" dirty="0">
              <a:ea typeface="MS PGothic" charset="-128"/>
            </a:endParaRPr>
          </a:p>
          <a:p>
            <a:pPr marL="0" lvl="1"/>
            <a:r>
              <a:rPr lang="en-US" altLang="en-US" b="1" dirty="0">
                <a:ea typeface="MS PGothic" charset="-128"/>
              </a:rPr>
              <a:t>Notes: </a:t>
            </a:r>
            <a:r>
              <a:rPr lang="en-US" altLang="en-US" dirty="0">
                <a:ea typeface="MS PGothic" charset="-128"/>
              </a:rPr>
              <a:t>Parenting advice is one of the biggest industries related to child development. There are books, workshops, DVD’s, and products geared toward parents and their behavior. This activity is designed to show you the vast market that exists in regard to parenting advice. It is also intended to allow you a chance to apply what you have learned in the Developing Parent Module to understand some of the advice that is out there, and to use a critical eye when being a consumer of such information. </a:t>
            </a:r>
          </a:p>
          <a:p>
            <a:pPr eaLnBrk="1" hangingPunct="1"/>
            <a:endParaRPr lang="en-US" altLang="en-US" b="1" dirty="0">
              <a:ea typeface="MS PGothic" charset="-128"/>
            </a:endParaRPr>
          </a:p>
          <a:p>
            <a:pPr marL="0" marR="0" lvl="0" indent="0" algn="l" defTabSz="457200" rtl="0" eaLnBrk="1" fontAlgn="base" latinLnBrk="0" hangingPunct="1">
              <a:lnSpc>
                <a:spcPct val="100000"/>
              </a:lnSpc>
              <a:spcBef>
                <a:spcPct val="30000"/>
              </a:spcBef>
              <a:spcAft>
                <a:spcPct val="0"/>
              </a:spcAft>
              <a:buClrTx/>
              <a:buSzTx/>
              <a:buFontTx/>
              <a:buNone/>
              <a:tabLst/>
              <a:defRPr/>
            </a:pPr>
            <a:r>
              <a:rPr lang="en-US" altLang="en-US" b="1" dirty="0">
                <a:ea typeface="MS PGothic" charset="-128"/>
              </a:rPr>
              <a:t>(Click): </a:t>
            </a:r>
            <a:r>
              <a:rPr kumimoji="0" lang="en-US" altLang="en-US" sz="1200" b="0" i="0" u="none" strike="noStrike" kern="1200" cap="none" spc="0" normalizeH="0" baseline="0" noProof="0" dirty="0">
                <a:ln>
                  <a:noFill/>
                </a:ln>
                <a:solidFill>
                  <a:prstClr val="black"/>
                </a:solidFill>
                <a:effectLst/>
                <a:uLnTx/>
                <a:uFillTx/>
                <a:latin typeface="+mn-lt"/>
                <a:ea typeface="MS PGothic" charset="-128"/>
              </a:rPr>
              <a:t>Initial search </a:t>
            </a:r>
            <a:r>
              <a:rPr kumimoji="0" lang="en-US" altLang="en-US" sz="1200" b="0" i="0" u="none" strike="noStrike" kern="1200" cap="none" spc="0" normalizeH="0" baseline="0" noProof="0" dirty="0">
                <a:ln>
                  <a:noFill/>
                </a:ln>
                <a:solidFill>
                  <a:prstClr val="black"/>
                </a:solidFill>
                <a:effectLst/>
                <a:uLnTx/>
                <a:uFillTx/>
                <a:latin typeface="+mn-lt"/>
                <a:ea typeface="MS PGothic" charset="-128"/>
                <a:sym typeface="Wingdings" panose="05000000000000000000" pitchFamily="2" charset="2"/>
              </a:rPr>
              <a:t> </a:t>
            </a:r>
            <a:r>
              <a:rPr kumimoji="0" lang="en-US" altLang="en-US" sz="1200" b="0" i="0" u="none" strike="noStrike" kern="1200" cap="none" spc="0" normalizeH="0" baseline="0" noProof="0" dirty="0">
                <a:ln>
                  <a:noFill/>
                </a:ln>
                <a:solidFill>
                  <a:prstClr val="black"/>
                </a:solidFill>
                <a:effectLst/>
                <a:uLnTx/>
                <a:uFillTx/>
                <a:latin typeface="+mn-lt"/>
                <a:ea typeface="MS PGothic" charset="-128"/>
              </a:rPr>
              <a:t>best parenting advice</a:t>
            </a:r>
            <a:endParaRPr lang="en-US" altLang="en-US" b="1" dirty="0">
              <a:ea typeface="MS PGothic" charset="-128"/>
            </a:endParaRPr>
          </a:p>
          <a:p>
            <a:pPr eaLnBrk="1" hangingPunct="1"/>
            <a:r>
              <a:rPr lang="en-US" altLang="en-US" dirty="0">
                <a:ea typeface="MS PGothic" charset="-128"/>
              </a:rPr>
              <a:t>Using the Internet do an initial search looking for “best parenting advice.” Skim through some of the sources that turn up. </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altLang="en-US" b="1" dirty="0">
                <a:ea typeface="MS PGothic" charset="-128"/>
              </a:rPr>
              <a:t>(Click): </a:t>
            </a:r>
            <a:r>
              <a:rPr kumimoji="0" lang="en-US" altLang="en-US" sz="1200" b="0" i="0" u="none" strike="noStrike" kern="1200" cap="none" spc="0" normalizeH="0" baseline="0" noProof="0" dirty="0">
                <a:ln>
                  <a:noFill/>
                </a:ln>
                <a:solidFill>
                  <a:prstClr val="black"/>
                </a:solidFill>
                <a:effectLst/>
                <a:uLnTx/>
                <a:uFillTx/>
                <a:latin typeface="+mn-lt"/>
                <a:ea typeface="MS PGothic" charset="-128"/>
              </a:rPr>
              <a:t>Focused search </a:t>
            </a:r>
            <a:r>
              <a:rPr kumimoji="0" lang="en-US" altLang="en-US" sz="1200" b="0" i="0" u="none" strike="noStrike" kern="1200" cap="none" spc="0" normalizeH="0" baseline="0" noProof="0" dirty="0">
                <a:ln>
                  <a:noFill/>
                </a:ln>
                <a:solidFill>
                  <a:prstClr val="black"/>
                </a:solidFill>
                <a:effectLst/>
                <a:uLnTx/>
                <a:uFillTx/>
                <a:latin typeface="+mn-lt"/>
                <a:ea typeface="MS PGothic" charset="-128"/>
                <a:sym typeface="Wingdings" panose="05000000000000000000" pitchFamily="2" charset="2"/>
              </a:rPr>
              <a:t> </a:t>
            </a:r>
            <a:r>
              <a:rPr kumimoji="0" lang="en-US" altLang="en-US" sz="1200" b="0" i="0" u="none" strike="noStrike" kern="1200" cap="none" spc="0" normalizeH="0" baseline="0" noProof="0" dirty="0">
                <a:ln>
                  <a:noFill/>
                </a:ln>
                <a:solidFill>
                  <a:prstClr val="black"/>
                </a:solidFill>
                <a:effectLst/>
                <a:uLnTx/>
                <a:uFillTx/>
                <a:latin typeface="+mn-lt"/>
                <a:ea typeface="MS PGothic" charset="-128"/>
              </a:rPr>
              <a:t>parenting topic of your choice</a:t>
            </a:r>
            <a:endParaRPr lang="en-US" altLang="en-US" b="1" dirty="0">
              <a:ea typeface="MS PGothic" charset="-128"/>
            </a:endParaRPr>
          </a:p>
          <a:p>
            <a:pPr eaLnBrk="1" hangingPunct="1"/>
            <a:r>
              <a:rPr lang="en-US" altLang="en-US" dirty="0">
                <a:ea typeface="MS PGothic" charset="-128"/>
              </a:rPr>
              <a:t>After initial browsing narrow you search. You can look up advice about sleeping, behavior problems, diet, or any other parenting related behavior that you are interested in. </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altLang="en-US" b="1" dirty="0">
                <a:ea typeface="MS PGothic" charset="-128"/>
              </a:rPr>
              <a:t>(Click): </a:t>
            </a:r>
            <a:r>
              <a:rPr kumimoji="0" lang="en-US" altLang="en-US" sz="1200" b="0" i="0" u="none" strike="noStrike" kern="1200" cap="none" spc="0" normalizeH="0" baseline="0" noProof="0" dirty="0">
                <a:ln>
                  <a:noFill/>
                </a:ln>
                <a:solidFill>
                  <a:prstClr val="black"/>
                </a:solidFill>
                <a:effectLst/>
                <a:uLnTx/>
                <a:uFillTx/>
                <a:latin typeface="+mn-lt"/>
                <a:ea typeface="MS PGothic" charset="-128"/>
              </a:rPr>
              <a:t>Find a reliable source</a:t>
            </a:r>
            <a:endParaRPr lang="en-US" altLang="en-US" b="1" dirty="0">
              <a:ea typeface="MS PGothic" charset="-128"/>
            </a:endParaRPr>
          </a:p>
          <a:p>
            <a:pPr eaLnBrk="1" hangingPunct="1"/>
            <a:r>
              <a:rPr lang="en-US" altLang="en-US" dirty="0">
                <a:ea typeface="MS PGothic" charset="-128"/>
              </a:rPr>
              <a:t>Once you have settled on a topic, select a source of parenting advice that is reputable. </a:t>
            </a:r>
          </a:p>
          <a:p>
            <a:pPr eaLnBrk="1" hangingPunct="1"/>
            <a:r>
              <a:rPr lang="en-US" altLang="en-US" b="1" dirty="0">
                <a:ea typeface="MS PGothic" charset="-128"/>
              </a:rPr>
              <a:t>(Click): </a:t>
            </a:r>
            <a:r>
              <a:rPr lang="en-US" altLang="en-US" b="0" dirty="0">
                <a:ea typeface="MS PGothic" charset="-128"/>
              </a:rPr>
              <a:t>Answer the questions on your handout </a:t>
            </a:r>
          </a:p>
          <a:p>
            <a:pPr eaLnBrk="1" hangingPunct="1"/>
            <a:r>
              <a:rPr lang="en-US" altLang="en-US" dirty="0">
                <a:ea typeface="MS PGothic" charset="-128"/>
              </a:rPr>
              <a:t>Answer the questions on the handout. </a:t>
            </a:r>
          </a:p>
          <a:p>
            <a:pPr eaLnBrk="1" hangingPunct="1"/>
            <a:endParaRPr lang="en-US" altLang="en-US" b="1" dirty="0">
              <a:ea typeface="MS PGothic"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D51EDDE6-4029-5040-982D-DBD905346607}" type="slidenum">
              <a:rPr lang="en-US" altLang="en-US" sz="1200">
                <a:solidFill>
                  <a:prstClr val="black"/>
                </a:solidFill>
                <a:latin typeface="Calibri" charset="0"/>
              </a:rPr>
              <a:pPr/>
              <a:t>21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440827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b="1" dirty="0">
                <a:ea typeface="MS PGothic" charset="0"/>
              </a:rPr>
              <a:t>Purpose: </a:t>
            </a:r>
            <a:r>
              <a:rPr lang="en-US" altLang="en-US" dirty="0">
                <a:cs typeface="+mn-cs"/>
              </a:rPr>
              <a:t>The purpose of this slide is to provide students with an overview of the material that will be covered during the lecture</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541F009A-ACD9-3C41-AD6C-BF0696D404C0}" type="slidenum">
              <a:rPr lang="en-US" altLang="en-US" sz="1200">
                <a:solidFill>
                  <a:prstClr val="black"/>
                </a:solidFill>
                <a:latin typeface="Calibri" charset="0"/>
              </a:rPr>
              <a:pPr/>
              <a:t>22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573092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this slide is to conclude the content. </a:t>
            </a:r>
          </a:p>
          <a:p>
            <a:pPr marL="0" lvl="1"/>
            <a:endParaRPr lang="en-US" altLang="en-US" dirty="0">
              <a:ea typeface="MS PGothic" charset="-128"/>
            </a:endParaRPr>
          </a:p>
          <a:p>
            <a:r>
              <a:rPr lang="en-US" altLang="en-US" b="1" dirty="0">
                <a:ea typeface="MS PGothic" charset="-128"/>
              </a:rPr>
              <a:t>(Click)</a:t>
            </a:r>
            <a:r>
              <a:rPr lang="en-US" altLang="en-US" dirty="0">
                <a:ea typeface="MS PGothic" charset="-128"/>
              </a:rPr>
              <a:t>: Many factors influence parent’s behaviors including a bidirectional relationship between parents and children and the context in which they live. Parents behavior will change over time as they create new identities to face new challenges.   </a:t>
            </a:r>
          </a:p>
          <a:p>
            <a:endParaRPr lang="en-US" altLang="en-US" dirty="0">
              <a:ea typeface="MS PGothic" charset="-128"/>
            </a:endParaRPr>
          </a:p>
          <a:p>
            <a:r>
              <a:rPr lang="en-US" altLang="en-US" dirty="0">
                <a:ea typeface="MS PGothic" charset="-128"/>
              </a:rPr>
              <a:t>Note: If</a:t>
            </a:r>
            <a:r>
              <a:rPr lang="en-US" altLang="en-US" baseline="0" dirty="0">
                <a:ea typeface="MS PGothic" charset="-128"/>
              </a:rPr>
              <a:t> you would like additional prompts for this slide, please see the following excerpt from The Developing Parent Module: </a:t>
            </a:r>
          </a:p>
          <a:p>
            <a:endParaRPr lang="en-US" altLang="en-US" baseline="0" dirty="0">
              <a:ea typeface="MS PGothic" charset="-128"/>
            </a:endParaRPr>
          </a:p>
          <a:p>
            <a:r>
              <a:rPr lang="en-US" altLang="en-US" baseline="0" dirty="0">
                <a:ea typeface="MS PGothic" charset="-128"/>
              </a:rPr>
              <a:t>“</a:t>
            </a:r>
            <a:r>
              <a:rPr lang="en-US" sz="1200" b="0" i="0" kern="1200" dirty="0">
                <a:solidFill>
                  <a:schemeClr val="tx1"/>
                </a:solidFill>
                <a:effectLst/>
                <a:latin typeface="+mn-lt"/>
                <a:ea typeface="MS PGothic" panose="020B0600070205080204" pitchFamily="34" charset="-128"/>
                <a:cs typeface="MS PGothic" charset="0"/>
              </a:rPr>
              <a:t>Parenting is </a:t>
            </a:r>
            <a:r>
              <a:rPr lang="en-US" sz="1200" b="1" i="0" u="none" strike="noStrike" kern="1200" dirty="0">
                <a:solidFill>
                  <a:schemeClr val="tx1"/>
                </a:solidFill>
                <a:effectLst/>
                <a:latin typeface="+mn-lt"/>
                <a:ea typeface="MS PGothic" panose="020B0600070205080204" pitchFamily="34" charset="-128"/>
                <a:cs typeface="MS PGothic" charset="0"/>
                <a:hlinkClick r:id="rId3"/>
              </a:rPr>
              <a:t>bidirectional</a:t>
            </a:r>
            <a:r>
              <a:rPr lang="en-US" sz="1200" b="0" i="0" kern="1200" dirty="0">
                <a:solidFill>
                  <a:schemeClr val="tx1"/>
                </a:solidFill>
                <a:effectLst/>
                <a:latin typeface="+mn-lt"/>
                <a:ea typeface="MS PGothic" panose="020B0600070205080204" pitchFamily="34" charset="-128"/>
                <a:cs typeface="MS PGothic" charset="0"/>
              </a:rPr>
              <a:t>. Not only do parents affect their children, children influence their parents. Child characteristics, such as gender, birth order, </a:t>
            </a:r>
            <a:r>
              <a:rPr lang="en-US" sz="1200" b="1" i="0" u="none" strike="noStrike" kern="1200" dirty="0">
                <a:solidFill>
                  <a:schemeClr val="tx1"/>
                </a:solidFill>
                <a:effectLst/>
                <a:latin typeface="+mn-lt"/>
                <a:ea typeface="MS PGothic" panose="020B0600070205080204" pitchFamily="34" charset="-128"/>
                <a:cs typeface="MS PGothic" charset="0"/>
                <a:hlinkClick r:id="rId4"/>
              </a:rPr>
              <a:t>temperament</a:t>
            </a:r>
            <a:r>
              <a:rPr lang="en-US" sz="1200" b="0" i="0" kern="1200" dirty="0">
                <a:solidFill>
                  <a:schemeClr val="tx1"/>
                </a:solidFill>
                <a:effectLst/>
                <a:latin typeface="+mn-lt"/>
                <a:ea typeface="MS PGothic" panose="020B0600070205080204" pitchFamily="34" charset="-128"/>
                <a:cs typeface="MS PGothic" charset="0"/>
              </a:rPr>
              <a:t>, and health status, affect parenting behaviors and roles. For example, an infant with an easy temperament may enable parents to feel more effective, as they are easily able to soothe the child and elicit smiling and cooing. On the other hand, a cranky or fussy infant elicits fewer positive reactions from his or her parents and may result in parents feeling less effective in the parenting role (</a:t>
            </a:r>
            <a:r>
              <a:rPr lang="en-US" sz="1200" b="0" i="0" u="none" strike="noStrike" kern="1200" dirty="0">
                <a:solidFill>
                  <a:schemeClr val="tx1"/>
                </a:solidFill>
                <a:effectLst/>
                <a:latin typeface="+mn-lt"/>
                <a:ea typeface="MS PGothic" panose="020B0600070205080204" pitchFamily="34" charset="-128"/>
                <a:cs typeface="MS PGothic" charset="0"/>
                <a:hlinkClick r:id="rId5"/>
              </a:rPr>
              <a:t>Eisenberg et al., 2008</a:t>
            </a:r>
            <a:r>
              <a:rPr lang="en-US" sz="1200" b="0" i="0" kern="1200" dirty="0">
                <a:solidFill>
                  <a:schemeClr val="tx1"/>
                </a:solidFill>
                <a:effectLst/>
                <a:latin typeface="+mn-lt"/>
                <a:ea typeface="MS PGothic" panose="020B0600070205080204" pitchFamily="34" charset="-128"/>
                <a:cs typeface="MS PGothic" charset="0"/>
              </a:rPr>
              <a:t>). Over time, parents of more difficult children may become more punitive and less patient with their children (</a:t>
            </a:r>
            <a:r>
              <a:rPr lang="en-US" sz="1200" b="0" i="0" u="none" strike="noStrike" kern="1200" dirty="0">
                <a:solidFill>
                  <a:schemeClr val="tx1"/>
                </a:solidFill>
                <a:effectLst/>
                <a:latin typeface="+mn-lt"/>
                <a:ea typeface="MS PGothic" panose="020B0600070205080204" pitchFamily="34" charset="-128"/>
                <a:cs typeface="MS PGothic" charset="0"/>
                <a:hlinkClick r:id="rId6"/>
              </a:rPr>
              <a:t>Clark, </a:t>
            </a:r>
            <a:r>
              <a:rPr lang="en-US" sz="1200" b="0" i="0" u="none" strike="noStrike" kern="1200" dirty="0" err="1">
                <a:solidFill>
                  <a:schemeClr val="tx1"/>
                </a:solidFill>
                <a:effectLst/>
                <a:latin typeface="+mn-lt"/>
                <a:ea typeface="MS PGothic" panose="020B0600070205080204" pitchFamily="34" charset="-128"/>
                <a:cs typeface="MS PGothic" charset="0"/>
                <a:hlinkClick r:id="rId6"/>
              </a:rPr>
              <a:t>Kochanska</a:t>
            </a:r>
            <a:r>
              <a:rPr lang="en-US" sz="1200" b="0" i="0" u="none" strike="noStrike" kern="1200" dirty="0">
                <a:solidFill>
                  <a:schemeClr val="tx1"/>
                </a:solidFill>
                <a:effectLst/>
                <a:latin typeface="+mn-lt"/>
                <a:ea typeface="MS PGothic" panose="020B0600070205080204" pitchFamily="34" charset="-128"/>
                <a:cs typeface="MS PGothic" charset="0"/>
                <a:hlinkClick r:id="rId6"/>
              </a:rPr>
              <a:t>, &amp; Ready, 2000</a:t>
            </a:r>
            <a:r>
              <a:rPr lang="en-US" sz="1200" b="0" i="0" kern="1200" dirty="0">
                <a:solidFill>
                  <a:schemeClr val="tx1"/>
                </a:solidFill>
                <a:effectLst/>
                <a:latin typeface="+mn-lt"/>
                <a:ea typeface="MS PGothic" panose="020B0600070205080204" pitchFamily="34" charset="-128"/>
                <a:cs typeface="MS PGothic" charset="0"/>
              </a:rPr>
              <a:t>; </a:t>
            </a:r>
            <a:r>
              <a:rPr lang="en-US" sz="1200" b="0" i="0" u="none" strike="noStrike" kern="1200" dirty="0">
                <a:solidFill>
                  <a:schemeClr val="tx1"/>
                </a:solidFill>
                <a:effectLst/>
                <a:latin typeface="+mn-lt"/>
                <a:ea typeface="MS PGothic" panose="020B0600070205080204" pitchFamily="34" charset="-128"/>
                <a:cs typeface="MS PGothic" charset="0"/>
                <a:hlinkClick r:id="rId7"/>
              </a:rPr>
              <a:t>Eisenberg et al., 1999</a:t>
            </a:r>
            <a:r>
              <a:rPr lang="en-US" sz="1200" b="0" i="0" kern="1200" dirty="0">
                <a:solidFill>
                  <a:schemeClr val="tx1"/>
                </a:solidFill>
                <a:effectLst/>
                <a:latin typeface="+mn-lt"/>
                <a:ea typeface="MS PGothic" panose="020B0600070205080204" pitchFamily="34" charset="-128"/>
                <a:cs typeface="MS PGothic" charset="0"/>
              </a:rPr>
              <a:t>; </a:t>
            </a:r>
            <a:r>
              <a:rPr lang="en-US" sz="1200" b="0" i="0" u="none" strike="noStrike" kern="1200" dirty="0" err="1">
                <a:solidFill>
                  <a:schemeClr val="tx1"/>
                </a:solidFill>
                <a:effectLst/>
                <a:latin typeface="+mn-lt"/>
                <a:ea typeface="MS PGothic" panose="020B0600070205080204" pitchFamily="34" charset="-128"/>
                <a:cs typeface="MS PGothic" charset="0"/>
                <a:hlinkClick r:id="rId8"/>
              </a:rPr>
              <a:t>Kiff</a:t>
            </a:r>
            <a:r>
              <a:rPr lang="en-US" sz="1200" b="0" i="0" u="none" strike="noStrike" kern="1200" dirty="0">
                <a:solidFill>
                  <a:schemeClr val="tx1"/>
                </a:solidFill>
                <a:effectLst/>
                <a:latin typeface="+mn-lt"/>
                <a:ea typeface="MS PGothic" panose="020B0600070205080204" pitchFamily="34" charset="-128"/>
                <a:cs typeface="MS PGothic" charset="0"/>
                <a:hlinkClick r:id="rId8"/>
              </a:rPr>
              <a:t>, </a:t>
            </a:r>
            <a:r>
              <a:rPr lang="en-US" sz="1200" b="0" i="0" u="none" strike="noStrike" kern="1200" dirty="0" err="1">
                <a:solidFill>
                  <a:schemeClr val="tx1"/>
                </a:solidFill>
                <a:effectLst/>
                <a:latin typeface="+mn-lt"/>
                <a:ea typeface="MS PGothic" panose="020B0600070205080204" pitchFamily="34" charset="-128"/>
                <a:cs typeface="MS PGothic" charset="0"/>
                <a:hlinkClick r:id="rId8"/>
              </a:rPr>
              <a:t>Lengua</a:t>
            </a:r>
            <a:r>
              <a:rPr lang="en-US" sz="1200" b="0" i="0" u="none" strike="noStrike" kern="1200" dirty="0">
                <a:solidFill>
                  <a:schemeClr val="tx1"/>
                </a:solidFill>
                <a:effectLst/>
                <a:latin typeface="+mn-lt"/>
                <a:ea typeface="MS PGothic" panose="020B0600070205080204" pitchFamily="34" charset="-128"/>
                <a:cs typeface="MS PGothic" charset="0"/>
                <a:hlinkClick r:id="rId8"/>
              </a:rPr>
              <a:t>, &amp; </a:t>
            </a:r>
            <a:r>
              <a:rPr lang="en-US" sz="1200" b="0" i="0" u="none" strike="noStrike" kern="1200" dirty="0" err="1">
                <a:solidFill>
                  <a:schemeClr val="tx1"/>
                </a:solidFill>
                <a:effectLst/>
                <a:latin typeface="+mn-lt"/>
                <a:ea typeface="MS PGothic" panose="020B0600070205080204" pitchFamily="34" charset="-128"/>
                <a:cs typeface="MS PGothic" charset="0"/>
                <a:hlinkClick r:id="rId8"/>
              </a:rPr>
              <a:t>Zalewski</a:t>
            </a:r>
            <a:r>
              <a:rPr lang="en-US" sz="1200" b="0" i="0" u="none" strike="noStrike" kern="1200" dirty="0">
                <a:solidFill>
                  <a:schemeClr val="tx1"/>
                </a:solidFill>
                <a:effectLst/>
                <a:latin typeface="+mn-lt"/>
                <a:ea typeface="MS PGothic" panose="020B0600070205080204" pitchFamily="34" charset="-128"/>
                <a:cs typeface="MS PGothic" charset="0"/>
                <a:hlinkClick r:id="rId8"/>
              </a:rPr>
              <a:t>, 2011</a:t>
            </a:r>
            <a:r>
              <a:rPr lang="en-US" sz="1200" b="0" i="0" kern="1200" dirty="0">
                <a:solidFill>
                  <a:schemeClr val="tx1"/>
                </a:solidFill>
                <a:effectLst/>
                <a:latin typeface="+mn-lt"/>
                <a:ea typeface="MS PGothic" panose="020B0600070205080204" pitchFamily="34" charset="-128"/>
                <a:cs typeface="MS PGothic" charset="0"/>
              </a:rPr>
              <a:t>). Parents who have a fussy, difficult child are less satisfied with their marriages and have greater challenges in balancing work and family roles (</a:t>
            </a:r>
            <a:r>
              <a:rPr lang="en-US" sz="1200" b="0" i="0" u="none" strike="noStrike" kern="1200" dirty="0">
                <a:solidFill>
                  <a:schemeClr val="tx1"/>
                </a:solidFill>
                <a:effectLst/>
                <a:latin typeface="+mn-lt"/>
                <a:ea typeface="MS PGothic" panose="020B0600070205080204" pitchFamily="34" charset="-128"/>
                <a:cs typeface="MS PGothic" charset="0"/>
                <a:hlinkClick r:id="rId9"/>
              </a:rPr>
              <a:t>Hyde, Else-Quest, &amp; Goldsmith, 2004</a:t>
            </a:r>
            <a:r>
              <a:rPr lang="en-US" sz="1200" b="0" i="0" kern="1200" dirty="0">
                <a:solidFill>
                  <a:schemeClr val="tx1"/>
                </a:solidFill>
                <a:effectLst/>
                <a:latin typeface="+mn-lt"/>
                <a:ea typeface="MS PGothic" panose="020B0600070205080204" pitchFamily="34" charset="-128"/>
                <a:cs typeface="MS PGothic" charset="0"/>
              </a:rPr>
              <a:t>). Thus, child temperament is one of the child characteristics that influences how parents behave with their children.”</a:t>
            </a:r>
          </a:p>
          <a:p>
            <a:endParaRPr lang="en-US" altLang="en-US" sz="1200" b="0" i="0" kern="1200" dirty="0">
              <a:solidFill>
                <a:schemeClr val="tx1"/>
              </a:solidFill>
              <a:effectLst/>
              <a:latin typeface="+mn-lt"/>
              <a:ea typeface="MS PGothic" panose="020B0600070205080204" pitchFamily="34" charset="-128"/>
            </a:endParaRPr>
          </a:p>
          <a:p>
            <a:r>
              <a:rPr lang="en-US" altLang="en-US" sz="1200" b="1" i="0" kern="1200" dirty="0">
                <a:solidFill>
                  <a:schemeClr val="tx1"/>
                </a:solidFill>
                <a:effectLst/>
                <a:latin typeface="+mn-lt"/>
                <a:ea typeface="MS PGothic" panose="020B0600070205080204" pitchFamily="34" charset="-128"/>
              </a:rPr>
              <a:t>References:</a:t>
            </a:r>
            <a:r>
              <a:rPr lang="en-US" altLang="en-US" sz="1200" b="1" i="0" kern="1200" baseline="0" dirty="0">
                <a:solidFill>
                  <a:schemeClr val="tx1"/>
                </a:solidFill>
                <a:effectLst/>
                <a:latin typeface="+mn-lt"/>
                <a:ea typeface="MS PGothic" panose="020B0600070205080204" pitchFamily="34" charset="-128"/>
              </a:rPr>
              <a:t> </a:t>
            </a:r>
          </a:p>
          <a:p>
            <a:endParaRPr lang="en-US" altLang="en-US" sz="1200" b="0" i="0" kern="1200" baseline="0" dirty="0">
              <a:solidFill>
                <a:schemeClr val="tx1"/>
              </a:solidFill>
              <a:effectLst/>
              <a:latin typeface="+mn-lt"/>
              <a:ea typeface="MS PGothic" panose="020B0600070205080204" pitchFamily="34" charset="-128"/>
            </a:endParaRPr>
          </a:p>
          <a:p>
            <a:r>
              <a:rPr lang="en-US" altLang="en-US" sz="1200" b="0" i="0" kern="1200" baseline="0" dirty="0">
                <a:solidFill>
                  <a:schemeClr val="tx1"/>
                </a:solidFill>
                <a:effectLst/>
                <a:latin typeface="+mn-lt"/>
                <a:ea typeface="MS PGothic" panose="020B0600070205080204" pitchFamily="34" charset="-128"/>
              </a:rPr>
              <a:t>Clark, L. A., </a:t>
            </a:r>
            <a:r>
              <a:rPr lang="en-US" altLang="en-US" sz="1200" b="0" i="0" kern="1200" baseline="0" dirty="0" err="1">
                <a:solidFill>
                  <a:schemeClr val="tx1"/>
                </a:solidFill>
                <a:effectLst/>
                <a:latin typeface="+mn-lt"/>
                <a:ea typeface="MS PGothic" panose="020B0600070205080204" pitchFamily="34" charset="-128"/>
              </a:rPr>
              <a:t>Kochanska</a:t>
            </a:r>
            <a:r>
              <a:rPr lang="en-US" altLang="en-US" sz="1200" b="0" i="0" kern="1200" baseline="0" dirty="0">
                <a:solidFill>
                  <a:schemeClr val="tx1"/>
                </a:solidFill>
                <a:effectLst/>
                <a:latin typeface="+mn-lt"/>
                <a:ea typeface="MS PGothic" panose="020B0600070205080204" pitchFamily="34" charset="-128"/>
              </a:rPr>
              <a:t>, G., &amp; Ready, R. (2000). Mothers’ personality and its interaction with child temperament as predictors of parenting behavior. </a:t>
            </a:r>
            <a:r>
              <a:rPr lang="en-US" altLang="en-US" sz="1200" b="0" i="1" kern="1200" baseline="0" dirty="0">
                <a:solidFill>
                  <a:schemeClr val="tx1"/>
                </a:solidFill>
                <a:effectLst/>
                <a:latin typeface="+mn-lt"/>
                <a:ea typeface="MS PGothic" panose="020B0600070205080204" pitchFamily="34" charset="-128"/>
              </a:rPr>
              <a:t>Journal of Personality and Social Psychology, 79</a:t>
            </a:r>
            <a:r>
              <a:rPr lang="en-US" altLang="en-US" sz="1200" b="0" i="0" kern="1200" baseline="0" dirty="0">
                <a:solidFill>
                  <a:schemeClr val="tx1"/>
                </a:solidFill>
                <a:effectLst/>
                <a:latin typeface="+mn-lt"/>
                <a:ea typeface="MS PGothic" panose="020B0600070205080204" pitchFamily="34" charset="-128"/>
              </a:rPr>
              <a:t>, 274–285.</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S PGothic" panose="020B0600070205080204" pitchFamily="34" charset="-128"/>
                <a:cs typeface="MS PGothic" charset="0"/>
              </a:rPr>
              <a:t>Eisenberg, N., Hofer, C., </a:t>
            </a:r>
            <a:r>
              <a:rPr lang="en-US" sz="1200" b="0" i="0" kern="1200" dirty="0" err="1">
                <a:solidFill>
                  <a:schemeClr val="tx1"/>
                </a:solidFill>
                <a:effectLst/>
                <a:latin typeface="+mn-lt"/>
                <a:ea typeface="MS PGothic" panose="020B0600070205080204" pitchFamily="34" charset="-128"/>
                <a:cs typeface="MS PGothic" charset="0"/>
              </a:rPr>
              <a:t>Spinrad</a:t>
            </a:r>
            <a:r>
              <a:rPr lang="en-US" sz="1200" b="0" i="0" kern="1200" dirty="0">
                <a:solidFill>
                  <a:schemeClr val="tx1"/>
                </a:solidFill>
                <a:effectLst/>
                <a:latin typeface="+mn-lt"/>
                <a:ea typeface="MS PGothic" panose="020B0600070205080204" pitchFamily="34" charset="-128"/>
                <a:cs typeface="MS PGothic" charset="0"/>
              </a:rPr>
              <a:t>, T., </a:t>
            </a:r>
            <a:r>
              <a:rPr lang="en-US" sz="1200" b="0" i="0" kern="1200" dirty="0" err="1">
                <a:solidFill>
                  <a:schemeClr val="tx1"/>
                </a:solidFill>
                <a:effectLst/>
                <a:latin typeface="+mn-lt"/>
                <a:ea typeface="MS PGothic" panose="020B0600070205080204" pitchFamily="34" charset="-128"/>
                <a:cs typeface="MS PGothic" charset="0"/>
              </a:rPr>
              <a:t>Gershoff</a:t>
            </a:r>
            <a:r>
              <a:rPr lang="en-US" sz="1200" b="0" i="0" kern="1200" dirty="0">
                <a:solidFill>
                  <a:schemeClr val="tx1"/>
                </a:solidFill>
                <a:effectLst/>
                <a:latin typeface="+mn-lt"/>
                <a:ea typeface="MS PGothic" panose="020B0600070205080204" pitchFamily="34" charset="-128"/>
                <a:cs typeface="MS PGothic" charset="0"/>
              </a:rPr>
              <a:t>, E., </a:t>
            </a:r>
            <a:r>
              <a:rPr lang="en-US" sz="1200" b="0" i="0" kern="1200" dirty="0" err="1">
                <a:solidFill>
                  <a:schemeClr val="tx1"/>
                </a:solidFill>
                <a:effectLst/>
                <a:latin typeface="+mn-lt"/>
                <a:ea typeface="MS PGothic" panose="020B0600070205080204" pitchFamily="34" charset="-128"/>
                <a:cs typeface="MS PGothic" charset="0"/>
              </a:rPr>
              <a:t>Valiente</a:t>
            </a:r>
            <a:r>
              <a:rPr lang="en-US" sz="1200" b="0" i="0" kern="1200" dirty="0">
                <a:solidFill>
                  <a:schemeClr val="tx1"/>
                </a:solidFill>
                <a:effectLst/>
                <a:latin typeface="+mn-lt"/>
                <a:ea typeface="MS PGothic" panose="020B0600070205080204" pitchFamily="34" charset="-128"/>
                <a:cs typeface="MS PGothic" charset="0"/>
              </a:rPr>
              <a:t>, C., </a:t>
            </a:r>
            <a:r>
              <a:rPr lang="en-US" sz="1200" b="0" i="0" kern="1200" dirty="0" err="1">
                <a:solidFill>
                  <a:schemeClr val="tx1"/>
                </a:solidFill>
                <a:effectLst/>
                <a:latin typeface="+mn-lt"/>
                <a:ea typeface="MS PGothic" panose="020B0600070205080204" pitchFamily="34" charset="-128"/>
                <a:cs typeface="MS PGothic" charset="0"/>
              </a:rPr>
              <a:t>Losoya</a:t>
            </a:r>
            <a:r>
              <a:rPr lang="en-US" sz="1200" b="0" i="0" kern="1200" dirty="0">
                <a:solidFill>
                  <a:schemeClr val="tx1"/>
                </a:solidFill>
                <a:effectLst/>
                <a:latin typeface="+mn-lt"/>
                <a:ea typeface="MS PGothic" panose="020B0600070205080204" pitchFamily="34" charset="-128"/>
                <a:cs typeface="MS PGothic" charset="0"/>
              </a:rPr>
              <a:t>, S. L., Zhou, Q., Cumberland, A., </a:t>
            </a:r>
            <a:r>
              <a:rPr lang="en-US" sz="1200" b="0" i="0" kern="1200" dirty="0" err="1">
                <a:solidFill>
                  <a:schemeClr val="tx1"/>
                </a:solidFill>
                <a:effectLst/>
                <a:latin typeface="+mn-lt"/>
                <a:ea typeface="MS PGothic" panose="020B0600070205080204" pitchFamily="34" charset="-128"/>
                <a:cs typeface="MS PGothic" charset="0"/>
              </a:rPr>
              <a:t>Liew</a:t>
            </a:r>
            <a:r>
              <a:rPr lang="en-US" sz="1200" b="0" i="0" kern="1200" dirty="0">
                <a:solidFill>
                  <a:schemeClr val="tx1"/>
                </a:solidFill>
                <a:effectLst/>
                <a:latin typeface="+mn-lt"/>
                <a:ea typeface="MS PGothic" panose="020B0600070205080204" pitchFamily="34" charset="-128"/>
                <a:cs typeface="MS PGothic" charset="0"/>
              </a:rPr>
              <a:t>, J., </a:t>
            </a:r>
            <a:r>
              <a:rPr lang="en-US" sz="1200" b="0" i="0" kern="1200" dirty="0" err="1">
                <a:solidFill>
                  <a:schemeClr val="tx1"/>
                </a:solidFill>
                <a:effectLst/>
                <a:latin typeface="+mn-lt"/>
                <a:ea typeface="MS PGothic" panose="020B0600070205080204" pitchFamily="34" charset="-128"/>
                <a:cs typeface="MS PGothic" charset="0"/>
              </a:rPr>
              <a:t>Reiser</a:t>
            </a:r>
            <a:r>
              <a:rPr lang="en-US" sz="1200" b="0" i="0" kern="1200" dirty="0">
                <a:solidFill>
                  <a:schemeClr val="tx1"/>
                </a:solidFill>
                <a:effectLst/>
                <a:latin typeface="+mn-lt"/>
                <a:ea typeface="MS PGothic" panose="020B0600070205080204" pitchFamily="34" charset="-128"/>
                <a:cs typeface="MS PGothic" charset="0"/>
              </a:rPr>
              <a:t>, M., &amp; </a:t>
            </a:r>
            <a:r>
              <a:rPr lang="en-US" sz="1200" b="0" i="0" kern="1200" dirty="0" err="1">
                <a:solidFill>
                  <a:schemeClr val="tx1"/>
                </a:solidFill>
                <a:effectLst/>
                <a:latin typeface="+mn-lt"/>
                <a:ea typeface="MS PGothic" panose="020B0600070205080204" pitchFamily="34" charset="-128"/>
                <a:cs typeface="MS PGothic" charset="0"/>
              </a:rPr>
              <a:t>Maxon</a:t>
            </a:r>
            <a:r>
              <a:rPr lang="en-US" sz="1200" b="0" i="0" kern="1200" dirty="0">
                <a:solidFill>
                  <a:schemeClr val="tx1"/>
                </a:solidFill>
                <a:effectLst/>
                <a:latin typeface="+mn-lt"/>
                <a:ea typeface="MS PGothic" panose="020B0600070205080204" pitchFamily="34" charset="-128"/>
                <a:cs typeface="MS PGothic" charset="0"/>
              </a:rPr>
              <a:t>, E. (2008). Understanding parent-adolescent conflict discussions: Concurrent and across-time prediction from youths’ dispositions and parenting. </a:t>
            </a:r>
            <a:r>
              <a:rPr lang="en-US" sz="1200" b="0" i="1" kern="1200" dirty="0">
                <a:solidFill>
                  <a:schemeClr val="tx1"/>
                </a:solidFill>
                <a:effectLst/>
                <a:latin typeface="+mn-lt"/>
                <a:ea typeface="MS PGothic" panose="020B0600070205080204" pitchFamily="34" charset="-128"/>
                <a:cs typeface="MS PGothic" charset="0"/>
              </a:rPr>
              <a:t>Monographs of the Society for Research in Child Development, 73</a:t>
            </a:r>
            <a:r>
              <a:rPr lang="en-US" sz="1200" b="0" i="0" kern="1200" dirty="0">
                <a:solidFill>
                  <a:schemeClr val="tx1"/>
                </a:solidFill>
                <a:effectLst/>
                <a:latin typeface="+mn-lt"/>
                <a:ea typeface="MS PGothic" panose="020B0600070205080204" pitchFamily="34" charset="-128"/>
                <a:cs typeface="MS PGothic" charset="0"/>
              </a:rPr>
              <a:t>, (Serial No. 290, No. 2), 1-160.</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S PGothic" panose="020B0600070205080204" pitchFamily="34" charset="-128"/>
                <a:cs typeface="MS PGothic" charset="0"/>
              </a:rPr>
              <a:t>Eisenberg, N., </a:t>
            </a:r>
            <a:r>
              <a:rPr lang="en-US" sz="1200" b="0" i="0" kern="1200" dirty="0" err="1">
                <a:solidFill>
                  <a:schemeClr val="tx1"/>
                </a:solidFill>
                <a:effectLst/>
                <a:latin typeface="+mn-lt"/>
                <a:ea typeface="MS PGothic" panose="020B0600070205080204" pitchFamily="34" charset="-128"/>
                <a:cs typeface="MS PGothic" charset="0"/>
              </a:rPr>
              <a:t>Fabes</a:t>
            </a:r>
            <a:r>
              <a:rPr lang="en-US" sz="1200" b="0" i="0" kern="1200" dirty="0">
                <a:solidFill>
                  <a:schemeClr val="tx1"/>
                </a:solidFill>
                <a:effectLst/>
                <a:latin typeface="+mn-lt"/>
                <a:ea typeface="MS PGothic" panose="020B0600070205080204" pitchFamily="34" charset="-128"/>
                <a:cs typeface="MS PGothic" charset="0"/>
              </a:rPr>
              <a:t>, R. A., Shepard, S. A., Guthrie, I.K., Murphy, B.C., &amp; </a:t>
            </a:r>
            <a:r>
              <a:rPr lang="en-US" sz="1200" b="0" i="0" kern="1200" dirty="0" err="1">
                <a:solidFill>
                  <a:schemeClr val="tx1"/>
                </a:solidFill>
                <a:effectLst/>
                <a:latin typeface="+mn-lt"/>
                <a:ea typeface="MS PGothic" panose="020B0600070205080204" pitchFamily="34" charset="-128"/>
                <a:cs typeface="MS PGothic" charset="0"/>
              </a:rPr>
              <a:t>Reiser</a:t>
            </a:r>
            <a:r>
              <a:rPr lang="en-US" sz="1200" b="0" i="0" kern="1200" dirty="0">
                <a:solidFill>
                  <a:schemeClr val="tx1"/>
                </a:solidFill>
                <a:effectLst/>
                <a:latin typeface="+mn-lt"/>
                <a:ea typeface="MS PGothic" panose="020B0600070205080204" pitchFamily="34" charset="-128"/>
                <a:cs typeface="MS PGothic" charset="0"/>
              </a:rPr>
              <a:t>, M. (1999). Parental reactions to children’s negative emotions: Longitudinal relations to quality of children’s social functioning. </a:t>
            </a:r>
            <a:r>
              <a:rPr lang="en-US" sz="1200" b="0" i="1" kern="1200" dirty="0">
                <a:solidFill>
                  <a:schemeClr val="tx1"/>
                </a:solidFill>
                <a:effectLst/>
                <a:latin typeface="+mn-lt"/>
                <a:ea typeface="MS PGothic" panose="020B0600070205080204" pitchFamily="34" charset="-128"/>
                <a:cs typeface="MS PGothic" charset="0"/>
              </a:rPr>
              <a:t>Child Development, 70</a:t>
            </a:r>
            <a:r>
              <a:rPr lang="en-US" sz="1200" b="0" i="0" kern="1200" dirty="0">
                <a:solidFill>
                  <a:schemeClr val="tx1"/>
                </a:solidFill>
                <a:effectLst/>
                <a:latin typeface="+mn-lt"/>
                <a:ea typeface="MS PGothic" panose="020B0600070205080204" pitchFamily="34" charset="-128"/>
                <a:cs typeface="MS PGothic" charset="0"/>
              </a:rPr>
              <a:t>, 513-534.</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S PGothic" panose="020B0600070205080204" pitchFamily="34" charset="-128"/>
                <a:cs typeface="MS PGothic" charset="0"/>
              </a:rPr>
              <a:t>Hyde, J. S., Else-Quest, N. M., &amp; Goldsmith, H. H. (2004). Children’s temperament and behavior problems predict their employed mothers’ work functioning. </a:t>
            </a:r>
            <a:r>
              <a:rPr lang="en-US" sz="1200" b="0" i="1" kern="1200" dirty="0">
                <a:solidFill>
                  <a:schemeClr val="tx1"/>
                </a:solidFill>
                <a:effectLst/>
                <a:latin typeface="+mn-lt"/>
                <a:ea typeface="MS PGothic" panose="020B0600070205080204" pitchFamily="34" charset="-128"/>
                <a:cs typeface="MS PGothic" charset="0"/>
              </a:rPr>
              <a:t>Child Development, 75</a:t>
            </a:r>
            <a:r>
              <a:rPr lang="en-US" sz="1200" b="0" i="0" kern="1200" dirty="0">
                <a:solidFill>
                  <a:schemeClr val="tx1"/>
                </a:solidFill>
                <a:effectLst/>
                <a:latin typeface="+mn-lt"/>
                <a:ea typeface="MS PGothic" panose="020B0600070205080204" pitchFamily="34" charset="-128"/>
                <a:cs typeface="MS PGothic" charset="0"/>
              </a:rPr>
              <a:t>, 580–594.</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a:solidFill>
                  <a:schemeClr val="tx1"/>
                </a:solidFill>
                <a:effectLst/>
                <a:latin typeface="+mn-lt"/>
                <a:ea typeface="MS PGothic" panose="020B0600070205080204" pitchFamily="34" charset="-128"/>
                <a:cs typeface="MS PGothic" charset="0"/>
              </a:rPr>
              <a:t>Kiff</a:t>
            </a:r>
            <a:r>
              <a:rPr lang="en-US" sz="1200" b="0" i="0" kern="1200" dirty="0">
                <a:solidFill>
                  <a:schemeClr val="tx1"/>
                </a:solidFill>
                <a:effectLst/>
                <a:latin typeface="+mn-lt"/>
                <a:ea typeface="MS PGothic" panose="020B0600070205080204" pitchFamily="34" charset="-128"/>
                <a:cs typeface="MS PGothic" charset="0"/>
              </a:rPr>
              <a:t>, C. J., </a:t>
            </a:r>
            <a:r>
              <a:rPr lang="en-US" sz="1200" b="0" i="0" kern="1200" dirty="0" err="1">
                <a:solidFill>
                  <a:schemeClr val="tx1"/>
                </a:solidFill>
                <a:effectLst/>
                <a:latin typeface="+mn-lt"/>
                <a:ea typeface="MS PGothic" panose="020B0600070205080204" pitchFamily="34" charset="-128"/>
                <a:cs typeface="MS PGothic" charset="0"/>
              </a:rPr>
              <a:t>Lengua</a:t>
            </a:r>
            <a:r>
              <a:rPr lang="en-US" sz="1200" b="0" i="0" kern="1200" dirty="0">
                <a:solidFill>
                  <a:schemeClr val="tx1"/>
                </a:solidFill>
                <a:effectLst/>
                <a:latin typeface="+mn-lt"/>
                <a:ea typeface="MS PGothic" panose="020B0600070205080204" pitchFamily="34" charset="-128"/>
                <a:cs typeface="MS PGothic" charset="0"/>
              </a:rPr>
              <a:t>, L. J., &amp; </a:t>
            </a:r>
            <a:r>
              <a:rPr lang="en-US" sz="1200" b="0" i="0" kern="1200" dirty="0" err="1">
                <a:solidFill>
                  <a:schemeClr val="tx1"/>
                </a:solidFill>
                <a:effectLst/>
                <a:latin typeface="+mn-lt"/>
                <a:ea typeface="MS PGothic" panose="020B0600070205080204" pitchFamily="34" charset="-128"/>
                <a:cs typeface="MS PGothic" charset="0"/>
              </a:rPr>
              <a:t>Zalewski</a:t>
            </a:r>
            <a:r>
              <a:rPr lang="en-US" sz="1200" b="0" i="0" kern="1200" dirty="0">
                <a:solidFill>
                  <a:schemeClr val="tx1"/>
                </a:solidFill>
                <a:effectLst/>
                <a:latin typeface="+mn-lt"/>
                <a:ea typeface="MS PGothic" panose="020B0600070205080204" pitchFamily="34" charset="-128"/>
                <a:cs typeface="MS PGothic" charset="0"/>
              </a:rPr>
              <a:t>, M. (2011). Nature and nurturing: Parenting in the context of child temperament. </a:t>
            </a:r>
            <a:r>
              <a:rPr lang="en-US" sz="1200" b="0" i="1" kern="1200" dirty="0">
                <a:solidFill>
                  <a:schemeClr val="tx1"/>
                </a:solidFill>
                <a:effectLst/>
                <a:latin typeface="+mn-lt"/>
                <a:ea typeface="MS PGothic" panose="020B0600070205080204" pitchFamily="34" charset="-128"/>
                <a:cs typeface="MS PGothic" charset="0"/>
              </a:rPr>
              <a:t>Clinical Child and Family Psychology Review, 14</a:t>
            </a:r>
            <a:r>
              <a:rPr lang="en-US" sz="1200" b="0" i="0" kern="1200" dirty="0">
                <a:solidFill>
                  <a:schemeClr val="tx1"/>
                </a:solidFill>
                <a:effectLst/>
                <a:latin typeface="+mn-lt"/>
                <a:ea typeface="MS PGothic" panose="020B0600070205080204" pitchFamily="34" charset="-128"/>
                <a:cs typeface="MS PGothic" charset="0"/>
              </a:rPr>
              <a:t>, 251–301. </a:t>
            </a:r>
            <a:r>
              <a:rPr lang="en-US" sz="1200" b="0" i="0" kern="1200" dirty="0" err="1">
                <a:solidFill>
                  <a:schemeClr val="tx1"/>
                </a:solidFill>
                <a:effectLst/>
                <a:latin typeface="+mn-lt"/>
                <a:ea typeface="MS PGothic" panose="020B0600070205080204" pitchFamily="34" charset="-128"/>
                <a:cs typeface="MS PGothic" charset="0"/>
              </a:rPr>
              <a:t>doi</a:t>
            </a:r>
            <a:r>
              <a:rPr lang="en-US" sz="1200" b="0" i="0" kern="1200" dirty="0">
                <a:solidFill>
                  <a:schemeClr val="tx1"/>
                </a:solidFill>
                <a:effectLst/>
                <a:latin typeface="+mn-lt"/>
                <a:ea typeface="MS PGothic" panose="020B0600070205080204" pitchFamily="34" charset="-128"/>
                <a:cs typeface="MS PGothic" charset="0"/>
              </a:rPr>
              <a:t>: 10.1007/s10567-011-0093-4</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S PGothic" panose="020B0600070205080204" pitchFamily="34" charset="-128"/>
              <a:cs typeface="MS PGothic" charset="0"/>
            </a:endParaRPr>
          </a:p>
          <a:p>
            <a:endParaRPr lang="en-US" altLang="en-US" dirty="0">
              <a:ea typeface="MS PGothic" charset="-128"/>
            </a:endParaRPr>
          </a:p>
          <a:p>
            <a:endParaRPr lang="en-US" altLang="en-US" dirty="0">
              <a:ea typeface="MS PGothic"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5B618369-C137-5440-8762-802FF5AE5174}" type="slidenum">
              <a:rPr lang="en-US" altLang="en-US" sz="1200">
                <a:solidFill>
                  <a:prstClr val="black"/>
                </a:solidFill>
                <a:latin typeface="Calibri" charset="0"/>
              </a:rPr>
              <a:pPr/>
              <a:t>23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4285351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Use this CAT to conclude class and to obtain feedback from students about the content and the lesson. </a:t>
            </a:r>
          </a:p>
          <a:p>
            <a:endParaRPr lang="en-US" altLang="en-US" dirty="0">
              <a:ea typeface="MS PGothic" charset="-128"/>
            </a:endParaRPr>
          </a:p>
          <a:p>
            <a:r>
              <a:rPr lang="en-US" altLang="en-US" dirty="0"/>
              <a:t>Classroom Assessment Technique (CAT): One-Minute Paper</a:t>
            </a:r>
          </a:p>
          <a:p>
            <a:endParaRPr lang="en-US" altLang="en-US"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b="1" dirty="0">
              <a:ea typeface="MS PGothic" charset="-128"/>
            </a:endParaRPr>
          </a:p>
          <a:p>
            <a:r>
              <a:rPr lang="en-US" altLang="en-US" b="1" dirty="0">
                <a:latin typeface="Times New Roman" charset="0"/>
                <a:ea typeface="MS Mincho" charset="-128"/>
              </a:rPr>
              <a:t>Source: </a:t>
            </a:r>
            <a:r>
              <a:rPr lang="en-US" altLang="en-US" dirty="0">
                <a:ea typeface="MS PGothic" charset="-128"/>
              </a:rPr>
              <a:t>Angelo, T. A., &amp; Cross, P. K. (1993). </a:t>
            </a:r>
            <a:r>
              <a:rPr lang="en-US" altLang="en-US" i="1" dirty="0">
                <a:ea typeface="MS PGothic" charset="-128"/>
              </a:rPr>
              <a:t>Classroom assessment techniques: A handbook for college teachers. </a:t>
            </a:r>
            <a:r>
              <a:rPr lang="en-US" altLang="en-US" dirty="0">
                <a:ea typeface="MS PGothic" charset="-128"/>
              </a:rPr>
              <a:t>San Francisco, CA: </a:t>
            </a:r>
            <a:r>
              <a:rPr lang="en-US" altLang="en-US" dirty="0" err="1">
                <a:ea typeface="MS PGothic" charset="-128"/>
              </a:rPr>
              <a:t>Jossey</a:t>
            </a:r>
            <a:r>
              <a:rPr lang="en-US" altLang="en-US" dirty="0">
                <a:ea typeface="MS PGothic" charset="-128"/>
              </a:rPr>
              <a:t>-Bass.</a:t>
            </a:r>
          </a:p>
          <a:p>
            <a:r>
              <a:rPr lang="en-US" altLang="en-US" dirty="0">
                <a:ea typeface="MS PGothic" charset="-128"/>
              </a:rPr>
              <a:t> </a:t>
            </a:r>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endParaRPr lang="en-US" altLang="en-US" dirty="0">
              <a:ea typeface="MS PGothic"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FA5D3F09-777C-1448-B228-B5664CA4BF8E}" type="slidenum">
              <a:rPr lang="en-US" altLang="en-US" sz="1200">
                <a:solidFill>
                  <a:prstClr val="black"/>
                </a:solidFill>
                <a:latin typeface="Calibri" charset="0"/>
              </a:rPr>
              <a:pPr/>
              <a:t>24</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398985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Answer Key: </a:t>
            </a:r>
            <a:r>
              <a:rPr lang="en-US" sz="1200" kern="1200" dirty="0" smtClean="0">
                <a:solidFill>
                  <a:schemeClr val="tx1"/>
                </a:solidFill>
                <a:effectLst/>
                <a:latin typeface="+mn-lt"/>
                <a:ea typeface="+mn-ea"/>
                <a:cs typeface="+mn-cs"/>
              </a:rPr>
              <a:t>For instructor use only</a:t>
            </a:r>
            <a:endParaRPr lang="en-US" dirty="0" smtClean="0">
              <a:effectLst/>
            </a:endParaRPr>
          </a:p>
          <a:p>
            <a:r>
              <a:rPr lang="en-US" sz="1200" b="1" kern="1200" dirty="0" smtClean="0">
                <a:solidFill>
                  <a:schemeClr val="tx1"/>
                </a:solidFill>
                <a:effectLst/>
                <a:latin typeface="+mn-lt"/>
                <a:ea typeface="+mn-ea"/>
                <a:cs typeface="+mn-cs"/>
              </a:rPr>
              <a:t> </a:t>
            </a:r>
            <a:endParaRPr lang="en-US" dirty="0" smtClean="0">
              <a:effectLst/>
            </a:endParaRPr>
          </a:p>
          <a:p>
            <a:pPr lvl="0"/>
            <a:r>
              <a:rPr lang="en-US" sz="1200"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“Dads are doing more housework and child care; moms more paid work outside the home. Neither has overtaken the other in their “traditional” realms, but their roles are converging.” </a:t>
            </a:r>
          </a:p>
          <a:p>
            <a:pPr lvl="1"/>
            <a:r>
              <a:rPr lang="en-US" sz="1200" u="sng" kern="1200" dirty="0" smtClean="0">
                <a:solidFill>
                  <a:schemeClr val="tx1"/>
                </a:solidFill>
                <a:effectLst/>
                <a:latin typeface="+mn-lt"/>
                <a:ea typeface="+mn-ea"/>
                <a:cs typeface="+mn-cs"/>
                <a:hlinkClick r:id="rId3"/>
              </a:rPr>
              <a:t>http://www.pewsocialtrends.org/2013/03/14/modern-parenthood-roles-of-moms-and-dads-converge-as-they-balance-work-and-family/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C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“The demography of motherhood in the United States has shifted strikingly in the past two decades. Compared with mothers of newborns in 1990, today’s mothers of newborns are older and better educated. They are less likely to be white and less likely to be married” </a:t>
            </a:r>
          </a:p>
          <a:p>
            <a:pPr lvl="0"/>
            <a:r>
              <a:rPr lang="en-US" sz="1200" u="sng" kern="1200" dirty="0" smtClean="0">
                <a:solidFill>
                  <a:schemeClr val="tx1"/>
                </a:solidFill>
                <a:effectLst/>
                <a:latin typeface="+mn-lt"/>
                <a:ea typeface="+mn-ea"/>
                <a:cs typeface="+mn-cs"/>
                <a:hlinkClick r:id="rId4"/>
              </a:rPr>
              <a:t>http://www.pewsocialtrends.org/2010/05/06/the-new-demography-of-american-motherhood/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“Much of the increase in stay-at-home fathers can be attributed to more fathers caring for their family. In 2012, 21% of these dads said their main reason for staying home was caring for home or family—four times the share in 1989. Then, more than half (56%) reported being home due to illness or disability. In 2012, only 35% cited illness or disability as their primary reason.” </a:t>
            </a:r>
          </a:p>
          <a:p>
            <a:pPr lvl="1"/>
            <a:r>
              <a:rPr lang="en-US" sz="1200" u="sng" kern="1200" dirty="0" smtClean="0">
                <a:solidFill>
                  <a:schemeClr val="tx1"/>
                </a:solidFill>
                <a:effectLst/>
                <a:latin typeface="+mn-lt"/>
                <a:ea typeface="+mn-ea"/>
                <a:cs typeface="+mn-cs"/>
                <a:hlinkClick r:id="rId5"/>
              </a:rPr>
              <a:t>http://www.pewresearch.org/fact-tank/2015/06/18/5-facts-about-todays-fathers/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“Mothers give themselves somewhat higher ratings than do fathers: 73% of mothers say they are doing an excellent or very good job as a parent, compared with 64% of fathers.” </a:t>
            </a:r>
          </a:p>
          <a:p>
            <a:pPr lvl="1"/>
            <a:r>
              <a:rPr lang="en-US" sz="1200" u="sng" kern="1200" dirty="0" smtClean="0">
                <a:solidFill>
                  <a:schemeClr val="tx1"/>
                </a:solidFill>
                <a:effectLst/>
                <a:latin typeface="+mn-lt"/>
                <a:ea typeface="+mn-ea"/>
                <a:cs typeface="+mn-cs"/>
                <a:hlinkClick r:id="rId3"/>
              </a:rPr>
              <a:t>http://www.pewsocialtrends.org/2013/03/14/modern-parenthood-roles-of-moms-and-dads-converge-as-they-balance-work-and-family/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685625-FB9D-4D9D-A342-E3887E88F357}" type="slidenum">
              <a:rPr lang="en-US" smtClean="0"/>
              <a:t>25</a:t>
            </a:fld>
            <a:endParaRPr lang="en-US"/>
          </a:p>
        </p:txBody>
      </p:sp>
    </p:spTree>
    <p:extLst>
      <p:ext uri="{BB962C8B-B14F-4D97-AF65-F5344CB8AC3E}">
        <p14:creationId xmlns:p14="http://schemas.microsoft.com/office/powerpoint/2010/main" val="892389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Information for student</a:t>
            </a:r>
            <a:r>
              <a:rPr lang="en-US" sz="1200" b="1" kern="1200" baseline="0" dirty="0" smtClean="0">
                <a:solidFill>
                  <a:schemeClr val="tx1"/>
                </a:solidFill>
                <a:effectLst/>
                <a:latin typeface="+mn-lt"/>
                <a:ea typeface="+mn-ea"/>
                <a:cs typeface="+mn-cs"/>
              </a:rPr>
              <a:t> g</a:t>
            </a:r>
            <a:r>
              <a:rPr lang="en-US" sz="1200" b="1" kern="1200" dirty="0" smtClean="0">
                <a:solidFill>
                  <a:schemeClr val="tx1"/>
                </a:solidFill>
                <a:effectLst/>
                <a:latin typeface="+mn-lt"/>
                <a:ea typeface="+mn-ea"/>
                <a:cs typeface="+mn-cs"/>
              </a:rPr>
              <a:t>roups to complete</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6 Stages Group Activity: </a:t>
            </a:r>
            <a:r>
              <a:rPr lang="en-US" sz="1200" kern="1200" dirty="0" smtClean="0">
                <a:solidFill>
                  <a:schemeClr val="tx1"/>
                </a:solidFill>
                <a:effectLst/>
                <a:latin typeface="+mn-lt"/>
                <a:ea typeface="+mn-ea"/>
                <a:cs typeface="+mn-cs"/>
              </a:rPr>
              <a:t>Advanced organizers help students remember information. In this activity each student is given a blank advanced organizer to take notes on. Groups are created and assigned a stage to fill in on the advanced organizer. At the conclusion of the activity students share their stage with the rest of the class so that the advanced organizer can be completed in full.  </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Time: 25 minutes</a:t>
            </a:r>
            <a:endParaRPr lang="en-US" dirty="0" smtClean="0">
              <a:effectLst/>
            </a:endParaRPr>
          </a:p>
          <a:p>
            <a:pPr lvl="1"/>
            <a:r>
              <a:rPr lang="en-US" sz="1200" kern="1200" dirty="0" smtClean="0">
                <a:solidFill>
                  <a:schemeClr val="tx1"/>
                </a:solidFill>
                <a:effectLst/>
                <a:latin typeface="+mn-lt"/>
                <a:ea typeface="+mn-ea"/>
                <a:cs typeface="+mn-cs"/>
              </a:rPr>
              <a:t>Materials: 6 Stage advanced organizer, PowerPoint slides, module for student reference and the Internet for additional research if needed.  </a:t>
            </a:r>
            <a:endParaRPr lang="en-US" dirty="0" smtClean="0">
              <a:effectLst/>
            </a:endParaRPr>
          </a:p>
          <a:p>
            <a:pPr lvl="1"/>
            <a:r>
              <a:rPr lang="en-US" sz="1200" kern="1200" dirty="0" smtClean="0">
                <a:solidFill>
                  <a:schemeClr val="tx1"/>
                </a:solidFill>
                <a:effectLst/>
                <a:latin typeface="+mn-lt"/>
                <a:ea typeface="+mn-ea"/>
                <a:cs typeface="+mn-cs"/>
              </a:rPr>
              <a:t>Directions: </a:t>
            </a:r>
            <a:endParaRPr lang="en-US" dirty="0" smtClean="0">
              <a:effectLst/>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Introduce the 6 stages of parent development using the PowerPoint slides. </a:t>
            </a:r>
            <a:endParaRPr lang="en-US" dirty="0" smtClean="0">
              <a:effectLst/>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Divide students into teams. You can have 6 teams of 3-4, or 12 teams of 2-3, or more depending on your class size. Assign each of the groups with a stage. </a:t>
            </a:r>
            <a:endParaRPr lang="en-US" dirty="0" smtClean="0">
              <a:effectLst/>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Student’s work to complete all the information requested on the advanced organizer, see Appendix B. </a:t>
            </a:r>
            <a:endParaRPr lang="en-US" dirty="0" smtClean="0">
              <a:effectLst/>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Have one group from each stage share their work with the class. You can ask students to share their aspect of the advanced organizer using a document camera, by writing the information on the board, or copying it and emailing it to students later on. They can also take notes as the group shares just make sure students are clear and go slow enough so that everyone can obtain the information needed.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A685625-FB9D-4D9D-A342-E3887E88F357}" type="slidenum">
              <a:rPr lang="en-US" smtClean="0"/>
              <a:t>26</a:t>
            </a:fld>
            <a:endParaRPr lang="en-US"/>
          </a:p>
        </p:txBody>
      </p:sp>
    </p:spTree>
    <p:extLst>
      <p:ext uri="{BB962C8B-B14F-4D97-AF65-F5344CB8AC3E}">
        <p14:creationId xmlns:p14="http://schemas.microsoft.com/office/powerpoint/2010/main" val="3590685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Blank advanced organizer to use as handout for groups doing the 6 Stages activity. </a:t>
            </a:r>
          </a:p>
          <a:p>
            <a:endParaRPr lang="en-US" dirty="0" smtClean="0"/>
          </a:p>
          <a:p>
            <a:r>
              <a:rPr lang="en-US" dirty="0" smtClean="0"/>
              <a:t>Click the icon to open and print if necessary.</a:t>
            </a:r>
            <a:endParaRPr lang="en-US" dirty="0"/>
          </a:p>
        </p:txBody>
      </p:sp>
      <p:sp>
        <p:nvSpPr>
          <p:cNvPr id="4" name="Slide Number Placeholder 3"/>
          <p:cNvSpPr>
            <a:spLocks noGrp="1"/>
          </p:cNvSpPr>
          <p:nvPr>
            <p:ph type="sldNum" sz="quarter" idx="10"/>
          </p:nvPr>
        </p:nvSpPr>
        <p:spPr/>
        <p:txBody>
          <a:bodyPr/>
          <a:lstStyle/>
          <a:p>
            <a:fld id="{4A685625-FB9D-4D9D-A342-E3887E88F357}" type="slidenum">
              <a:rPr lang="en-US" smtClean="0"/>
              <a:t>27</a:t>
            </a:fld>
            <a:endParaRPr lang="en-US"/>
          </a:p>
        </p:txBody>
      </p:sp>
    </p:spTree>
    <p:extLst>
      <p:ext uri="{BB962C8B-B14F-4D97-AF65-F5344CB8AC3E}">
        <p14:creationId xmlns:p14="http://schemas.microsoft.com/office/powerpoint/2010/main" val="1447208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Temperament Questionnaire Handout</a:t>
            </a:r>
          </a:p>
          <a:p>
            <a:endParaRPr lang="en-US" dirty="0" smtClean="0"/>
          </a:p>
          <a:p>
            <a:r>
              <a:rPr lang="en-US" dirty="0" smtClean="0"/>
              <a:t>Click the icon to open and print if necessary.</a:t>
            </a:r>
          </a:p>
          <a:p>
            <a:endParaRPr lang="en-US" dirty="0"/>
          </a:p>
        </p:txBody>
      </p:sp>
      <p:sp>
        <p:nvSpPr>
          <p:cNvPr id="4" name="Slide Number Placeholder 3"/>
          <p:cNvSpPr>
            <a:spLocks noGrp="1"/>
          </p:cNvSpPr>
          <p:nvPr>
            <p:ph type="sldNum" sz="quarter" idx="10"/>
          </p:nvPr>
        </p:nvSpPr>
        <p:spPr/>
        <p:txBody>
          <a:bodyPr/>
          <a:lstStyle/>
          <a:p>
            <a:fld id="{4A685625-FB9D-4D9D-A342-E3887E88F357}" type="slidenum">
              <a:rPr lang="en-US" smtClean="0"/>
              <a:t>28</a:t>
            </a:fld>
            <a:endParaRPr lang="en-US"/>
          </a:p>
        </p:txBody>
      </p:sp>
    </p:spTree>
    <p:extLst>
      <p:ext uri="{BB962C8B-B14F-4D97-AF65-F5344CB8AC3E}">
        <p14:creationId xmlns:p14="http://schemas.microsoft.com/office/powerpoint/2010/main" val="936851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Exploring Parenting Advice</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Handout</a:t>
            </a:r>
          </a:p>
          <a:p>
            <a:endParaRPr lang="en-US" dirty="0" smtClean="0"/>
          </a:p>
          <a:p>
            <a:r>
              <a:rPr lang="en-US" dirty="0" smtClean="0"/>
              <a:t>Click the icon to open and print if necessary.</a:t>
            </a:r>
            <a:endParaRPr lang="en-US" dirty="0" smtClean="0"/>
          </a:p>
        </p:txBody>
      </p:sp>
      <p:sp>
        <p:nvSpPr>
          <p:cNvPr id="4" name="Slide Number Placeholder 3"/>
          <p:cNvSpPr>
            <a:spLocks noGrp="1"/>
          </p:cNvSpPr>
          <p:nvPr>
            <p:ph type="sldNum" sz="quarter" idx="10"/>
          </p:nvPr>
        </p:nvSpPr>
        <p:spPr/>
        <p:txBody>
          <a:bodyPr/>
          <a:lstStyle/>
          <a:p>
            <a:fld id="{4A685625-FB9D-4D9D-A342-E3887E88F357}" type="slidenum">
              <a:rPr lang="en-US" smtClean="0"/>
              <a:t>29</a:t>
            </a:fld>
            <a:endParaRPr lang="en-US"/>
          </a:p>
        </p:txBody>
      </p:sp>
    </p:spTree>
    <p:extLst>
      <p:ext uri="{BB962C8B-B14F-4D97-AF65-F5344CB8AC3E}">
        <p14:creationId xmlns:p14="http://schemas.microsoft.com/office/powerpoint/2010/main" val="190604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b="1" dirty="0">
                <a:ea typeface="MS PGothic" charset="0"/>
              </a:rPr>
              <a:t>Purpose: </a:t>
            </a:r>
            <a:r>
              <a:rPr lang="en-US" altLang="en-US" dirty="0">
                <a:cs typeface="+mn-cs"/>
              </a:rPr>
              <a:t>The purpose of this slide is to provide students with an overview of the material that will be covered during the lecture</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CD35312-7BFF-5B47-93BF-76F5D5FC44CF}" type="slidenum">
              <a:rPr lang="en-US" altLang="en-US" sz="1200">
                <a:solidFill>
                  <a:prstClr val="black"/>
                </a:solidFill>
                <a:latin typeface="Calibri" charset="0"/>
              </a:rPr>
              <a:pPr/>
              <a:t>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4203208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40F07CA-7340-46E0-B7FA-D91B7CC5275C}" type="slidenum">
              <a:rPr lang="en-US" altLang="en-US" smtClean="0">
                <a:solidFill>
                  <a:srgbClr val="000000"/>
                </a:solidFill>
                <a:ea typeface="MS PGothic" panose="020B0600070205080204" pitchFamily="34" charset="-128"/>
              </a:rPr>
              <a:pPr/>
              <a:t>30</a:t>
            </a:fld>
            <a:endParaRPr lang="en-US" altLang="en-US" smtClean="0">
              <a:solidFill>
                <a:srgbClr val="000000"/>
              </a:solidFill>
              <a:ea typeface="MS PGothic" panose="020B0600070205080204" pitchFamily="34" charset="-128"/>
            </a:endParaRPr>
          </a:p>
        </p:txBody>
      </p:sp>
    </p:spTree>
    <p:extLst>
      <p:ext uri="{BB962C8B-B14F-4D97-AF65-F5344CB8AC3E}">
        <p14:creationId xmlns:p14="http://schemas.microsoft.com/office/powerpoint/2010/main" val="392766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outlines a warm-up activity. This activity is completed during class and works as a great warm-up to introduce the module content. For this activity students will answer a series of questions and see data about the ways that parenting is changing over time in the US. This activity is described in the IM under ‘Activities/Demonstrations.’</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dirty="0">
                <a:ea typeface="MS PGothic" charset="-128"/>
              </a:rPr>
              <a:t>Psychologists have worked to understand why parents behave the way they do. While much is known about how parents impact children, less is understood about how parents develop and the impact of children on parents. Parenthood is a normative developmental task in adulthood; and people have children for emotional, economic,</a:t>
            </a:r>
            <a:r>
              <a:rPr lang="en-US" altLang="en-US" baseline="0" dirty="0">
                <a:ea typeface="MS PGothic" charset="-128"/>
              </a:rPr>
              <a:t> </a:t>
            </a:r>
            <a:r>
              <a:rPr lang="en-US" altLang="en-US" dirty="0">
                <a:ea typeface="MS PGothic" charset="-128"/>
              </a:rPr>
              <a:t>utilitarian, and social-normative reasons.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Directions: </a:t>
            </a:r>
          </a:p>
          <a:p>
            <a:pPr>
              <a:buFont typeface="Calibri" charset="0"/>
              <a:buAutoNum type="arabicPeriod"/>
            </a:pPr>
            <a:r>
              <a:rPr lang="en-US" altLang="en-US" dirty="0">
                <a:ea typeface="MS PGothic" charset="-128"/>
              </a:rPr>
              <a:t> Have students pull out a pen and paper to record answers to the quiz questions. Tell students the questions are not graded but are intended to get them thinking about current trends. </a:t>
            </a:r>
          </a:p>
          <a:p>
            <a:pPr>
              <a:buFont typeface="Calibri" charset="0"/>
              <a:buAutoNum type="arabicPeriod"/>
            </a:pPr>
            <a:r>
              <a:rPr lang="en-US" altLang="en-US" dirty="0">
                <a:ea typeface="MS PGothic" charset="-128"/>
              </a:rPr>
              <a:t> Using the PowerPoint slides provided, have students answer the quiz questions. The questions can also be found on the handout in Appendix A that could be given out and completed prior to starting class. There are 4 questions total,</a:t>
            </a:r>
            <a:r>
              <a:rPr lang="en-US" altLang="en-US" baseline="0" dirty="0">
                <a:ea typeface="MS PGothic" charset="-128"/>
              </a:rPr>
              <a:t> each accompanied by a slide that has a graph depicting the results. </a:t>
            </a:r>
            <a:endParaRPr lang="en-US" altLang="en-US" dirty="0">
              <a:ea typeface="MS PGothic" charset="-128"/>
            </a:endParaRPr>
          </a:p>
          <a:p>
            <a:pPr>
              <a:buFont typeface="Calibri" charset="0"/>
              <a:buAutoNum type="arabicPeriod"/>
            </a:pPr>
            <a:r>
              <a:rPr lang="en-US" altLang="en-US" dirty="0">
                <a:ea typeface="MS PGothic" charset="-128"/>
              </a:rPr>
              <a:t> After each question is asked cover the correct answer and show the students the corresponding data or source for the answer.  Allow students to discuss with one another if they were correct in their responses. Allow them also to ask questions or to discuss surprises or confirmed expectations about the changes in parenthood. </a:t>
            </a: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solidFill>
                  <a:srgbClr val="00B0F0"/>
                </a:solidFill>
                <a:ea typeface="MS PGothic" charset="-128"/>
              </a:rPr>
              <a:t>(Click): </a:t>
            </a:r>
            <a:r>
              <a:rPr lang="en-US" altLang="en-US" dirty="0">
                <a:solidFill>
                  <a:srgbClr val="00B0F0"/>
                </a:solidFill>
                <a:ea typeface="MS PGothic" charset="-128"/>
              </a:rPr>
              <a:t>Question 1</a:t>
            </a:r>
          </a:p>
          <a:p>
            <a:pPr eaLnBrk="1" hangingPunct="1">
              <a:spcBef>
                <a:spcPct val="0"/>
              </a:spcBef>
            </a:pPr>
            <a:endParaRPr lang="en-US" altLang="en-US" dirty="0">
              <a:solidFill>
                <a:srgbClr val="00B0F0"/>
              </a:solidFill>
              <a:ea typeface="MS PGothic" charset="-128"/>
            </a:endParaRPr>
          </a:p>
          <a:p>
            <a:r>
              <a:rPr lang="en-US" altLang="en-US" b="1" dirty="0">
                <a:solidFill>
                  <a:srgbClr val="00B0F0"/>
                </a:solidFill>
                <a:ea typeface="MS PGothic" charset="-128"/>
              </a:rPr>
              <a:t>(Click): </a:t>
            </a:r>
            <a:r>
              <a:rPr lang="en-US" altLang="en-US" dirty="0">
                <a:solidFill>
                  <a:srgbClr val="00B0F0"/>
                </a:solidFill>
                <a:ea typeface="MS PGothic" charset="-128"/>
              </a:rPr>
              <a:t>Answer </a:t>
            </a:r>
            <a:r>
              <a:rPr lang="en-US" altLang="en-US" dirty="0">
                <a:solidFill>
                  <a:srgbClr val="00B0F0"/>
                </a:solidFill>
                <a:ea typeface="MS PGothic" charset="-128"/>
                <a:sym typeface="Wingdings" charset="2"/>
              </a:rPr>
              <a:t> B</a:t>
            </a:r>
            <a:r>
              <a:rPr lang="en-US" altLang="en-US" dirty="0">
                <a:ea typeface="MS PGothic" charset="-128"/>
              </a:rPr>
              <a:t> “Dads are doing more housework and child care; moms more paid work outside the home. Neither has overtaken the other in their “traditional” realms, but their roles are converging.”</a:t>
            </a:r>
          </a:p>
          <a:p>
            <a:endParaRPr lang="en-US" altLang="en-US" dirty="0">
              <a:ea typeface="MS PGothic" charset="-128"/>
            </a:endParaRPr>
          </a:p>
          <a:p>
            <a:r>
              <a:rPr lang="en-US" altLang="en-US" dirty="0">
                <a:ea typeface="MS PGothic" charset="-128"/>
              </a:rPr>
              <a:t>Research Statistic Source: Pew Research Center. (2013). </a:t>
            </a:r>
            <a:r>
              <a:rPr lang="en-US" altLang="en-US" i="1" dirty="0">
                <a:ea typeface="MS PGothic" charset="-128"/>
              </a:rPr>
              <a:t>Modern Parenthood</a:t>
            </a:r>
            <a:r>
              <a:rPr lang="en-US" altLang="en-US" dirty="0">
                <a:ea typeface="MS PGothic" charset="-128"/>
              </a:rPr>
              <a:t>. Retrieved from </a:t>
            </a:r>
          </a:p>
          <a:p>
            <a:r>
              <a:rPr lang="en-US" altLang="en-US" u="sng" dirty="0">
                <a:ea typeface="MS PGothic" charset="-128"/>
                <a:hlinkClick r:id="rId3"/>
              </a:rPr>
              <a:t>http://www.pewsocialtrends.org/2013/03/14/modern-parenthood-roles-of-moms-and-dads-converge-as-they-balance-work-and-family/</a:t>
            </a:r>
            <a:endParaRPr lang="en-US" altLang="en-US" u="sng" dirty="0">
              <a:ea typeface="MS PGothic" charset="-128"/>
            </a:endParaRPr>
          </a:p>
          <a:p>
            <a:pPr eaLnBrk="1" hangingPunct="1">
              <a:spcBef>
                <a:spcPct val="0"/>
              </a:spcBef>
            </a:pPr>
            <a:endParaRPr lang="en-US" altLang="en-US" dirty="0">
              <a:solidFill>
                <a:srgbClr val="00B0F0"/>
              </a:solidFill>
              <a:ea typeface="MS PGothic"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4354A622-5FEA-7942-B998-94C7B02D1852}" type="slidenum">
              <a:rPr lang="en-US" altLang="en-US" sz="1200">
                <a:solidFill>
                  <a:prstClr val="black"/>
                </a:solidFill>
                <a:latin typeface="Calibri" charset="0"/>
              </a:rPr>
              <a:pPr/>
              <a:t>4</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68574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shows the graph that explains the answer to question 1 on slide 4. </a:t>
            </a:r>
          </a:p>
          <a:p>
            <a:endParaRPr lang="en-US" altLang="en-US" b="1" dirty="0">
              <a:ea typeface="MS PGothic" charset="-128"/>
            </a:endParaRPr>
          </a:p>
          <a:p>
            <a:r>
              <a:rPr lang="en-US" altLang="en-US" b="1" dirty="0">
                <a:ea typeface="MS PGothic" charset="-128"/>
              </a:rPr>
              <a:t>Notes</a:t>
            </a:r>
            <a:r>
              <a:rPr lang="en-US" altLang="en-US" dirty="0">
                <a:ea typeface="MS PGothic" charset="-128"/>
              </a:rPr>
              <a:t>: Describe to students the changes seen in paid work, housework and childcare from 1965 to 2011. </a:t>
            </a:r>
          </a:p>
          <a:p>
            <a:endParaRPr lang="en-US" altLang="en-US" dirty="0">
              <a:ea typeface="MS PGothic" charset="-128"/>
            </a:endParaRPr>
          </a:p>
          <a:p>
            <a:r>
              <a:rPr lang="en-US" altLang="en-US" dirty="0">
                <a:ea typeface="MS PGothic" charset="-128"/>
              </a:rPr>
              <a:t>Graph Source: Pew Research Center. (2013). </a:t>
            </a:r>
            <a:r>
              <a:rPr lang="en-US" altLang="en-US" i="1" dirty="0">
                <a:ea typeface="MS PGothic" charset="-128"/>
              </a:rPr>
              <a:t>Modern Parenthood</a:t>
            </a:r>
            <a:r>
              <a:rPr lang="en-US" altLang="en-US" dirty="0">
                <a:ea typeface="MS PGothic" charset="-128"/>
              </a:rPr>
              <a:t>. Retrieved from </a:t>
            </a:r>
          </a:p>
          <a:p>
            <a:r>
              <a:rPr lang="en-US" altLang="en-US" u="sng" dirty="0">
                <a:ea typeface="MS PGothic" charset="-128"/>
                <a:hlinkClick r:id="rId3"/>
              </a:rPr>
              <a:t>http://www.pewsocialtrends.org/2013/03/14/modern-parenthood-roles-of-moms-and-dads-converge-as-they-balance-work-and-family/</a:t>
            </a:r>
            <a:endParaRPr lang="en-US" altLang="en-US" u="sng" dirty="0">
              <a:ea typeface="MS PGothic" charset="-128"/>
            </a:endParaRPr>
          </a:p>
          <a:p>
            <a:endParaRPr lang="en-US" altLang="en-US" dirty="0">
              <a:ea typeface="MS PGothic" charset="-128"/>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E3C36ACD-EB24-3941-92F2-AE7D627A96C4}" type="slidenum">
              <a:rPr lang="en-US" altLang="en-US" sz="1200">
                <a:solidFill>
                  <a:prstClr val="black"/>
                </a:solidFill>
                <a:latin typeface="Calibri" charset="0"/>
              </a:rPr>
              <a:pPr/>
              <a:t>5</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95759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continues the warm-up Changes in Parenthood quiz. activity. </a:t>
            </a: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solidFill>
                  <a:srgbClr val="00B0F0"/>
                </a:solidFill>
                <a:ea typeface="MS PGothic" charset="-128"/>
              </a:rPr>
              <a:t>(Click): </a:t>
            </a:r>
            <a:r>
              <a:rPr lang="en-US" altLang="en-US" dirty="0">
                <a:solidFill>
                  <a:srgbClr val="00B0F0"/>
                </a:solidFill>
                <a:ea typeface="MS PGothic" charset="-128"/>
              </a:rPr>
              <a:t>Question 2: According to the Pew Research</a:t>
            </a:r>
            <a:r>
              <a:rPr lang="en-US" altLang="en-US" baseline="0" dirty="0">
                <a:solidFill>
                  <a:srgbClr val="00B0F0"/>
                </a:solidFill>
                <a:ea typeface="MS PGothic" charset="-128"/>
              </a:rPr>
              <a:t> Center, how has first time mothers age changed over time?</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a:p>
            <a:r>
              <a:rPr lang="en-US" altLang="en-US" b="1" dirty="0">
                <a:solidFill>
                  <a:srgbClr val="00B0F0"/>
                </a:solidFill>
                <a:ea typeface="MS PGothic" charset="-128"/>
              </a:rPr>
              <a:t>(Click): </a:t>
            </a:r>
            <a:r>
              <a:rPr lang="en-US" altLang="en-US" b="0" dirty="0">
                <a:solidFill>
                  <a:srgbClr val="00B0F0"/>
                </a:solidFill>
                <a:ea typeface="MS PGothic" charset="-128"/>
              </a:rPr>
              <a:t>Answer -</a:t>
            </a:r>
            <a:r>
              <a:rPr lang="en-US" altLang="en-US" b="1" dirty="0">
                <a:solidFill>
                  <a:srgbClr val="00B0F0"/>
                </a:solidFill>
                <a:ea typeface="MS PGothic" charset="-128"/>
              </a:rPr>
              <a:t> </a:t>
            </a:r>
            <a:r>
              <a:rPr lang="en-US" altLang="en-US" dirty="0">
                <a:ea typeface="MS PGothic" charset="-128"/>
              </a:rPr>
              <a:t>C </a:t>
            </a:r>
            <a:r>
              <a:rPr lang="en-US" altLang="en-US" dirty="0">
                <a:ea typeface="MS PGothic" charset="-128"/>
                <a:sym typeface="Wingdings" charset="2"/>
              </a:rPr>
              <a:t></a:t>
            </a:r>
            <a:r>
              <a:rPr lang="en-US" altLang="en-US" dirty="0">
                <a:ea typeface="MS PGothic" charset="-128"/>
              </a:rPr>
              <a:t> “The demography of motherhood in the United States has shifted strikingly in the past two decades. Compared with mothers of newborns in 1990, today’s mothers of newborns are older and better educated. They are less likely to be white and less likely to be married” </a:t>
            </a:r>
          </a:p>
          <a:p>
            <a:endParaRPr lang="en-US" altLang="en-US" dirty="0">
              <a:ea typeface="MS PGothic" charset="-128"/>
            </a:endParaRPr>
          </a:p>
          <a:p>
            <a:r>
              <a:rPr lang="en-US" altLang="en-US" dirty="0">
                <a:ea typeface="MS PGothic" charset="-128"/>
              </a:rPr>
              <a:t>Research</a:t>
            </a:r>
            <a:r>
              <a:rPr lang="en-US" altLang="en-US" baseline="0" dirty="0">
                <a:ea typeface="MS PGothic" charset="-128"/>
              </a:rPr>
              <a:t> Statistic Source: Pew Research Center. (2010). </a:t>
            </a:r>
            <a:r>
              <a:rPr lang="en-US" altLang="en-US" i="1" baseline="0" dirty="0">
                <a:ea typeface="MS PGothic" charset="-128"/>
              </a:rPr>
              <a:t>The New Demography of American Motherhood. </a:t>
            </a:r>
            <a:r>
              <a:rPr lang="en-US" altLang="en-US" baseline="0" dirty="0">
                <a:ea typeface="MS PGothic" charset="-128"/>
              </a:rPr>
              <a:t>Retrieved from </a:t>
            </a:r>
            <a:r>
              <a:rPr lang="en-US" altLang="en-US" u="sng" dirty="0">
                <a:ea typeface="MS PGothic" charset="-128"/>
                <a:hlinkClick r:id="rId3"/>
              </a:rPr>
              <a:t>http://www.pewsocialtrends.org/2010/05/06/the-new-demography-of-american-motherhood/</a:t>
            </a:r>
            <a:endParaRPr lang="en-US" altLang="en-US" dirty="0">
              <a:ea typeface="MS PGothic" charset="-128"/>
            </a:endParaRPr>
          </a:p>
          <a:p>
            <a:r>
              <a:rPr lang="en-US" altLang="en-US" dirty="0">
                <a:ea typeface="MS PGothic" charset="-128"/>
              </a:rPr>
              <a:t> </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546EB1C1-9BC2-F943-8E89-B44BB15D0B7B}" type="slidenum">
              <a:rPr lang="en-US" altLang="en-US" sz="1200">
                <a:solidFill>
                  <a:prstClr val="black"/>
                </a:solidFill>
                <a:latin typeface="Calibri" charset="0"/>
              </a:rPr>
              <a:pPr/>
              <a:t>6</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724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shows the graph that explains the answer to question 2 on slide 6. </a:t>
            </a:r>
          </a:p>
          <a:p>
            <a:endParaRPr lang="en-US" altLang="en-US" b="1" dirty="0">
              <a:ea typeface="MS PGothic" charset="-128"/>
            </a:endParaRPr>
          </a:p>
          <a:p>
            <a:r>
              <a:rPr lang="en-US" altLang="en-US" b="1" dirty="0">
                <a:ea typeface="MS PGothic" charset="-128"/>
              </a:rPr>
              <a:t>Notes</a:t>
            </a:r>
            <a:r>
              <a:rPr lang="en-US" altLang="en-US" dirty="0">
                <a:ea typeface="MS PGothic" charset="-128"/>
              </a:rPr>
              <a:t>: Describe to students the changes seen in mothers age, race and marital status. </a:t>
            </a:r>
          </a:p>
          <a:p>
            <a:endParaRPr lang="en-US" altLang="en-US" dirty="0">
              <a:ea typeface="MS PGothic" charset="-128"/>
            </a:endParaRPr>
          </a:p>
          <a:p>
            <a:r>
              <a:rPr lang="en-US" altLang="en-US" dirty="0">
                <a:ea typeface="MS PGothic" charset="-128"/>
              </a:rPr>
              <a:t>Graph </a:t>
            </a:r>
            <a:r>
              <a:rPr lang="en-US" altLang="en-US" baseline="0" dirty="0">
                <a:ea typeface="MS PGothic" charset="-128"/>
              </a:rPr>
              <a:t>Source: Pew Research Center. (2010). </a:t>
            </a:r>
            <a:r>
              <a:rPr lang="en-US" altLang="en-US" i="1" baseline="0" dirty="0">
                <a:ea typeface="MS PGothic" charset="-128"/>
              </a:rPr>
              <a:t>The New Demography of American Motherhood. </a:t>
            </a:r>
            <a:r>
              <a:rPr lang="en-US" altLang="en-US" baseline="0" dirty="0">
                <a:ea typeface="MS PGothic" charset="-128"/>
              </a:rPr>
              <a:t>Retrieved from </a:t>
            </a:r>
            <a:endParaRPr lang="en-US" altLang="en-US" u="sng" dirty="0">
              <a:ea typeface="MS PGothic" charset="-128"/>
              <a:hlinkClick r:id="rId3"/>
            </a:endParaRPr>
          </a:p>
          <a:p>
            <a:r>
              <a:rPr lang="en-US" altLang="en-US" u="sng" dirty="0">
                <a:ea typeface="MS PGothic" charset="-128"/>
                <a:hlinkClick r:id="rId3"/>
              </a:rPr>
              <a:t>http://www.pewsocialtrends.org/2010/05/06/the-new-demography-of-american-motherhood/</a:t>
            </a:r>
            <a:endParaRPr lang="en-US" altLang="en-US" dirty="0">
              <a:ea typeface="MS PGothic" charset="-128"/>
            </a:endParaRPr>
          </a:p>
          <a:p>
            <a:endParaRPr lang="en-US" altLang="en-US" dirty="0">
              <a:ea typeface="MS PGothic" charset="-128"/>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3B84B28C-79E3-C34A-84FA-08FDCA0AA3DC}" type="slidenum">
              <a:rPr lang="en-US" altLang="en-US" sz="1200">
                <a:solidFill>
                  <a:prstClr val="black"/>
                </a:solidFill>
                <a:latin typeface="Calibri" charset="0"/>
              </a:rPr>
              <a:pPr/>
              <a:t>7</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67694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continues the warm-up Changes in Parenthood quiz. activity. </a:t>
            </a: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solidFill>
                  <a:srgbClr val="00B0F0"/>
                </a:solidFill>
                <a:ea typeface="MS PGothic" charset="-128"/>
              </a:rPr>
              <a:t>(Click): </a:t>
            </a:r>
            <a:r>
              <a:rPr lang="en-US" altLang="en-US" dirty="0">
                <a:solidFill>
                  <a:srgbClr val="00B0F0"/>
                </a:solidFill>
                <a:ea typeface="MS PGothic" charset="-128"/>
              </a:rPr>
              <a:t>Question 3: According</a:t>
            </a:r>
            <a:r>
              <a:rPr lang="en-US" altLang="en-US" baseline="0" dirty="0">
                <a:solidFill>
                  <a:srgbClr val="00B0F0"/>
                </a:solidFill>
                <a:ea typeface="MS PGothic" charset="-128"/>
              </a:rPr>
              <a:t> to the Pew Research Center “7% of U.S. fathers with children in their household do not work outside the home – that’s roughly 2 million dads”. What is the top reason more dads are staying home then in the past?</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a:p>
            <a:r>
              <a:rPr lang="en-US" altLang="en-US" b="1" dirty="0">
                <a:solidFill>
                  <a:srgbClr val="00B0F0"/>
                </a:solidFill>
                <a:ea typeface="MS PGothic" charset="-128"/>
              </a:rPr>
              <a:t>(Click): </a:t>
            </a:r>
            <a:r>
              <a:rPr lang="en-US" altLang="en-US" b="0" dirty="0">
                <a:solidFill>
                  <a:srgbClr val="00B0F0"/>
                </a:solidFill>
                <a:ea typeface="MS PGothic" charset="-128"/>
              </a:rPr>
              <a:t>A</a:t>
            </a:r>
            <a:r>
              <a:rPr lang="en-US" altLang="en-US" dirty="0">
                <a:solidFill>
                  <a:srgbClr val="00B0F0"/>
                </a:solidFill>
                <a:ea typeface="MS PGothic" charset="-128"/>
              </a:rPr>
              <a:t>nswer </a:t>
            </a:r>
            <a:r>
              <a:rPr lang="en-US" altLang="en-US" dirty="0">
                <a:ea typeface="MS PGothic" charset="-128"/>
              </a:rPr>
              <a:t>B </a:t>
            </a:r>
            <a:r>
              <a:rPr lang="en-US" altLang="en-US" dirty="0">
                <a:ea typeface="MS PGothic" charset="-128"/>
                <a:sym typeface="Wingdings" charset="2"/>
              </a:rPr>
              <a:t></a:t>
            </a:r>
            <a:r>
              <a:rPr lang="en-US" altLang="en-US" dirty="0">
                <a:ea typeface="MS PGothic" charset="-128"/>
              </a:rPr>
              <a:t> “Much of the increase in stay-at-home fathers can be attributed to more fathers caring for their family. In 2012, 21% of these dads said their main reason for staying home was caring for home or family—four times the share in 1989. Then, more than half (56%) reported being home due to illness or disability. In 2012, only 35% cited illness or disability as their primary reason.” </a:t>
            </a:r>
          </a:p>
          <a:p>
            <a:endParaRPr lang="en-US" altLang="en-US" dirty="0">
              <a:ea typeface="MS PGothic" charset="-128"/>
            </a:endParaRPr>
          </a:p>
          <a:p>
            <a:r>
              <a:rPr lang="en-US" altLang="en-US" dirty="0">
                <a:ea typeface="MS PGothic" charset="-128"/>
              </a:rPr>
              <a:t>Research</a:t>
            </a:r>
            <a:r>
              <a:rPr lang="en-US" altLang="en-US" baseline="0" dirty="0">
                <a:ea typeface="MS PGothic" charset="-128"/>
              </a:rPr>
              <a:t> Statistic </a:t>
            </a:r>
            <a:r>
              <a:rPr lang="en-US" altLang="en-US" dirty="0">
                <a:ea typeface="MS PGothic" charset="-128"/>
              </a:rPr>
              <a:t>Source: Pew Research Center. (2015).</a:t>
            </a:r>
            <a:r>
              <a:rPr lang="en-US" altLang="en-US" baseline="0" dirty="0">
                <a:ea typeface="MS PGothic" charset="-128"/>
              </a:rPr>
              <a:t> </a:t>
            </a:r>
            <a:r>
              <a:rPr lang="en-US" altLang="en-US" i="1" baseline="0" dirty="0">
                <a:ea typeface="MS PGothic" charset="-128"/>
              </a:rPr>
              <a:t>5 facts about today’s fathers. </a:t>
            </a:r>
            <a:r>
              <a:rPr lang="en-US" altLang="en-US" baseline="0" dirty="0">
                <a:ea typeface="MS PGothic" charset="-128"/>
              </a:rPr>
              <a:t>Retrieved from</a:t>
            </a:r>
            <a:endParaRPr lang="en-US" altLang="en-US" dirty="0">
              <a:ea typeface="MS PGothic" charset="-128"/>
            </a:endParaRPr>
          </a:p>
          <a:p>
            <a:r>
              <a:rPr lang="en-US" altLang="en-US" u="sng" dirty="0">
                <a:ea typeface="MS PGothic" charset="-128"/>
                <a:hlinkClick r:id="rId3"/>
              </a:rPr>
              <a:t>http://www.pewresearch.org/fact-tank/2015/06/18/5-facts-about-todays-fathers/</a:t>
            </a:r>
            <a:r>
              <a:rPr lang="en-US" altLang="en-US" dirty="0">
                <a:ea typeface="MS PGothic" charset="-128"/>
              </a:rPr>
              <a:t> </a:t>
            </a:r>
          </a:p>
          <a:p>
            <a:pPr eaLnBrk="1" hangingPunct="1">
              <a:spcBef>
                <a:spcPct val="0"/>
              </a:spcBef>
            </a:pP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4324DA51-C6B0-4741-81DC-7EE051BFC729}" type="slidenum">
              <a:rPr lang="en-US" altLang="en-US" sz="1200">
                <a:solidFill>
                  <a:prstClr val="black"/>
                </a:solidFill>
                <a:latin typeface="Calibri" charset="0"/>
              </a:rPr>
              <a:pPr/>
              <a:t>8</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7842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shows the graph that explains the answer to question 3 on slide 8. </a:t>
            </a:r>
          </a:p>
          <a:p>
            <a:endParaRPr lang="en-US" altLang="en-US" b="1" dirty="0">
              <a:ea typeface="MS PGothic" charset="-128"/>
            </a:endParaRPr>
          </a:p>
          <a:p>
            <a:r>
              <a:rPr lang="en-US" altLang="en-US" b="1" dirty="0">
                <a:ea typeface="MS PGothic" charset="-128"/>
              </a:rPr>
              <a:t>Notes</a:t>
            </a:r>
            <a:r>
              <a:rPr lang="en-US" altLang="en-US" dirty="0">
                <a:ea typeface="MS PGothic" charset="-128"/>
              </a:rPr>
              <a:t>: Describe to students the changes seen in paid work, housework and childcare from 1965 to 2011. </a:t>
            </a:r>
          </a:p>
          <a:p>
            <a:endParaRPr lang="en-US" altLang="en-US" dirty="0">
              <a:ea typeface="MS PGothic" charset="-128"/>
            </a:endParaRPr>
          </a:p>
          <a:p>
            <a:r>
              <a:rPr lang="en-US" altLang="en-US" dirty="0">
                <a:ea typeface="MS PGothic" charset="-128"/>
              </a:rPr>
              <a:t>Graph Source: Pew Research Center. (2015).</a:t>
            </a:r>
            <a:r>
              <a:rPr lang="en-US" altLang="en-US" baseline="0" dirty="0">
                <a:ea typeface="MS PGothic" charset="-128"/>
              </a:rPr>
              <a:t> </a:t>
            </a:r>
            <a:r>
              <a:rPr lang="en-US" altLang="en-US" i="1" baseline="0" dirty="0">
                <a:ea typeface="MS PGothic" charset="-128"/>
              </a:rPr>
              <a:t>5 facts about today’s fathers. </a:t>
            </a:r>
            <a:r>
              <a:rPr lang="en-US" altLang="en-US" baseline="0" dirty="0">
                <a:ea typeface="MS PGothic" charset="-128"/>
              </a:rPr>
              <a:t>Retrieved from</a:t>
            </a:r>
            <a:endParaRPr lang="en-US" altLang="en-US" dirty="0">
              <a:ea typeface="MS PGothic" charset="-128"/>
            </a:endParaRPr>
          </a:p>
          <a:p>
            <a:r>
              <a:rPr lang="en-US" altLang="en-US" u="sng" dirty="0">
                <a:ea typeface="MS PGothic" charset="-128"/>
                <a:hlinkClick r:id="rId3"/>
              </a:rPr>
              <a:t>http://www.pewresearch.org/fact-tank/2015/06/18/5-facts-about-todays-fathers/</a:t>
            </a:r>
            <a:r>
              <a:rPr lang="en-US" altLang="en-US" dirty="0">
                <a:ea typeface="MS PGothic" charset="-128"/>
              </a:rPr>
              <a:t> </a:t>
            </a:r>
          </a:p>
          <a:p>
            <a:endParaRPr lang="en-US" altLang="en-US" dirty="0">
              <a:ea typeface="MS PGothic" charset="-128"/>
            </a:endParaRP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8A8988E9-4E52-E841-8388-512ABE3775B9}" type="slidenum">
              <a:rPr lang="en-US" altLang="en-US" sz="1200">
                <a:solidFill>
                  <a:prstClr val="black"/>
                </a:solidFill>
                <a:latin typeface="Calibri" charset="0"/>
              </a:rPr>
              <a:pPr/>
              <a:t>9</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37314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0C8157-141C-45C2-83E3-CA74A51C5752}"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235100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0C8157-141C-45C2-83E3-CA74A51C5752}"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220351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0C8157-141C-45C2-83E3-CA74A51C5752}"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147735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1D99748-9547-8549-81A5-B03BD99E5249}" type="datetimeFigureOut">
              <a:rPr lang="en-US" altLang="en-US"/>
              <a:pPr/>
              <a:t>10/6/2016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9F7DB474-D2F0-224B-9675-0FAB554070D2}" type="slidenum">
              <a:rPr lang="en-US" altLang="en-US"/>
              <a:pPr/>
              <a:t>‹#›</a:t>
            </a:fld>
            <a:endParaRPr lang="en-US" altLang="en-US" dirty="0"/>
          </a:p>
        </p:txBody>
      </p:sp>
    </p:spTree>
    <p:extLst>
      <p:ext uri="{BB962C8B-B14F-4D97-AF65-F5344CB8AC3E}">
        <p14:creationId xmlns:p14="http://schemas.microsoft.com/office/powerpoint/2010/main" val="228207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70E6EF9-E4FE-7045-9C40-4746048BA221}" type="datetimeFigureOut">
              <a:rPr lang="en-US" altLang="en-US"/>
              <a:pPr/>
              <a:t>10/6/2016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A58A6BF1-1B42-3040-A1C2-9AAC2F77A834}" type="slidenum">
              <a:rPr lang="en-US" altLang="en-US"/>
              <a:pPr/>
              <a:t>‹#›</a:t>
            </a:fld>
            <a:endParaRPr lang="en-US" altLang="en-US" dirty="0"/>
          </a:p>
        </p:txBody>
      </p:sp>
    </p:spTree>
    <p:extLst>
      <p:ext uri="{BB962C8B-B14F-4D97-AF65-F5344CB8AC3E}">
        <p14:creationId xmlns:p14="http://schemas.microsoft.com/office/powerpoint/2010/main" val="223781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4C2DB6-3903-D840-A675-FEB11C81D39D}" type="datetimeFigureOut">
              <a:rPr lang="en-US" altLang="en-US"/>
              <a:pPr/>
              <a:t>10/6/2016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64AD875C-018E-B742-ABBB-6CDF5CA5018D}" type="slidenum">
              <a:rPr lang="en-US" altLang="en-US"/>
              <a:pPr/>
              <a:t>‹#›</a:t>
            </a:fld>
            <a:endParaRPr lang="en-US" altLang="en-US" dirty="0"/>
          </a:p>
        </p:txBody>
      </p:sp>
    </p:spTree>
    <p:extLst>
      <p:ext uri="{BB962C8B-B14F-4D97-AF65-F5344CB8AC3E}">
        <p14:creationId xmlns:p14="http://schemas.microsoft.com/office/powerpoint/2010/main" val="350174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4AE3CCD-8667-474D-AF0B-8925F5611F08}" type="datetimeFigureOut">
              <a:rPr lang="en-US" altLang="en-US"/>
              <a:pPr/>
              <a:t>10/6/2016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59598189-E6AC-414A-B63F-58169CDDC4FB}" type="slidenum">
              <a:rPr lang="en-US" altLang="en-US"/>
              <a:pPr/>
              <a:t>‹#›</a:t>
            </a:fld>
            <a:endParaRPr lang="en-US" altLang="en-US" dirty="0"/>
          </a:p>
        </p:txBody>
      </p:sp>
    </p:spTree>
    <p:extLst>
      <p:ext uri="{BB962C8B-B14F-4D97-AF65-F5344CB8AC3E}">
        <p14:creationId xmlns:p14="http://schemas.microsoft.com/office/powerpoint/2010/main" val="4133345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A558EEF-58C6-0C45-9040-E2FC75817F07}" type="datetimeFigureOut">
              <a:rPr lang="en-US" altLang="en-US"/>
              <a:pPr/>
              <a:t>10/6/2016</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1CDBD3CE-27F9-C04A-AEA4-76E798E188D3}" type="slidenum">
              <a:rPr lang="en-US" altLang="en-US"/>
              <a:pPr/>
              <a:t>‹#›</a:t>
            </a:fld>
            <a:endParaRPr lang="en-US" altLang="en-US" dirty="0"/>
          </a:p>
        </p:txBody>
      </p:sp>
    </p:spTree>
    <p:extLst>
      <p:ext uri="{BB962C8B-B14F-4D97-AF65-F5344CB8AC3E}">
        <p14:creationId xmlns:p14="http://schemas.microsoft.com/office/powerpoint/2010/main" val="3574673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F02CC6A-79EE-E84F-B479-FD49E9FFFCE3}" type="datetimeFigureOut">
              <a:rPr lang="en-US" altLang="en-US"/>
              <a:pPr/>
              <a:t>10/6/2016</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4D7D2195-F118-CC4C-ABE0-B4EBAE22683E}" type="slidenum">
              <a:rPr lang="en-US" altLang="en-US"/>
              <a:pPr/>
              <a:t>‹#›</a:t>
            </a:fld>
            <a:endParaRPr lang="en-US" altLang="en-US" dirty="0"/>
          </a:p>
        </p:txBody>
      </p:sp>
    </p:spTree>
    <p:extLst>
      <p:ext uri="{BB962C8B-B14F-4D97-AF65-F5344CB8AC3E}">
        <p14:creationId xmlns:p14="http://schemas.microsoft.com/office/powerpoint/2010/main" val="212795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96F732-5CBC-1749-BE35-FF6F9B5E5E98}" type="datetimeFigureOut">
              <a:rPr lang="en-US" altLang="en-US"/>
              <a:pPr/>
              <a:t>10/6/2016</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2950F799-8778-F447-8FE4-00F78BA19F5B}" type="slidenum">
              <a:rPr lang="en-US" altLang="en-US"/>
              <a:pPr/>
              <a:t>‹#›</a:t>
            </a:fld>
            <a:endParaRPr lang="en-US" altLang="en-US" dirty="0"/>
          </a:p>
        </p:txBody>
      </p:sp>
    </p:spTree>
    <p:extLst>
      <p:ext uri="{BB962C8B-B14F-4D97-AF65-F5344CB8AC3E}">
        <p14:creationId xmlns:p14="http://schemas.microsoft.com/office/powerpoint/2010/main" val="2595214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DA97132-BDB3-FD47-8736-D00D179D432C}" type="datetimeFigureOut">
              <a:rPr lang="en-US" altLang="en-US"/>
              <a:pPr/>
              <a:t>10/6/2016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72C21FA8-CC9E-0E40-8491-0D2AD5574481}" type="slidenum">
              <a:rPr lang="en-US" altLang="en-US"/>
              <a:pPr/>
              <a:t>‹#›</a:t>
            </a:fld>
            <a:endParaRPr lang="en-US" altLang="en-US" dirty="0"/>
          </a:p>
        </p:txBody>
      </p:sp>
    </p:spTree>
    <p:extLst>
      <p:ext uri="{BB962C8B-B14F-4D97-AF65-F5344CB8AC3E}">
        <p14:creationId xmlns:p14="http://schemas.microsoft.com/office/powerpoint/2010/main" val="21436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0C8157-141C-45C2-83E3-CA74A51C5752}"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2575462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E1533A1-7827-4D4C-B7DE-EF3DFFDA1E21}" type="datetimeFigureOut">
              <a:rPr lang="en-US" altLang="en-US"/>
              <a:pPr/>
              <a:t>10/6/2016</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6D5AEC9-5336-6E41-ABAE-BB30D3902727}" type="slidenum">
              <a:rPr lang="en-US" altLang="en-US"/>
              <a:pPr/>
              <a:t>‹#›</a:t>
            </a:fld>
            <a:endParaRPr lang="en-US" altLang="en-US" dirty="0"/>
          </a:p>
        </p:txBody>
      </p:sp>
    </p:spTree>
    <p:extLst>
      <p:ext uri="{BB962C8B-B14F-4D97-AF65-F5344CB8AC3E}">
        <p14:creationId xmlns:p14="http://schemas.microsoft.com/office/powerpoint/2010/main" val="3732998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4864AD0-4373-1E47-BD45-3BDCB5CDFC70}" type="datetimeFigureOut">
              <a:rPr lang="en-US" altLang="en-US"/>
              <a:pPr/>
              <a:t>10/6/2016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71046760-610A-A340-82FC-9D71A44D6157}" type="slidenum">
              <a:rPr lang="en-US" altLang="en-US"/>
              <a:pPr/>
              <a:t>‹#›</a:t>
            </a:fld>
            <a:endParaRPr lang="en-US" altLang="en-US" dirty="0"/>
          </a:p>
        </p:txBody>
      </p:sp>
    </p:spTree>
    <p:extLst>
      <p:ext uri="{BB962C8B-B14F-4D97-AF65-F5344CB8AC3E}">
        <p14:creationId xmlns:p14="http://schemas.microsoft.com/office/powerpoint/2010/main" val="1427776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FFC395-E92F-F44C-8A6A-83F76E19273B}" type="datetimeFigureOut">
              <a:rPr lang="en-US" altLang="en-US"/>
              <a:pPr/>
              <a:t>10/6/2016</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6821EA71-6F70-1E46-9BB4-3D637CD5922D}" type="slidenum">
              <a:rPr lang="en-US" altLang="en-US"/>
              <a:pPr/>
              <a:t>‹#›</a:t>
            </a:fld>
            <a:endParaRPr lang="en-US" altLang="en-US" dirty="0"/>
          </a:p>
        </p:txBody>
      </p:sp>
    </p:spTree>
    <p:extLst>
      <p:ext uri="{BB962C8B-B14F-4D97-AF65-F5344CB8AC3E}">
        <p14:creationId xmlns:p14="http://schemas.microsoft.com/office/powerpoint/2010/main" val="172315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C8157-141C-45C2-83E3-CA74A51C5752}"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84626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0C8157-141C-45C2-83E3-CA74A51C5752}"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415023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0C8157-141C-45C2-83E3-CA74A51C5752}"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364677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0C8157-141C-45C2-83E3-CA74A51C5752}"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425883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C8157-141C-45C2-83E3-CA74A51C5752}"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31867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C8157-141C-45C2-83E3-CA74A51C5752}"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197171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C8157-141C-45C2-83E3-CA74A51C5752}"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9346D-0B7B-4DD3-9799-5B6EB713E615}" type="slidenum">
              <a:rPr lang="en-US" smtClean="0"/>
              <a:t>‹#›</a:t>
            </a:fld>
            <a:endParaRPr lang="en-US"/>
          </a:p>
        </p:txBody>
      </p:sp>
    </p:spTree>
    <p:extLst>
      <p:ext uri="{BB962C8B-B14F-4D97-AF65-F5344CB8AC3E}">
        <p14:creationId xmlns:p14="http://schemas.microsoft.com/office/powerpoint/2010/main" val="327011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8157-141C-45C2-83E3-CA74A51C5752}" type="datetimeFigureOut">
              <a:rPr lang="en-US" smtClean="0"/>
              <a:t>10/6/2016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9346D-0B7B-4DD3-9799-5B6EB713E615}" type="slidenum">
              <a:rPr lang="en-US" smtClean="0"/>
              <a:t>‹#›</a:t>
            </a:fld>
            <a:endParaRPr lang="en-US"/>
          </a:p>
        </p:txBody>
      </p:sp>
    </p:spTree>
    <p:extLst>
      <p:ext uri="{BB962C8B-B14F-4D97-AF65-F5344CB8AC3E}">
        <p14:creationId xmlns:p14="http://schemas.microsoft.com/office/powerpoint/2010/main" val="1611195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pPr defTabSz="457200" fontAlgn="base">
              <a:spcBef>
                <a:spcPct val="0"/>
              </a:spcBef>
              <a:spcAft>
                <a:spcPct val="0"/>
              </a:spcAft>
            </a:pPr>
            <a:fld id="{5C3BFC64-6FFF-F845-B095-A7E0F903EF22}" type="datetimeFigureOut">
              <a:rPr lang="en-US" altLang="en-US">
                <a:ea typeface="MS PGothic" charset="-128"/>
              </a:rPr>
              <a:pPr defTabSz="457200" fontAlgn="base">
                <a:spcBef>
                  <a:spcPct val="0"/>
                </a:spcBef>
                <a:spcAft>
                  <a:spcPct val="0"/>
                </a:spcAft>
              </a:pPr>
              <a:t>10/6/2016</a:t>
            </a:fld>
            <a:endParaRPr lang="en-US" altLang="en-US" dirty="0">
              <a:ea typeface="MS PGothic"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latin typeface="Calibri" charset="0"/>
                <a:ea typeface="MS PGothic" charset="0"/>
                <a:cs typeface="MS PGothic" charset="0"/>
              </a:defRPr>
            </a:lvl1pPr>
          </a:lstStyle>
          <a:p>
            <a:pPr defTabSz="457200" fontAlgn="base">
              <a:spcBef>
                <a:spcPct val="0"/>
              </a:spcBef>
              <a:spcAft>
                <a:spcPct val="0"/>
              </a:spcAft>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pPr defTabSz="457200" fontAlgn="base">
              <a:spcBef>
                <a:spcPct val="0"/>
              </a:spcBef>
              <a:spcAft>
                <a:spcPct val="0"/>
              </a:spcAft>
            </a:pPr>
            <a:fld id="{1ACFE5B1-EC6D-E44B-B04E-0BB7B2D2C82E}" type="slidenum">
              <a:rPr lang="en-US" altLang="en-US">
                <a:ea typeface="MS PGothic" charset="-128"/>
              </a:rPr>
              <a:pPr defTabSz="457200" fontAlgn="base">
                <a:spcBef>
                  <a:spcPct val="0"/>
                </a:spcBef>
                <a:spcAft>
                  <a:spcPct val="0"/>
                </a:spcAft>
              </a:pPr>
              <a:t>‹#›</a:t>
            </a:fld>
            <a:endParaRPr lang="en-US" altLang="en-US" dirty="0">
              <a:ea typeface="MS PGothic" charset="-128"/>
            </a:endParaRPr>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659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package" Target="../embeddings/Microsoft_Word_Document1.doc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package" Target="../embeddings/Microsoft_Word_Document2.docx"/></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package" Target="../embeddings/Microsoft_Word_Document3.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524250"/>
            <a:ext cx="7772400" cy="1470025"/>
          </a:xfrm>
        </p:spPr>
        <p:txBody>
          <a:bodyPr/>
          <a:lstStyle/>
          <a:p>
            <a:pPr eaLnBrk="1" hangingPunct="1"/>
            <a:r>
              <a:rPr lang="en-US" altLang="en-US" b="1" dirty="0">
                <a:ea typeface="MS PGothic" charset="-128"/>
              </a:rPr>
              <a:t>The Developing Parent </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cs typeface="+mn-cs"/>
              </a:rPr>
              <a:t>[Professor Name]</a:t>
            </a:r>
          </a:p>
          <a:p>
            <a:pPr eaLnBrk="1" fontAlgn="auto" hangingPunct="1">
              <a:spcAft>
                <a:spcPts val="0"/>
              </a:spcAft>
              <a:buFont typeface="Arial"/>
              <a:buNone/>
              <a:defRPr/>
            </a:pPr>
            <a:r>
              <a:rPr lang="en-US" dirty="0">
                <a:ea typeface="+mn-ea"/>
                <a:cs typeface="+mn-cs"/>
              </a:rPr>
              <a:t>[Class and Section Number]</a:t>
            </a: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 descr="Parents_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300038"/>
            <a:ext cx="5154613" cy="345281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14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br>
              <a:rPr lang="en-US" altLang="en-US" b="1" u="sng" dirty="0">
                <a:solidFill>
                  <a:srgbClr val="00B0F0"/>
                </a:solidFill>
                <a:ea typeface="MS PGothic" charset="-128"/>
              </a:rPr>
            </a:br>
            <a:r>
              <a:rPr lang="en-US" altLang="en-US" b="1" u="sng" dirty="0">
                <a:solidFill>
                  <a:srgbClr val="00B0F0"/>
                </a:solidFill>
                <a:ea typeface="MS PGothic" charset="-128"/>
              </a:rPr>
              <a:t>Changes in Parenthood</a:t>
            </a:r>
          </a:p>
        </p:txBody>
      </p:sp>
      <p:sp>
        <p:nvSpPr>
          <p:cNvPr id="3" name="Content Placeholder 2"/>
          <p:cNvSpPr>
            <a:spLocks noGrp="1"/>
          </p:cNvSpPr>
          <p:nvPr>
            <p:ph idx="1"/>
          </p:nvPr>
        </p:nvSpPr>
        <p:spPr>
          <a:xfrm>
            <a:off x="457200" y="1589088"/>
            <a:ext cx="8229600" cy="4525962"/>
          </a:xfrm>
        </p:spPr>
        <p:txBody>
          <a:bodyPr/>
          <a:lstStyle/>
          <a:p>
            <a:pPr marL="0" indent="0">
              <a:buNone/>
            </a:pPr>
            <a:r>
              <a:rPr lang="en-US" altLang="en-US" sz="2800" b="1" dirty="0" smtClean="0">
                <a:ea typeface="MS PGothic" charset="-128"/>
              </a:rPr>
              <a:t>What </a:t>
            </a:r>
            <a:r>
              <a:rPr lang="en-US" altLang="en-US" sz="2800" b="1" dirty="0">
                <a:ea typeface="MS PGothic" charset="-128"/>
              </a:rPr>
              <a:t>statement is true regarding how today’s mothers and fathers rate themselves?</a:t>
            </a:r>
          </a:p>
          <a:p>
            <a:pPr marL="914400" lvl="1" indent="-457200">
              <a:buFont typeface="Calibri" charset="0"/>
              <a:buAutoNum type="alphaLcPeriod"/>
            </a:pPr>
            <a:r>
              <a:rPr lang="en-US" altLang="en-US" sz="2400" dirty="0">
                <a:ea typeface="MS PGothic" charset="-128"/>
              </a:rPr>
              <a:t>More mothers think they are doing an excellent or very good job compared to fathers. </a:t>
            </a:r>
          </a:p>
          <a:p>
            <a:pPr marL="914400" lvl="1" indent="-457200">
              <a:buFont typeface="Calibri" charset="0"/>
              <a:buAutoNum type="alphaLcPeriod"/>
            </a:pPr>
            <a:r>
              <a:rPr lang="en-US" altLang="en-US" sz="2400" dirty="0">
                <a:ea typeface="MS PGothic" charset="-128"/>
              </a:rPr>
              <a:t>More fathers think they are doing an excellent or very good job compared to mothers. </a:t>
            </a:r>
          </a:p>
          <a:p>
            <a:pPr marL="914400" lvl="1" indent="-457200">
              <a:buFont typeface="Calibri" charset="0"/>
              <a:buAutoNum type="alphaLcPeriod"/>
            </a:pPr>
            <a:r>
              <a:rPr lang="en-US" altLang="en-US" sz="2400" dirty="0">
                <a:ea typeface="MS PGothic" charset="-128"/>
              </a:rPr>
              <a:t>Mothers and fathers think they are doing an equal job. </a:t>
            </a:r>
          </a:p>
          <a:p>
            <a:pPr marL="914400" lvl="1" indent="-457200">
              <a:buFont typeface="Calibri" charset="0"/>
              <a:buAutoNum type="alphaLcPeriod"/>
            </a:pPr>
            <a:r>
              <a:rPr lang="en-US" altLang="en-US" sz="2400" dirty="0">
                <a:ea typeface="MS PGothic" charset="-128"/>
              </a:rPr>
              <a:t>Less working mothers think they are doing an excellent or very good job compared to non-working mothers. </a:t>
            </a:r>
          </a:p>
          <a:p>
            <a:pPr marL="0" indent="0">
              <a:buFont typeface="Calibri" charset="0"/>
              <a:buAutoNum type="arabicPeriod" startAt="4"/>
            </a:pPr>
            <a:endParaRPr lang="en-US" altLang="en-US" sz="2800" b="1" dirty="0">
              <a:solidFill>
                <a:srgbClr val="0080FF"/>
              </a:solidFill>
              <a:ea typeface="MS PGothic" charset="-128"/>
            </a:endParaRPr>
          </a:p>
          <a:p>
            <a:pPr marL="0" indent="0" eaLnBrk="1" hangingPunct="1">
              <a:buFont typeface="Arial" charset="0"/>
              <a:buNone/>
            </a:pPr>
            <a:endParaRPr lang="en-US" altLang="en-US" sz="2800" b="1" dirty="0">
              <a:solidFill>
                <a:srgbClr val="0080FF"/>
              </a:solidFill>
              <a:ea typeface="MS PGothic" charset="-128"/>
            </a:endParaRPr>
          </a:p>
        </p:txBody>
      </p:sp>
    </p:spTree>
    <p:extLst>
      <p:ext uri="{BB962C8B-B14F-4D97-AF65-F5344CB8AC3E}">
        <p14:creationId xmlns:p14="http://schemas.microsoft.com/office/powerpoint/2010/main" val="343515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3">
                                            <p:txEl>
                                              <p:pRg st="1" end="1"/>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par>
                                <p:cTn id="23" presetID="1" presetClass="exit" presetSubtype="0" fill="hold" nodeType="withEffect">
                                  <p:stCondLst>
                                    <p:cond delay="0"/>
                                  </p:stCondLst>
                                  <p:iterate type="lt">
                                    <p:tmAbs val="0"/>
                                  </p:iterate>
                                  <p:childTnLst>
                                    <p:set>
                                      <p:cBhvr>
                                        <p:cTn id="24" dur="1" fill="hold">
                                          <p:stCondLst>
                                            <p:cond delay="0"/>
                                          </p:stCondLst>
                                        </p:cTn>
                                        <p:tgtEl>
                                          <p:spTgt spid="3">
                                            <p:txEl>
                                              <p:pRg st="1" end="1"/>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8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Screen Shot 2016-01-27 at 1.27.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0019" y="1077070"/>
            <a:ext cx="4419989" cy="498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400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2770" name="Content Placeholder 2"/>
          <p:cNvSpPr>
            <a:spLocks noGrp="1"/>
          </p:cNvSpPr>
          <p:nvPr>
            <p:ph idx="1"/>
          </p:nvPr>
        </p:nvSpPr>
        <p:spPr>
          <a:xfrm>
            <a:off x="457200" y="1293813"/>
            <a:ext cx="8229600" cy="5041900"/>
          </a:xfrm>
        </p:spPr>
        <p:txBody>
          <a:bodyPr/>
          <a:lstStyle/>
          <a:p>
            <a:r>
              <a:rPr lang="en-US" altLang="en-US" dirty="0">
                <a:solidFill>
                  <a:schemeClr val="bg1">
                    <a:lumMod val="65000"/>
                  </a:schemeClr>
                </a:solidFill>
                <a:ea typeface="MS PGothic" charset="-128"/>
              </a:rPr>
              <a:t>Introduction</a:t>
            </a:r>
          </a:p>
          <a:p>
            <a:r>
              <a:rPr lang="en-US" altLang="en-US" b="1" dirty="0" smtClean="0">
                <a:ea typeface="MS PGothic" charset="-128"/>
              </a:rPr>
              <a:t>The </a:t>
            </a:r>
            <a:r>
              <a:rPr lang="en-US" altLang="en-US" b="1" dirty="0">
                <a:ea typeface="MS PGothic" charset="-128"/>
              </a:rPr>
              <a:t>Six Stages of Parent Development</a:t>
            </a:r>
          </a:p>
          <a:p>
            <a:pPr lvl="1">
              <a:buFont typeface="Arial" panose="020B0604020202020204" pitchFamily="34" charset="0"/>
              <a:buChar char="•"/>
            </a:pPr>
            <a:r>
              <a:rPr lang="en-US" altLang="en-US" b="1" dirty="0">
                <a:ea typeface="MS PGothic" charset="-128"/>
              </a:rPr>
              <a:t>Image making </a:t>
            </a:r>
          </a:p>
          <a:p>
            <a:pPr lvl="1">
              <a:buFont typeface="Arial" panose="020B0604020202020204" pitchFamily="34" charset="0"/>
              <a:buChar char="•"/>
            </a:pPr>
            <a:r>
              <a:rPr lang="en-US" altLang="en-US" b="1" dirty="0">
                <a:ea typeface="MS PGothic" charset="-128"/>
              </a:rPr>
              <a:t>Nurturing </a:t>
            </a:r>
          </a:p>
          <a:p>
            <a:pPr lvl="1">
              <a:buFont typeface="Arial" panose="020B0604020202020204" pitchFamily="34" charset="0"/>
              <a:buChar char="•"/>
            </a:pPr>
            <a:r>
              <a:rPr lang="en-US" altLang="en-US" b="1" dirty="0">
                <a:ea typeface="MS PGothic" charset="-128"/>
              </a:rPr>
              <a:t>Authority</a:t>
            </a:r>
          </a:p>
          <a:p>
            <a:pPr lvl="1">
              <a:buFont typeface="Arial" panose="020B0604020202020204" pitchFamily="34" charset="0"/>
              <a:buChar char="•"/>
            </a:pPr>
            <a:r>
              <a:rPr lang="en-US" altLang="en-US" b="1" dirty="0">
                <a:ea typeface="MS PGothic" charset="-128"/>
              </a:rPr>
              <a:t>Interpretive</a:t>
            </a:r>
          </a:p>
          <a:p>
            <a:pPr lvl="1">
              <a:buFont typeface="Arial" panose="020B0604020202020204" pitchFamily="34" charset="0"/>
              <a:buChar char="•"/>
            </a:pPr>
            <a:r>
              <a:rPr lang="en-US" altLang="en-US" b="1" dirty="0">
                <a:ea typeface="MS PGothic" charset="-128"/>
              </a:rPr>
              <a:t>Interdependent</a:t>
            </a:r>
          </a:p>
          <a:p>
            <a:pPr lvl="1">
              <a:buFont typeface="Arial" panose="020B0604020202020204" pitchFamily="34" charset="0"/>
              <a:buChar char="•"/>
            </a:pPr>
            <a:r>
              <a:rPr lang="en-US" altLang="en-US" b="1" dirty="0">
                <a:ea typeface="MS PGothic" charset="-128"/>
              </a:rPr>
              <a:t>Departure </a:t>
            </a:r>
          </a:p>
          <a:p>
            <a:r>
              <a:rPr lang="en-US" altLang="en-US" dirty="0">
                <a:solidFill>
                  <a:schemeClr val="bg1">
                    <a:lumMod val="65000"/>
                  </a:schemeClr>
                </a:solidFill>
                <a:ea typeface="MS PGothic" charset="-128"/>
              </a:rPr>
              <a:t>Influences on Parenting </a:t>
            </a:r>
          </a:p>
          <a:p>
            <a:r>
              <a:rPr lang="en-US" altLang="en-US" dirty="0" smtClean="0">
                <a:solidFill>
                  <a:schemeClr val="bg1">
                    <a:lumMod val="65000"/>
                  </a:schemeClr>
                </a:solidFill>
                <a:ea typeface="MS PGothic" charset="-128"/>
              </a:rPr>
              <a:t>Conclusion </a:t>
            </a:r>
            <a:endParaRPr lang="en-US" altLang="en-US" dirty="0">
              <a:solidFill>
                <a:schemeClr val="bg1">
                  <a:lumMod val="65000"/>
                </a:schemeClr>
              </a:solidFill>
              <a:ea typeface="MS PGothic" charset="-128"/>
            </a:endParaRPr>
          </a:p>
        </p:txBody>
      </p:sp>
    </p:spTree>
    <p:extLst>
      <p:ext uri="{BB962C8B-B14F-4D97-AF65-F5344CB8AC3E}">
        <p14:creationId xmlns:p14="http://schemas.microsoft.com/office/powerpoint/2010/main" val="40684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b="1" u="sng" dirty="0">
                <a:ea typeface="MS PGothic" charset="-128"/>
              </a:rPr>
              <a:t>The Six Stages of Parent Development</a:t>
            </a:r>
            <a:endParaRPr lang="en-US" altLang="en-US" u="sng" dirty="0">
              <a:ea typeface="MS PGothic" charset="-128"/>
            </a:endParaRPr>
          </a:p>
        </p:txBody>
      </p:sp>
      <p:graphicFrame>
        <p:nvGraphicFramePr>
          <p:cNvPr id="4" name="Content Placeholder 3"/>
          <p:cNvGraphicFramePr>
            <a:graphicFrameLocks noGrp="1"/>
          </p:cNvGraphicFramePr>
          <p:nvPr>
            <p:ph idx="1"/>
            <p:extLst/>
          </p:nvPr>
        </p:nvGraphicFramePr>
        <p:xfrm>
          <a:off x="192403" y="1417638"/>
          <a:ext cx="8792863" cy="4894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1985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b="1" u="sng" dirty="0">
                <a:ea typeface="MS PGothic" charset="-128"/>
              </a:rPr>
              <a:t>Overview</a:t>
            </a:r>
          </a:p>
        </p:txBody>
      </p:sp>
      <p:sp>
        <p:nvSpPr>
          <p:cNvPr id="36866" name="Content Placeholder 2"/>
          <p:cNvSpPr>
            <a:spLocks noGrp="1"/>
          </p:cNvSpPr>
          <p:nvPr>
            <p:ph idx="1"/>
          </p:nvPr>
        </p:nvSpPr>
        <p:spPr>
          <a:xfrm>
            <a:off x="457200" y="1293813"/>
            <a:ext cx="8229600" cy="5041900"/>
          </a:xfrm>
        </p:spPr>
        <p:txBody>
          <a:bodyPr/>
          <a:lstStyle/>
          <a:p>
            <a:r>
              <a:rPr lang="en-US" altLang="en-US" dirty="0">
                <a:solidFill>
                  <a:schemeClr val="bg1">
                    <a:lumMod val="65000"/>
                  </a:schemeClr>
                </a:solidFill>
                <a:ea typeface="MS PGothic" charset="-128"/>
              </a:rPr>
              <a:t>Introduction</a:t>
            </a:r>
          </a:p>
          <a:p>
            <a:r>
              <a:rPr lang="en-US" altLang="en-US" dirty="0" smtClean="0">
                <a:solidFill>
                  <a:schemeClr val="bg1">
                    <a:lumMod val="65000"/>
                  </a:schemeClr>
                </a:solidFill>
                <a:ea typeface="MS PGothic" charset="-128"/>
              </a:rPr>
              <a:t>The </a:t>
            </a:r>
            <a:r>
              <a:rPr lang="en-US" altLang="en-US" dirty="0">
                <a:solidFill>
                  <a:schemeClr val="bg1">
                    <a:lumMod val="65000"/>
                  </a:schemeClr>
                </a:solidFill>
                <a:ea typeface="MS PGothic" charset="-128"/>
              </a:rPr>
              <a:t>Six Stages of Parent Development</a:t>
            </a:r>
          </a:p>
          <a:p>
            <a:r>
              <a:rPr lang="en-US" altLang="en-US" b="1" dirty="0" smtClean="0">
                <a:ea typeface="MS PGothic" charset="-128"/>
              </a:rPr>
              <a:t>Influences </a:t>
            </a:r>
            <a:r>
              <a:rPr lang="en-US" altLang="en-US" b="1" dirty="0">
                <a:ea typeface="MS PGothic" charset="-128"/>
              </a:rPr>
              <a:t>on Parenting </a:t>
            </a:r>
          </a:p>
          <a:p>
            <a:pPr lvl="1">
              <a:buFont typeface="Arial" panose="020B0604020202020204" pitchFamily="34" charset="0"/>
              <a:buChar char="•"/>
            </a:pPr>
            <a:r>
              <a:rPr lang="en-US" altLang="en-US" b="1" dirty="0">
                <a:ea typeface="MS PGothic" charset="-128"/>
              </a:rPr>
              <a:t>Parent characteristics</a:t>
            </a:r>
          </a:p>
          <a:p>
            <a:pPr lvl="1">
              <a:buFont typeface="Arial" panose="020B0604020202020204" pitchFamily="34" charset="0"/>
              <a:buChar char="•"/>
            </a:pPr>
            <a:r>
              <a:rPr lang="en-US" altLang="en-US" b="1" dirty="0">
                <a:ea typeface="MS PGothic" charset="-128"/>
              </a:rPr>
              <a:t>Child characteristics  </a:t>
            </a:r>
          </a:p>
          <a:p>
            <a:pPr lvl="1">
              <a:buFont typeface="Arial" panose="020B0604020202020204" pitchFamily="34" charset="0"/>
              <a:buChar char="•"/>
            </a:pPr>
            <a:r>
              <a:rPr lang="en-US" altLang="en-US" b="1" dirty="0">
                <a:ea typeface="MS PGothic" charset="-128"/>
              </a:rPr>
              <a:t>Contextual Factors and Sociocultural Characteristics</a:t>
            </a:r>
          </a:p>
          <a:p>
            <a:r>
              <a:rPr lang="en-US" altLang="en-US" dirty="0">
                <a:solidFill>
                  <a:schemeClr val="bg1">
                    <a:lumMod val="65000"/>
                  </a:schemeClr>
                </a:solidFill>
                <a:ea typeface="MS PGothic" charset="-128"/>
              </a:rPr>
              <a:t>Conclusion </a:t>
            </a:r>
          </a:p>
        </p:txBody>
      </p:sp>
    </p:spTree>
    <p:extLst>
      <p:ext uri="{BB962C8B-B14F-4D97-AF65-F5344CB8AC3E}">
        <p14:creationId xmlns:p14="http://schemas.microsoft.com/office/powerpoint/2010/main" val="2897955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b="1" u="sng" dirty="0">
                <a:ea typeface="MS PGothic" charset="-128"/>
              </a:rPr>
              <a:t>Influences on Parenting </a:t>
            </a:r>
            <a:endParaRPr lang="en-US" altLang="en-US" dirty="0">
              <a:ea typeface="MS PGothic" charset="-128"/>
            </a:endParaRPr>
          </a:p>
        </p:txBody>
      </p:sp>
      <p:pic>
        <p:nvPicPr>
          <p:cNvPr id="2" name="Picture 1" descr="Screen Shot 2016-01-28 at 10.51.25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06550"/>
            <a:ext cx="91440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57200" y="2482850"/>
            <a:ext cx="2293938" cy="2116138"/>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
        <p:nvSpPr>
          <p:cNvPr id="7" name="Rectangle 6"/>
          <p:cNvSpPr/>
          <p:nvPr/>
        </p:nvSpPr>
        <p:spPr>
          <a:xfrm>
            <a:off x="6392863" y="2732088"/>
            <a:ext cx="2293937" cy="18288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
        <p:nvSpPr>
          <p:cNvPr id="8" name="Rectangle 7"/>
          <p:cNvSpPr/>
          <p:nvPr/>
        </p:nvSpPr>
        <p:spPr>
          <a:xfrm>
            <a:off x="3455988" y="2482850"/>
            <a:ext cx="2293937" cy="2116138"/>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Tree>
    <p:extLst>
      <p:ext uri="{BB962C8B-B14F-4D97-AF65-F5344CB8AC3E}">
        <p14:creationId xmlns:p14="http://schemas.microsoft.com/office/powerpoint/2010/main" val="77647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3"/>
                                        </p:tgtEl>
                                        <p:attrNameLst>
                                          <p:attrName>ppt_x</p:attrName>
                                        </p:attrNameLst>
                                      </p:cBhvr>
                                      <p:tavLst>
                                        <p:tav tm="0">
                                          <p:val>
                                            <p:strVal val="ppt_x"/>
                                          </p:val>
                                        </p:tav>
                                        <p:tav tm="100000">
                                          <p:val>
                                            <p:strVal val="ppt_x"/>
                                          </p:val>
                                        </p:tav>
                                      </p:tavLst>
                                    </p:anim>
                                    <p:anim calcmode="lin" valueType="num">
                                      <p:cBhvr additive="base">
                                        <p:cTn id="17" dur="500"/>
                                        <p:tgtEl>
                                          <p:spTgt spid="3"/>
                                        </p:tgtEl>
                                        <p:attrNameLst>
                                          <p:attrName>ppt_y</p:attrName>
                                        </p:attrNameLst>
                                      </p:cBhvr>
                                      <p:tavLst>
                                        <p:tav tm="0">
                                          <p:val>
                                            <p:strVal val="ppt_y"/>
                                          </p:val>
                                        </p:tav>
                                        <p:tav tm="100000">
                                          <p:val>
                                            <p:strVal val="1+ppt_h/2"/>
                                          </p:val>
                                        </p:tav>
                                      </p:tavLst>
                                    </p:anim>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b="1" u="sng" dirty="0">
                <a:ea typeface="MS PGothic" charset="-128"/>
              </a:rPr>
              <a:t>Influences on Parenting </a:t>
            </a:r>
            <a:endParaRPr lang="en-US" altLang="en-US" dirty="0">
              <a:ea typeface="MS PGothic" charset="-128"/>
            </a:endParaRPr>
          </a:p>
        </p:txBody>
      </p:sp>
      <p:pic>
        <p:nvPicPr>
          <p:cNvPr id="40962" name="Picture 1" descr="Screen Shot 2016-01-28 at 10.51.25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06550"/>
            <a:ext cx="91440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392863" y="2732088"/>
            <a:ext cx="2293937" cy="18288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
        <p:nvSpPr>
          <p:cNvPr id="8" name="Rectangle 7"/>
          <p:cNvSpPr/>
          <p:nvPr/>
        </p:nvSpPr>
        <p:spPr>
          <a:xfrm>
            <a:off x="3455988" y="2482850"/>
            <a:ext cx="2293937" cy="2116138"/>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Tree>
    <p:extLst>
      <p:ext uri="{BB962C8B-B14F-4D97-AF65-F5344CB8AC3E}">
        <p14:creationId xmlns:p14="http://schemas.microsoft.com/office/powerpoint/2010/main" val="2831119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457200" y="1600200"/>
            <a:ext cx="8220075" cy="4525963"/>
          </a:xfrm>
        </p:spPr>
        <p:txBody>
          <a:bodyPr/>
          <a:lstStyle/>
          <a:p>
            <a:pPr marL="514350" indent="-514350">
              <a:buFont typeface="Calibri" charset="0"/>
              <a:buAutoNum type="arabicPeriod"/>
            </a:pPr>
            <a:r>
              <a:rPr lang="en-US" altLang="en-US" dirty="0">
                <a:ea typeface="MS PGothic" charset="-128"/>
              </a:rPr>
              <a:t>Complete the questions honestly </a:t>
            </a:r>
          </a:p>
          <a:p>
            <a:pPr marL="514350" indent="-514350">
              <a:buFont typeface="Calibri" charset="0"/>
              <a:buAutoNum type="arabicPeriod"/>
            </a:pPr>
            <a:r>
              <a:rPr lang="en-US" altLang="en-US" dirty="0">
                <a:ea typeface="MS PGothic" charset="-128"/>
              </a:rPr>
              <a:t>Score your responses: </a:t>
            </a:r>
          </a:p>
          <a:p>
            <a:pPr marL="514350" indent="-514350"/>
            <a:r>
              <a:rPr lang="en-US" altLang="en-US" dirty="0">
                <a:ea typeface="MS PGothic" charset="-128"/>
              </a:rPr>
              <a:t>Sum items 2, 4, 5, 8, 10, 11 to obtain an approach temperament score </a:t>
            </a:r>
          </a:p>
          <a:p>
            <a:pPr marL="514350" indent="-514350"/>
            <a:r>
              <a:rPr lang="en-US" altLang="en-US" dirty="0">
                <a:ea typeface="MS PGothic" charset="-128"/>
              </a:rPr>
              <a:t>Sum items 1, 3, 6, 7, 9, 12 to obtain an avoidance temperament score  </a:t>
            </a:r>
          </a:p>
          <a:p>
            <a:pPr lvl="1"/>
            <a:endParaRPr lang="en-US" altLang="en-US" dirty="0">
              <a:ea typeface="MS PGothic" charset="-128"/>
            </a:endParaRPr>
          </a:p>
        </p:txBody>
      </p:sp>
      <p:sp>
        <p:nvSpPr>
          <p:cNvPr id="43010"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defTabSz="457200" eaLnBrk="0" fontAlgn="base" hangingPunct="0">
              <a:spcBef>
                <a:spcPct val="0"/>
              </a:spcBef>
              <a:spcAft>
                <a:spcPct val="0"/>
              </a:spcAft>
            </a:pPr>
            <a:r>
              <a:rPr lang="en-US" altLang="en-US" sz="4400" b="1" u="sng" dirty="0">
                <a:solidFill>
                  <a:srgbClr val="00B0F0"/>
                </a:solidFill>
                <a:latin typeface="Calibri" charset="0"/>
              </a:rPr>
              <a:t>Temperament Questionnaire    </a:t>
            </a:r>
            <a:endParaRPr lang="en-US" altLang="en-US" sz="4400" u="sng" dirty="0">
              <a:solidFill>
                <a:prstClr val="black"/>
              </a:solidFill>
              <a:latin typeface="Calibri" charset="0"/>
            </a:endParaRPr>
          </a:p>
        </p:txBody>
      </p:sp>
    </p:spTree>
    <p:extLst>
      <p:ext uri="{BB962C8B-B14F-4D97-AF65-F5344CB8AC3E}">
        <p14:creationId xmlns:p14="http://schemas.microsoft.com/office/powerpoint/2010/main" val="1913179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57200" y="1600201"/>
            <a:ext cx="4862945" cy="2611582"/>
          </a:xfrm>
        </p:spPr>
        <p:txBody>
          <a:bodyPr/>
          <a:lstStyle/>
          <a:p>
            <a:pPr marL="0" indent="0">
              <a:buNone/>
            </a:pPr>
            <a:r>
              <a:rPr lang="en-US" altLang="en-US" b="1" dirty="0">
                <a:ea typeface="MS PGothic" charset="-128"/>
              </a:rPr>
              <a:t>Temperament</a:t>
            </a:r>
          </a:p>
          <a:p>
            <a:pPr lvl="1">
              <a:buFont typeface="Wingdings" panose="05000000000000000000" pitchFamily="2" charset="2"/>
              <a:buChar char="§"/>
            </a:pPr>
            <a:r>
              <a:rPr lang="en-US" altLang="en-US" dirty="0">
                <a:ea typeface="MS PGothic" charset="-128"/>
              </a:rPr>
              <a:t>Reactivity</a:t>
            </a:r>
          </a:p>
          <a:p>
            <a:pPr lvl="1">
              <a:buFont typeface="Wingdings" panose="05000000000000000000" pitchFamily="2" charset="2"/>
              <a:buChar char="§"/>
            </a:pPr>
            <a:r>
              <a:rPr lang="en-US" altLang="en-US" dirty="0" smtClean="0">
                <a:ea typeface="MS PGothic" charset="-128"/>
              </a:rPr>
              <a:t>Self-Regulation</a:t>
            </a:r>
          </a:p>
          <a:p>
            <a:pPr lvl="1">
              <a:buFont typeface="Wingdings" panose="05000000000000000000" pitchFamily="2" charset="2"/>
              <a:buChar char="§"/>
            </a:pPr>
            <a:endParaRPr lang="en-US" altLang="en-US" dirty="0">
              <a:ea typeface="MS PGothic" charset="-128"/>
            </a:endParaRPr>
          </a:p>
          <a:p>
            <a:pPr marL="0" indent="0">
              <a:buNone/>
            </a:pPr>
            <a:r>
              <a:rPr lang="en-US" altLang="en-US" b="1" dirty="0">
                <a:ea typeface="MS PGothic" charset="-128"/>
              </a:rPr>
              <a:t>Approach &amp; Avoidance </a:t>
            </a:r>
          </a:p>
          <a:p>
            <a:pPr lvl="1">
              <a:buFont typeface="Wingdings" panose="05000000000000000000" pitchFamily="2" charset="2"/>
              <a:buChar char="§"/>
            </a:pPr>
            <a:r>
              <a:rPr lang="en-US" altLang="en-US" dirty="0">
                <a:ea typeface="MS PGothic" charset="-128"/>
              </a:rPr>
              <a:t>Responsiveness </a:t>
            </a:r>
          </a:p>
          <a:p>
            <a:pPr marL="0" lvl="1" indent="0">
              <a:buNone/>
            </a:pPr>
            <a:endParaRPr lang="en-US" altLang="en-US" dirty="0">
              <a:ea typeface="MS PGothic" charset="-128"/>
            </a:endParaRPr>
          </a:p>
          <a:p>
            <a:pPr marL="0" indent="0">
              <a:buNone/>
            </a:pPr>
            <a:endParaRPr lang="en-US" altLang="en-US" dirty="0">
              <a:ea typeface="MS PGothic" charset="-128"/>
            </a:endParaRPr>
          </a:p>
          <a:p>
            <a:pPr lvl="1"/>
            <a:endParaRPr lang="en-US" altLang="en-US" dirty="0">
              <a:ea typeface="MS PGothic" charset="-128"/>
            </a:endParaRPr>
          </a:p>
        </p:txBody>
      </p:sp>
      <p:sp>
        <p:nvSpPr>
          <p:cNvPr id="45058"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defTabSz="457200" eaLnBrk="0" fontAlgn="base" hangingPunct="0">
              <a:spcBef>
                <a:spcPct val="0"/>
              </a:spcBef>
              <a:spcAft>
                <a:spcPct val="0"/>
              </a:spcAft>
            </a:pPr>
            <a:r>
              <a:rPr lang="en-US" altLang="en-US" sz="4400" b="1" u="sng" dirty="0">
                <a:solidFill>
                  <a:srgbClr val="00B0F0"/>
                </a:solidFill>
                <a:latin typeface="Calibri" charset="0"/>
              </a:rPr>
              <a:t>Temperament Questionnaire    </a:t>
            </a:r>
            <a:endParaRPr lang="en-US" altLang="en-US" sz="4400" u="sng" dirty="0">
              <a:solidFill>
                <a:prstClr val="black"/>
              </a:solidFill>
              <a:latin typeface="Calibri" charset="0"/>
            </a:endParaRPr>
          </a:p>
        </p:txBody>
      </p:sp>
      <p:pic>
        <p:nvPicPr>
          <p:cNvPr id="45059" name="Picture 1" descr="Parents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0145" y="1681163"/>
            <a:ext cx="3221037" cy="321945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00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457200" y="1600200"/>
            <a:ext cx="8220075" cy="4525963"/>
          </a:xfrm>
        </p:spPr>
        <p:txBody>
          <a:bodyPr/>
          <a:lstStyle/>
          <a:p>
            <a:pPr>
              <a:buFont typeface="Wingdings" charset="2"/>
              <a:buChar char="§"/>
            </a:pPr>
            <a:r>
              <a:rPr lang="en-US" altLang="en-US" dirty="0">
                <a:ea typeface="MS PGothic" charset="-128"/>
              </a:rPr>
              <a:t>How would a child with an approach temperament affect their parents behavior? </a:t>
            </a:r>
            <a:endParaRPr lang="en-US" altLang="en-US" dirty="0" smtClean="0">
              <a:ea typeface="MS PGothic" charset="-128"/>
            </a:endParaRP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How would a child with an avoidance temperament affect their parents </a:t>
            </a:r>
            <a:r>
              <a:rPr lang="en-US" altLang="en-US" dirty="0" smtClean="0">
                <a:ea typeface="MS PGothic" charset="-128"/>
              </a:rPr>
              <a:t>behavior?</a:t>
            </a: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How might these traits in you affect how you parent a child? </a:t>
            </a:r>
          </a:p>
        </p:txBody>
      </p:sp>
      <p:sp>
        <p:nvSpPr>
          <p:cNvPr id="47106"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defTabSz="457200" eaLnBrk="0" fontAlgn="base" hangingPunct="0">
              <a:spcBef>
                <a:spcPct val="0"/>
              </a:spcBef>
              <a:spcAft>
                <a:spcPct val="0"/>
              </a:spcAft>
            </a:pPr>
            <a:r>
              <a:rPr lang="en-US" altLang="en-US" sz="4400" b="1" u="sng" dirty="0">
                <a:solidFill>
                  <a:srgbClr val="00B0F0"/>
                </a:solidFill>
                <a:latin typeface="Calibri" charset="0"/>
              </a:rPr>
              <a:t>Temperament Questionnaire    </a:t>
            </a:r>
            <a:endParaRPr lang="en-US" altLang="en-US" sz="4400" u="sng" dirty="0">
              <a:solidFill>
                <a:prstClr val="black"/>
              </a:solidFill>
              <a:latin typeface="Calibri" charset="0"/>
            </a:endParaRPr>
          </a:p>
        </p:txBody>
      </p:sp>
    </p:spTree>
    <p:extLst>
      <p:ext uri="{BB962C8B-B14F-4D97-AF65-F5344CB8AC3E}">
        <p14:creationId xmlns:p14="http://schemas.microsoft.com/office/powerpoint/2010/main" val="2206494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u="sng" dirty="0">
                <a:ea typeface="MS PGothic" charset="-128"/>
              </a:rPr>
              <a:t>Learning Objectives</a:t>
            </a:r>
            <a:endParaRPr lang="en-US" altLang="en-US" dirty="0">
              <a:ea typeface="MS PGothic" charset="-128"/>
            </a:endParaRPr>
          </a:p>
        </p:txBody>
      </p:sp>
      <p:sp>
        <p:nvSpPr>
          <p:cNvPr id="16386" name="Content Placeholder 2"/>
          <p:cNvSpPr>
            <a:spLocks noGrp="1"/>
          </p:cNvSpPr>
          <p:nvPr>
            <p:ph idx="1"/>
          </p:nvPr>
        </p:nvSpPr>
        <p:spPr/>
        <p:txBody>
          <a:bodyPr/>
          <a:lstStyle/>
          <a:p>
            <a:pPr marL="571500" indent="-514350">
              <a:buFont typeface="Calibri" charset="0"/>
              <a:buAutoNum type="arabicPeriod"/>
            </a:pPr>
            <a:r>
              <a:rPr lang="en-US" altLang="en-US" dirty="0">
                <a:ea typeface="MS PGothic" charset="-128"/>
              </a:rPr>
              <a:t>Identify and describe the stages of parenthood.</a:t>
            </a:r>
          </a:p>
          <a:p>
            <a:pPr marL="571500" indent="-514350">
              <a:buFont typeface="Calibri" charset="0"/>
              <a:buAutoNum type="arabicPeriod"/>
            </a:pPr>
            <a:r>
              <a:rPr lang="en-US" altLang="en-US" dirty="0">
                <a:ea typeface="MS PGothic" charset="-128"/>
              </a:rPr>
              <a:t>Identify and describe the influences on parenting.</a:t>
            </a:r>
          </a:p>
        </p:txBody>
      </p:sp>
    </p:spTree>
    <p:extLst>
      <p:ext uri="{BB962C8B-B14F-4D97-AF65-F5344CB8AC3E}">
        <p14:creationId xmlns:p14="http://schemas.microsoft.com/office/powerpoint/2010/main" val="321016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b="1" u="sng" dirty="0">
                <a:ea typeface="MS PGothic" charset="-128"/>
              </a:rPr>
              <a:t>Influences on Parenting </a:t>
            </a:r>
            <a:endParaRPr lang="en-US" altLang="en-US" dirty="0">
              <a:ea typeface="MS PGothic" charset="-128"/>
            </a:endParaRPr>
          </a:p>
        </p:txBody>
      </p:sp>
      <p:pic>
        <p:nvPicPr>
          <p:cNvPr id="49154" name="Picture 1" descr="Screen Shot 2016-01-28 at 10.51.25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06550"/>
            <a:ext cx="91440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392863" y="2732088"/>
            <a:ext cx="2293937" cy="18288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0" fontAlgn="base" hangingPunct="0">
              <a:spcBef>
                <a:spcPct val="0"/>
              </a:spcBef>
              <a:spcAft>
                <a:spcPct val="0"/>
              </a:spcAft>
              <a:defRPr/>
            </a:pPr>
            <a:endParaRPr lang="en-US" dirty="0">
              <a:solidFill>
                <a:srgbClr val="B9CDE5"/>
              </a:solidFill>
              <a:ea typeface="MS PGothic" charset="0"/>
              <a:cs typeface="MS PGothic" charset="0"/>
            </a:endParaRPr>
          </a:p>
        </p:txBody>
      </p:sp>
    </p:spTree>
    <p:extLst>
      <p:ext uri="{BB962C8B-B14F-4D97-AF65-F5344CB8AC3E}">
        <p14:creationId xmlns:p14="http://schemas.microsoft.com/office/powerpoint/2010/main" val="1783074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263525" y="1600200"/>
            <a:ext cx="4205288" cy="4525963"/>
          </a:xfrm>
        </p:spPr>
        <p:txBody>
          <a:bodyPr/>
          <a:lstStyle/>
          <a:p>
            <a:pPr>
              <a:buFont typeface="Wingdings" panose="05000000000000000000" pitchFamily="2" charset="2"/>
              <a:buChar char="§"/>
            </a:pPr>
            <a:r>
              <a:rPr lang="en-US" altLang="en-US" dirty="0">
                <a:ea typeface="MS PGothic" charset="-128"/>
              </a:rPr>
              <a:t>Initial search </a:t>
            </a:r>
            <a:r>
              <a:rPr lang="en-US" altLang="en-US" dirty="0">
                <a:ea typeface="MS PGothic" charset="-128"/>
                <a:sym typeface="Wingdings" charset="2"/>
              </a:rPr>
              <a:t> </a:t>
            </a:r>
            <a:endParaRPr lang="en-US" altLang="en-US" dirty="0" smtClean="0">
              <a:ea typeface="MS PGothic" charset="-128"/>
              <a:sym typeface="Wingdings" charset="2"/>
            </a:endParaRPr>
          </a:p>
          <a:p>
            <a:pPr marL="0" indent="0">
              <a:buNone/>
            </a:pPr>
            <a:r>
              <a:rPr lang="en-US" altLang="en-US" dirty="0">
                <a:ea typeface="MS PGothic" charset="-128"/>
                <a:sym typeface="Wingdings" charset="2"/>
              </a:rPr>
              <a:t> </a:t>
            </a:r>
            <a:r>
              <a:rPr lang="en-US" altLang="en-US" dirty="0" smtClean="0">
                <a:ea typeface="MS PGothic" charset="-128"/>
                <a:sym typeface="Wingdings" charset="2"/>
              </a:rPr>
              <a:t>   best </a:t>
            </a:r>
            <a:r>
              <a:rPr lang="en-US" altLang="en-US" dirty="0">
                <a:ea typeface="MS PGothic" charset="-128"/>
                <a:sym typeface="Wingdings" charset="2"/>
              </a:rPr>
              <a:t>parenting advice</a:t>
            </a:r>
          </a:p>
          <a:p>
            <a:pPr>
              <a:buFont typeface="Wingdings" panose="05000000000000000000" pitchFamily="2" charset="2"/>
              <a:buChar char="§"/>
            </a:pPr>
            <a:r>
              <a:rPr lang="en-US" altLang="en-US" dirty="0">
                <a:ea typeface="MS PGothic" charset="-128"/>
                <a:sym typeface="Wingdings" charset="2"/>
              </a:rPr>
              <a:t>Focused search   parenting topic of your choice</a:t>
            </a:r>
          </a:p>
          <a:p>
            <a:pPr>
              <a:buFont typeface="Wingdings" panose="05000000000000000000" pitchFamily="2" charset="2"/>
              <a:buChar char="§"/>
            </a:pPr>
            <a:r>
              <a:rPr lang="en-US" altLang="en-US" dirty="0">
                <a:ea typeface="MS PGothic" charset="-128"/>
                <a:sym typeface="Wingdings" charset="2"/>
              </a:rPr>
              <a:t>Find a reliable source</a:t>
            </a:r>
          </a:p>
          <a:p>
            <a:pPr>
              <a:buFont typeface="Wingdings" panose="05000000000000000000" pitchFamily="2" charset="2"/>
              <a:buChar char="§"/>
            </a:pPr>
            <a:r>
              <a:rPr lang="en-US" altLang="en-US" dirty="0">
                <a:ea typeface="MS PGothic" charset="-128"/>
                <a:sym typeface="Wingdings" charset="2"/>
              </a:rPr>
              <a:t>Answer the questions on your handout </a:t>
            </a:r>
            <a:endParaRPr lang="en-US" altLang="en-US" dirty="0">
              <a:ea typeface="MS PGothic" charset="-128"/>
            </a:endParaRPr>
          </a:p>
          <a:p>
            <a:pPr lvl="1"/>
            <a:endParaRPr lang="en-US" altLang="en-US" dirty="0">
              <a:ea typeface="MS PGothic" charset="-128"/>
            </a:endParaRPr>
          </a:p>
        </p:txBody>
      </p:sp>
      <p:sp>
        <p:nvSpPr>
          <p:cNvPr id="51202"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defTabSz="457200" eaLnBrk="0" fontAlgn="base" hangingPunct="0">
              <a:spcBef>
                <a:spcPct val="0"/>
              </a:spcBef>
              <a:spcAft>
                <a:spcPct val="0"/>
              </a:spcAft>
            </a:pPr>
            <a:r>
              <a:rPr lang="en-US" altLang="en-US" sz="4400" b="1" u="sng" dirty="0">
                <a:solidFill>
                  <a:srgbClr val="00B0F0"/>
                </a:solidFill>
                <a:latin typeface="Calibri" charset="0"/>
              </a:rPr>
              <a:t>Exploring Parenting Advice </a:t>
            </a:r>
            <a:endParaRPr lang="en-US" altLang="en-US" sz="4400" u="sng" dirty="0">
              <a:solidFill>
                <a:prstClr val="black"/>
              </a:solidFill>
              <a:latin typeface="Calibri" charset="0"/>
            </a:endParaRPr>
          </a:p>
        </p:txBody>
      </p:sp>
      <p:pic>
        <p:nvPicPr>
          <p:cNvPr id="51203" name="Picture 2" descr="Parenting_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41525"/>
            <a:ext cx="4051300" cy="303847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55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4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4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4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ltLang="en-US" b="1" u="sng" dirty="0">
                <a:ea typeface="MS PGothic" charset="-128"/>
              </a:rPr>
              <a:t>Overview</a:t>
            </a:r>
          </a:p>
        </p:txBody>
      </p:sp>
      <p:sp>
        <p:nvSpPr>
          <p:cNvPr id="53250" name="Content Placeholder 2"/>
          <p:cNvSpPr>
            <a:spLocks noGrp="1"/>
          </p:cNvSpPr>
          <p:nvPr>
            <p:ph idx="1"/>
          </p:nvPr>
        </p:nvSpPr>
        <p:spPr>
          <a:xfrm>
            <a:off x="457200" y="1293813"/>
            <a:ext cx="8229600" cy="5041900"/>
          </a:xfrm>
        </p:spPr>
        <p:txBody>
          <a:bodyPr/>
          <a:lstStyle/>
          <a:p>
            <a:pPr>
              <a:buFont typeface="Arial" panose="020B0604020202020204" pitchFamily="34" charset="0"/>
              <a:buChar char="•"/>
            </a:pPr>
            <a:r>
              <a:rPr lang="en-US" altLang="en-US" dirty="0">
                <a:solidFill>
                  <a:schemeClr val="bg1">
                    <a:lumMod val="65000"/>
                  </a:schemeClr>
                </a:solidFill>
                <a:ea typeface="MS PGothic" charset="-128"/>
              </a:rPr>
              <a:t>Introduction</a:t>
            </a:r>
          </a:p>
          <a:p>
            <a:pPr>
              <a:buFont typeface="Arial" panose="020B0604020202020204" pitchFamily="34" charset="0"/>
              <a:buChar char="•"/>
            </a:pPr>
            <a:r>
              <a:rPr lang="en-US" altLang="en-US" dirty="0" smtClean="0">
                <a:solidFill>
                  <a:schemeClr val="bg1">
                    <a:lumMod val="65000"/>
                  </a:schemeClr>
                </a:solidFill>
                <a:ea typeface="MS PGothic" charset="-128"/>
              </a:rPr>
              <a:t>The </a:t>
            </a:r>
            <a:r>
              <a:rPr lang="en-US" altLang="en-US" dirty="0">
                <a:solidFill>
                  <a:schemeClr val="bg1">
                    <a:lumMod val="65000"/>
                  </a:schemeClr>
                </a:solidFill>
                <a:ea typeface="MS PGothic" charset="-128"/>
              </a:rPr>
              <a:t>Six Stages of Parent Development</a:t>
            </a:r>
          </a:p>
          <a:p>
            <a:pPr>
              <a:buFont typeface="Arial" panose="020B0604020202020204" pitchFamily="34" charset="0"/>
              <a:buChar char="•"/>
            </a:pPr>
            <a:r>
              <a:rPr lang="en-US" altLang="en-US" dirty="0" smtClean="0">
                <a:solidFill>
                  <a:schemeClr val="bg1">
                    <a:lumMod val="65000"/>
                  </a:schemeClr>
                </a:solidFill>
                <a:ea typeface="MS PGothic" charset="-128"/>
              </a:rPr>
              <a:t>Influences </a:t>
            </a:r>
            <a:r>
              <a:rPr lang="en-US" altLang="en-US" dirty="0">
                <a:solidFill>
                  <a:schemeClr val="bg1">
                    <a:lumMod val="65000"/>
                  </a:schemeClr>
                </a:solidFill>
                <a:ea typeface="MS PGothic" charset="-128"/>
              </a:rPr>
              <a:t>on Parenting </a:t>
            </a:r>
          </a:p>
          <a:p>
            <a:pPr>
              <a:buFont typeface="Arial" panose="020B0604020202020204" pitchFamily="34" charset="0"/>
              <a:buChar char="•"/>
            </a:pPr>
            <a:r>
              <a:rPr lang="en-US" altLang="en-US" b="1" dirty="0" smtClean="0">
                <a:ea typeface="MS PGothic" charset="-128"/>
              </a:rPr>
              <a:t>Conclusion </a:t>
            </a:r>
            <a:endParaRPr lang="en-US" altLang="en-US" b="1" dirty="0">
              <a:ea typeface="MS PGothic" charset="-128"/>
            </a:endParaRPr>
          </a:p>
        </p:txBody>
      </p:sp>
    </p:spTree>
    <p:extLst>
      <p:ext uri="{BB962C8B-B14F-4D97-AF65-F5344CB8AC3E}">
        <p14:creationId xmlns:p14="http://schemas.microsoft.com/office/powerpoint/2010/main" val="3624321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b="1" u="sng" dirty="0">
                <a:ea typeface="MS PGothic" charset="-128"/>
              </a:rPr>
              <a:t>Conclusion</a:t>
            </a:r>
            <a:endParaRPr lang="en-US" altLang="en-US" dirty="0">
              <a:ea typeface="MS PGothic" charset="-128"/>
            </a:endParaRPr>
          </a:p>
        </p:txBody>
      </p:sp>
      <p:sp>
        <p:nvSpPr>
          <p:cNvPr id="43010" name="Content Placeholder 2"/>
          <p:cNvSpPr>
            <a:spLocks noGrp="1"/>
          </p:cNvSpPr>
          <p:nvPr>
            <p:ph idx="1"/>
          </p:nvPr>
        </p:nvSpPr>
        <p:spPr>
          <a:xfrm>
            <a:off x="2256647" y="5125925"/>
            <a:ext cx="8229600" cy="1449048"/>
          </a:xfrm>
        </p:spPr>
        <p:txBody>
          <a:bodyPr/>
          <a:lstStyle/>
          <a:p>
            <a:pPr>
              <a:buFont typeface="Wingdings" charset="2"/>
              <a:buChar char="§"/>
            </a:pPr>
            <a:r>
              <a:rPr lang="en-US" altLang="en-US" dirty="0">
                <a:ea typeface="MS PGothic" charset="-128"/>
              </a:rPr>
              <a:t>Bidirectional relationship </a:t>
            </a:r>
          </a:p>
          <a:p>
            <a:pPr>
              <a:buFont typeface="Wingdings" charset="2"/>
              <a:buChar char="§"/>
            </a:pPr>
            <a:r>
              <a:rPr lang="en-US" altLang="en-US" dirty="0">
                <a:ea typeface="MS PGothic" charset="-128"/>
              </a:rPr>
              <a:t>Behavior changes over time </a:t>
            </a:r>
          </a:p>
        </p:txBody>
      </p:sp>
      <p:pic>
        <p:nvPicPr>
          <p:cNvPr id="55299" name="Picture 1" descr="Parents_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6647" y="1417638"/>
            <a:ext cx="4737100" cy="355282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139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65018" y="155676"/>
            <a:ext cx="8229600" cy="1143000"/>
          </a:xfrm>
        </p:spPr>
        <p:txBody>
          <a:bodyPr/>
          <a:lstStyle/>
          <a:p>
            <a:r>
              <a:rPr lang="en-US" altLang="en-US" sz="4000" b="1" u="sng" dirty="0">
                <a:solidFill>
                  <a:srgbClr val="00B0F0"/>
                </a:solidFill>
                <a:ea typeface="MS PGothic" charset="-128"/>
              </a:rPr>
              <a:t>CAT: One-Minute Paper</a:t>
            </a:r>
          </a:p>
        </p:txBody>
      </p:sp>
      <p:sp>
        <p:nvSpPr>
          <p:cNvPr id="57346" name="Content Placeholder 2"/>
          <p:cNvSpPr>
            <a:spLocks noGrp="1"/>
          </p:cNvSpPr>
          <p:nvPr>
            <p:ph idx="1"/>
          </p:nvPr>
        </p:nvSpPr>
        <p:spPr>
          <a:xfrm>
            <a:off x="457200" y="1995093"/>
            <a:ext cx="8229600" cy="4525963"/>
          </a:xfrm>
        </p:spPr>
        <p:txBody>
          <a:bodyPr/>
          <a:lstStyle/>
          <a:p>
            <a:pPr marL="0" indent="0">
              <a:buNone/>
            </a:pPr>
            <a:r>
              <a:rPr lang="en-US" altLang="en-US" b="1" dirty="0">
                <a:ea typeface="MS PGothic" charset="-128"/>
              </a:rPr>
              <a:t>The Minute Paper</a:t>
            </a:r>
          </a:p>
          <a:p>
            <a:pPr lvl="1">
              <a:buFont typeface="Wingdings" charset="2"/>
              <a:buChar char="§"/>
            </a:pPr>
            <a:r>
              <a:rPr lang="en-US" altLang="en-US" dirty="0">
                <a:ea typeface="MS PGothic" charset="-128"/>
              </a:rPr>
              <a:t>What is the most important point you learned today? </a:t>
            </a:r>
          </a:p>
          <a:p>
            <a:pPr lvl="1">
              <a:buFont typeface="Wingdings" charset="2"/>
              <a:buChar char="§"/>
            </a:pPr>
            <a:r>
              <a:rPr lang="en-US" altLang="en-US" dirty="0">
                <a:ea typeface="MS PGothic" charset="-128"/>
              </a:rPr>
              <a:t>What important question remains unanswered?</a:t>
            </a:r>
          </a:p>
          <a:p>
            <a:pPr marL="457200" lvl="1" indent="0">
              <a:buNone/>
            </a:pPr>
            <a:endParaRPr lang="en-US" altLang="en-US" dirty="0">
              <a:ea typeface="MS PGothic" charset="-128"/>
            </a:endParaRPr>
          </a:p>
        </p:txBody>
      </p:sp>
      <p:pic>
        <p:nvPicPr>
          <p:cNvPr id="2" name="Picture 1"/>
          <p:cNvPicPr>
            <a:picLocks noChangeAspect="1"/>
          </p:cNvPicPr>
          <p:nvPr/>
        </p:nvPicPr>
        <p:blipFill>
          <a:blip r:embed="rId3"/>
          <a:stretch>
            <a:fillRect/>
          </a:stretch>
        </p:blipFill>
        <p:spPr>
          <a:xfrm>
            <a:off x="293527" y="74015"/>
            <a:ext cx="1833964" cy="1671243"/>
          </a:xfrm>
          <a:prstGeom prst="rect">
            <a:avLst/>
          </a:prstGeom>
        </p:spPr>
      </p:pic>
    </p:spTree>
    <p:extLst>
      <p:ext uri="{BB962C8B-B14F-4D97-AF65-F5344CB8AC3E}">
        <p14:creationId xmlns:p14="http://schemas.microsoft.com/office/powerpoint/2010/main" val="1019737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967"/>
            <a:ext cx="8229600" cy="1143000"/>
          </a:xfrm>
        </p:spPr>
        <p:txBody>
          <a:bodyPr/>
          <a:lstStyle/>
          <a:p>
            <a:r>
              <a:rPr lang="en-US" b="1" u="sng" dirty="0" smtClean="0"/>
              <a:t>Appendix A</a:t>
            </a:r>
            <a:endParaRPr lang="en-US" b="1" u="sng" dirty="0"/>
          </a:p>
        </p:txBody>
      </p:sp>
      <p:sp>
        <p:nvSpPr>
          <p:cNvPr id="3" name="Content Placeholder 2"/>
          <p:cNvSpPr>
            <a:spLocks noGrp="1"/>
          </p:cNvSpPr>
          <p:nvPr>
            <p:ph idx="1"/>
          </p:nvPr>
        </p:nvSpPr>
        <p:spPr>
          <a:xfrm>
            <a:off x="457200" y="889005"/>
            <a:ext cx="8229600" cy="4525963"/>
          </a:xfrm>
        </p:spPr>
        <p:txBody>
          <a:bodyPr/>
          <a:lstStyle/>
          <a:p>
            <a:pPr marL="0" indent="0">
              <a:buNone/>
            </a:pPr>
            <a:r>
              <a:rPr lang="en-US" sz="1800" b="1" dirty="0">
                <a:solidFill>
                  <a:srgbClr val="C00000"/>
                </a:solidFill>
              </a:rPr>
              <a:t>Changes in Parenthood </a:t>
            </a:r>
            <a:r>
              <a:rPr lang="en-US" sz="1800" b="1" dirty="0" smtClean="0">
                <a:solidFill>
                  <a:srgbClr val="C00000"/>
                </a:solidFill>
              </a:rPr>
              <a:t>Quiz</a:t>
            </a:r>
            <a:endParaRPr lang="en-US" sz="1800" dirty="0">
              <a:solidFill>
                <a:srgbClr val="C00000"/>
              </a:solidFill>
            </a:endParaRPr>
          </a:p>
          <a:p>
            <a:pPr lvl="0">
              <a:buFont typeface="+mj-lt"/>
              <a:buAutoNum type="arabicPeriod"/>
            </a:pPr>
            <a:r>
              <a:rPr lang="en-US" sz="1400" b="1" dirty="0" smtClean="0"/>
              <a:t>According </a:t>
            </a:r>
            <a:r>
              <a:rPr lang="en-US" sz="1400" b="1" dirty="0"/>
              <a:t>to the Pew Research Center, what statement is true regarding paid work outside of the house? </a:t>
            </a:r>
          </a:p>
          <a:p>
            <a:pPr lvl="1">
              <a:buFont typeface="+mj-lt"/>
              <a:buAutoNum type="alphaLcParenR"/>
            </a:pPr>
            <a:r>
              <a:rPr lang="en-US" sz="1200" dirty="0"/>
              <a:t>Mothers and fathers are now spending equal time doing paid work.</a:t>
            </a:r>
          </a:p>
          <a:p>
            <a:pPr lvl="1">
              <a:buFont typeface="+mj-lt"/>
              <a:buAutoNum type="alphaLcParenR"/>
            </a:pPr>
            <a:r>
              <a:rPr lang="en-US" sz="1200" dirty="0"/>
              <a:t>Fathers spend more time then mothers doing paid work.</a:t>
            </a:r>
          </a:p>
          <a:p>
            <a:pPr lvl="1">
              <a:buFont typeface="+mj-lt"/>
              <a:buAutoNum type="alphaLcParenR"/>
            </a:pPr>
            <a:r>
              <a:rPr lang="en-US" sz="1200" dirty="0"/>
              <a:t>Mothers spend more time then fathers doing paid work.</a:t>
            </a:r>
          </a:p>
          <a:p>
            <a:pPr lvl="1">
              <a:buFont typeface="+mj-lt"/>
              <a:buAutoNum type="alphaLcParenR"/>
            </a:pPr>
            <a:r>
              <a:rPr lang="en-US" sz="1200" dirty="0"/>
              <a:t>There has been no change over time in the amount of paid work mothers or fathers have been doing</a:t>
            </a:r>
            <a:r>
              <a:rPr lang="en-US" sz="1200" dirty="0" smtClean="0"/>
              <a:t>.</a:t>
            </a:r>
            <a:endParaRPr lang="en-US" dirty="0"/>
          </a:p>
          <a:p>
            <a:pPr lvl="0">
              <a:buFont typeface="+mj-lt"/>
              <a:buAutoNum type="arabicPeriod"/>
            </a:pPr>
            <a:r>
              <a:rPr lang="en-US" sz="1400" b="1" dirty="0" smtClean="0"/>
              <a:t>According </a:t>
            </a:r>
            <a:r>
              <a:rPr lang="en-US" sz="1400" b="1" dirty="0"/>
              <a:t>to the Pew Research Center, how has first time mothers age changed over time?</a:t>
            </a:r>
          </a:p>
          <a:p>
            <a:pPr marL="685800" lvl="1" indent="-228600">
              <a:buFont typeface="+mj-lt"/>
              <a:buAutoNum type="alphaLcParenR"/>
            </a:pPr>
            <a:r>
              <a:rPr lang="en-US" sz="1200" dirty="0"/>
              <a:t>There has been no change</a:t>
            </a:r>
          </a:p>
          <a:p>
            <a:pPr marL="685800" lvl="1" indent="-228600">
              <a:buFont typeface="+mj-lt"/>
              <a:buAutoNum type="alphaLcParenR"/>
            </a:pPr>
            <a:r>
              <a:rPr lang="en-US" sz="1200" dirty="0"/>
              <a:t>Mothers are getting younger</a:t>
            </a:r>
          </a:p>
          <a:p>
            <a:pPr marL="685800" lvl="1" indent="-228600">
              <a:buFont typeface="+mj-lt"/>
              <a:buAutoNum type="alphaLcParenR"/>
            </a:pPr>
            <a:r>
              <a:rPr lang="en-US" sz="1200" dirty="0"/>
              <a:t>Mothers are getting older </a:t>
            </a:r>
            <a:endParaRPr lang="en-US" dirty="0"/>
          </a:p>
          <a:p>
            <a:pPr lvl="0">
              <a:buFont typeface="+mj-lt"/>
              <a:buAutoNum type="arabicPeriod"/>
            </a:pPr>
            <a:r>
              <a:rPr lang="en-US" sz="1400" b="1" dirty="0" smtClean="0"/>
              <a:t>According </a:t>
            </a:r>
            <a:r>
              <a:rPr lang="en-US" sz="1400" b="1" dirty="0"/>
              <a:t>to the Pew Research Center, “7% of U.S. </a:t>
            </a:r>
            <a:r>
              <a:rPr lang="en-US" sz="1400" b="1" dirty="0"/>
              <a:t>fathers with children in their household do not work outside the home—that’s roughly 2 million dads.” What is the top reason more dads staying home then in the past? </a:t>
            </a:r>
          </a:p>
          <a:p>
            <a:pPr marL="685800" lvl="1" indent="-228600">
              <a:buFont typeface="+mj-lt"/>
              <a:buAutoNum type="alphaLcParenR"/>
            </a:pPr>
            <a:r>
              <a:rPr lang="en-US" sz="1200" dirty="0"/>
              <a:t>Can’t find work</a:t>
            </a:r>
          </a:p>
          <a:p>
            <a:pPr marL="685800" lvl="1" indent="-228600">
              <a:buFont typeface="+mj-lt"/>
              <a:buAutoNum type="alphaLcParenR"/>
            </a:pPr>
            <a:r>
              <a:rPr lang="en-US" sz="1200" dirty="0"/>
              <a:t>Caring for family</a:t>
            </a:r>
          </a:p>
          <a:p>
            <a:pPr marL="685800" lvl="1" indent="-228600">
              <a:buFont typeface="+mj-lt"/>
              <a:buAutoNum type="alphaLcParenR"/>
            </a:pPr>
            <a:r>
              <a:rPr lang="en-US" sz="1200" dirty="0"/>
              <a:t>Ill or disabled</a:t>
            </a:r>
          </a:p>
          <a:p>
            <a:pPr marL="685800" lvl="1" indent="-228600">
              <a:buFont typeface="+mj-lt"/>
              <a:buAutoNum type="alphaLcParenR"/>
            </a:pPr>
            <a:r>
              <a:rPr lang="en-US" sz="1200" dirty="0"/>
              <a:t>In school </a:t>
            </a:r>
            <a:endParaRPr lang="en-US" dirty="0"/>
          </a:p>
          <a:p>
            <a:pPr lvl="0">
              <a:buFont typeface="+mj-lt"/>
              <a:buAutoNum type="arabicPeriod"/>
            </a:pPr>
            <a:r>
              <a:rPr lang="en-US" sz="1400" b="1" dirty="0" smtClean="0"/>
              <a:t>According </a:t>
            </a:r>
            <a:r>
              <a:rPr lang="en-US" sz="1400" b="1" dirty="0"/>
              <a:t>to the Pew Research Center, what statement is true regarding how today’s mothers and fathers rate themselves?</a:t>
            </a:r>
          </a:p>
          <a:p>
            <a:pPr marL="685800" lvl="1" indent="-228600">
              <a:buFont typeface="+mj-lt"/>
              <a:buAutoNum type="alphaLcParenR"/>
            </a:pPr>
            <a:r>
              <a:rPr lang="en-US" sz="1200" dirty="0"/>
              <a:t>More mothers think they are doing an excellent or very good job compared to fathers. </a:t>
            </a:r>
          </a:p>
          <a:p>
            <a:pPr marL="685800" lvl="1" indent="-228600">
              <a:buFont typeface="+mj-lt"/>
              <a:buAutoNum type="alphaLcParenR"/>
            </a:pPr>
            <a:r>
              <a:rPr lang="en-US" sz="1200" dirty="0"/>
              <a:t>More fathers think they are doing an excellent or very good job compared to mothers. </a:t>
            </a:r>
          </a:p>
          <a:p>
            <a:pPr marL="685800" lvl="1" indent="-228600">
              <a:buFont typeface="+mj-lt"/>
              <a:buAutoNum type="alphaLcParenR"/>
            </a:pPr>
            <a:r>
              <a:rPr lang="en-US" sz="1200" dirty="0"/>
              <a:t>Mothers and fathers think they are doing an equal job. </a:t>
            </a:r>
          </a:p>
          <a:p>
            <a:pPr marL="685800" lvl="1" indent="-228600">
              <a:buFont typeface="+mj-lt"/>
              <a:buAutoNum type="alphaLcParenR"/>
            </a:pPr>
            <a:r>
              <a:rPr lang="en-US" sz="1200" dirty="0"/>
              <a:t>Less working mothers think they are doing an excellent or very good job compared to non-working mothers. </a:t>
            </a:r>
          </a:p>
          <a:p>
            <a:pPr marL="0" indent="0">
              <a:buNone/>
            </a:pPr>
            <a:endParaRPr lang="en-US" dirty="0"/>
          </a:p>
        </p:txBody>
      </p:sp>
    </p:spTree>
    <p:extLst>
      <p:ext uri="{BB962C8B-B14F-4D97-AF65-F5344CB8AC3E}">
        <p14:creationId xmlns:p14="http://schemas.microsoft.com/office/powerpoint/2010/main" val="37754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46903" y="1350036"/>
            <a:ext cx="2508018" cy="1435484"/>
            <a:chOff x="3909" y="839152"/>
            <a:chExt cx="2508018" cy="1435484"/>
          </a:xfrm>
        </p:grpSpPr>
        <p:sp>
          <p:nvSpPr>
            <p:cNvPr id="6" name="Rectangle 5"/>
            <p:cNvSpPr/>
            <p:nvPr/>
          </p:nvSpPr>
          <p:spPr>
            <a:xfrm>
              <a:off x="3909" y="839152"/>
              <a:ext cx="2508018" cy="1435484"/>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Rectangle 6"/>
            <p:cNvSpPr/>
            <p:nvPr/>
          </p:nvSpPr>
          <p:spPr>
            <a:xfrm>
              <a:off x="3909" y="839152"/>
              <a:ext cx="2508018" cy="14354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1. The Image Making Stage</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p>
          </p:txBody>
        </p:sp>
      </p:grpSp>
      <p:sp>
        <p:nvSpPr>
          <p:cNvPr id="10" name="Title 1"/>
          <p:cNvSpPr>
            <a:spLocks noGrp="1"/>
          </p:cNvSpPr>
          <p:nvPr>
            <p:ph type="title"/>
          </p:nvPr>
        </p:nvSpPr>
        <p:spPr>
          <a:xfrm>
            <a:off x="457200" y="52967"/>
            <a:ext cx="8229600" cy="1143000"/>
          </a:xfrm>
        </p:spPr>
        <p:txBody>
          <a:bodyPr/>
          <a:lstStyle/>
          <a:p>
            <a:r>
              <a:rPr lang="en-US" b="1" u="sng" dirty="0" smtClean="0"/>
              <a:t>Appendix B</a:t>
            </a:r>
            <a:endParaRPr lang="en-US" b="1" u="sng" dirty="0"/>
          </a:p>
        </p:txBody>
      </p:sp>
      <p:grpSp>
        <p:nvGrpSpPr>
          <p:cNvPr id="12" name="Group 11"/>
          <p:cNvGrpSpPr/>
          <p:nvPr/>
        </p:nvGrpSpPr>
        <p:grpSpPr>
          <a:xfrm>
            <a:off x="5430692" y="1280709"/>
            <a:ext cx="2508018" cy="1504811"/>
            <a:chOff x="3088772" y="804489"/>
            <a:chExt cx="2508018" cy="1504811"/>
          </a:xfrm>
        </p:grpSpPr>
        <p:sp>
          <p:nvSpPr>
            <p:cNvPr id="34" name="Rectangle 33"/>
            <p:cNvSpPr/>
            <p:nvPr/>
          </p:nvSpPr>
          <p:spPr>
            <a:xfrm>
              <a:off x="3088772" y="804489"/>
              <a:ext cx="2508018" cy="1504811"/>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5" name="Rectangle 34"/>
            <p:cNvSpPr/>
            <p:nvPr/>
          </p:nvSpPr>
          <p:spPr>
            <a:xfrm>
              <a:off x="3088772" y="804489"/>
              <a:ext cx="2508018" cy="1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 The Nurturing Stage </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endParaRPr lang="en-US" sz="800" kern="1200" dirty="0">
                <a:solidFill>
                  <a:schemeClr val="tx1"/>
                </a:solidFill>
              </a:endParaRPr>
            </a:p>
          </p:txBody>
        </p:sp>
      </p:grpSp>
      <p:grpSp>
        <p:nvGrpSpPr>
          <p:cNvPr id="14" name="Group 13"/>
          <p:cNvGrpSpPr/>
          <p:nvPr/>
        </p:nvGrpSpPr>
        <p:grpSpPr>
          <a:xfrm>
            <a:off x="1633781" y="2904957"/>
            <a:ext cx="2517850" cy="1504811"/>
            <a:chOff x="-5923" y="2886144"/>
            <a:chExt cx="2517850" cy="1504811"/>
          </a:xfrm>
        </p:grpSpPr>
        <p:sp>
          <p:nvSpPr>
            <p:cNvPr id="30" name="Rectangle 29"/>
            <p:cNvSpPr/>
            <p:nvPr/>
          </p:nvSpPr>
          <p:spPr>
            <a:xfrm>
              <a:off x="3909" y="2886144"/>
              <a:ext cx="2508018" cy="1504811"/>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1" name="Rectangle 30"/>
            <p:cNvSpPr/>
            <p:nvPr/>
          </p:nvSpPr>
          <p:spPr>
            <a:xfrm>
              <a:off x="-5923" y="2886144"/>
              <a:ext cx="2508018" cy="1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3. The Authority Stage</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endParaRPr lang="en-US" sz="800" kern="1200" dirty="0">
                <a:solidFill>
                  <a:schemeClr val="tx1"/>
                </a:solidFill>
              </a:endParaRPr>
            </a:p>
          </p:txBody>
        </p:sp>
      </p:grpSp>
      <p:grpSp>
        <p:nvGrpSpPr>
          <p:cNvPr id="16" name="Group 15"/>
          <p:cNvGrpSpPr/>
          <p:nvPr/>
        </p:nvGrpSpPr>
        <p:grpSpPr>
          <a:xfrm>
            <a:off x="5444603" y="2904956"/>
            <a:ext cx="2508018" cy="1504811"/>
            <a:chOff x="3088772" y="2886144"/>
            <a:chExt cx="2508018" cy="1504811"/>
          </a:xfrm>
        </p:grpSpPr>
        <p:sp>
          <p:nvSpPr>
            <p:cNvPr id="26" name="Rectangle 25"/>
            <p:cNvSpPr/>
            <p:nvPr/>
          </p:nvSpPr>
          <p:spPr>
            <a:xfrm>
              <a:off x="3088772" y="2886144"/>
              <a:ext cx="2508018" cy="1504811"/>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Rectangle 26"/>
            <p:cNvSpPr/>
            <p:nvPr/>
          </p:nvSpPr>
          <p:spPr>
            <a:xfrm>
              <a:off x="3088772" y="2886144"/>
              <a:ext cx="2508018" cy="1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4. The Interpretive Stage </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endParaRPr lang="en-US" sz="800" kern="1200" dirty="0">
                <a:solidFill>
                  <a:schemeClr val="tx1"/>
                </a:solidFill>
              </a:endParaRPr>
            </a:p>
          </p:txBody>
        </p:sp>
      </p:grpSp>
      <p:grpSp>
        <p:nvGrpSpPr>
          <p:cNvPr id="18" name="Group 17"/>
          <p:cNvGrpSpPr/>
          <p:nvPr/>
        </p:nvGrpSpPr>
        <p:grpSpPr>
          <a:xfrm>
            <a:off x="1633781" y="4529205"/>
            <a:ext cx="2508018" cy="1504811"/>
            <a:chOff x="3909" y="4967799"/>
            <a:chExt cx="2508018" cy="1504811"/>
          </a:xfrm>
        </p:grpSpPr>
        <p:sp>
          <p:nvSpPr>
            <p:cNvPr id="22" name="Rectangle 21"/>
            <p:cNvSpPr/>
            <p:nvPr/>
          </p:nvSpPr>
          <p:spPr>
            <a:xfrm>
              <a:off x="3909" y="4967799"/>
              <a:ext cx="2508018" cy="1504811"/>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Rectangle 22"/>
            <p:cNvSpPr/>
            <p:nvPr/>
          </p:nvSpPr>
          <p:spPr>
            <a:xfrm>
              <a:off x="3909" y="4967799"/>
              <a:ext cx="2508018" cy="1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5. The Interdependent Stage </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endParaRPr lang="en-US" sz="800" kern="1200" dirty="0">
                <a:solidFill>
                  <a:schemeClr val="tx1"/>
                </a:solidFill>
              </a:endParaRPr>
            </a:p>
          </p:txBody>
        </p:sp>
      </p:grpSp>
      <p:grpSp>
        <p:nvGrpSpPr>
          <p:cNvPr id="19" name="Group 18"/>
          <p:cNvGrpSpPr/>
          <p:nvPr/>
        </p:nvGrpSpPr>
        <p:grpSpPr>
          <a:xfrm>
            <a:off x="5444603" y="4529205"/>
            <a:ext cx="2508018" cy="1504811"/>
            <a:chOff x="3088772" y="4967799"/>
            <a:chExt cx="2508018" cy="1504811"/>
          </a:xfrm>
        </p:grpSpPr>
        <p:sp>
          <p:nvSpPr>
            <p:cNvPr id="20" name="Rectangle 19"/>
            <p:cNvSpPr/>
            <p:nvPr/>
          </p:nvSpPr>
          <p:spPr>
            <a:xfrm>
              <a:off x="3088772" y="4967799"/>
              <a:ext cx="2508018" cy="1504811"/>
            </a:xfrm>
            <a:prstGeom prst="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Rectangle 20"/>
            <p:cNvSpPr/>
            <p:nvPr/>
          </p:nvSpPr>
          <p:spPr>
            <a:xfrm>
              <a:off x="3088772" y="4967799"/>
              <a:ext cx="2508018" cy="1504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6. The Departure Stage</a:t>
              </a:r>
            </a:p>
            <a:p>
              <a:pPr lvl="0" algn="l" defTabSz="533400">
                <a:lnSpc>
                  <a:spcPct val="90000"/>
                </a:lnSpc>
                <a:spcBef>
                  <a:spcPct val="0"/>
                </a:spcBef>
                <a:spcAft>
                  <a:spcPct val="35000"/>
                </a:spcAft>
              </a:pPr>
              <a:r>
                <a:rPr lang="en-US" sz="800" kern="1200" dirty="0">
                  <a:solidFill>
                    <a:srgbClr val="000000"/>
                  </a:solidFill>
                </a:rPr>
                <a:t>How old is the child?</a:t>
              </a:r>
            </a:p>
            <a:p>
              <a:pPr lvl="0" algn="l" defTabSz="533400">
                <a:lnSpc>
                  <a:spcPct val="90000"/>
                </a:lnSpc>
                <a:spcBef>
                  <a:spcPct val="0"/>
                </a:spcBef>
                <a:spcAft>
                  <a:spcPct val="35000"/>
                </a:spcAft>
              </a:pPr>
              <a:r>
                <a:rPr lang="en-US" sz="800" kern="1200" dirty="0">
                  <a:solidFill>
                    <a:srgbClr val="000000"/>
                  </a:solidFill>
                </a:rPr>
                <a:t>What is the main task or goal of parenthood?  </a:t>
              </a:r>
            </a:p>
            <a:p>
              <a:pPr lvl="0" algn="l" defTabSz="533400">
                <a:lnSpc>
                  <a:spcPct val="90000"/>
                </a:lnSpc>
                <a:spcBef>
                  <a:spcPct val="0"/>
                </a:spcBef>
                <a:spcAft>
                  <a:spcPct val="35000"/>
                </a:spcAft>
              </a:pPr>
              <a:r>
                <a:rPr lang="en-US" sz="800" kern="1200" dirty="0">
                  <a:solidFill>
                    <a:srgbClr val="000000"/>
                  </a:solidFill>
                </a:rPr>
                <a:t>What challenges exist for parents? </a:t>
              </a:r>
            </a:p>
            <a:p>
              <a:pPr lvl="0" algn="l" defTabSz="533400">
                <a:lnSpc>
                  <a:spcPct val="90000"/>
                </a:lnSpc>
                <a:spcBef>
                  <a:spcPct val="0"/>
                </a:spcBef>
                <a:spcAft>
                  <a:spcPct val="35000"/>
                </a:spcAft>
              </a:pPr>
              <a:r>
                <a:rPr lang="en-US" sz="800" kern="1200" dirty="0">
                  <a:solidFill>
                    <a:srgbClr val="000000"/>
                  </a:solidFill>
                </a:rPr>
                <a:t>What parent characteristics influence parenthood here? </a:t>
              </a:r>
            </a:p>
            <a:p>
              <a:pPr lvl="0" algn="l" defTabSz="533400">
                <a:lnSpc>
                  <a:spcPct val="90000"/>
                </a:lnSpc>
                <a:spcBef>
                  <a:spcPct val="0"/>
                </a:spcBef>
                <a:spcAft>
                  <a:spcPct val="35000"/>
                </a:spcAft>
              </a:pPr>
              <a:r>
                <a:rPr lang="en-US" sz="800" kern="1200" dirty="0">
                  <a:solidFill>
                    <a:srgbClr val="000000"/>
                  </a:solidFill>
                </a:rPr>
                <a:t>What child characteristics influence parenthood here?   </a:t>
              </a:r>
            </a:p>
            <a:p>
              <a:pPr lvl="0" algn="l" defTabSz="533400">
                <a:lnSpc>
                  <a:spcPct val="90000"/>
                </a:lnSpc>
                <a:spcBef>
                  <a:spcPct val="0"/>
                </a:spcBef>
                <a:spcAft>
                  <a:spcPct val="35000"/>
                </a:spcAft>
              </a:pPr>
              <a:r>
                <a:rPr lang="en-US" sz="800" kern="1200" dirty="0">
                  <a:solidFill>
                    <a:srgbClr val="000000"/>
                  </a:solidFill>
                </a:rPr>
                <a:t>What contextual factors influence parenthood here? </a:t>
              </a:r>
              <a:endParaRPr lang="en-US" sz="800" kern="1200" dirty="0">
                <a:solidFill>
                  <a:schemeClr val="tx1"/>
                </a:solidFill>
              </a:endParaRPr>
            </a:p>
          </p:txBody>
        </p:sp>
      </p:grpSp>
    </p:spTree>
    <p:extLst>
      <p:ext uri="{BB962C8B-B14F-4D97-AF65-F5344CB8AC3E}">
        <p14:creationId xmlns:p14="http://schemas.microsoft.com/office/powerpoint/2010/main" val="17508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2967"/>
            <a:ext cx="8229600" cy="1143000"/>
          </a:xfrm>
        </p:spPr>
        <p:txBody>
          <a:bodyPr/>
          <a:lstStyle/>
          <a:p>
            <a:r>
              <a:rPr lang="en-US" b="1" u="sng" dirty="0" smtClean="0"/>
              <a:t>Appendix B</a:t>
            </a:r>
            <a:endParaRPr lang="en-US" b="1" u="sng" dirty="0"/>
          </a:p>
        </p:txBody>
      </p:sp>
      <p:graphicFrame>
        <p:nvGraphicFramePr>
          <p:cNvPr id="5" name="Object 4"/>
          <p:cNvGraphicFramePr>
            <a:graphicFrameLocks noChangeAspect="1"/>
          </p:cNvGraphicFramePr>
          <p:nvPr>
            <p:extLst>
              <p:ext uri="{D42A27DB-BD31-4B8C-83A1-F6EECF244321}">
                <p14:modId xmlns:p14="http://schemas.microsoft.com/office/powerpoint/2010/main" val="236253936"/>
              </p:ext>
            </p:extLst>
          </p:nvPr>
        </p:nvGraphicFramePr>
        <p:xfrm>
          <a:off x="3536658" y="2651125"/>
          <a:ext cx="2070684" cy="1793875"/>
        </p:xfrm>
        <a:graphic>
          <a:graphicData uri="http://schemas.openxmlformats.org/presentationml/2006/ole">
            <mc:AlternateContent xmlns:mc="http://schemas.openxmlformats.org/markup-compatibility/2006">
              <mc:Choice xmlns:v="urn:schemas-microsoft-com:vml" Requires="v">
                <p:oleObj spid="_x0000_s1028" name="Document" showAsIcon="1" r:id="rId4" imgW="914400" imgH="792360" progId="Word.Document.12">
                  <p:embed/>
                </p:oleObj>
              </mc:Choice>
              <mc:Fallback>
                <p:oleObj name="Document" showAsIcon="1" r:id="rId4" imgW="914400" imgH="792360" progId="Word.Document.12">
                  <p:embed/>
                  <p:pic>
                    <p:nvPicPr>
                      <p:cNvPr id="0" name=""/>
                      <p:cNvPicPr/>
                      <p:nvPr/>
                    </p:nvPicPr>
                    <p:blipFill>
                      <a:blip r:embed="rId5"/>
                      <a:stretch>
                        <a:fillRect/>
                      </a:stretch>
                    </p:blipFill>
                    <p:spPr>
                      <a:xfrm>
                        <a:off x="3536658" y="2651125"/>
                        <a:ext cx="2070684" cy="1793875"/>
                      </a:xfrm>
                      <a:prstGeom prst="rect">
                        <a:avLst/>
                      </a:prstGeom>
                    </p:spPr>
                  </p:pic>
                </p:oleObj>
              </mc:Fallback>
            </mc:AlternateContent>
          </a:graphicData>
        </a:graphic>
      </p:graphicFrame>
    </p:spTree>
    <p:extLst>
      <p:ext uri="{BB962C8B-B14F-4D97-AF65-F5344CB8AC3E}">
        <p14:creationId xmlns:p14="http://schemas.microsoft.com/office/powerpoint/2010/main" val="55550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2967"/>
            <a:ext cx="8229600" cy="1143000"/>
          </a:xfrm>
        </p:spPr>
        <p:txBody>
          <a:bodyPr/>
          <a:lstStyle/>
          <a:p>
            <a:r>
              <a:rPr lang="en-US" b="1" u="sng" dirty="0" smtClean="0"/>
              <a:t>Appendix C</a:t>
            </a:r>
            <a:endParaRPr lang="en-US" b="1" u="sng" dirty="0"/>
          </a:p>
        </p:txBody>
      </p:sp>
      <p:graphicFrame>
        <p:nvGraphicFramePr>
          <p:cNvPr id="6" name="Object 5"/>
          <p:cNvGraphicFramePr>
            <a:graphicFrameLocks noChangeAspect="1"/>
          </p:cNvGraphicFramePr>
          <p:nvPr>
            <p:extLst>
              <p:ext uri="{D42A27DB-BD31-4B8C-83A1-F6EECF244321}">
                <p14:modId xmlns:p14="http://schemas.microsoft.com/office/powerpoint/2010/main" val="3857711284"/>
              </p:ext>
            </p:extLst>
          </p:nvPr>
        </p:nvGraphicFramePr>
        <p:xfrm>
          <a:off x="3551317" y="2651125"/>
          <a:ext cx="2041365" cy="1768475"/>
        </p:xfrm>
        <a:graphic>
          <a:graphicData uri="http://schemas.openxmlformats.org/presentationml/2006/ole">
            <mc:AlternateContent xmlns:mc="http://schemas.openxmlformats.org/markup-compatibility/2006">
              <mc:Choice xmlns:v="urn:schemas-microsoft-com:vml" Requires="v">
                <p:oleObj spid="_x0000_s2051" name="Document" showAsIcon="1" r:id="rId4" imgW="914400" imgH="792360" progId="Word.Document.12">
                  <p:embed/>
                </p:oleObj>
              </mc:Choice>
              <mc:Fallback>
                <p:oleObj name="Document" showAsIcon="1" r:id="rId4" imgW="914400" imgH="792360" progId="Word.Document.12">
                  <p:embed/>
                  <p:pic>
                    <p:nvPicPr>
                      <p:cNvPr id="0" name=""/>
                      <p:cNvPicPr/>
                      <p:nvPr/>
                    </p:nvPicPr>
                    <p:blipFill>
                      <a:blip r:embed="rId5"/>
                      <a:stretch>
                        <a:fillRect/>
                      </a:stretch>
                    </p:blipFill>
                    <p:spPr>
                      <a:xfrm>
                        <a:off x="3551317" y="2651125"/>
                        <a:ext cx="2041365" cy="1768475"/>
                      </a:xfrm>
                      <a:prstGeom prst="rect">
                        <a:avLst/>
                      </a:prstGeom>
                    </p:spPr>
                  </p:pic>
                </p:oleObj>
              </mc:Fallback>
            </mc:AlternateContent>
          </a:graphicData>
        </a:graphic>
      </p:graphicFrame>
    </p:spTree>
    <p:extLst>
      <p:ext uri="{BB962C8B-B14F-4D97-AF65-F5344CB8AC3E}">
        <p14:creationId xmlns:p14="http://schemas.microsoft.com/office/powerpoint/2010/main" val="3987976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2967"/>
            <a:ext cx="8229600" cy="1143000"/>
          </a:xfrm>
        </p:spPr>
        <p:txBody>
          <a:bodyPr/>
          <a:lstStyle/>
          <a:p>
            <a:r>
              <a:rPr lang="en-US" b="1" u="sng" dirty="0" smtClean="0"/>
              <a:t>Appendix D</a:t>
            </a:r>
            <a:endParaRPr lang="en-US" b="1" u="sng" dirty="0"/>
          </a:p>
        </p:txBody>
      </p:sp>
      <p:graphicFrame>
        <p:nvGraphicFramePr>
          <p:cNvPr id="5" name="Object 4"/>
          <p:cNvGraphicFramePr>
            <a:graphicFrameLocks noChangeAspect="1"/>
          </p:cNvGraphicFramePr>
          <p:nvPr>
            <p:extLst>
              <p:ext uri="{D42A27DB-BD31-4B8C-83A1-F6EECF244321}">
                <p14:modId xmlns:p14="http://schemas.microsoft.com/office/powerpoint/2010/main" val="2227653819"/>
              </p:ext>
            </p:extLst>
          </p:nvPr>
        </p:nvGraphicFramePr>
        <p:xfrm>
          <a:off x="3536658" y="2625725"/>
          <a:ext cx="2070684" cy="1793875"/>
        </p:xfrm>
        <a:graphic>
          <a:graphicData uri="http://schemas.openxmlformats.org/presentationml/2006/ole">
            <mc:AlternateContent xmlns:mc="http://schemas.openxmlformats.org/markup-compatibility/2006">
              <mc:Choice xmlns:v="urn:schemas-microsoft-com:vml" Requires="v">
                <p:oleObj spid="_x0000_s3075" name="Document" showAsIcon="1" r:id="rId4" imgW="914400" imgH="792360" progId="Word.Document.12">
                  <p:embed/>
                </p:oleObj>
              </mc:Choice>
              <mc:Fallback>
                <p:oleObj name="Document" showAsIcon="1" r:id="rId4" imgW="914400" imgH="792360" progId="Word.Document.12">
                  <p:embed/>
                  <p:pic>
                    <p:nvPicPr>
                      <p:cNvPr id="0" name=""/>
                      <p:cNvPicPr/>
                      <p:nvPr/>
                    </p:nvPicPr>
                    <p:blipFill>
                      <a:blip r:embed="rId5"/>
                      <a:stretch>
                        <a:fillRect/>
                      </a:stretch>
                    </p:blipFill>
                    <p:spPr>
                      <a:xfrm>
                        <a:off x="3536658" y="2625725"/>
                        <a:ext cx="2070684" cy="1793875"/>
                      </a:xfrm>
                      <a:prstGeom prst="rect">
                        <a:avLst/>
                      </a:prstGeom>
                    </p:spPr>
                  </p:pic>
                </p:oleObj>
              </mc:Fallback>
            </mc:AlternateContent>
          </a:graphicData>
        </a:graphic>
      </p:graphicFrame>
    </p:spTree>
    <p:extLst>
      <p:ext uri="{BB962C8B-B14F-4D97-AF65-F5344CB8AC3E}">
        <p14:creationId xmlns:p14="http://schemas.microsoft.com/office/powerpoint/2010/main" val="227462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ea typeface="MS PGothic" charset="-128"/>
              </a:rPr>
              <a:t>Overview</a:t>
            </a:r>
          </a:p>
        </p:txBody>
      </p:sp>
      <p:sp>
        <p:nvSpPr>
          <p:cNvPr id="18434" name="Content Placeholder 2"/>
          <p:cNvSpPr>
            <a:spLocks noGrp="1"/>
          </p:cNvSpPr>
          <p:nvPr>
            <p:ph idx="1"/>
          </p:nvPr>
        </p:nvSpPr>
        <p:spPr>
          <a:xfrm>
            <a:off x="457200" y="1293813"/>
            <a:ext cx="8229600" cy="5041900"/>
          </a:xfrm>
        </p:spPr>
        <p:txBody>
          <a:bodyPr/>
          <a:lstStyle/>
          <a:p>
            <a:r>
              <a:rPr lang="en-US" altLang="en-US" b="1" dirty="0">
                <a:ea typeface="MS PGothic" charset="-128"/>
              </a:rPr>
              <a:t>Introduction</a:t>
            </a:r>
          </a:p>
          <a:p>
            <a:pPr lvl="1">
              <a:buFont typeface="Arial" panose="020B0604020202020204" pitchFamily="34" charset="0"/>
              <a:buChar char="•"/>
            </a:pPr>
            <a:r>
              <a:rPr lang="en-US" altLang="en-US" b="1" dirty="0">
                <a:ea typeface="MS PGothic" charset="-128"/>
              </a:rPr>
              <a:t>Changes in </a:t>
            </a:r>
            <a:r>
              <a:rPr lang="en-US" altLang="en-US" b="1" dirty="0" smtClean="0">
                <a:ea typeface="MS PGothic" charset="-128"/>
              </a:rPr>
              <a:t>Parenthood</a:t>
            </a:r>
            <a:endParaRPr lang="en-US" altLang="en-US" b="1" dirty="0">
              <a:ea typeface="MS PGothic" charset="-128"/>
            </a:endParaRPr>
          </a:p>
          <a:p>
            <a:r>
              <a:rPr lang="en-US" altLang="en-US" dirty="0">
                <a:ea typeface="MS PGothic" charset="-128"/>
              </a:rPr>
              <a:t>The Six Stages of Parent Development</a:t>
            </a:r>
          </a:p>
          <a:p>
            <a:r>
              <a:rPr lang="en-US" altLang="en-US" dirty="0" smtClean="0">
                <a:ea typeface="MS PGothic" charset="-128"/>
              </a:rPr>
              <a:t>Influences </a:t>
            </a:r>
            <a:r>
              <a:rPr lang="en-US" altLang="en-US" dirty="0">
                <a:ea typeface="MS PGothic" charset="-128"/>
              </a:rPr>
              <a:t>on Parenting </a:t>
            </a:r>
          </a:p>
          <a:p>
            <a:r>
              <a:rPr lang="en-US" altLang="en-US" dirty="0" smtClean="0">
                <a:ea typeface="MS PGothic" charset="-128"/>
              </a:rPr>
              <a:t>Conclusion </a:t>
            </a:r>
            <a:endParaRPr lang="en-US" altLang="en-US" dirty="0">
              <a:ea typeface="MS PGothic" charset="-128"/>
            </a:endParaRPr>
          </a:p>
        </p:txBody>
      </p:sp>
    </p:spTree>
    <p:extLst>
      <p:ext uri="{BB962C8B-B14F-4D97-AF65-F5344CB8AC3E}">
        <p14:creationId xmlns:p14="http://schemas.microsoft.com/office/powerpoint/2010/main" val="3662804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112049"/>
        </p:xfrm>
        <a:graphic>
          <a:graphicData uri="http://schemas.openxmlformats.org/drawingml/2006/table">
            <a:tbl>
              <a:tblPr/>
              <a:tblGrid>
                <a:gridCol w="508912">
                  <a:extLst>
                    <a:ext uri="{9D8B030D-6E8A-4147-A177-3AD203B41FA5}"/>
                  </a:extLst>
                </a:gridCol>
                <a:gridCol w="5663288">
                  <a:extLst>
                    <a:ext uri="{9D8B030D-6E8A-4147-A177-3AD203B41FA5}"/>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Family kim881231 </a:t>
                      </a:r>
                      <a:r>
                        <a:rPr lang="en-US" sz="900" b="0" i="0" u="none" strike="noStrike" baseline="0" dirty="0" smtClean="0">
                          <a:solidFill>
                            <a:srgbClr val="00B050"/>
                          </a:solidFill>
                          <a:effectLst/>
                          <a:latin typeface="+mn-lt"/>
                        </a:rPr>
                        <a:t>https://pixabay.com/en/family-korean-baby-smile-parents-320659/ https://creativecommons.org/publicdomain/zero/1.0/deed.en</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extLst>
              </a:tr>
              <a:tr h="414972">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5</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Graph Source: Pew Research Center. (2013). Modern Parenthood. Retrieved from </a:t>
                      </a:r>
                    </a:p>
                    <a:p>
                      <a:pPr algn="l" fontAlgn="b"/>
                      <a:r>
                        <a:rPr lang="en-US" sz="900" b="0" i="0" u="none" strike="noStrike" dirty="0" smtClean="0">
                          <a:solidFill>
                            <a:srgbClr val="00B050"/>
                          </a:solidFill>
                          <a:effectLst/>
                          <a:latin typeface="+mn-lt"/>
                        </a:rPr>
                        <a:t>http://www.pewsocialtrends.org/2013/03/14/modern-parenthood-roles-of-moms-and-dads-converge-as-they-balance-work-and-family/</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Graph Source: Pew Research Center. (2010). The New Demography of American Motherhood. Retrieved from </a:t>
                      </a:r>
                    </a:p>
                    <a:p>
                      <a:pPr algn="l" fontAlgn="b"/>
                      <a:r>
                        <a:rPr lang="en-US" sz="900" b="0" i="0" u="none" strike="noStrike" dirty="0" smtClean="0">
                          <a:solidFill>
                            <a:srgbClr val="00B050"/>
                          </a:solidFill>
                          <a:effectLst/>
                          <a:latin typeface="+mn-lt"/>
                        </a:rPr>
                        <a:t>http://www.pewsocialtrends.org/2010/05/06/the-new-demography-of-american-motherhood/</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Graph Source: Pew Research Center. (2015). 5 facts about today’s fathers. Retrieved from</a:t>
                      </a:r>
                    </a:p>
                    <a:p>
                      <a:pPr algn="l" fontAlgn="b"/>
                      <a:r>
                        <a:rPr lang="en-US" sz="900" b="0" i="0" u="none" strike="noStrike" dirty="0" smtClean="0">
                          <a:solidFill>
                            <a:srgbClr val="00B050"/>
                          </a:solidFill>
                          <a:effectLst/>
                          <a:latin typeface="+mn-lt"/>
                        </a:rPr>
                        <a:t>http://www.pewresearch.org/fact-tank/2015/06/18/5-facts-about-todays-fathers/ </a:t>
                      </a:r>
                    </a:p>
                  </a:txBody>
                  <a:tcPr marL="3493" marR="3493" marT="3492" marB="0" anchor="b">
                    <a:lnL>
                      <a:noFill/>
                    </a:lnL>
                    <a:lnR>
                      <a:noFill/>
                    </a:lnR>
                    <a:lnT>
                      <a:noFill/>
                    </a:lnT>
                    <a:lnB>
                      <a:noFill/>
                    </a:lnB>
                  </a:tcPr>
                </a:tc>
                <a:extLst>
                  <a:ext uri="{0D108BD9-81ED-4DB2-BD59-A6C34878D82A}"/>
                </a:extLst>
              </a:tr>
              <a:tr h="414972">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Graph Source: Pew Research Center. (2013). Modern Parenthood. Retrieved from </a:t>
                      </a:r>
                      <a:r>
                        <a:rPr lang="en-US" sz="900" b="0" i="0" u="none" strike="noStrike" dirty="0" smtClean="0">
                          <a:solidFill>
                            <a:srgbClr val="00B050"/>
                          </a:solidFill>
                          <a:effectLst/>
                          <a:latin typeface="+mn-lt"/>
                        </a:rPr>
                        <a:t>http://www.pewsocialtrends.org/2013/03/14/modern-parenthood-roles-of-moms-and-dads-converge-as-they-balance-work-and-family/</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18</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Calibri"/>
                        </a:rPr>
                        <a:t> Credit: </a:t>
                      </a:r>
                      <a:r>
                        <a:rPr lang="pt-BR" sz="900" b="0" i="0" u="none" strike="noStrike" baseline="0" dirty="0" smtClean="0">
                          <a:solidFill>
                            <a:schemeClr val="tx1"/>
                          </a:solidFill>
                          <a:effectLst/>
                          <a:latin typeface="+mn-lt"/>
                        </a:rPr>
                        <a:t>1o mês de uma vida de muito amor ♡ Ana Laura D F Hermann </a:t>
                      </a:r>
                      <a:r>
                        <a:rPr lang="pt-BR" sz="900" b="0" i="0" u="none" strike="noStrike" baseline="0" dirty="0" smtClean="0">
                          <a:solidFill>
                            <a:srgbClr val="00B050"/>
                          </a:solidFill>
                          <a:effectLst/>
                          <a:latin typeface="+mn-lt"/>
                        </a:rPr>
                        <a:t>https://www.flickr.com/photos/46472677@N00/15432649458/ https://creativecommons.org/licenses/by-nc/2.0/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a:t>
                      </a:r>
                      <a:r>
                        <a:rPr lang="en-US" sz="900" b="0" i="0" u="none" strike="noStrike" baseline="0" dirty="0" smtClean="0">
                          <a:solidFill>
                            <a:schemeClr val="tx1"/>
                          </a:solidFill>
                          <a:effectLst/>
                          <a:latin typeface="+mn-lt"/>
                        </a:rPr>
                        <a:t> Jeanne Marie Rigopoulos Tasso and family 1 Ed </a:t>
                      </a:r>
                      <a:r>
                        <a:rPr lang="en-US" sz="900" b="0" i="0" u="none" strike="noStrike" baseline="0" dirty="0" smtClean="0">
                          <a:solidFill>
                            <a:srgbClr val="00B050"/>
                          </a:solidFill>
                          <a:effectLst/>
                          <a:latin typeface="+mn-lt"/>
                        </a:rPr>
                        <a:t>https://www.flickr.com/photos/gooseotter/16000459562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23</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friends and family The Good Doctor </a:t>
                      </a:r>
                      <a:r>
                        <a:rPr lang="en-US" sz="900" b="0" i="0" u="none" strike="noStrike" baseline="0" dirty="0" smtClean="0">
                          <a:solidFill>
                            <a:srgbClr val="00B050"/>
                          </a:solidFill>
                          <a:effectLst/>
                          <a:latin typeface="+mn-lt"/>
                        </a:rPr>
                        <a:t>https://www.flickr.com/photos/unbowed/13776402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24</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Photo Credit: Illustrated silhouette of a black cat nehtaeh79 </a:t>
                      </a:r>
                      <a:r>
                        <a:rPr lang="en-US" sz="900" b="0" i="0" u="none" strike="noStrike" baseline="0" dirty="0" smtClean="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3205221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br>
              <a:rPr lang="en-US" altLang="en-US" b="1" u="sng" dirty="0">
                <a:solidFill>
                  <a:srgbClr val="00B0F0"/>
                </a:solidFill>
                <a:ea typeface="MS PGothic" charset="-128"/>
              </a:rPr>
            </a:br>
            <a:r>
              <a:rPr lang="en-US" altLang="en-US" b="1" u="sng" dirty="0">
                <a:solidFill>
                  <a:srgbClr val="00B0F0"/>
                </a:solidFill>
                <a:ea typeface="MS PGothic" charset="-128"/>
              </a:rPr>
              <a:t>Changes in Parenthood</a:t>
            </a:r>
          </a:p>
        </p:txBody>
      </p:sp>
      <p:sp>
        <p:nvSpPr>
          <p:cNvPr id="3" name="Content Placeholder 2"/>
          <p:cNvSpPr>
            <a:spLocks noGrp="1"/>
          </p:cNvSpPr>
          <p:nvPr>
            <p:ph idx="1"/>
          </p:nvPr>
        </p:nvSpPr>
        <p:spPr>
          <a:xfrm>
            <a:off x="457200" y="1608138"/>
            <a:ext cx="8229600" cy="4525962"/>
          </a:xfrm>
        </p:spPr>
        <p:txBody>
          <a:bodyPr/>
          <a:lstStyle/>
          <a:p>
            <a:pPr marL="0" indent="0">
              <a:buNone/>
            </a:pPr>
            <a:r>
              <a:rPr lang="en-US" altLang="en-US" sz="2800" b="1" dirty="0" smtClean="0">
                <a:ea typeface="MS PGothic" charset="-128"/>
              </a:rPr>
              <a:t>What statement </a:t>
            </a:r>
            <a:r>
              <a:rPr lang="en-US" altLang="en-US" sz="2800" b="1" dirty="0">
                <a:ea typeface="MS PGothic" charset="-128"/>
              </a:rPr>
              <a:t>is true regarding paid work outside of the house? </a:t>
            </a:r>
          </a:p>
          <a:p>
            <a:pPr marL="1314450" lvl="2" indent="-457200">
              <a:buFont typeface="Calibri" charset="0"/>
              <a:buAutoNum type="alphaLcPeriod"/>
            </a:pPr>
            <a:r>
              <a:rPr lang="en-US" altLang="en-US" dirty="0">
                <a:ea typeface="MS PGothic" charset="-128"/>
              </a:rPr>
              <a:t>Mothers and fathers are now spending equal time doing paid work.</a:t>
            </a:r>
          </a:p>
          <a:p>
            <a:pPr marL="1314450" lvl="2" indent="-457200">
              <a:buFont typeface="Calibri" charset="0"/>
              <a:buAutoNum type="alphaLcPeriod"/>
            </a:pPr>
            <a:r>
              <a:rPr lang="en-US" altLang="en-US" dirty="0">
                <a:ea typeface="MS PGothic" charset="-128"/>
              </a:rPr>
              <a:t>Fathers spend more time then mothers doing paid work.</a:t>
            </a:r>
          </a:p>
          <a:p>
            <a:pPr marL="1314450" lvl="2" indent="-457200">
              <a:buFont typeface="Calibri" charset="0"/>
              <a:buAutoNum type="alphaLcPeriod"/>
            </a:pPr>
            <a:r>
              <a:rPr lang="en-US" altLang="en-US" dirty="0">
                <a:ea typeface="MS PGothic" charset="-128"/>
              </a:rPr>
              <a:t>Mothers spend more time then fathers doing paid work.</a:t>
            </a:r>
          </a:p>
          <a:p>
            <a:pPr marL="1314450" lvl="2" indent="-457200">
              <a:buFont typeface="Calibri" charset="0"/>
              <a:buAutoNum type="alphaLcPeriod"/>
            </a:pPr>
            <a:r>
              <a:rPr lang="en-US" altLang="en-US" dirty="0">
                <a:ea typeface="MS PGothic" charset="-128"/>
              </a:rPr>
              <a:t>There has been no change over time in the amount of paid work mothers or fathers have been doing.</a:t>
            </a:r>
          </a:p>
          <a:p>
            <a:pPr marL="0" indent="0" eaLnBrk="1" hangingPunct="1">
              <a:buFont typeface="Wingdings" charset="2"/>
              <a:buChar char="§"/>
            </a:pPr>
            <a:endParaRPr lang="en-US" altLang="en-US" b="1" dirty="0">
              <a:ea typeface="MS PGothic" charset="-128"/>
            </a:endParaRPr>
          </a:p>
          <a:p>
            <a:pPr marL="0" indent="0" eaLnBrk="1" hangingPunct="1">
              <a:buFont typeface="Arial" charset="0"/>
              <a:buNone/>
            </a:pPr>
            <a:endParaRPr lang="en-US" altLang="en-US" b="1" dirty="0">
              <a:ea typeface="MS PGothic" charset="-128"/>
            </a:endParaRPr>
          </a:p>
        </p:txBody>
      </p:sp>
    </p:spTree>
    <p:extLst>
      <p:ext uri="{BB962C8B-B14F-4D97-AF65-F5344CB8AC3E}">
        <p14:creationId xmlns:p14="http://schemas.microsoft.com/office/powerpoint/2010/main" val="338849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3">
                                            <p:txEl>
                                              <p:pRg st="2" end="2"/>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hidden"/>
                                      </p:to>
                                    </p:set>
                                  </p:childTnLst>
                                </p:cTn>
                              </p:par>
                              <p:par>
                                <p:cTn id="25" presetID="1" presetClass="exit" presetSubtype="0" fill="hold" nodeType="withEffect">
                                  <p:stCondLst>
                                    <p:cond delay="0"/>
                                  </p:stCondLst>
                                  <p:iterate type="lt">
                                    <p:tmAbs val="0"/>
                                  </p:iterate>
                                  <p:childTnLst>
                                    <p:set>
                                      <p:cBhvr>
                                        <p:cTn id="26" dur="1" fill="hold">
                                          <p:stCondLst>
                                            <p:cond delay="0"/>
                                          </p:stCondLst>
                                        </p:cTn>
                                        <p:tgtEl>
                                          <p:spTgt spid="3">
                                            <p:txEl>
                                              <p:pRg st="2" end="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8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descr="Screen Shot 2016-01-27 at 1.24.56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9972" y="882521"/>
            <a:ext cx="3554218" cy="552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61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br>
              <a:rPr lang="en-US" altLang="en-US" b="1" u="sng" dirty="0">
                <a:solidFill>
                  <a:srgbClr val="00B0F0"/>
                </a:solidFill>
                <a:ea typeface="MS PGothic" charset="-128"/>
              </a:rPr>
            </a:br>
            <a:r>
              <a:rPr lang="en-US" altLang="en-US" b="1" u="sng" dirty="0">
                <a:solidFill>
                  <a:srgbClr val="00B0F0"/>
                </a:solidFill>
                <a:ea typeface="MS PGothic" charset="-128"/>
              </a:rPr>
              <a:t>Changes in Parenthood</a:t>
            </a:r>
          </a:p>
        </p:txBody>
      </p:sp>
      <p:sp>
        <p:nvSpPr>
          <p:cNvPr id="3" name="Content Placeholder 2"/>
          <p:cNvSpPr>
            <a:spLocks noGrp="1"/>
          </p:cNvSpPr>
          <p:nvPr>
            <p:ph idx="1"/>
          </p:nvPr>
        </p:nvSpPr>
        <p:spPr>
          <a:xfrm>
            <a:off x="457200" y="1608138"/>
            <a:ext cx="8229600" cy="4525962"/>
          </a:xfrm>
        </p:spPr>
        <p:txBody>
          <a:bodyPr/>
          <a:lstStyle/>
          <a:p>
            <a:pPr marL="0" indent="0">
              <a:buNone/>
            </a:pPr>
            <a:r>
              <a:rPr lang="en-US" altLang="en-US" b="1" dirty="0" smtClean="0">
                <a:ea typeface="MS PGothic" charset="-128"/>
              </a:rPr>
              <a:t>How has </a:t>
            </a:r>
            <a:r>
              <a:rPr lang="en-US" altLang="en-US" b="1" dirty="0">
                <a:ea typeface="MS PGothic" charset="-128"/>
              </a:rPr>
              <a:t>first time </a:t>
            </a:r>
            <a:r>
              <a:rPr lang="en-US" altLang="en-US" b="1" dirty="0" smtClean="0">
                <a:ea typeface="MS PGothic" charset="-128"/>
              </a:rPr>
              <a:t>mothers’ </a:t>
            </a:r>
            <a:r>
              <a:rPr lang="en-US" altLang="en-US" b="1" dirty="0">
                <a:ea typeface="MS PGothic" charset="-128"/>
              </a:rPr>
              <a:t>age changed over time</a:t>
            </a:r>
            <a:r>
              <a:rPr lang="en-US" altLang="en-US" b="1" dirty="0" smtClean="0">
                <a:ea typeface="MS PGothic" charset="-128"/>
              </a:rPr>
              <a:t>?</a:t>
            </a:r>
            <a:endParaRPr lang="en-US" altLang="en-US" b="1" dirty="0">
              <a:ea typeface="MS PGothic" charset="-128"/>
            </a:endParaRPr>
          </a:p>
          <a:p>
            <a:pPr marL="1371600" lvl="2" indent="-514350">
              <a:buFont typeface="Calibri" charset="0"/>
              <a:buAutoNum type="alphaLcPeriod"/>
            </a:pPr>
            <a:r>
              <a:rPr lang="en-US" altLang="en-US" dirty="0">
                <a:ea typeface="MS PGothic" charset="-128"/>
              </a:rPr>
              <a:t>There has been no change</a:t>
            </a:r>
          </a:p>
          <a:p>
            <a:pPr marL="1371600" lvl="2" indent="-514350">
              <a:buFont typeface="Calibri" charset="0"/>
              <a:buAutoNum type="alphaLcPeriod"/>
            </a:pPr>
            <a:r>
              <a:rPr lang="en-US" altLang="en-US" dirty="0">
                <a:ea typeface="MS PGothic" charset="-128"/>
              </a:rPr>
              <a:t>Mothers are getting younger</a:t>
            </a:r>
          </a:p>
          <a:p>
            <a:pPr marL="1371600" lvl="2" indent="-514350">
              <a:buFont typeface="Calibri" charset="0"/>
              <a:buAutoNum type="alphaLcPeriod"/>
            </a:pPr>
            <a:r>
              <a:rPr lang="en-US" altLang="en-US" dirty="0">
                <a:ea typeface="MS PGothic" charset="-128"/>
              </a:rPr>
              <a:t>Mothers are getting older </a:t>
            </a:r>
          </a:p>
          <a:p>
            <a:pPr marL="0" indent="0">
              <a:buFont typeface="Arial" charset="0"/>
              <a:buNone/>
            </a:pPr>
            <a:endParaRPr lang="en-US" altLang="en-US" b="1" dirty="0">
              <a:ea typeface="MS PGothic" charset="-128"/>
            </a:endParaRPr>
          </a:p>
          <a:p>
            <a:pPr marL="0" indent="0" eaLnBrk="1" hangingPunct="1">
              <a:buFont typeface="Arial" charset="0"/>
              <a:buNone/>
            </a:pPr>
            <a:endParaRPr lang="en-US" altLang="en-US" b="1" dirty="0">
              <a:ea typeface="MS PGothic" charset="-128"/>
            </a:endParaRPr>
          </a:p>
        </p:txBody>
      </p:sp>
    </p:spTree>
    <p:extLst>
      <p:ext uri="{BB962C8B-B14F-4D97-AF65-F5344CB8AC3E}">
        <p14:creationId xmlns:p14="http://schemas.microsoft.com/office/powerpoint/2010/main" val="2927809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mph" presetSubtype="0" fill="hold" nodeType="clickEffect">
                                  <p:stCondLst>
                                    <p:cond delay="0"/>
                                  </p:stCondLst>
                                  <p:iterate type="lt">
                                    <p:tmPct val="4000"/>
                                  </p:iterate>
                                  <p:childTnLst>
                                    <p:set>
                                      <p:cBhvr override="childStyle">
                                        <p:cTn id="16" dur="500" fill="hold"/>
                                        <p:tgtEl>
                                          <p:spTgt spid="3">
                                            <p:txEl>
                                              <p:pRg st="3" end="3"/>
                                            </p:txEl>
                                          </p:spTgt>
                                        </p:tgtEl>
                                        <p:attrNameLst>
                                          <p:attrName>style.textDecorationUnderline</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hidden"/>
                                      </p:to>
                                    </p:set>
                                  </p:childTnLst>
                                </p:cTn>
                              </p:par>
                              <p:par>
                                <p:cTn id="25" presetID="1" presetClass="exit" presetSubtype="0" fill="hold" nodeType="withEffect">
                                  <p:stCondLst>
                                    <p:cond delay="0"/>
                                  </p:stCondLst>
                                  <p:iterate type="lt">
                                    <p:tmAbs val="0"/>
                                  </p:iterate>
                                  <p:childTnLst>
                                    <p:set>
                                      <p:cBhvr>
                                        <p:cTn id="26" dur="1" fill="hold">
                                          <p:stCondLst>
                                            <p:cond delay="0"/>
                                          </p:stCondLst>
                                        </p:cTn>
                                        <p:tgtEl>
                                          <p:spTgt spid="3">
                                            <p:txEl>
                                              <p:pRg st="3" end="3"/>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8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Screen Shot 2016-01-27 at 1.52.1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2328" y="1245021"/>
            <a:ext cx="4669373" cy="47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99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br>
              <a:rPr lang="en-US" altLang="en-US" b="1" u="sng" dirty="0">
                <a:solidFill>
                  <a:srgbClr val="00B0F0"/>
                </a:solidFill>
                <a:ea typeface="MS PGothic" charset="-128"/>
              </a:rPr>
            </a:br>
            <a:r>
              <a:rPr lang="en-US" altLang="en-US" b="1" u="sng" dirty="0">
                <a:solidFill>
                  <a:srgbClr val="00B0F0"/>
                </a:solidFill>
                <a:ea typeface="MS PGothic" charset="-128"/>
              </a:rPr>
              <a:t>Changes in Parenthood</a:t>
            </a:r>
          </a:p>
        </p:txBody>
      </p:sp>
      <p:sp>
        <p:nvSpPr>
          <p:cNvPr id="3" name="Content Placeholder 2"/>
          <p:cNvSpPr>
            <a:spLocks noGrp="1"/>
          </p:cNvSpPr>
          <p:nvPr>
            <p:ph idx="1"/>
          </p:nvPr>
        </p:nvSpPr>
        <p:spPr>
          <a:xfrm>
            <a:off x="457200" y="1608138"/>
            <a:ext cx="8229600" cy="4525962"/>
          </a:xfrm>
        </p:spPr>
        <p:txBody>
          <a:bodyPr/>
          <a:lstStyle/>
          <a:p>
            <a:pPr marL="0" indent="0">
              <a:buNone/>
            </a:pPr>
            <a:r>
              <a:rPr lang="en-US" altLang="en-US" sz="2800" b="1" dirty="0" smtClean="0">
                <a:ea typeface="MS PGothic" charset="-128"/>
              </a:rPr>
              <a:t>“</a:t>
            </a:r>
            <a:r>
              <a:rPr lang="en-US" altLang="en-US" sz="2800" b="1" dirty="0">
                <a:ea typeface="MS PGothic" charset="-128"/>
              </a:rPr>
              <a:t>7% of U.S. fathers with children in their household do not work outside the home—that’s roughly 2 million dads.” What is the top reason more dads are staying home </a:t>
            </a:r>
            <a:r>
              <a:rPr lang="en-US" altLang="en-US" sz="2800" b="1" dirty="0" smtClean="0">
                <a:ea typeface="MS PGothic" charset="-128"/>
              </a:rPr>
              <a:t>than </a:t>
            </a:r>
            <a:r>
              <a:rPr lang="en-US" altLang="en-US" sz="2800" b="1" dirty="0">
                <a:ea typeface="MS PGothic" charset="-128"/>
              </a:rPr>
              <a:t>in the past? </a:t>
            </a:r>
          </a:p>
          <a:p>
            <a:pPr marL="1314450" lvl="2" indent="-457200">
              <a:buFont typeface="Calibri" charset="0"/>
              <a:buAutoNum type="alphaLcPeriod"/>
            </a:pPr>
            <a:r>
              <a:rPr lang="en-US" altLang="en-US" dirty="0">
                <a:ea typeface="MS PGothic" charset="-128"/>
              </a:rPr>
              <a:t>Cant find work</a:t>
            </a:r>
          </a:p>
          <a:p>
            <a:pPr marL="1314450" lvl="2" indent="-457200">
              <a:buFont typeface="Calibri" charset="0"/>
              <a:buAutoNum type="alphaLcPeriod"/>
            </a:pPr>
            <a:r>
              <a:rPr lang="en-US" altLang="en-US" dirty="0">
                <a:ea typeface="MS PGothic" charset="-128"/>
              </a:rPr>
              <a:t>Caring for family</a:t>
            </a:r>
          </a:p>
          <a:p>
            <a:pPr marL="1314450" lvl="2" indent="-457200">
              <a:buFont typeface="Calibri" charset="0"/>
              <a:buAutoNum type="alphaLcPeriod"/>
            </a:pPr>
            <a:r>
              <a:rPr lang="en-US" altLang="en-US" dirty="0">
                <a:ea typeface="MS PGothic" charset="-128"/>
              </a:rPr>
              <a:t>Ill or disabled</a:t>
            </a:r>
          </a:p>
          <a:p>
            <a:pPr marL="1314450" lvl="2" indent="-457200">
              <a:buFont typeface="Calibri" charset="0"/>
              <a:buAutoNum type="alphaLcPeriod"/>
            </a:pPr>
            <a:r>
              <a:rPr lang="en-US" altLang="en-US" dirty="0">
                <a:ea typeface="MS PGothic" charset="-128"/>
              </a:rPr>
              <a:t>In school </a:t>
            </a:r>
          </a:p>
          <a:p>
            <a:pPr marL="0" indent="0" eaLnBrk="1" hangingPunct="1">
              <a:buFont typeface="Arial" charset="0"/>
              <a:buNone/>
            </a:pPr>
            <a:endParaRPr lang="en-US" altLang="en-US" sz="2800" b="1" dirty="0">
              <a:solidFill>
                <a:srgbClr val="0080FF"/>
              </a:solidFill>
              <a:ea typeface="MS PGothic" charset="-128"/>
            </a:endParaRPr>
          </a:p>
        </p:txBody>
      </p:sp>
    </p:spTree>
    <p:extLst>
      <p:ext uri="{BB962C8B-B14F-4D97-AF65-F5344CB8AC3E}">
        <p14:creationId xmlns:p14="http://schemas.microsoft.com/office/powerpoint/2010/main" val="1414635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3">
                                            <p:txEl>
                                              <p:pRg st="2" end="2"/>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hidden"/>
                                      </p:to>
                                    </p:set>
                                  </p:childTnLst>
                                </p:cTn>
                              </p:par>
                              <p:par>
                                <p:cTn id="25" presetID="1" presetClass="exit" presetSubtype="0" fill="hold" nodeType="withEffect">
                                  <p:stCondLst>
                                    <p:cond delay="0"/>
                                  </p:stCondLst>
                                  <p:iterate type="lt">
                                    <p:tmAbs val="0"/>
                                  </p:iterate>
                                  <p:childTnLst>
                                    <p:set>
                                      <p:cBhvr>
                                        <p:cTn id="26" dur="1" fill="hold">
                                          <p:stCondLst>
                                            <p:cond delay="0"/>
                                          </p:stCondLst>
                                        </p:cTn>
                                        <p:tgtEl>
                                          <p:spTgt spid="3">
                                            <p:txEl>
                                              <p:pRg st="2" end="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8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descr="Screen Shot 2016-01-27 at 2.04.1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8007" y="952500"/>
            <a:ext cx="3568149" cy="534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12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20A01481-D3DC-4CBC-BD7C-8C91BC318ADA}"/>
</file>

<file path=customXml/itemProps2.xml><?xml version="1.0" encoding="utf-8"?>
<ds:datastoreItem xmlns:ds="http://schemas.openxmlformats.org/officeDocument/2006/customXml" ds:itemID="{52EF8A12-4601-45F7-BBBA-09CEDAFD596D}"/>
</file>

<file path=customXml/itemProps3.xml><?xml version="1.0" encoding="utf-8"?>
<ds:datastoreItem xmlns:ds="http://schemas.openxmlformats.org/officeDocument/2006/customXml" ds:itemID="{D437187C-D7D9-489C-AFEE-3CCA14D1C3AC}"/>
</file>

<file path=docProps/app.xml><?xml version="1.0" encoding="utf-8"?>
<Properties xmlns="http://schemas.openxmlformats.org/officeDocument/2006/extended-properties" xmlns:vt="http://schemas.openxmlformats.org/officeDocument/2006/docPropsVTypes">
  <Template>Office Theme</Template>
  <TotalTime>90</TotalTime>
  <Words>4861</Words>
  <Application>Microsoft Office PowerPoint</Application>
  <PresentationFormat>On-screen Show (4:3)</PresentationFormat>
  <Paragraphs>454</Paragraphs>
  <Slides>30</Slides>
  <Notes>30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MS PGothic</vt:lpstr>
      <vt:lpstr>Arial</vt:lpstr>
      <vt:lpstr>Calibri</vt:lpstr>
      <vt:lpstr>Calibri Light</vt:lpstr>
      <vt:lpstr>MS Mincho</vt:lpstr>
      <vt:lpstr>Times New Roman</vt:lpstr>
      <vt:lpstr>Wingdings</vt:lpstr>
      <vt:lpstr>Office Theme</vt:lpstr>
      <vt:lpstr>1_Office Theme</vt:lpstr>
      <vt:lpstr>Microsoft Word Document</vt:lpstr>
      <vt:lpstr>The Developing Parent </vt:lpstr>
      <vt:lpstr>Learning Objectives</vt:lpstr>
      <vt:lpstr>Overview</vt:lpstr>
      <vt:lpstr>Warm up Activity Changes in Parenthood</vt:lpstr>
      <vt:lpstr>PowerPoint Presentation</vt:lpstr>
      <vt:lpstr>Warm up Activity Changes in Parenthood</vt:lpstr>
      <vt:lpstr>PowerPoint Presentation</vt:lpstr>
      <vt:lpstr>Warm up Activity Changes in Parenthood</vt:lpstr>
      <vt:lpstr>PowerPoint Presentation</vt:lpstr>
      <vt:lpstr>Warm up Activity Changes in Parenthood</vt:lpstr>
      <vt:lpstr>PowerPoint Presentation</vt:lpstr>
      <vt:lpstr>Overview</vt:lpstr>
      <vt:lpstr>The Six Stages of Parent Development</vt:lpstr>
      <vt:lpstr>Overview</vt:lpstr>
      <vt:lpstr>Influences on Parenting </vt:lpstr>
      <vt:lpstr>Influences on Parenting </vt:lpstr>
      <vt:lpstr>PowerPoint Presentation</vt:lpstr>
      <vt:lpstr>PowerPoint Presentation</vt:lpstr>
      <vt:lpstr>PowerPoint Presentation</vt:lpstr>
      <vt:lpstr>Influences on Parenting </vt:lpstr>
      <vt:lpstr>PowerPoint Presentation</vt:lpstr>
      <vt:lpstr>Overview</vt:lpstr>
      <vt:lpstr>Conclusion</vt:lpstr>
      <vt:lpstr>CAT: One-Minute Paper</vt:lpstr>
      <vt:lpstr>Appendix A</vt:lpstr>
      <vt:lpstr>Appendix B</vt:lpstr>
      <vt:lpstr>Appendix B</vt:lpstr>
      <vt:lpstr>Appendix C</vt:lpstr>
      <vt:lpstr>Appendix D</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Developing Parent </dc:title>
  <dc:creator>Noba Psychology</dc:creator>
  <cp:lastModifiedBy>Noba Psychology</cp:lastModifiedBy>
  <cp:revision>8</cp:revision>
  <dcterms:created xsi:type="dcterms:W3CDTF">2016-08-30T19:04:03Z</dcterms:created>
  <dcterms:modified xsi:type="dcterms:W3CDTF">2016-10-06T17:09:09Z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