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2"/>
  </p:notesMasterIdLst>
  <p:sldIdLst>
    <p:sldId id="256" r:id="rId2"/>
    <p:sldId id="257" r:id="rId3"/>
    <p:sldId id="258" r:id="rId4"/>
    <p:sldId id="259" r:id="rId5"/>
    <p:sldId id="261" r:id="rId6"/>
    <p:sldId id="264" r:id="rId7"/>
    <p:sldId id="262" r:id="rId8"/>
    <p:sldId id="265" r:id="rId9"/>
    <p:sldId id="263" r:id="rId10"/>
    <p:sldId id="266" r:id="rId11"/>
    <p:sldId id="267" r:id="rId12"/>
    <p:sldId id="284" r:id="rId13"/>
    <p:sldId id="270" r:id="rId14"/>
    <p:sldId id="271" r:id="rId15"/>
    <p:sldId id="274" r:id="rId16"/>
    <p:sldId id="275" r:id="rId17"/>
    <p:sldId id="276" r:id="rId18"/>
    <p:sldId id="285" r:id="rId19"/>
    <p:sldId id="286"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4" d="100"/>
          <a:sy n="74" d="100"/>
        </p:scale>
        <p:origin x="84"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8"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812E1-5DAA-42B7-AEE7-605699565188}" type="datetimeFigureOut">
              <a:rPr lang="en-US" smtClean="0"/>
              <a:t>8/17/2018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82625-0C9E-4FD6-8BB2-274DC693272D}" type="slidenum">
              <a:rPr lang="en-US" smtClean="0"/>
              <a:t>‹#›</a:t>
            </a:fld>
            <a:endParaRPr lang="en-US"/>
          </a:p>
        </p:txBody>
      </p:sp>
    </p:spTree>
    <p:extLst>
      <p:ext uri="{BB962C8B-B14F-4D97-AF65-F5344CB8AC3E}">
        <p14:creationId xmlns:p14="http://schemas.microsoft.com/office/powerpoint/2010/main" val="425909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707700" y="4447450"/>
            <a:ext cx="5661600" cy="42135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339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60EA64-D806-43AC-9DF2-F8C432F32B4C}"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560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C37B-1D36-470B-8223-D6C91242EC14}"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827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6F52A-A82B-47A2-A83A-8C4C91F2D59F}"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104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0A7B3-6521-4DCA-87E5-044747A908C1}"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9199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443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134690-1557-4C89-A502-4959FE7FAD70}" type="datetimeFigureOut">
              <a:rPr lang="en-US" smtClean="0"/>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3202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0EA64-D806-43AC-9DF2-F8C432F32B4C}" type="datetimeFigureOut">
              <a:rPr lang="en-US" smtClean="0"/>
              <a:t>8/17/2018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970185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37C31-9E7A-4F99-8774-A0E530DE1A42}" type="datetimeFigureOut">
              <a:rPr lang="en-US" smtClean="0"/>
              <a:t>8/17/2018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5582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0931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1934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954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8/17/2018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927413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 </a:t>
            </a:r>
            <a:r>
              <a:rPr lang="en-US" dirty="0" smtClean="0"/>
              <a:t>Research </a:t>
            </a:r>
            <a:r>
              <a:rPr lang="en-US" dirty="0"/>
              <a:t>D</a:t>
            </a:r>
            <a:r>
              <a:rPr lang="en-US" dirty="0" smtClean="0"/>
              <a:t>esign</a:t>
            </a:r>
            <a:endParaRPr lang="en-US" dirty="0"/>
          </a:p>
        </p:txBody>
      </p:sp>
      <p:sp>
        <p:nvSpPr>
          <p:cNvPr id="3" name="Subtitle 2"/>
          <p:cNvSpPr>
            <a:spLocks noGrp="1"/>
          </p:cNvSpPr>
          <p:nvPr>
            <p:ph type="subTitle" idx="1"/>
          </p:nvPr>
        </p:nvSpPr>
        <p:spPr/>
        <p:txBody>
          <a:bodyPr>
            <a:normAutofit/>
          </a:bodyPr>
          <a:lstStyle/>
          <a:p>
            <a:r>
              <a:rPr lang="en-US" sz="3600" dirty="0" smtClean="0"/>
              <a:t>Experimental Psychology</a:t>
            </a:r>
            <a:endParaRPr lang="en-US" sz="3600" dirty="0"/>
          </a:p>
        </p:txBody>
      </p:sp>
    </p:spTree>
    <p:extLst>
      <p:ext uri="{BB962C8B-B14F-4D97-AF65-F5344CB8AC3E}">
        <p14:creationId xmlns:p14="http://schemas.microsoft.com/office/powerpoint/2010/main" val="3904822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design table</a:t>
            </a:r>
            <a:br>
              <a:rPr lang="en-US" dirty="0"/>
            </a:br>
            <a:r>
              <a:rPr lang="en-US" dirty="0"/>
              <a:t>(2x2x2 design)</a:t>
            </a:r>
          </a:p>
        </p:txBody>
      </p:sp>
      <p:pic>
        <p:nvPicPr>
          <p:cNvPr id="4" name="Shape 127"/>
          <p:cNvPicPr preferRelativeResize="0"/>
          <p:nvPr/>
        </p:nvPicPr>
        <p:blipFill rotWithShape="1">
          <a:blip r:embed="rId2">
            <a:alphaModFix/>
          </a:blip>
          <a:srcRect/>
          <a:stretch/>
        </p:blipFill>
        <p:spPr>
          <a:xfrm>
            <a:off x="4164000" y="1954379"/>
            <a:ext cx="3864000" cy="3703500"/>
          </a:xfrm>
          <a:prstGeom prst="rect">
            <a:avLst/>
          </a:prstGeom>
          <a:noFill/>
          <a:ln>
            <a:noFill/>
          </a:ln>
        </p:spPr>
      </p:pic>
    </p:spTree>
    <p:extLst>
      <p:ext uri="{BB962C8B-B14F-4D97-AF65-F5344CB8AC3E}">
        <p14:creationId xmlns:p14="http://schemas.microsoft.com/office/powerpoint/2010/main" val="26647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p:txBody>
          <a:bodyPr/>
          <a:lstStyle/>
          <a:p>
            <a:r>
              <a:rPr lang="en-US" dirty="0"/>
              <a:t>Come up with a research question for a factorial design that involves more than one IV.  </a:t>
            </a:r>
          </a:p>
          <a:p>
            <a:pPr lvl="1"/>
            <a:r>
              <a:rPr lang="en-US" dirty="0"/>
              <a:t>What are your IVs?</a:t>
            </a:r>
          </a:p>
          <a:p>
            <a:pPr lvl="1"/>
            <a:r>
              <a:rPr lang="en-US" dirty="0"/>
              <a:t>What is your DV?</a:t>
            </a:r>
          </a:p>
          <a:p>
            <a:pPr lvl="1"/>
            <a:r>
              <a:rPr lang="en-US" dirty="0"/>
              <a:t>How many levels do the IVs have?  What </a:t>
            </a:r>
            <a:r>
              <a:rPr lang="en-US"/>
              <a:t>are the levels?</a:t>
            </a:r>
            <a:endParaRPr lang="en-US" dirty="0"/>
          </a:p>
          <a:p>
            <a:pPr lvl="1"/>
            <a:endParaRPr lang="en-US" dirty="0"/>
          </a:p>
        </p:txBody>
      </p:sp>
    </p:spTree>
    <p:extLst>
      <p:ext uri="{BB962C8B-B14F-4D97-AF65-F5344CB8AC3E}">
        <p14:creationId xmlns:p14="http://schemas.microsoft.com/office/powerpoint/2010/main" val="2891806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effects and interactions</a:t>
            </a:r>
            <a:endParaRPr lang="en-US" dirty="0"/>
          </a:p>
        </p:txBody>
      </p:sp>
      <p:sp>
        <p:nvSpPr>
          <p:cNvPr id="3" name="Content Placeholder 2"/>
          <p:cNvSpPr>
            <a:spLocks noGrp="1"/>
          </p:cNvSpPr>
          <p:nvPr>
            <p:ph idx="1"/>
          </p:nvPr>
        </p:nvSpPr>
        <p:spPr/>
        <p:txBody>
          <a:bodyPr>
            <a:normAutofit/>
          </a:bodyPr>
          <a:lstStyle/>
          <a:p>
            <a:pPr marL="457200" indent="-381000">
              <a:spcBef>
                <a:spcPts val="0"/>
              </a:spcBef>
              <a:buSzPct val="100000"/>
              <a:buFont typeface="Calibri"/>
            </a:pPr>
            <a:r>
              <a:rPr lang="en-US" b="1" dirty="0" smtClean="0"/>
              <a:t>Main effect</a:t>
            </a:r>
            <a:r>
              <a:rPr lang="en-US" dirty="0" smtClean="0"/>
              <a:t>: The effect of one independent variable averaged across levels of all other independent variables</a:t>
            </a:r>
          </a:p>
          <a:p>
            <a:pPr marL="457200" indent="-381000">
              <a:spcBef>
                <a:spcPts val="300"/>
              </a:spcBef>
              <a:buSzPct val="100000"/>
              <a:buFont typeface="Calibri"/>
            </a:pPr>
            <a:r>
              <a:rPr lang="en-US" dirty="0" smtClean="0"/>
              <a:t>Main effects are independent of each other</a:t>
            </a:r>
          </a:p>
          <a:p>
            <a:pPr marL="628650" lvl="1" indent="-381000">
              <a:spcBef>
                <a:spcPts val="300"/>
              </a:spcBef>
              <a:buSzPct val="100000"/>
              <a:buFont typeface="Calibri"/>
            </a:pPr>
            <a:r>
              <a:rPr lang="en-US" sz="2800" dirty="0" smtClean="0"/>
              <a:t>E.g., Is there an effect of time of day on driving performance?  </a:t>
            </a:r>
          </a:p>
          <a:p>
            <a:pPr marL="628650" lvl="1" indent="-381000">
              <a:spcBef>
                <a:spcPts val="300"/>
              </a:spcBef>
              <a:buSzPct val="100000"/>
              <a:buFont typeface="Calibri"/>
            </a:pPr>
            <a:r>
              <a:rPr lang="en-US" sz="2800" dirty="0" smtClean="0"/>
              <a:t>E.g., Is there an effect of cell phone use on driving performance?</a:t>
            </a:r>
          </a:p>
          <a:p>
            <a:pPr marL="0" indent="0">
              <a:spcBef>
                <a:spcPts val="0"/>
              </a:spcBef>
              <a:buNone/>
            </a:pPr>
            <a:endParaRPr lang="en-US" dirty="0" smtClean="0"/>
          </a:p>
          <a:p>
            <a:endParaRPr lang="en-US" sz="3600" dirty="0"/>
          </a:p>
        </p:txBody>
      </p:sp>
    </p:spTree>
    <p:extLst>
      <p:ext uri="{BB962C8B-B14F-4D97-AF65-F5344CB8AC3E}">
        <p14:creationId xmlns:p14="http://schemas.microsoft.com/office/powerpoint/2010/main" val="1967017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Interactions between variables</a:t>
            </a:r>
          </a:p>
        </p:txBody>
      </p:sp>
      <p:sp>
        <p:nvSpPr>
          <p:cNvPr id="3" name="Content Placeholder 2"/>
          <p:cNvSpPr>
            <a:spLocks noGrp="1"/>
          </p:cNvSpPr>
          <p:nvPr>
            <p:ph idx="1"/>
          </p:nvPr>
        </p:nvSpPr>
        <p:spPr/>
        <p:txBody>
          <a:bodyPr>
            <a:normAutofit/>
          </a:bodyPr>
          <a:lstStyle/>
          <a:p>
            <a:r>
              <a:rPr lang="en-US" dirty="0"/>
              <a:t>Effects involving the combination of variables are called i</a:t>
            </a:r>
            <a:r>
              <a:rPr lang="en-US" b="1" dirty="0"/>
              <a:t>nteractions.</a:t>
            </a:r>
          </a:p>
          <a:p>
            <a:r>
              <a:rPr lang="en-US" dirty="0"/>
              <a:t>If predicting an effect of one variable requires that you know the value of the other variable, there may be an interaction.</a:t>
            </a:r>
          </a:p>
          <a:p>
            <a:pPr lvl="1"/>
            <a:r>
              <a:rPr lang="en-US" sz="2800" dirty="0"/>
              <a:t>E.g., Is driving performance affected by time of day and cell phone use </a:t>
            </a:r>
            <a:r>
              <a:rPr lang="en-US" sz="2800" i="1" dirty="0"/>
              <a:t>together</a:t>
            </a:r>
            <a:r>
              <a:rPr lang="en-US" sz="2800" dirty="0"/>
              <a:t>?</a:t>
            </a:r>
          </a:p>
          <a:p>
            <a:endParaRPr lang="en-US" dirty="0"/>
          </a:p>
          <a:p>
            <a:endParaRPr lang="en-US" dirty="0"/>
          </a:p>
        </p:txBody>
      </p:sp>
    </p:spTree>
    <p:extLst>
      <p:ext uri="{BB962C8B-B14F-4D97-AF65-F5344CB8AC3E}">
        <p14:creationId xmlns:p14="http://schemas.microsoft.com/office/powerpoint/2010/main" val="362403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515155" y="274637"/>
            <a:ext cx="10831132" cy="1143000"/>
          </a:xfrm>
          <a:prstGeom prst="rect">
            <a:avLst/>
          </a:prstGeom>
        </p:spPr>
        <p:txBody>
          <a:bodyPr vert="horz" lIns="91425" tIns="91425" rIns="91425" bIns="91425" rtlCol="0" anchor="ctr" anchorCtr="0">
            <a:noAutofit/>
          </a:bodyPr>
          <a:lstStyle/>
          <a:p>
            <a:pPr>
              <a:spcBef>
                <a:spcPts val="0"/>
              </a:spcBef>
            </a:pPr>
            <a:r>
              <a:rPr lang="en-US" dirty="0"/>
              <a:t>Ways to plot factorial design results: </a:t>
            </a:r>
            <a:br>
              <a:rPr lang="en-US" dirty="0"/>
            </a:br>
            <a:r>
              <a:rPr lang="en-US" dirty="0" smtClean="0"/>
              <a:t>Two </a:t>
            </a:r>
            <a:r>
              <a:rPr lang="en-US" dirty="0"/>
              <a:t>independent variables</a:t>
            </a:r>
          </a:p>
        </p:txBody>
      </p:sp>
      <p:pic>
        <p:nvPicPr>
          <p:cNvPr id="139" name="Shape 139"/>
          <p:cNvPicPr preferRelativeResize="0"/>
          <p:nvPr/>
        </p:nvPicPr>
        <p:blipFill rotWithShape="1">
          <a:blip r:embed="rId3">
            <a:alphaModFix/>
          </a:blip>
          <a:srcRect/>
          <a:stretch/>
        </p:blipFill>
        <p:spPr>
          <a:xfrm>
            <a:off x="4175100" y="1985200"/>
            <a:ext cx="3841800" cy="3973500"/>
          </a:xfrm>
          <a:prstGeom prst="rect">
            <a:avLst/>
          </a:prstGeom>
          <a:noFill/>
          <a:ln>
            <a:noFill/>
          </a:ln>
        </p:spPr>
      </p:pic>
    </p:spTree>
    <p:extLst>
      <p:ext uri="{BB962C8B-B14F-4D97-AF65-F5344CB8AC3E}">
        <p14:creationId xmlns:p14="http://schemas.microsoft.com/office/powerpoint/2010/main" val="235546421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factorial design study</a:t>
            </a:r>
          </a:p>
        </p:txBody>
      </p:sp>
      <p:sp>
        <p:nvSpPr>
          <p:cNvPr id="3" name="Text Placeholder 2"/>
          <p:cNvSpPr>
            <a:spLocks noGrp="1"/>
          </p:cNvSpPr>
          <p:nvPr>
            <p:ph idx="1"/>
          </p:nvPr>
        </p:nvSpPr>
        <p:spPr/>
        <p:txBody>
          <a:bodyPr>
            <a:normAutofit/>
          </a:bodyPr>
          <a:lstStyle/>
          <a:p>
            <a:r>
              <a:rPr lang="en-US" dirty="0"/>
              <a:t>Go back to your 2x2 factorial design study.</a:t>
            </a:r>
          </a:p>
          <a:p>
            <a:r>
              <a:rPr lang="en-US" dirty="0"/>
              <a:t> How would you know there was an interaction?</a:t>
            </a:r>
          </a:p>
          <a:p>
            <a:r>
              <a:rPr lang="en-US" dirty="0"/>
              <a:t> How would you know if there were any main effects?</a:t>
            </a:r>
          </a:p>
        </p:txBody>
      </p:sp>
    </p:spTree>
    <p:extLst>
      <p:ext uri="{BB962C8B-B14F-4D97-AF65-F5344CB8AC3E}">
        <p14:creationId xmlns:p14="http://schemas.microsoft.com/office/powerpoint/2010/main" val="162028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p:txBody>
          <a:bodyPr>
            <a:normAutofit/>
          </a:bodyPr>
          <a:lstStyle/>
          <a:p>
            <a:r>
              <a:rPr lang="en-US" sz="3200" dirty="0">
                <a:solidFill>
                  <a:schemeClr val="dk1"/>
                </a:solidFill>
                <a:latin typeface="Calibri"/>
                <a:ea typeface="Calibri"/>
                <a:cs typeface="Calibri"/>
                <a:sym typeface="Calibri"/>
              </a:rPr>
              <a:t>The </a:t>
            </a:r>
            <a:r>
              <a:rPr lang="en-US" sz="3200" b="1" dirty="0">
                <a:solidFill>
                  <a:schemeClr val="dk1"/>
                </a:solidFill>
                <a:latin typeface="Calibri"/>
                <a:ea typeface="Calibri"/>
                <a:cs typeface="Calibri"/>
                <a:sym typeface="Calibri"/>
              </a:rPr>
              <a:t>Analysis of Variance (ANOVA)</a:t>
            </a:r>
            <a:r>
              <a:rPr lang="en-US" sz="3200" dirty="0">
                <a:solidFill>
                  <a:schemeClr val="dk1"/>
                </a:solidFill>
                <a:latin typeface="Calibri"/>
                <a:ea typeface="Calibri"/>
                <a:cs typeface="Calibri"/>
                <a:sym typeface="Calibri"/>
              </a:rPr>
              <a:t> is the typical statistic for factorial designs.</a:t>
            </a:r>
          </a:p>
          <a:p>
            <a:pPr marL="0" indent="0">
              <a:buNone/>
            </a:pPr>
            <a:endParaRPr lang="en-US" sz="1800" dirty="0"/>
          </a:p>
        </p:txBody>
      </p:sp>
    </p:spTree>
    <p:extLst>
      <p:ext uri="{BB962C8B-B14F-4D97-AF65-F5344CB8AC3E}">
        <p14:creationId xmlns:p14="http://schemas.microsoft.com/office/powerpoint/2010/main" val="2744910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829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Multiple regression</a:t>
            </a:r>
            <a:endParaRPr lang="en-US" dirty="0"/>
          </a:p>
        </p:txBody>
      </p:sp>
      <p:sp>
        <p:nvSpPr>
          <p:cNvPr id="7" name="Content Placeholder 6"/>
          <p:cNvSpPr>
            <a:spLocks noGrp="1"/>
          </p:cNvSpPr>
          <p:nvPr>
            <p:ph idx="1"/>
          </p:nvPr>
        </p:nvSpPr>
        <p:spPr/>
        <p:txBody>
          <a:bodyPr>
            <a:normAutofit/>
          </a:bodyPr>
          <a:lstStyle/>
          <a:p>
            <a:pPr marL="341312" indent="-341312">
              <a:buClr>
                <a:srgbClr val="000000"/>
              </a:buClr>
              <a:buSzPct val="100000"/>
              <a:buFont typeface="Arial"/>
              <a:buChar char="•"/>
            </a:pPr>
            <a:r>
              <a:rPr lang="en-US" dirty="0" smtClean="0"/>
              <a:t>Can look at multiple factors at once</a:t>
            </a:r>
          </a:p>
          <a:p>
            <a:pPr marL="341312" indent="-341312">
              <a:buClr>
                <a:srgbClr val="000000"/>
              </a:buClr>
              <a:buSzPct val="100000"/>
              <a:buFont typeface="Arial"/>
              <a:buChar char="•"/>
            </a:pPr>
            <a:r>
              <a:rPr lang="en-US" b="1" dirty="0" smtClean="0"/>
              <a:t>Regression analyses </a:t>
            </a:r>
            <a:r>
              <a:rPr lang="en-US" dirty="0" smtClean="0"/>
              <a:t>determine which factors are </a:t>
            </a:r>
          </a:p>
          <a:p>
            <a:pPr marL="741362" lvl="1" indent="-284162">
              <a:buClr>
                <a:srgbClr val="000000"/>
              </a:buClr>
              <a:buSzPct val="100000"/>
              <a:buFont typeface="Arial"/>
              <a:buChar char="–"/>
            </a:pPr>
            <a:r>
              <a:rPr lang="en-US" sz="2800" i="1" dirty="0" smtClean="0"/>
              <a:t>Most important</a:t>
            </a:r>
          </a:p>
          <a:p>
            <a:pPr marL="1141412" lvl="2" indent="-227012">
              <a:buClr>
                <a:srgbClr val="000000"/>
              </a:buClr>
              <a:buSzPct val="100000"/>
              <a:buFont typeface="Arial"/>
              <a:buChar char="•"/>
            </a:pPr>
            <a:r>
              <a:rPr lang="en-US" sz="2800" dirty="0"/>
              <a:t>Beta weight, </a:t>
            </a:r>
            <a:r>
              <a:rPr lang="en-US" sz="2800" i="1" dirty="0"/>
              <a:t>β</a:t>
            </a:r>
          </a:p>
          <a:p>
            <a:pPr marL="341312" indent="-341312">
              <a:buClr>
                <a:srgbClr val="000000"/>
              </a:buClr>
              <a:buSzPct val="100000"/>
              <a:buFont typeface="Arial"/>
              <a:buChar char="•"/>
            </a:pPr>
            <a:r>
              <a:rPr lang="en-US" dirty="0" smtClean="0"/>
              <a:t>Can add factors in one at a time </a:t>
            </a:r>
          </a:p>
          <a:p>
            <a:pPr marL="741362" lvl="1" indent="-284162">
              <a:spcBef>
                <a:spcPts val="800"/>
              </a:spcBef>
              <a:buClr>
                <a:srgbClr val="000000"/>
              </a:buClr>
              <a:buSzPct val="100000"/>
              <a:buFont typeface="Arial"/>
              <a:buChar char="–"/>
            </a:pPr>
            <a:r>
              <a:rPr lang="en-US" sz="2800" dirty="0" smtClean="0"/>
              <a:t>To see which factors account for the most variance</a:t>
            </a:r>
          </a:p>
          <a:p>
            <a:endParaRPr lang="en-US" dirty="0" smtClean="0"/>
          </a:p>
          <a:p>
            <a:endParaRPr lang="en-US" sz="3600" dirty="0"/>
          </a:p>
        </p:txBody>
      </p:sp>
    </p:spTree>
    <p:extLst>
      <p:ext uri="{BB962C8B-B14F-4D97-AF65-F5344CB8AC3E}">
        <p14:creationId xmlns:p14="http://schemas.microsoft.com/office/powerpoint/2010/main" val="88445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Making Predictions</a:t>
            </a:r>
          </a:p>
        </p:txBody>
      </p:sp>
      <p:sp>
        <p:nvSpPr>
          <p:cNvPr id="3" name="Content Placeholder 2"/>
          <p:cNvSpPr>
            <a:spLocks noGrp="1"/>
          </p:cNvSpPr>
          <p:nvPr>
            <p:ph idx="1"/>
          </p:nvPr>
        </p:nvSpPr>
        <p:spPr/>
        <p:txBody>
          <a:bodyPr/>
          <a:lstStyle/>
          <a:p>
            <a:pPr marL="457200" indent="-457200">
              <a:defRPr/>
            </a:pPr>
            <a:r>
              <a:rPr lang="en-US" b="1" dirty="0"/>
              <a:t>Linear regression- </a:t>
            </a:r>
            <a:r>
              <a:rPr lang="en-US" u="sng" dirty="0"/>
              <a:t>Predictor variable</a:t>
            </a:r>
            <a:r>
              <a:rPr lang="en-US" dirty="0"/>
              <a:t> predicts the value of a </a:t>
            </a:r>
            <a:r>
              <a:rPr lang="en-US" u="sng" dirty="0"/>
              <a:t>criterion variable</a:t>
            </a:r>
            <a:r>
              <a:rPr lang="en-US" dirty="0"/>
              <a:t>.</a:t>
            </a:r>
          </a:p>
          <a:p>
            <a:pPr marL="0" indent="0" algn="ctr">
              <a:buNone/>
              <a:defRPr/>
            </a:pPr>
            <a:r>
              <a:rPr lang="en-US" b="1" dirty="0"/>
              <a:t>Y = a + </a:t>
            </a:r>
            <a:r>
              <a:rPr lang="en-US" b="1" dirty="0" err="1"/>
              <a:t>bX</a:t>
            </a:r>
            <a:endParaRPr lang="en-US" b="1" dirty="0"/>
          </a:p>
          <a:p>
            <a:pPr marL="0" indent="0">
              <a:buNone/>
              <a:defRPr/>
            </a:pPr>
            <a:endParaRPr lang="en-US" sz="4000" dirty="0"/>
          </a:p>
          <a:p>
            <a:pPr lvl="1">
              <a:buFont typeface="Arial" charset="0"/>
              <a:buChar char="–"/>
              <a:defRPr/>
            </a:pPr>
            <a:r>
              <a:rPr lang="en-US" b="1" i="1" dirty="0"/>
              <a:t>Y</a:t>
            </a:r>
            <a:r>
              <a:rPr lang="en-US" dirty="0"/>
              <a:t> = value of the </a:t>
            </a:r>
            <a:r>
              <a:rPr lang="en-US" u="sng" dirty="0"/>
              <a:t>criterion variable</a:t>
            </a:r>
            <a:r>
              <a:rPr lang="en-US" dirty="0"/>
              <a:t> (dependent variable)</a:t>
            </a:r>
            <a:endParaRPr lang="en-US" sz="1200" dirty="0"/>
          </a:p>
          <a:p>
            <a:pPr lvl="1">
              <a:buFont typeface="Arial" charset="0"/>
              <a:buChar char="–"/>
              <a:defRPr/>
            </a:pPr>
            <a:r>
              <a:rPr lang="en-US" b="1" i="1" dirty="0"/>
              <a:t>a</a:t>
            </a:r>
            <a:r>
              <a:rPr lang="en-US" dirty="0"/>
              <a:t> = </a:t>
            </a:r>
            <a:r>
              <a:rPr lang="en-US" u="sng" dirty="0"/>
              <a:t>constant</a:t>
            </a:r>
            <a:r>
              <a:rPr lang="en-US" dirty="0"/>
              <a:t> (the Y-intercept)- (value of Y when X is 0)</a:t>
            </a:r>
          </a:p>
          <a:p>
            <a:pPr lvl="1">
              <a:buFont typeface="Arial" charset="0"/>
              <a:buChar char="–"/>
              <a:defRPr/>
            </a:pPr>
            <a:r>
              <a:rPr lang="en-US" b="1" i="1" dirty="0"/>
              <a:t>b</a:t>
            </a:r>
            <a:r>
              <a:rPr lang="en-US" dirty="0"/>
              <a:t> = slope of the line (</a:t>
            </a:r>
            <a:r>
              <a:rPr lang="en-US" u="sng" dirty="0"/>
              <a:t>weight</a:t>
            </a:r>
            <a:r>
              <a:rPr lang="en-US" dirty="0"/>
              <a:t>)</a:t>
            </a:r>
          </a:p>
          <a:p>
            <a:pPr lvl="1">
              <a:buFont typeface="Arial" charset="0"/>
              <a:buChar char="–"/>
              <a:defRPr/>
            </a:pPr>
            <a:r>
              <a:rPr lang="en-US" b="1" i="1" dirty="0"/>
              <a:t>X</a:t>
            </a:r>
            <a:r>
              <a:rPr lang="en-US" dirty="0"/>
              <a:t> = value of the </a:t>
            </a:r>
            <a:r>
              <a:rPr lang="en-US" u="sng" dirty="0"/>
              <a:t>predictor variable</a:t>
            </a:r>
          </a:p>
          <a:p>
            <a:endParaRPr lang="en-US" dirty="0"/>
          </a:p>
        </p:txBody>
      </p:sp>
    </p:spTree>
    <p:extLst>
      <p:ext uri="{BB962C8B-B14F-4D97-AF65-F5344CB8AC3E}">
        <p14:creationId xmlns:p14="http://schemas.microsoft.com/office/powerpoint/2010/main" val="146475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research designs</a:t>
            </a:r>
          </a:p>
        </p:txBody>
      </p:sp>
      <p:sp>
        <p:nvSpPr>
          <p:cNvPr id="3" name="Content Placeholder 2"/>
          <p:cNvSpPr>
            <a:spLocks noGrp="1"/>
          </p:cNvSpPr>
          <p:nvPr>
            <p:ph idx="1"/>
          </p:nvPr>
        </p:nvSpPr>
        <p:spPr/>
        <p:txBody>
          <a:bodyPr/>
          <a:lstStyle/>
          <a:p>
            <a:r>
              <a:rPr lang="en-US" dirty="0"/>
              <a:t>Can involve</a:t>
            </a:r>
          </a:p>
          <a:p>
            <a:pPr lvl="1"/>
            <a:r>
              <a:rPr lang="en-US" dirty="0"/>
              <a:t>Multiple independent variables</a:t>
            </a:r>
          </a:p>
          <a:p>
            <a:pPr lvl="1"/>
            <a:r>
              <a:rPr lang="en-US" dirty="0"/>
              <a:t>Multiple dependent variables</a:t>
            </a:r>
          </a:p>
          <a:p>
            <a:pPr lvl="1"/>
            <a:r>
              <a:rPr lang="en-US" dirty="0"/>
              <a:t>Complex correlational designs</a:t>
            </a:r>
          </a:p>
        </p:txBody>
      </p:sp>
    </p:spTree>
    <p:extLst>
      <p:ext uri="{BB962C8B-B14F-4D97-AF65-F5344CB8AC3E}">
        <p14:creationId xmlns:p14="http://schemas.microsoft.com/office/powerpoint/2010/main" val="275051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p:txBody>
          <a:bodyPr>
            <a:normAutofit/>
          </a:bodyPr>
          <a:lstStyle/>
          <a:p>
            <a:pPr marL="457200" indent="-457200">
              <a:spcBef>
                <a:spcPts val="0"/>
              </a:spcBef>
              <a:buClr>
                <a:srgbClr val="000000"/>
              </a:buClr>
              <a:buSzPct val="100000"/>
              <a:buFont typeface="Arial"/>
              <a:buChar char="•"/>
            </a:pPr>
            <a:r>
              <a:rPr lang="en-US" dirty="0"/>
              <a:t>Say you are interested in prison recidivism</a:t>
            </a:r>
          </a:p>
          <a:p>
            <a:pPr marL="457200" indent="-457200">
              <a:buClr>
                <a:srgbClr val="000000"/>
              </a:buClr>
              <a:buSzPct val="100000"/>
              <a:buFont typeface="Arial"/>
              <a:buChar char="•"/>
            </a:pPr>
            <a:r>
              <a:rPr lang="en-US" dirty="0"/>
              <a:t>What are some factors/tests you might use in predicting recidivism?</a:t>
            </a:r>
          </a:p>
          <a:p>
            <a:pPr>
              <a:buSzPct val="25000"/>
            </a:pPr>
            <a:endParaRPr lang="en-US" dirty="0"/>
          </a:p>
          <a:p>
            <a:endParaRPr lang="en-US" dirty="0"/>
          </a:p>
        </p:txBody>
      </p:sp>
    </p:spTree>
    <p:extLst>
      <p:ext uri="{BB962C8B-B14F-4D97-AF65-F5344CB8AC3E}">
        <p14:creationId xmlns:p14="http://schemas.microsoft.com/office/powerpoint/2010/main" val="3993365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dependent variables</a:t>
            </a:r>
          </a:p>
        </p:txBody>
      </p:sp>
      <p:sp>
        <p:nvSpPr>
          <p:cNvPr id="3" name="Content Placeholder 2"/>
          <p:cNvSpPr>
            <a:spLocks noGrp="1"/>
          </p:cNvSpPr>
          <p:nvPr>
            <p:ph idx="1"/>
          </p:nvPr>
        </p:nvSpPr>
        <p:spPr/>
        <p:txBody>
          <a:bodyPr/>
          <a:lstStyle/>
          <a:p>
            <a:r>
              <a:rPr lang="en-US" dirty="0"/>
              <a:t>Measures of different constructs</a:t>
            </a:r>
          </a:p>
          <a:p>
            <a:r>
              <a:rPr lang="en-US" dirty="0"/>
              <a:t>Measures of the same construct</a:t>
            </a:r>
          </a:p>
          <a:p>
            <a:pPr marL="0" indent="0">
              <a:buNone/>
            </a:pPr>
            <a:endParaRPr lang="en-US" dirty="0"/>
          </a:p>
        </p:txBody>
      </p:sp>
    </p:spTree>
    <p:extLst>
      <p:ext uri="{BB962C8B-B14F-4D97-AF65-F5344CB8AC3E}">
        <p14:creationId xmlns:p14="http://schemas.microsoft.com/office/powerpoint/2010/main" val="45517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different constructs</a:t>
            </a:r>
          </a:p>
        </p:txBody>
      </p:sp>
      <p:sp>
        <p:nvSpPr>
          <p:cNvPr id="3" name="Content Placeholder 2"/>
          <p:cNvSpPr>
            <a:spLocks noGrp="1"/>
          </p:cNvSpPr>
          <p:nvPr>
            <p:ph idx="1"/>
          </p:nvPr>
        </p:nvSpPr>
        <p:spPr/>
        <p:txBody>
          <a:bodyPr/>
          <a:lstStyle/>
          <a:p>
            <a:r>
              <a:rPr lang="en-US" dirty="0"/>
              <a:t>Allows the researcher to address more research questions in a single study</a:t>
            </a:r>
          </a:p>
          <a:p>
            <a:pPr lvl="1"/>
            <a:r>
              <a:rPr lang="en-US" dirty="0"/>
              <a:t>E.g., What is the effect of music therapy on language development and confidence in language-use among children with language delays?</a:t>
            </a:r>
          </a:p>
        </p:txBody>
      </p:sp>
    </p:spTree>
    <p:extLst>
      <p:ext uri="{BB962C8B-B14F-4D97-AF65-F5344CB8AC3E}">
        <p14:creationId xmlns:p14="http://schemas.microsoft.com/office/powerpoint/2010/main" val="278819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the same construct</a:t>
            </a:r>
          </a:p>
        </p:txBody>
      </p:sp>
      <p:sp>
        <p:nvSpPr>
          <p:cNvPr id="3" name="Content Placeholder 2"/>
          <p:cNvSpPr>
            <a:spLocks noGrp="1"/>
          </p:cNvSpPr>
          <p:nvPr>
            <p:ph idx="1"/>
          </p:nvPr>
        </p:nvSpPr>
        <p:spPr/>
        <p:txBody>
          <a:bodyPr/>
          <a:lstStyle/>
          <a:p>
            <a:r>
              <a:rPr lang="en-US" dirty="0"/>
              <a:t>Multiple measures of the same construct</a:t>
            </a:r>
          </a:p>
          <a:p>
            <a:pPr lvl="1"/>
            <a:r>
              <a:rPr lang="en-US" dirty="0"/>
              <a:t>E.g., multiple measures of stress </a:t>
            </a:r>
          </a:p>
          <a:p>
            <a:r>
              <a:rPr lang="en-US" dirty="0"/>
              <a:t>Can be analyzed separately</a:t>
            </a:r>
          </a:p>
          <a:p>
            <a:r>
              <a:rPr lang="en-US" dirty="0"/>
              <a:t>Or can be combined to produce single measure of that construct</a:t>
            </a:r>
          </a:p>
          <a:p>
            <a:pPr lvl="1"/>
            <a:r>
              <a:rPr lang="en-US" dirty="0"/>
              <a:t>Must have strong internal consistency reliability</a:t>
            </a:r>
          </a:p>
        </p:txBody>
      </p:sp>
    </p:spTree>
    <p:extLst>
      <p:ext uri="{BB962C8B-B14F-4D97-AF65-F5344CB8AC3E}">
        <p14:creationId xmlns:p14="http://schemas.microsoft.com/office/powerpoint/2010/main" val="231244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multiple dependent variables</a:t>
            </a:r>
          </a:p>
        </p:txBody>
      </p:sp>
      <p:sp>
        <p:nvSpPr>
          <p:cNvPr id="3" name="Content Placeholder 2"/>
          <p:cNvSpPr>
            <a:spLocks noGrp="1"/>
          </p:cNvSpPr>
          <p:nvPr>
            <p:ph idx="1"/>
          </p:nvPr>
        </p:nvSpPr>
        <p:spPr/>
        <p:txBody>
          <a:bodyPr/>
          <a:lstStyle/>
          <a:p>
            <a:pPr marL="0" indent="0">
              <a:buNone/>
            </a:pPr>
            <a:r>
              <a:rPr lang="en-US" dirty="0"/>
              <a:t>Imagine a study in which the independent variable is whether the room where participants are tested is warm (80 degrees) or cool (65 degrees).  List three dependent variables that you might treat as measures of </a:t>
            </a:r>
            <a:r>
              <a:rPr lang="en-US"/>
              <a:t>separate constructs</a:t>
            </a:r>
            <a:r>
              <a:rPr lang="en-US" dirty="0"/>
              <a:t>.  List three more that you might combine and treat as measures of the same underlying construct. (Price, 2012. p. 117)</a:t>
            </a:r>
          </a:p>
        </p:txBody>
      </p:sp>
    </p:spTree>
    <p:extLst>
      <p:ext uri="{BB962C8B-B14F-4D97-AF65-F5344CB8AC3E}">
        <p14:creationId xmlns:p14="http://schemas.microsoft.com/office/powerpoint/2010/main" val="915666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multiple </a:t>
            </a:r>
            <a:br>
              <a:rPr lang="en-US" dirty="0"/>
            </a:br>
            <a:r>
              <a:rPr lang="en-US" dirty="0"/>
              <a:t>independent variables</a:t>
            </a:r>
          </a:p>
        </p:txBody>
      </p:sp>
      <p:sp>
        <p:nvSpPr>
          <p:cNvPr id="3" name="Content Placeholder 2"/>
          <p:cNvSpPr>
            <a:spLocks noGrp="1"/>
          </p:cNvSpPr>
          <p:nvPr>
            <p:ph idx="1"/>
          </p:nvPr>
        </p:nvSpPr>
        <p:spPr/>
        <p:txBody>
          <a:bodyPr>
            <a:normAutofit/>
          </a:bodyPr>
          <a:lstStyle/>
          <a:p>
            <a:r>
              <a:rPr lang="en-US" dirty="0"/>
              <a:t>Type of research in which multiple IVs are measured</a:t>
            </a:r>
          </a:p>
          <a:p>
            <a:pPr lvl="1"/>
            <a:r>
              <a:rPr lang="en-US" dirty="0"/>
              <a:t>E.g., What is the effect of mood and level of anxiety on driving performance among race car drivers?</a:t>
            </a:r>
          </a:p>
          <a:p>
            <a:r>
              <a:rPr lang="en-US" dirty="0"/>
              <a:t>Also can address more research questions in one study</a:t>
            </a:r>
          </a:p>
          <a:p>
            <a:r>
              <a:rPr lang="en-US" dirty="0"/>
              <a:t>Most common type is a </a:t>
            </a:r>
            <a:r>
              <a:rPr lang="en-US" b="1" dirty="0"/>
              <a:t>factorial design</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1923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designs</a:t>
            </a:r>
          </a:p>
        </p:txBody>
      </p:sp>
      <p:sp>
        <p:nvSpPr>
          <p:cNvPr id="3" name="Content Placeholder 2"/>
          <p:cNvSpPr>
            <a:spLocks noGrp="1"/>
          </p:cNvSpPr>
          <p:nvPr>
            <p:ph idx="1"/>
          </p:nvPr>
        </p:nvSpPr>
        <p:spPr/>
        <p:txBody>
          <a:bodyPr>
            <a:normAutofit/>
          </a:bodyPr>
          <a:lstStyle/>
          <a:p>
            <a:r>
              <a:rPr lang="en-US" b="1" dirty="0"/>
              <a:t>Factorial designs- </a:t>
            </a:r>
            <a:r>
              <a:rPr lang="en-US" dirty="0"/>
              <a:t>A study with multiple independent variables</a:t>
            </a:r>
          </a:p>
          <a:p>
            <a:r>
              <a:rPr lang="en-US" dirty="0"/>
              <a:t>Independent variable = </a:t>
            </a:r>
            <a:r>
              <a:rPr lang="en-US" b="1" dirty="0"/>
              <a:t>Factor</a:t>
            </a:r>
          </a:p>
          <a:p>
            <a:r>
              <a:rPr lang="en-US" dirty="0"/>
              <a:t>Each level of IV is combined with each level of the other IVs to produce all possible combinations</a:t>
            </a:r>
          </a:p>
          <a:p>
            <a:r>
              <a:rPr lang="en-US" dirty="0"/>
              <a:t>Can also address questions about whether the effect of one IV </a:t>
            </a:r>
            <a:r>
              <a:rPr lang="en-US" i="1" dirty="0"/>
              <a:t>depends on</a:t>
            </a:r>
            <a:r>
              <a:rPr lang="en-US" dirty="0"/>
              <a:t> the </a:t>
            </a:r>
            <a:r>
              <a:rPr lang="en-US" b="1" dirty="0"/>
              <a:t>level</a:t>
            </a:r>
            <a:r>
              <a:rPr lang="en-US" dirty="0"/>
              <a:t> of another</a:t>
            </a:r>
          </a:p>
          <a:p>
            <a:pPr lvl="1"/>
            <a:r>
              <a:rPr lang="en-US" dirty="0"/>
              <a:t>E.g., Is driving performance affected by time of day and cell phone use?</a:t>
            </a:r>
          </a:p>
          <a:p>
            <a:pPr lvl="1"/>
            <a:r>
              <a:rPr lang="en-US" dirty="0"/>
              <a:t>IV: Time of day </a:t>
            </a:r>
            <a:r>
              <a:rPr lang="en-US" i="1" dirty="0"/>
              <a:t>and </a:t>
            </a:r>
            <a:r>
              <a:rPr lang="en-US" dirty="0"/>
              <a:t>cell phone use (2 IVs)</a:t>
            </a:r>
          </a:p>
          <a:p>
            <a:pPr lvl="1"/>
            <a:r>
              <a:rPr lang="en-US" dirty="0"/>
              <a:t>DV: Driving performance</a:t>
            </a:r>
          </a:p>
        </p:txBody>
      </p:sp>
    </p:spTree>
    <p:extLst>
      <p:ext uri="{BB962C8B-B14F-4D97-AF65-F5344CB8AC3E}">
        <p14:creationId xmlns:p14="http://schemas.microsoft.com/office/powerpoint/2010/main" val="3590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design table</a:t>
            </a:r>
            <a:br>
              <a:rPr lang="en-US" dirty="0"/>
            </a:br>
            <a:r>
              <a:rPr lang="en-US" dirty="0"/>
              <a:t>(2x2 design)</a:t>
            </a:r>
          </a:p>
        </p:txBody>
      </p:sp>
      <p:pic>
        <p:nvPicPr>
          <p:cNvPr id="4" name="Picture 3"/>
          <p:cNvPicPr>
            <a:picLocks noChangeAspect="1"/>
          </p:cNvPicPr>
          <p:nvPr/>
        </p:nvPicPr>
        <p:blipFill>
          <a:blip r:embed="rId2"/>
          <a:stretch>
            <a:fillRect/>
          </a:stretch>
        </p:blipFill>
        <p:spPr>
          <a:xfrm>
            <a:off x="1213705" y="2405803"/>
            <a:ext cx="3392486" cy="3205139"/>
          </a:xfrm>
          <a:prstGeom prst="rect">
            <a:avLst/>
          </a:prstGeom>
        </p:spPr>
      </p:pic>
      <p:sp>
        <p:nvSpPr>
          <p:cNvPr id="3" name="TextBox 2"/>
          <p:cNvSpPr txBox="1"/>
          <p:nvPr/>
        </p:nvSpPr>
        <p:spPr>
          <a:xfrm>
            <a:off x="5592113" y="2135347"/>
            <a:ext cx="5071593" cy="4154984"/>
          </a:xfrm>
          <a:prstGeom prst="rect">
            <a:avLst/>
          </a:prstGeom>
          <a:noFill/>
        </p:spPr>
        <p:txBody>
          <a:bodyPr wrap="square" rtlCol="0">
            <a:spAutoFit/>
          </a:bodyPr>
          <a:lstStyle/>
          <a:p>
            <a:r>
              <a:rPr lang="en-US" sz="2400" dirty="0"/>
              <a:t>2 IVs: </a:t>
            </a:r>
          </a:p>
          <a:p>
            <a:endParaRPr lang="en-US" sz="2400" dirty="0"/>
          </a:p>
          <a:p>
            <a:pPr marL="342900" indent="-342900">
              <a:buAutoNum type="arabicPeriod"/>
            </a:pPr>
            <a:r>
              <a:rPr lang="en-US" sz="2400" b="1" dirty="0"/>
              <a:t>Cell phone use</a:t>
            </a:r>
          </a:p>
          <a:p>
            <a:pPr marL="742950" lvl="1" indent="-285750">
              <a:buFontTx/>
              <a:buChar char="-"/>
            </a:pPr>
            <a:r>
              <a:rPr lang="en-US" sz="2400" dirty="0"/>
              <a:t>Has two levels:</a:t>
            </a:r>
          </a:p>
          <a:p>
            <a:pPr marL="1200150" lvl="2" indent="-285750">
              <a:buFontTx/>
              <a:buChar char="-"/>
            </a:pPr>
            <a:r>
              <a:rPr lang="en-US" sz="2400" dirty="0"/>
              <a:t>Yes</a:t>
            </a:r>
          </a:p>
          <a:p>
            <a:pPr marL="1200150" lvl="2" indent="-285750">
              <a:buFontTx/>
              <a:buChar char="-"/>
            </a:pPr>
            <a:r>
              <a:rPr lang="en-US" sz="2400" dirty="0"/>
              <a:t>No</a:t>
            </a:r>
          </a:p>
          <a:p>
            <a:pPr lvl="2"/>
            <a:endParaRPr lang="en-US" sz="2400" dirty="0"/>
          </a:p>
          <a:p>
            <a:pPr marL="342900" indent="-342900">
              <a:buAutoNum type="arabicPeriod"/>
            </a:pPr>
            <a:r>
              <a:rPr lang="en-US" sz="2400" b="1" dirty="0"/>
              <a:t>Time of day</a:t>
            </a:r>
          </a:p>
          <a:p>
            <a:pPr marL="742950" lvl="1" indent="-285750">
              <a:buFontTx/>
              <a:buChar char="-"/>
            </a:pPr>
            <a:r>
              <a:rPr lang="en-US" sz="2400" dirty="0"/>
              <a:t>Has two levels:</a:t>
            </a:r>
          </a:p>
          <a:p>
            <a:pPr marL="1200150" lvl="2" indent="-285750">
              <a:buFontTx/>
              <a:buChar char="-"/>
            </a:pPr>
            <a:r>
              <a:rPr lang="en-US" sz="2400" dirty="0"/>
              <a:t>Daytime</a:t>
            </a:r>
          </a:p>
          <a:p>
            <a:pPr marL="1200150" lvl="2" indent="-285750">
              <a:buFontTx/>
              <a:buChar char="-"/>
            </a:pPr>
            <a:r>
              <a:rPr lang="en-US" sz="2400" dirty="0"/>
              <a:t>Nighttime</a:t>
            </a:r>
          </a:p>
        </p:txBody>
      </p:sp>
    </p:spTree>
    <p:extLst>
      <p:ext uri="{BB962C8B-B14F-4D97-AF65-F5344CB8AC3E}">
        <p14:creationId xmlns:p14="http://schemas.microsoft.com/office/powerpoint/2010/main" val="46504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569E0A09-1DAE-41C1-857E-787D7394C800}"/>
</file>

<file path=customXml/itemProps2.xml><?xml version="1.0" encoding="utf-8"?>
<ds:datastoreItem xmlns:ds="http://schemas.openxmlformats.org/officeDocument/2006/customXml" ds:itemID="{3C9BAFED-56D8-4F75-83A5-75199BBA4302}"/>
</file>

<file path=customXml/itemProps3.xml><?xml version="1.0" encoding="utf-8"?>
<ds:datastoreItem xmlns:ds="http://schemas.openxmlformats.org/officeDocument/2006/customXml" ds:itemID="{300634AD-504C-45F8-9B02-216F874CE930}"/>
</file>

<file path=docProps/app.xml><?xml version="1.0" encoding="utf-8"?>
<Properties xmlns="http://schemas.openxmlformats.org/officeDocument/2006/extended-properties" xmlns:vt="http://schemas.openxmlformats.org/officeDocument/2006/docPropsVTypes">
  <Template/>
  <TotalTime>223</TotalTime>
  <Words>672</Words>
  <Application>Microsoft Office PowerPoint</Application>
  <PresentationFormat>Widescreen</PresentationFormat>
  <Paragraphs>88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Complex Research Design</vt:lpstr>
      <vt:lpstr>Complex research designs</vt:lpstr>
      <vt:lpstr>Multiple dependent variables</vt:lpstr>
      <vt:lpstr>Measures of different constructs</vt:lpstr>
      <vt:lpstr>Measures of the same construct</vt:lpstr>
      <vt:lpstr>Examples of multiple dependent variables</vt:lpstr>
      <vt:lpstr>Measuring multiple  independent variables</vt:lpstr>
      <vt:lpstr>Factorial designs</vt:lpstr>
      <vt:lpstr>Factorial design table (2x2 design)</vt:lpstr>
      <vt:lpstr>Factorial design table (2x2x2 design)</vt:lpstr>
      <vt:lpstr>Your turn</vt:lpstr>
      <vt:lpstr>Main effects and interactions</vt:lpstr>
      <vt:lpstr>Interactions between variables</vt:lpstr>
      <vt:lpstr>Ways to plot factorial design results:  Two independent variables</vt:lpstr>
      <vt:lpstr>Designing a factorial design study</vt:lpstr>
      <vt:lpstr>Data analysis</vt:lpstr>
      <vt:lpstr>Multiple regression</vt:lpstr>
      <vt:lpstr>Multiple regression</vt:lpstr>
      <vt:lpstr>Multiple Linear Regression: Making Predictions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research design</dc:title>
  <dc:creator>Grissett</dc:creator>
  <cp:lastModifiedBy>Judy Orton Grissett</cp:lastModifiedBy>
  <cp:revision>73</cp:revision>
  <dcterms:created xsi:type="dcterms:W3CDTF">2017-03-07T11:13:44Z</dcterms:created>
  <dcterms:modified xsi:type="dcterms:W3CDTF">2018-08-17T18:11:08Z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