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7" r:id="rId4"/>
    <p:sldId id="286" r:id="rId5"/>
    <p:sldId id="287" r:id="rId6"/>
    <p:sldId id="260" r:id="rId7"/>
    <p:sldId id="261" r:id="rId8"/>
    <p:sldId id="288" r:id="rId9"/>
    <p:sldId id="263" r:id="rId10"/>
    <p:sldId id="274" r:id="rId11"/>
    <p:sldId id="264" r:id="rId12"/>
    <p:sldId id="284" r:id="rId13"/>
    <p:sldId id="267" r:id="rId14"/>
    <p:sldId id="270" r:id="rId15"/>
    <p:sldId id="271" r:id="rId16"/>
    <p:sldId id="272" r:id="rId17"/>
    <p:sldId id="266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37DF6-24F8-4500-9F2E-C0222B1AF83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32AE-A883-4ADE-BDB3-AD26143B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5E89-0087-4608-B33A-82B51EA5576F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0345-C624-44A8-945E-3460EA13C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ben_ambridge_10_myths_about_psychology_debunk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Psychology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Calculate the mean, median, and mode for your data </a:t>
            </a:r>
            <a:r>
              <a:rPr lang="en-US" altLang="en-US" dirty="0" smtClean="0"/>
              <a:t>set</a:t>
            </a:r>
          </a:p>
          <a:p>
            <a:pPr lvl="1"/>
            <a:r>
              <a:rPr lang="en-US" altLang="en-US" dirty="0" smtClean="0"/>
              <a:t>1, 2, 4, 1, 1, 4, 1, 2</a:t>
            </a:r>
          </a:p>
          <a:p>
            <a:pPr lvl="2"/>
            <a:r>
              <a:rPr lang="en-US" altLang="en-US" dirty="0" smtClean="0"/>
              <a:t>Mean = 2</a:t>
            </a:r>
          </a:p>
          <a:p>
            <a:pPr lvl="2"/>
            <a:r>
              <a:rPr lang="en-US" altLang="en-US" dirty="0" smtClean="0"/>
              <a:t>Median = 1.5</a:t>
            </a:r>
          </a:p>
          <a:p>
            <a:pPr lvl="2"/>
            <a:r>
              <a:rPr lang="en-US" altLang="en-US" smtClean="0"/>
              <a:t>Mode =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3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Variability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</a:t>
            </a:r>
            <a:r>
              <a:rPr lang="en-US" altLang="en-US">
                <a:latin typeface="+mj-lt"/>
                <a:ea typeface="ヒラギノ角ゴ Pro W3" pitchFamily="1" charset="-128"/>
              </a:rPr>
              <a:t>measure related to 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central tendency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Range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difference between the highest and lowest scores in the distribution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Standard deviation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Average distance between the scores and the mean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1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Calculate the range for your data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Descriptive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Bar graphs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graph used to show differences between the mean scores of two or more groups or conditions</a:t>
            </a:r>
          </a:p>
          <a:p>
            <a:pPr lvl="1"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Error bar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Show amount of variability around the mean in each group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4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Descriptive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Line graphs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graph used to show the relationship between two variables</a:t>
            </a:r>
          </a:p>
          <a:p>
            <a:pPr>
              <a:defRPr/>
            </a:pPr>
            <a:endParaRPr lang="en-US" altLang="en-US" b="1" dirty="0">
              <a:latin typeface="+mj-lt"/>
              <a:ea typeface="ヒラギノ角ゴ Pro W3" pitchFamily="1" charset="-128"/>
            </a:endParaRPr>
          </a:p>
          <a:p>
            <a:pPr marL="0" indent="0">
              <a:buNone/>
              <a:defRPr/>
            </a:pPr>
            <a:endParaRPr lang="en-US" altLang="en-US" sz="1600" dirty="0">
              <a:latin typeface="+mj-lt"/>
              <a:ea typeface="ヒラギノ角ゴ Pro W3" pitchFamily="1" charset="-128"/>
            </a:endParaRPr>
          </a:p>
          <a:p>
            <a:pPr>
              <a:defRPr/>
            </a:pPr>
            <a:endParaRPr lang="en-US" altLang="en-US" dirty="0">
              <a:latin typeface="+mj-lt"/>
              <a:ea typeface="ヒラギノ角ゴ Pro W3" pitchFamily="1" charset="-128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Descriptive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ヒラギノ角ゴ Pro W3" pitchFamily="1" charset="-128"/>
              </a:rPr>
              <a:t>Scatterplots</a:t>
            </a:r>
            <a:r>
              <a:rPr lang="en-US" altLang="en-US" dirty="0">
                <a:ea typeface="ヒラギノ角ゴ Pro W3" pitchFamily="1" charset="-128"/>
              </a:rPr>
              <a:t>: A graph used to show the correlation between two quantitative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Statistical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Linear relationship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statistical relationship in which, as the </a:t>
            </a:r>
            <a:r>
              <a:rPr lang="en-US" altLang="en-US" i="1" dirty="0">
                <a:latin typeface="+mj-lt"/>
                <a:ea typeface="ヒラギノ角ゴ Pro W3" pitchFamily="1" charset="-128"/>
              </a:rPr>
              <a:t>X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 variable increases, the </a:t>
            </a:r>
            <a:r>
              <a:rPr lang="en-US" altLang="en-US" i="1" dirty="0">
                <a:latin typeface="+mj-lt"/>
                <a:ea typeface="ヒラギノ角ゴ Pro W3" pitchFamily="1" charset="-128"/>
              </a:rPr>
              <a:t>Y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 variable changes at a constant rate</a:t>
            </a:r>
          </a:p>
          <a:p>
            <a:pPr lvl="1">
              <a:defRPr/>
            </a:pPr>
            <a:r>
              <a:rPr lang="en-US" altLang="en-US" dirty="0">
                <a:latin typeface="+mj-lt"/>
                <a:ea typeface="ヒラギノ角ゴ Pro W3" pitchFamily="1" charset="-128"/>
              </a:rPr>
              <a:t>Best described by a straight line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Nonlinear relationship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statistical relationship in which, as the </a:t>
            </a:r>
            <a:r>
              <a:rPr lang="en-US" altLang="en-US" i="1" dirty="0">
                <a:latin typeface="+mj-lt"/>
                <a:ea typeface="ヒラギノ角ゴ Pro W3" pitchFamily="1" charset="-128"/>
              </a:rPr>
              <a:t>X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 variable increases, the </a:t>
            </a:r>
            <a:r>
              <a:rPr lang="en-US" altLang="en-US" i="1" dirty="0">
                <a:latin typeface="+mj-lt"/>
                <a:ea typeface="ヒラギノ角ゴ Pro W3" pitchFamily="1" charset="-128"/>
              </a:rPr>
              <a:t>Y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 variable does not increase or decrease at a constant rate</a:t>
            </a:r>
          </a:p>
          <a:p>
            <a:pPr lvl="1">
              <a:defRPr/>
            </a:pPr>
            <a:r>
              <a:rPr lang="en-US" altLang="en-US" dirty="0">
                <a:latin typeface="+mj-lt"/>
                <a:ea typeface="ヒラギノ角ゴ Pro W3" pitchFamily="1" charset="-128"/>
              </a:rPr>
              <a:t>Best described by a curved line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Cohen’s </a:t>
            </a:r>
            <a:r>
              <a:rPr lang="en-US" altLang="en-US" b="1" i="1" dirty="0">
                <a:latin typeface="+mj-lt"/>
                <a:ea typeface="ヒラギノ角ゴ Pro W3" pitchFamily="1" charset="-128"/>
              </a:rPr>
              <a:t>d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measure of the effect size for a difference between two groups or conditions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  <a:hlinkClick r:id="rId2"/>
              </a:rPr>
              <a:t>Effect size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Measures of relationship strength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58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ヒラギノ角ゴ Pro W3" pitchFamily="1" charset="-128"/>
              </a:rPr>
              <a:t>Meta-analysis</a:t>
            </a:r>
            <a:r>
              <a:rPr lang="en-US" altLang="en-US" dirty="0">
                <a:ea typeface="ヒラギノ角ゴ Pro W3" pitchFamily="1" charset="-128"/>
              </a:rPr>
              <a:t>: The process of comparing and combining effect sizes across studies to reach more general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describe</a:t>
            </a:r>
          </a:p>
          <a:p>
            <a:r>
              <a:rPr lang="en-US" dirty="0"/>
              <a:t>Counting, tallying, summarizing data</a:t>
            </a:r>
            <a:r>
              <a:rPr lang="en-US"/>
              <a:t>, correlations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+mj-lt"/>
                <a:ea typeface="ヒラギノ角ゴ Pro W3" pitchFamily="1" charset="-128"/>
              </a:rPr>
              <a:t>Distribution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way the scores on a variable are distributed across the levels of that variable</a:t>
            </a:r>
          </a:p>
          <a:p>
            <a:r>
              <a:rPr lang="en-US" altLang="en-US" b="1" dirty="0">
                <a:latin typeface="+mj-lt"/>
                <a:ea typeface="ヒラギノ角ゴ Pro W3" pitchFamily="1" charset="-128"/>
              </a:rPr>
              <a:t>Frequency table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A table for displaying the distribution of a variable</a:t>
            </a:r>
          </a:p>
          <a:p>
            <a:endParaRPr lang="en-US" altLang="en-US" dirty="0">
              <a:latin typeface="+mj-lt"/>
              <a:ea typeface="ヒラギノ角ゴ Pro W3" pitchFamily="1" charset="-128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7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frequency table for the following data set:</a:t>
            </a:r>
          </a:p>
          <a:p>
            <a:pPr lvl="1"/>
            <a:r>
              <a:rPr lang="en-US" dirty="0"/>
              <a:t>11, 8, 9, 12, 9, 10, 12, 13, 11, 13, 12, 6, 10, 17, 13</a:t>
            </a:r>
          </a:p>
        </p:txBody>
      </p:sp>
    </p:spTree>
    <p:extLst>
      <p:ext uri="{BB962C8B-B14F-4D97-AF65-F5344CB8AC3E}">
        <p14:creationId xmlns:p14="http://schemas.microsoft.com/office/powerpoint/2010/main" val="21621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graphical representation (histogram) for the following data set:</a:t>
            </a:r>
          </a:p>
          <a:p>
            <a:pPr lvl="1"/>
            <a:r>
              <a:rPr lang="en-US" dirty="0"/>
              <a:t>11, 8, 9, 12, 9, 10, 12, 13, 11, 13, 12, 6, 10, 17, 13</a:t>
            </a:r>
          </a:p>
        </p:txBody>
      </p:sp>
    </p:spTree>
    <p:extLst>
      <p:ext uri="{BB962C8B-B14F-4D97-AF65-F5344CB8AC3E}">
        <p14:creationId xmlns:p14="http://schemas.microsoft.com/office/powerpoint/2010/main" val="10521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Peak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high point in a distribution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Tail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ends of a distribution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Unimodal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Distribution with a single distinct peak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Bimodal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Distribution with two distinct peaks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Symmetrical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Distribution in which the left and right sides are near mirror images of each other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2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+mj-lt"/>
                <a:ea typeface="ヒラギノ角ゴ Pro W3" pitchFamily="1" charset="-128"/>
              </a:rPr>
              <a:t>Negatively skewed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</a:t>
            </a:r>
            <a:r>
              <a:rPr lang="en-US" altLang="en-US" dirty="0">
                <a:ea typeface="ヒラギノ角ゴ Pro W3" pitchFamily="1" charset="-128"/>
              </a:rPr>
              <a:t>Distribution with a relatively </a:t>
            </a:r>
            <a:r>
              <a:rPr lang="en-US" altLang="en-US">
                <a:ea typeface="ヒラギノ角ゴ Pro W3" pitchFamily="1" charset="-128"/>
              </a:rPr>
              <a:t>long negative </a:t>
            </a:r>
            <a:r>
              <a:rPr lang="en-US" altLang="en-US" dirty="0">
                <a:ea typeface="ヒラギノ角ゴ Pro W3" pitchFamily="1" charset="-128"/>
              </a:rPr>
              <a:t>tail </a:t>
            </a:r>
          </a:p>
          <a:p>
            <a:r>
              <a:rPr lang="en-US" altLang="en-US" b="1" dirty="0">
                <a:latin typeface="+mj-lt"/>
                <a:ea typeface="ヒラギノ角ゴ Pro W3" pitchFamily="1" charset="-128"/>
              </a:rPr>
              <a:t>Positively skewed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Distribution with a relatively long positive tail</a:t>
            </a:r>
          </a:p>
          <a:p>
            <a:r>
              <a:rPr lang="en-US" altLang="en-US" b="1" dirty="0">
                <a:latin typeface="+mj-lt"/>
                <a:ea typeface="ヒラギノ角ゴ Pro W3" pitchFamily="1" charset="-128"/>
              </a:rPr>
              <a:t>Outlier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Distribution with a relatively long tail</a:t>
            </a:r>
          </a:p>
          <a:p>
            <a:endParaRPr lang="en-US" altLang="en-US" dirty="0">
              <a:latin typeface="+mj-lt"/>
              <a:ea typeface="ヒラギノ角ゴ Pro W3" pitchFamily="1" charset="-128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4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shape of the distribution (peak, tail, symmetrical, etc.)</a:t>
            </a:r>
          </a:p>
        </p:txBody>
      </p:sp>
    </p:spTree>
    <p:extLst>
      <p:ext uri="{BB962C8B-B14F-4D97-AF65-F5344CB8AC3E}">
        <p14:creationId xmlns:p14="http://schemas.microsoft.com/office/powerpoint/2010/main" val="2279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Central tendency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middle of a distribution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Mean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most common measure of central tendency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Median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middle of a distribution</a:t>
            </a:r>
          </a:p>
          <a:p>
            <a:pPr>
              <a:defRPr/>
            </a:pPr>
            <a:r>
              <a:rPr lang="en-US" altLang="en-US" b="1" dirty="0">
                <a:latin typeface="+mj-lt"/>
                <a:ea typeface="ヒラギノ角ゴ Pro W3" pitchFamily="1" charset="-128"/>
              </a:rPr>
              <a:t>Mode</a:t>
            </a:r>
            <a:r>
              <a:rPr lang="en-US" altLang="en-US" dirty="0">
                <a:latin typeface="+mj-lt"/>
                <a:ea typeface="ヒラギノ角ゴ Pro W3" pitchFamily="1" charset="-128"/>
              </a:rPr>
              <a:t>: The most frequently occurring score in the distribution</a:t>
            </a:r>
          </a:p>
          <a:p>
            <a:pPr marL="0" indent="0">
              <a:buNone/>
              <a:defRPr/>
            </a:pPr>
            <a:endParaRPr lang="en-US" altLang="en-US" dirty="0">
              <a:latin typeface="+mj-lt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1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C4E391C8-2610-4DD6-B9AD-DBB70A6C8466}"/>
</file>

<file path=customXml/itemProps2.xml><?xml version="1.0" encoding="utf-8"?>
<ds:datastoreItem xmlns:ds="http://schemas.openxmlformats.org/officeDocument/2006/customXml" ds:itemID="{166D8FC3-DF3B-4AD4-A853-C0A1F357EEEB}"/>
</file>

<file path=customXml/itemProps3.xml><?xml version="1.0" encoding="utf-8"?>
<ds:datastoreItem xmlns:ds="http://schemas.openxmlformats.org/officeDocument/2006/customXml" ds:itemID="{A4CD0C12-34DE-4B75-85AA-D75F4FBCF524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519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ヒラギノ角ゴ Pro W3</vt:lpstr>
      <vt:lpstr>Office Theme</vt:lpstr>
      <vt:lpstr>Descriptive Statistics</vt:lpstr>
      <vt:lpstr>Descriptive Statistics </vt:lpstr>
      <vt:lpstr>Distributions</vt:lpstr>
      <vt:lpstr>Practice</vt:lpstr>
      <vt:lpstr>Practice</vt:lpstr>
      <vt:lpstr>Distribution Shape</vt:lpstr>
      <vt:lpstr>Distribution Shape</vt:lpstr>
      <vt:lpstr>Practice</vt:lpstr>
      <vt:lpstr>Measures of Central Tendency</vt:lpstr>
      <vt:lpstr>Practice</vt:lpstr>
      <vt:lpstr>Measures of Variability</vt:lpstr>
      <vt:lpstr>Practice</vt:lpstr>
      <vt:lpstr>Presenting Descriptive Data</vt:lpstr>
      <vt:lpstr>Presenting Descriptive Data</vt:lpstr>
      <vt:lpstr>Presenting Descriptive Data</vt:lpstr>
      <vt:lpstr>Describing Statistical Relationships</vt:lpstr>
      <vt:lpstr>Statistical Relationships</vt:lpstr>
      <vt:lpstr>Meta-Analysis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Judy Orton</dc:creator>
  <cp:lastModifiedBy>Judy Orton Grissett</cp:lastModifiedBy>
  <cp:revision>96</cp:revision>
  <dcterms:created xsi:type="dcterms:W3CDTF">2016-04-11T15:37:20Z</dcterms:created>
  <dcterms:modified xsi:type="dcterms:W3CDTF">2018-08-17T18:17:16Z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