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4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4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6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3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40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1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0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6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4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5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Nonexperimental </a:t>
            </a:r>
            <a:br>
              <a:rPr lang="en-US" dirty="0"/>
            </a:br>
            <a:r>
              <a:rPr lang="en-US" dirty="0" smtClean="0"/>
              <a:t>Research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Experimental </a:t>
            </a:r>
            <a:r>
              <a:rPr lang="en-US" sz="3600" dirty="0" smtClean="0"/>
              <a:t>Psychology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49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pretest-posttest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Carryover effects that cannot be removed with counterbalancing:</a:t>
            </a:r>
          </a:p>
          <a:p>
            <a:pPr lvl="1"/>
            <a:r>
              <a:rPr lang="en-US" b="1" dirty="0" smtClean="0"/>
              <a:t>History-</a:t>
            </a:r>
            <a:r>
              <a:rPr lang="en-US" dirty="0" smtClean="0"/>
              <a:t> something happens outside of the study that has an effect on participants’ behaviors/responses</a:t>
            </a:r>
          </a:p>
          <a:p>
            <a:pPr lvl="2"/>
            <a:r>
              <a:rPr lang="en-US" dirty="0" smtClean="0"/>
              <a:t>E.g., study of Islamophobia is affected by terrorist attack</a:t>
            </a:r>
          </a:p>
          <a:p>
            <a:pPr lvl="1"/>
            <a:r>
              <a:rPr lang="en-US" b="1" dirty="0" smtClean="0"/>
              <a:t>Maturation</a:t>
            </a:r>
            <a:r>
              <a:rPr lang="en-US" dirty="0" smtClean="0"/>
              <a:t>- participants get better over time due to maturation</a:t>
            </a:r>
          </a:p>
          <a:p>
            <a:pPr lvl="2"/>
            <a:r>
              <a:rPr lang="en-US" dirty="0" smtClean="0"/>
              <a:t>E.g., increase in school performance in elementary school kids</a:t>
            </a:r>
          </a:p>
          <a:p>
            <a:pPr lvl="1"/>
            <a:r>
              <a:rPr lang="en-US" b="1" dirty="0" smtClean="0"/>
              <a:t>Regression to the mean- </a:t>
            </a:r>
            <a:r>
              <a:rPr lang="en-US" dirty="0" smtClean="0"/>
              <a:t>go back to performing as normal after an extreme performance</a:t>
            </a:r>
          </a:p>
          <a:p>
            <a:pPr lvl="2"/>
            <a:r>
              <a:rPr lang="en-US" dirty="0" smtClean="0"/>
              <a:t>E.g., Jeremy Lin’s 2012 season</a:t>
            </a:r>
          </a:p>
          <a:p>
            <a:pPr lvl="1"/>
            <a:r>
              <a:rPr lang="en-US" b="1" dirty="0" smtClean="0"/>
              <a:t>Spontaneous remission- </a:t>
            </a:r>
            <a:r>
              <a:rPr lang="en-US" dirty="0" smtClean="0"/>
              <a:t>tendency to improve over time without intervention</a:t>
            </a:r>
          </a:p>
          <a:p>
            <a:pPr lvl="2"/>
            <a:r>
              <a:rPr lang="en-US" dirty="0" smtClean="0"/>
              <a:t>E.g., decrease in mania over time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010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Nonexperimental research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methods that do not meet the three criteria of an experiment</a:t>
            </a:r>
          </a:p>
          <a:p>
            <a:pPr lvl="1"/>
            <a:r>
              <a:rPr lang="en-US" dirty="0"/>
              <a:t>Manipulation of an IV</a:t>
            </a:r>
          </a:p>
          <a:p>
            <a:pPr lvl="1"/>
            <a:r>
              <a:rPr lang="en-US" dirty="0"/>
              <a:t>Holding extraneous variables constant</a:t>
            </a:r>
          </a:p>
          <a:p>
            <a:pPr lvl="1"/>
            <a:r>
              <a:rPr lang="en-US" dirty="0"/>
              <a:t>Random assignment</a:t>
            </a:r>
          </a:p>
        </p:txBody>
      </p:sp>
    </p:spTree>
    <p:extLst>
      <p:ext uri="{BB962C8B-B14F-4D97-AF65-F5344CB8AC3E}">
        <p14:creationId xmlns:p14="http://schemas.microsoft.com/office/powerpoint/2010/main" val="223799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nonexperimental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a single variable</a:t>
            </a:r>
          </a:p>
          <a:p>
            <a:pPr lvl="1"/>
            <a:r>
              <a:rPr lang="en-US" b="1" dirty="0"/>
              <a:t>Single-variable research</a:t>
            </a:r>
            <a:endParaRPr lang="en-US" dirty="0"/>
          </a:p>
          <a:p>
            <a:pPr lvl="1"/>
            <a:r>
              <a:rPr lang="en-US" dirty="0"/>
              <a:t>E.g., Milgram’s obedience study</a:t>
            </a:r>
          </a:p>
          <a:p>
            <a:r>
              <a:rPr lang="en-US" dirty="0"/>
              <a:t>IV is not manipulated or no random assignment</a:t>
            </a:r>
          </a:p>
          <a:p>
            <a:pPr lvl="1"/>
            <a:r>
              <a:rPr lang="en-US" b="1" dirty="0"/>
              <a:t>Correlational research- </a:t>
            </a:r>
            <a:r>
              <a:rPr lang="en-US" dirty="0"/>
              <a:t>IV is not manipulated &amp; no random assignment</a:t>
            </a:r>
            <a:endParaRPr lang="en-US" b="1" dirty="0"/>
          </a:p>
          <a:p>
            <a:pPr lvl="1"/>
            <a:r>
              <a:rPr lang="en-US" b="1" dirty="0"/>
              <a:t>Quasi-experimental research- </a:t>
            </a:r>
            <a:r>
              <a:rPr lang="en-US" dirty="0"/>
              <a:t>No random assignment</a:t>
            </a:r>
          </a:p>
          <a:p>
            <a:pPr lvl="2"/>
            <a:r>
              <a:rPr lang="en-US" dirty="0"/>
              <a:t>IV </a:t>
            </a:r>
            <a:r>
              <a:rPr lang="en-US" i="1" dirty="0"/>
              <a:t>is </a:t>
            </a:r>
            <a:r>
              <a:rPr lang="en-US" dirty="0"/>
              <a:t>manipulated across conditions</a:t>
            </a:r>
          </a:p>
          <a:p>
            <a:r>
              <a:rPr lang="en-US" dirty="0"/>
              <a:t>Qualitative research</a:t>
            </a:r>
          </a:p>
        </p:txBody>
      </p:sp>
    </p:spTree>
    <p:extLst>
      <p:ext uri="{BB962C8B-B14F-4D97-AF65-F5344CB8AC3E}">
        <p14:creationId xmlns:p14="http://schemas.microsoft.com/office/powerpoint/2010/main" val="110734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Nonexperimental research and internal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validity is compromised in nonexperimental research</a:t>
            </a:r>
          </a:p>
          <a:p>
            <a:pPr lvl="1"/>
            <a:r>
              <a:rPr lang="en-US" dirty="0"/>
              <a:t>Because extraneous variables are not held constant</a:t>
            </a:r>
          </a:p>
          <a:p>
            <a:r>
              <a:rPr lang="en-US" dirty="0"/>
              <a:t>In order of lowest internal validity to highest:</a:t>
            </a:r>
          </a:p>
          <a:p>
            <a:pPr lvl="1"/>
            <a:r>
              <a:rPr lang="en-US" dirty="0"/>
              <a:t>Correlational (low)</a:t>
            </a:r>
          </a:p>
          <a:p>
            <a:pPr lvl="1"/>
            <a:r>
              <a:rPr lang="en-US" dirty="0"/>
              <a:t>Quasi-experimental (moderate)</a:t>
            </a:r>
          </a:p>
          <a:p>
            <a:pPr lvl="1"/>
            <a:r>
              <a:rPr lang="en-US" dirty="0"/>
              <a:t>Experimental (high)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9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nonexperimental research</a:t>
            </a:r>
          </a:p>
          <a:p>
            <a:r>
              <a:rPr lang="en-US" dirty="0"/>
              <a:t>Researcher measures and assesses the relationship between two variables</a:t>
            </a:r>
          </a:p>
          <a:p>
            <a:r>
              <a:rPr lang="en-US" dirty="0"/>
              <a:t>Why use correlational research?</a:t>
            </a:r>
          </a:p>
          <a:p>
            <a:pPr lvl="1"/>
            <a:r>
              <a:rPr lang="en-US" dirty="0"/>
              <a:t>Do not think that relationship is causal </a:t>
            </a:r>
          </a:p>
          <a:p>
            <a:pPr lvl="1"/>
            <a:r>
              <a:rPr lang="en-US" dirty="0"/>
              <a:t>Cannot manipulate the IV</a:t>
            </a:r>
          </a:p>
          <a:p>
            <a:r>
              <a:rPr lang="en-US" dirty="0"/>
              <a:t>Variables can be quantitative or categorical </a:t>
            </a:r>
          </a:p>
          <a:p>
            <a:pPr lvl="1"/>
            <a:r>
              <a:rPr lang="en-US" dirty="0"/>
              <a:t>E.g., relationship between gender (categorical) and verbal fluency (quantitative)</a:t>
            </a:r>
          </a:p>
          <a:p>
            <a:pPr lvl="1"/>
            <a:r>
              <a:rPr lang="en-US" dirty="0"/>
              <a:t>E.g., relationship between age (quantitative) and verbal fluency (quantitative)</a:t>
            </a:r>
          </a:p>
        </p:txBody>
      </p:sp>
    </p:spTree>
    <p:extLst>
      <p:ext uri="{BB962C8B-B14F-4D97-AF65-F5344CB8AC3E}">
        <p14:creationId xmlns:p14="http://schemas.microsoft.com/office/powerpoint/2010/main" val="253838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approaches in </a:t>
            </a:r>
            <a:br>
              <a:rPr lang="en-US" dirty="0"/>
            </a:br>
            <a:r>
              <a:rPr lang="en-US" dirty="0"/>
              <a:t>correlational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Naturalistic observation</a:t>
            </a:r>
          </a:p>
          <a:p>
            <a:pPr lvl="1"/>
            <a:r>
              <a:rPr lang="en-US" dirty="0"/>
              <a:t>Make observations in a natural environment</a:t>
            </a:r>
          </a:p>
          <a:p>
            <a:pPr lvl="1"/>
            <a:r>
              <a:rPr lang="en-US" dirty="0"/>
              <a:t>E.g., relationship between country and pace of life</a:t>
            </a:r>
          </a:p>
          <a:p>
            <a:pPr lvl="1"/>
            <a:r>
              <a:rPr lang="en-US" dirty="0"/>
              <a:t>Utilizes </a:t>
            </a:r>
            <a:r>
              <a:rPr lang="en-US" b="1" dirty="0"/>
              <a:t>coding</a:t>
            </a:r>
            <a:r>
              <a:rPr lang="en-US" dirty="0"/>
              <a:t>- target behaviors are specified and then watched for</a:t>
            </a:r>
          </a:p>
          <a:p>
            <a:pPr lvl="2"/>
            <a:r>
              <a:rPr lang="en-US" dirty="0"/>
              <a:t>E.g., classroom observation</a:t>
            </a:r>
          </a:p>
          <a:p>
            <a:pPr lvl="2"/>
            <a:r>
              <a:rPr lang="en-US" dirty="0"/>
              <a:t>Inter-rater reliability is key here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9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approaches in </a:t>
            </a:r>
            <a:br>
              <a:rPr lang="en-US" dirty="0"/>
            </a:br>
            <a:r>
              <a:rPr lang="en-US" dirty="0"/>
              <a:t>correlational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Archival data</a:t>
            </a:r>
          </a:p>
          <a:p>
            <a:pPr lvl="1"/>
            <a:r>
              <a:rPr lang="en-US" dirty="0"/>
              <a:t>Use data that has already been collected for another purpose</a:t>
            </a:r>
          </a:p>
          <a:p>
            <a:pPr lvl="1"/>
            <a:r>
              <a:rPr lang="en-US" dirty="0"/>
              <a:t>Newspapers, census data, institutional records, hospital records</a:t>
            </a:r>
          </a:p>
          <a:p>
            <a:pPr lvl="1"/>
            <a:r>
              <a:rPr lang="en-US" b="1" dirty="0"/>
              <a:t>Content analysis- </a:t>
            </a:r>
            <a:r>
              <a:rPr lang="en-US" dirty="0"/>
              <a:t>analyze the content	</a:t>
            </a:r>
          </a:p>
          <a:p>
            <a:pPr lvl="2"/>
            <a:r>
              <a:rPr lang="en-US" dirty="0"/>
              <a:t>E.g., number of times nature-based terms are used in a dictionary</a:t>
            </a:r>
          </a:p>
        </p:txBody>
      </p:sp>
    </p:spTree>
    <p:extLst>
      <p:ext uri="{BB962C8B-B14F-4D97-AF65-F5344CB8AC3E}">
        <p14:creationId xmlns:p14="http://schemas.microsoft.com/office/powerpoint/2010/main" val="174360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Quasi-experimental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Quasi- means “resembling”</a:t>
            </a:r>
          </a:p>
          <a:p>
            <a:r>
              <a:rPr lang="en-US" dirty="0"/>
              <a:t>Although the independent variable is manipulated, there is no random assignment</a:t>
            </a:r>
          </a:p>
          <a:p>
            <a:pPr lvl="1"/>
            <a:r>
              <a:rPr lang="en-US" dirty="0"/>
              <a:t>E.g., School A takes part in an after-school tutoring program (“treatment” condition) and School B does not (control condition) </a:t>
            </a:r>
          </a:p>
          <a:p>
            <a:pPr lvl="1"/>
            <a:r>
              <a:rPr lang="en-US" dirty="0"/>
              <a:t>Manipulated IV (tutoring program); no random assignment</a:t>
            </a:r>
          </a:p>
          <a:p>
            <a:r>
              <a:rPr lang="en-US" dirty="0"/>
              <a:t>Typically used when random assignment is impossible or very difficult</a:t>
            </a:r>
          </a:p>
        </p:txBody>
      </p:sp>
    </p:spTree>
    <p:extLst>
      <p:ext uri="{BB962C8B-B14F-4D97-AF65-F5344CB8AC3E}">
        <p14:creationId xmlns:p14="http://schemas.microsoft.com/office/powerpoint/2010/main" val="320708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Quasi-experimental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Nonequivalent groups design- </a:t>
            </a:r>
            <a:r>
              <a:rPr lang="en-US" dirty="0" smtClean="0"/>
              <a:t>between-subjects design in which participants have not been randomly assigned</a:t>
            </a:r>
          </a:p>
          <a:p>
            <a:pPr lvl="1"/>
            <a:r>
              <a:rPr lang="en-US" dirty="0" smtClean="0"/>
              <a:t>Schools A &amp; B in previous example</a:t>
            </a:r>
          </a:p>
          <a:p>
            <a:r>
              <a:rPr lang="en-US" b="1" dirty="0" smtClean="0"/>
              <a:t>Pretest-posttest design-</a:t>
            </a:r>
            <a:r>
              <a:rPr lang="en-US" dirty="0" smtClean="0"/>
              <a:t> dependent variable is measured once before the treatment/intervention and once after </a:t>
            </a:r>
          </a:p>
          <a:p>
            <a:pPr lvl="1"/>
            <a:r>
              <a:rPr lang="en-US" dirty="0" smtClean="0"/>
              <a:t>E.g., students’ understanding of concepts in Experimental Psychology before (pretest) and after (posttest) taking the course</a:t>
            </a:r>
          </a:p>
          <a:p>
            <a:pPr lvl="1"/>
            <a:r>
              <a:rPr lang="en-US" dirty="0" smtClean="0"/>
              <a:t>Like a within-subjects design with no counterbalancing (can’t “</a:t>
            </a:r>
            <a:r>
              <a:rPr lang="en-US" dirty="0" err="1" smtClean="0"/>
              <a:t>untest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1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7C01A907CDC4C97236A2106A1EF25" ma:contentTypeVersion="10" ma:contentTypeDescription="Create a new document." ma:contentTypeScope="" ma:versionID="552de1a62d0cdf1a7bdb86cda4fb829f">
  <xsd:schema xmlns:xsd="http://www.w3.org/2001/XMLSchema" xmlns:xs="http://www.w3.org/2001/XMLSchema" xmlns:p="http://schemas.microsoft.com/office/2006/metadata/properties" xmlns:ns2="0f671927-d1a9-406b-b7bd-3f103b08663b" xmlns:ns3="d6688f25-41d9-4160-a082-7d1393b5a9cf" targetNamespace="http://schemas.microsoft.com/office/2006/metadata/properties" ma:root="true" ma:fieldsID="41c9ce8d61d33b699c68ceb8423ed578" ns2:_="" ns3:_="">
    <xsd:import namespace="0f671927-d1a9-406b-b7bd-3f103b08663b"/>
    <xsd:import namespace="d6688f25-41d9-4160-a082-7d1393b5a9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71927-d1a9-406b-b7bd-3f103b0866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0fbcf8-0bcd-4969-b2f0-8aed0e292d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88f25-41d9-4160-a082-7d1393b5a9c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fd51729-1cdb-45fd-a96e-59904bcc5588}" ma:internalName="TaxCatchAll" ma:showField="CatchAllData" ma:web="d6688f25-41d9-4160-a082-7d1393b5a9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671927-d1a9-406b-b7bd-3f103b08663b">
      <Terms xmlns="http://schemas.microsoft.com/office/infopath/2007/PartnerControls"/>
    </lcf76f155ced4ddcb4097134ff3c332f>
    <TaxCatchAll xmlns="d6688f25-41d9-4160-a082-7d1393b5a9cf" xsi:nil="true"/>
  </documentManagement>
</p:properties>
</file>

<file path=customXml/itemProps1.xml><?xml version="1.0" encoding="utf-8"?>
<ds:datastoreItem xmlns:ds="http://schemas.openxmlformats.org/officeDocument/2006/customXml" ds:itemID="{B748D501-EA2B-4493-85D8-3FFB77202FF5}"/>
</file>

<file path=customXml/itemProps2.xml><?xml version="1.0" encoding="utf-8"?>
<ds:datastoreItem xmlns:ds="http://schemas.openxmlformats.org/officeDocument/2006/customXml" ds:itemID="{C02DDFC6-454D-47F8-8F68-44693257AA37}"/>
</file>

<file path=customXml/itemProps3.xml><?xml version="1.0" encoding="utf-8"?>
<ds:datastoreItem xmlns:ds="http://schemas.openxmlformats.org/officeDocument/2006/customXml" ds:itemID="{8F3F18CF-5423-4470-BB9F-F5449434017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476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Nonexperimental  Research Methods</vt:lpstr>
      <vt:lpstr>Nonexperimental research methods</vt:lpstr>
      <vt:lpstr>Types of nonexperimental research</vt:lpstr>
      <vt:lpstr>Nonexperimental research and internal validity</vt:lpstr>
      <vt:lpstr>Correlational research</vt:lpstr>
      <vt:lpstr>Common approaches in  correlational research</vt:lpstr>
      <vt:lpstr>Common approaches in  correlational research</vt:lpstr>
      <vt:lpstr>Quasi-experimental research</vt:lpstr>
      <vt:lpstr>Two types of Quasi-experimental research</vt:lpstr>
      <vt:lpstr>Problems with pretest-posttest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Nonexperimental  research methods</dc:title>
  <dc:creator>Grissett</dc:creator>
  <cp:lastModifiedBy>Judy Orton Grissett</cp:lastModifiedBy>
  <cp:revision>102</cp:revision>
  <dcterms:created xsi:type="dcterms:W3CDTF">2017-03-01T19:46:41Z</dcterms:created>
  <dcterms:modified xsi:type="dcterms:W3CDTF">2018-08-17T17:55:43Z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0x010100C8B7C01A907CDC4C97236A2106A1EF25</vt:lpwstr>
  </property>
</Properties>
</file>