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DCA5-4D5D-4079-BCCA-6C96EE1CFF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8026-4D1C-4D50-B94A-5A41BC2DBD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7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DCA5-4D5D-4079-BCCA-6C96EE1CFF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8026-4D1C-4D50-B94A-5A41BC2DBD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476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DCA5-4D5D-4079-BCCA-6C96EE1CFF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8026-4D1C-4D50-B94A-5A41BC2DBD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629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DCA5-4D5D-4079-BCCA-6C96EE1CFF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8026-4D1C-4D50-B94A-5A41BC2DBD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157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DCA5-4D5D-4079-BCCA-6C96EE1CFF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8026-4D1C-4D50-B94A-5A41BC2DBD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979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DCA5-4D5D-4079-BCCA-6C96EE1CFF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8026-4D1C-4D50-B94A-5A41BC2DBD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367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DCA5-4D5D-4079-BCCA-6C96EE1CFF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8026-4D1C-4D50-B94A-5A41BC2DBD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493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DCA5-4D5D-4079-BCCA-6C96EE1CFF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8026-4D1C-4D50-B94A-5A41BC2DBD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19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DCA5-4D5D-4079-BCCA-6C96EE1CFF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8026-4D1C-4D50-B94A-5A41BC2DBD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283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DCA5-4D5D-4079-BCCA-6C96EE1CFF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8026-4D1C-4D50-B94A-5A41BC2DBD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961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DCA5-4D5D-4079-BCCA-6C96EE1CFF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48026-4D1C-4D50-B94A-5A41BC2DBD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67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6781DCA5-4D5D-4079-BCCA-6C96EE1CFF9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8/17/2018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0D348026-4D1C-4D50-B94A-5A41BC2DBDA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222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01558"/>
          </a:xfrm>
        </p:spPr>
        <p:txBody>
          <a:bodyPr/>
          <a:lstStyle/>
          <a:p>
            <a:pPr algn="ctr"/>
            <a:r>
              <a:rPr lang="en-US" dirty="0"/>
              <a:t>Survey Research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95CD6-739A-49AF-8B83-446CFF7DD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43287"/>
            <a:ext cx="10515600" cy="1500187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Experimental </a:t>
            </a:r>
            <a:r>
              <a:rPr lang="en-US" sz="3600" dirty="0" smtClean="0">
                <a:solidFill>
                  <a:schemeClr val="tx1"/>
                </a:solidFill>
              </a:rPr>
              <a:t>Psychology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523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Research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3200" b="1" dirty="0"/>
              <a:t>Survey research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Self-report measures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Large sample size (respondents)</a:t>
            </a:r>
          </a:p>
          <a:p>
            <a:pPr marL="457200" indent="-457200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9365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Questions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b="1" dirty="0"/>
              <a:t>Closed-ended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E.g., “How old are you?”</a:t>
            </a:r>
          </a:p>
          <a:p>
            <a:pPr marL="2171700" lvl="4" indent="-457200">
              <a:buFont typeface="Arial" panose="020B0604020202020204" pitchFamily="34" charset="0"/>
              <a:buChar char="•"/>
            </a:pPr>
            <a:r>
              <a:rPr lang="en-US" dirty="0"/>
              <a:t>___ 18-24</a:t>
            </a:r>
          </a:p>
          <a:p>
            <a:pPr marL="2171700" lvl="4" indent="-457200">
              <a:buFont typeface="Arial" panose="020B0604020202020204" pitchFamily="34" charset="0"/>
              <a:buChar char="•"/>
            </a:pPr>
            <a:r>
              <a:rPr lang="en-US" dirty="0"/>
              <a:t>___ 25-30</a:t>
            </a:r>
          </a:p>
          <a:p>
            <a:pPr marL="2171700" lvl="4" indent="-457200">
              <a:buFont typeface="Arial" panose="020B0604020202020204" pitchFamily="34" charset="0"/>
              <a:buChar char="•"/>
            </a:pPr>
            <a:r>
              <a:rPr lang="en-US" dirty="0"/>
              <a:t>___ 31-35</a:t>
            </a:r>
          </a:p>
          <a:p>
            <a:pPr marL="2171700" lvl="4" indent="-457200">
              <a:buFont typeface="Arial" panose="020B0604020202020204" pitchFamily="34" charset="0"/>
              <a:buChar char="•"/>
            </a:pPr>
            <a:r>
              <a:rPr lang="en-US" dirty="0"/>
              <a:t>___ 35-40</a:t>
            </a:r>
          </a:p>
          <a:p>
            <a:pPr marL="2171700" lvl="4" indent="-457200">
              <a:buFont typeface="Arial" panose="020B0604020202020204" pitchFamily="34" charset="0"/>
              <a:buChar char="•"/>
            </a:pPr>
            <a:r>
              <a:rPr lang="en-US" dirty="0"/>
              <a:t>___ 40+</a:t>
            </a:r>
          </a:p>
          <a:p>
            <a:pPr marL="457200" indent="-457200"/>
            <a:r>
              <a:rPr lang="en-US" b="1" dirty="0"/>
              <a:t>Open-ended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E.g., “What do you enjoy about your job?”</a:t>
            </a:r>
          </a:p>
          <a:p>
            <a:pPr marL="457200" indent="-457200"/>
            <a:r>
              <a:rPr lang="en-US" dirty="0"/>
              <a:t>Pros and cons of each?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26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BRUSO: How to write good survey items</a:t>
            </a:r>
          </a:p>
        </p:txBody>
      </p:sp>
      <p:pic>
        <p:nvPicPr>
          <p:cNvPr id="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334" y="1855202"/>
            <a:ext cx="8115277" cy="384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042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own questions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a closed-ended and open-ended survey question for each of the following general questions, keeping “BRUSO” in mind. </a:t>
            </a:r>
          </a:p>
          <a:p>
            <a:pPr marL="514350" indent="-457200"/>
            <a:r>
              <a:rPr lang="en-US" dirty="0"/>
              <a:t>How much does the respondent use Facebook?</a:t>
            </a:r>
          </a:p>
          <a:p>
            <a:pPr marL="514350" indent="-457200"/>
            <a:r>
              <a:rPr lang="en-US" dirty="0"/>
              <a:t>How much exercise does the respondent get?</a:t>
            </a:r>
          </a:p>
        </p:txBody>
      </p:sp>
    </p:spTree>
    <p:extLst>
      <p:ext uri="{BB962C8B-B14F-4D97-AF65-F5344CB8AC3E}">
        <p14:creationId xmlns:p14="http://schemas.microsoft.com/office/powerpoint/2010/main" val="170308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Context Effects on Survey Questions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b="1" dirty="0"/>
              <a:t>Context effect</a:t>
            </a:r>
            <a:r>
              <a:rPr lang="en-US" dirty="0"/>
              <a:t>: Context affects responses</a:t>
            </a:r>
          </a:p>
          <a:p>
            <a:pPr marL="457200" indent="-457200"/>
            <a:r>
              <a:rPr lang="en-US" b="1" dirty="0"/>
              <a:t>Item-order effect</a:t>
            </a:r>
            <a:r>
              <a:rPr lang="en-US" dirty="0"/>
              <a:t>: Responses are affected by earlier survey questions</a:t>
            </a:r>
          </a:p>
          <a:p>
            <a:pPr marL="4572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70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In-person</a:t>
            </a:r>
          </a:p>
          <a:p>
            <a:pPr lvl="1"/>
            <a:r>
              <a:rPr lang="en-US" dirty="0"/>
              <a:t>Highest response rate</a:t>
            </a:r>
          </a:p>
          <a:p>
            <a:r>
              <a:rPr lang="en-US" dirty="0"/>
              <a:t>Mail</a:t>
            </a:r>
          </a:p>
          <a:p>
            <a:r>
              <a:rPr lang="en-US" dirty="0"/>
              <a:t>Online</a:t>
            </a:r>
          </a:p>
          <a:p>
            <a:pPr lvl="1"/>
            <a:r>
              <a:rPr lang="en-US" dirty="0"/>
              <a:t>Mail and online have low response rates</a:t>
            </a:r>
          </a:p>
          <a:p>
            <a:r>
              <a:rPr lang="en-US" dirty="0"/>
              <a:t>Phone</a:t>
            </a:r>
          </a:p>
        </p:txBody>
      </p:sp>
    </p:spTree>
    <p:extLst>
      <p:ext uri="{BB962C8B-B14F-4D97-AF65-F5344CB8AC3E}">
        <p14:creationId xmlns:p14="http://schemas.microsoft.com/office/powerpoint/2010/main" val="217028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Biases in Surveys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Sampling bias- </a:t>
            </a:r>
            <a:r>
              <a:rPr lang="en-US" dirty="0"/>
              <a:t>when sample is not representative of the population</a:t>
            </a:r>
            <a:endParaRPr lang="en-US" b="1" dirty="0"/>
          </a:p>
          <a:p>
            <a:r>
              <a:rPr lang="en-US" b="1" dirty="0"/>
              <a:t>Nonresponse bias- </a:t>
            </a:r>
            <a:r>
              <a:rPr lang="en-US" dirty="0"/>
              <a:t>those who respond to surveys are inherently different than those who do not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2603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B7C01A907CDC4C97236A2106A1EF25" ma:contentTypeVersion="10" ma:contentTypeDescription="Create a new document." ma:contentTypeScope="" ma:versionID="552de1a62d0cdf1a7bdb86cda4fb829f">
  <xsd:schema xmlns:xsd="http://www.w3.org/2001/XMLSchema" xmlns:xs="http://www.w3.org/2001/XMLSchema" xmlns:p="http://schemas.microsoft.com/office/2006/metadata/properties" xmlns:ns2="0f671927-d1a9-406b-b7bd-3f103b08663b" xmlns:ns3="d6688f25-41d9-4160-a082-7d1393b5a9cf" targetNamespace="http://schemas.microsoft.com/office/2006/metadata/properties" ma:root="true" ma:fieldsID="41c9ce8d61d33b699c68ceb8423ed578" ns2:_="" ns3:_="">
    <xsd:import namespace="0f671927-d1a9-406b-b7bd-3f103b08663b"/>
    <xsd:import namespace="d6688f25-41d9-4160-a082-7d1393b5a9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671927-d1a9-406b-b7bd-3f103b0866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ec0fbcf8-0bcd-4969-b2f0-8aed0e292d5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688f25-41d9-4160-a082-7d1393b5a9cf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9fd51729-1cdb-45fd-a96e-59904bcc5588}" ma:internalName="TaxCatchAll" ma:showField="CatchAllData" ma:web="d6688f25-41d9-4160-a082-7d1393b5a9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f671927-d1a9-406b-b7bd-3f103b08663b">
      <Terms xmlns="http://schemas.microsoft.com/office/infopath/2007/PartnerControls"/>
    </lcf76f155ced4ddcb4097134ff3c332f>
    <TaxCatchAll xmlns="d6688f25-41d9-4160-a082-7d1393b5a9cf" xsi:nil="true"/>
  </documentManagement>
</p:properties>
</file>

<file path=customXml/itemProps1.xml><?xml version="1.0" encoding="utf-8"?>
<ds:datastoreItem xmlns:ds="http://schemas.openxmlformats.org/officeDocument/2006/customXml" ds:itemID="{C9FB747E-747C-4F81-AFF7-4B1CBE8A8F46}"/>
</file>

<file path=customXml/itemProps2.xml><?xml version="1.0" encoding="utf-8"?>
<ds:datastoreItem xmlns:ds="http://schemas.openxmlformats.org/officeDocument/2006/customXml" ds:itemID="{2B8AF9FD-3B9D-4B17-BB2E-8750EC9EC3C9}"/>
</file>

<file path=customXml/itemProps3.xml><?xml version="1.0" encoding="utf-8"?>
<ds:datastoreItem xmlns:ds="http://schemas.openxmlformats.org/officeDocument/2006/customXml" ds:itemID="{F5201D59-CBA7-4BB4-8B91-C05A41E82FB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172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Survey Research</vt:lpstr>
      <vt:lpstr>Survey Research</vt:lpstr>
      <vt:lpstr>Types of Questions</vt:lpstr>
      <vt:lpstr>BRUSO: How to write good survey items</vt:lpstr>
      <vt:lpstr>Creating your own questions</vt:lpstr>
      <vt:lpstr>Context Effects on Survey Questions</vt:lpstr>
      <vt:lpstr>Survey Formats</vt:lpstr>
      <vt:lpstr>Biases in Surveys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Survey Research</dc:title>
  <dc:creator>Judy Orton Grissett</dc:creator>
  <cp:lastModifiedBy>Judy Orton Grissett</cp:lastModifiedBy>
  <cp:revision>5</cp:revision>
  <dcterms:created xsi:type="dcterms:W3CDTF">2018-03-20T12:26:01Z</dcterms:created>
  <dcterms:modified xsi:type="dcterms:W3CDTF">2018-08-17T18:12:39Z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0x010100C8B7C01A907CDC4C97236A2106A1EF25</vt:lpwstr>
  </property>
</Properties>
</file>