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ips2aFpC9HpUwE38G+3oTNAAEM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E90A76-EA81-4D04-8DE4-E058F8DFB3B0}">
  <a:tblStyle styleId="{8CE90A76-EA81-4D04-8DE4-E058F8DFB3B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53fc3b4dc_0_1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e53fc3b4dc_0_1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53fc3b4dc_0_1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e53fc3b4dc_0_1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53fc3b4dc_0_1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e53fc3b4dc_0_1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53fc3b4d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53fc3b4d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
              <a:t>Educators &amp; Learners</a:t>
            </a:r>
            <a:endParaRPr/>
          </a:p>
          <a:p>
            <a:pPr indent="-306070" lvl="0" marL="457200" rtl="0" algn="l">
              <a:lnSpc>
                <a:spcPct val="95000"/>
              </a:lnSpc>
              <a:spcBef>
                <a:spcPts val="1200"/>
              </a:spcBef>
              <a:spcAft>
                <a:spcPts val="0"/>
              </a:spcAft>
              <a:buSzPts val="1100"/>
              <a:buFont typeface="Arial"/>
              <a:buChar char="●"/>
            </a:pPr>
            <a:r>
              <a:rPr lang="en"/>
              <a:t>Teachers - finding, creating, using or repurposing OER  </a:t>
            </a:r>
            <a:endParaRPr/>
          </a:p>
          <a:p>
            <a:pPr indent="-306070" lvl="0" marL="457200" rtl="0" algn="l">
              <a:lnSpc>
                <a:spcPct val="95000"/>
              </a:lnSpc>
              <a:spcBef>
                <a:spcPts val="0"/>
              </a:spcBef>
              <a:spcAft>
                <a:spcPts val="0"/>
              </a:spcAft>
              <a:buSzPts val="1100"/>
              <a:buFont typeface="Arial"/>
              <a:buChar char="●"/>
            </a:pPr>
            <a:r>
              <a:rPr lang="en"/>
              <a:t>Formal learners - finding, creating, using or repurposing OER  </a:t>
            </a:r>
            <a:endParaRPr/>
          </a:p>
          <a:p>
            <a:pPr indent="-306070" lvl="0" marL="457200" rtl="0" algn="l">
              <a:lnSpc>
                <a:spcPct val="95000"/>
              </a:lnSpc>
              <a:spcBef>
                <a:spcPts val="0"/>
              </a:spcBef>
              <a:spcAft>
                <a:spcPts val="0"/>
              </a:spcAft>
              <a:buSzPts val="1100"/>
              <a:buFont typeface="Arial"/>
              <a:buChar char="●"/>
            </a:pPr>
            <a:r>
              <a:rPr lang="en"/>
              <a:t>Informal learners - finding, creating, using or repurposing OER  </a:t>
            </a:r>
            <a:endParaRPr/>
          </a:p>
          <a:p>
            <a:pPr indent="-306070" lvl="0" marL="457200" rtl="0" algn="l">
              <a:lnSpc>
                <a:spcPct val="95000"/>
              </a:lnSpc>
              <a:spcBef>
                <a:spcPts val="0"/>
              </a:spcBef>
              <a:spcAft>
                <a:spcPts val="0"/>
              </a:spcAft>
              <a:buSzPts val="1100"/>
              <a:buFont typeface="Arial"/>
              <a:buChar char="●"/>
            </a:pPr>
            <a:r>
              <a:rPr lang="en"/>
              <a:t>Non-formal learners - finding, creating, using or repurposing OER </a:t>
            </a:r>
            <a:endParaRPr/>
          </a:p>
          <a:p>
            <a:pPr indent="-306070" lvl="0" marL="457200" rtl="0" algn="l">
              <a:lnSpc>
                <a:spcPct val="95000"/>
              </a:lnSpc>
              <a:spcBef>
                <a:spcPts val="0"/>
              </a:spcBef>
              <a:spcAft>
                <a:spcPts val="0"/>
              </a:spcAft>
              <a:buSzPts val="1100"/>
              <a:buFont typeface="Arial"/>
              <a:buChar char="●"/>
            </a:pPr>
            <a:r>
              <a:rPr lang="en"/>
              <a:t>OER mentors - providing support for collaborators in creating and using OER  Wider community – for example, family members of learners  </a:t>
            </a:r>
            <a:endParaRPr/>
          </a:p>
          <a:p>
            <a:pPr indent="-306070" lvl="0" marL="457200" rtl="0" algn="l">
              <a:lnSpc>
                <a:spcPct val="95000"/>
              </a:lnSpc>
              <a:spcBef>
                <a:spcPts val="0"/>
              </a:spcBef>
              <a:spcAft>
                <a:spcPts val="0"/>
              </a:spcAft>
              <a:buSzPts val="1100"/>
              <a:buFont typeface="Arial"/>
              <a:buChar char="●"/>
            </a:pPr>
            <a:r>
              <a:rPr lang="en"/>
              <a:t>E-learning and OER researchers – with an interest in exploring specific questions around the use and effectiveness of OER. </a:t>
            </a:r>
            <a:endParaRPr/>
          </a:p>
          <a:p>
            <a:pPr indent="0" lvl="0" marL="0" rtl="0" algn="l">
              <a:lnSpc>
                <a:spcPct val="95000"/>
              </a:lnSpc>
              <a:spcBef>
                <a:spcPts val="1200"/>
              </a:spcBef>
              <a:spcAft>
                <a:spcPts val="0"/>
              </a:spcAft>
              <a:buSzPts val="1100"/>
              <a:buNone/>
            </a:pPr>
            <a:r>
              <a:rPr b="1" lang="en"/>
              <a:t>Administration</a:t>
            </a:r>
            <a:endParaRPr/>
          </a:p>
          <a:p>
            <a:pPr indent="-306070" lvl="0" marL="457200" rtl="0" algn="l">
              <a:lnSpc>
                <a:spcPct val="95000"/>
              </a:lnSpc>
              <a:spcBef>
                <a:spcPts val="1200"/>
              </a:spcBef>
              <a:spcAft>
                <a:spcPts val="0"/>
              </a:spcAft>
              <a:buSzPts val="1100"/>
              <a:buFont typeface="Arial"/>
              <a:buChar char="●"/>
            </a:pPr>
            <a:r>
              <a:rPr lang="en"/>
              <a:t>Managers – decide strategy and implementation plan and resources related to OER  </a:t>
            </a:r>
            <a:endParaRPr/>
          </a:p>
          <a:p>
            <a:pPr indent="-306070" lvl="0" marL="457200" rtl="0" algn="l">
              <a:lnSpc>
                <a:spcPct val="95000"/>
              </a:lnSpc>
              <a:spcBef>
                <a:spcPts val="0"/>
              </a:spcBef>
              <a:spcAft>
                <a:spcPts val="0"/>
              </a:spcAft>
              <a:buSzPts val="1100"/>
              <a:buFont typeface="Arial"/>
              <a:buChar char="●"/>
            </a:pPr>
            <a:r>
              <a:rPr lang="en"/>
              <a:t>Policy makers - implement policy around OER  </a:t>
            </a:r>
            <a:endParaRPr/>
          </a:p>
          <a:p>
            <a:pPr indent="-306070" lvl="0" marL="457200" rtl="0" algn="l">
              <a:lnSpc>
                <a:spcPct val="95000"/>
              </a:lnSpc>
              <a:spcBef>
                <a:spcPts val="0"/>
              </a:spcBef>
              <a:spcAft>
                <a:spcPts val="0"/>
              </a:spcAft>
              <a:buSzPts val="1100"/>
              <a:buFont typeface="Arial"/>
              <a:buChar char="●"/>
            </a:pPr>
            <a:r>
              <a:rPr lang="en"/>
              <a:t>Quality assurers - putting in place QA models and ensuring the quality of OER both in terms of content and processes  </a:t>
            </a:r>
            <a:endParaRPr/>
          </a:p>
          <a:p>
            <a:pPr indent="0" lvl="0" marL="0" rtl="0" algn="l">
              <a:lnSpc>
                <a:spcPct val="95000"/>
              </a:lnSpc>
              <a:spcBef>
                <a:spcPts val="1200"/>
              </a:spcBef>
              <a:spcAft>
                <a:spcPts val="0"/>
              </a:spcAft>
              <a:buSzPts val="1100"/>
              <a:buNone/>
            </a:pPr>
            <a:r>
              <a:rPr b="1" lang="en"/>
              <a:t>Technical Support</a:t>
            </a:r>
            <a:endParaRPr/>
          </a:p>
          <a:p>
            <a:pPr indent="-306070" lvl="0" marL="457200" rtl="0" algn="l">
              <a:lnSpc>
                <a:spcPct val="95000"/>
              </a:lnSpc>
              <a:spcBef>
                <a:spcPts val="1200"/>
              </a:spcBef>
              <a:spcAft>
                <a:spcPts val="0"/>
              </a:spcAft>
              <a:buSzPts val="1100"/>
              <a:buFont typeface="Arial"/>
              <a:buChar char="●"/>
            </a:pPr>
            <a:r>
              <a:rPr lang="en"/>
              <a:t>Technical editors - converting materials into online format  </a:t>
            </a:r>
            <a:endParaRPr/>
          </a:p>
          <a:p>
            <a:pPr indent="-306070" lvl="0" marL="457200" rtl="0" algn="l">
              <a:lnSpc>
                <a:spcPct val="95000"/>
              </a:lnSpc>
              <a:spcBef>
                <a:spcPts val="0"/>
              </a:spcBef>
              <a:spcAft>
                <a:spcPts val="0"/>
              </a:spcAft>
              <a:buSzPts val="1100"/>
              <a:buFont typeface="Arial"/>
              <a:buChar char="●"/>
            </a:pPr>
            <a:r>
              <a:rPr lang="en"/>
              <a:t>Instructional designers – helping ensure the design of OER adheres to good ID principles  </a:t>
            </a:r>
            <a:endParaRPr/>
          </a:p>
          <a:p>
            <a:pPr indent="-306070" lvl="0" marL="457200" rtl="0" algn="l">
              <a:lnSpc>
                <a:spcPct val="95000"/>
              </a:lnSpc>
              <a:spcBef>
                <a:spcPts val="0"/>
              </a:spcBef>
              <a:spcAft>
                <a:spcPts val="0"/>
              </a:spcAft>
              <a:buSzPts val="1100"/>
              <a:buFont typeface="Arial"/>
              <a:buChar char="●"/>
            </a:pPr>
            <a:r>
              <a:rPr lang="en"/>
              <a:t>Educational developers - helping staff gain the skills to understand and use OER </a:t>
            </a:r>
            <a:endParaRPr/>
          </a:p>
          <a:p>
            <a:pPr indent="-306070" lvl="0" marL="457200" rtl="0" algn="l">
              <a:lnSpc>
                <a:spcPct val="95000"/>
              </a:lnSpc>
              <a:spcBef>
                <a:spcPts val="0"/>
              </a:spcBef>
              <a:spcAft>
                <a:spcPts val="0"/>
              </a:spcAft>
              <a:buSzPts val="1100"/>
              <a:buFont typeface="Arial"/>
              <a:buChar char="●"/>
            </a:pPr>
            <a:r>
              <a:rPr lang="en"/>
              <a:t>Translators – converting OER into other languages  International relations staff – dealing with cross-cultural issues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53fc3b4d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e53fc3b4d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53fc3b4dc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e53fc3b4dc_0_1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pressbooks.umn.edu/sensationandpercep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openstax.org/" TargetMode="External"/><Relationship Id="rId4" Type="http://schemas.openxmlformats.org/officeDocument/2006/relationships/hyperlink" Target="https://www.oercommons.org/oer" TargetMode="External"/><Relationship Id="rId5" Type="http://schemas.openxmlformats.org/officeDocument/2006/relationships/hyperlink" Target="https://nobaproject.com/textbooks/introduction-to-psychology-the-full-noba-collection" TargetMode="External"/><Relationship Id="rId6" Type="http://schemas.openxmlformats.org/officeDocument/2006/relationships/hyperlink" Target="https://www.cvtc.edu/landing-pages/grants/open-rn" TargetMode="External"/><Relationship Id="rId7" Type="http://schemas.openxmlformats.org/officeDocument/2006/relationships/hyperlink" Target="https://opensocialwork.org/textbooks/" TargetMode="External"/><Relationship Id="rId8" Type="http://schemas.openxmlformats.org/officeDocument/2006/relationships/hyperlink" Target="https://docs.google.com/spreadsheets/d/18iVSIeOqKjj58xcR8dYJS5rYvzZ4X1UGLWhl3brRzCM/htmlview#gid=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ocs.google.com/spreadsheets/d/1GztB9QGi5HXmTqurcIT_GpBhC6ZqFde08rmUGQlwJYg/edit?usp=sharing" TargetMode="External"/><Relationship Id="rId4" Type="http://schemas.openxmlformats.org/officeDocument/2006/relationships/hyperlink" Target="https://github.com/jonwestfall/FOSSIL/tree/main/OER%20Resources" TargetMode="External"/><Relationship Id="rId5" Type="http://schemas.openxmlformats.org/officeDocument/2006/relationships/hyperlink" Target="https://drive.google.com/drive/folders/1GNbMFYW5NliJJX0ScV4tIuUKRo3r0Fuh?usp=drive_link" TargetMode="External"/><Relationship Id="rId6" Type="http://schemas.openxmlformats.org/officeDocument/2006/relationships/hyperlink" Target="https://drive.google.com/drive/folders/1t99g9uKSBk98jXFLodesF8l4fOg4h12q?usp=drive_link" TargetMode="External"/><Relationship Id="rId7" Type="http://schemas.openxmlformats.org/officeDocument/2006/relationships/hyperlink" Target="https://deltastate.instructure.com/courses/39668/assignments/638951?module_item_id=132571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2.ed.gov/programs/otp/applicant.html" TargetMode="External"/><Relationship Id="rId4" Type="http://schemas.openxmlformats.org/officeDocument/2006/relationships/hyperlink" Target="https://beta.nsf.gov/funding/opportunities/pathways-enable-open-source-ecosystems-pos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0" y="744575"/>
            <a:ext cx="91119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700">
                <a:solidFill>
                  <a:srgbClr val="374151"/>
                </a:solidFill>
                <a:latin typeface="Roboto"/>
                <a:ea typeface="Roboto"/>
                <a:cs typeface="Roboto"/>
                <a:sym typeface="Roboto"/>
              </a:rPr>
              <a:t>When Open Isn’t Really Open: Using Free Software &amp; Open Educational Resources to Realize the Dream</a:t>
            </a:r>
            <a:endParaRPr b="1" sz="77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Drs. Jonathan Westfall &amp; Andrea Kunze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e53fc3b4dc_0_12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Technical Openness</a:t>
            </a:r>
            <a:endParaRPr/>
          </a:p>
        </p:txBody>
      </p:sp>
      <p:sp>
        <p:nvSpPr>
          <p:cNvPr id="180" name="Google Shape;180;g1e53fc3b4dc_0_1211"/>
          <p:cNvSpPr txBox="1"/>
          <p:nvPr>
            <p:ph idx="1" type="body"/>
          </p:nvPr>
        </p:nvSpPr>
        <p:spPr>
          <a:xfrm>
            <a:off x="311700" y="1152475"/>
            <a:ext cx="8520600" cy="371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The degree to which software / platforms on which OER are based are themselves open- or closed-source. </a:t>
            </a:r>
            <a:endParaRPr/>
          </a:p>
          <a:p>
            <a:pPr indent="0" lvl="0" marL="0" rtl="0" algn="l">
              <a:lnSpc>
                <a:spcPct val="115000"/>
              </a:lnSpc>
              <a:spcBef>
                <a:spcPts val="1200"/>
              </a:spcBef>
              <a:spcAft>
                <a:spcPts val="1200"/>
              </a:spcAft>
              <a:buSzPts val="1800"/>
              <a:buNone/>
            </a:pPr>
            <a:r>
              <a:t/>
            </a:r>
            <a:endParaRPr/>
          </a:p>
        </p:txBody>
      </p:sp>
      <p:grpSp>
        <p:nvGrpSpPr>
          <p:cNvPr id="181" name="Google Shape;181;g1e53fc3b4dc_0_1211"/>
          <p:cNvGrpSpPr/>
          <p:nvPr/>
        </p:nvGrpSpPr>
        <p:grpSpPr>
          <a:xfrm>
            <a:off x="5395950" y="2295550"/>
            <a:ext cx="2707800" cy="2847950"/>
            <a:chOff x="0" y="2295575"/>
            <a:chExt cx="2707800" cy="2847950"/>
          </a:xfrm>
        </p:grpSpPr>
        <p:grpSp>
          <p:nvGrpSpPr>
            <p:cNvPr id="182" name="Google Shape;182;g1e53fc3b4dc_0_1211"/>
            <p:cNvGrpSpPr/>
            <p:nvPr/>
          </p:nvGrpSpPr>
          <p:grpSpPr>
            <a:xfrm>
              <a:off x="0" y="2295575"/>
              <a:ext cx="2286000" cy="2847950"/>
              <a:chOff x="0" y="2295575"/>
              <a:chExt cx="2286000" cy="2847950"/>
            </a:xfrm>
          </p:grpSpPr>
          <p:sp>
            <p:nvSpPr>
              <p:cNvPr id="183" name="Google Shape;183;g1e53fc3b4dc_0_1211"/>
              <p:cNvSpPr/>
              <p:nvPr/>
            </p:nvSpPr>
            <p:spPr>
              <a:xfrm>
                <a:off x="0" y="2823925"/>
                <a:ext cx="2286000" cy="2319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e53fc3b4dc_0_1211"/>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g1e53fc3b4dc_0_1211"/>
            <p:cNvSpPr txBox="1"/>
            <p:nvPr/>
          </p:nvSpPr>
          <p:spPr>
            <a:xfrm>
              <a:off x="0" y="2456400"/>
              <a:ext cx="27078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1B786E"/>
                  </a:solidFill>
                  <a:latin typeface="Roboto"/>
                  <a:ea typeface="Roboto"/>
                  <a:cs typeface="Roboto"/>
                  <a:sym typeface="Roboto"/>
                </a:rPr>
                <a:t>Most Accommodating</a:t>
              </a:r>
              <a:endParaRPr sz="1500">
                <a:solidFill>
                  <a:srgbClr val="1B786E"/>
                </a:solidFill>
                <a:latin typeface="Roboto"/>
                <a:ea typeface="Roboto"/>
                <a:cs typeface="Roboto"/>
                <a:sym typeface="Roboto"/>
              </a:endParaRPr>
            </a:p>
            <a:p>
              <a:pPr indent="0" lvl="0" marL="0" rtl="0" algn="l">
                <a:lnSpc>
                  <a:spcPct val="115000"/>
                </a:lnSpc>
                <a:spcBef>
                  <a:spcPts val="1600"/>
                </a:spcBef>
                <a:spcAft>
                  <a:spcPts val="1600"/>
                </a:spcAft>
                <a:buNone/>
              </a:pPr>
              <a:r>
                <a:t/>
              </a:r>
              <a:endParaRPr sz="1000">
                <a:solidFill>
                  <a:srgbClr val="5E5E5E"/>
                </a:solidFill>
                <a:latin typeface="Roboto"/>
                <a:ea typeface="Roboto"/>
                <a:cs typeface="Roboto"/>
                <a:sym typeface="Roboto"/>
              </a:endParaRPr>
            </a:p>
          </p:txBody>
        </p:sp>
        <p:sp>
          <p:nvSpPr>
            <p:cNvPr id="186" name="Google Shape;186;g1e53fc3b4dc_0_121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Open</a:t>
              </a:r>
              <a:endParaRPr b="1" sz="1700">
                <a:solidFill>
                  <a:schemeClr val="lt1"/>
                </a:solidFill>
                <a:latin typeface="Roboto"/>
                <a:ea typeface="Roboto"/>
                <a:cs typeface="Roboto"/>
                <a:sym typeface="Roboto"/>
              </a:endParaRPr>
            </a:p>
          </p:txBody>
        </p:sp>
        <p:sp>
          <p:nvSpPr>
            <p:cNvPr id="187" name="Google Shape;187;g1e53fc3b4dc_0_1211"/>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openness, transparency, and accessibility of the underlying source code, allowing users to view, modify, and distribute</a:t>
              </a:r>
              <a:endParaRPr sz="1200">
                <a:solidFill>
                  <a:schemeClr val="lt1"/>
                </a:solidFill>
              </a:endParaRPr>
            </a:p>
          </p:txBody>
        </p:sp>
        <p:cxnSp>
          <p:nvCxnSpPr>
            <p:cNvPr id="188" name="Google Shape;188;g1e53fc3b4dc_0_1211"/>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89" name="Google Shape;189;g1e53fc3b4dc_0_1211"/>
          <p:cNvGrpSpPr/>
          <p:nvPr/>
        </p:nvGrpSpPr>
        <p:grpSpPr>
          <a:xfrm>
            <a:off x="3109950" y="2295550"/>
            <a:ext cx="2286000" cy="2847950"/>
            <a:chOff x="0" y="2295575"/>
            <a:chExt cx="2286000" cy="2847950"/>
          </a:xfrm>
        </p:grpSpPr>
        <p:grpSp>
          <p:nvGrpSpPr>
            <p:cNvPr id="190" name="Google Shape;190;g1e53fc3b4dc_0_1211"/>
            <p:cNvGrpSpPr/>
            <p:nvPr/>
          </p:nvGrpSpPr>
          <p:grpSpPr>
            <a:xfrm>
              <a:off x="0" y="2295575"/>
              <a:ext cx="2286000" cy="2847950"/>
              <a:chOff x="0" y="2295575"/>
              <a:chExt cx="2286000" cy="2847950"/>
            </a:xfrm>
          </p:grpSpPr>
          <p:sp>
            <p:nvSpPr>
              <p:cNvPr id="191" name="Google Shape;191;g1e53fc3b4dc_0_1211"/>
              <p:cNvSpPr/>
              <p:nvPr/>
            </p:nvSpPr>
            <p:spPr>
              <a:xfrm>
                <a:off x="0" y="2823925"/>
                <a:ext cx="2286000" cy="2319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e53fc3b4dc_0_1211"/>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g1e53fc3b4dc_0_1211"/>
            <p:cNvSpPr txBox="1"/>
            <p:nvPr/>
          </p:nvSpPr>
          <p:spPr>
            <a:xfrm>
              <a:off x="44725" y="2441100"/>
              <a:ext cx="21906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1B786E"/>
                  </a:solidFill>
                  <a:latin typeface="Roboto"/>
                  <a:ea typeface="Roboto"/>
                  <a:cs typeface="Roboto"/>
                  <a:sym typeface="Roboto"/>
                </a:rPr>
                <a:t>More Accommodating</a:t>
              </a:r>
              <a:endParaRPr sz="1500">
                <a:solidFill>
                  <a:srgbClr val="1B786E"/>
                </a:solidFill>
                <a:latin typeface="Roboto"/>
                <a:ea typeface="Roboto"/>
                <a:cs typeface="Roboto"/>
                <a:sym typeface="Roboto"/>
              </a:endParaRPr>
            </a:p>
          </p:txBody>
        </p:sp>
        <p:sp>
          <p:nvSpPr>
            <p:cNvPr id="194" name="Google Shape;194;g1e53fc3b4dc_0_121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Proprietary</a:t>
              </a:r>
              <a:r>
                <a:rPr lang="en" sz="1700">
                  <a:solidFill>
                    <a:schemeClr val="lt1"/>
                  </a:solidFill>
                  <a:latin typeface="Roboto"/>
                  <a:ea typeface="Roboto"/>
                  <a:cs typeface="Roboto"/>
                  <a:sym typeface="Roboto"/>
                </a:rPr>
                <a:t> </a:t>
              </a:r>
              <a:r>
                <a:rPr b="1" lang="en" sz="1700">
                  <a:solidFill>
                    <a:schemeClr val="lt1"/>
                  </a:solidFill>
                  <a:latin typeface="Roboto"/>
                  <a:ea typeface="Roboto"/>
                  <a:cs typeface="Roboto"/>
                  <a:sym typeface="Roboto"/>
                </a:rPr>
                <a:t>/ Open</a:t>
              </a:r>
              <a:endParaRPr b="1" sz="1600">
                <a:solidFill>
                  <a:schemeClr val="lt1"/>
                </a:solidFill>
                <a:latin typeface="Roboto"/>
                <a:ea typeface="Roboto"/>
                <a:cs typeface="Roboto"/>
                <a:sym typeface="Roboto"/>
              </a:endParaRPr>
            </a:p>
          </p:txBody>
        </p:sp>
        <p:sp>
          <p:nvSpPr>
            <p:cNvPr id="195" name="Google Shape;195;g1e53fc3b4dc_0_1211"/>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parts are open-source and free to use, while other parts are proprietary and require a license or payment to access.</a:t>
              </a:r>
              <a:endParaRPr sz="1200">
                <a:solidFill>
                  <a:schemeClr val="lt1"/>
                </a:solidFill>
              </a:endParaRPr>
            </a:p>
          </p:txBody>
        </p:sp>
        <p:cxnSp>
          <p:nvCxnSpPr>
            <p:cNvPr id="196" name="Google Shape;196;g1e53fc3b4dc_0_1211"/>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97" name="Google Shape;197;g1e53fc3b4dc_0_1211"/>
          <p:cNvGrpSpPr/>
          <p:nvPr/>
        </p:nvGrpSpPr>
        <p:grpSpPr>
          <a:xfrm>
            <a:off x="823950" y="2295550"/>
            <a:ext cx="2286000" cy="2847950"/>
            <a:chOff x="0" y="2295575"/>
            <a:chExt cx="2286000" cy="2847950"/>
          </a:xfrm>
        </p:grpSpPr>
        <p:grpSp>
          <p:nvGrpSpPr>
            <p:cNvPr id="198" name="Google Shape;198;g1e53fc3b4dc_0_1211"/>
            <p:cNvGrpSpPr/>
            <p:nvPr/>
          </p:nvGrpSpPr>
          <p:grpSpPr>
            <a:xfrm>
              <a:off x="0" y="2295575"/>
              <a:ext cx="2286000" cy="2847950"/>
              <a:chOff x="0" y="2295575"/>
              <a:chExt cx="2286000" cy="2847950"/>
            </a:xfrm>
          </p:grpSpPr>
          <p:sp>
            <p:nvSpPr>
              <p:cNvPr id="199" name="Google Shape;199;g1e53fc3b4dc_0_1211"/>
              <p:cNvSpPr/>
              <p:nvPr/>
            </p:nvSpPr>
            <p:spPr>
              <a:xfrm>
                <a:off x="0" y="2823925"/>
                <a:ext cx="2286000" cy="23196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e53fc3b4dc_0_1211"/>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g1e53fc3b4dc_0_1211"/>
            <p:cNvSpPr txBox="1"/>
            <p:nvPr/>
          </p:nvSpPr>
          <p:spPr>
            <a:xfrm>
              <a:off x="216307" y="2441100"/>
              <a:ext cx="15963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latin typeface="Roboto"/>
                  <a:ea typeface="Roboto"/>
                  <a:cs typeface="Roboto"/>
                  <a:sym typeface="Roboto"/>
                </a:rPr>
                <a:t>Most Restrictive</a:t>
              </a:r>
              <a:endParaRPr sz="1500">
                <a:solidFill>
                  <a:srgbClr val="1B786E"/>
                </a:solidFill>
                <a:latin typeface="Roboto"/>
                <a:ea typeface="Roboto"/>
                <a:cs typeface="Roboto"/>
                <a:sym typeface="Roboto"/>
              </a:endParaRPr>
            </a:p>
          </p:txBody>
        </p:sp>
        <p:sp>
          <p:nvSpPr>
            <p:cNvPr id="202" name="Google Shape;202;g1e53fc3b4dc_0_121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Proprietary</a:t>
              </a:r>
              <a:endParaRPr b="1" sz="1700">
                <a:solidFill>
                  <a:srgbClr val="FFFFFF"/>
                </a:solidFill>
                <a:latin typeface="Roboto"/>
                <a:ea typeface="Roboto"/>
                <a:cs typeface="Roboto"/>
                <a:sym typeface="Roboto"/>
              </a:endParaRPr>
            </a:p>
          </p:txBody>
        </p:sp>
        <p:sp>
          <p:nvSpPr>
            <p:cNvPr id="203" name="Google Shape;203;g1e53fc3b4dc_0_1211"/>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used, produced, or marketed under exclusive legal right of the inventor or maker.</a:t>
              </a:r>
              <a:endParaRPr sz="1200">
                <a:solidFill>
                  <a:schemeClr val="lt1"/>
                </a:solidFill>
                <a:latin typeface="Roboto"/>
                <a:ea typeface="Roboto"/>
                <a:cs typeface="Roboto"/>
                <a:sym typeface="Roboto"/>
              </a:endParaRPr>
            </a:p>
          </p:txBody>
        </p:sp>
        <p:cxnSp>
          <p:nvCxnSpPr>
            <p:cNvPr id="204" name="Google Shape;204;g1e53fc3b4dc_0_1211"/>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05" name="Google Shape;205;g1e53fc3b4dc_0_1211"/>
          <p:cNvGrpSpPr/>
          <p:nvPr/>
        </p:nvGrpSpPr>
        <p:grpSpPr>
          <a:xfrm>
            <a:off x="2895060" y="2121133"/>
            <a:ext cx="454759" cy="398223"/>
            <a:chOff x="4858109" y="2631368"/>
            <a:chExt cx="316442" cy="315000"/>
          </a:xfrm>
        </p:grpSpPr>
        <p:sp>
          <p:nvSpPr>
            <p:cNvPr id="206" name="Google Shape;206;g1e53fc3b4dc_0_1211"/>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e53fc3b4dc_0_1211"/>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208" name="Google Shape;208;g1e53fc3b4dc_0_1211"/>
          <p:cNvGrpSpPr/>
          <p:nvPr/>
        </p:nvGrpSpPr>
        <p:grpSpPr>
          <a:xfrm>
            <a:off x="5222460" y="2121133"/>
            <a:ext cx="454759" cy="398223"/>
            <a:chOff x="4858109" y="2631368"/>
            <a:chExt cx="316442" cy="315000"/>
          </a:xfrm>
        </p:grpSpPr>
        <p:sp>
          <p:nvSpPr>
            <p:cNvPr id="209" name="Google Shape;209;g1e53fc3b4dc_0_1211"/>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e53fc3b4dc_0_1211"/>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e53fc3b4dc_0_11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Financial Openness</a:t>
            </a:r>
            <a:endParaRPr/>
          </a:p>
        </p:txBody>
      </p:sp>
      <p:sp>
        <p:nvSpPr>
          <p:cNvPr id="216" name="Google Shape;216;g1e53fc3b4dc_0_1165"/>
          <p:cNvSpPr txBox="1"/>
          <p:nvPr>
            <p:ph idx="1" type="body"/>
          </p:nvPr>
        </p:nvSpPr>
        <p:spPr>
          <a:xfrm>
            <a:off x="311700" y="1152475"/>
            <a:ext cx="8520600" cy="371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Measures the charge for the education provided, ranging from full commercial pricing, including several options for low-cost pricing &amp; ending with gratis pricing.</a:t>
            </a:r>
            <a:endParaRPr/>
          </a:p>
        </p:txBody>
      </p:sp>
      <p:grpSp>
        <p:nvGrpSpPr>
          <p:cNvPr id="217" name="Google Shape;217;g1e53fc3b4dc_0_1165"/>
          <p:cNvGrpSpPr/>
          <p:nvPr/>
        </p:nvGrpSpPr>
        <p:grpSpPr>
          <a:xfrm>
            <a:off x="6858000" y="2295575"/>
            <a:ext cx="2286000" cy="2847950"/>
            <a:chOff x="0" y="2295575"/>
            <a:chExt cx="2286000" cy="2847950"/>
          </a:xfrm>
        </p:grpSpPr>
        <p:grpSp>
          <p:nvGrpSpPr>
            <p:cNvPr id="218" name="Google Shape;218;g1e53fc3b4dc_0_1165"/>
            <p:cNvGrpSpPr/>
            <p:nvPr/>
          </p:nvGrpSpPr>
          <p:grpSpPr>
            <a:xfrm>
              <a:off x="0" y="2295575"/>
              <a:ext cx="2286000" cy="2847950"/>
              <a:chOff x="0" y="2295575"/>
              <a:chExt cx="2286000" cy="2847950"/>
            </a:xfrm>
          </p:grpSpPr>
          <p:sp>
            <p:nvSpPr>
              <p:cNvPr id="219" name="Google Shape;219;g1e53fc3b4dc_0_1165"/>
              <p:cNvSpPr/>
              <p:nvPr/>
            </p:nvSpPr>
            <p:spPr>
              <a:xfrm>
                <a:off x="0" y="2823925"/>
                <a:ext cx="2286000" cy="2319600"/>
              </a:xfrm>
              <a:prstGeom prst="rect">
                <a:avLst/>
              </a:prstGeom>
              <a:solidFill>
                <a:srgbClr val="3F9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e53fc3b4dc_0_1165"/>
              <p:cNvSpPr/>
              <p:nvPr/>
            </p:nvSpPr>
            <p:spPr>
              <a:xfrm>
                <a:off x="0" y="2295575"/>
                <a:ext cx="2286000" cy="53700"/>
              </a:xfrm>
              <a:prstGeom prst="rect">
                <a:avLst/>
              </a:prstGeom>
              <a:solidFill>
                <a:srgbClr val="3F9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g1e53fc3b4dc_0_116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Free</a:t>
              </a:r>
              <a:endParaRPr b="1" sz="1800">
                <a:solidFill>
                  <a:schemeClr val="lt1"/>
                </a:solidFill>
                <a:latin typeface="Roboto"/>
                <a:ea typeface="Roboto"/>
                <a:cs typeface="Roboto"/>
                <a:sym typeface="Roboto"/>
              </a:endParaRPr>
            </a:p>
          </p:txBody>
        </p:sp>
        <p:sp>
          <p:nvSpPr>
            <p:cNvPr id="222" name="Google Shape;222;g1e53fc3b4dc_0_116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No Cost (Gratis)</a:t>
              </a:r>
              <a:endParaRPr sz="900">
                <a:solidFill>
                  <a:schemeClr val="lt1"/>
                </a:solidFill>
                <a:latin typeface="Roboto"/>
                <a:ea typeface="Roboto"/>
                <a:cs typeface="Roboto"/>
                <a:sym typeface="Roboto"/>
              </a:endParaRPr>
            </a:p>
          </p:txBody>
        </p:sp>
      </p:grpSp>
      <p:grpSp>
        <p:nvGrpSpPr>
          <p:cNvPr id="223" name="Google Shape;223;g1e53fc3b4dc_0_1165"/>
          <p:cNvGrpSpPr/>
          <p:nvPr/>
        </p:nvGrpSpPr>
        <p:grpSpPr>
          <a:xfrm>
            <a:off x="4572000" y="2295575"/>
            <a:ext cx="2924100" cy="2847950"/>
            <a:chOff x="0" y="2295575"/>
            <a:chExt cx="2924100" cy="2847950"/>
          </a:xfrm>
        </p:grpSpPr>
        <p:grpSp>
          <p:nvGrpSpPr>
            <p:cNvPr id="224" name="Google Shape;224;g1e53fc3b4dc_0_1165"/>
            <p:cNvGrpSpPr/>
            <p:nvPr/>
          </p:nvGrpSpPr>
          <p:grpSpPr>
            <a:xfrm>
              <a:off x="0" y="2295575"/>
              <a:ext cx="2286000" cy="2847950"/>
              <a:chOff x="0" y="2295575"/>
              <a:chExt cx="2286000" cy="2847950"/>
            </a:xfrm>
          </p:grpSpPr>
          <p:sp>
            <p:nvSpPr>
              <p:cNvPr id="225" name="Google Shape;225;g1e53fc3b4dc_0_1165"/>
              <p:cNvSpPr/>
              <p:nvPr/>
            </p:nvSpPr>
            <p:spPr>
              <a:xfrm>
                <a:off x="0" y="2823925"/>
                <a:ext cx="2286000" cy="2319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e53fc3b4dc_0_1165"/>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g1e53fc3b4dc_0_1165"/>
            <p:cNvSpPr txBox="1"/>
            <p:nvPr/>
          </p:nvSpPr>
          <p:spPr>
            <a:xfrm>
              <a:off x="216300" y="2441100"/>
              <a:ext cx="27078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1B786E"/>
                  </a:solidFill>
                  <a:latin typeface="Roboto"/>
                  <a:ea typeface="Roboto"/>
                  <a:cs typeface="Roboto"/>
                  <a:sym typeface="Roboto"/>
                </a:rPr>
                <a:t>Most Affordable</a:t>
              </a:r>
              <a:endParaRPr sz="1500">
                <a:solidFill>
                  <a:srgbClr val="1B786E"/>
                </a:solidFill>
                <a:latin typeface="Roboto"/>
                <a:ea typeface="Roboto"/>
                <a:cs typeface="Roboto"/>
                <a:sym typeface="Roboto"/>
              </a:endParaRPr>
            </a:p>
            <a:p>
              <a:pPr indent="0" lvl="0" marL="0" rtl="0" algn="l">
                <a:lnSpc>
                  <a:spcPct val="115000"/>
                </a:lnSpc>
                <a:spcBef>
                  <a:spcPts val="1600"/>
                </a:spcBef>
                <a:spcAft>
                  <a:spcPts val="1600"/>
                </a:spcAft>
                <a:buNone/>
              </a:pPr>
              <a:r>
                <a:t/>
              </a:r>
              <a:endParaRPr sz="1000">
                <a:solidFill>
                  <a:srgbClr val="5E5E5E"/>
                </a:solidFill>
                <a:latin typeface="Roboto"/>
                <a:ea typeface="Roboto"/>
                <a:cs typeface="Roboto"/>
                <a:sym typeface="Roboto"/>
              </a:endParaRPr>
            </a:p>
          </p:txBody>
        </p:sp>
        <p:sp>
          <p:nvSpPr>
            <p:cNvPr id="228" name="Google Shape;228;g1e53fc3b4dc_0_116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lt1"/>
                  </a:solidFill>
                  <a:latin typeface="Roboto"/>
                  <a:ea typeface="Roboto"/>
                  <a:cs typeface="Roboto"/>
                  <a:sym typeface="Roboto"/>
                </a:rPr>
                <a:t>Opportunity Cost</a:t>
              </a:r>
              <a:endParaRPr b="1" sz="1800">
                <a:solidFill>
                  <a:schemeClr val="lt1"/>
                </a:solidFill>
                <a:latin typeface="Roboto"/>
                <a:ea typeface="Roboto"/>
                <a:cs typeface="Roboto"/>
                <a:sym typeface="Roboto"/>
              </a:endParaRPr>
            </a:p>
          </p:txBody>
        </p:sp>
        <p:sp>
          <p:nvSpPr>
            <p:cNvPr id="229" name="Google Shape;229;g1e53fc3b4dc_0_116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Contribution in Kind &amp; User Registration</a:t>
              </a:r>
              <a:endParaRPr sz="900">
                <a:solidFill>
                  <a:schemeClr val="lt1"/>
                </a:solidFill>
                <a:latin typeface="Roboto"/>
                <a:ea typeface="Roboto"/>
                <a:cs typeface="Roboto"/>
                <a:sym typeface="Roboto"/>
              </a:endParaRPr>
            </a:p>
          </p:txBody>
        </p:sp>
        <p:cxnSp>
          <p:nvCxnSpPr>
            <p:cNvPr id="230" name="Google Shape;230;g1e53fc3b4dc_0_1165"/>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231" name="Google Shape;231;g1e53fc3b4dc_0_1165"/>
          <p:cNvGrpSpPr/>
          <p:nvPr/>
        </p:nvGrpSpPr>
        <p:grpSpPr>
          <a:xfrm>
            <a:off x="2286000" y="2295575"/>
            <a:ext cx="2286000" cy="2847950"/>
            <a:chOff x="0" y="2295575"/>
            <a:chExt cx="2286000" cy="2847950"/>
          </a:xfrm>
        </p:grpSpPr>
        <p:grpSp>
          <p:nvGrpSpPr>
            <p:cNvPr id="232" name="Google Shape;232;g1e53fc3b4dc_0_1165"/>
            <p:cNvGrpSpPr/>
            <p:nvPr/>
          </p:nvGrpSpPr>
          <p:grpSpPr>
            <a:xfrm>
              <a:off x="0" y="2295575"/>
              <a:ext cx="2286000" cy="2847950"/>
              <a:chOff x="0" y="2295575"/>
              <a:chExt cx="2286000" cy="2847950"/>
            </a:xfrm>
          </p:grpSpPr>
          <p:sp>
            <p:nvSpPr>
              <p:cNvPr id="233" name="Google Shape;233;g1e53fc3b4dc_0_1165"/>
              <p:cNvSpPr/>
              <p:nvPr/>
            </p:nvSpPr>
            <p:spPr>
              <a:xfrm>
                <a:off x="0" y="2823925"/>
                <a:ext cx="2286000" cy="2319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e53fc3b4dc_0_1165"/>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g1e53fc3b4dc_0_1165"/>
            <p:cNvSpPr txBox="1"/>
            <p:nvPr/>
          </p:nvSpPr>
          <p:spPr>
            <a:xfrm>
              <a:off x="216309" y="2441100"/>
              <a:ext cx="17301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latin typeface="Roboto"/>
                  <a:ea typeface="Roboto"/>
                  <a:cs typeface="Roboto"/>
                  <a:sym typeface="Roboto"/>
                </a:rPr>
                <a:t>More Affordable</a:t>
              </a:r>
              <a:endParaRPr sz="1500">
                <a:solidFill>
                  <a:srgbClr val="1B786E"/>
                </a:solidFill>
                <a:latin typeface="Roboto"/>
                <a:ea typeface="Roboto"/>
                <a:cs typeface="Roboto"/>
                <a:sym typeface="Roboto"/>
              </a:endParaRPr>
            </a:p>
          </p:txBody>
        </p:sp>
        <p:sp>
          <p:nvSpPr>
            <p:cNvPr id="236" name="Google Shape;236;g1e53fc3b4dc_0_116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lt1"/>
                  </a:solidFill>
                  <a:latin typeface="Roboto"/>
                  <a:ea typeface="Roboto"/>
                  <a:cs typeface="Roboto"/>
                  <a:sym typeface="Roboto"/>
                </a:rPr>
                <a:t>Low cost</a:t>
              </a:r>
              <a:endParaRPr b="1" sz="1800">
                <a:solidFill>
                  <a:schemeClr val="lt1"/>
                </a:solidFill>
                <a:latin typeface="Roboto"/>
                <a:ea typeface="Roboto"/>
                <a:cs typeface="Roboto"/>
                <a:sym typeface="Roboto"/>
              </a:endParaRPr>
            </a:p>
          </p:txBody>
        </p:sp>
        <p:sp>
          <p:nvSpPr>
            <p:cNvPr id="237" name="Google Shape;237;g1e53fc3b4dc_0_116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Small Charge &amp; Subscription Fee</a:t>
              </a:r>
              <a:endParaRPr sz="900">
                <a:solidFill>
                  <a:srgbClr val="FFFFFF"/>
                </a:solidFill>
                <a:latin typeface="Roboto"/>
                <a:ea typeface="Roboto"/>
                <a:cs typeface="Roboto"/>
                <a:sym typeface="Roboto"/>
              </a:endParaRPr>
            </a:p>
          </p:txBody>
        </p:sp>
        <p:cxnSp>
          <p:nvCxnSpPr>
            <p:cNvPr id="238" name="Google Shape;238;g1e53fc3b4dc_0_1165"/>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39" name="Google Shape;239;g1e53fc3b4dc_0_1165"/>
          <p:cNvGrpSpPr/>
          <p:nvPr/>
        </p:nvGrpSpPr>
        <p:grpSpPr>
          <a:xfrm>
            <a:off x="0" y="2295575"/>
            <a:ext cx="2286000" cy="2847950"/>
            <a:chOff x="0" y="2295575"/>
            <a:chExt cx="2286000" cy="2847950"/>
          </a:xfrm>
        </p:grpSpPr>
        <p:grpSp>
          <p:nvGrpSpPr>
            <p:cNvPr id="240" name="Google Shape;240;g1e53fc3b4dc_0_1165"/>
            <p:cNvGrpSpPr/>
            <p:nvPr/>
          </p:nvGrpSpPr>
          <p:grpSpPr>
            <a:xfrm>
              <a:off x="0" y="2295575"/>
              <a:ext cx="2286000" cy="2847950"/>
              <a:chOff x="0" y="2295575"/>
              <a:chExt cx="2286000" cy="2847950"/>
            </a:xfrm>
          </p:grpSpPr>
          <p:sp>
            <p:nvSpPr>
              <p:cNvPr id="241" name="Google Shape;241;g1e53fc3b4dc_0_1165"/>
              <p:cNvSpPr/>
              <p:nvPr/>
            </p:nvSpPr>
            <p:spPr>
              <a:xfrm>
                <a:off x="0" y="2823925"/>
                <a:ext cx="2286000" cy="23196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e53fc3b4dc_0_1165"/>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g1e53fc3b4dc_0_1165"/>
            <p:cNvSpPr txBox="1"/>
            <p:nvPr/>
          </p:nvSpPr>
          <p:spPr>
            <a:xfrm>
              <a:off x="216307" y="2441100"/>
              <a:ext cx="15963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latin typeface="Roboto"/>
                  <a:ea typeface="Roboto"/>
                  <a:cs typeface="Roboto"/>
                  <a:sym typeface="Roboto"/>
                </a:rPr>
                <a:t>Least Affordable</a:t>
              </a:r>
              <a:endParaRPr sz="1500">
                <a:solidFill>
                  <a:srgbClr val="1B786E"/>
                </a:solidFill>
                <a:latin typeface="Roboto"/>
                <a:ea typeface="Roboto"/>
                <a:cs typeface="Roboto"/>
                <a:sym typeface="Roboto"/>
              </a:endParaRPr>
            </a:p>
          </p:txBody>
        </p:sp>
        <p:sp>
          <p:nvSpPr>
            <p:cNvPr id="244" name="Google Shape;244;g1e53fc3b4dc_0_1165"/>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Charged</a:t>
              </a:r>
              <a:endParaRPr b="1" sz="1800">
                <a:solidFill>
                  <a:srgbClr val="FFFFFF"/>
                </a:solidFill>
                <a:latin typeface="Roboto"/>
                <a:ea typeface="Roboto"/>
                <a:cs typeface="Roboto"/>
                <a:sym typeface="Roboto"/>
              </a:endParaRPr>
            </a:p>
          </p:txBody>
        </p:sp>
        <p:sp>
          <p:nvSpPr>
            <p:cNvPr id="245" name="Google Shape;245;g1e53fc3b4dc_0_1165"/>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Market-Based Pricing</a:t>
              </a:r>
              <a:endParaRPr sz="900">
                <a:solidFill>
                  <a:srgbClr val="FFFFFF"/>
                </a:solidFill>
                <a:latin typeface="Roboto"/>
                <a:ea typeface="Roboto"/>
                <a:cs typeface="Roboto"/>
                <a:sym typeface="Roboto"/>
              </a:endParaRPr>
            </a:p>
          </p:txBody>
        </p:sp>
        <p:cxnSp>
          <p:nvCxnSpPr>
            <p:cNvPr id="246" name="Google Shape;246;g1e53fc3b4dc_0_1165"/>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47" name="Google Shape;247;g1e53fc3b4dc_0_1165"/>
          <p:cNvGrpSpPr/>
          <p:nvPr/>
        </p:nvGrpSpPr>
        <p:grpSpPr>
          <a:xfrm>
            <a:off x="2150485" y="2121133"/>
            <a:ext cx="454759" cy="398223"/>
            <a:chOff x="4858109" y="2631368"/>
            <a:chExt cx="316442" cy="315000"/>
          </a:xfrm>
        </p:grpSpPr>
        <p:sp>
          <p:nvSpPr>
            <p:cNvPr id="248" name="Google Shape;248;g1e53fc3b4dc_0_116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e53fc3b4dc_0_1165"/>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250" name="Google Shape;250;g1e53fc3b4dc_0_1165"/>
          <p:cNvGrpSpPr/>
          <p:nvPr/>
        </p:nvGrpSpPr>
        <p:grpSpPr>
          <a:xfrm>
            <a:off x="4403160" y="2121133"/>
            <a:ext cx="454759" cy="398223"/>
            <a:chOff x="4858109" y="2631368"/>
            <a:chExt cx="316442" cy="315000"/>
          </a:xfrm>
        </p:grpSpPr>
        <p:sp>
          <p:nvSpPr>
            <p:cNvPr id="251" name="Google Shape;251;g1e53fc3b4dc_0_116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e53fc3b4dc_0_1165"/>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253" name="Google Shape;253;g1e53fc3b4dc_0_1165"/>
          <p:cNvGrpSpPr/>
          <p:nvPr/>
        </p:nvGrpSpPr>
        <p:grpSpPr>
          <a:xfrm>
            <a:off x="6655835" y="2121133"/>
            <a:ext cx="454759" cy="398223"/>
            <a:chOff x="4858109" y="2631368"/>
            <a:chExt cx="316442" cy="315000"/>
          </a:xfrm>
        </p:grpSpPr>
        <p:sp>
          <p:nvSpPr>
            <p:cNvPr id="254" name="Google Shape;254;g1e53fc3b4dc_0_116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e53fc3b4dc_0_1165"/>
            <p:cNvSpPr/>
            <p:nvPr/>
          </p:nvSpPr>
          <p:spPr>
            <a:xfrm>
              <a:off x="4858109" y="2739300"/>
              <a:ext cx="239100" cy="99000"/>
            </a:xfrm>
            <a:prstGeom prst="rightArrow">
              <a:avLst>
                <a:gd fmla="val 32020" name="adj1"/>
                <a:gd fmla="val 66970" name="adj2"/>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e53fc3b4dc_0_13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Legal Openness</a:t>
            </a:r>
            <a:endParaRPr/>
          </a:p>
        </p:txBody>
      </p:sp>
      <p:sp>
        <p:nvSpPr>
          <p:cNvPr id="261" name="Google Shape;261;g1e53fc3b4dc_0_1332"/>
          <p:cNvSpPr txBox="1"/>
          <p:nvPr>
            <p:ph idx="1" type="body"/>
          </p:nvPr>
        </p:nvSpPr>
        <p:spPr>
          <a:xfrm>
            <a:off x="178200" y="1017725"/>
            <a:ext cx="8787600" cy="371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Degree to which licence grants users rights over the material, ranging from copyrighted (no rights to user), including the full spectrum of creative commons licenses, up to no rights reserved (all rights to user). </a:t>
            </a:r>
            <a:endParaRPr/>
          </a:p>
        </p:txBody>
      </p:sp>
      <p:grpSp>
        <p:nvGrpSpPr>
          <p:cNvPr id="262" name="Google Shape;262;g1e53fc3b4dc_0_1332"/>
          <p:cNvGrpSpPr/>
          <p:nvPr/>
        </p:nvGrpSpPr>
        <p:grpSpPr>
          <a:xfrm>
            <a:off x="6024225" y="2295550"/>
            <a:ext cx="2707800" cy="2847950"/>
            <a:chOff x="1040250" y="2300850"/>
            <a:chExt cx="2707800" cy="2847950"/>
          </a:xfrm>
        </p:grpSpPr>
        <p:grpSp>
          <p:nvGrpSpPr>
            <p:cNvPr id="263" name="Google Shape;263;g1e53fc3b4dc_0_1332"/>
            <p:cNvGrpSpPr/>
            <p:nvPr/>
          </p:nvGrpSpPr>
          <p:grpSpPr>
            <a:xfrm>
              <a:off x="1040250" y="2300850"/>
              <a:ext cx="2286000" cy="2847950"/>
              <a:chOff x="1040250" y="2300850"/>
              <a:chExt cx="2286000" cy="2847950"/>
            </a:xfrm>
          </p:grpSpPr>
          <p:sp>
            <p:nvSpPr>
              <p:cNvPr id="264" name="Google Shape;264;g1e53fc3b4dc_0_1332"/>
              <p:cNvSpPr/>
              <p:nvPr/>
            </p:nvSpPr>
            <p:spPr>
              <a:xfrm>
                <a:off x="1040250" y="2829200"/>
                <a:ext cx="2286000" cy="2319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e53fc3b4dc_0_1332"/>
              <p:cNvSpPr/>
              <p:nvPr/>
            </p:nvSpPr>
            <p:spPr>
              <a:xfrm>
                <a:off x="1040250" y="2300850"/>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g1e53fc3b4dc_0_1332"/>
            <p:cNvSpPr txBox="1"/>
            <p:nvPr/>
          </p:nvSpPr>
          <p:spPr>
            <a:xfrm>
              <a:off x="1040250" y="2461675"/>
              <a:ext cx="27078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1B786E"/>
                  </a:solidFill>
                  <a:latin typeface="Roboto"/>
                  <a:ea typeface="Roboto"/>
                  <a:cs typeface="Roboto"/>
                  <a:sym typeface="Roboto"/>
                </a:rPr>
                <a:t>Most Accommodating</a:t>
              </a:r>
              <a:endParaRPr sz="1500">
                <a:solidFill>
                  <a:srgbClr val="1B786E"/>
                </a:solidFill>
                <a:latin typeface="Roboto"/>
                <a:ea typeface="Roboto"/>
                <a:cs typeface="Roboto"/>
                <a:sym typeface="Roboto"/>
              </a:endParaRPr>
            </a:p>
            <a:p>
              <a:pPr indent="0" lvl="0" marL="0" rtl="0" algn="l">
                <a:lnSpc>
                  <a:spcPct val="115000"/>
                </a:lnSpc>
                <a:spcBef>
                  <a:spcPts val="1600"/>
                </a:spcBef>
                <a:spcAft>
                  <a:spcPts val="1600"/>
                </a:spcAft>
                <a:buNone/>
              </a:pPr>
              <a:r>
                <a:t/>
              </a:r>
              <a:endParaRPr sz="1000">
                <a:solidFill>
                  <a:srgbClr val="5E5E5E"/>
                </a:solidFill>
                <a:latin typeface="Roboto"/>
                <a:ea typeface="Roboto"/>
                <a:cs typeface="Roboto"/>
                <a:sym typeface="Roboto"/>
              </a:endParaRPr>
            </a:p>
          </p:txBody>
        </p:sp>
        <p:sp>
          <p:nvSpPr>
            <p:cNvPr id="267" name="Google Shape;267;g1e53fc3b4dc_0_1332"/>
            <p:cNvSpPr txBox="1"/>
            <p:nvPr/>
          </p:nvSpPr>
          <p:spPr>
            <a:xfrm>
              <a:off x="1256550" y="3055325"/>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Public Domain</a:t>
              </a:r>
              <a:endParaRPr b="1" sz="1700">
                <a:solidFill>
                  <a:schemeClr val="lt1"/>
                </a:solidFill>
                <a:latin typeface="Roboto"/>
                <a:ea typeface="Roboto"/>
                <a:cs typeface="Roboto"/>
                <a:sym typeface="Roboto"/>
              </a:endParaRPr>
            </a:p>
          </p:txBody>
        </p:sp>
        <p:sp>
          <p:nvSpPr>
            <p:cNvPr id="268" name="Google Shape;268;g1e53fc3b4dc_0_1332"/>
            <p:cNvSpPr txBox="1"/>
            <p:nvPr/>
          </p:nvSpPr>
          <p:spPr>
            <a:xfrm>
              <a:off x="1256550" y="3902225"/>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No rights reserved</a:t>
              </a:r>
              <a:endParaRPr>
                <a:solidFill>
                  <a:schemeClr val="lt1"/>
                </a:solidFill>
                <a:latin typeface="Roboto"/>
                <a:ea typeface="Roboto"/>
                <a:cs typeface="Roboto"/>
                <a:sym typeface="Roboto"/>
              </a:endParaRPr>
            </a:p>
          </p:txBody>
        </p:sp>
        <p:cxnSp>
          <p:nvCxnSpPr>
            <p:cNvPr id="269" name="Google Shape;269;g1e53fc3b4dc_0_1332"/>
            <p:cNvCxnSpPr/>
            <p:nvPr/>
          </p:nvCxnSpPr>
          <p:spPr>
            <a:xfrm>
              <a:off x="3326250" y="2300850"/>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270" name="Google Shape;270;g1e53fc3b4dc_0_1332"/>
          <p:cNvGrpSpPr/>
          <p:nvPr/>
        </p:nvGrpSpPr>
        <p:grpSpPr>
          <a:xfrm>
            <a:off x="2697975" y="2290275"/>
            <a:ext cx="3326359" cy="2847950"/>
            <a:chOff x="0" y="2295575"/>
            <a:chExt cx="2286000" cy="2847950"/>
          </a:xfrm>
        </p:grpSpPr>
        <p:grpSp>
          <p:nvGrpSpPr>
            <p:cNvPr id="271" name="Google Shape;271;g1e53fc3b4dc_0_1332"/>
            <p:cNvGrpSpPr/>
            <p:nvPr/>
          </p:nvGrpSpPr>
          <p:grpSpPr>
            <a:xfrm>
              <a:off x="0" y="2295575"/>
              <a:ext cx="2286000" cy="2847950"/>
              <a:chOff x="0" y="2295575"/>
              <a:chExt cx="2286000" cy="2847950"/>
            </a:xfrm>
          </p:grpSpPr>
          <p:sp>
            <p:nvSpPr>
              <p:cNvPr id="272" name="Google Shape;272;g1e53fc3b4dc_0_1332"/>
              <p:cNvSpPr/>
              <p:nvPr/>
            </p:nvSpPr>
            <p:spPr>
              <a:xfrm>
                <a:off x="0" y="2823925"/>
                <a:ext cx="2286000" cy="2319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e53fc3b4dc_0_1332"/>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g1e53fc3b4dc_0_1332"/>
            <p:cNvSpPr txBox="1"/>
            <p:nvPr/>
          </p:nvSpPr>
          <p:spPr>
            <a:xfrm>
              <a:off x="44725" y="2441100"/>
              <a:ext cx="21906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1B786E"/>
                  </a:solidFill>
                  <a:latin typeface="Roboto"/>
                  <a:ea typeface="Roboto"/>
                  <a:cs typeface="Roboto"/>
                  <a:sym typeface="Roboto"/>
                </a:rPr>
                <a:t>More Accommodating</a:t>
              </a:r>
              <a:endParaRPr sz="1500">
                <a:solidFill>
                  <a:srgbClr val="1B786E"/>
                </a:solidFill>
                <a:latin typeface="Roboto"/>
                <a:ea typeface="Roboto"/>
                <a:cs typeface="Roboto"/>
                <a:sym typeface="Roboto"/>
              </a:endParaRPr>
            </a:p>
          </p:txBody>
        </p:sp>
        <p:sp>
          <p:nvSpPr>
            <p:cNvPr id="275" name="Google Shape;275;g1e53fc3b4dc_0_1332"/>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Roboto"/>
                  <a:ea typeface="Roboto"/>
                  <a:cs typeface="Roboto"/>
                  <a:sym typeface="Roboto"/>
                </a:rPr>
                <a:t>Limited Public</a:t>
              </a:r>
              <a:endParaRPr b="1" sz="1600">
                <a:solidFill>
                  <a:schemeClr val="lt1"/>
                </a:solidFill>
                <a:latin typeface="Roboto"/>
                <a:ea typeface="Roboto"/>
                <a:cs typeface="Roboto"/>
                <a:sym typeface="Roboto"/>
              </a:endParaRPr>
            </a:p>
          </p:txBody>
        </p:sp>
        <p:sp>
          <p:nvSpPr>
            <p:cNvPr id="276" name="Google Shape;276;g1e53fc3b4dc_0_1332"/>
            <p:cNvSpPr txBox="1"/>
            <p:nvPr/>
          </p:nvSpPr>
          <p:spPr>
            <a:xfrm>
              <a:off x="101350" y="3486700"/>
              <a:ext cx="9765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Attribution </a:t>
              </a:r>
              <a:r>
                <a:rPr lang="en" sz="1300">
                  <a:solidFill>
                    <a:srgbClr val="FFFFFF"/>
                  </a:solidFill>
                  <a:latin typeface="Roboto"/>
                  <a:ea typeface="Roboto"/>
                  <a:cs typeface="Roboto"/>
                  <a:sym typeface="Roboto"/>
                </a:rPr>
                <a:t>noncommercial</a:t>
              </a:r>
              <a:r>
                <a:rPr lang="en" sz="1300">
                  <a:solidFill>
                    <a:srgbClr val="FFFFFF"/>
                  </a:solidFill>
                  <a:latin typeface="Roboto"/>
                  <a:ea typeface="Roboto"/>
                  <a:cs typeface="Roboto"/>
                  <a:sym typeface="Roboto"/>
                </a:rPr>
                <a:t> no derivatives</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Attribution noncommercial share alike</a:t>
              </a:r>
              <a:endParaRPr sz="1300">
                <a:solidFill>
                  <a:schemeClr val="lt1"/>
                </a:solidFill>
                <a:latin typeface="Roboto"/>
                <a:ea typeface="Roboto"/>
                <a:cs typeface="Roboto"/>
                <a:sym typeface="Roboto"/>
              </a:endParaRPr>
            </a:p>
          </p:txBody>
        </p:sp>
        <p:cxnSp>
          <p:nvCxnSpPr>
            <p:cNvPr id="277" name="Google Shape;277;g1e53fc3b4dc_0_1332"/>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78" name="Google Shape;278;g1e53fc3b4dc_0_1332"/>
          <p:cNvGrpSpPr/>
          <p:nvPr/>
        </p:nvGrpSpPr>
        <p:grpSpPr>
          <a:xfrm>
            <a:off x="411975" y="2290275"/>
            <a:ext cx="2286000" cy="2847950"/>
            <a:chOff x="0" y="2295575"/>
            <a:chExt cx="2286000" cy="2847950"/>
          </a:xfrm>
        </p:grpSpPr>
        <p:grpSp>
          <p:nvGrpSpPr>
            <p:cNvPr id="279" name="Google Shape;279;g1e53fc3b4dc_0_1332"/>
            <p:cNvGrpSpPr/>
            <p:nvPr/>
          </p:nvGrpSpPr>
          <p:grpSpPr>
            <a:xfrm>
              <a:off x="0" y="2295575"/>
              <a:ext cx="2286000" cy="2847950"/>
              <a:chOff x="0" y="2295575"/>
              <a:chExt cx="2286000" cy="2847950"/>
            </a:xfrm>
          </p:grpSpPr>
          <p:sp>
            <p:nvSpPr>
              <p:cNvPr id="280" name="Google Shape;280;g1e53fc3b4dc_0_1332"/>
              <p:cNvSpPr/>
              <p:nvPr/>
            </p:nvSpPr>
            <p:spPr>
              <a:xfrm>
                <a:off x="0" y="2823925"/>
                <a:ext cx="2286000" cy="23196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e53fc3b4dc_0_1332"/>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g1e53fc3b4dc_0_1332"/>
            <p:cNvSpPr txBox="1"/>
            <p:nvPr/>
          </p:nvSpPr>
          <p:spPr>
            <a:xfrm>
              <a:off x="216307" y="2441100"/>
              <a:ext cx="15963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latin typeface="Roboto"/>
                  <a:ea typeface="Roboto"/>
                  <a:cs typeface="Roboto"/>
                  <a:sym typeface="Roboto"/>
                </a:rPr>
                <a:t>Most Restrictive</a:t>
              </a:r>
              <a:endParaRPr sz="1500">
                <a:solidFill>
                  <a:srgbClr val="1B786E"/>
                </a:solidFill>
                <a:latin typeface="Roboto"/>
                <a:ea typeface="Roboto"/>
                <a:cs typeface="Roboto"/>
                <a:sym typeface="Roboto"/>
              </a:endParaRPr>
            </a:p>
          </p:txBody>
        </p:sp>
        <p:sp>
          <p:nvSpPr>
            <p:cNvPr id="283" name="Google Shape;283;g1e53fc3b4dc_0_1332"/>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Copyright</a:t>
              </a:r>
              <a:endParaRPr b="1" sz="1700">
                <a:solidFill>
                  <a:srgbClr val="FFFFFF"/>
                </a:solidFill>
                <a:latin typeface="Roboto"/>
                <a:ea typeface="Roboto"/>
                <a:cs typeface="Roboto"/>
                <a:sym typeface="Roboto"/>
              </a:endParaRPr>
            </a:p>
          </p:txBody>
        </p:sp>
        <p:sp>
          <p:nvSpPr>
            <p:cNvPr id="284" name="Google Shape;284;g1e53fc3b4dc_0_1332"/>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All rights reserved</a:t>
              </a:r>
              <a:endParaRPr sz="900">
                <a:solidFill>
                  <a:schemeClr val="lt1"/>
                </a:solidFill>
                <a:latin typeface="Roboto"/>
                <a:ea typeface="Roboto"/>
                <a:cs typeface="Roboto"/>
                <a:sym typeface="Roboto"/>
              </a:endParaRPr>
            </a:p>
          </p:txBody>
        </p:sp>
        <p:cxnSp>
          <p:nvCxnSpPr>
            <p:cNvPr id="285" name="Google Shape;285;g1e53fc3b4dc_0_1332"/>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286" name="Google Shape;286;g1e53fc3b4dc_0_1332"/>
          <p:cNvGrpSpPr/>
          <p:nvPr/>
        </p:nvGrpSpPr>
        <p:grpSpPr>
          <a:xfrm>
            <a:off x="2895060" y="2121133"/>
            <a:ext cx="454759" cy="398223"/>
            <a:chOff x="4858109" y="2631368"/>
            <a:chExt cx="316442" cy="315000"/>
          </a:xfrm>
        </p:grpSpPr>
        <p:sp>
          <p:nvSpPr>
            <p:cNvPr id="287" name="Google Shape;287;g1e53fc3b4dc_0_1332"/>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e53fc3b4dc_0_1332"/>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289" name="Google Shape;289;g1e53fc3b4dc_0_1332"/>
          <p:cNvGrpSpPr/>
          <p:nvPr/>
        </p:nvGrpSpPr>
        <p:grpSpPr>
          <a:xfrm>
            <a:off x="6202185" y="2121133"/>
            <a:ext cx="454759" cy="398223"/>
            <a:chOff x="4858109" y="2631368"/>
            <a:chExt cx="316442" cy="315000"/>
          </a:xfrm>
        </p:grpSpPr>
        <p:sp>
          <p:nvSpPr>
            <p:cNvPr id="290" name="Google Shape;290;g1e53fc3b4dc_0_1332"/>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e53fc3b4dc_0_1332"/>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
        <p:nvSpPr>
          <p:cNvPr id="292" name="Google Shape;292;g1e53fc3b4dc_0_1332"/>
          <p:cNvSpPr txBox="1"/>
          <p:nvPr/>
        </p:nvSpPr>
        <p:spPr>
          <a:xfrm>
            <a:off x="4474025" y="3505200"/>
            <a:ext cx="16410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Attribution  no derivatives</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Attribution Share alike</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Attribution</a:t>
            </a:r>
            <a:endParaRPr sz="13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3"/>
          <p:cNvSpPr txBox="1"/>
          <p:nvPr>
            <p:ph type="title"/>
          </p:nvPr>
        </p:nvSpPr>
        <p:spPr>
          <a:xfrm>
            <a:off x="352725" y="82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Types of License (Creative Commons)</a:t>
            </a:r>
            <a:endParaRPr/>
          </a:p>
        </p:txBody>
      </p:sp>
      <p:pic>
        <p:nvPicPr>
          <p:cNvPr id="298" name="Google Shape;298;p13"/>
          <p:cNvPicPr preferRelativeResize="0"/>
          <p:nvPr/>
        </p:nvPicPr>
        <p:blipFill rotWithShape="1">
          <a:blip r:embed="rId3">
            <a:alphaModFix/>
          </a:blip>
          <a:srcRect b="0" l="0" r="0" t="0"/>
          <a:stretch/>
        </p:blipFill>
        <p:spPr>
          <a:xfrm>
            <a:off x="2152650" y="779475"/>
            <a:ext cx="4838700" cy="416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From OERs to OEPs (Open Educational Practices)</a:t>
            </a:r>
            <a:endParaRPr/>
          </a:p>
        </p:txBody>
      </p:sp>
      <p:sp>
        <p:nvSpPr>
          <p:cNvPr id="304" name="Google Shape;304;p14"/>
          <p:cNvSpPr txBox="1"/>
          <p:nvPr>
            <p:ph idx="1" type="body"/>
          </p:nvPr>
        </p:nvSpPr>
        <p:spPr>
          <a:xfrm>
            <a:off x="311700" y="1152475"/>
            <a:ext cx="87213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Recognize OERs contribute to the value of an educational institution.</a:t>
            </a:r>
            <a:endParaRPr/>
          </a:p>
          <a:p>
            <a:pPr indent="-342900" lvl="0" marL="457200" rtl="0" algn="l">
              <a:lnSpc>
                <a:spcPct val="115000"/>
              </a:lnSpc>
              <a:spcBef>
                <a:spcPts val="0"/>
              </a:spcBef>
              <a:spcAft>
                <a:spcPts val="0"/>
              </a:spcAft>
              <a:buSzPts val="1800"/>
              <a:buAutoNum type="arabicPeriod"/>
            </a:pPr>
            <a:r>
              <a:rPr lang="en"/>
              <a:t>Use and build on prior OERs as part of a participative practice in the classroom</a:t>
            </a:r>
            <a:endParaRPr/>
          </a:p>
          <a:p>
            <a:pPr indent="-342900" lvl="0" marL="457200" rtl="0" algn="l">
              <a:lnSpc>
                <a:spcPct val="115000"/>
              </a:lnSpc>
              <a:spcBef>
                <a:spcPts val="0"/>
              </a:spcBef>
              <a:spcAft>
                <a:spcPts val="0"/>
              </a:spcAft>
              <a:buSzPts val="1800"/>
              <a:buAutoNum type="arabicPeriod"/>
            </a:pPr>
            <a:r>
              <a:rPr lang="en"/>
              <a:t>Go beyond access and seek ways to use </a:t>
            </a:r>
            <a:r>
              <a:rPr lang="en" u="sng"/>
              <a:t>OERs for transformative learning</a:t>
            </a:r>
            <a:r>
              <a:rPr lang="en"/>
              <a:t>. </a:t>
            </a:r>
            <a:endParaRPr/>
          </a:p>
          <a:p>
            <a:pPr indent="-342900" lvl="0" marL="457200" rtl="0" algn="l">
              <a:lnSpc>
                <a:spcPct val="115000"/>
              </a:lnSpc>
              <a:spcBef>
                <a:spcPts val="0"/>
              </a:spcBef>
              <a:spcAft>
                <a:spcPts val="0"/>
              </a:spcAft>
              <a:buSzPts val="1800"/>
              <a:buAutoNum type="arabicPeriod"/>
            </a:pPr>
            <a:r>
              <a:rPr lang="en"/>
              <a:t>Focus on learning as a </a:t>
            </a:r>
            <a:r>
              <a:rPr lang="en" u="sng"/>
              <a:t>construction of knowledge</a:t>
            </a:r>
            <a:r>
              <a:rPr lang="en"/>
              <a:t> assets which we can share with others and receive feedback and reviews. </a:t>
            </a:r>
            <a:endParaRPr/>
          </a:p>
          <a:p>
            <a:pPr indent="-342900" lvl="0" marL="457200" rtl="0" algn="l">
              <a:lnSpc>
                <a:spcPct val="115000"/>
              </a:lnSpc>
              <a:spcBef>
                <a:spcPts val="0"/>
              </a:spcBef>
              <a:spcAft>
                <a:spcPts val="0"/>
              </a:spcAft>
              <a:buSzPts val="1800"/>
              <a:buAutoNum type="arabicPeriod"/>
            </a:pPr>
            <a:r>
              <a:rPr lang="en"/>
              <a:t>Improve quality through </a:t>
            </a:r>
            <a:r>
              <a:rPr lang="en" u="sng"/>
              <a:t>external validation</a:t>
            </a:r>
            <a:r>
              <a:rPr lang="en"/>
              <a:t> because of the importance of sharing of resources. </a:t>
            </a:r>
            <a:endParaRPr/>
          </a:p>
          <a:p>
            <a:pPr indent="-342900" lvl="0" marL="457200" rtl="0" algn="l">
              <a:lnSpc>
                <a:spcPct val="115000"/>
              </a:lnSpc>
              <a:spcBef>
                <a:spcPts val="0"/>
              </a:spcBef>
              <a:spcAft>
                <a:spcPts val="0"/>
              </a:spcAft>
              <a:buSzPts val="1800"/>
              <a:buAutoNum type="arabicPeriod"/>
            </a:pPr>
            <a:r>
              <a:rPr lang="en"/>
              <a:t>Change your educational paradigm → knowledge is </a:t>
            </a:r>
            <a:r>
              <a:rPr lang="en" u="sng"/>
              <a:t>co-created and facilitated</a:t>
            </a:r>
            <a:r>
              <a:rPr lang="en"/>
              <a:t> through mutual reflection.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Are OERs Being Used in Psychology?</a:t>
            </a:r>
            <a:endParaRPr/>
          </a:p>
        </p:txBody>
      </p:sp>
      <p:sp>
        <p:nvSpPr>
          <p:cNvPr id="310" name="Google Shape;310;p15"/>
          <p:cNvSpPr txBox="1"/>
          <p:nvPr>
            <p:ph idx="1" type="body"/>
          </p:nvPr>
        </p:nvSpPr>
        <p:spPr>
          <a:xfrm>
            <a:off x="311700" y="1015200"/>
            <a:ext cx="8520600" cy="175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Limited in their social and technical "openness" i.e., mostly textbook and lecture slides with multiple-choice test banks hosted on paid sites</a:t>
            </a:r>
            <a:endParaRPr/>
          </a:p>
        </p:txBody>
      </p:sp>
      <p:graphicFrame>
        <p:nvGraphicFramePr>
          <p:cNvPr id="311" name="Google Shape;311;p15"/>
          <p:cNvGraphicFramePr/>
          <p:nvPr/>
        </p:nvGraphicFramePr>
        <p:xfrm>
          <a:off x="437000" y="1921875"/>
          <a:ext cx="3000000" cy="3000000"/>
        </p:xfrm>
        <a:graphic>
          <a:graphicData uri="http://schemas.openxmlformats.org/drawingml/2006/table">
            <a:tbl>
              <a:tblPr>
                <a:noFill/>
                <a:tableStyleId>{8CE90A76-EA81-4D04-8DE4-E058F8DFB3B0}</a:tableStyleId>
              </a:tblPr>
              <a:tblGrid>
                <a:gridCol w="1492975"/>
                <a:gridCol w="443500"/>
                <a:gridCol w="754350"/>
              </a:tblGrid>
              <a:tr h="2008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Courses</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Count</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Statistics</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Social </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2</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7%</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sng" cap="none" strike="noStrike">
                          <a:solidFill>
                            <a:schemeClr val="hlink"/>
                          </a:solidFill>
                          <a:latin typeface="Calibri"/>
                          <a:ea typeface="Calibri"/>
                          <a:cs typeface="Calibri"/>
                          <a:sym typeface="Calibri"/>
                          <a:hlinkClick r:id="rId3"/>
                        </a:rPr>
                        <a:t>Biological</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2</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7%</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Personality</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Language</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General</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13</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46%</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Developmental</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2</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7%</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Community</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2</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7%</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92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Abnormal</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0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Communication</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3</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312" name="Google Shape;312;p15"/>
          <p:cNvGraphicFramePr/>
          <p:nvPr/>
        </p:nvGraphicFramePr>
        <p:xfrm>
          <a:off x="3419800" y="1950750"/>
          <a:ext cx="3000000" cy="3000000"/>
        </p:xfrm>
        <a:graphic>
          <a:graphicData uri="http://schemas.openxmlformats.org/drawingml/2006/table">
            <a:tbl>
              <a:tblPr>
                <a:noFill/>
                <a:tableStyleId>{8CE90A76-EA81-4D04-8DE4-E058F8DFB3B0}</a:tableStyleId>
              </a:tblPr>
              <a:tblGrid>
                <a:gridCol w="1326175"/>
                <a:gridCol w="638950"/>
                <a:gridCol w="621300"/>
              </a:tblGrid>
              <a:tr h="2190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Country of Creation</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Count</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r>
              <a:tr h="219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USA</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39%</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9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Canada</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16</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57%</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9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Australia</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313" name="Google Shape;313;p15"/>
          <p:cNvGraphicFramePr/>
          <p:nvPr/>
        </p:nvGraphicFramePr>
        <p:xfrm>
          <a:off x="3419800" y="3714363"/>
          <a:ext cx="3000000" cy="3000000"/>
        </p:xfrm>
        <a:graphic>
          <a:graphicData uri="http://schemas.openxmlformats.org/drawingml/2006/table">
            <a:tbl>
              <a:tblPr>
                <a:noFill/>
                <a:tableStyleId>{8CE90A76-EA81-4D04-8DE4-E058F8DFB3B0}</a:tableStyleId>
              </a:tblPr>
              <a:tblGrid>
                <a:gridCol w="1072525"/>
                <a:gridCol w="1105500"/>
                <a:gridCol w="1496000"/>
              </a:tblGrid>
              <a:tr h="226750">
                <a:tc>
                  <a:txBody>
                    <a:bodyPr/>
                    <a:lstStyle/>
                    <a:p>
                      <a:pPr indent="0" lvl="0" marL="0" marR="0" rtl="0" algn="l">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Paid Hosting</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Cost</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sng" cap="none" strike="noStrike">
                          <a:solidFill>
                            <a:schemeClr val="lt1"/>
                          </a:solidFill>
                          <a:latin typeface="Calibri"/>
                          <a:ea typeface="Calibri"/>
                          <a:cs typeface="Calibri"/>
                          <a:sym typeface="Calibri"/>
                        </a:rPr>
                        <a:t>Purpose</a:t>
                      </a:r>
                      <a:endParaRPr b="1" sz="1200" u="sng" cap="none" strike="noStrike">
                        <a:solidFill>
                          <a:schemeClr val="lt1"/>
                        </a:solidFill>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F9948"/>
                    </a:solidFill>
                  </a:tcPr>
                </a:tc>
              </a:tr>
              <a:tr h="226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Pressbooks</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400/yr</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Host interactive text</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6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Lumen Learning</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$25 per student</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Interactive courseware</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Cerego</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$10/per student</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Calibri"/>
                          <a:ea typeface="Calibri"/>
                          <a:cs typeface="Calibri"/>
                          <a:sym typeface="Calibri"/>
                        </a:rPr>
                        <a:t>AI and adaptive learning creation tool</a:t>
                      </a:r>
                      <a:endParaRPr sz="1200" u="none" cap="none" strike="noStrike">
                        <a:latin typeface="Calibri"/>
                        <a:ea typeface="Calibri"/>
                        <a:cs typeface="Calibri"/>
                        <a:sym typeface="Calibri"/>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e53fc3b4dc_1_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 course there are potential bad actors…</a:t>
            </a:r>
            <a:endParaRPr/>
          </a:p>
        </p:txBody>
      </p:sp>
      <p:sp>
        <p:nvSpPr>
          <p:cNvPr id="319" name="Google Shape;319;g1e53fc3b4dc_1_13"/>
          <p:cNvSpPr txBox="1"/>
          <p:nvPr>
            <p:ph idx="1" type="body"/>
          </p:nvPr>
        </p:nvSpPr>
        <p:spPr>
          <a:xfrm>
            <a:off x="311700" y="1152475"/>
            <a:ext cx="8213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Be Weary: Publishers can utilize OER the same way we do, but they also can lock it behind a “walled garden” and claim it as a value add.</a:t>
            </a:r>
            <a:endParaRPr/>
          </a:p>
          <a:p>
            <a:pPr indent="-304800" lvl="1" marL="914400" rtl="0" algn="l">
              <a:spcBef>
                <a:spcPts val="0"/>
              </a:spcBef>
              <a:spcAft>
                <a:spcPts val="0"/>
              </a:spcAft>
              <a:buSzPts val="1200"/>
              <a:buChar char="○"/>
            </a:pPr>
            <a:r>
              <a:rPr lang="en"/>
              <a:t>Ask publishers how the materials on their platforms are written, by whom, and if those people were paid. </a:t>
            </a:r>
            <a:endParaRPr/>
          </a:p>
          <a:p>
            <a:pPr indent="-317500" lvl="0" marL="457200" rtl="0" algn="l">
              <a:spcBef>
                <a:spcPts val="0"/>
              </a:spcBef>
              <a:spcAft>
                <a:spcPts val="0"/>
              </a:spcAft>
              <a:buSzPts val="1400"/>
              <a:buChar char="●"/>
            </a:pPr>
            <a:r>
              <a:rPr lang="en"/>
              <a:t>Be Weary: Things can change.</a:t>
            </a:r>
            <a:endParaRPr/>
          </a:p>
          <a:p>
            <a:pPr indent="-304800" lvl="1" marL="914400" rtl="0" algn="l">
              <a:spcBef>
                <a:spcPts val="0"/>
              </a:spcBef>
              <a:spcAft>
                <a:spcPts val="0"/>
              </a:spcAft>
              <a:buSzPts val="1200"/>
              <a:buChar char="○"/>
            </a:pPr>
            <a:r>
              <a:rPr lang="en"/>
              <a:t>Look at a platform’s data retention policy, license model, and ability to export your content out.</a:t>
            </a:r>
            <a:endParaRPr/>
          </a:p>
          <a:p>
            <a:pPr indent="-304800" lvl="1" marL="914400" rtl="0" algn="l">
              <a:spcBef>
                <a:spcPts val="0"/>
              </a:spcBef>
              <a:spcAft>
                <a:spcPts val="0"/>
              </a:spcAft>
              <a:buSzPts val="1200"/>
              <a:buChar char="○"/>
            </a:pPr>
            <a:r>
              <a:rPr lang="en"/>
              <a:t>Some of the worst offenders: Pressbooks, SurveyMonkey, &amp; PsyToolkit</a:t>
            </a:r>
            <a:endParaRPr/>
          </a:p>
          <a:p>
            <a:pPr indent="0" lvl="0" marL="0" rtl="0" algn="l">
              <a:spcBef>
                <a:spcPts val="0"/>
              </a:spcBef>
              <a:spcAft>
                <a:spcPts val="0"/>
              </a:spcAft>
              <a:buNone/>
            </a:pPr>
            <a:r>
              <a:t/>
            </a:r>
            <a:endParaRPr/>
          </a:p>
        </p:txBody>
      </p:sp>
      <p:pic>
        <p:nvPicPr>
          <p:cNvPr id="320" name="Google Shape;320;g1e53fc3b4dc_1_13"/>
          <p:cNvPicPr preferRelativeResize="0"/>
          <p:nvPr/>
        </p:nvPicPr>
        <p:blipFill>
          <a:blip r:embed="rId3">
            <a:alphaModFix/>
          </a:blip>
          <a:stretch>
            <a:fillRect/>
          </a:stretch>
        </p:blipFill>
        <p:spPr>
          <a:xfrm>
            <a:off x="151753" y="2654450"/>
            <a:ext cx="3943601" cy="2252925"/>
          </a:xfrm>
          <a:prstGeom prst="rect">
            <a:avLst/>
          </a:prstGeom>
          <a:noFill/>
          <a:ln>
            <a:noFill/>
          </a:ln>
        </p:spPr>
      </p:pic>
      <p:pic>
        <p:nvPicPr>
          <p:cNvPr id="321" name="Google Shape;321;g1e53fc3b4dc_1_13"/>
          <p:cNvPicPr preferRelativeResize="0"/>
          <p:nvPr/>
        </p:nvPicPr>
        <p:blipFill>
          <a:blip r:embed="rId4">
            <a:alphaModFix/>
          </a:blip>
          <a:stretch>
            <a:fillRect/>
          </a:stretch>
        </p:blipFill>
        <p:spPr>
          <a:xfrm>
            <a:off x="5264558" y="3216269"/>
            <a:ext cx="3260536" cy="1046025"/>
          </a:xfrm>
          <a:prstGeom prst="rect">
            <a:avLst/>
          </a:prstGeom>
          <a:noFill/>
          <a:ln>
            <a:noFill/>
          </a:ln>
        </p:spPr>
      </p:pic>
      <p:cxnSp>
        <p:nvCxnSpPr>
          <p:cNvPr id="322" name="Google Shape;322;g1e53fc3b4dc_1_13"/>
          <p:cNvCxnSpPr>
            <a:stCxn id="320" idx="3"/>
          </p:cNvCxnSpPr>
          <p:nvPr/>
        </p:nvCxnSpPr>
        <p:spPr>
          <a:xfrm flipH="1" rot="10800000">
            <a:off x="4095354" y="3761712"/>
            <a:ext cx="1001700" cy="1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Use &amp; Contribute to OERs?</a:t>
            </a:r>
            <a:endParaRPr/>
          </a:p>
        </p:txBody>
      </p:sp>
      <p:sp>
        <p:nvSpPr>
          <p:cNvPr id="328" name="Google Shape;328;p16"/>
          <p:cNvSpPr txBox="1"/>
          <p:nvPr>
            <p:ph idx="1" type="body"/>
          </p:nvPr>
        </p:nvSpPr>
        <p:spPr>
          <a:xfrm>
            <a:off x="311700" y="1152475"/>
            <a:ext cx="8520600" cy="38541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374151"/>
              </a:buClr>
              <a:buSzPts val="1700"/>
              <a:buChar char="●"/>
            </a:pPr>
            <a:r>
              <a:rPr b="1" lang="en" sz="1700">
                <a:solidFill>
                  <a:srgbClr val="374151"/>
                </a:solidFill>
              </a:rPr>
              <a:t>Increase Equity</a:t>
            </a:r>
            <a:r>
              <a:rPr lang="en" sz="1700">
                <a:solidFill>
                  <a:srgbClr val="374151"/>
                </a:solidFill>
              </a:rPr>
              <a:t> – all students and educators can have </a:t>
            </a:r>
            <a:r>
              <a:rPr lang="en" sz="1700" u="sng">
                <a:solidFill>
                  <a:srgbClr val="374151"/>
                </a:solidFill>
              </a:rPr>
              <a:t>free materials</a:t>
            </a:r>
            <a:endParaRPr sz="1700">
              <a:solidFill>
                <a:srgbClr val="374151"/>
              </a:solidFill>
            </a:endParaRPr>
          </a:p>
          <a:p>
            <a:pPr indent="0" lvl="0" marL="457200" rtl="0" algn="l">
              <a:lnSpc>
                <a:spcPct val="100000"/>
              </a:lnSpc>
              <a:spcBef>
                <a:spcPts val="800"/>
              </a:spcBef>
              <a:spcAft>
                <a:spcPts val="0"/>
              </a:spcAft>
              <a:buSzPts val="1800"/>
              <a:buNone/>
            </a:pPr>
            <a:r>
              <a:t/>
            </a:r>
            <a:endParaRPr sz="1700">
              <a:solidFill>
                <a:srgbClr val="374151"/>
              </a:solidFill>
            </a:endParaRPr>
          </a:p>
          <a:p>
            <a:pPr indent="-336550" lvl="0" marL="457200" rtl="0" algn="l">
              <a:lnSpc>
                <a:spcPct val="100000"/>
              </a:lnSpc>
              <a:spcBef>
                <a:spcPts val="800"/>
              </a:spcBef>
              <a:spcAft>
                <a:spcPts val="0"/>
              </a:spcAft>
              <a:buClr>
                <a:srgbClr val="374151"/>
              </a:buClr>
              <a:buSzPts val="1700"/>
              <a:buChar char="●"/>
            </a:pPr>
            <a:r>
              <a:rPr b="1" lang="en" sz="1700">
                <a:solidFill>
                  <a:srgbClr val="374151"/>
                </a:solidFill>
              </a:rPr>
              <a:t>Keep Content Relevant and High Quality</a:t>
            </a:r>
            <a:r>
              <a:rPr lang="en" sz="1700">
                <a:solidFill>
                  <a:srgbClr val="374151"/>
                </a:solidFill>
              </a:rPr>
              <a:t> – OERs tend to be more up to date with opportunity of multiple authors adapting &amp; updating (more eyes, the better!)</a:t>
            </a:r>
            <a:endParaRPr sz="1700">
              <a:solidFill>
                <a:srgbClr val="374151"/>
              </a:solidFill>
            </a:endParaRPr>
          </a:p>
          <a:p>
            <a:pPr indent="0" lvl="0" marL="457200" rtl="0" algn="l">
              <a:lnSpc>
                <a:spcPct val="100000"/>
              </a:lnSpc>
              <a:spcBef>
                <a:spcPts val="800"/>
              </a:spcBef>
              <a:spcAft>
                <a:spcPts val="0"/>
              </a:spcAft>
              <a:buSzPts val="1800"/>
              <a:buNone/>
            </a:pPr>
            <a:r>
              <a:t/>
            </a:r>
            <a:endParaRPr sz="1700">
              <a:solidFill>
                <a:srgbClr val="374151"/>
              </a:solidFill>
            </a:endParaRPr>
          </a:p>
          <a:p>
            <a:pPr indent="-336550" lvl="0" marL="457200" rtl="0" algn="l">
              <a:lnSpc>
                <a:spcPct val="100000"/>
              </a:lnSpc>
              <a:spcBef>
                <a:spcPts val="800"/>
              </a:spcBef>
              <a:spcAft>
                <a:spcPts val="0"/>
              </a:spcAft>
              <a:buClr>
                <a:srgbClr val="374151"/>
              </a:buClr>
              <a:buSzPts val="1700"/>
              <a:buChar char="●"/>
            </a:pPr>
            <a:r>
              <a:rPr b="1" lang="en" sz="1700">
                <a:solidFill>
                  <a:srgbClr val="374151"/>
                </a:solidFill>
              </a:rPr>
              <a:t>Empower Educators</a:t>
            </a:r>
            <a:r>
              <a:rPr lang="en" sz="1700">
                <a:solidFill>
                  <a:srgbClr val="374151"/>
                </a:solidFill>
              </a:rPr>
              <a:t> – beg, borrow, steal (a.k.a. create, customize, adapt) to fit your instruction &amp; students</a:t>
            </a:r>
            <a:endParaRPr sz="1700">
              <a:solidFill>
                <a:srgbClr val="374151"/>
              </a:solidFill>
            </a:endParaRPr>
          </a:p>
          <a:p>
            <a:pPr indent="0" lvl="0" marL="457200" rtl="0" algn="l">
              <a:lnSpc>
                <a:spcPct val="100000"/>
              </a:lnSpc>
              <a:spcBef>
                <a:spcPts val="800"/>
              </a:spcBef>
              <a:spcAft>
                <a:spcPts val="0"/>
              </a:spcAft>
              <a:buSzPts val="1800"/>
              <a:buNone/>
            </a:pPr>
            <a:r>
              <a:t/>
            </a:r>
            <a:endParaRPr sz="1700">
              <a:solidFill>
                <a:srgbClr val="374151"/>
              </a:solidFill>
            </a:endParaRPr>
          </a:p>
          <a:p>
            <a:pPr indent="-336550" lvl="0" marL="457200" rtl="0" algn="l">
              <a:lnSpc>
                <a:spcPct val="100000"/>
              </a:lnSpc>
              <a:spcBef>
                <a:spcPts val="800"/>
              </a:spcBef>
              <a:spcAft>
                <a:spcPts val="0"/>
              </a:spcAft>
              <a:buClr>
                <a:srgbClr val="374151"/>
              </a:buClr>
              <a:buSzPts val="1700"/>
              <a:buChar char="●"/>
            </a:pPr>
            <a:r>
              <a:rPr b="1" lang="en" sz="1700">
                <a:solidFill>
                  <a:srgbClr val="374151"/>
                </a:solidFill>
              </a:rPr>
              <a:t>Reallocate Money</a:t>
            </a:r>
            <a:r>
              <a:rPr lang="en" sz="1700">
                <a:solidFill>
                  <a:srgbClr val="374151"/>
                </a:solidFill>
              </a:rPr>
              <a:t> – funding for books, tests, simulations, activities, etc. can be reallocated to more transformative or meaningful experiences in or outside the classroom (e.g., add lab fees to do things)</a:t>
            </a:r>
            <a:endParaRPr sz="1700">
              <a:solidFill>
                <a:srgbClr val="37415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Shouldn’t I worry about ‘giving away’ my intellectual property? </a:t>
            </a:r>
            <a:endParaRPr/>
          </a:p>
        </p:txBody>
      </p:sp>
      <p:sp>
        <p:nvSpPr>
          <p:cNvPr id="334" name="Google Shape;334;p17"/>
          <p:cNvSpPr txBox="1"/>
          <p:nvPr>
            <p:ph idx="1" type="body"/>
          </p:nvPr>
        </p:nvSpPr>
        <p:spPr>
          <a:xfrm>
            <a:off x="311700" y="1409000"/>
            <a:ext cx="8356976" cy="31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000"/>
              <a:t>“Why should I give away my materials and work I put time and intellect into?”</a:t>
            </a:r>
            <a:endParaRPr sz="2000"/>
          </a:p>
          <a:p>
            <a:pPr indent="-368300" lvl="0" marL="457200" rtl="0" algn="l">
              <a:lnSpc>
                <a:spcPct val="114999"/>
              </a:lnSpc>
              <a:spcBef>
                <a:spcPts val="0"/>
              </a:spcBef>
              <a:spcAft>
                <a:spcPts val="0"/>
              </a:spcAft>
              <a:buSzPts val="1400"/>
              <a:buNone/>
            </a:pPr>
            <a:r>
              <a:t/>
            </a:r>
            <a:endParaRPr sz="2000"/>
          </a:p>
          <a:p>
            <a:pPr indent="0" lvl="0" marL="0" rtl="0" algn="l">
              <a:lnSpc>
                <a:spcPct val="114999"/>
              </a:lnSpc>
              <a:spcBef>
                <a:spcPts val="0"/>
              </a:spcBef>
              <a:spcAft>
                <a:spcPts val="0"/>
              </a:spcAft>
              <a:buSzPts val="1400"/>
              <a:buNone/>
            </a:pPr>
            <a:r>
              <a:rPr lang="en" sz="2000"/>
              <a:t>“What if someone takes advantage of it by selling it or exploiting my work?”</a:t>
            </a:r>
            <a:endParaRPr sz="2000"/>
          </a:p>
          <a:p>
            <a:pPr indent="-368300" lvl="0" marL="457200" rtl="0" algn="l">
              <a:lnSpc>
                <a:spcPct val="114999"/>
              </a:lnSpc>
              <a:spcBef>
                <a:spcPts val="0"/>
              </a:spcBef>
              <a:spcAft>
                <a:spcPts val="0"/>
              </a:spcAft>
              <a:buSzPts val="1400"/>
              <a:buNone/>
            </a:pPr>
            <a:r>
              <a:t/>
            </a:r>
            <a:endParaRPr sz="2000"/>
          </a:p>
          <a:p>
            <a:pPr indent="0" lvl="0" marL="0" rtl="0" algn="l">
              <a:lnSpc>
                <a:spcPct val="114999"/>
              </a:lnSpc>
              <a:spcBef>
                <a:spcPts val="0"/>
              </a:spcBef>
              <a:spcAft>
                <a:spcPts val="0"/>
              </a:spcAft>
              <a:buSzPts val="1400"/>
              <a:buNone/>
            </a:pPr>
            <a:r>
              <a:rPr lang="en" sz="2000"/>
              <a:t>“Why would I want students and other faculty judging my work?”</a:t>
            </a:r>
            <a:endParaRPr sz="2000"/>
          </a:p>
          <a:p>
            <a:pPr indent="-368300" lvl="0" marL="457200" rtl="0" algn="l">
              <a:lnSpc>
                <a:spcPct val="114999"/>
              </a:lnSpc>
              <a:spcBef>
                <a:spcPts val="0"/>
              </a:spcBef>
              <a:spcAft>
                <a:spcPts val="0"/>
              </a:spcAft>
              <a:buSzPts val="1400"/>
              <a:buNone/>
            </a:pPr>
            <a:r>
              <a:t/>
            </a:r>
            <a:endParaRPr sz="2000"/>
          </a:p>
          <a:p>
            <a:pPr indent="0" lvl="0" marL="0" rtl="0" algn="l">
              <a:lnSpc>
                <a:spcPct val="114999"/>
              </a:lnSpc>
              <a:spcBef>
                <a:spcPts val="0"/>
              </a:spcBef>
              <a:spcAft>
                <a:spcPts val="0"/>
              </a:spcAft>
              <a:buSzPts val="1400"/>
              <a:buNone/>
            </a:pPr>
            <a:r>
              <a:rPr lang="en" sz="2000"/>
              <a:t>“I do not have the time or money to contribute to OERs”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 You Shouldn’t Worry.</a:t>
            </a:r>
            <a:endParaRPr/>
          </a:p>
        </p:txBody>
      </p:sp>
      <p:sp>
        <p:nvSpPr>
          <p:cNvPr id="340" name="Google Shape;340;p18"/>
          <p:cNvSpPr txBox="1"/>
          <p:nvPr>
            <p:ph idx="1" type="body"/>
          </p:nvPr>
        </p:nvSpPr>
        <p:spPr>
          <a:xfrm>
            <a:off x="311700" y="1067077"/>
            <a:ext cx="8415592" cy="3990283"/>
          </a:xfrm>
          <a:prstGeom prst="rect">
            <a:avLst/>
          </a:prstGeom>
          <a:noFill/>
          <a:ln>
            <a:noFill/>
          </a:ln>
        </p:spPr>
        <p:txBody>
          <a:bodyPr anchorCtr="0" anchor="t" bIns="91425" lIns="91425" spcFirstLastPara="1" rIns="91425" wrap="square" tIns="91425">
            <a:noAutofit/>
          </a:bodyPr>
          <a:lstStyle/>
          <a:p>
            <a:pPr indent="0" lvl="0" marL="139700" rtl="0" algn="l">
              <a:lnSpc>
                <a:spcPct val="114999"/>
              </a:lnSpc>
              <a:spcBef>
                <a:spcPts val="0"/>
              </a:spcBef>
              <a:spcAft>
                <a:spcPts val="0"/>
              </a:spcAft>
              <a:buSzPts val="1400"/>
              <a:buNone/>
            </a:pPr>
            <a:r>
              <a:rPr lang="en" sz="1600" strike="sngStrike"/>
              <a:t>“Why should I give away my materials and work I put time and intellect into?”</a:t>
            </a:r>
            <a:endParaRPr sz="1600"/>
          </a:p>
          <a:p>
            <a:pPr indent="0" lvl="1" marL="596900" rtl="0" algn="l">
              <a:lnSpc>
                <a:spcPct val="114999"/>
              </a:lnSpc>
              <a:spcBef>
                <a:spcPts val="0"/>
              </a:spcBef>
              <a:spcAft>
                <a:spcPts val="0"/>
              </a:spcAft>
              <a:buSzPts val="1200"/>
              <a:buNone/>
            </a:pPr>
            <a:r>
              <a:rPr lang="en" sz="1400"/>
              <a:t>You already do! Publishers &amp; journals make billions a year off of your </a:t>
            </a:r>
            <a:r>
              <a:rPr lang="en" sz="1400" u="sng"/>
              <a:t>unpaid</a:t>
            </a:r>
            <a:r>
              <a:rPr i="1" lang="en" sz="1400" u="sng"/>
              <a:t> </a:t>
            </a:r>
            <a:r>
              <a:rPr lang="en" sz="1400"/>
              <a:t>intellectual property and then they further </a:t>
            </a:r>
            <a:r>
              <a:rPr lang="en" sz="1400" u="sng"/>
              <a:t>gatekeep</a:t>
            </a:r>
            <a:r>
              <a:rPr lang="en" sz="1400"/>
              <a:t> it!</a:t>
            </a:r>
            <a:endParaRPr/>
          </a:p>
          <a:p>
            <a:pPr indent="-228600" lvl="0" marL="457200" rtl="0" algn="l">
              <a:lnSpc>
                <a:spcPct val="114999"/>
              </a:lnSpc>
              <a:spcBef>
                <a:spcPts val="1200"/>
              </a:spcBef>
              <a:spcAft>
                <a:spcPts val="0"/>
              </a:spcAft>
              <a:buSzPts val="1400"/>
              <a:buNone/>
            </a:pPr>
            <a:r>
              <a:t/>
            </a:r>
            <a:endParaRPr sz="1600"/>
          </a:p>
          <a:p>
            <a:pPr indent="0" lvl="0" marL="139700" rtl="0" algn="l">
              <a:lnSpc>
                <a:spcPct val="115000"/>
              </a:lnSpc>
              <a:spcBef>
                <a:spcPts val="0"/>
              </a:spcBef>
              <a:spcAft>
                <a:spcPts val="0"/>
              </a:spcAft>
              <a:buSzPts val="1400"/>
              <a:buNone/>
            </a:pPr>
            <a:r>
              <a:rPr lang="en" sz="1600" strike="sngStrike"/>
              <a:t>“What if someone takes advantage of it by selling it or exploiting my work?”</a:t>
            </a:r>
            <a:endParaRPr sz="1600" strike="sngStrike"/>
          </a:p>
          <a:p>
            <a:pPr indent="0" lvl="1" marL="596900" rtl="0" algn="l">
              <a:lnSpc>
                <a:spcPct val="114999"/>
              </a:lnSpc>
              <a:spcBef>
                <a:spcPts val="0"/>
              </a:spcBef>
              <a:spcAft>
                <a:spcPts val="0"/>
              </a:spcAft>
              <a:buSzPts val="1200"/>
              <a:buNone/>
            </a:pPr>
            <a:r>
              <a:rPr lang="en" sz="1400"/>
              <a:t>There are benefits / incentives to sharing work (e.g., opportunity for future collaborators)</a:t>
            </a:r>
            <a:endParaRPr/>
          </a:p>
          <a:p>
            <a:pPr indent="-228600" lvl="0" marL="457200" rtl="0" algn="l">
              <a:lnSpc>
                <a:spcPct val="114999"/>
              </a:lnSpc>
              <a:spcBef>
                <a:spcPts val="0"/>
              </a:spcBef>
              <a:spcAft>
                <a:spcPts val="0"/>
              </a:spcAft>
              <a:buSzPts val="1400"/>
              <a:buNone/>
            </a:pPr>
            <a:r>
              <a:t/>
            </a:r>
            <a:endParaRPr sz="1600"/>
          </a:p>
          <a:p>
            <a:pPr indent="0" lvl="0" marL="139700" rtl="0" algn="l">
              <a:lnSpc>
                <a:spcPct val="115000"/>
              </a:lnSpc>
              <a:spcBef>
                <a:spcPts val="0"/>
              </a:spcBef>
              <a:spcAft>
                <a:spcPts val="0"/>
              </a:spcAft>
              <a:buSzPts val="1400"/>
              <a:buNone/>
            </a:pPr>
            <a:r>
              <a:rPr lang="en" sz="1600" strike="sngStrike"/>
              <a:t>“Why would I want students and other faculty judging my work?”</a:t>
            </a:r>
            <a:endParaRPr sz="1600" strike="sngStrike"/>
          </a:p>
          <a:p>
            <a:pPr indent="0" lvl="1" marL="596900" rtl="0" algn="l">
              <a:lnSpc>
                <a:spcPct val="114999"/>
              </a:lnSpc>
              <a:spcBef>
                <a:spcPts val="0"/>
              </a:spcBef>
              <a:spcAft>
                <a:spcPts val="0"/>
              </a:spcAft>
              <a:buSzPts val="1200"/>
              <a:buNone/>
            </a:pPr>
            <a:r>
              <a:rPr lang="en" sz="1400"/>
              <a:t>They already are, but now you have the opportunity to co-create to improve your teaching quality</a:t>
            </a:r>
            <a:endParaRPr/>
          </a:p>
          <a:p>
            <a:pPr indent="-228600" lvl="0" marL="457200" rtl="0" algn="l">
              <a:lnSpc>
                <a:spcPct val="114999"/>
              </a:lnSpc>
              <a:spcBef>
                <a:spcPts val="0"/>
              </a:spcBef>
              <a:spcAft>
                <a:spcPts val="0"/>
              </a:spcAft>
              <a:buSzPts val="1400"/>
              <a:buNone/>
            </a:pPr>
            <a:r>
              <a:t/>
            </a:r>
            <a:endParaRPr sz="1600" strike="sngStrike"/>
          </a:p>
          <a:p>
            <a:pPr indent="0" lvl="0" marL="139700" rtl="0" algn="l">
              <a:lnSpc>
                <a:spcPct val="115000"/>
              </a:lnSpc>
              <a:spcBef>
                <a:spcPts val="0"/>
              </a:spcBef>
              <a:spcAft>
                <a:spcPts val="0"/>
              </a:spcAft>
              <a:buSzPts val="1400"/>
              <a:buNone/>
            </a:pPr>
            <a:r>
              <a:rPr lang="en" sz="1600" strike="sngStrike"/>
              <a:t>“I do not have the time or money to contribute to OERs”</a:t>
            </a:r>
            <a:endParaRPr/>
          </a:p>
          <a:p>
            <a:pPr indent="0" lvl="1" marL="596900" rtl="0" algn="l">
              <a:lnSpc>
                <a:spcPct val="114999"/>
              </a:lnSpc>
              <a:spcBef>
                <a:spcPts val="0"/>
              </a:spcBef>
              <a:spcAft>
                <a:spcPts val="0"/>
              </a:spcAft>
              <a:buSzPts val="1200"/>
              <a:buNone/>
            </a:pPr>
            <a:r>
              <a:rPr lang="en" sz="1400"/>
              <a:t>Some institutions require an institutional push / incentive to allow faculty room &amp; support to do this (ask yourself, does this qualify as being collegial or open room for collaborations?)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Imagine…</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You’ve just started your first teaching position after completing your doctorate at a large research institution. You arrive at your new institution to find…</a:t>
            </a:r>
            <a:endParaRPr/>
          </a:p>
          <a:p>
            <a:pPr indent="-342900" lvl="0" marL="457200" rtl="0" algn="l">
              <a:lnSpc>
                <a:spcPct val="115000"/>
              </a:lnSpc>
              <a:spcBef>
                <a:spcPts val="1200"/>
              </a:spcBef>
              <a:spcAft>
                <a:spcPts val="0"/>
              </a:spcAft>
              <a:buSzPts val="1800"/>
              <a:buChar char="●"/>
            </a:pPr>
            <a:r>
              <a:rPr lang="en"/>
              <a:t>They don’t have a subject pool management system (e.g., Sona), nor the budget for it.</a:t>
            </a:r>
            <a:endParaRPr/>
          </a:p>
          <a:p>
            <a:pPr indent="-342900" lvl="0" marL="457200" rtl="0" algn="l">
              <a:lnSpc>
                <a:spcPct val="115000"/>
              </a:lnSpc>
              <a:spcBef>
                <a:spcPts val="0"/>
              </a:spcBef>
              <a:spcAft>
                <a:spcPts val="0"/>
              </a:spcAft>
              <a:buSzPts val="1800"/>
              <a:buChar char="●"/>
            </a:pPr>
            <a:r>
              <a:rPr lang="en"/>
              <a:t>They don’t have an LMS (or a very good one), nor the budget for it.</a:t>
            </a:r>
            <a:endParaRPr/>
          </a:p>
          <a:p>
            <a:pPr indent="-342900" lvl="0" marL="457200" rtl="0" algn="l">
              <a:lnSpc>
                <a:spcPct val="115000"/>
              </a:lnSpc>
              <a:spcBef>
                <a:spcPts val="0"/>
              </a:spcBef>
              <a:spcAft>
                <a:spcPts val="0"/>
              </a:spcAft>
              <a:buSzPts val="1800"/>
              <a:buChar char="●"/>
            </a:pPr>
            <a:r>
              <a:rPr lang="en"/>
              <a:t>They don’t have a Qualtrics or SurveyMonkey license, nor the budget for it.</a:t>
            </a:r>
            <a:endParaRPr/>
          </a:p>
          <a:p>
            <a:pPr indent="-342900" lvl="0" marL="457200" rtl="0" algn="l">
              <a:lnSpc>
                <a:spcPct val="115000"/>
              </a:lnSpc>
              <a:spcBef>
                <a:spcPts val="0"/>
              </a:spcBef>
              <a:spcAft>
                <a:spcPts val="0"/>
              </a:spcAft>
              <a:buSzPts val="1800"/>
              <a:buChar char="●"/>
            </a:pPr>
            <a:r>
              <a:rPr lang="en"/>
              <a:t>They don’t have a computing cluster running SAS, or a campus license for SPSS, nor the budget for it.</a:t>
            </a:r>
            <a:endParaRPr/>
          </a:p>
          <a:p>
            <a:pPr indent="-342900" lvl="0" marL="457200" rtl="0" algn="l">
              <a:lnSpc>
                <a:spcPct val="115000"/>
              </a:lnSpc>
              <a:spcBef>
                <a:spcPts val="0"/>
              </a:spcBef>
              <a:spcAft>
                <a:spcPts val="0"/>
              </a:spcAft>
              <a:buSzPts val="1800"/>
              <a:buChar char="●"/>
            </a:pPr>
            <a:r>
              <a:rPr lang="en"/>
              <a:t>But don’t worry… they still expect you to engage in scholarship (ideally involving your students) for Tenure &amp; Promotion. Your research budget? Maybe $200 a year </a:t>
            </a:r>
            <a:r>
              <a:rPr i="1" lang="en"/>
              <a:t>if you can make a good case for it</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311700" y="219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Development &amp; Implementation Process for OERs</a:t>
            </a:r>
            <a:endParaRPr/>
          </a:p>
        </p:txBody>
      </p:sp>
      <p:grpSp>
        <p:nvGrpSpPr>
          <p:cNvPr id="346" name="Google Shape;346;p20"/>
          <p:cNvGrpSpPr/>
          <p:nvPr/>
        </p:nvGrpSpPr>
        <p:grpSpPr>
          <a:xfrm>
            <a:off x="5632292" y="1017775"/>
            <a:ext cx="3305700" cy="1392523"/>
            <a:chOff x="5632317" y="1189775"/>
            <a:chExt cx="3305700" cy="3483050"/>
          </a:xfrm>
        </p:grpSpPr>
        <p:sp>
          <p:nvSpPr>
            <p:cNvPr id="347" name="Google Shape;347;p20"/>
            <p:cNvSpPr/>
            <p:nvPr/>
          </p:nvSpPr>
          <p:spPr>
            <a:xfrm>
              <a:off x="5632317" y="1189775"/>
              <a:ext cx="33057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Obtain</a:t>
              </a:r>
              <a:endParaRPr sz="1500">
                <a:solidFill>
                  <a:srgbClr val="FFFFFF"/>
                </a:solidFill>
              </a:endParaRPr>
            </a:p>
          </p:txBody>
        </p:sp>
        <p:sp>
          <p:nvSpPr>
            <p:cNvPr id="348" name="Google Shape;348;p2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t>Download or Stream Material</a:t>
              </a:r>
              <a:endParaRPr sz="1500"/>
            </a:p>
          </p:txBody>
        </p:sp>
      </p:grpSp>
      <p:grpSp>
        <p:nvGrpSpPr>
          <p:cNvPr id="349" name="Google Shape;349;p20"/>
          <p:cNvGrpSpPr/>
          <p:nvPr/>
        </p:nvGrpSpPr>
        <p:grpSpPr>
          <a:xfrm>
            <a:off x="-25" y="1017860"/>
            <a:ext cx="3546900" cy="1392438"/>
            <a:chOff x="0" y="1189989"/>
            <a:chExt cx="3546900" cy="3482836"/>
          </a:xfrm>
        </p:grpSpPr>
        <p:sp>
          <p:nvSpPr>
            <p:cNvPr id="350" name="Google Shape;350;p20"/>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Discovery</a:t>
              </a:r>
              <a:endParaRPr sz="1500">
                <a:solidFill>
                  <a:srgbClr val="FFFFFF"/>
                </a:solidFill>
              </a:endParaRPr>
            </a:p>
          </p:txBody>
        </p:sp>
        <p:sp>
          <p:nvSpPr>
            <p:cNvPr id="351" name="Google Shape;351;p2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700"/>
                <a:buFont typeface="Arial"/>
                <a:buNone/>
              </a:pPr>
              <a:r>
                <a:rPr lang="en" sz="1500">
                  <a:solidFill>
                    <a:schemeClr val="dk1"/>
                  </a:solidFill>
                </a:rPr>
                <a:t>Finding / identifying published resources</a:t>
              </a:r>
              <a:endParaRPr sz="1500">
                <a:solidFill>
                  <a:schemeClr val="dk1"/>
                </a:solidFill>
              </a:endParaRPr>
            </a:p>
            <a:p>
              <a:pPr indent="0" lvl="0" marL="0" rtl="0" algn="ctr">
                <a:lnSpc>
                  <a:spcPct val="115000"/>
                </a:lnSpc>
                <a:spcBef>
                  <a:spcPts val="0"/>
                </a:spcBef>
                <a:spcAft>
                  <a:spcPts val="0"/>
                </a:spcAft>
                <a:buNone/>
              </a:pPr>
              <a:r>
                <a:t/>
              </a:r>
              <a:endParaRPr sz="1500"/>
            </a:p>
          </p:txBody>
        </p:sp>
      </p:grpSp>
      <p:grpSp>
        <p:nvGrpSpPr>
          <p:cNvPr id="352" name="Google Shape;352;p20"/>
          <p:cNvGrpSpPr/>
          <p:nvPr/>
        </p:nvGrpSpPr>
        <p:grpSpPr>
          <a:xfrm>
            <a:off x="2944179" y="1017775"/>
            <a:ext cx="3305700" cy="1392523"/>
            <a:chOff x="2944204" y="1189775"/>
            <a:chExt cx="3305700" cy="3483050"/>
          </a:xfrm>
        </p:grpSpPr>
        <p:sp>
          <p:nvSpPr>
            <p:cNvPr id="353" name="Google Shape;353;p20"/>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Evaluation</a:t>
              </a:r>
              <a:endParaRPr sz="1500">
                <a:solidFill>
                  <a:srgbClr val="FFFFFF"/>
                </a:solidFill>
              </a:endParaRPr>
            </a:p>
          </p:txBody>
        </p:sp>
        <p:sp>
          <p:nvSpPr>
            <p:cNvPr id="354" name="Google Shape;354;p2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Check quality &amp; fit of resources for desired purpose</a:t>
              </a:r>
              <a:endParaRPr sz="1500"/>
            </a:p>
          </p:txBody>
        </p:sp>
      </p:grpSp>
      <p:grpSp>
        <p:nvGrpSpPr>
          <p:cNvPr id="355" name="Google Shape;355;p20"/>
          <p:cNvGrpSpPr/>
          <p:nvPr/>
        </p:nvGrpSpPr>
        <p:grpSpPr>
          <a:xfrm>
            <a:off x="0" y="2315651"/>
            <a:ext cx="2726700" cy="1435277"/>
            <a:chOff x="0" y="1189989"/>
            <a:chExt cx="2726700" cy="3482836"/>
          </a:xfrm>
        </p:grpSpPr>
        <p:sp>
          <p:nvSpPr>
            <p:cNvPr id="356" name="Google Shape;356;p20"/>
            <p:cNvSpPr/>
            <p:nvPr/>
          </p:nvSpPr>
          <p:spPr>
            <a:xfrm>
              <a:off x="0" y="1189989"/>
              <a:ext cx="27267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Creation</a:t>
              </a:r>
              <a:endParaRPr sz="1500">
                <a:solidFill>
                  <a:srgbClr val="FFFFFF"/>
                </a:solidFill>
              </a:endParaRPr>
            </a:p>
          </p:txBody>
        </p:sp>
        <p:sp>
          <p:nvSpPr>
            <p:cNvPr id="357" name="Google Shape;357;p20"/>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Author or co-authors determine what to material(s) to create</a:t>
              </a:r>
              <a:endParaRPr sz="1500"/>
            </a:p>
          </p:txBody>
        </p:sp>
      </p:grpSp>
      <p:grpSp>
        <p:nvGrpSpPr>
          <p:cNvPr id="358" name="Google Shape;358;p20"/>
          <p:cNvGrpSpPr/>
          <p:nvPr/>
        </p:nvGrpSpPr>
        <p:grpSpPr>
          <a:xfrm>
            <a:off x="2263425" y="2315563"/>
            <a:ext cx="2541300" cy="1435365"/>
            <a:chOff x="2263425" y="1189775"/>
            <a:chExt cx="2541300" cy="3483050"/>
          </a:xfrm>
        </p:grpSpPr>
        <p:sp>
          <p:nvSpPr>
            <p:cNvPr id="359" name="Google Shape;359;p20"/>
            <p:cNvSpPr/>
            <p:nvPr/>
          </p:nvSpPr>
          <p:spPr>
            <a:xfrm>
              <a:off x="2263425" y="1189775"/>
              <a:ext cx="25413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Description</a:t>
              </a:r>
              <a:endParaRPr sz="1500">
                <a:solidFill>
                  <a:srgbClr val="FFFFFF"/>
                </a:solidFill>
              </a:endParaRPr>
            </a:p>
          </p:txBody>
        </p:sp>
        <p:sp>
          <p:nvSpPr>
            <p:cNvPr id="360" name="Google Shape;360;p20"/>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Determine </a:t>
              </a:r>
              <a:r>
                <a:rPr lang="en" sz="1500" u="sng">
                  <a:solidFill>
                    <a:schemeClr val="dk1"/>
                  </a:solidFill>
                </a:rPr>
                <a:t>best</a:t>
              </a:r>
              <a:r>
                <a:rPr lang="en" sz="1500">
                  <a:solidFill>
                    <a:schemeClr val="dk1"/>
                  </a:solidFill>
                </a:rPr>
                <a:t> metatags to make your material searchable</a:t>
              </a:r>
              <a:endParaRPr sz="1500"/>
            </a:p>
          </p:txBody>
        </p:sp>
      </p:grpSp>
      <p:grpSp>
        <p:nvGrpSpPr>
          <p:cNvPr id="361" name="Google Shape;361;p20"/>
          <p:cNvGrpSpPr/>
          <p:nvPr/>
        </p:nvGrpSpPr>
        <p:grpSpPr>
          <a:xfrm>
            <a:off x="4329974" y="2315563"/>
            <a:ext cx="2541300" cy="1435365"/>
            <a:chOff x="4329974" y="1189775"/>
            <a:chExt cx="2541300" cy="3483050"/>
          </a:xfrm>
        </p:grpSpPr>
        <p:sp>
          <p:nvSpPr>
            <p:cNvPr id="362" name="Google Shape;362;p20"/>
            <p:cNvSpPr/>
            <p:nvPr/>
          </p:nvSpPr>
          <p:spPr>
            <a:xfrm>
              <a:off x="4329974" y="1189775"/>
              <a:ext cx="25413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Approval</a:t>
              </a:r>
              <a:endParaRPr sz="1500">
                <a:solidFill>
                  <a:srgbClr val="FFFFFF"/>
                </a:solidFill>
              </a:endParaRPr>
            </a:p>
          </p:txBody>
        </p:sp>
        <p:sp>
          <p:nvSpPr>
            <p:cNvPr id="363" name="Google Shape;363;p20"/>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Have peer reviewers or external evaluators approve materials</a:t>
              </a:r>
              <a:endParaRPr sz="1500"/>
            </a:p>
          </p:txBody>
        </p:sp>
      </p:grpSp>
      <p:grpSp>
        <p:nvGrpSpPr>
          <p:cNvPr id="364" name="Google Shape;364;p20"/>
          <p:cNvGrpSpPr/>
          <p:nvPr/>
        </p:nvGrpSpPr>
        <p:grpSpPr>
          <a:xfrm>
            <a:off x="6396739" y="2315608"/>
            <a:ext cx="2541300" cy="1435365"/>
            <a:chOff x="6396739" y="1189775"/>
            <a:chExt cx="2541300" cy="3483050"/>
          </a:xfrm>
        </p:grpSpPr>
        <p:sp>
          <p:nvSpPr>
            <p:cNvPr id="365" name="Google Shape;365;p20"/>
            <p:cNvSpPr/>
            <p:nvPr/>
          </p:nvSpPr>
          <p:spPr>
            <a:xfrm>
              <a:off x="6396739" y="1189775"/>
              <a:ext cx="2541300" cy="669000"/>
            </a:xfrm>
            <a:prstGeom prst="chevron">
              <a:avLst>
                <a:gd fmla="val 50000" name="adj"/>
              </a:avLst>
            </a:prstGeom>
            <a:solidFill>
              <a:srgbClr val="3F99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Publication</a:t>
              </a:r>
              <a:endParaRPr sz="1500">
                <a:solidFill>
                  <a:srgbClr val="FFFFFF"/>
                </a:solidFill>
              </a:endParaRPr>
            </a:p>
          </p:txBody>
        </p:sp>
        <p:sp>
          <p:nvSpPr>
            <p:cNvPr id="366" name="Google Shape;366;p20"/>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Determine licensure &amp; platform to share resource publicly for download</a:t>
              </a:r>
              <a:endParaRPr sz="1500"/>
            </a:p>
          </p:txBody>
        </p:sp>
      </p:grpSp>
      <p:grpSp>
        <p:nvGrpSpPr>
          <p:cNvPr id="367" name="Google Shape;367;p20"/>
          <p:cNvGrpSpPr/>
          <p:nvPr/>
        </p:nvGrpSpPr>
        <p:grpSpPr>
          <a:xfrm>
            <a:off x="5632292" y="3750975"/>
            <a:ext cx="3305700" cy="1392523"/>
            <a:chOff x="5632317" y="1189775"/>
            <a:chExt cx="3305700" cy="3483050"/>
          </a:xfrm>
        </p:grpSpPr>
        <p:sp>
          <p:nvSpPr>
            <p:cNvPr id="368" name="Google Shape;368;p20"/>
            <p:cNvSpPr/>
            <p:nvPr/>
          </p:nvSpPr>
          <p:spPr>
            <a:xfrm>
              <a:off x="5632317" y="1189775"/>
              <a:ext cx="33057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Utilization</a:t>
              </a:r>
              <a:endParaRPr sz="1500">
                <a:solidFill>
                  <a:srgbClr val="FFFFFF"/>
                </a:solidFill>
              </a:endParaRPr>
            </a:p>
          </p:txBody>
        </p:sp>
        <p:sp>
          <p:nvSpPr>
            <p:cNvPr id="369" name="Google Shape;369;p2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How it is used or engaged with by end user / student</a:t>
              </a:r>
              <a:endParaRPr sz="1500"/>
            </a:p>
          </p:txBody>
        </p:sp>
      </p:grpSp>
      <p:grpSp>
        <p:nvGrpSpPr>
          <p:cNvPr id="370" name="Google Shape;370;p20"/>
          <p:cNvGrpSpPr/>
          <p:nvPr/>
        </p:nvGrpSpPr>
        <p:grpSpPr>
          <a:xfrm>
            <a:off x="-25" y="3751060"/>
            <a:ext cx="3546900" cy="1392438"/>
            <a:chOff x="0" y="1189989"/>
            <a:chExt cx="3546900" cy="3482836"/>
          </a:xfrm>
        </p:grpSpPr>
        <p:sp>
          <p:nvSpPr>
            <p:cNvPr id="371" name="Google Shape;371;p20"/>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Repurpose</a:t>
              </a:r>
              <a:endParaRPr sz="1500">
                <a:solidFill>
                  <a:srgbClr val="FFFFFF"/>
                </a:solidFill>
              </a:endParaRPr>
            </a:p>
          </p:txBody>
        </p:sp>
        <p:sp>
          <p:nvSpPr>
            <p:cNvPr id="372" name="Google Shape;372;p2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Adapt, edit, or change a resource to fit your needs</a:t>
              </a:r>
              <a:endParaRPr sz="1500">
                <a:solidFill>
                  <a:schemeClr val="dk1"/>
                </a:solidFill>
              </a:endParaRPr>
            </a:p>
            <a:p>
              <a:pPr indent="0" lvl="0" marL="0" rtl="0" algn="ctr">
                <a:lnSpc>
                  <a:spcPct val="115000"/>
                </a:lnSpc>
                <a:spcBef>
                  <a:spcPts val="0"/>
                </a:spcBef>
                <a:spcAft>
                  <a:spcPts val="0"/>
                </a:spcAft>
                <a:buNone/>
              </a:pPr>
              <a:r>
                <a:t/>
              </a:r>
              <a:endParaRPr sz="1500"/>
            </a:p>
          </p:txBody>
        </p:sp>
      </p:grpSp>
      <p:grpSp>
        <p:nvGrpSpPr>
          <p:cNvPr id="373" name="Google Shape;373;p20"/>
          <p:cNvGrpSpPr/>
          <p:nvPr/>
        </p:nvGrpSpPr>
        <p:grpSpPr>
          <a:xfrm>
            <a:off x="2944179" y="3750975"/>
            <a:ext cx="3305700" cy="1392523"/>
            <a:chOff x="2944204" y="1189775"/>
            <a:chExt cx="3305700" cy="3483050"/>
          </a:xfrm>
        </p:grpSpPr>
        <p:sp>
          <p:nvSpPr>
            <p:cNvPr id="374" name="Google Shape;374;p20"/>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Integration</a:t>
              </a:r>
              <a:endParaRPr sz="1500">
                <a:solidFill>
                  <a:srgbClr val="FFFFFF"/>
                </a:solidFill>
              </a:endParaRPr>
            </a:p>
          </p:txBody>
        </p:sp>
        <p:sp>
          <p:nvSpPr>
            <p:cNvPr id="375" name="Google Shape;375;p2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chemeClr val="dk1"/>
                  </a:solidFill>
                </a:rPr>
                <a:t>Process of embedding into your course, LMS, or other learning environment</a:t>
              </a:r>
              <a:endParaRPr sz="1500">
                <a:solidFill>
                  <a:schemeClr val="dk1"/>
                </a:solidFill>
              </a:endParaRPr>
            </a:p>
          </p:txBody>
        </p:sp>
      </p:grpSp>
      <p:sp>
        <p:nvSpPr>
          <p:cNvPr id="376" name="Google Shape;376;p20"/>
          <p:cNvSpPr/>
          <p:nvPr/>
        </p:nvSpPr>
        <p:spPr>
          <a:xfrm rot="-5400000">
            <a:off x="-440875" y="1459675"/>
            <a:ext cx="1293300" cy="411600"/>
          </a:xfrm>
          <a:prstGeom prst="rect">
            <a:avLst/>
          </a:prstGeom>
          <a:solidFill>
            <a:srgbClr val="085631"/>
          </a:solidFill>
          <a:ln cap="flat" cmpd="sng" w="9525">
            <a:solidFill>
              <a:srgbClr val="085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Selection</a:t>
            </a:r>
            <a:endParaRPr b="1" sz="1100">
              <a:solidFill>
                <a:schemeClr val="lt1"/>
              </a:solidFill>
            </a:endParaRPr>
          </a:p>
        </p:txBody>
      </p:sp>
      <p:sp>
        <p:nvSpPr>
          <p:cNvPr id="377" name="Google Shape;377;p20"/>
          <p:cNvSpPr/>
          <p:nvPr/>
        </p:nvSpPr>
        <p:spPr>
          <a:xfrm rot="-5400000">
            <a:off x="-440875" y="2898600"/>
            <a:ext cx="1293300" cy="411600"/>
          </a:xfrm>
          <a:prstGeom prst="rect">
            <a:avLst/>
          </a:prstGeom>
          <a:solidFill>
            <a:srgbClr val="085631"/>
          </a:solidFill>
          <a:ln cap="flat" cmpd="sng" w="9525">
            <a:solidFill>
              <a:srgbClr val="085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Creation</a:t>
            </a:r>
            <a:endParaRPr b="1" sz="1100">
              <a:solidFill>
                <a:schemeClr val="lt1"/>
              </a:solidFill>
            </a:endParaRPr>
          </a:p>
        </p:txBody>
      </p:sp>
      <p:sp>
        <p:nvSpPr>
          <p:cNvPr id="378" name="Google Shape;378;p20"/>
          <p:cNvSpPr/>
          <p:nvPr/>
        </p:nvSpPr>
        <p:spPr>
          <a:xfrm rot="-5400000">
            <a:off x="-440875" y="4291050"/>
            <a:ext cx="1293300" cy="411600"/>
          </a:xfrm>
          <a:prstGeom prst="rect">
            <a:avLst/>
          </a:prstGeom>
          <a:solidFill>
            <a:srgbClr val="085631"/>
          </a:solidFill>
          <a:ln cap="flat" cmpd="sng" w="9525">
            <a:solidFill>
              <a:srgbClr val="085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Implementation</a:t>
            </a:r>
            <a:endParaRPr b="1" sz="11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txBox="1"/>
          <p:nvPr>
            <p:ph type="title"/>
          </p:nvPr>
        </p:nvSpPr>
        <p:spPr>
          <a:xfrm>
            <a:off x="311700" y="138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Who Contributes to OERs? It Takes a Village.</a:t>
            </a:r>
            <a:endParaRPr/>
          </a:p>
        </p:txBody>
      </p:sp>
      <p:grpSp>
        <p:nvGrpSpPr>
          <p:cNvPr id="384" name="Google Shape;384;p23"/>
          <p:cNvGrpSpPr/>
          <p:nvPr/>
        </p:nvGrpSpPr>
        <p:grpSpPr>
          <a:xfrm>
            <a:off x="231181" y="1453306"/>
            <a:ext cx="8801952" cy="2588809"/>
            <a:chOff x="2580" y="1104391"/>
            <a:chExt cx="8801952" cy="2588809"/>
          </a:xfrm>
        </p:grpSpPr>
        <p:sp>
          <p:nvSpPr>
            <p:cNvPr id="385" name="Google Shape;385;p23"/>
            <p:cNvSpPr/>
            <p:nvPr/>
          </p:nvSpPr>
          <p:spPr>
            <a:xfrm>
              <a:off x="2580" y="1104391"/>
              <a:ext cx="2588809" cy="2588809"/>
            </a:xfrm>
            <a:prstGeom prst="ellipse">
              <a:avLst/>
            </a:prstGeom>
            <a:solidFill>
              <a:srgbClr val="0B7743">
                <a:alpha val="3165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txBox="1"/>
            <p:nvPr/>
          </p:nvSpPr>
          <p:spPr>
            <a:xfrm>
              <a:off x="381702" y="1483513"/>
              <a:ext cx="1830565" cy="1830565"/>
            </a:xfrm>
            <a:prstGeom prst="rect">
              <a:avLst/>
            </a:prstGeom>
            <a:noFill/>
            <a:ln>
              <a:noFill/>
            </a:ln>
          </p:spPr>
          <p:txBody>
            <a:bodyPr anchorCtr="0" anchor="ctr" bIns="24125" lIns="142450" spcFirstLastPara="1" rIns="142450"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 sz="1900" u="none" cap="none" strike="noStrike">
                  <a:solidFill>
                    <a:schemeClr val="dk1"/>
                  </a:solidFill>
                  <a:latin typeface="Arial"/>
                  <a:ea typeface="Arial"/>
                  <a:cs typeface="Arial"/>
                  <a:sym typeface="Arial"/>
                </a:rPr>
                <a:t>Educators</a:t>
              </a:r>
              <a:endParaRPr b="0" i="0" sz="1900" u="none" cap="none" strike="noStrike">
                <a:solidFill>
                  <a:schemeClr val="dk1"/>
                </a:solidFill>
                <a:latin typeface="Arial"/>
                <a:ea typeface="Arial"/>
                <a:cs typeface="Arial"/>
                <a:sym typeface="Arial"/>
              </a:endParaRPr>
            </a:p>
          </p:txBody>
        </p:sp>
        <p:sp>
          <p:nvSpPr>
            <p:cNvPr id="387" name="Google Shape;387;p23"/>
            <p:cNvSpPr/>
            <p:nvPr/>
          </p:nvSpPr>
          <p:spPr>
            <a:xfrm>
              <a:off x="2073628" y="1104391"/>
              <a:ext cx="2588809" cy="2588809"/>
            </a:xfrm>
            <a:prstGeom prst="ellipse">
              <a:avLst/>
            </a:prstGeom>
            <a:solidFill>
              <a:srgbClr val="0B7743">
                <a:alpha val="3165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txBox="1"/>
            <p:nvPr/>
          </p:nvSpPr>
          <p:spPr>
            <a:xfrm>
              <a:off x="2452750" y="1483513"/>
              <a:ext cx="1830565" cy="1830565"/>
            </a:xfrm>
            <a:prstGeom prst="rect">
              <a:avLst/>
            </a:prstGeom>
            <a:noFill/>
            <a:ln>
              <a:noFill/>
            </a:ln>
          </p:spPr>
          <p:txBody>
            <a:bodyPr anchorCtr="0" anchor="ctr" bIns="24125" lIns="142450" spcFirstLastPara="1" rIns="142450"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 sz="1900" u="none" cap="none" strike="noStrike">
                  <a:solidFill>
                    <a:schemeClr val="dk1"/>
                  </a:solidFill>
                  <a:latin typeface="Arial"/>
                  <a:ea typeface="Arial"/>
                  <a:cs typeface="Arial"/>
                  <a:sym typeface="Arial"/>
                </a:rPr>
                <a:t>Learners</a:t>
              </a:r>
              <a:endParaRPr b="0" i="0" sz="1900" u="none" cap="none" strike="noStrike">
                <a:solidFill>
                  <a:schemeClr val="dk1"/>
                </a:solidFill>
                <a:latin typeface="Arial"/>
                <a:ea typeface="Arial"/>
                <a:cs typeface="Arial"/>
                <a:sym typeface="Arial"/>
              </a:endParaRPr>
            </a:p>
          </p:txBody>
        </p:sp>
        <p:sp>
          <p:nvSpPr>
            <p:cNvPr id="389" name="Google Shape;389;p23"/>
            <p:cNvSpPr/>
            <p:nvPr/>
          </p:nvSpPr>
          <p:spPr>
            <a:xfrm>
              <a:off x="4144676" y="1104391"/>
              <a:ext cx="2588809" cy="2588809"/>
            </a:xfrm>
            <a:prstGeom prst="ellipse">
              <a:avLst/>
            </a:prstGeom>
            <a:solidFill>
              <a:srgbClr val="0B7743">
                <a:alpha val="3165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txBox="1"/>
            <p:nvPr/>
          </p:nvSpPr>
          <p:spPr>
            <a:xfrm>
              <a:off x="4523798" y="1483513"/>
              <a:ext cx="1830565" cy="1830565"/>
            </a:xfrm>
            <a:prstGeom prst="rect">
              <a:avLst/>
            </a:prstGeom>
            <a:noFill/>
            <a:ln>
              <a:noFill/>
            </a:ln>
          </p:spPr>
          <p:txBody>
            <a:bodyPr anchorCtr="0" anchor="ctr" bIns="24125" lIns="142450" spcFirstLastPara="1" rIns="142450"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 sz="1900" u="none" cap="none" strike="noStrike">
                  <a:solidFill>
                    <a:schemeClr val="dk1"/>
                  </a:solidFill>
                  <a:latin typeface="Arial"/>
                  <a:ea typeface="Arial"/>
                  <a:cs typeface="Arial"/>
                  <a:sym typeface="Arial"/>
                </a:rPr>
                <a:t>Administration</a:t>
              </a:r>
              <a:endParaRPr b="0" i="0" sz="1900" u="none" cap="none" strike="noStrike">
                <a:solidFill>
                  <a:schemeClr val="dk1"/>
                </a:solidFill>
                <a:latin typeface="Arial"/>
                <a:ea typeface="Arial"/>
                <a:cs typeface="Arial"/>
                <a:sym typeface="Arial"/>
              </a:endParaRPr>
            </a:p>
          </p:txBody>
        </p:sp>
        <p:sp>
          <p:nvSpPr>
            <p:cNvPr id="391" name="Google Shape;391;p23"/>
            <p:cNvSpPr/>
            <p:nvPr/>
          </p:nvSpPr>
          <p:spPr>
            <a:xfrm>
              <a:off x="6215723" y="1104391"/>
              <a:ext cx="2588809" cy="2588809"/>
            </a:xfrm>
            <a:prstGeom prst="ellipse">
              <a:avLst/>
            </a:prstGeom>
            <a:solidFill>
              <a:srgbClr val="0B7743">
                <a:alpha val="31650"/>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txBox="1"/>
            <p:nvPr/>
          </p:nvSpPr>
          <p:spPr>
            <a:xfrm>
              <a:off x="6594845" y="1483513"/>
              <a:ext cx="1830565" cy="1830565"/>
            </a:xfrm>
            <a:prstGeom prst="rect">
              <a:avLst/>
            </a:prstGeom>
            <a:noFill/>
            <a:ln>
              <a:noFill/>
            </a:ln>
          </p:spPr>
          <p:txBody>
            <a:bodyPr anchorCtr="0" anchor="ctr" bIns="24125" lIns="142450" spcFirstLastPara="1" rIns="142450" wrap="square" tIns="24125">
              <a:noAutofit/>
            </a:bodyPr>
            <a:lstStyle/>
            <a:p>
              <a:pPr indent="0" lvl="0" marL="0" marR="0" rtl="0" algn="ctr">
                <a:lnSpc>
                  <a:spcPct val="90000"/>
                </a:lnSpc>
                <a:spcBef>
                  <a:spcPts val="0"/>
                </a:spcBef>
                <a:spcAft>
                  <a:spcPts val="0"/>
                </a:spcAft>
                <a:buClr>
                  <a:srgbClr val="000000"/>
                </a:buClr>
                <a:buSzPts val="1900"/>
                <a:buFont typeface="Arial"/>
                <a:buNone/>
              </a:pPr>
              <a:r>
                <a:rPr b="0" i="0" lang="en" sz="1900" u="none" cap="none" strike="noStrike">
                  <a:solidFill>
                    <a:schemeClr val="dk1"/>
                  </a:solidFill>
                  <a:latin typeface="Arial"/>
                  <a:ea typeface="Arial"/>
                  <a:cs typeface="Arial"/>
                  <a:sym typeface="Arial"/>
                </a:rPr>
                <a:t>Technical Support</a:t>
              </a:r>
              <a:endParaRPr b="0" i="0" sz="1900" u="none" cap="none" strike="noStrike">
                <a:solidFill>
                  <a:schemeClr val="dk1"/>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214008" y="278948"/>
            <a:ext cx="871598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 I Know the Quality of the Materials? Ask Yourself...</a:t>
            </a:r>
            <a:endParaRPr/>
          </a:p>
        </p:txBody>
      </p:sp>
      <p:sp>
        <p:nvSpPr>
          <p:cNvPr id="398" name="Google Shape;398;p24"/>
          <p:cNvSpPr txBox="1"/>
          <p:nvPr>
            <p:ph idx="1" type="body"/>
          </p:nvPr>
        </p:nvSpPr>
        <p:spPr>
          <a:xfrm>
            <a:off x="311700" y="1054783"/>
            <a:ext cx="8520600" cy="3875553"/>
          </a:xfrm>
          <a:prstGeom prst="rect">
            <a:avLst/>
          </a:prstGeom>
          <a:noFill/>
          <a:ln>
            <a:noFill/>
          </a:ln>
        </p:spPr>
        <p:txBody>
          <a:bodyPr anchorCtr="0" anchor="t" bIns="91425" lIns="91425" spcFirstLastPara="1" rIns="91425" wrap="square" tIns="91425">
            <a:normAutofit lnSpcReduction="10000"/>
          </a:bodyPr>
          <a:lstStyle/>
          <a:p>
            <a:pPr indent="-334010" lvl="0" marL="457200" rtl="0" algn="l">
              <a:lnSpc>
                <a:spcPct val="114999"/>
              </a:lnSpc>
              <a:spcBef>
                <a:spcPts val="0"/>
              </a:spcBef>
              <a:spcAft>
                <a:spcPts val="0"/>
              </a:spcAft>
              <a:buSzPts val="2000"/>
              <a:buChar char="●"/>
            </a:pPr>
            <a:r>
              <a:rPr b="1" lang="en" sz="2000"/>
              <a:t>Is it available? </a:t>
            </a:r>
            <a:r>
              <a:rPr lang="en" sz="2000"/>
              <a:t>Transparent &amp; easy to access</a:t>
            </a:r>
            <a:r>
              <a:rPr b="1" lang="en" sz="2000"/>
              <a:t> </a:t>
            </a:r>
            <a:r>
              <a:rPr lang="en" sz="2000"/>
              <a:t>and adapt</a:t>
            </a:r>
            <a:endParaRPr sz="2400"/>
          </a:p>
          <a:p>
            <a:pPr indent="0" lvl="0" marL="123190" rtl="0" algn="l">
              <a:lnSpc>
                <a:spcPct val="114999"/>
              </a:lnSpc>
              <a:spcBef>
                <a:spcPts val="0"/>
              </a:spcBef>
              <a:spcAft>
                <a:spcPts val="0"/>
              </a:spcAft>
              <a:buSzPts val="2000"/>
              <a:buNone/>
            </a:pPr>
            <a:r>
              <a:t/>
            </a:r>
            <a:endParaRPr b="1" sz="2000"/>
          </a:p>
          <a:p>
            <a:pPr indent="-334010" lvl="0" marL="457200" rtl="0" algn="l">
              <a:lnSpc>
                <a:spcPct val="114999"/>
              </a:lnSpc>
              <a:spcBef>
                <a:spcPts val="0"/>
              </a:spcBef>
              <a:spcAft>
                <a:spcPts val="0"/>
              </a:spcAft>
              <a:buSzPts val="2000"/>
              <a:buChar char="●"/>
            </a:pPr>
            <a:r>
              <a:rPr b="1" lang="en" sz="2000"/>
              <a:t>Is it accurate? </a:t>
            </a:r>
            <a:r>
              <a:rPr lang="en" sz="2000"/>
              <a:t>Precise and error free</a:t>
            </a:r>
            <a:endParaRPr/>
          </a:p>
          <a:p>
            <a:pPr indent="0" lvl="0" marL="123190" rtl="0" algn="l">
              <a:lnSpc>
                <a:spcPct val="114999"/>
              </a:lnSpc>
              <a:spcBef>
                <a:spcPts val="0"/>
              </a:spcBef>
              <a:spcAft>
                <a:spcPts val="0"/>
              </a:spcAft>
              <a:buSzPts val="2000"/>
              <a:buNone/>
            </a:pPr>
            <a:r>
              <a:t/>
            </a:r>
            <a:endParaRPr sz="2000"/>
          </a:p>
          <a:p>
            <a:pPr indent="-334010" lvl="0" marL="457200" rtl="0" algn="l">
              <a:lnSpc>
                <a:spcPct val="114999"/>
              </a:lnSpc>
              <a:spcBef>
                <a:spcPts val="0"/>
              </a:spcBef>
              <a:spcAft>
                <a:spcPts val="0"/>
              </a:spcAft>
              <a:buSzPts val="2000"/>
              <a:buChar char="●"/>
            </a:pPr>
            <a:r>
              <a:rPr b="1" lang="en" sz="2000"/>
              <a:t>Is it excellent? </a:t>
            </a:r>
            <a:r>
              <a:rPr lang="en" sz="2000"/>
              <a:t>Quality materials comparable to peers</a:t>
            </a:r>
            <a:endParaRPr b="1" sz="2000"/>
          </a:p>
          <a:p>
            <a:pPr indent="0" lvl="0" marL="123190" rtl="0" algn="l">
              <a:lnSpc>
                <a:spcPct val="114999"/>
              </a:lnSpc>
              <a:spcBef>
                <a:spcPts val="0"/>
              </a:spcBef>
              <a:spcAft>
                <a:spcPts val="0"/>
              </a:spcAft>
              <a:buSzPts val="2000"/>
              <a:buNone/>
            </a:pPr>
            <a:r>
              <a:t/>
            </a:r>
            <a:endParaRPr sz="2000"/>
          </a:p>
          <a:p>
            <a:pPr indent="-334010" lvl="0" marL="457200" rtl="0" algn="l">
              <a:lnSpc>
                <a:spcPct val="114999"/>
              </a:lnSpc>
              <a:spcBef>
                <a:spcPts val="0"/>
              </a:spcBef>
              <a:spcAft>
                <a:spcPts val="0"/>
              </a:spcAft>
              <a:buSzPts val="2000"/>
              <a:buChar char="●"/>
            </a:pPr>
            <a:r>
              <a:rPr b="1" lang="en" sz="2000"/>
              <a:t>Is it efficacious? </a:t>
            </a:r>
            <a:r>
              <a:rPr lang="en" sz="2000"/>
              <a:t>Fits with intended purpose, including ease of use &amp; educational value</a:t>
            </a:r>
            <a:endParaRPr/>
          </a:p>
          <a:p>
            <a:pPr indent="0" lvl="0" marL="123190" rtl="0" algn="l">
              <a:lnSpc>
                <a:spcPct val="114999"/>
              </a:lnSpc>
              <a:spcBef>
                <a:spcPts val="0"/>
              </a:spcBef>
              <a:spcAft>
                <a:spcPts val="0"/>
              </a:spcAft>
              <a:buSzPts val="2000"/>
              <a:buNone/>
            </a:pPr>
            <a:r>
              <a:t/>
            </a:r>
            <a:endParaRPr sz="2000"/>
          </a:p>
          <a:p>
            <a:pPr indent="-334010" lvl="0" marL="457200" rtl="0" algn="l">
              <a:lnSpc>
                <a:spcPct val="114999"/>
              </a:lnSpc>
              <a:spcBef>
                <a:spcPts val="0"/>
              </a:spcBef>
              <a:spcAft>
                <a:spcPts val="0"/>
              </a:spcAft>
              <a:buSzPts val="2000"/>
              <a:buChar char="●"/>
            </a:pPr>
            <a:r>
              <a:rPr b="1" lang="en" sz="2000"/>
              <a:t>Does it have impact? </a:t>
            </a:r>
            <a:r>
              <a:rPr lang="en" sz="2000"/>
              <a:t>Effective for the purpose, context, and user it's applied to</a:t>
            </a:r>
            <a:endParaRPr/>
          </a:p>
          <a:p>
            <a:pPr indent="0" lvl="0" marL="123190" rtl="0" algn="l">
              <a:lnSpc>
                <a:spcPct val="115000"/>
              </a:lnSpc>
              <a:spcBef>
                <a:spcPts val="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 We Measure The Educational Impact?</a:t>
            </a:r>
            <a:endParaRPr/>
          </a:p>
        </p:txBody>
      </p:sp>
      <p:sp>
        <p:nvSpPr>
          <p:cNvPr id="404" name="Google Shape;404;p25"/>
          <p:cNvSpPr txBox="1"/>
          <p:nvPr>
            <p:ph idx="1" type="body"/>
          </p:nvPr>
        </p:nvSpPr>
        <p:spPr>
          <a:xfrm>
            <a:off x="311700" y="1132650"/>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Existing OER modules have not necessarily have the same rigorous quality assurance that is required for creating curricula and awarding credit for self-learners in formal learning (i.e., university):</a:t>
            </a:r>
            <a:endParaRPr/>
          </a:p>
          <a:p>
            <a:pPr indent="-342900" lvl="0" marL="457200" rtl="0" algn="l">
              <a:lnSpc>
                <a:spcPct val="115000"/>
              </a:lnSpc>
              <a:spcBef>
                <a:spcPts val="1200"/>
              </a:spcBef>
              <a:spcAft>
                <a:spcPts val="0"/>
              </a:spcAft>
              <a:buSzPts val="1800"/>
              <a:buChar char="●"/>
            </a:pPr>
            <a:r>
              <a:rPr lang="en"/>
              <a:t>Recognition of prior learning (RPL) by external agency (e.g., ETS)</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Non-standard certificate (e.g., badges, accomplishments, attendance recorded by host institution)</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Recognized certification (e.g., formal credit earned that can transfer)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26"/>
          <p:cNvGrpSpPr/>
          <p:nvPr/>
        </p:nvGrpSpPr>
        <p:grpSpPr>
          <a:xfrm>
            <a:off x="-972" y="-819"/>
            <a:ext cx="9144521" cy="5145138"/>
            <a:chOff x="3071457" y="2013875"/>
            <a:chExt cx="1944600" cy="1569600"/>
          </a:xfrm>
        </p:grpSpPr>
        <p:sp>
          <p:nvSpPr>
            <p:cNvPr id="410" name="Google Shape;410;p26"/>
            <p:cNvSpPr/>
            <p:nvPr/>
          </p:nvSpPr>
          <p:spPr>
            <a:xfrm flipH="1" rot="10800000">
              <a:off x="3071457" y="2013875"/>
              <a:ext cx="1944600" cy="1569600"/>
            </a:xfrm>
            <a:prstGeom prst="round2DiagRect">
              <a:avLst>
                <a:gd fmla="val 0" name="adj1"/>
                <a:gd fmla="val 17764"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b="1" i="0" lang="en" sz="4400" u="none" cap="none" strike="noStrike">
                  <a:solidFill>
                    <a:srgbClr val="FFFFFF"/>
                  </a:solidFill>
                  <a:latin typeface="Roboto"/>
                  <a:ea typeface="Roboto"/>
                  <a:cs typeface="Roboto"/>
                  <a:sym typeface="Roboto"/>
                </a:rPr>
                <a:t>Provide Resources</a:t>
              </a:r>
              <a:endParaRPr b="1" i="0" sz="4400" u="none" cap="none" strike="noStrike">
                <a:solidFill>
                  <a:srgbClr val="FFFFFF"/>
                </a:solidFill>
                <a:latin typeface="Roboto"/>
                <a:ea typeface="Roboto"/>
                <a:cs typeface="Roboto"/>
                <a:sym typeface="Roboto"/>
              </a:endParaRPr>
            </a:p>
          </p:txBody>
        </p:sp>
        <p:sp>
          <p:nvSpPr>
            <p:cNvPr id="412" name="Google Shape;412;p26"/>
            <p:cNvSpPr txBox="1"/>
            <p:nvPr/>
          </p:nvSpPr>
          <p:spPr>
            <a:xfrm>
              <a:off x="3316100" y="2716352"/>
              <a:ext cx="14517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0" i="0" lang="en" sz="3200" u="none" cap="none" strike="noStrike">
                  <a:solidFill>
                    <a:srgbClr val="FFFFFF"/>
                  </a:solidFill>
                  <a:latin typeface="Roboto"/>
                  <a:ea typeface="Roboto"/>
                  <a:cs typeface="Roboto"/>
                  <a:sym typeface="Roboto"/>
                </a:rPr>
                <a:t>Access to OERs, content packages, virtual machines, demos</a:t>
              </a:r>
              <a:endParaRPr b="0" i="0" sz="3200" u="none" cap="none" strike="noStrike">
                <a:solidFill>
                  <a:srgbClr val="FFFFFF"/>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Where Do I Access OER Materials For My Discipline?</a:t>
            </a:r>
            <a:endParaRPr/>
          </a:p>
        </p:txBody>
      </p:sp>
      <p:sp>
        <p:nvSpPr>
          <p:cNvPr id="418" name="Google Shape;418;p27"/>
          <p:cNvSpPr txBox="1"/>
          <p:nvPr>
            <p:ph idx="1" type="body"/>
          </p:nvPr>
        </p:nvSpPr>
        <p:spPr>
          <a:xfrm>
            <a:off x="311700" y="1152475"/>
            <a:ext cx="8723700" cy="3660630"/>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8"/>
              <a:buChar char="●"/>
            </a:pPr>
            <a:r>
              <a:rPr lang="en" u="sng">
                <a:solidFill>
                  <a:schemeClr val="hlink"/>
                </a:solidFill>
                <a:hlinkClick r:id="rId3"/>
              </a:rPr>
              <a:t>Openstax</a:t>
            </a:r>
            <a:r>
              <a:rPr lang="en"/>
              <a:t>  </a:t>
            </a:r>
            <a:endParaRPr/>
          </a:p>
          <a:p>
            <a:pPr indent="-317500" lvl="1" marL="914400" rtl="0" algn="l">
              <a:lnSpc>
                <a:spcPct val="115000"/>
              </a:lnSpc>
              <a:spcBef>
                <a:spcPts val="0"/>
              </a:spcBef>
              <a:spcAft>
                <a:spcPts val="0"/>
              </a:spcAft>
              <a:buSzPct val="108108"/>
              <a:buChar char="○"/>
            </a:pPr>
            <a:r>
              <a:rPr lang="en"/>
              <a:t>Includes LMS integration setup, test banks, answer guides, ppt slides, discussion qs</a:t>
            </a:r>
            <a:endParaRPr/>
          </a:p>
          <a:p>
            <a:pPr indent="-317500" lvl="1" marL="914400" rtl="0" algn="l">
              <a:lnSpc>
                <a:spcPct val="115000"/>
              </a:lnSpc>
              <a:spcBef>
                <a:spcPts val="0"/>
              </a:spcBef>
              <a:spcAft>
                <a:spcPts val="0"/>
              </a:spcAft>
              <a:buSzPct val="108108"/>
              <a:buChar char="○"/>
            </a:pPr>
            <a:r>
              <a:rPr lang="en"/>
              <a:t>Available for STEM, Business, Humanities, Social Sciences, College success</a:t>
            </a:r>
            <a:endParaRPr/>
          </a:p>
          <a:p>
            <a:pPr indent="-342900" lvl="0" marL="457200" rtl="0" algn="l">
              <a:lnSpc>
                <a:spcPct val="115000"/>
              </a:lnSpc>
              <a:spcBef>
                <a:spcPts val="0"/>
              </a:spcBef>
              <a:spcAft>
                <a:spcPts val="0"/>
              </a:spcAft>
              <a:buSzPct val="108108"/>
              <a:buChar char="●"/>
            </a:pPr>
            <a:r>
              <a:rPr lang="en" u="sng">
                <a:solidFill>
                  <a:schemeClr val="hlink"/>
                </a:solidFill>
                <a:hlinkClick r:id="rId4"/>
              </a:rPr>
              <a:t>OERcommons</a:t>
            </a:r>
            <a:endParaRPr>
              <a:solidFill>
                <a:schemeClr val="hlink"/>
              </a:solidFill>
            </a:endParaRPr>
          </a:p>
          <a:p>
            <a:pPr indent="-317500" lvl="1" marL="914400" rtl="0" algn="l">
              <a:lnSpc>
                <a:spcPct val="115000"/>
              </a:lnSpc>
              <a:spcBef>
                <a:spcPts val="0"/>
              </a:spcBef>
              <a:spcAft>
                <a:spcPts val="0"/>
              </a:spcAft>
              <a:buSzPct val="108108"/>
              <a:buChar char="○"/>
            </a:pPr>
            <a:r>
              <a:rPr lang="en"/>
              <a:t>Includes 1000’s of textbooks, activities, assessments, case studies, lesson plans, homework, syllabi, lecture notes, ppt slides</a:t>
            </a:r>
            <a:endParaRPr/>
          </a:p>
          <a:p>
            <a:pPr indent="-317500" lvl="1" marL="914400" rtl="0" algn="l">
              <a:lnSpc>
                <a:spcPct val="115000"/>
              </a:lnSpc>
              <a:spcBef>
                <a:spcPts val="0"/>
              </a:spcBef>
              <a:spcAft>
                <a:spcPts val="0"/>
              </a:spcAft>
              <a:buSzPct val="108108"/>
              <a:buChar char="○"/>
            </a:pPr>
            <a:r>
              <a:rPr lang="en"/>
              <a:t>Available for STEM, business &amp; communications, social sciences, arts &amp; humanities, ELA, etc.</a:t>
            </a:r>
            <a:endParaRPr/>
          </a:p>
          <a:p>
            <a:pPr indent="-342900" lvl="0" marL="457200" rtl="0" algn="l">
              <a:lnSpc>
                <a:spcPct val="115000"/>
              </a:lnSpc>
              <a:spcBef>
                <a:spcPts val="0"/>
              </a:spcBef>
              <a:spcAft>
                <a:spcPts val="0"/>
              </a:spcAft>
              <a:buSzPct val="108108"/>
              <a:buChar char="●"/>
            </a:pPr>
            <a:r>
              <a:rPr lang="en" u="sng">
                <a:solidFill>
                  <a:schemeClr val="accent5"/>
                </a:solidFill>
                <a:hlinkClick r:id="rId5">
                  <a:extLst>
                    <a:ext uri="{A12FA001-AC4F-418D-AE19-62706E023703}">
                      <ahyp:hlinkClr val="tx"/>
                    </a:ext>
                  </a:extLst>
                </a:hlinkClick>
              </a:rPr>
              <a:t>Noba Project</a:t>
            </a:r>
            <a:endParaRPr>
              <a:solidFill>
                <a:schemeClr val="accent5"/>
              </a:solidFill>
            </a:endParaRPr>
          </a:p>
          <a:p>
            <a:pPr indent="-317500" lvl="1" marL="914400" rtl="0" algn="l">
              <a:lnSpc>
                <a:spcPct val="115000"/>
              </a:lnSpc>
              <a:spcBef>
                <a:spcPts val="0"/>
              </a:spcBef>
              <a:spcAft>
                <a:spcPts val="0"/>
              </a:spcAft>
              <a:buSzPct val="108108"/>
              <a:buChar char="○"/>
            </a:pPr>
            <a:r>
              <a:rPr lang="en"/>
              <a:t>Includes over 100 texts/modules, ppt slides, discussion qs, vocab</a:t>
            </a:r>
            <a:endParaRPr/>
          </a:p>
          <a:p>
            <a:pPr indent="-317500" lvl="1" marL="914400" rtl="0" algn="l">
              <a:lnSpc>
                <a:spcPct val="115000"/>
              </a:lnSpc>
              <a:spcBef>
                <a:spcPts val="0"/>
              </a:spcBef>
              <a:spcAft>
                <a:spcPts val="0"/>
              </a:spcAft>
              <a:buSzPct val="108108"/>
              <a:buChar char="○"/>
            </a:pPr>
            <a:r>
              <a:rPr lang="en"/>
              <a:t>Available for psychology</a:t>
            </a:r>
            <a:endParaRPr/>
          </a:p>
          <a:p>
            <a:pPr indent="-342900" lvl="0" marL="457200" rtl="0" algn="l">
              <a:lnSpc>
                <a:spcPct val="115000"/>
              </a:lnSpc>
              <a:spcBef>
                <a:spcPts val="0"/>
              </a:spcBef>
              <a:spcAft>
                <a:spcPts val="0"/>
              </a:spcAft>
              <a:buSzPct val="108108"/>
              <a:buChar char="●"/>
            </a:pPr>
            <a:r>
              <a:rPr lang="en"/>
              <a:t>You have to web search (Dept. of Ed has funded many projects – metatags matters)</a:t>
            </a:r>
            <a:endParaRPr/>
          </a:p>
          <a:p>
            <a:pPr indent="-317500" lvl="1" marL="914400" rtl="0" algn="l">
              <a:lnSpc>
                <a:spcPct val="115000"/>
              </a:lnSpc>
              <a:spcBef>
                <a:spcPts val="0"/>
              </a:spcBef>
              <a:spcAft>
                <a:spcPts val="0"/>
              </a:spcAft>
              <a:buSzPct val="108108"/>
              <a:buChar char="○"/>
            </a:pPr>
            <a:r>
              <a:rPr lang="en" u="sng">
                <a:solidFill>
                  <a:schemeClr val="hlink"/>
                </a:solidFill>
                <a:hlinkClick r:id="rId6"/>
              </a:rPr>
              <a:t>Open RN</a:t>
            </a:r>
            <a:endParaRPr>
              <a:solidFill>
                <a:schemeClr val="hlink"/>
              </a:solidFill>
            </a:endParaRPr>
          </a:p>
          <a:p>
            <a:pPr indent="-317500" lvl="1" marL="914400" rtl="0" algn="l">
              <a:lnSpc>
                <a:spcPct val="115000"/>
              </a:lnSpc>
              <a:spcBef>
                <a:spcPts val="0"/>
              </a:spcBef>
              <a:spcAft>
                <a:spcPts val="0"/>
              </a:spcAft>
              <a:buSzPct val="108108"/>
              <a:buChar char="○"/>
            </a:pPr>
            <a:r>
              <a:rPr lang="en" u="sng">
                <a:solidFill>
                  <a:schemeClr val="hlink"/>
                </a:solidFill>
                <a:hlinkClick r:id="rId7"/>
              </a:rPr>
              <a:t>Open Social Work</a:t>
            </a:r>
            <a:endParaRPr>
              <a:solidFill>
                <a:schemeClr val="hlink"/>
              </a:solidFill>
            </a:endParaRPr>
          </a:p>
          <a:p>
            <a:pPr indent="-317500" lvl="1" marL="914400" rtl="0" algn="l">
              <a:lnSpc>
                <a:spcPct val="115000"/>
              </a:lnSpc>
              <a:spcBef>
                <a:spcPts val="0"/>
              </a:spcBef>
              <a:spcAft>
                <a:spcPts val="0"/>
              </a:spcAft>
              <a:buSzPct val="108108"/>
              <a:buChar char="○"/>
            </a:pPr>
            <a:r>
              <a:rPr lang="en" u="sng">
                <a:solidFill>
                  <a:schemeClr val="hlink"/>
                </a:solidFill>
                <a:hlinkClick r:id="rId8"/>
              </a:rPr>
              <a:t>Open STEM</a:t>
            </a:r>
            <a:r>
              <a:rPr lang="en"/>
              <a:t> (Chem, Bio, Physics, Astronomy, Psych, Physiology, Math, Geology, etc.)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OER Materials Have We Compiled &amp; Created?</a:t>
            </a:r>
            <a:endParaRPr/>
          </a:p>
        </p:txBody>
      </p:sp>
      <p:sp>
        <p:nvSpPr>
          <p:cNvPr id="424" name="Google Shape;424;p28"/>
          <p:cNvSpPr txBox="1"/>
          <p:nvPr>
            <p:ph idx="1" type="body"/>
          </p:nvPr>
        </p:nvSpPr>
        <p:spPr>
          <a:xfrm>
            <a:off x="311700" y="1152475"/>
            <a:ext cx="8520600" cy="3815400"/>
          </a:xfrm>
          <a:prstGeom prst="rect">
            <a:avLst/>
          </a:prstGeom>
          <a:noFill/>
          <a:ln>
            <a:noFill/>
          </a:ln>
        </p:spPr>
        <p:txBody>
          <a:bodyPr anchorCtr="0" anchor="t" bIns="91425" lIns="91425" spcFirstLastPara="1" rIns="91425" wrap="square" tIns="91425">
            <a:normAutofit lnSpcReduction="20000"/>
          </a:bodyPr>
          <a:lstStyle/>
          <a:p>
            <a:pPr indent="-352167" lvl="0" marL="457200" rtl="0" algn="l">
              <a:lnSpc>
                <a:spcPct val="100000"/>
              </a:lnSpc>
              <a:spcBef>
                <a:spcPts val="1200"/>
              </a:spcBef>
              <a:spcAft>
                <a:spcPts val="0"/>
              </a:spcAft>
              <a:buSzPts val="1946"/>
              <a:buAutoNum type="arabicPeriod"/>
            </a:pPr>
            <a:r>
              <a:rPr lang="en"/>
              <a:t>Comprehensive </a:t>
            </a:r>
            <a:r>
              <a:rPr lang="en" u="sng">
                <a:solidFill>
                  <a:srgbClr val="0097A7"/>
                </a:solidFill>
                <a:hlinkClick r:id="rId3">
                  <a:extLst>
                    <a:ext uri="{A12FA001-AC4F-418D-AE19-62706E023703}">
                      <ahyp:hlinkClr val="tx"/>
                    </a:ext>
                  </a:extLst>
                </a:hlinkClick>
              </a:rPr>
              <a:t>vocabulary mastersheet</a:t>
            </a:r>
            <a:r>
              <a:rPr lang="en"/>
              <a:t> (over 2500 terms!)</a:t>
            </a:r>
            <a:endParaRPr/>
          </a:p>
          <a:p>
            <a:pPr indent="-352167" lvl="0" marL="457200" rtl="0" algn="l">
              <a:lnSpc>
                <a:spcPct val="100000"/>
              </a:lnSpc>
              <a:spcBef>
                <a:spcPts val="1200"/>
              </a:spcBef>
              <a:spcAft>
                <a:spcPts val="0"/>
              </a:spcAft>
              <a:buSzPts val="1946"/>
              <a:buAutoNum type="arabicPeriod"/>
            </a:pPr>
            <a:r>
              <a:rPr lang="en"/>
              <a:t>A </a:t>
            </a:r>
            <a:r>
              <a:rPr lang="en" u="sng">
                <a:solidFill>
                  <a:schemeClr val="hlink"/>
                </a:solidFill>
                <a:hlinkClick r:id="rId4"/>
              </a:rPr>
              <a:t>repository</a:t>
            </a:r>
            <a:r>
              <a:rPr lang="en"/>
              <a:t> of CC licensed hands-on activities to share with psych community (via discord group)</a:t>
            </a:r>
            <a:endParaRPr/>
          </a:p>
          <a:p>
            <a:pPr indent="-352167" lvl="0" marL="457200" rtl="0" algn="l">
              <a:lnSpc>
                <a:spcPct val="100000"/>
              </a:lnSpc>
              <a:spcBef>
                <a:spcPts val="1200"/>
              </a:spcBef>
              <a:spcAft>
                <a:spcPts val="0"/>
              </a:spcAft>
              <a:buSzPts val="1946"/>
              <a:buAutoNum type="arabicPeriod"/>
            </a:pPr>
            <a:r>
              <a:rPr lang="en"/>
              <a:t>A repository of 19 </a:t>
            </a:r>
            <a:r>
              <a:rPr lang="en" u="sng">
                <a:solidFill>
                  <a:schemeClr val="hlink"/>
                </a:solidFill>
                <a:hlinkClick r:id="rId5"/>
              </a:rPr>
              <a:t>OER textbooks</a:t>
            </a:r>
            <a:r>
              <a:rPr lang="en"/>
              <a:t> across </a:t>
            </a:r>
            <a:r>
              <a:rPr lang="en"/>
              <a:t>disciplines</a:t>
            </a:r>
            <a:endParaRPr/>
          </a:p>
          <a:p>
            <a:pPr indent="-342900" lvl="0" marL="457200" rtl="0" algn="l">
              <a:lnSpc>
                <a:spcPct val="100000"/>
              </a:lnSpc>
              <a:spcBef>
                <a:spcPts val="1200"/>
              </a:spcBef>
              <a:spcAft>
                <a:spcPts val="0"/>
              </a:spcAft>
              <a:buSzPts val="1800"/>
              <a:buAutoNum type="arabicPeriod"/>
            </a:pPr>
            <a:r>
              <a:rPr lang="en"/>
              <a:t>A repository of </a:t>
            </a:r>
            <a:r>
              <a:rPr lang="en" u="sng">
                <a:solidFill>
                  <a:schemeClr val="hlink"/>
                </a:solidFill>
                <a:hlinkClick r:id="rId6"/>
              </a:rPr>
              <a:t>whole courses</a:t>
            </a:r>
            <a:r>
              <a:rPr lang="en"/>
              <a:t> with OER textbooks, slides, and exam questions</a:t>
            </a:r>
            <a:endParaRPr/>
          </a:p>
          <a:p>
            <a:pPr indent="-317500" lvl="1" marL="914400" rtl="0" algn="l">
              <a:lnSpc>
                <a:spcPct val="100000"/>
              </a:lnSpc>
              <a:spcBef>
                <a:spcPts val="1200"/>
              </a:spcBef>
              <a:spcAft>
                <a:spcPts val="0"/>
              </a:spcAft>
              <a:buSzPts val="1400"/>
              <a:buChar char="○"/>
            </a:pPr>
            <a:r>
              <a:rPr lang="en"/>
              <a:t>Research Methods</a:t>
            </a:r>
            <a:endParaRPr/>
          </a:p>
          <a:p>
            <a:pPr indent="-317500" lvl="1" marL="914400" rtl="0" algn="l">
              <a:lnSpc>
                <a:spcPct val="100000"/>
              </a:lnSpc>
              <a:spcBef>
                <a:spcPts val="1200"/>
              </a:spcBef>
              <a:spcAft>
                <a:spcPts val="0"/>
              </a:spcAft>
              <a:buSzPts val="1400"/>
              <a:buChar char="○"/>
            </a:pPr>
            <a:r>
              <a:rPr lang="en"/>
              <a:t>Statistics</a:t>
            </a:r>
            <a:endParaRPr/>
          </a:p>
          <a:p>
            <a:pPr indent="-317500" lvl="1" marL="914400" rtl="0" algn="l">
              <a:lnSpc>
                <a:spcPct val="100000"/>
              </a:lnSpc>
              <a:spcBef>
                <a:spcPts val="1200"/>
              </a:spcBef>
              <a:spcAft>
                <a:spcPts val="0"/>
              </a:spcAft>
              <a:buSzPts val="1400"/>
              <a:buChar char="○"/>
            </a:pPr>
            <a:r>
              <a:rPr lang="en"/>
              <a:t>Introductory Psychology</a:t>
            </a:r>
            <a:endParaRPr/>
          </a:p>
          <a:p>
            <a:pPr indent="-352167" lvl="0" marL="457200" rtl="0" algn="l">
              <a:lnSpc>
                <a:spcPct val="100000"/>
              </a:lnSpc>
              <a:spcBef>
                <a:spcPts val="1200"/>
              </a:spcBef>
              <a:spcAft>
                <a:spcPts val="0"/>
              </a:spcAft>
              <a:buSzPts val="1946"/>
              <a:buAutoNum type="arabicPeriod"/>
            </a:pPr>
            <a:r>
              <a:rPr lang="en"/>
              <a:t>A repository of </a:t>
            </a:r>
            <a:r>
              <a:rPr lang="en" u="sng">
                <a:solidFill>
                  <a:schemeClr val="hlink"/>
                </a:solidFill>
                <a:hlinkClick r:id="rId7"/>
              </a:rPr>
              <a:t>interactive modules</a:t>
            </a:r>
            <a:r>
              <a:rPr lang="en"/>
              <a:t> (similar to Pearson!)</a:t>
            </a:r>
            <a:endParaRPr/>
          </a:p>
          <a:p>
            <a:pPr indent="0" lvl="0" marL="0" rtl="0" algn="l">
              <a:lnSpc>
                <a:spcPct val="100000"/>
              </a:lnSpc>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GitHub Repository &amp; Virtual Machines</a:t>
            </a:r>
            <a:endParaRPr/>
          </a:p>
        </p:txBody>
      </p:sp>
      <p:sp>
        <p:nvSpPr>
          <p:cNvPr id="430" name="Google Shape;430;p30"/>
          <p:cNvSpPr txBox="1"/>
          <p:nvPr>
            <p:ph idx="1" type="body"/>
          </p:nvPr>
        </p:nvSpPr>
        <p:spPr>
          <a:xfrm>
            <a:off x="311700" y="1185050"/>
            <a:ext cx="16182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rPr lang="en"/>
              <a:t>One</a:t>
            </a:r>
            <a:endParaRPr/>
          </a:p>
          <a:p>
            <a:pPr indent="-228600" lvl="0" marL="457200" rtl="0" algn="l">
              <a:lnSpc>
                <a:spcPct val="115000"/>
              </a:lnSpc>
              <a:spcBef>
                <a:spcPts val="0"/>
              </a:spcBef>
              <a:spcAft>
                <a:spcPts val="0"/>
              </a:spcAft>
              <a:buSzPts val="1800"/>
              <a:buNone/>
            </a:pPr>
            <a:r>
              <a:rPr lang="en"/>
              <a:t>Stop</a:t>
            </a:r>
            <a:endParaRPr/>
          </a:p>
          <a:p>
            <a:pPr indent="-228600" lvl="0" marL="457200" rtl="0" algn="l">
              <a:lnSpc>
                <a:spcPct val="115000"/>
              </a:lnSpc>
              <a:spcBef>
                <a:spcPts val="0"/>
              </a:spcBef>
              <a:spcAft>
                <a:spcPts val="0"/>
              </a:spcAft>
              <a:buSzPts val="1800"/>
              <a:buNone/>
            </a:pPr>
            <a:r>
              <a:rPr lang="en"/>
              <a:t>Shop</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None/>
            </a:pPr>
            <a:r>
              <a:rPr lang="en"/>
              <a:t>Resources</a:t>
            </a:r>
            <a:endParaRPr/>
          </a:p>
          <a:p>
            <a:pPr indent="0" lvl="0" marL="0" rtl="0" algn="l">
              <a:lnSpc>
                <a:spcPct val="115000"/>
              </a:lnSpc>
              <a:spcBef>
                <a:spcPts val="0"/>
              </a:spcBef>
              <a:spcAft>
                <a:spcPts val="0"/>
              </a:spcAft>
              <a:buNone/>
            </a:pPr>
            <a:r>
              <a:rPr lang="en"/>
              <a:t>Playground</a:t>
            </a:r>
            <a:endParaRPr/>
          </a:p>
          <a:p>
            <a:pPr indent="0" lvl="0" marL="0" rtl="0" algn="l">
              <a:lnSpc>
                <a:spcPct val="115000"/>
              </a:lnSpc>
              <a:spcBef>
                <a:spcPts val="0"/>
              </a:spcBef>
              <a:spcAft>
                <a:spcPts val="0"/>
              </a:spcAft>
              <a:buNone/>
            </a:pPr>
            <a:r>
              <a:rPr lang="en"/>
              <a:t>Collaboration</a:t>
            </a:r>
            <a:endParaRPr/>
          </a:p>
        </p:txBody>
      </p:sp>
      <p:pic>
        <p:nvPicPr>
          <p:cNvPr id="431" name="Google Shape;431;p30"/>
          <p:cNvPicPr preferRelativeResize="0"/>
          <p:nvPr/>
        </p:nvPicPr>
        <p:blipFill>
          <a:blip r:embed="rId3">
            <a:alphaModFix/>
          </a:blip>
          <a:stretch>
            <a:fillRect/>
          </a:stretch>
        </p:blipFill>
        <p:spPr>
          <a:xfrm>
            <a:off x="2192775" y="985150"/>
            <a:ext cx="5345600" cy="3981851"/>
          </a:xfrm>
          <a:prstGeom prst="rect">
            <a:avLst/>
          </a:prstGeom>
          <a:noFill/>
          <a:ln>
            <a:noFill/>
          </a:ln>
        </p:spPr>
      </p:pic>
      <p:pic>
        <p:nvPicPr>
          <p:cNvPr id="432" name="Google Shape;432;p30"/>
          <p:cNvPicPr preferRelativeResize="0"/>
          <p:nvPr/>
        </p:nvPicPr>
        <p:blipFill rotWithShape="1">
          <a:blip r:embed="rId4">
            <a:alphaModFix/>
          </a:blip>
          <a:srcRect b="0" l="0" r="0" t="0"/>
          <a:stretch/>
        </p:blipFill>
        <p:spPr>
          <a:xfrm>
            <a:off x="7568725" y="104550"/>
            <a:ext cx="1482150" cy="1482150"/>
          </a:xfrm>
          <a:prstGeom prst="rect">
            <a:avLst/>
          </a:prstGeom>
          <a:noFill/>
          <a:ln>
            <a:noFill/>
          </a:ln>
        </p:spPr>
      </p:pic>
      <p:sp>
        <p:nvSpPr>
          <p:cNvPr id="433" name="Google Shape;433;p30"/>
          <p:cNvSpPr txBox="1"/>
          <p:nvPr/>
        </p:nvSpPr>
        <p:spPr>
          <a:xfrm>
            <a:off x="4538375" y="1918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https://go.jonwestfall.com/fossil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e53fc3b4dc_1_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Machine Includes…</a:t>
            </a:r>
            <a:endParaRPr/>
          </a:p>
        </p:txBody>
      </p:sp>
      <p:sp>
        <p:nvSpPr>
          <p:cNvPr id="439" name="Google Shape;439;g1e53fc3b4dc_1_7"/>
          <p:cNvSpPr txBox="1"/>
          <p:nvPr>
            <p:ph idx="1" type="body"/>
          </p:nvPr>
        </p:nvSpPr>
        <p:spPr>
          <a:xfrm>
            <a:off x="311700" y="1152475"/>
            <a:ext cx="3311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LimeSurvey</a:t>
            </a:r>
            <a:endParaRPr/>
          </a:p>
          <a:p>
            <a:pPr indent="-317500" lvl="1" marL="914400" rtl="0" algn="l">
              <a:spcBef>
                <a:spcPts val="0"/>
              </a:spcBef>
              <a:spcAft>
                <a:spcPts val="0"/>
              </a:spcAft>
              <a:buSzPts val="1400"/>
              <a:buChar char="○"/>
            </a:pPr>
            <a:r>
              <a:rPr lang="en"/>
              <a:t>Survey Library of over a dozen pre-programmed measures.</a:t>
            </a:r>
            <a:endParaRPr/>
          </a:p>
          <a:p>
            <a:pPr indent="-342900" lvl="0" marL="457200" rtl="0" algn="l">
              <a:spcBef>
                <a:spcPts val="0"/>
              </a:spcBef>
              <a:spcAft>
                <a:spcPts val="0"/>
              </a:spcAft>
              <a:buSzPts val="1800"/>
              <a:buChar char="●"/>
            </a:pPr>
            <a:r>
              <a:rPr lang="en"/>
              <a:t>formr</a:t>
            </a:r>
            <a:endParaRPr/>
          </a:p>
          <a:p>
            <a:pPr indent="-342900" lvl="0" marL="457200" rtl="0" algn="l">
              <a:spcBef>
                <a:spcPts val="0"/>
              </a:spcBef>
              <a:spcAft>
                <a:spcPts val="0"/>
              </a:spcAft>
              <a:buSzPts val="1800"/>
              <a:buChar char="●"/>
            </a:pPr>
            <a:r>
              <a:rPr lang="en"/>
              <a:t>R</a:t>
            </a:r>
            <a:endParaRPr/>
          </a:p>
          <a:p>
            <a:pPr indent="-342900" lvl="0" marL="457200" rtl="0" algn="l">
              <a:spcBef>
                <a:spcPts val="0"/>
              </a:spcBef>
              <a:spcAft>
                <a:spcPts val="0"/>
              </a:spcAft>
              <a:buSzPts val="1800"/>
              <a:buChar char="●"/>
            </a:pPr>
            <a:r>
              <a:rPr lang="en"/>
              <a:t>RStudio</a:t>
            </a:r>
            <a:endParaRPr/>
          </a:p>
          <a:p>
            <a:pPr indent="-342900" lvl="0" marL="457200" rtl="0" algn="l">
              <a:spcBef>
                <a:spcPts val="0"/>
              </a:spcBef>
              <a:spcAft>
                <a:spcPts val="0"/>
              </a:spcAft>
              <a:buSzPts val="1800"/>
              <a:buChar char="●"/>
            </a:pPr>
            <a:r>
              <a:rPr lang="en"/>
              <a:t>Jamovi</a:t>
            </a:r>
            <a:endParaRPr/>
          </a:p>
          <a:p>
            <a:pPr indent="-342900" lvl="0" marL="457200" rtl="0" algn="l">
              <a:spcBef>
                <a:spcPts val="0"/>
              </a:spcBef>
              <a:spcAft>
                <a:spcPts val="0"/>
              </a:spcAft>
              <a:buSzPts val="1800"/>
              <a:buChar char="●"/>
            </a:pPr>
            <a:r>
              <a:rPr lang="en"/>
              <a:t>Moodle</a:t>
            </a:r>
            <a:endParaRPr/>
          </a:p>
          <a:p>
            <a:pPr indent="-342900" lvl="0" marL="457200" rtl="0" algn="l">
              <a:spcBef>
                <a:spcPts val="0"/>
              </a:spcBef>
              <a:spcAft>
                <a:spcPts val="0"/>
              </a:spcAft>
              <a:buSzPts val="1800"/>
              <a:buChar char="●"/>
            </a:pPr>
            <a:r>
              <a:rPr lang="en"/>
              <a:t>Reportico</a:t>
            </a:r>
            <a:endParaRPr/>
          </a:p>
          <a:p>
            <a:pPr indent="-342900" lvl="0" marL="457200" rtl="0" algn="l">
              <a:spcBef>
                <a:spcPts val="0"/>
              </a:spcBef>
              <a:spcAft>
                <a:spcPts val="0"/>
              </a:spcAft>
              <a:buSzPts val="1800"/>
              <a:buChar char="●"/>
            </a:pPr>
            <a:r>
              <a:rPr lang="en"/>
              <a:t>ORSEE</a:t>
            </a:r>
            <a:endParaRPr/>
          </a:p>
          <a:p>
            <a:pPr indent="-342900" lvl="0" marL="457200" rtl="0" algn="l">
              <a:spcBef>
                <a:spcPts val="0"/>
              </a:spcBef>
              <a:spcAft>
                <a:spcPts val="0"/>
              </a:spcAft>
              <a:buSzPts val="1800"/>
              <a:buChar char="●"/>
            </a:pPr>
            <a:r>
              <a:rPr lang="en"/>
              <a:t>ERBS Room Scheduler</a:t>
            </a:r>
            <a:endParaRPr/>
          </a:p>
          <a:p>
            <a:pPr indent="-342900" lvl="0" marL="457200" rtl="0" algn="l">
              <a:spcBef>
                <a:spcPts val="0"/>
              </a:spcBef>
              <a:spcAft>
                <a:spcPts val="0"/>
              </a:spcAft>
              <a:buSzPts val="1800"/>
              <a:buChar char="●"/>
            </a:pPr>
            <a:r>
              <a:rPr lang="en"/>
              <a:t>osTicket</a:t>
            </a:r>
            <a:endParaRPr/>
          </a:p>
        </p:txBody>
      </p:sp>
      <p:pic>
        <p:nvPicPr>
          <p:cNvPr id="440" name="Google Shape;440;g1e53fc3b4dc_1_7"/>
          <p:cNvPicPr preferRelativeResize="0"/>
          <p:nvPr/>
        </p:nvPicPr>
        <p:blipFill>
          <a:blip r:embed="rId3">
            <a:alphaModFix/>
          </a:blip>
          <a:stretch>
            <a:fillRect/>
          </a:stretch>
        </p:blipFill>
        <p:spPr>
          <a:xfrm>
            <a:off x="3794751" y="984475"/>
            <a:ext cx="5037550" cy="3752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31"/>
          <p:cNvGrpSpPr/>
          <p:nvPr/>
        </p:nvGrpSpPr>
        <p:grpSpPr>
          <a:xfrm>
            <a:off x="1935" y="-819"/>
            <a:ext cx="9136276" cy="5145137"/>
            <a:chOff x="5015938" y="2013875"/>
            <a:chExt cx="3001200" cy="1569600"/>
          </a:xfrm>
        </p:grpSpPr>
        <p:sp>
          <p:nvSpPr>
            <p:cNvPr id="446" name="Google Shape;446;p31"/>
            <p:cNvSpPr/>
            <p:nvPr/>
          </p:nvSpPr>
          <p:spPr>
            <a:xfrm>
              <a:off x="5015938" y="2013875"/>
              <a:ext cx="3001200" cy="1569600"/>
            </a:xfrm>
            <a:prstGeom prst="round2DiagRect">
              <a:avLst>
                <a:gd fmla="val 0" name="adj1"/>
                <a:gd fmla="val 17764" name="adj2"/>
              </a:avLst>
            </a:prstGeom>
            <a:solidFill>
              <a:srgbClr val="0856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1"/>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b="1" i="0" lang="en" sz="4400" u="none" cap="none" strike="noStrike">
                  <a:solidFill>
                    <a:srgbClr val="FFFFFF"/>
                  </a:solidFill>
                  <a:latin typeface="Roboto"/>
                  <a:ea typeface="Roboto"/>
                  <a:cs typeface="Roboto"/>
                  <a:sym typeface="Roboto"/>
                </a:rPr>
                <a:t>Provide Community</a:t>
              </a:r>
              <a:endParaRPr b="1" i="0" sz="4400" u="none" cap="none" strike="noStrike">
                <a:solidFill>
                  <a:srgbClr val="FFFFFF"/>
                </a:solidFill>
                <a:latin typeface="Roboto"/>
                <a:ea typeface="Roboto"/>
                <a:cs typeface="Roboto"/>
                <a:sym typeface="Roboto"/>
              </a:endParaRPr>
            </a:p>
          </p:txBody>
        </p:sp>
        <p:sp>
          <p:nvSpPr>
            <p:cNvPr id="448" name="Google Shape;448;p31"/>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3200"/>
                <a:buFont typeface="Arial"/>
                <a:buNone/>
              </a:pPr>
              <a:r>
                <a:rPr b="0" i="0" lang="en" sz="3200" u="none" cap="none" strike="noStrike">
                  <a:solidFill>
                    <a:srgbClr val="FFFFFF"/>
                  </a:solidFill>
                  <a:latin typeface="Roboto"/>
                  <a:ea typeface="Roboto"/>
                  <a:cs typeface="Roboto"/>
                  <a:sym typeface="Roboto"/>
                </a:rPr>
                <a:t>A community to discuss and collaborate!</a:t>
              </a:r>
              <a:endParaRPr b="0" i="0" sz="3200" u="none" cap="none" strike="noStrike">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Further…</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Your students don’t buy the textbook - it’s too expensive.</a:t>
            </a:r>
            <a:endParaRPr/>
          </a:p>
          <a:p>
            <a:pPr indent="-342900" lvl="0" marL="457200" rtl="0" algn="l">
              <a:lnSpc>
                <a:spcPct val="115000"/>
              </a:lnSpc>
              <a:spcBef>
                <a:spcPts val="0"/>
              </a:spcBef>
              <a:spcAft>
                <a:spcPts val="0"/>
              </a:spcAft>
              <a:buSzPts val="1800"/>
              <a:buChar char="●"/>
            </a:pPr>
            <a:r>
              <a:rPr lang="en"/>
              <a:t>You like the resources textbook publishers provide, but you wonder if they’re available elsewhere.</a:t>
            </a:r>
            <a:endParaRPr/>
          </a:p>
          <a:p>
            <a:pPr indent="-342900" lvl="0" marL="457200" rtl="0" algn="l">
              <a:lnSpc>
                <a:spcPct val="115000"/>
              </a:lnSpc>
              <a:spcBef>
                <a:spcPts val="0"/>
              </a:spcBef>
              <a:spcAft>
                <a:spcPts val="0"/>
              </a:spcAft>
              <a:buSzPts val="1800"/>
              <a:buChar char="●"/>
            </a:pPr>
            <a:r>
              <a:rPr lang="en"/>
              <a:t>Your IT department is small, but tries to be helpful. </a:t>
            </a:r>
            <a:endParaRPr/>
          </a:p>
          <a:p>
            <a:pPr indent="-342900" lvl="0" marL="457200" rtl="0" algn="l">
              <a:lnSpc>
                <a:spcPct val="115000"/>
              </a:lnSpc>
              <a:spcBef>
                <a:spcPts val="0"/>
              </a:spcBef>
              <a:spcAft>
                <a:spcPts val="0"/>
              </a:spcAft>
              <a:buSzPts val="1800"/>
              <a:buChar char="●"/>
            </a:pPr>
            <a:r>
              <a:rPr lang="en"/>
              <a:t>You’re moderately tech-savvy, but have no idea where to start.</a:t>
            </a:r>
            <a:endParaRPr/>
          </a:p>
          <a:p>
            <a:pPr indent="-342900" lvl="0" marL="457200" rtl="0" algn="l">
              <a:lnSpc>
                <a:spcPct val="115000"/>
              </a:lnSpc>
              <a:spcBef>
                <a:spcPts val="0"/>
              </a:spcBef>
              <a:spcAft>
                <a:spcPts val="0"/>
              </a:spcAft>
              <a:buSzPts val="1800"/>
              <a:buChar char="●"/>
            </a:pPr>
            <a:r>
              <a:rPr lang="en"/>
              <a:t>You also don’t have a ton of time, since you’re a first year professor.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Join Our Discord (Let's Communicate!)</a:t>
            </a:r>
            <a:endParaRPr/>
          </a:p>
        </p:txBody>
      </p:sp>
      <p:pic>
        <p:nvPicPr>
          <p:cNvPr id="454" name="Google Shape;454;p32"/>
          <p:cNvPicPr preferRelativeResize="0"/>
          <p:nvPr/>
        </p:nvPicPr>
        <p:blipFill>
          <a:blip r:embed="rId3">
            <a:alphaModFix/>
          </a:blip>
          <a:stretch>
            <a:fillRect/>
          </a:stretch>
        </p:blipFill>
        <p:spPr>
          <a:xfrm>
            <a:off x="1173200" y="1152475"/>
            <a:ext cx="6374876" cy="3854125"/>
          </a:xfrm>
          <a:prstGeom prst="rect">
            <a:avLst/>
          </a:prstGeom>
          <a:noFill/>
          <a:ln>
            <a:noFill/>
          </a:ln>
        </p:spPr>
      </p:pic>
      <p:sp>
        <p:nvSpPr>
          <p:cNvPr id="455" name="Google Shape;455;p32"/>
          <p:cNvSpPr txBox="1"/>
          <p:nvPr/>
        </p:nvSpPr>
        <p:spPr>
          <a:xfrm>
            <a:off x="4538375" y="1918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https://go.jonwestfall.com/</a:t>
            </a:r>
            <a:r>
              <a:rPr lang="en"/>
              <a:t>psychout</a:t>
            </a:r>
            <a:endParaRPr b="0" i="0" sz="1400" u="none" cap="none" strike="noStrike">
              <a:solidFill>
                <a:srgbClr val="000000"/>
              </a:solidFill>
              <a:latin typeface="Arial"/>
              <a:ea typeface="Arial"/>
              <a:cs typeface="Arial"/>
              <a:sym typeface="Arial"/>
            </a:endParaRPr>
          </a:p>
        </p:txBody>
      </p:sp>
      <p:pic>
        <p:nvPicPr>
          <p:cNvPr id="456" name="Google Shape;456;p32"/>
          <p:cNvPicPr preferRelativeResize="0"/>
          <p:nvPr/>
        </p:nvPicPr>
        <p:blipFill>
          <a:blip r:embed="rId4">
            <a:alphaModFix/>
          </a:blip>
          <a:stretch>
            <a:fillRect/>
          </a:stretch>
        </p:blipFill>
        <p:spPr>
          <a:xfrm>
            <a:off x="7662072" y="-3"/>
            <a:ext cx="1481925" cy="1481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Apply for Funding (Let’s Collaborate!)</a:t>
            </a:r>
            <a:endParaRPr/>
          </a:p>
        </p:txBody>
      </p:sp>
      <p:sp>
        <p:nvSpPr>
          <p:cNvPr id="462" name="Google Shape;462;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u="sng">
                <a:solidFill>
                  <a:schemeClr val="hlink"/>
                </a:solidFill>
                <a:hlinkClick r:id="rId3"/>
              </a:rPr>
              <a:t>Open Textbook Pilot Program (Dept. of Ed)</a:t>
            </a:r>
            <a:endParaRPr/>
          </a:p>
          <a:p>
            <a:pPr indent="-342900" lvl="0" marL="457200" rtl="0" algn="l">
              <a:lnSpc>
                <a:spcPct val="115000"/>
              </a:lnSpc>
              <a:spcBef>
                <a:spcPts val="0"/>
              </a:spcBef>
              <a:spcAft>
                <a:spcPts val="0"/>
              </a:spcAft>
              <a:buSzPts val="1800"/>
              <a:buChar char="●"/>
            </a:pPr>
            <a:r>
              <a:rPr lang="en" u="sng">
                <a:solidFill>
                  <a:schemeClr val="hlink"/>
                </a:solidFill>
                <a:hlinkClick r:id="rId4"/>
              </a:rPr>
              <a:t>Pathways to Enable Open-Source Ecosystems (NSF)</a:t>
            </a:r>
            <a:r>
              <a:rPr b="1" lang="en" sz="3050">
                <a:solidFill>
                  <a:srgbClr val="FFFFFF"/>
                </a:solidFill>
                <a:highlight>
                  <a:srgbClr val="FFFFFF"/>
                </a:highlight>
                <a:latin typeface="Roboto"/>
                <a:ea typeface="Roboto"/>
                <a:cs typeface="Roboto"/>
                <a:sym typeface="Roboto"/>
              </a:rPr>
              <a:t>POSE)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Resources to Reference</a:t>
            </a:r>
            <a:endParaRPr/>
          </a:p>
        </p:txBody>
      </p:sp>
      <p:sp>
        <p:nvSpPr>
          <p:cNvPr id="468" name="Google Shape;468;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highlight>
                  <a:srgbClr val="FFFFFF"/>
                </a:highlight>
              </a:rPr>
              <a:t>Butcher, N. (2015). Basic guide to open educational resources (OER).</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highlight>
                  <a:srgbClr val="FFFFFF"/>
                </a:highlight>
              </a:rPr>
              <a:t>Camilleri, A. F., Ehlers, U. D., &amp; Pawlowski, J. (2014). </a:t>
            </a:r>
            <a:r>
              <a:rPr i="1" lang="en" sz="1600">
                <a:solidFill>
                  <a:schemeClr val="dk1"/>
                </a:solidFill>
                <a:highlight>
                  <a:srgbClr val="FFFFFF"/>
                </a:highlight>
              </a:rPr>
              <a:t>State of the art review of quality issues related to open educational resources (OER)</a:t>
            </a:r>
            <a:r>
              <a:rPr lang="en" sz="1600">
                <a:solidFill>
                  <a:schemeClr val="dk1"/>
                </a:solidFill>
                <a:highlight>
                  <a:srgbClr val="FFFFFF"/>
                </a:highlight>
              </a:rPr>
              <a:t>. Luxembourg: Publications Office of the European Union.</a:t>
            </a:r>
            <a:endParaRPr sz="16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490250" y="450150"/>
            <a:ext cx="7495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b="1" lang="en">
                <a:solidFill>
                  <a:srgbClr val="0B7743"/>
                </a:solidFill>
              </a:rPr>
              <a:t>Free</a:t>
            </a:r>
            <a:r>
              <a:rPr lang="en"/>
              <a:t> Open Source Software for Instructional Learning (FOSSIL)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5"/>
          <p:cNvGrpSpPr/>
          <p:nvPr/>
        </p:nvGrpSpPr>
        <p:grpSpPr>
          <a:xfrm>
            <a:off x="3071451" y="1786950"/>
            <a:ext cx="1944600" cy="1569600"/>
            <a:chOff x="3071457" y="2013875"/>
            <a:chExt cx="1944600" cy="1569600"/>
          </a:xfrm>
        </p:grpSpPr>
        <p:sp>
          <p:nvSpPr>
            <p:cNvPr id="78" name="Google Shape;78;p5"/>
            <p:cNvSpPr/>
            <p:nvPr/>
          </p:nvSpPr>
          <p:spPr>
            <a:xfrm flipH="1" rot="10800000">
              <a:off x="3071457" y="2013875"/>
              <a:ext cx="1944600" cy="1569600"/>
            </a:xfrm>
            <a:prstGeom prst="round2DiagRect">
              <a:avLst>
                <a:gd fmla="val 0" name="adj1"/>
                <a:gd fmla="val 17764"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Roboto"/>
                  <a:ea typeface="Roboto"/>
                  <a:cs typeface="Roboto"/>
                  <a:sym typeface="Roboto"/>
                </a:rPr>
                <a:t>Provide Resources</a:t>
              </a:r>
              <a:endParaRPr b="0" i="0" sz="1100" u="none" cap="none" strike="noStrike">
                <a:solidFill>
                  <a:srgbClr val="FFFFFF"/>
                </a:solidFill>
                <a:latin typeface="Roboto"/>
                <a:ea typeface="Roboto"/>
                <a:cs typeface="Roboto"/>
                <a:sym typeface="Roboto"/>
              </a:endParaRPr>
            </a:p>
          </p:txBody>
        </p:sp>
        <p:sp>
          <p:nvSpPr>
            <p:cNvPr id="80" name="Google Shape;80;p5"/>
            <p:cNvSpPr txBox="1"/>
            <p:nvPr/>
          </p:nvSpPr>
          <p:spPr>
            <a:xfrm>
              <a:off x="3316100" y="2716352"/>
              <a:ext cx="14517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FFFFFF"/>
                  </a:solidFill>
                  <a:latin typeface="Roboto"/>
                  <a:ea typeface="Roboto"/>
                  <a:cs typeface="Roboto"/>
                  <a:sym typeface="Roboto"/>
                </a:rPr>
                <a:t>Content packages, virtual machines, demos</a:t>
              </a:r>
              <a:endParaRPr b="0" i="0" sz="1100" u="none" cap="none" strike="noStrike">
                <a:solidFill>
                  <a:srgbClr val="FFFFFF"/>
                </a:solidFill>
                <a:latin typeface="Roboto"/>
                <a:ea typeface="Roboto"/>
                <a:cs typeface="Roboto"/>
                <a:sym typeface="Roboto"/>
              </a:endParaRPr>
            </a:p>
          </p:txBody>
        </p:sp>
      </p:grpSp>
      <p:grpSp>
        <p:nvGrpSpPr>
          <p:cNvPr id="81" name="Google Shape;81;p5"/>
          <p:cNvGrpSpPr/>
          <p:nvPr/>
        </p:nvGrpSpPr>
        <p:grpSpPr>
          <a:xfrm>
            <a:off x="1129238" y="1786950"/>
            <a:ext cx="1944600" cy="1569600"/>
            <a:chOff x="1126863" y="2013875"/>
            <a:chExt cx="1944600" cy="1569600"/>
          </a:xfrm>
        </p:grpSpPr>
        <p:sp>
          <p:nvSpPr>
            <p:cNvPr id="82" name="Google Shape;82;p5"/>
            <p:cNvSpPr/>
            <p:nvPr/>
          </p:nvSpPr>
          <p:spPr>
            <a:xfrm>
              <a:off x="1126863" y="2013875"/>
              <a:ext cx="1944600" cy="1569600"/>
            </a:xfrm>
            <a:prstGeom prst="round2DiagRect">
              <a:avLst>
                <a:gd fmla="val 0" name="adj1"/>
                <a:gd fmla="val 17764" name="adj2"/>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Roboto"/>
                  <a:ea typeface="Roboto"/>
                  <a:cs typeface="Roboto"/>
                  <a:sym typeface="Roboto"/>
                </a:rPr>
                <a:t>Provide Knowledge</a:t>
              </a:r>
              <a:endParaRPr b="0" i="0" sz="1100" u="none" cap="none" strike="noStrike">
                <a:solidFill>
                  <a:srgbClr val="FFFFFF"/>
                </a:solidFill>
                <a:latin typeface="Roboto"/>
                <a:ea typeface="Roboto"/>
                <a:cs typeface="Roboto"/>
                <a:sym typeface="Roboto"/>
              </a:endParaRPr>
            </a:p>
          </p:txBody>
        </p:sp>
        <p:sp>
          <p:nvSpPr>
            <p:cNvPr id="84" name="Google Shape;84;p5"/>
            <p:cNvSpPr txBox="1"/>
            <p:nvPr/>
          </p:nvSpPr>
          <p:spPr>
            <a:xfrm>
              <a:off x="1351625" y="2716352"/>
              <a:ext cx="14517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FFFFFF"/>
                  </a:solidFill>
                  <a:latin typeface="Roboto"/>
                  <a:ea typeface="Roboto"/>
                  <a:cs typeface="Roboto"/>
                  <a:sym typeface="Roboto"/>
                </a:rPr>
                <a:t>What are OERs? Where do I find them? How do I create them? </a:t>
              </a:r>
              <a:endParaRPr b="0" i="0" sz="1100" u="none" cap="none" strike="noStrike">
                <a:solidFill>
                  <a:srgbClr val="FFFFFF"/>
                </a:solidFill>
                <a:latin typeface="Roboto"/>
                <a:ea typeface="Roboto"/>
                <a:cs typeface="Roboto"/>
                <a:sym typeface="Roboto"/>
              </a:endParaRPr>
            </a:p>
          </p:txBody>
        </p:sp>
      </p:grpSp>
      <p:grpSp>
        <p:nvGrpSpPr>
          <p:cNvPr id="85" name="Google Shape;85;p5"/>
          <p:cNvGrpSpPr/>
          <p:nvPr/>
        </p:nvGrpSpPr>
        <p:grpSpPr>
          <a:xfrm>
            <a:off x="5013550" y="1786950"/>
            <a:ext cx="3001200" cy="1569600"/>
            <a:chOff x="5015938" y="2013875"/>
            <a:chExt cx="3001200" cy="1569600"/>
          </a:xfrm>
        </p:grpSpPr>
        <p:sp>
          <p:nvSpPr>
            <p:cNvPr id="86" name="Google Shape;86;p5"/>
            <p:cNvSpPr/>
            <p:nvPr/>
          </p:nvSpPr>
          <p:spPr>
            <a:xfrm>
              <a:off x="5015938" y="2013875"/>
              <a:ext cx="3001200" cy="1569600"/>
            </a:xfrm>
            <a:prstGeom prst="round2DiagRect">
              <a:avLst>
                <a:gd fmla="val 0" name="adj1"/>
                <a:gd fmla="val 17764" name="adj2"/>
              </a:avLst>
            </a:prstGeom>
            <a:solidFill>
              <a:srgbClr val="0856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Roboto"/>
                  <a:ea typeface="Roboto"/>
                  <a:cs typeface="Roboto"/>
                  <a:sym typeface="Roboto"/>
                </a:rPr>
                <a:t>Provide Community</a:t>
              </a:r>
              <a:endParaRPr b="0" i="0" sz="1100" u="none" cap="none" strike="noStrike">
                <a:solidFill>
                  <a:srgbClr val="FFFFFF"/>
                </a:solidFill>
                <a:latin typeface="Roboto"/>
                <a:ea typeface="Roboto"/>
                <a:cs typeface="Roboto"/>
                <a:sym typeface="Roboto"/>
              </a:endParaRPr>
            </a:p>
          </p:txBody>
        </p:sp>
        <p:sp>
          <p:nvSpPr>
            <p:cNvPr id="88" name="Google Shape;88;p5"/>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FFFFFF"/>
                  </a:solidFill>
                  <a:latin typeface="Roboto"/>
                  <a:ea typeface="Roboto"/>
                  <a:cs typeface="Roboto"/>
                  <a:sym typeface="Roboto"/>
                </a:rPr>
                <a:t>A community to discuss and collaborate!</a:t>
              </a:r>
              <a:endParaRPr b="0" i="0" sz="1100" u="none" cap="none" strike="noStrike">
                <a:solidFill>
                  <a:srgbClr val="FFFFFF"/>
                </a:solidFill>
                <a:latin typeface="Roboto"/>
                <a:ea typeface="Roboto"/>
                <a:cs typeface="Roboto"/>
                <a:sym typeface="Roboto"/>
              </a:endParaRPr>
            </a:p>
          </p:txBody>
        </p:sp>
      </p:grpSp>
      <p:grpSp>
        <p:nvGrpSpPr>
          <p:cNvPr id="89" name="Google Shape;89;p5"/>
          <p:cNvGrpSpPr/>
          <p:nvPr/>
        </p:nvGrpSpPr>
        <p:grpSpPr>
          <a:xfrm>
            <a:off x="4883096" y="2474345"/>
            <a:ext cx="261571" cy="260379"/>
            <a:chOff x="4858109" y="2631368"/>
            <a:chExt cx="316442" cy="315000"/>
          </a:xfrm>
        </p:grpSpPr>
        <p:sp>
          <p:nvSpPr>
            <p:cNvPr id="90" name="Google Shape;90;p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
        <p:nvSpPr>
          <p:cNvPr id="92" name="Google Shape;92;p5"/>
          <p:cNvSpPr txBox="1"/>
          <p:nvPr/>
        </p:nvSpPr>
        <p:spPr>
          <a:xfrm>
            <a:off x="745325" y="723175"/>
            <a:ext cx="3431400" cy="7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FOSSIL…</a:t>
            </a:r>
            <a:endParaRPr b="1" i="0" sz="3000" u="none" cap="none" strike="noStrike">
              <a:solidFill>
                <a:srgbClr val="000000"/>
              </a:solidFill>
              <a:latin typeface="Arial"/>
              <a:ea typeface="Arial"/>
              <a:cs typeface="Arial"/>
              <a:sym typeface="Arial"/>
            </a:endParaRPr>
          </a:p>
        </p:txBody>
      </p:sp>
      <p:sp>
        <p:nvSpPr>
          <p:cNvPr id="93" name="Google Shape;93;p5"/>
          <p:cNvSpPr txBox="1"/>
          <p:nvPr/>
        </p:nvSpPr>
        <p:spPr>
          <a:xfrm>
            <a:off x="1320925" y="3468350"/>
            <a:ext cx="1534800" cy="5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talk and upcoming paper</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3276350" y="3468350"/>
            <a:ext cx="1534800" cy="5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Github Repository</a:t>
            </a:r>
            <a:endParaRPr b="0" i="0" sz="1400" u="none" cap="none" strike="noStrike">
              <a:solidFill>
                <a:srgbClr val="000000"/>
              </a:solidFill>
              <a:latin typeface="Arial"/>
              <a:ea typeface="Arial"/>
              <a:cs typeface="Arial"/>
              <a:sym typeface="Arial"/>
            </a:endParaRPr>
          </a:p>
        </p:txBody>
      </p:sp>
      <p:sp>
        <p:nvSpPr>
          <p:cNvPr id="95" name="Google Shape;95;p5"/>
          <p:cNvSpPr txBox="1"/>
          <p:nvPr/>
        </p:nvSpPr>
        <p:spPr>
          <a:xfrm>
            <a:off x="5746750" y="3468350"/>
            <a:ext cx="1534800" cy="5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Discord (Chat) Server.</a:t>
            </a:r>
            <a:endParaRPr b="0" i="0" sz="1400" u="none" cap="none" strike="noStrike">
              <a:solidFill>
                <a:srgbClr val="000000"/>
              </a:solidFill>
              <a:latin typeface="Arial"/>
              <a:ea typeface="Arial"/>
              <a:cs typeface="Arial"/>
              <a:sym typeface="Arial"/>
            </a:endParaRPr>
          </a:p>
        </p:txBody>
      </p:sp>
      <p:pic>
        <p:nvPicPr>
          <p:cNvPr id="96" name="Google Shape;96;p5"/>
          <p:cNvPicPr preferRelativeResize="0"/>
          <p:nvPr/>
        </p:nvPicPr>
        <p:blipFill rotWithShape="1">
          <a:blip r:embed="rId3">
            <a:alphaModFix/>
          </a:blip>
          <a:srcRect b="0" l="0" r="0" t="0"/>
          <a:stretch/>
        </p:blipFill>
        <p:spPr>
          <a:xfrm>
            <a:off x="7568725" y="104550"/>
            <a:ext cx="1482150" cy="1482150"/>
          </a:xfrm>
          <a:prstGeom prst="rect">
            <a:avLst/>
          </a:prstGeom>
          <a:noFill/>
          <a:ln>
            <a:noFill/>
          </a:ln>
        </p:spPr>
      </p:pic>
      <p:sp>
        <p:nvSpPr>
          <p:cNvPr id="97" name="Google Shape;97;p5"/>
          <p:cNvSpPr txBox="1"/>
          <p:nvPr/>
        </p:nvSpPr>
        <p:spPr>
          <a:xfrm>
            <a:off x="4538375" y="1918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https://go.jonwestfall.com/fossil</a:t>
            </a:r>
            <a:endParaRPr b="0" i="0" sz="1400" u="none" cap="none" strike="noStrike">
              <a:solidFill>
                <a:srgbClr val="000000"/>
              </a:solidFill>
              <a:latin typeface="Arial"/>
              <a:ea typeface="Arial"/>
              <a:cs typeface="Arial"/>
              <a:sym typeface="Arial"/>
            </a:endParaRPr>
          </a:p>
        </p:txBody>
      </p:sp>
      <p:grpSp>
        <p:nvGrpSpPr>
          <p:cNvPr id="98" name="Google Shape;98;p5"/>
          <p:cNvGrpSpPr/>
          <p:nvPr/>
        </p:nvGrpSpPr>
        <p:grpSpPr>
          <a:xfrm>
            <a:off x="2961846" y="2441557"/>
            <a:ext cx="261571" cy="260379"/>
            <a:chOff x="4858109" y="2631368"/>
            <a:chExt cx="316442" cy="315000"/>
          </a:xfrm>
        </p:grpSpPr>
        <p:sp>
          <p:nvSpPr>
            <p:cNvPr id="99" name="Google Shape;99;p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6"/>
          <p:cNvGrpSpPr/>
          <p:nvPr/>
        </p:nvGrpSpPr>
        <p:grpSpPr>
          <a:xfrm>
            <a:off x="892" y="-819"/>
            <a:ext cx="9139637" cy="5145138"/>
            <a:chOff x="1126863" y="2013875"/>
            <a:chExt cx="1944600" cy="1569600"/>
          </a:xfrm>
        </p:grpSpPr>
        <p:sp>
          <p:nvSpPr>
            <p:cNvPr id="106" name="Google Shape;106;p6"/>
            <p:cNvSpPr/>
            <p:nvPr/>
          </p:nvSpPr>
          <p:spPr>
            <a:xfrm>
              <a:off x="1126863" y="2013875"/>
              <a:ext cx="1944600" cy="1569600"/>
            </a:xfrm>
            <a:prstGeom prst="round2DiagRect">
              <a:avLst>
                <a:gd fmla="val 0" name="adj1"/>
                <a:gd fmla="val 17764" name="adj2"/>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6"/>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b="1" i="0" lang="en" sz="4400" u="none" cap="none" strike="noStrike">
                  <a:solidFill>
                    <a:srgbClr val="FFFFFF"/>
                  </a:solidFill>
                  <a:latin typeface="Roboto"/>
                  <a:ea typeface="Roboto"/>
                  <a:cs typeface="Roboto"/>
                  <a:sym typeface="Roboto"/>
                </a:rPr>
                <a:t>Provide Knowledge</a:t>
              </a:r>
              <a:endParaRPr b="1" i="0" sz="4400" u="none" cap="none" strike="noStrike">
                <a:solidFill>
                  <a:srgbClr val="FFFFFF"/>
                </a:solidFill>
                <a:latin typeface="Roboto"/>
                <a:ea typeface="Roboto"/>
                <a:cs typeface="Roboto"/>
                <a:sym typeface="Roboto"/>
              </a:endParaRPr>
            </a:p>
          </p:txBody>
        </p:sp>
        <p:sp>
          <p:nvSpPr>
            <p:cNvPr id="108" name="Google Shape;108;p6"/>
            <p:cNvSpPr txBox="1"/>
            <p:nvPr/>
          </p:nvSpPr>
          <p:spPr>
            <a:xfrm>
              <a:off x="1351625" y="2716352"/>
              <a:ext cx="14517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0" i="0" lang="en" sz="3200" u="none" cap="none" strike="noStrike">
                  <a:solidFill>
                    <a:srgbClr val="FFFFFF"/>
                  </a:solidFill>
                  <a:latin typeface="Roboto"/>
                  <a:ea typeface="Roboto"/>
                  <a:cs typeface="Roboto"/>
                  <a:sym typeface="Roboto"/>
                </a:rPr>
                <a:t>What are OERs? Where do I find them? How do I create them? </a:t>
              </a:r>
              <a:endParaRPr b="0" i="0" sz="3200" u="none" cap="none" strike="noStrike">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are Open Educational Resources (OERs)?</a:t>
            </a:r>
            <a:endParaRPr/>
          </a:p>
        </p:txBody>
      </p:sp>
      <p:sp>
        <p:nvSpPr>
          <p:cNvPr id="114" name="Google Shape;114;p7"/>
          <p:cNvSpPr txBox="1"/>
          <p:nvPr>
            <p:ph idx="1" type="body"/>
          </p:nvPr>
        </p:nvSpPr>
        <p:spPr>
          <a:xfrm>
            <a:off x="311700" y="2471321"/>
            <a:ext cx="8520600" cy="2380862"/>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Openly </a:t>
            </a:r>
            <a:r>
              <a:rPr b="1" i="1" lang="en" u="sng"/>
              <a:t>available</a:t>
            </a:r>
            <a:r>
              <a:rPr lang="en"/>
              <a:t> content or tool (can be readily found or discovered) </a:t>
            </a:r>
            <a:endParaRPr/>
          </a:p>
          <a:p>
            <a:pPr indent="0" lvl="0" marL="45720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Openly </a:t>
            </a:r>
            <a:r>
              <a:rPr b="1" i="1" lang="en" u="sng"/>
              <a:t>accessible</a:t>
            </a:r>
            <a:r>
              <a:rPr lang="en"/>
              <a:t> (in a form which others can take it away)</a:t>
            </a:r>
            <a:endParaRPr/>
          </a:p>
          <a:p>
            <a:pPr indent="0" lvl="0" marL="457200" rtl="0" algn="l">
              <a:lnSpc>
                <a:spcPct val="115000"/>
              </a:lnSpc>
              <a:spcBef>
                <a:spcPts val="1200"/>
              </a:spcBef>
              <a:spcAft>
                <a:spcPts val="0"/>
              </a:spcAft>
              <a:buNone/>
            </a:pPr>
            <a:r>
              <a:t/>
            </a:r>
            <a:endParaRPr/>
          </a:p>
          <a:p>
            <a:pPr indent="-342900" lvl="0" marL="457200" rtl="0" algn="l">
              <a:lnSpc>
                <a:spcPct val="115000"/>
              </a:lnSpc>
              <a:spcBef>
                <a:spcPts val="1200"/>
              </a:spcBef>
              <a:spcAft>
                <a:spcPts val="0"/>
              </a:spcAft>
              <a:buSzPts val="1800"/>
              <a:buChar char="●"/>
            </a:pPr>
            <a:r>
              <a:rPr lang="en"/>
              <a:t>Openly </a:t>
            </a:r>
            <a:r>
              <a:rPr b="1" i="1" lang="en" u="sng"/>
              <a:t>reusable </a:t>
            </a:r>
            <a:r>
              <a:rPr lang="en"/>
              <a:t>(the user can easily modify it based on creator license permissions)</a:t>
            </a:r>
            <a:endParaRPr/>
          </a:p>
        </p:txBody>
      </p:sp>
      <p:pic>
        <p:nvPicPr>
          <p:cNvPr descr="Users with solid fill" id="115" name="Google Shape;115;p7"/>
          <p:cNvPicPr preferRelativeResize="0"/>
          <p:nvPr/>
        </p:nvPicPr>
        <p:blipFill rotWithShape="1">
          <a:blip r:embed="rId3">
            <a:alphaModFix/>
          </a:blip>
          <a:srcRect b="0" l="0" r="0" t="0"/>
          <a:stretch/>
        </p:blipFill>
        <p:spPr>
          <a:xfrm>
            <a:off x="6097955" y="1206013"/>
            <a:ext cx="914400" cy="914400"/>
          </a:xfrm>
          <a:prstGeom prst="rect">
            <a:avLst/>
          </a:prstGeom>
          <a:noFill/>
          <a:ln>
            <a:noFill/>
          </a:ln>
        </p:spPr>
      </p:pic>
      <p:pic>
        <p:nvPicPr>
          <p:cNvPr descr="Vlog with solid fill" id="116" name="Google Shape;116;p7"/>
          <p:cNvPicPr preferRelativeResize="0"/>
          <p:nvPr/>
        </p:nvPicPr>
        <p:blipFill rotWithShape="1">
          <a:blip r:embed="rId4">
            <a:alphaModFix/>
          </a:blip>
          <a:srcRect b="0" l="0" r="0" t="0"/>
          <a:stretch/>
        </p:blipFill>
        <p:spPr>
          <a:xfrm>
            <a:off x="2958368" y="1260965"/>
            <a:ext cx="914400" cy="914400"/>
          </a:xfrm>
          <a:prstGeom prst="rect">
            <a:avLst/>
          </a:prstGeom>
          <a:noFill/>
          <a:ln>
            <a:noFill/>
          </a:ln>
        </p:spPr>
      </p:pic>
      <p:pic>
        <p:nvPicPr>
          <p:cNvPr descr="Cmd Terminal with solid fill" id="117" name="Google Shape;117;p7"/>
          <p:cNvPicPr preferRelativeResize="0"/>
          <p:nvPr/>
        </p:nvPicPr>
        <p:blipFill rotWithShape="1">
          <a:blip r:embed="rId5">
            <a:alphaModFix/>
          </a:blip>
          <a:srcRect b="0" l="0" r="0" t="0"/>
          <a:stretch/>
        </p:blipFill>
        <p:spPr>
          <a:xfrm>
            <a:off x="4527550" y="1262186"/>
            <a:ext cx="914400" cy="914400"/>
          </a:xfrm>
          <a:prstGeom prst="rect">
            <a:avLst/>
          </a:prstGeom>
          <a:noFill/>
          <a:ln>
            <a:noFill/>
          </a:ln>
        </p:spPr>
      </p:pic>
      <p:pic>
        <p:nvPicPr>
          <p:cNvPr descr="Document with solid fill" id="118" name="Google Shape;118;p7"/>
          <p:cNvPicPr preferRelativeResize="0"/>
          <p:nvPr/>
        </p:nvPicPr>
        <p:blipFill rotWithShape="1">
          <a:blip r:embed="rId6">
            <a:alphaModFix/>
          </a:blip>
          <a:srcRect b="0" l="0" r="0" t="0"/>
          <a:stretch/>
        </p:blipFill>
        <p:spPr>
          <a:xfrm>
            <a:off x="1392849" y="1204792"/>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311700" y="66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What Does “Open” Mean? It's a Spectrum.</a:t>
            </a:r>
            <a:endParaRPr/>
          </a:p>
        </p:txBody>
      </p:sp>
      <p:sp>
        <p:nvSpPr>
          <p:cNvPr id="124" name="Google Shape;124;p8"/>
          <p:cNvSpPr/>
          <p:nvPr/>
        </p:nvSpPr>
        <p:spPr>
          <a:xfrm>
            <a:off x="2389789" y="960327"/>
            <a:ext cx="4097100" cy="38433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3294450" y="753391"/>
            <a:ext cx="2287513" cy="2145856"/>
            <a:chOff x="3614360" y="410488"/>
            <a:chExt cx="2166000" cy="2166000"/>
          </a:xfrm>
        </p:grpSpPr>
        <p:sp>
          <p:nvSpPr>
            <p:cNvPr id="126" name="Google Shape;126;p8"/>
            <p:cNvSpPr/>
            <p:nvPr/>
          </p:nvSpPr>
          <p:spPr>
            <a:xfrm>
              <a:off x="3614360" y="410488"/>
              <a:ext cx="2166000" cy="2166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27" name="Google Shape;127;p8"/>
            <p:cNvSpPr txBox="1"/>
            <p:nvPr/>
          </p:nvSpPr>
          <p:spPr>
            <a:xfrm>
              <a:off x="3961563" y="92435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Social</a:t>
              </a:r>
              <a:endParaRPr sz="1500">
                <a:solidFill>
                  <a:srgbClr val="FFFFFF"/>
                </a:solidFill>
              </a:endParaRPr>
            </a:p>
          </p:txBody>
        </p:sp>
      </p:grpSp>
      <p:grpSp>
        <p:nvGrpSpPr>
          <p:cNvPr id="128" name="Google Shape;128;p8"/>
          <p:cNvGrpSpPr/>
          <p:nvPr/>
        </p:nvGrpSpPr>
        <p:grpSpPr>
          <a:xfrm>
            <a:off x="2138132" y="1826734"/>
            <a:ext cx="2287513" cy="2145856"/>
            <a:chOff x="2519466" y="1493908"/>
            <a:chExt cx="2166000" cy="2166000"/>
          </a:xfrm>
        </p:grpSpPr>
        <p:sp>
          <p:nvSpPr>
            <p:cNvPr id="129" name="Google Shape;129;p8"/>
            <p:cNvSpPr/>
            <p:nvPr/>
          </p:nvSpPr>
          <p:spPr>
            <a:xfrm>
              <a:off x="2519466" y="1493908"/>
              <a:ext cx="2166000" cy="21660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0" name="Google Shape;130;p8"/>
            <p:cNvSpPr txBox="1"/>
            <p:nvPr/>
          </p:nvSpPr>
          <p:spPr>
            <a:xfrm>
              <a:off x="2601163" y="22321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Legal</a:t>
              </a:r>
              <a:endParaRPr sz="1500">
                <a:solidFill>
                  <a:srgbClr val="FFFFFF"/>
                </a:solidFill>
              </a:endParaRPr>
            </a:p>
          </p:txBody>
        </p:sp>
      </p:grpSp>
      <p:grpSp>
        <p:nvGrpSpPr>
          <p:cNvPr id="131" name="Google Shape;131;p8"/>
          <p:cNvGrpSpPr/>
          <p:nvPr/>
        </p:nvGrpSpPr>
        <p:grpSpPr>
          <a:xfrm>
            <a:off x="3294445" y="2889756"/>
            <a:ext cx="2287513" cy="2145856"/>
            <a:chOff x="3614356" y="2566908"/>
            <a:chExt cx="2166000" cy="2166000"/>
          </a:xfrm>
        </p:grpSpPr>
        <p:sp>
          <p:nvSpPr>
            <p:cNvPr id="132" name="Google Shape;132;p8"/>
            <p:cNvSpPr/>
            <p:nvPr/>
          </p:nvSpPr>
          <p:spPr>
            <a:xfrm>
              <a:off x="3614356" y="2566908"/>
              <a:ext cx="2166000" cy="21660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3" name="Google Shape;133;p8"/>
            <p:cNvSpPr txBox="1"/>
            <p:nvPr/>
          </p:nvSpPr>
          <p:spPr>
            <a:xfrm>
              <a:off x="3961563" y="3539875"/>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Financial</a:t>
              </a:r>
              <a:endParaRPr sz="1500">
                <a:solidFill>
                  <a:srgbClr val="FFFFFF"/>
                </a:solidFill>
              </a:endParaRPr>
            </a:p>
          </p:txBody>
        </p:sp>
      </p:grpSp>
      <p:grpSp>
        <p:nvGrpSpPr>
          <p:cNvPr id="134" name="Google Shape;134;p8"/>
          <p:cNvGrpSpPr/>
          <p:nvPr/>
        </p:nvGrpSpPr>
        <p:grpSpPr>
          <a:xfrm>
            <a:off x="4442995" y="1826701"/>
            <a:ext cx="2287513" cy="2145856"/>
            <a:chOff x="4701894" y="1493874"/>
            <a:chExt cx="2166000" cy="2166000"/>
          </a:xfrm>
        </p:grpSpPr>
        <p:sp>
          <p:nvSpPr>
            <p:cNvPr id="135" name="Google Shape;135;p8"/>
            <p:cNvSpPr/>
            <p:nvPr/>
          </p:nvSpPr>
          <p:spPr>
            <a:xfrm>
              <a:off x="4701894" y="1493874"/>
              <a:ext cx="2166000" cy="21660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36" name="Google Shape;136;p8"/>
            <p:cNvSpPr txBox="1"/>
            <p:nvPr/>
          </p:nvSpPr>
          <p:spPr>
            <a:xfrm>
              <a:off x="5295688" y="22203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Technical</a:t>
              </a:r>
              <a:endParaRPr sz="1500">
                <a:solidFill>
                  <a:srgbClr val="FFFFFF"/>
                </a:solidFill>
              </a:endParaRPr>
            </a:p>
          </p:txBody>
        </p:sp>
      </p:grpSp>
      <p:sp>
        <p:nvSpPr>
          <p:cNvPr id="137" name="Google Shape;137;p8"/>
          <p:cNvSpPr/>
          <p:nvPr/>
        </p:nvSpPr>
        <p:spPr>
          <a:xfrm>
            <a:off x="3691500" y="2246112"/>
            <a:ext cx="1493700" cy="13071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Openness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e53fc3b4dc_0_12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Social Openness</a:t>
            </a:r>
            <a:endParaRPr/>
          </a:p>
        </p:txBody>
      </p:sp>
      <p:sp>
        <p:nvSpPr>
          <p:cNvPr id="143" name="Google Shape;143;g1e53fc3b4dc_0_1294"/>
          <p:cNvSpPr txBox="1"/>
          <p:nvPr>
            <p:ph idx="1" type="body"/>
          </p:nvPr>
        </p:nvSpPr>
        <p:spPr>
          <a:xfrm>
            <a:off x="311700" y="1142900"/>
            <a:ext cx="8520600" cy="371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The degree to which pedagogy is didactic or participative, through the use of using, contributing, or sharing. </a:t>
            </a:r>
            <a:endParaRPr/>
          </a:p>
          <a:p>
            <a:pPr indent="0" lvl="0" marL="0" rtl="0" algn="l">
              <a:lnSpc>
                <a:spcPct val="115000"/>
              </a:lnSpc>
              <a:spcBef>
                <a:spcPts val="1200"/>
              </a:spcBef>
              <a:spcAft>
                <a:spcPts val="1200"/>
              </a:spcAft>
              <a:buSzPts val="1800"/>
              <a:buNone/>
            </a:pPr>
            <a:r>
              <a:t/>
            </a:r>
            <a:endParaRPr/>
          </a:p>
        </p:txBody>
      </p:sp>
      <p:grpSp>
        <p:nvGrpSpPr>
          <p:cNvPr id="144" name="Google Shape;144;g1e53fc3b4dc_0_1294"/>
          <p:cNvGrpSpPr/>
          <p:nvPr/>
        </p:nvGrpSpPr>
        <p:grpSpPr>
          <a:xfrm>
            <a:off x="4572000" y="2295550"/>
            <a:ext cx="4392322" cy="2847950"/>
            <a:chOff x="0" y="2295575"/>
            <a:chExt cx="2707800" cy="2847950"/>
          </a:xfrm>
        </p:grpSpPr>
        <p:grpSp>
          <p:nvGrpSpPr>
            <p:cNvPr id="145" name="Google Shape;145;g1e53fc3b4dc_0_1294"/>
            <p:cNvGrpSpPr/>
            <p:nvPr/>
          </p:nvGrpSpPr>
          <p:grpSpPr>
            <a:xfrm>
              <a:off x="0" y="2295575"/>
              <a:ext cx="2286000" cy="2847950"/>
              <a:chOff x="0" y="2295575"/>
              <a:chExt cx="2286000" cy="2847950"/>
            </a:xfrm>
          </p:grpSpPr>
          <p:sp>
            <p:nvSpPr>
              <p:cNvPr id="146" name="Google Shape;146;g1e53fc3b4dc_0_1294"/>
              <p:cNvSpPr/>
              <p:nvPr/>
            </p:nvSpPr>
            <p:spPr>
              <a:xfrm>
                <a:off x="0" y="2823925"/>
                <a:ext cx="2286000" cy="23196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e53fc3b4dc_0_1294"/>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g1e53fc3b4dc_0_1294"/>
            <p:cNvSpPr txBox="1"/>
            <p:nvPr/>
          </p:nvSpPr>
          <p:spPr>
            <a:xfrm>
              <a:off x="0" y="2456400"/>
              <a:ext cx="27078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1B786E"/>
                  </a:solidFill>
                  <a:latin typeface="Roboto"/>
                  <a:ea typeface="Roboto"/>
                  <a:cs typeface="Roboto"/>
                  <a:sym typeface="Roboto"/>
                </a:rPr>
                <a:t>Most Participative</a:t>
              </a:r>
              <a:endParaRPr sz="1500">
                <a:solidFill>
                  <a:srgbClr val="1B786E"/>
                </a:solidFill>
                <a:latin typeface="Roboto"/>
                <a:ea typeface="Roboto"/>
                <a:cs typeface="Roboto"/>
                <a:sym typeface="Roboto"/>
              </a:endParaRPr>
            </a:p>
            <a:p>
              <a:pPr indent="0" lvl="0" marL="0" rtl="0" algn="l">
                <a:lnSpc>
                  <a:spcPct val="115000"/>
                </a:lnSpc>
                <a:spcBef>
                  <a:spcPts val="1600"/>
                </a:spcBef>
                <a:spcAft>
                  <a:spcPts val="1600"/>
                </a:spcAft>
                <a:buNone/>
              </a:pPr>
              <a:r>
                <a:t/>
              </a:r>
              <a:endParaRPr sz="1000">
                <a:solidFill>
                  <a:srgbClr val="5E5E5E"/>
                </a:solidFill>
                <a:latin typeface="Roboto"/>
                <a:ea typeface="Roboto"/>
                <a:cs typeface="Roboto"/>
                <a:sym typeface="Roboto"/>
              </a:endParaRPr>
            </a:p>
          </p:txBody>
        </p:sp>
        <p:sp>
          <p:nvSpPr>
            <p:cNvPr id="149" name="Google Shape;149;g1e53fc3b4dc_0_1294"/>
            <p:cNvSpPr txBox="1"/>
            <p:nvPr/>
          </p:nvSpPr>
          <p:spPr>
            <a:xfrm>
              <a:off x="108150" y="3050050"/>
              <a:ext cx="2069700" cy="7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lt1"/>
                  </a:solidFill>
                  <a:latin typeface="Roboto"/>
                  <a:ea typeface="Roboto"/>
                  <a:cs typeface="Roboto"/>
                  <a:sym typeface="Roboto"/>
                </a:rPr>
                <a:t>Community-Centered</a:t>
              </a:r>
              <a:endParaRPr b="1" sz="1600">
                <a:solidFill>
                  <a:schemeClr val="lt1"/>
                </a:solidFill>
                <a:latin typeface="Roboto"/>
                <a:ea typeface="Roboto"/>
                <a:cs typeface="Roboto"/>
                <a:sym typeface="Roboto"/>
              </a:endParaRPr>
            </a:p>
          </p:txBody>
        </p:sp>
        <p:sp>
          <p:nvSpPr>
            <p:cNvPr id="150" name="Google Shape;150;g1e53fc3b4dc_0_1294"/>
            <p:cNvSpPr txBox="1"/>
            <p:nvPr/>
          </p:nvSpPr>
          <p:spPr>
            <a:xfrm>
              <a:off x="143829" y="3864225"/>
              <a:ext cx="9153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Participating &amp; Contributing</a:t>
              </a:r>
              <a:endParaRPr>
                <a:solidFill>
                  <a:schemeClr val="lt1"/>
                </a:solidFill>
                <a:latin typeface="Roboto"/>
                <a:ea typeface="Roboto"/>
                <a:cs typeface="Roboto"/>
                <a:sym typeface="Roboto"/>
              </a:endParaRPr>
            </a:p>
          </p:txBody>
        </p:sp>
        <p:cxnSp>
          <p:nvCxnSpPr>
            <p:cNvPr id="151" name="Google Shape;151;g1e53fc3b4dc_0_1294"/>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52" name="Google Shape;152;g1e53fc3b4dc_0_1294"/>
          <p:cNvGrpSpPr/>
          <p:nvPr/>
        </p:nvGrpSpPr>
        <p:grpSpPr>
          <a:xfrm>
            <a:off x="2286000" y="2295550"/>
            <a:ext cx="2286000" cy="2847950"/>
            <a:chOff x="0" y="2295575"/>
            <a:chExt cx="2286000" cy="2847950"/>
          </a:xfrm>
        </p:grpSpPr>
        <p:grpSp>
          <p:nvGrpSpPr>
            <p:cNvPr id="153" name="Google Shape;153;g1e53fc3b4dc_0_1294"/>
            <p:cNvGrpSpPr/>
            <p:nvPr/>
          </p:nvGrpSpPr>
          <p:grpSpPr>
            <a:xfrm>
              <a:off x="0" y="2295575"/>
              <a:ext cx="2286000" cy="2847950"/>
              <a:chOff x="0" y="2295575"/>
              <a:chExt cx="2286000" cy="2847950"/>
            </a:xfrm>
          </p:grpSpPr>
          <p:sp>
            <p:nvSpPr>
              <p:cNvPr id="154" name="Google Shape;154;g1e53fc3b4dc_0_1294"/>
              <p:cNvSpPr/>
              <p:nvPr/>
            </p:nvSpPr>
            <p:spPr>
              <a:xfrm>
                <a:off x="0" y="2823925"/>
                <a:ext cx="2286000" cy="2319600"/>
              </a:xfrm>
              <a:prstGeom prst="rect">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e53fc3b4dc_0_1294"/>
              <p:cNvSpPr/>
              <p:nvPr/>
            </p:nvSpPr>
            <p:spPr>
              <a:xfrm>
                <a:off x="0" y="2295575"/>
                <a:ext cx="2286000" cy="537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g1e53fc3b4dc_0_1294"/>
            <p:cNvSpPr txBox="1"/>
            <p:nvPr/>
          </p:nvSpPr>
          <p:spPr>
            <a:xfrm>
              <a:off x="44725" y="2441100"/>
              <a:ext cx="2190600" cy="26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1B786E"/>
                  </a:solidFill>
                  <a:latin typeface="Roboto"/>
                  <a:ea typeface="Roboto"/>
                  <a:cs typeface="Roboto"/>
                  <a:sym typeface="Roboto"/>
                </a:rPr>
                <a:t>More Participative</a:t>
              </a:r>
              <a:endParaRPr sz="1500">
                <a:solidFill>
                  <a:srgbClr val="1B786E"/>
                </a:solidFill>
                <a:latin typeface="Roboto"/>
                <a:ea typeface="Roboto"/>
                <a:cs typeface="Roboto"/>
                <a:sym typeface="Roboto"/>
              </a:endParaRPr>
            </a:p>
          </p:txBody>
        </p:sp>
        <p:sp>
          <p:nvSpPr>
            <p:cNvPr id="157" name="Google Shape;157;g1e53fc3b4dc_0_1294"/>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lt1"/>
                  </a:solidFill>
                  <a:latin typeface="Roboto"/>
                  <a:ea typeface="Roboto"/>
                  <a:cs typeface="Roboto"/>
                  <a:sym typeface="Roboto"/>
                </a:rPr>
                <a:t>Student-Centered</a:t>
              </a:r>
              <a:endParaRPr b="1" sz="1600">
                <a:solidFill>
                  <a:schemeClr val="lt1"/>
                </a:solidFill>
                <a:latin typeface="Roboto"/>
                <a:ea typeface="Roboto"/>
                <a:cs typeface="Roboto"/>
                <a:sym typeface="Roboto"/>
              </a:endParaRPr>
            </a:p>
          </p:txBody>
        </p:sp>
        <p:sp>
          <p:nvSpPr>
            <p:cNvPr id="158" name="Google Shape;158;g1e53fc3b4dc_0_1294"/>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Collaborating, Organizing, &amp; Managing</a:t>
              </a:r>
              <a:endParaRPr>
                <a:solidFill>
                  <a:srgbClr val="FFFFFF"/>
                </a:solidFill>
                <a:latin typeface="Roboto"/>
                <a:ea typeface="Roboto"/>
                <a:cs typeface="Roboto"/>
                <a:sym typeface="Roboto"/>
              </a:endParaRPr>
            </a:p>
          </p:txBody>
        </p:sp>
        <p:cxnSp>
          <p:nvCxnSpPr>
            <p:cNvPr id="159" name="Google Shape;159;g1e53fc3b4dc_0_1294"/>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60" name="Google Shape;160;g1e53fc3b4dc_0_1294"/>
          <p:cNvGrpSpPr/>
          <p:nvPr/>
        </p:nvGrpSpPr>
        <p:grpSpPr>
          <a:xfrm>
            <a:off x="0" y="2295550"/>
            <a:ext cx="2286000" cy="2847950"/>
            <a:chOff x="0" y="2295575"/>
            <a:chExt cx="2286000" cy="2847950"/>
          </a:xfrm>
        </p:grpSpPr>
        <p:grpSp>
          <p:nvGrpSpPr>
            <p:cNvPr id="161" name="Google Shape;161;g1e53fc3b4dc_0_1294"/>
            <p:cNvGrpSpPr/>
            <p:nvPr/>
          </p:nvGrpSpPr>
          <p:grpSpPr>
            <a:xfrm>
              <a:off x="0" y="2295575"/>
              <a:ext cx="2286000" cy="2847950"/>
              <a:chOff x="0" y="2295575"/>
              <a:chExt cx="2286000" cy="2847950"/>
            </a:xfrm>
          </p:grpSpPr>
          <p:sp>
            <p:nvSpPr>
              <p:cNvPr id="162" name="Google Shape;162;g1e53fc3b4dc_0_1294"/>
              <p:cNvSpPr/>
              <p:nvPr/>
            </p:nvSpPr>
            <p:spPr>
              <a:xfrm>
                <a:off x="0" y="2823925"/>
                <a:ext cx="2286000" cy="23196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e53fc3b4dc_0_1294"/>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g1e53fc3b4dc_0_1294"/>
            <p:cNvSpPr txBox="1"/>
            <p:nvPr/>
          </p:nvSpPr>
          <p:spPr>
            <a:xfrm>
              <a:off x="216299" y="2441100"/>
              <a:ext cx="18534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1B786E"/>
                  </a:solidFill>
                  <a:latin typeface="Roboto"/>
                  <a:ea typeface="Roboto"/>
                  <a:cs typeface="Roboto"/>
                  <a:sym typeface="Roboto"/>
                </a:rPr>
                <a:t>More Didactic</a:t>
              </a:r>
              <a:endParaRPr sz="1500">
                <a:solidFill>
                  <a:srgbClr val="1B786E"/>
                </a:solidFill>
                <a:latin typeface="Roboto"/>
                <a:ea typeface="Roboto"/>
                <a:cs typeface="Roboto"/>
                <a:sym typeface="Roboto"/>
              </a:endParaRPr>
            </a:p>
          </p:txBody>
        </p:sp>
        <p:sp>
          <p:nvSpPr>
            <p:cNvPr id="165" name="Google Shape;165;g1e53fc3b4dc_0_1294"/>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latin typeface="Roboto"/>
                  <a:ea typeface="Roboto"/>
                  <a:cs typeface="Roboto"/>
                  <a:sym typeface="Roboto"/>
                </a:rPr>
                <a:t>Lecture-Centered</a:t>
              </a:r>
              <a:endParaRPr b="1" sz="1600">
                <a:solidFill>
                  <a:schemeClr val="lt1"/>
                </a:solidFill>
                <a:latin typeface="Roboto"/>
                <a:ea typeface="Roboto"/>
                <a:cs typeface="Roboto"/>
                <a:sym typeface="Roboto"/>
              </a:endParaRPr>
            </a:p>
          </p:txBody>
        </p:sp>
        <p:sp>
          <p:nvSpPr>
            <p:cNvPr id="166" name="Google Shape;166;g1e53fc3b4dc_0_1294"/>
            <p:cNvSpPr txBox="1"/>
            <p:nvPr/>
          </p:nvSpPr>
          <p:spPr>
            <a:xfrm>
              <a:off x="216300" y="3896950"/>
              <a:ext cx="18534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Traditional &amp; Sharing</a:t>
              </a:r>
              <a:endParaRPr>
                <a:solidFill>
                  <a:srgbClr val="FFFFFF"/>
                </a:solidFill>
                <a:latin typeface="Roboto"/>
                <a:ea typeface="Roboto"/>
                <a:cs typeface="Roboto"/>
                <a:sym typeface="Roboto"/>
              </a:endParaRPr>
            </a:p>
          </p:txBody>
        </p:sp>
        <p:cxnSp>
          <p:nvCxnSpPr>
            <p:cNvPr id="167" name="Google Shape;167;g1e53fc3b4dc_0_1294"/>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sp>
        <p:nvSpPr>
          <p:cNvPr id="168" name="Google Shape;168;g1e53fc3b4dc_0_1294"/>
          <p:cNvSpPr txBox="1"/>
          <p:nvPr/>
        </p:nvSpPr>
        <p:spPr>
          <a:xfrm>
            <a:off x="6662381" y="3864200"/>
            <a:ext cx="14847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Sharing &amp; Collaborating</a:t>
            </a:r>
            <a:endParaRPr>
              <a:solidFill>
                <a:schemeClr val="lt1"/>
              </a:solidFill>
              <a:latin typeface="Roboto"/>
              <a:ea typeface="Roboto"/>
              <a:cs typeface="Roboto"/>
              <a:sym typeface="Roboto"/>
            </a:endParaRPr>
          </a:p>
        </p:txBody>
      </p:sp>
      <p:grpSp>
        <p:nvGrpSpPr>
          <p:cNvPr id="169" name="Google Shape;169;g1e53fc3b4dc_0_1294"/>
          <p:cNvGrpSpPr/>
          <p:nvPr/>
        </p:nvGrpSpPr>
        <p:grpSpPr>
          <a:xfrm>
            <a:off x="2042710" y="2124558"/>
            <a:ext cx="454759" cy="398223"/>
            <a:chOff x="4858109" y="2631368"/>
            <a:chExt cx="316442" cy="315000"/>
          </a:xfrm>
        </p:grpSpPr>
        <p:sp>
          <p:nvSpPr>
            <p:cNvPr id="170" name="Google Shape;170;g1e53fc3b4dc_0_129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e53fc3b4dc_0_1294"/>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172" name="Google Shape;172;g1e53fc3b4dc_0_1294"/>
          <p:cNvGrpSpPr/>
          <p:nvPr/>
        </p:nvGrpSpPr>
        <p:grpSpPr>
          <a:xfrm>
            <a:off x="4344622" y="2124558"/>
            <a:ext cx="454759" cy="398223"/>
            <a:chOff x="4858109" y="2631368"/>
            <a:chExt cx="316442" cy="315000"/>
          </a:xfrm>
        </p:grpSpPr>
        <p:sp>
          <p:nvSpPr>
            <p:cNvPr id="173" name="Google Shape;173;g1e53fc3b4dc_0_129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e53fc3b4dc_0_1294"/>
            <p:cNvSpPr/>
            <p:nvPr/>
          </p:nvSpPr>
          <p:spPr>
            <a:xfrm>
              <a:off x="4858109" y="2739300"/>
              <a:ext cx="239100" cy="99000"/>
            </a:xfrm>
            <a:prstGeom prst="rightArrow">
              <a:avLst>
                <a:gd fmla="val 32020" name="adj1"/>
                <a:gd fmla="val 66970" name="adj2"/>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