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50"/>
  </p:notesMasterIdLst>
  <p:sldIdLst>
    <p:sldId id="256" r:id="rId2"/>
    <p:sldId id="269" r:id="rId3"/>
    <p:sldId id="270" r:id="rId4"/>
    <p:sldId id="272" r:id="rId5"/>
    <p:sldId id="271" r:id="rId6"/>
    <p:sldId id="274" r:id="rId7"/>
    <p:sldId id="275" r:id="rId8"/>
    <p:sldId id="276" r:id="rId9"/>
    <p:sldId id="278" r:id="rId10"/>
    <p:sldId id="277" r:id="rId11"/>
    <p:sldId id="282" r:id="rId12"/>
    <p:sldId id="283" r:id="rId13"/>
    <p:sldId id="284" r:id="rId14"/>
    <p:sldId id="279" r:id="rId15"/>
    <p:sldId id="288" r:id="rId16"/>
    <p:sldId id="289" r:id="rId17"/>
    <p:sldId id="290" r:id="rId18"/>
    <p:sldId id="293" r:id="rId19"/>
    <p:sldId id="294" r:id="rId20"/>
    <p:sldId id="295" r:id="rId21"/>
    <p:sldId id="296" r:id="rId22"/>
    <p:sldId id="298" r:id="rId23"/>
    <p:sldId id="300" r:id="rId24"/>
    <p:sldId id="301" r:id="rId25"/>
    <p:sldId id="302" r:id="rId26"/>
    <p:sldId id="299" r:id="rId27"/>
    <p:sldId id="303" r:id="rId28"/>
    <p:sldId id="304" r:id="rId29"/>
    <p:sldId id="305" r:id="rId30"/>
    <p:sldId id="306" r:id="rId31"/>
    <p:sldId id="307" r:id="rId32"/>
    <p:sldId id="308" r:id="rId33"/>
    <p:sldId id="309" r:id="rId34"/>
    <p:sldId id="310" r:id="rId35"/>
    <p:sldId id="311" r:id="rId36"/>
    <p:sldId id="313" r:id="rId37"/>
    <p:sldId id="312" r:id="rId38"/>
    <p:sldId id="314" r:id="rId39"/>
    <p:sldId id="315" r:id="rId40"/>
    <p:sldId id="316" r:id="rId41"/>
    <p:sldId id="317" r:id="rId42"/>
    <p:sldId id="338" r:id="rId43"/>
    <p:sldId id="318" r:id="rId44"/>
    <p:sldId id="319" r:id="rId45"/>
    <p:sldId id="320" r:id="rId46"/>
    <p:sldId id="321" r:id="rId47"/>
    <p:sldId id="322" r:id="rId48"/>
    <p:sldId id="32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F33"/>
    <a:srgbClr val="E84A27"/>
    <a:srgbClr val="13294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95"/>
    <p:restoredTop sz="66395"/>
  </p:normalViewPr>
  <p:slideViewPr>
    <p:cSldViewPr snapToGrid="0" snapToObjects="1">
      <p:cViewPr varScale="1">
        <p:scale>
          <a:sx n="78" d="100"/>
          <a:sy n="78" d="100"/>
        </p:scale>
        <p:origin x="2384" y="176"/>
      </p:cViewPr>
      <p:guideLst>
        <p:guide orient="horz" pos="2160"/>
        <p:guide pos="384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05C9D6-D927-7C4C-98B9-D603FE3B0DAC}" type="doc">
      <dgm:prSet loTypeId="urn:microsoft.com/office/officeart/2005/8/layout/venn1" loCatId="" qsTypeId="urn:microsoft.com/office/officeart/2005/8/quickstyle/simple1" qsCatId="simple" csTypeId="urn:microsoft.com/office/officeart/2005/8/colors/accent1_2" csCatId="accent1" phldr="1"/>
      <dgm:spPr/>
    </dgm:pt>
    <dgm:pt modelId="{7F6F0DE9-6DAF-B842-997F-D159D7B88394}">
      <dgm:prSet phldrT="[Text]"/>
      <dgm:spPr/>
      <dgm:t>
        <a:bodyPr/>
        <a:lstStyle/>
        <a:p>
          <a:r>
            <a:rPr lang="en-US" dirty="0"/>
            <a:t>Middle Term (M)</a:t>
          </a:r>
        </a:p>
      </dgm:t>
    </dgm:pt>
    <dgm:pt modelId="{72E5D1F2-3950-E74B-9124-E8292076363E}" type="parTrans" cxnId="{50CC4DDE-2B3C-8547-8EC9-22F0D3FFE1BA}">
      <dgm:prSet/>
      <dgm:spPr/>
      <dgm:t>
        <a:bodyPr/>
        <a:lstStyle/>
        <a:p>
          <a:endParaRPr lang="en-US"/>
        </a:p>
      </dgm:t>
    </dgm:pt>
    <dgm:pt modelId="{C5DC07C8-12E4-E446-BE02-F35FAB0FF07C}" type="sibTrans" cxnId="{50CC4DDE-2B3C-8547-8EC9-22F0D3FFE1BA}">
      <dgm:prSet/>
      <dgm:spPr/>
      <dgm:t>
        <a:bodyPr/>
        <a:lstStyle/>
        <a:p>
          <a:endParaRPr lang="en-US"/>
        </a:p>
      </dgm:t>
    </dgm:pt>
    <dgm:pt modelId="{453E407A-2D6A-324C-B3E8-52E18607D589}">
      <dgm:prSet phldrT="[Text]"/>
      <dgm:spPr/>
      <dgm:t>
        <a:bodyPr/>
        <a:lstStyle/>
        <a:p>
          <a:r>
            <a:rPr lang="en-US" dirty="0"/>
            <a:t>Major Term (P)</a:t>
          </a:r>
        </a:p>
      </dgm:t>
    </dgm:pt>
    <dgm:pt modelId="{BBBD08ED-9AC0-FB4F-A361-E1E970BA0843}" type="parTrans" cxnId="{3A433986-FE46-DD4F-B688-7F211AFC4934}">
      <dgm:prSet/>
      <dgm:spPr/>
      <dgm:t>
        <a:bodyPr/>
        <a:lstStyle/>
        <a:p>
          <a:endParaRPr lang="en-US"/>
        </a:p>
      </dgm:t>
    </dgm:pt>
    <dgm:pt modelId="{821CCC33-0C5F-9844-BF36-28EBC4E83003}" type="sibTrans" cxnId="{3A433986-FE46-DD4F-B688-7F211AFC4934}">
      <dgm:prSet/>
      <dgm:spPr/>
      <dgm:t>
        <a:bodyPr/>
        <a:lstStyle/>
        <a:p>
          <a:endParaRPr lang="en-US"/>
        </a:p>
      </dgm:t>
    </dgm:pt>
    <dgm:pt modelId="{0C77C942-1042-244A-B336-9311770C05AB}">
      <dgm:prSet phldrT="[Text]"/>
      <dgm:spPr/>
      <dgm:t>
        <a:bodyPr/>
        <a:lstStyle/>
        <a:p>
          <a:r>
            <a:rPr lang="en-US" dirty="0"/>
            <a:t>Minor Term (S)</a:t>
          </a:r>
        </a:p>
      </dgm:t>
    </dgm:pt>
    <dgm:pt modelId="{B3DF5640-CD40-E943-9450-DD188DA0C61E}" type="parTrans" cxnId="{2CE07CF9-F43C-0C43-B91F-C6C85E3752C5}">
      <dgm:prSet/>
      <dgm:spPr/>
      <dgm:t>
        <a:bodyPr/>
        <a:lstStyle/>
        <a:p>
          <a:endParaRPr lang="en-US"/>
        </a:p>
      </dgm:t>
    </dgm:pt>
    <dgm:pt modelId="{E38D75F5-9B99-4C4D-9F23-5D88512F6D53}" type="sibTrans" cxnId="{2CE07CF9-F43C-0C43-B91F-C6C85E3752C5}">
      <dgm:prSet/>
      <dgm:spPr/>
      <dgm:t>
        <a:bodyPr/>
        <a:lstStyle/>
        <a:p>
          <a:endParaRPr lang="en-US"/>
        </a:p>
      </dgm:t>
    </dgm:pt>
    <dgm:pt modelId="{13512EC9-A12D-6840-BC08-E386F98BF0C6}" type="pres">
      <dgm:prSet presAssocID="{9305C9D6-D927-7C4C-98B9-D603FE3B0DAC}" presName="compositeShape" presStyleCnt="0">
        <dgm:presLayoutVars>
          <dgm:chMax val="7"/>
          <dgm:dir/>
          <dgm:resizeHandles val="exact"/>
        </dgm:presLayoutVars>
      </dgm:prSet>
      <dgm:spPr/>
    </dgm:pt>
    <dgm:pt modelId="{3EADB1E6-B38D-6D4A-AA00-441511643696}" type="pres">
      <dgm:prSet presAssocID="{7F6F0DE9-6DAF-B842-997F-D159D7B88394}" presName="circ1" presStyleLbl="vennNode1" presStyleIdx="0" presStyleCnt="3"/>
      <dgm:spPr/>
    </dgm:pt>
    <dgm:pt modelId="{0A377443-06A0-3442-80D8-99B4D637291F}" type="pres">
      <dgm:prSet presAssocID="{7F6F0DE9-6DAF-B842-997F-D159D7B88394}" presName="circ1Tx" presStyleLbl="revTx" presStyleIdx="0" presStyleCnt="0">
        <dgm:presLayoutVars>
          <dgm:chMax val="0"/>
          <dgm:chPref val="0"/>
          <dgm:bulletEnabled val="1"/>
        </dgm:presLayoutVars>
      </dgm:prSet>
      <dgm:spPr/>
    </dgm:pt>
    <dgm:pt modelId="{C8BD7316-794C-D046-8D46-0B38851F5350}" type="pres">
      <dgm:prSet presAssocID="{453E407A-2D6A-324C-B3E8-52E18607D589}" presName="circ2" presStyleLbl="vennNode1" presStyleIdx="1" presStyleCnt="3"/>
      <dgm:spPr/>
    </dgm:pt>
    <dgm:pt modelId="{75671E61-7D32-9E41-80F3-24377934D56A}" type="pres">
      <dgm:prSet presAssocID="{453E407A-2D6A-324C-B3E8-52E18607D589}" presName="circ2Tx" presStyleLbl="revTx" presStyleIdx="0" presStyleCnt="0">
        <dgm:presLayoutVars>
          <dgm:chMax val="0"/>
          <dgm:chPref val="0"/>
          <dgm:bulletEnabled val="1"/>
        </dgm:presLayoutVars>
      </dgm:prSet>
      <dgm:spPr/>
    </dgm:pt>
    <dgm:pt modelId="{76C8FB2A-7183-CB44-B0A1-B3674E4BA082}" type="pres">
      <dgm:prSet presAssocID="{0C77C942-1042-244A-B336-9311770C05AB}" presName="circ3" presStyleLbl="vennNode1" presStyleIdx="2" presStyleCnt="3"/>
      <dgm:spPr/>
    </dgm:pt>
    <dgm:pt modelId="{C1CCB7A4-C7A8-964E-8B3D-466D763C4ECA}" type="pres">
      <dgm:prSet presAssocID="{0C77C942-1042-244A-B336-9311770C05AB}" presName="circ3Tx" presStyleLbl="revTx" presStyleIdx="0" presStyleCnt="0">
        <dgm:presLayoutVars>
          <dgm:chMax val="0"/>
          <dgm:chPref val="0"/>
          <dgm:bulletEnabled val="1"/>
        </dgm:presLayoutVars>
      </dgm:prSet>
      <dgm:spPr/>
    </dgm:pt>
  </dgm:ptLst>
  <dgm:cxnLst>
    <dgm:cxn modelId="{FBDE8129-9D8B-6342-9BE5-558D35CA47E0}" type="presOf" srcId="{9305C9D6-D927-7C4C-98B9-D603FE3B0DAC}" destId="{13512EC9-A12D-6840-BC08-E386F98BF0C6}" srcOrd="0" destOrd="0" presId="urn:microsoft.com/office/officeart/2005/8/layout/venn1"/>
    <dgm:cxn modelId="{DAB2A56A-3A29-B74D-82F2-DED128CC8BCD}" type="presOf" srcId="{0C77C942-1042-244A-B336-9311770C05AB}" destId="{C1CCB7A4-C7A8-964E-8B3D-466D763C4ECA}" srcOrd="1" destOrd="0" presId="urn:microsoft.com/office/officeart/2005/8/layout/venn1"/>
    <dgm:cxn modelId="{61053F6F-0478-AE40-BA6B-464A775AFBA2}" type="presOf" srcId="{7F6F0DE9-6DAF-B842-997F-D159D7B88394}" destId="{3EADB1E6-B38D-6D4A-AA00-441511643696}" srcOrd="0" destOrd="0" presId="urn:microsoft.com/office/officeart/2005/8/layout/venn1"/>
    <dgm:cxn modelId="{1FA4D675-200E-124E-A1C4-9BF90025ACD0}" type="presOf" srcId="{0C77C942-1042-244A-B336-9311770C05AB}" destId="{76C8FB2A-7183-CB44-B0A1-B3674E4BA082}" srcOrd="0" destOrd="0" presId="urn:microsoft.com/office/officeart/2005/8/layout/venn1"/>
    <dgm:cxn modelId="{8067D077-1D54-D945-B088-F041AACA7414}" type="presOf" srcId="{7F6F0DE9-6DAF-B842-997F-D159D7B88394}" destId="{0A377443-06A0-3442-80D8-99B4D637291F}" srcOrd="1" destOrd="0" presId="urn:microsoft.com/office/officeart/2005/8/layout/venn1"/>
    <dgm:cxn modelId="{3A433986-FE46-DD4F-B688-7F211AFC4934}" srcId="{9305C9D6-D927-7C4C-98B9-D603FE3B0DAC}" destId="{453E407A-2D6A-324C-B3E8-52E18607D589}" srcOrd="1" destOrd="0" parTransId="{BBBD08ED-9AC0-FB4F-A361-E1E970BA0843}" sibTransId="{821CCC33-0C5F-9844-BF36-28EBC4E83003}"/>
    <dgm:cxn modelId="{46F717A2-E661-C440-B5A7-9C4192B98FDE}" type="presOf" srcId="{453E407A-2D6A-324C-B3E8-52E18607D589}" destId="{C8BD7316-794C-D046-8D46-0B38851F5350}" srcOrd="0" destOrd="0" presId="urn:microsoft.com/office/officeart/2005/8/layout/venn1"/>
    <dgm:cxn modelId="{EC762FAE-82EB-8B4D-A2A3-D2F30898FBBC}" type="presOf" srcId="{453E407A-2D6A-324C-B3E8-52E18607D589}" destId="{75671E61-7D32-9E41-80F3-24377934D56A}" srcOrd="1" destOrd="0" presId="urn:microsoft.com/office/officeart/2005/8/layout/venn1"/>
    <dgm:cxn modelId="{50CC4DDE-2B3C-8547-8EC9-22F0D3FFE1BA}" srcId="{9305C9D6-D927-7C4C-98B9-D603FE3B0DAC}" destId="{7F6F0DE9-6DAF-B842-997F-D159D7B88394}" srcOrd="0" destOrd="0" parTransId="{72E5D1F2-3950-E74B-9124-E8292076363E}" sibTransId="{C5DC07C8-12E4-E446-BE02-F35FAB0FF07C}"/>
    <dgm:cxn modelId="{2CE07CF9-F43C-0C43-B91F-C6C85E3752C5}" srcId="{9305C9D6-D927-7C4C-98B9-D603FE3B0DAC}" destId="{0C77C942-1042-244A-B336-9311770C05AB}" srcOrd="2" destOrd="0" parTransId="{B3DF5640-CD40-E943-9450-DD188DA0C61E}" sibTransId="{E38D75F5-9B99-4C4D-9F23-5D88512F6D53}"/>
    <dgm:cxn modelId="{9C811F3E-8EAB-E242-94FF-21FB36F90374}" type="presParOf" srcId="{13512EC9-A12D-6840-BC08-E386F98BF0C6}" destId="{3EADB1E6-B38D-6D4A-AA00-441511643696}" srcOrd="0" destOrd="0" presId="urn:microsoft.com/office/officeart/2005/8/layout/venn1"/>
    <dgm:cxn modelId="{D8882421-C807-5C43-86AF-493ECCBCD25E}" type="presParOf" srcId="{13512EC9-A12D-6840-BC08-E386F98BF0C6}" destId="{0A377443-06A0-3442-80D8-99B4D637291F}" srcOrd="1" destOrd="0" presId="urn:microsoft.com/office/officeart/2005/8/layout/venn1"/>
    <dgm:cxn modelId="{03A94BB4-B47F-6749-8CD4-EEE0102A76BB}" type="presParOf" srcId="{13512EC9-A12D-6840-BC08-E386F98BF0C6}" destId="{C8BD7316-794C-D046-8D46-0B38851F5350}" srcOrd="2" destOrd="0" presId="urn:microsoft.com/office/officeart/2005/8/layout/venn1"/>
    <dgm:cxn modelId="{D99C4994-7DFA-8A47-8283-C76563C9D157}" type="presParOf" srcId="{13512EC9-A12D-6840-BC08-E386F98BF0C6}" destId="{75671E61-7D32-9E41-80F3-24377934D56A}" srcOrd="3" destOrd="0" presId="urn:microsoft.com/office/officeart/2005/8/layout/venn1"/>
    <dgm:cxn modelId="{7AC45478-12F7-D54C-BB66-4FBB58B06B8F}" type="presParOf" srcId="{13512EC9-A12D-6840-BC08-E386F98BF0C6}" destId="{76C8FB2A-7183-CB44-B0A1-B3674E4BA082}" srcOrd="4" destOrd="0" presId="urn:microsoft.com/office/officeart/2005/8/layout/venn1"/>
    <dgm:cxn modelId="{EC58BD59-00AA-C84B-8BAA-7508A6618F78}" type="presParOf" srcId="{13512EC9-A12D-6840-BC08-E386F98BF0C6}" destId="{C1CCB7A4-C7A8-964E-8B3D-466D763C4ECA}" srcOrd="5"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ADB1E6-B38D-6D4A-AA00-441511643696}">
      <dsp:nvSpPr>
        <dsp:cNvPr id="0" name=""/>
        <dsp:cNvSpPr/>
      </dsp:nvSpPr>
      <dsp:spPr>
        <a:xfrm>
          <a:off x="1240212" y="41659"/>
          <a:ext cx="1999640" cy="199964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n-US" sz="2700" kern="1200" dirty="0"/>
            <a:t>Middle Term (M)</a:t>
          </a:r>
        </a:p>
      </dsp:txBody>
      <dsp:txXfrm>
        <a:off x="1506831" y="391596"/>
        <a:ext cx="1466402" cy="899838"/>
      </dsp:txXfrm>
    </dsp:sp>
    <dsp:sp modelId="{C8BD7316-794C-D046-8D46-0B38851F5350}">
      <dsp:nvSpPr>
        <dsp:cNvPr id="0" name=""/>
        <dsp:cNvSpPr/>
      </dsp:nvSpPr>
      <dsp:spPr>
        <a:xfrm>
          <a:off x="1961749" y="1291434"/>
          <a:ext cx="1999640" cy="199964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n-US" sz="2700" kern="1200" dirty="0"/>
            <a:t>Major Term (P)</a:t>
          </a:r>
        </a:p>
      </dsp:txBody>
      <dsp:txXfrm>
        <a:off x="2573305" y="1808008"/>
        <a:ext cx="1199784" cy="1099802"/>
      </dsp:txXfrm>
    </dsp:sp>
    <dsp:sp modelId="{76C8FB2A-7183-CB44-B0A1-B3674E4BA082}">
      <dsp:nvSpPr>
        <dsp:cNvPr id="0" name=""/>
        <dsp:cNvSpPr/>
      </dsp:nvSpPr>
      <dsp:spPr>
        <a:xfrm>
          <a:off x="518675" y="1291434"/>
          <a:ext cx="1999640" cy="199964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r>
            <a:rPr lang="en-US" sz="2700" kern="1200" dirty="0"/>
            <a:t>Minor Term (S)</a:t>
          </a:r>
        </a:p>
      </dsp:txBody>
      <dsp:txXfrm>
        <a:off x="706974" y="1808008"/>
        <a:ext cx="1199784" cy="1099802"/>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D3E08-CD1E-6345-BF3D-6B539ADC1145}" type="datetimeFigureOut">
              <a:rPr lang="en-US" smtClean="0"/>
              <a:t>8/3/25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32C59-1409-2640-866F-4A1083575A35}" type="slidenum">
              <a:rPr lang="en-US" smtClean="0"/>
              <a:t>‹#›</a:t>
            </a:fld>
            <a:endParaRPr lang="en-US"/>
          </a:p>
        </p:txBody>
      </p:sp>
    </p:spTree>
    <p:extLst>
      <p:ext uri="{BB962C8B-B14F-4D97-AF65-F5344CB8AC3E}">
        <p14:creationId xmlns:p14="http://schemas.microsoft.com/office/powerpoint/2010/main" val="4060375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4</a:t>
            </a:fld>
            <a:endParaRPr lang="en-US"/>
          </a:p>
        </p:txBody>
      </p:sp>
    </p:spTree>
    <p:extLst>
      <p:ext uri="{BB962C8B-B14F-4D97-AF65-F5344CB8AC3E}">
        <p14:creationId xmlns:p14="http://schemas.microsoft.com/office/powerpoint/2010/main" val="4168294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22</a:t>
            </a:fld>
            <a:endParaRPr lang="en-US"/>
          </a:p>
        </p:txBody>
      </p:sp>
    </p:spTree>
    <p:extLst>
      <p:ext uri="{BB962C8B-B14F-4D97-AF65-F5344CB8AC3E}">
        <p14:creationId xmlns:p14="http://schemas.microsoft.com/office/powerpoint/2010/main" val="1242859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23</a:t>
            </a:fld>
            <a:endParaRPr lang="en-US"/>
          </a:p>
        </p:txBody>
      </p:sp>
    </p:spTree>
    <p:extLst>
      <p:ext uri="{BB962C8B-B14F-4D97-AF65-F5344CB8AC3E}">
        <p14:creationId xmlns:p14="http://schemas.microsoft.com/office/powerpoint/2010/main" val="1081375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24</a:t>
            </a:fld>
            <a:endParaRPr lang="en-US"/>
          </a:p>
        </p:txBody>
      </p:sp>
    </p:spTree>
    <p:extLst>
      <p:ext uri="{BB962C8B-B14F-4D97-AF65-F5344CB8AC3E}">
        <p14:creationId xmlns:p14="http://schemas.microsoft.com/office/powerpoint/2010/main" val="115370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25</a:t>
            </a:fld>
            <a:endParaRPr lang="en-US"/>
          </a:p>
        </p:txBody>
      </p:sp>
    </p:spTree>
    <p:extLst>
      <p:ext uri="{BB962C8B-B14F-4D97-AF65-F5344CB8AC3E}">
        <p14:creationId xmlns:p14="http://schemas.microsoft.com/office/powerpoint/2010/main" val="3366332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26</a:t>
            </a:fld>
            <a:endParaRPr lang="en-US"/>
          </a:p>
        </p:txBody>
      </p:sp>
    </p:spTree>
    <p:extLst>
      <p:ext uri="{BB962C8B-B14F-4D97-AF65-F5344CB8AC3E}">
        <p14:creationId xmlns:p14="http://schemas.microsoft.com/office/powerpoint/2010/main" val="2955059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27</a:t>
            </a:fld>
            <a:endParaRPr lang="en-US"/>
          </a:p>
        </p:txBody>
      </p:sp>
    </p:spTree>
    <p:extLst>
      <p:ext uri="{BB962C8B-B14F-4D97-AF65-F5344CB8AC3E}">
        <p14:creationId xmlns:p14="http://schemas.microsoft.com/office/powerpoint/2010/main" val="1350499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28</a:t>
            </a:fld>
            <a:endParaRPr lang="en-US"/>
          </a:p>
        </p:txBody>
      </p:sp>
    </p:spTree>
    <p:extLst>
      <p:ext uri="{BB962C8B-B14F-4D97-AF65-F5344CB8AC3E}">
        <p14:creationId xmlns:p14="http://schemas.microsoft.com/office/powerpoint/2010/main" val="1140507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29</a:t>
            </a:fld>
            <a:endParaRPr lang="en-US"/>
          </a:p>
        </p:txBody>
      </p:sp>
    </p:spTree>
    <p:extLst>
      <p:ext uri="{BB962C8B-B14F-4D97-AF65-F5344CB8AC3E}">
        <p14:creationId xmlns:p14="http://schemas.microsoft.com/office/powerpoint/2010/main" val="1001482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sky is blue BECAUSE Einstein was a physicist</a:t>
            </a:r>
          </a:p>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30</a:t>
            </a:fld>
            <a:endParaRPr lang="en-US"/>
          </a:p>
        </p:txBody>
      </p:sp>
    </p:spTree>
    <p:extLst>
      <p:ext uri="{BB962C8B-B14F-4D97-AF65-F5344CB8AC3E}">
        <p14:creationId xmlns:p14="http://schemas.microsoft.com/office/powerpoint/2010/main" val="1769670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31</a:t>
            </a:fld>
            <a:endParaRPr lang="en-US"/>
          </a:p>
        </p:txBody>
      </p:sp>
    </p:spTree>
    <p:extLst>
      <p:ext uri="{BB962C8B-B14F-4D97-AF65-F5344CB8AC3E}">
        <p14:creationId xmlns:p14="http://schemas.microsoft.com/office/powerpoint/2010/main" val="1700393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often misuse “begging the question” when they mean to say “that leads one to ask the question”. In logic, begging the question specifically means any argument where the conclusion is being used in support of itself and no independent reason is given.</a:t>
            </a:r>
          </a:p>
        </p:txBody>
      </p:sp>
      <p:sp>
        <p:nvSpPr>
          <p:cNvPr id="4" name="Slide Number Placeholder 3"/>
          <p:cNvSpPr>
            <a:spLocks noGrp="1"/>
          </p:cNvSpPr>
          <p:nvPr>
            <p:ph type="sldNum" sz="quarter" idx="5"/>
          </p:nvPr>
        </p:nvSpPr>
        <p:spPr/>
        <p:txBody>
          <a:bodyPr/>
          <a:lstStyle/>
          <a:p>
            <a:fld id="{B0C32C59-1409-2640-866F-4A1083575A35}" type="slidenum">
              <a:rPr lang="en-US" smtClean="0"/>
              <a:t>11</a:t>
            </a:fld>
            <a:endParaRPr lang="en-US"/>
          </a:p>
        </p:txBody>
      </p:sp>
    </p:spTree>
    <p:extLst>
      <p:ext uri="{BB962C8B-B14F-4D97-AF65-F5344CB8AC3E}">
        <p14:creationId xmlns:p14="http://schemas.microsoft.com/office/powerpoint/2010/main" val="41637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32</a:t>
            </a:fld>
            <a:endParaRPr lang="en-US"/>
          </a:p>
        </p:txBody>
      </p:sp>
    </p:spTree>
    <p:extLst>
      <p:ext uri="{BB962C8B-B14F-4D97-AF65-F5344CB8AC3E}">
        <p14:creationId xmlns:p14="http://schemas.microsoft.com/office/powerpoint/2010/main" val="3459181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33</a:t>
            </a:fld>
            <a:endParaRPr lang="en-US"/>
          </a:p>
        </p:txBody>
      </p:sp>
    </p:spTree>
    <p:extLst>
      <p:ext uri="{BB962C8B-B14F-4D97-AF65-F5344CB8AC3E}">
        <p14:creationId xmlns:p14="http://schemas.microsoft.com/office/powerpoint/2010/main" val="1327551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34</a:t>
            </a:fld>
            <a:endParaRPr lang="en-US"/>
          </a:p>
        </p:txBody>
      </p:sp>
    </p:spTree>
    <p:extLst>
      <p:ext uri="{BB962C8B-B14F-4D97-AF65-F5344CB8AC3E}">
        <p14:creationId xmlns:p14="http://schemas.microsoft.com/office/powerpoint/2010/main" val="982693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35</a:t>
            </a:fld>
            <a:endParaRPr lang="en-US"/>
          </a:p>
        </p:txBody>
      </p:sp>
    </p:spTree>
    <p:extLst>
      <p:ext uri="{BB962C8B-B14F-4D97-AF65-F5344CB8AC3E}">
        <p14:creationId xmlns:p14="http://schemas.microsoft.com/office/powerpoint/2010/main" val="9938239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36</a:t>
            </a:fld>
            <a:endParaRPr lang="en-US"/>
          </a:p>
        </p:txBody>
      </p:sp>
    </p:spTree>
    <p:extLst>
      <p:ext uri="{BB962C8B-B14F-4D97-AF65-F5344CB8AC3E}">
        <p14:creationId xmlns:p14="http://schemas.microsoft.com/office/powerpoint/2010/main" val="1640389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37</a:t>
            </a:fld>
            <a:endParaRPr lang="en-US"/>
          </a:p>
        </p:txBody>
      </p:sp>
    </p:spTree>
    <p:extLst>
      <p:ext uri="{BB962C8B-B14F-4D97-AF65-F5344CB8AC3E}">
        <p14:creationId xmlns:p14="http://schemas.microsoft.com/office/powerpoint/2010/main" val="24286988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38</a:t>
            </a:fld>
            <a:endParaRPr lang="en-US"/>
          </a:p>
        </p:txBody>
      </p:sp>
    </p:spTree>
    <p:extLst>
      <p:ext uri="{BB962C8B-B14F-4D97-AF65-F5344CB8AC3E}">
        <p14:creationId xmlns:p14="http://schemas.microsoft.com/office/powerpoint/2010/main" val="912434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39</a:t>
            </a:fld>
            <a:endParaRPr lang="en-US"/>
          </a:p>
        </p:txBody>
      </p:sp>
    </p:spTree>
    <p:extLst>
      <p:ext uri="{BB962C8B-B14F-4D97-AF65-F5344CB8AC3E}">
        <p14:creationId xmlns:p14="http://schemas.microsoft.com/office/powerpoint/2010/main" val="4168208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40</a:t>
            </a:fld>
            <a:endParaRPr lang="en-US"/>
          </a:p>
        </p:txBody>
      </p:sp>
    </p:spTree>
    <p:extLst>
      <p:ext uri="{BB962C8B-B14F-4D97-AF65-F5344CB8AC3E}">
        <p14:creationId xmlns:p14="http://schemas.microsoft.com/office/powerpoint/2010/main" val="1180653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41</a:t>
            </a:fld>
            <a:endParaRPr lang="en-US"/>
          </a:p>
        </p:txBody>
      </p:sp>
    </p:spTree>
    <p:extLst>
      <p:ext uri="{BB962C8B-B14F-4D97-AF65-F5344CB8AC3E}">
        <p14:creationId xmlns:p14="http://schemas.microsoft.com/office/powerpoint/2010/main" val="2386796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15</a:t>
            </a:fld>
            <a:endParaRPr lang="en-US"/>
          </a:p>
        </p:txBody>
      </p:sp>
    </p:spTree>
    <p:extLst>
      <p:ext uri="{BB962C8B-B14F-4D97-AF65-F5344CB8AC3E}">
        <p14:creationId xmlns:p14="http://schemas.microsoft.com/office/powerpoint/2010/main" val="868495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42</a:t>
            </a:fld>
            <a:endParaRPr lang="en-US"/>
          </a:p>
        </p:txBody>
      </p:sp>
    </p:spTree>
    <p:extLst>
      <p:ext uri="{BB962C8B-B14F-4D97-AF65-F5344CB8AC3E}">
        <p14:creationId xmlns:p14="http://schemas.microsoft.com/office/powerpoint/2010/main" val="20636826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Why introduce a second validity test when we already have a perfectly good one? Truth tables are not always user-friendly, and our truth-functional language is insufficient for all of the logical work we want to do.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43</a:t>
            </a:fld>
            <a:endParaRPr lang="en-US"/>
          </a:p>
        </p:txBody>
      </p:sp>
    </p:spTree>
    <p:extLst>
      <p:ext uri="{BB962C8B-B14F-4D97-AF65-F5344CB8AC3E}">
        <p14:creationId xmlns:p14="http://schemas.microsoft.com/office/powerpoint/2010/main" val="3877150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44</a:t>
            </a:fld>
            <a:endParaRPr lang="en-US"/>
          </a:p>
        </p:txBody>
      </p:sp>
    </p:spTree>
    <p:extLst>
      <p:ext uri="{BB962C8B-B14F-4D97-AF65-F5344CB8AC3E}">
        <p14:creationId xmlns:p14="http://schemas.microsoft.com/office/powerpoint/2010/main" val="17916697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45</a:t>
            </a:fld>
            <a:endParaRPr lang="en-US"/>
          </a:p>
        </p:txBody>
      </p:sp>
    </p:spTree>
    <p:extLst>
      <p:ext uri="{BB962C8B-B14F-4D97-AF65-F5344CB8AC3E}">
        <p14:creationId xmlns:p14="http://schemas.microsoft.com/office/powerpoint/2010/main" val="1000927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46</a:t>
            </a:fld>
            <a:endParaRPr lang="en-US"/>
          </a:p>
        </p:txBody>
      </p:sp>
    </p:spTree>
    <p:extLst>
      <p:ext uri="{BB962C8B-B14F-4D97-AF65-F5344CB8AC3E}">
        <p14:creationId xmlns:p14="http://schemas.microsoft.com/office/powerpoint/2010/main" val="10165098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47</a:t>
            </a:fld>
            <a:endParaRPr lang="en-US"/>
          </a:p>
        </p:txBody>
      </p:sp>
    </p:spTree>
    <p:extLst>
      <p:ext uri="{BB962C8B-B14F-4D97-AF65-F5344CB8AC3E}">
        <p14:creationId xmlns:p14="http://schemas.microsoft.com/office/powerpoint/2010/main" val="252112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48</a:t>
            </a:fld>
            <a:endParaRPr lang="en-US"/>
          </a:p>
        </p:txBody>
      </p:sp>
    </p:spTree>
    <p:extLst>
      <p:ext uri="{BB962C8B-B14F-4D97-AF65-F5344CB8AC3E}">
        <p14:creationId xmlns:p14="http://schemas.microsoft.com/office/powerpoint/2010/main" val="4087866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16</a:t>
            </a:fld>
            <a:endParaRPr lang="en-US"/>
          </a:p>
        </p:txBody>
      </p:sp>
    </p:spTree>
    <p:extLst>
      <p:ext uri="{BB962C8B-B14F-4D97-AF65-F5344CB8AC3E}">
        <p14:creationId xmlns:p14="http://schemas.microsoft.com/office/powerpoint/2010/main" val="4173793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17</a:t>
            </a:fld>
            <a:endParaRPr lang="en-US"/>
          </a:p>
        </p:txBody>
      </p:sp>
    </p:spTree>
    <p:extLst>
      <p:ext uri="{BB962C8B-B14F-4D97-AF65-F5344CB8AC3E}">
        <p14:creationId xmlns:p14="http://schemas.microsoft.com/office/powerpoint/2010/main" val="422512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We have learned that there are two criteria for acceptable arguments: well-groundedness and validity. You have also seen that there are two types of arguments: inductive and deductive. So far, you have examined some aspects of informal logic—that is, analysis of the well-groundedness of arguments—and you have looked at validity concerns for inductive arguments. What remains is deductive validity, the aspect of logic that has historically commanded a great amount of attention from logicians. In this lecture, you will be introduced to formal logic. </a:t>
            </a:r>
            <a:endParaRPr lang="en-US" dirty="0"/>
          </a:p>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18</a:t>
            </a:fld>
            <a:endParaRPr lang="en-US"/>
          </a:p>
        </p:txBody>
      </p:sp>
    </p:spTree>
    <p:extLst>
      <p:ext uri="{BB962C8B-B14F-4D97-AF65-F5344CB8AC3E}">
        <p14:creationId xmlns:p14="http://schemas.microsoft.com/office/powerpoint/2010/main" val="2408130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19</a:t>
            </a:fld>
            <a:endParaRPr lang="en-US"/>
          </a:p>
        </p:txBody>
      </p:sp>
    </p:spTree>
    <p:extLst>
      <p:ext uri="{BB962C8B-B14F-4D97-AF65-F5344CB8AC3E}">
        <p14:creationId xmlns:p14="http://schemas.microsoft.com/office/powerpoint/2010/main" val="3017430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20</a:t>
            </a:fld>
            <a:endParaRPr lang="en-US"/>
          </a:p>
        </p:txBody>
      </p:sp>
    </p:spTree>
    <p:extLst>
      <p:ext uri="{BB962C8B-B14F-4D97-AF65-F5344CB8AC3E}">
        <p14:creationId xmlns:p14="http://schemas.microsoft.com/office/powerpoint/2010/main" val="1918277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C32C59-1409-2640-866F-4A1083575A35}" type="slidenum">
              <a:rPr lang="en-US" smtClean="0"/>
              <a:t>21</a:t>
            </a:fld>
            <a:endParaRPr lang="en-US"/>
          </a:p>
        </p:txBody>
      </p:sp>
    </p:spTree>
    <p:extLst>
      <p:ext uri="{BB962C8B-B14F-4D97-AF65-F5344CB8AC3E}">
        <p14:creationId xmlns:p14="http://schemas.microsoft.com/office/powerpoint/2010/main" val="12719629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4809-F69F-0D48-97F8-9CF76A5308DF}"/>
              </a:ext>
            </a:extLst>
          </p:cNvPr>
          <p:cNvSpPr>
            <a:spLocks noGrp="1"/>
          </p:cNvSpPr>
          <p:nvPr>
            <p:ph type="ctrTitle" hasCustomPrompt="1"/>
          </p:nvPr>
        </p:nvSpPr>
        <p:spPr>
          <a:xfrm>
            <a:off x="471340" y="1122363"/>
            <a:ext cx="5785769" cy="2387600"/>
          </a:xfrm>
        </p:spPr>
        <p:txBody>
          <a:bodyPr anchor="b">
            <a:normAutofit/>
          </a:bodyPr>
          <a:lstStyle>
            <a:lvl1pPr algn="l">
              <a:defRPr sz="4000">
                <a:solidFill>
                  <a:schemeClr val="bg1"/>
                </a:solidFill>
              </a:defRPr>
            </a:lvl1pPr>
          </a:lstStyle>
          <a:p>
            <a:r>
              <a:rPr lang="en-US" sz="4000" b="1" dirty="0">
                <a:solidFill>
                  <a:schemeClr val="bg1"/>
                </a:solidFill>
                <a:latin typeface="Georgia" charset="0"/>
                <a:ea typeface="Georgia" charset="0"/>
                <a:cs typeface="Georgia" charset="0"/>
              </a:rPr>
              <a:t>Title Here:</a:t>
            </a:r>
            <a:br>
              <a:rPr lang="en-US" sz="4000" b="1" dirty="0">
                <a:solidFill>
                  <a:schemeClr val="bg1"/>
                </a:solidFill>
                <a:latin typeface="Georgia" charset="0"/>
                <a:ea typeface="Georgia" charset="0"/>
                <a:cs typeface="Georgia" charset="0"/>
              </a:rPr>
            </a:br>
            <a:r>
              <a:rPr lang="en-US" sz="4000" b="1" dirty="0">
                <a:solidFill>
                  <a:schemeClr val="bg1"/>
                </a:solidFill>
                <a:latin typeface="Georgia" charset="0"/>
                <a:ea typeface="Georgia" charset="0"/>
                <a:cs typeface="Georgia" charset="0"/>
              </a:rPr>
              <a:t>Tell Your</a:t>
            </a:r>
            <a:br>
              <a:rPr lang="en-US" sz="4000" b="1" dirty="0">
                <a:solidFill>
                  <a:schemeClr val="bg1"/>
                </a:solidFill>
                <a:latin typeface="Georgia" charset="0"/>
                <a:ea typeface="Georgia" charset="0"/>
                <a:cs typeface="Georgia" charset="0"/>
              </a:rPr>
            </a:br>
            <a:r>
              <a:rPr lang="en-US" sz="4000" b="1" dirty="0">
                <a:solidFill>
                  <a:schemeClr val="bg1"/>
                </a:solidFill>
                <a:latin typeface="Georgia" charset="0"/>
                <a:ea typeface="Georgia" charset="0"/>
                <a:cs typeface="Georgia" charset="0"/>
              </a:rPr>
              <a:t>Illinois Story</a:t>
            </a:r>
            <a:endParaRPr lang="en-US" dirty="0"/>
          </a:p>
        </p:txBody>
      </p:sp>
      <p:sp>
        <p:nvSpPr>
          <p:cNvPr id="3" name="Subtitle 2">
            <a:extLst>
              <a:ext uri="{FF2B5EF4-FFF2-40B4-BE49-F238E27FC236}">
                <a16:creationId xmlns:a16="http://schemas.microsoft.com/office/drawing/2014/main" id="{C5FA99F5-1DAB-644E-87BD-7B2BE337DBBB}"/>
              </a:ext>
            </a:extLst>
          </p:cNvPr>
          <p:cNvSpPr>
            <a:spLocks noGrp="1"/>
          </p:cNvSpPr>
          <p:nvPr>
            <p:ph type="subTitle" idx="1" hasCustomPrompt="1"/>
          </p:nvPr>
        </p:nvSpPr>
        <p:spPr>
          <a:xfrm>
            <a:off x="471340" y="3602038"/>
            <a:ext cx="5785769" cy="1655762"/>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a:t>
            </a:r>
          </a:p>
        </p:txBody>
      </p:sp>
      <p:sp>
        <p:nvSpPr>
          <p:cNvPr id="6" name="Slide Number Placeholder 5">
            <a:extLst>
              <a:ext uri="{FF2B5EF4-FFF2-40B4-BE49-F238E27FC236}">
                <a16:creationId xmlns:a16="http://schemas.microsoft.com/office/drawing/2014/main" id="{1D5E86B4-4E28-5743-B958-4D04BD329DC7}"/>
              </a:ext>
            </a:extLst>
          </p:cNvPr>
          <p:cNvSpPr>
            <a:spLocks noGrp="1"/>
          </p:cNvSpPr>
          <p:nvPr>
            <p:ph type="sldNum" sz="quarter" idx="12"/>
          </p:nvPr>
        </p:nvSpPr>
        <p:spPr/>
        <p:txBody>
          <a:bodyPr/>
          <a:lstStyle/>
          <a:p>
            <a:fld id="{47306C45-97B4-7545-8562-07255BCE2FE0}" type="slidenum">
              <a:rPr lang="en-US" smtClean="0"/>
              <a:t>‹#›</a:t>
            </a:fld>
            <a:endParaRPr lang="en-US"/>
          </a:p>
        </p:txBody>
      </p:sp>
      <p:pic>
        <p:nvPicPr>
          <p:cNvPr id="5" name="Picture 4">
            <a:extLst>
              <a:ext uri="{FF2B5EF4-FFF2-40B4-BE49-F238E27FC236}">
                <a16:creationId xmlns:a16="http://schemas.microsoft.com/office/drawing/2014/main" id="{96A9BA8F-BF67-344F-9BFA-A8262A79BC82}"/>
              </a:ext>
            </a:extLst>
          </p:cNvPr>
          <p:cNvPicPr>
            <a:picLocks noChangeAspect="1"/>
          </p:cNvPicPr>
          <p:nvPr userDrawn="1"/>
        </p:nvPicPr>
        <p:blipFill>
          <a:blip r:embed="rId3"/>
          <a:stretch>
            <a:fillRect/>
          </a:stretch>
        </p:blipFill>
        <p:spPr>
          <a:xfrm>
            <a:off x="4537075" y="5718264"/>
            <a:ext cx="3117850" cy="807948"/>
          </a:xfrm>
          <a:prstGeom prst="rect">
            <a:avLst/>
          </a:prstGeom>
        </p:spPr>
      </p:pic>
    </p:spTree>
    <p:extLst>
      <p:ext uri="{BB962C8B-B14F-4D97-AF65-F5344CB8AC3E}">
        <p14:creationId xmlns:p14="http://schemas.microsoft.com/office/powerpoint/2010/main" val="67832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15B210D-E74D-9F46-BBEB-61CE8DBFBD6C}"/>
              </a:ext>
            </a:extLst>
          </p:cNvPr>
          <p:cNvSpPr>
            <a:spLocks noGrp="1"/>
          </p:cNvSpPr>
          <p:nvPr>
            <p:ph type="sldNum" sz="quarter" idx="12"/>
          </p:nvPr>
        </p:nvSpPr>
        <p:spPr>
          <a:xfrm>
            <a:off x="9117874" y="6095093"/>
            <a:ext cx="2743200" cy="365125"/>
          </a:xfrm>
        </p:spPr>
        <p:txBody>
          <a:bodyPr/>
          <a:lstStyle/>
          <a:p>
            <a:fld id="{47306C45-97B4-7545-8562-07255BCE2FE0}" type="slidenum">
              <a:rPr lang="en-US" smtClean="0"/>
              <a:t>‹#›</a:t>
            </a:fld>
            <a:endParaRPr lang="en-US"/>
          </a:p>
        </p:txBody>
      </p:sp>
    </p:spTree>
    <p:extLst>
      <p:ext uri="{BB962C8B-B14F-4D97-AF65-F5344CB8AC3E}">
        <p14:creationId xmlns:p14="http://schemas.microsoft.com/office/powerpoint/2010/main" val="148726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C4261-61FB-7142-9417-2F78D3797632}"/>
              </a:ext>
            </a:extLst>
          </p:cNvPr>
          <p:cNvSpPr>
            <a:spLocks noGrp="1"/>
          </p:cNvSpPr>
          <p:nvPr>
            <p:ph type="title" hasCustomPrompt="1"/>
          </p:nvPr>
        </p:nvSpPr>
        <p:spPr>
          <a:xfrm>
            <a:off x="378823" y="365125"/>
            <a:ext cx="9614263" cy="1325563"/>
          </a:xfrm>
        </p:spPr>
        <p:txBody>
          <a:bodyPr/>
          <a:lstStyle>
            <a:lvl1pPr algn="ctr">
              <a:defRPr b="1" i="0">
                <a:solidFill>
                  <a:srgbClr val="E84A27"/>
                </a:solidFill>
                <a:latin typeface="Georgia" panose="02040502050405020303" pitchFamily="18" charset="0"/>
              </a:defRPr>
            </a:lvl1pPr>
          </a:lstStyle>
          <a:p>
            <a:r>
              <a:rPr lang="en-US" dirty="0"/>
              <a:t>Hello.</a:t>
            </a:r>
          </a:p>
        </p:txBody>
      </p:sp>
      <p:sp>
        <p:nvSpPr>
          <p:cNvPr id="3" name="Content Placeholder 2">
            <a:extLst>
              <a:ext uri="{FF2B5EF4-FFF2-40B4-BE49-F238E27FC236}">
                <a16:creationId xmlns:a16="http://schemas.microsoft.com/office/drawing/2014/main" id="{AB412F32-5110-BE43-86BA-CB778EC424F5}"/>
              </a:ext>
            </a:extLst>
          </p:cNvPr>
          <p:cNvSpPr>
            <a:spLocks noGrp="1"/>
          </p:cNvSpPr>
          <p:nvPr>
            <p:ph idx="1"/>
          </p:nvPr>
        </p:nvSpPr>
        <p:spPr>
          <a:xfrm>
            <a:off x="378823" y="1690688"/>
            <a:ext cx="9614263" cy="3625895"/>
          </a:xfrm>
        </p:spPr>
        <p:txBody>
          <a:bodyPr/>
          <a:lstStyle>
            <a:lvl1pPr>
              <a:defRPr>
                <a:solidFill>
                  <a:srgbClr val="13294B"/>
                </a:solidFill>
              </a:defRPr>
            </a:lvl1pPr>
            <a:lvl2pPr>
              <a:defRPr>
                <a:solidFill>
                  <a:srgbClr val="13294B"/>
                </a:solidFill>
              </a:defRPr>
            </a:lvl2pPr>
            <a:lvl3pPr>
              <a:defRPr>
                <a:solidFill>
                  <a:srgbClr val="13294B"/>
                </a:solidFill>
              </a:defRPr>
            </a:lvl3pPr>
            <a:lvl4pPr>
              <a:defRPr>
                <a:solidFill>
                  <a:srgbClr val="13294B"/>
                </a:solidFill>
              </a:defRPr>
            </a:lvl4pPr>
            <a:lvl5pPr>
              <a:defRPr>
                <a:solidFill>
                  <a:srgbClr val="13294B"/>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69632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26ADA6-32C7-6D47-94AB-D149FA9C1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7FDBC8-5F1C-654A-9325-61F4244133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771FB5C-A5C2-4C44-A9DF-4F6A196EC0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306C45-97B4-7545-8562-07255BCE2FE0}" type="slidenum">
              <a:rPr lang="en-US" smtClean="0"/>
              <a:t>‹#›</a:t>
            </a:fld>
            <a:endParaRPr lang="en-US"/>
          </a:p>
        </p:txBody>
      </p:sp>
    </p:spTree>
    <p:extLst>
      <p:ext uri="{BB962C8B-B14F-4D97-AF65-F5344CB8AC3E}">
        <p14:creationId xmlns:p14="http://schemas.microsoft.com/office/powerpoint/2010/main" val="1008080449"/>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Lst>
  <p:txStyles>
    <p:title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3294B"/>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3294B"/>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3294B"/>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3294B"/>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3294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8.png"/><Relationship Id="rId7" Type="http://schemas.openxmlformats.org/officeDocument/2006/relationships/diagramColors" Target="../diagrams/colors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1.png"/><Relationship Id="rId4" Type="http://schemas.openxmlformats.org/officeDocument/2006/relationships/diagramData" Target="../diagrams/data1.xml"/><Relationship Id="rId9"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552E"/>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3CDB9E-798C-A842-B031-6BFA04385C39}"/>
              </a:ext>
            </a:extLst>
          </p:cNvPr>
          <p:cNvSpPr>
            <a:spLocks noGrp="1"/>
          </p:cNvSpPr>
          <p:nvPr>
            <p:ph type="ctrTitle"/>
          </p:nvPr>
        </p:nvSpPr>
        <p:spPr>
          <a:xfrm>
            <a:off x="3699571" y="773546"/>
            <a:ext cx="5935859" cy="2720253"/>
          </a:xfrm>
        </p:spPr>
        <p:txBody>
          <a:bodyPr>
            <a:normAutofit fontScale="90000"/>
          </a:bodyPr>
          <a:lstStyle/>
          <a:p>
            <a:pPr algn="ctr"/>
            <a:r>
              <a:rPr lang="en-US" sz="10000" dirty="0">
                <a:latin typeface="Calibri"/>
                <a:cs typeface="Calibri"/>
              </a:rPr>
              <a:t>PSYC 496/521</a:t>
            </a:r>
            <a:endParaRPr lang="en-US" sz="10000" dirty="0">
              <a:latin typeface="Calibri" panose="020F0502020204030204" pitchFamily="34" charset="0"/>
              <a:cs typeface="Calibri" panose="020F0502020204030204" pitchFamily="34" charset="0"/>
            </a:endParaRPr>
          </a:p>
        </p:txBody>
      </p:sp>
      <p:sp>
        <p:nvSpPr>
          <p:cNvPr id="7" name="Subtitle 6">
            <a:extLst>
              <a:ext uri="{FF2B5EF4-FFF2-40B4-BE49-F238E27FC236}">
                <a16:creationId xmlns:a16="http://schemas.microsoft.com/office/drawing/2014/main" id="{C2F9A5BC-DE40-064D-98AE-B1AA2F274302}"/>
              </a:ext>
            </a:extLst>
          </p:cNvPr>
          <p:cNvSpPr>
            <a:spLocks noGrp="1"/>
          </p:cNvSpPr>
          <p:nvPr>
            <p:ph type="subTitle" idx="4294967295"/>
          </p:nvPr>
        </p:nvSpPr>
        <p:spPr>
          <a:xfrm>
            <a:off x="4003651" y="3401147"/>
            <a:ext cx="5685609" cy="1655762"/>
          </a:xfrm>
        </p:spPr>
        <p:txBody>
          <a:bodyPr vert="horz" lIns="91440" tIns="45720" rIns="91440" bIns="45720" rtlCol="0" anchor="t">
            <a:normAutofit/>
          </a:bodyPr>
          <a:lstStyle/>
          <a:p>
            <a:pPr marL="0" indent="0" algn="ctr">
              <a:buNone/>
            </a:pPr>
            <a:r>
              <a:rPr lang="en-US" dirty="0">
                <a:latin typeface="Calibri"/>
                <a:cs typeface="Calibri"/>
              </a:rPr>
              <a:t>Lecture 3: Arguments, Fallacies, and Deductive Logic</a:t>
            </a:r>
          </a:p>
        </p:txBody>
      </p:sp>
      <p:sp>
        <p:nvSpPr>
          <p:cNvPr id="2" name="Oval 1">
            <a:extLst>
              <a:ext uri="{FF2B5EF4-FFF2-40B4-BE49-F238E27FC236}">
                <a16:creationId xmlns:a16="http://schemas.microsoft.com/office/drawing/2014/main" id="{C87BCB3F-D51B-11CA-8A5C-B653C02DD655}"/>
              </a:ext>
            </a:extLst>
          </p:cNvPr>
          <p:cNvSpPr/>
          <p:nvPr/>
        </p:nvSpPr>
        <p:spPr>
          <a:xfrm>
            <a:off x="443346" y="1263072"/>
            <a:ext cx="912090" cy="91209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F96C562F-8F13-2516-D9AF-45E75A96A3C5}"/>
              </a:ext>
            </a:extLst>
          </p:cNvPr>
          <p:cNvSpPr/>
          <p:nvPr/>
        </p:nvSpPr>
        <p:spPr>
          <a:xfrm>
            <a:off x="1505528" y="3248890"/>
            <a:ext cx="912090" cy="91209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2052EBC-2E12-F996-BB1F-41F23E64F1BE}"/>
              </a:ext>
            </a:extLst>
          </p:cNvPr>
          <p:cNvSpPr/>
          <p:nvPr/>
        </p:nvSpPr>
        <p:spPr>
          <a:xfrm>
            <a:off x="443345" y="3318162"/>
            <a:ext cx="912090" cy="91209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A4D7291-4D5A-9593-1D85-950EBFC1FF07}"/>
              </a:ext>
            </a:extLst>
          </p:cNvPr>
          <p:cNvSpPr/>
          <p:nvPr/>
        </p:nvSpPr>
        <p:spPr>
          <a:xfrm>
            <a:off x="443346" y="5246253"/>
            <a:ext cx="912090" cy="91209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02E91675-03DF-90EE-942D-06C70F754DEE}"/>
              </a:ext>
            </a:extLst>
          </p:cNvPr>
          <p:cNvCxnSpPr/>
          <p:nvPr/>
        </p:nvCxnSpPr>
        <p:spPr>
          <a:xfrm>
            <a:off x="867642" y="2172278"/>
            <a:ext cx="1052944" cy="1110673"/>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42D74029-D6FE-2938-F6DF-602FCD9AA658}"/>
              </a:ext>
            </a:extLst>
          </p:cNvPr>
          <p:cNvCxnSpPr>
            <a:cxnSpLocks/>
          </p:cNvCxnSpPr>
          <p:nvPr/>
        </p:nvCxnSpPr>
        <p:spPr>
          <a:xfrm>
            <a:off x="879187" y="2172278"/>
            <a:ext cx="25400" cy="1179945"/>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7831A33E-2612-45D1-F1F0-57371C01F8AB}"/>
              </a:ext>
            </a:extLst>
          </p:cNvPr>
          <p:cNvSpPr/>
          <p:nvPr/>
        </p:nvSpPr>
        <p:spPr>
          <a:xfrm>
            <a:off x="1505528" y="5246253"/>
            <a:ext cx="912090" cy="91209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565D7F4-2920-5911-7086-757F822A07E3}"/>
              </a:ext>
            </a:extLst>
          </p:cNvPr>
          <p:cNvSpPr/>
          <p:nvPr/>
        </p:nvSpPr>
        <p:spPr>
          <a:xfrm>
            <a:off x="2694709" y="5246252"/>
            <a:ext cx="912090" cy="91209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FE6F4CE-E239-70EB-26D3-C8CB8E270185}"/>
              </a:ext>
            </a:extLst>
          </p:cNvPr>
          <p:cNvCxnSpPr>
            <a:cxnSpLocks/>
          </p:cNvCxnSpPr>
          <p:nvPr/>
        </p:nvCxnSpPr>
        <p:spPr>
          <a:xfrm>
            <a:off x="1941369" y="4169641"/>
            <a:ext cx="1168399" cy="1087582"/>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E0727C65-F6C0-78C9-A469-40AAD8018B82}"/>
              </a:ext>
            </a:extLst>
          </p:cNvPr>
          <p:cNvCxnSpPr>
            <a:cxnSpLocks/>
          </p:cNvCxnSpPr>
          <p:nvPr/>
        </p:nvCxnSpPr>
        <p:spPr>
          <a:xfrm flipH="1">
            <a:off x="1955223" y="4158096"/>
            <a:ext cx="9238" cy="1087581"/>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4A7C2072-1E04-8B83-DAA8-B48C97536A6F}"/>
              </a:ext>
            </a:extLst>
          </p:cNvPr>
          <p:cNvCxnSpPr>
            <a:cxnSpLocks/>
          </p:cNvCxnSpPr>
          <p:nvPr/>
        </p:nvCxnSpPr>
        <p:spPr>
          <a:xfrm>
            <a:off x="890732" y="4227368"/>
            <a:ext cx="13855" cy="1018310"/>
          </a:xfrm>
          <a:prstGeom prst="straightConnector1">
            <a:avLst/>
          </a:prstGeom>
          <a:ln>
            <a:solidFill>
              <a:schemeClr val="bg1"/>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72583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5025"/>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Fallacies</a:t>
            </a:r>
            <a:endParaRPr lang="en-US" dirty="0"/>
          </a:p>
        </p:txBody>
      </p:sp>
      <p:sp>
        <p:nvSpPr>
          <p:cNvPr id="10" name="TextBox 9">
            <a:extLst>
              <a:ext uri="{FF2B5EF4-FFF2-40B4-BE49-F238E27FC236}">
                <a16:creationId xmlns:a16="http://schemas.microsoft.com/office/drawing/2014/main" id="{A24D66CB-D4A9-A9D2-953E-A7B18F7CF740}"/>
              </a:ext>
            </a:extLst>
          </p:cNvPr>
          <p:cNvSpPr txBox="1"/>
          <p:nvPr/>
        </p:nvSpPr>
        <p:spPr>
          <a:xfrm>
            <a:off x="2511214" y="23526"/>
            <a:ext cx="9680786" cy="523220"/>
          </a:xfrm>
          <a:prstGeom prst="rect">
            <a:avLst/>
          </a:prstGeom>
          <a:noFill/>
        </p:spPr>
        <p:txBody>
          <a:bodyPr wrap="square" rtlCol="0">
            <a:spAutoFit/>
          </a:bodyPr>
          <a:lstStyle/>
          <a:p>
            <a:r>
              <a:rPr lang="en-US" sz="2800" b="1" dirty="0"/>
              <a:t>Circular Argument</a:t>
            </a:r>
          </a:p>
        </p:txBody>
      </p:sp>
      <p:graphicFrame>
        <p:nvGraphicFramePr>
          <p:cNvPr id="2" name="Table 5">
            <a:extLst>
              <a:ext uri="{FF2B5EF4-FFF2-40B4-BE49-F238E27FC236}">
                <a16:creationId xmlns:a16="http://schemas.microsoft.com/office/drawing/2014/main" id="{6406E058-A534-B4DB-6DB3-5A3A7B54F5E1}"/>
              </a:ext>
            </a:extLst>
          </p:cNvPr>
          <p:cNvGraphicFramePr>
            <a:graphicFrameLocks noGrp="1"/>
          </p:cNvGraphicFramePr>
          <p:nvPr>
            <p:extLst>
              <p:ext uri="{D42A27DB-BD31-4B8C-83A1-F6EECF244321}">
                <p14:modId xmlns:p14="http://schemas.microsoft.com/office/powerpoint/2010/main" val="138357232"/>
              </p:ext>
            </p:extLst>
          </p:nvPr>
        </p:nvGraphicFramePr>
        <p:xfrm>
          <a:off x="3173306" y="564174"/>
          <a:ext cx="8128000" cy="914400"/>
        </p:xfrm>
        <a:graphic>
          <a:graphicData uri="http://schemas.openxmlformats.org/drawingml/2006/table">
            <a:tbl>
              <a:tblPr firstRow="1" bandRow="1">
                <a:tableStyleId>{93296810-A885-4BE3-A3E7-6D5BEEA58F35}</a:tableStyleId>
              </a:tblPr>
              <a:tblGrid>
                <a:gridCol w="8128000">
                  <a:extLst>
                    <a:ext uri="{9D8B030D-6E8A-4147-A177-3AD203B41FA5}">
                      <a16:colId xmlns:a16="http://schemas.microsoft.com/office/drawing/2014/main" val="2261605097"/>
                    </a:ext>
                  </a:extLst>
                </a:gridCol>
              </a:tblGrid>
              <a:tr h="370840">
                <a:tc>
                  <a:txBody>
                    <a:bodyPr/>
                    <a:lstStyle/>
                    <a:p>
                      <a:r>
                        <a:rPr lang="en-US" sz="2400" b="0" dirty="0">
                          <a:solidFill>
                            <a:srgbClr val="13294B"/>
                          </a:solidFill>
                        </a:rPr>
                        <a:t>[1] My name is Jon</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2400" b="0" i="0" u="none" strike="noStrike" kern="1200" dirty="0">
                          <a:solidFill>
                            <a:schemeClr val="dk1"/>
                          </a:solidFill>
                          <a:effectLst/>
                          <a:latin typeface="+mn-lt"/>
                          <a:ea typeface="+mn-ea"/>
                          <a:cs typeface="+mn-cs"/>
                        </a:rPr>
                        <a:t>∴ [2] </a:t>
                      </a:r>
                      <a:r>
                        <a:rPr lang="en-US" sz="2400" b="0" dirty="0">
                          <a:solidFill>
                            <a:srgbClr val="13294B"/>
                          </a:solidFill>
                        </a:rPr>
                        <a:t>My name is Jon</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sp>
        <p:nvSpPr>
          <p:cNvPr id="6" name="TextBox 5">
            <a:extLst>
              <a:ext uri="{FF2B5EF4-FFF2-40B4-BE49-F238E27FC236}">
                <a16:creationId xmlns:a16="http://schemas.microsoft.com/office/drawing/2014/main" id="{B3A5F72B-CAA9-322C-818C-6CB998D81DAE}"/>
              </a:ext>
            </a:extLst>
          </p:cNvPr>
          <p:cNvSpPr txBox="1"/>
          <p:nvPr/>
        </p:nvSpPr>
        <p:spPr>
          <a:xfrm>
            <a:off x="2511214" y="1687637"/>
            <a:ext cx="9452185" cy="4339650"/>
          </a:xfrm>
          <a:prstGeom prst="rect">
            <a:avLst/>
          </a:prstGeom>
          <a:noFill/>
        </p:spPr>
        <p:txBody>
          <a:bodyPr wrap="square" rtlCol="0">
            <a:spAutoFit/>
          </a:bodyPr>
          <a:lstStyle/>
          <a:p>
            <a:r>
              <a:rPr lang="en-US" sz="2400" dirty="0"/>
              <a:t>Circular argument: an argument where the conclusion is also one of the premises</a:t>
            </a:r>
          </a:p>
          <a:p>
            <a:endParaRPr lang="en-US" sz="1200" dirty="0"/>
          </a:p>
          <a:p>
            <a:r>
              <a:rPr lang="en-US" sz="2400" dirty="0"/>
              <a:t>Circular arguments </a:t>
            </a:r>
            <a:r>
              <a:rPr lang="en-US" sz="2400" i="1" dirty="0"/>
              <a:t>are</a:t>
            </a:r>
            <a:r>
              <a:rPr lang="en-US" sz="2400" dirty="0"/>
              <a:t> valid (if we assume premise is true, conclusion must be true)</a:t>
            </a:r>
          </a:p>
          <a:p>
            <a:endParaRPr lang="en-US" sz="1200" dirty="0"/>
          </a:p>
          <a:p>
            <a:r>
              <a:rPr lang="en-US" sz="2400" dirty="0"/>
              <a:t>Premise does not provide independent support of the conclusion</a:t>
            </a:r>
          </a:p>
          <a:p>
            <a:endParaRPr lang="en-US" sz="1200" dirty="0"/>
          </a:p>
          <a:p>
            <a:r>
              <a:rPr lang="en-US" sz="2400" dirty="0"/>
              <a:t>Are the following circular arguments?</a:t>
            </a:r>
          </a:p>
          <a:p>
            <a:pPr marL="342900" indent="-342900">
              <a:buFont typeface="Arial" panose="020B0604020202020204" pitchFamily="34" charset="0"/>
              <a:buChar char="•"/>
            </a:pPr>
            <a:r>
              <a:rPr lang="en-US" sz="2400" dirty="0"/>
              <a:t>Murder is wrong because killing people is immoral</a:t>
            </a:r>
          </a:p>
          <a:p>
            <a:pPr marL="342900" indent="-342900">
              <a:buFont typeface="Arial" panose="020B0604020202020204" pitchFamily="34" charset="0"/>
              <a:buChar char="•"/>
            </a:pPr>
            <a:r>
              <a:rPr lang="en-US" sz="2400" dirty="0"/>
              <a:t>Using drugs is bad because drug use is harmful</a:t>
            </a:r>
          </a:p>
          <a:p>
            <a:pPr marL="342900" indent="-342900">
              <a:buFont typeface="Arial" panose="020B0604020202020204" pitchFamily="34" charset="0"/>
              <a:buChar char="•"/>
            </a:pPr>
            <a:r>
              <a:rPr lang="en-US" sz="2400" dirty="0"/>
              <a:t>It is wrong to kill animals because it is wrong to kill anything that can feel pain.</a:t>
            </a:r>
          </a:p>
        </p:txBody>
      </p:sp>
      <p:pic>
        <p:nvPicPr>
          <p:cNvPr id="14" name="Picture 2" descr="Formal fallacy - Wikipedia">
            <a:extLst>
              <a:ext uri="{FF2B5EF4-FFF2-40B4-BE49-F238E27FC236}">
                <a16:creationId xmlns:a16="http://schemas.microsoft.com/office/drawing/2014/main" id="{CBD8BFCF-57B5-DBE9-6B42-537E4347DF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14384"/>
            <a:ext cx="2390081" cy="239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212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5025"/>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Fallacies</a:t>
            </a:r>
            <a:endParaRPr lang="en-US" dirty="0"/>
          </a:p>
        </p:txBody>
      </p:sp>
      <p:sp>
        <p:nvSpPr>
          <p:cNvPr id="10" name="TextBox 9">
            <a:extLst>
              <a:ext uri="{FF2B5EF4-FFF2-40B4-BE49-F238E27FC236}">
                <a16:creationId xmlns:a16="http://schemas.microsoft.com/office/drawing/2014/main" id="{A24D66CB-D4A9-A9D2-953E-A7B18F7CF740}"/>
              </a:ext>
            </a:extLst>
          </p:cNvPr>
          <p:cNvSpPr txBox="1"/>
          <p:nvPr/>
        </p:nvSpPr>
        <p:spPr>
          <a:xfrm>
            <a:off x="2511214" y="276716"/>
            <a:ext cx="9680786" cy="523220"/>
          </a:xfrm>
          <a:prstGeom prst="rect">
            <a:avLst/>
          </a:prstGeom>
          <a:noFill/>
        </p:spPr>
        <p:txBody>
          <a:bodyPr wrap="square" rtlCol="0">
            <a:spAutoFit/>
          </a:bodyPr>
          <a:lstStyle/>
          <a:p>
            <a:r>
              <a:rPr lang="en-US" sz="2800" b="1" dirty="0"/>
              <a:t>Begging the Question</a:t>
            </a:r>
          </a:p>
        </p:txBody>
      </p:sp>
      <p:sp>
        <p:nvSpPr>
          <p:cNvPr id="6" name="TextBox 5">
            <a:extLst>
              <a:ext uri="{FF2B5EF4-FFF2-40B4-BE49-F238E27FC236}">
                <a16:creationId xmlns:a16="http://schemas.microsoft.com/office/drawing/2014/main" id="{B3A5F72B-CAA9-322C-818C-6CB998D81DAE}"/>
              </a:ext>
            </a:extLst>
          </p:cNvPr>
          <p:cNvSpPr txBox="1"/>
          <p:nvPr/>
        </p:nvSpPr>
        <p:spPr>
          <a:xfrm>
            <a:off x="2739814" y="1074509"/>
            <a:ext cx="9223585" cy="4154984"/>
          </a:xfrm>
          <a:prstGeom prst="rect">
            <a:avLst/>
          </a:prstGeom>
          <a:noFill/>
        </p:spPr>
        <p:txBody>
          <a:bodyPr wrap="square" rtlCol="0">
            <a:spAutoFit/>
          </a:bodyPr>
          <a:lstStyle/>
          <a:p>
            <a:r>
              <a:rPr lang="en-US" sz="2400" dirty="0"/>
              <a:t>Begging the question: any argument where the conclusion is being used in support of itself.</a:t>
            </a:r>
          </a:p>
          <a:p>
            <a:endParaRPr lang="en-US" sz="1200" dirty="0"/>
          </a:p>
          <a:p>
            <a:r>
              <a:rPr lang="en-US" sz="2400" dirty="0"/>
              <a:t>Circular arguments</a:t>
            </a:r>
          </a:p>
          <a:p>
            <a:r>
              <a:rPr lang="en-US" sz="2400" dirty="0"/>
              <a:t>Leading questions</a:t>
            </a:r>
          </a:p>
          <a:p>
            <a:r>
              <a:rPr lang="en-US" sz="2400" dirty="0"/>
              <a:t>Taking advantage of assumptions or connotations</a:t>
            </a:r>
          </a:p>
          <a:p>
            <a:endParaRPr lang="en-US" sz="1200" dirty="0"/>
          </a:p>
          <a:p>
            <a:endParaRPr lang="en-US" sz="2400" dirty="0"/>
          </a:p>
          <a:p>
            <a:pPr marL="342900" indent="-342900">
              <a:buFont typeface="Arial" panose="020B0604020202020204" pitchFamily="34" charset="0"/>
              <a:buChar char="•"/>
            </a:pPr>
            <a:r>
              <a:rPr lang="en-US" sz="2400" dirty="0"/>
              <a:t>You’re not going to wear that, are you?</a:t>
            </a:r>
          </a:p>
          <a:p>
            <a:pPr marL="342900" indent="-342900">
              <a:buFont typeface="Arial" panose="020B0604020202020204" pitchFamily="34" charset="0"/>
              <a:buChar char="•"/>
            </a:pPr>
            <a:r>
              <a:rPr lang="en-US" sz="2400" dirty="0"/>
              <a:t>Do I look good in this outfit?</a:t>
            </a:r>
          </a:p>
          <a:p>
            <a:pPr marL="342900" indent="-342900">
              <a:buFont typeface="Arial" panose="020B0604020202020204" pitchFamily="34" charset="0"/>
              <a:buChar char="•"/>
            </a:pPr>
            <a:r>
              <a:rPr lang="en-US" sz="2400" dirty="0"/>
              <a:t>Trying to get good grades, but don’t have a lot of time? Try my app called “Time Saving Studier”!</a:t>
            </a:r>
          </a:p>
        </p:txBody>
      </p:sp>
      <p:pic>
        <p:nvPicPr>
          <p:cNvPr id="3" name="Picture 2" descr="Formal fallacy - Wikipedia">
            <a:extLst>
              <a:ext uri="{FF2B5EF4-FFF2-40B4-BE49-F238E27FC236}">
                <a16:creationId xmlns:a16="http://schemas.microsoft.com/office/drawing/2014/main" id="{95CF0C8D-D80C-5C01-BFB4-56385875E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14384"/>
            <a:ext cx="2390081" cy="239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89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5025"/>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Fallacies</a:t>
            </a:r>
            <a:endParaRPr lang="en-US" dirty="0"/>
          </a:p>
        </p:txBody>
      </p:sp>
      <p:sp>
        <p:nvSpPr>
          <p:cNvPr id="10" name="TextBox 9">
            <a:extLst>
              <a:ext uri="{FF2B5EF4-FFF2-40B4-BE49-F238E27FC236}">
                <a16:creationId xmlns:a16="http://schemas.microsoft.com/office/drawing/2014/main" id="{A24D66CB-D4A9-A9D2-953E-A7B18F7CF740}"/>
              </a:ext>
            </a:extLst>
          </p:cNvPr>
          <p:cNvSpPr txBox="1"/>
          <p:nvPr/>
        </p:nvSpPr>
        <p:spPr>
          <a:xfrm>
            <a:off x="2511214" y="276716"/>
            <a:ext cx="9680786" cy="523220"/>
          </a:xfrm>
          <a:prstGeom prst="rect">
            <a:avLst/>
          </a:prstGeom>
          <a:noFill/>
        </p:spPr>
        <p:txBody>
          <a:bodyPr wrap="square" rtlCol="0">
            <a:spAutoFit/>
          </a:bodyPr>
          <a:lstStyle/>
          <a:p>
            <a:r>
              <a:rPr lang="en-US" sz="2800" b="1" dirty="0"/>
              <a:t>Equivocation</a:t>
            </a:r>
          </a:p>
        </p:txBody>
      </p:sp>
      <p:sp>
        <p:nvSpPr>
          <p:cNvPr id="6" name="TextBox 5">
            <a:extLst>
              <a:ext uri="{FF2B5EF4-FFF2-40B4-BE49-F238E27FC236}">
                <a16:creationId xmlns:a16="http://schemas.microsoft.com/office/drawing/2014/main" id="{B3A5F72B-CAA9-322C-818C-6CB998D81DAE}"/>
              </a:ext>
            </a:extLst>
          </p:cNvPr>
          <p:cNvSpPr txBox="1"/>
          <p:nvPr/>
        </p:nvSpPr>
        <p:spPr>
          <a:xfrm>
            <a:off x="2404857" y="1046281"/>
            <a:ext cx="9223585" cy="830997"/>
          </a:xfrm>
          <a:prstGeom prst="rect">
            <a:avLst/>
          </a:prstGeom>
          <a:noFill/>
        </p:spPr>
        <p:txBody>
          <a:bodyPr wrap="square" rtlCol="0">
            <a:spAutoFit/>
          </a:bodyPr>
          <a:lstStyle/>
          <a:p>
            <a:r>
              <a:rPr lang="en-US" sz="2400" dirty="0"/>
              <a:t>Equivocation: taking advantage of ambiguity to change the meaning of a word within an argument</a:t>
            </a:r>
          </a:p>
        </p:txBody>
      </p:sp>
      <p:graphicFrame>
        <p:nvGraphicFramePr>
          <p:cNvPr id="2" name="Table 5">
            <a:extLst>
              <a:ext uri="{FF2B5EF4-FFF2-40B4-BE49-F238E27FC236}">
                <a16:creationId xmlns:a16="http://schemas.microsoft.com/office/drawing/2014/main" id="{65C09B4A-BA7C-F54B-BC18-B80BEEDD48CA}"/>
              </a:ext>
            </a:extLst>
          </p:cNvPr>
          <p:cNvGraphicFramePr>
            <a:graphicFrameLocks noGrp="1"/>
          </p:cNvGraphicFramePr>
          <p:nvPr>
            <p:extLst>
              <p:ext uri="{D42A27DB-BD31-4B8C-83A1-F6EECF244321}">
                <p14:modId xmlns:p14="http://schemas.microsoft.com/office/powerpoint/2010/main" val="2917292500"/>
              </p:ext>
            </p:extLst>
          </p:nvPr>
        </p:nvGraphicFramePr>
        <p:xfrm>
          <a:off x="2952649" y="2347271"/>
          <a:ext cx="8128000" cy="1371600"/>
        </p:xfrm>
        <a:graphic>
          <a:graphicData uri="http://schemas.openxmlformats.org/drawingml/2006/table">
            <a:tbl>
              <a:tblPr firstRow="1" bandRow="1">
                <a:tableStyleId>{93296810-A885-4BE3-A3E7-6D5BEEA58F35}</a:tableStyleId>
              </a:tblPr>
              <a:tblGrid>
                <a:gridCol w="8128000">
                  <a:extLst>
                    <a:ext uri="{9D8B030D-6E8A-4147-A177-3AD203B41FA5}">
                      <a16:colId xmlns:a16="http://schemas.microsoft.com/office/drawing/2014/main" val="2261605097"/>
                    </a:ext>
                  </a:extLst>
                </a:gridCol>
              </a:tblGrid>
              <a:tr h="370840">
                <a:tc>
                  <a:txBody>
                    <a:bodyPr/>
                    <a:lstStyle/>
                    <a:p>
                      <a:r>
                        <a:rPr lang="en-US" sz="2400" b="0" dirty="0">
                          <a:solidFill>
                            <a:srgbClr val="13294B"/>
                          </a:solidFill>
                        </a:rPr>
                        <a:t>[1] Tables are furniture</a:t>
                      </a:r>
                    </a:p>
                  </a:txBody>
                  <a:tcPr>
                    <a:noFill/>
                  </a:tcPr>
                </a:tc>
                <a:extLst>
                  <a:ext uri="{0D108BD9-81ED-4DB2-BD59-A6C34878D82A}">
                    <a16:rowId xmlns:a16="http://schemas.microsoft.com/office/drawing/2014/main" val="3956978927"/>
                  </a:ext>
                </a:extLst>
              </a:tr>
              <a:tr h="370840">
                <a:tc>
                  <a:txBody>
                    <a:bodyPr/>
                    <a:lstStyle/>
                    <a:p>
                      <a:r>
                        <a:rPr lang="en-US" sz="2400" b="0" dirty="0">
                          <a:solidFill>
                            <a:srgbClr val="13294B"/>
                          </a:solidFill>
                        </a:rPr>
                        <a:t>[2] My statistics book has tables in it</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4739162"/>
                  </a:ext>
                </a:extLst>
              </a:tr>
              <a:tr h="370840">
                <a:tc>
                  <a:txBody>
                    <a:bodyPr/>
                    <a:lstStyle/>
                    <a:p>
                      <a:r>
                        <a:rPr lang="en-US" sz="2400" b="0" i="0" u="none" strike="noStrike" kern="1200" dirty="0">
                          <a:solidFill>
                            <a:schemeClr val="dk1"/>
                          </a:solidFill>
                          <a:effectLst/>
                          <a:latin typeface="+mn-lt"/>
                          <a:ea typeface="+mn-ea"/>
                          <a:cs typeface="+mn-cs"/>
                        </a:rPr>
                        <a:t>∴ [3] </a:t>
                      </a:r>
                      <a:r>
                        <a:rPr lang="en-US" sz="2400" b="0" i="0" u="none" strike="noStrike" kern="1200" dirty="0">
                          <a:solidFill>
                            <a:srgbClr val="13294B"/>
                          </a:solidFill>
                          <a:effectLst/>
                          <a:latin typeface="+mn-lt"/>
                          <a:ea typeface="+mn-ea"/>
                          <a:cs typeface="+mn-cs"/>
                        </a:rPr>
                        <a:t>There is furniture in my statistics book</a:t>
                      </a:r>
                      <a:endParaRPr lang="en-US" sz="2400" b="0" dirty="0">
                        <a:solidFill>
                          <a:srgbClr val="13294B"/>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graphicFrame>
        <p:nvGraphicFramePr>
          <p:cNvPr id="3" name="Table 5">
            <a:extLst>
              <a:ext uri="{FF2B5EF4-FFF2-40B4-BE49-F238E27FC236}">
                <a16:creationId xmlns:a16="http://schemas.microsoft.com/office/drawing/2014/main" id="{B7A6A4C2-07F0-82DC-36E5-FF2660F5DC07}"/>
              </a:ext>
            </a:extLst>
          </p:cNvPr>
          <p:cNvGraphicFramePr>
            <a:graphicFrameLocks noGrp="1"/>
          </p:cNvGraphicFramePr>
          <p:nvPr>
            <p:extLst>
              <p:ext uri="{D42A27DB-BD31-4B8C-83A1-F6EECF244321}">
                <p14:modId xmlns:p14="http://schemas.microsoft.com/office/powerpoint/2010/main" val="1029565173"/>
              </p:ext>
            </p:extLst>
          </p:nvPr>
        </p:nvGraphicFramePr>
        <p:xfrm>
          <a:off x="2952649" y="4004465"/>
          <a:ext cx="8128000" cy="1371600"/>
        </p:xfrm>
        <a:graphic>
          <a:graphicData uri="http://schemas.openxmlformats.org/drawingml/2006/table">
            <a:tbl>
              <a:tblPr firstRow="1" bandRow="1">
                <a:tableStyleId>{93296810-A885-4BE3-A3E7-6D5BEEA58F35}</a:tableStyleId>
              </a:tblPr>
              <a:tblGrid>
                <a:gridCol w="8128000">
                  <a:extLst>
                    <a:ext uri="{9D8B030D-6E8A-4147-A177-3AD203B41FA5}">
                      <a16:colId xmlns:a16="http://schemas.microsoft.com/office/drawing/2014/main" val="2261605097"/>
                    </a:ext>
                  </a:extLst>
                </a:gridCol>
              </a:tblGrid>
              <a:tr h="370840">
                <a:tc>
                  <a:txBody>
                    <a:bodyPr/>
                    <a:lstStyle/>
                    <a:p>
                      <a:r>
                        <a:rPr lang="en-US" sz="2400" b="0" dirty="0">
                          <a:solidFill>
                            <a:srgbClr val="13294B"/>
                          </a:solidFill>
                        </a:rPr>
                        <a:t>[1] We have a right to vote</a:t>
                      </a:r>
                    </a:p>
                  </a:txBody>
                  <a:tcPr>
                    <a:noFill/>
                  </a:tcPr>
                </a:tc>
                <a:extLst>
                  <a:ext uri="{0D108BD9-81ED-4DB2-BD59-A6C34878D82A}">
                    <a16:rowId xmlns:a16="http://schemas.microsoft.com/office/drawing/2014/main" val="3956978927"/>
                  </a:ext>
                </a:extLst>
              </a:tr>
              <a:tr h="370840">
                <a:tc>
                  <a:txBody>
                    <a:bodyPr/>
                    <a:lstStyle/>
                    <a:p>
                      <a:r>
                        <a:rPr lang="en-US" sz="2400" b="0" dirty="0">
                          <a:solidFill>
                            <a:srgbClr val="13294B"/>
                          </a:solidFill>
                        </a:rPr>
                        <a:t>[2] We should always do what is right</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4739162"/>
                  </a:ext>
                </a:extLst>
              </a:tr>
              <a:tr h="370840">
                <a:tc>
                  <a:txBody>
                    <a:bodyPr/>
                    <a:lstStyle/>
                    <a:p>
                      <a:r>
                        <a:rPr lang="en-US" sz="2400" b="0" i="0" u="none" strike="noStrike" kern="1200" dirty="0">
                          <a:solidFill>
                            <a:schemeClr val="dk1"/>
                          </a:solidFill>
                          <a:effectLst/>
                          <a:latin typeface="+mn-lt"/>
                          <a:ea typeface="+mn-ea"/>
                          <a:cs typeface="+mn-cs"/>
                        </a:rPr>
                        <a:t>∴ [3] </a:t>
                      </a:r>
                      <a:r>
                        <a:rPr lang="en-US" sz="2400" b="0" i="0" u="none" strike="noStrike" kern="1200" dirty="0">
                          <a:solidFill>
                            <a:srgbClr val="13294B"/>
                          </a:solidFill>
                          <a:effectLst/>
                          <a:latin typeface="+mn-lt"/>
                          <a:ea typeface="+mn-ea"/>
                          <a:cs typeface="+mn-cs"/>
                        </a:rPr>
                        <a:t>We should always vote</a:t>
                      </a:r>
                      <a:endParaRPr lang="en-US" sz="2400" b="0" dirty="0">
                        <a:solidFill>
                          <a:srgbClr val="13294B"/>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pic>
        <p:nvPicPr>
          <p:cNvPr id="7" name="Picture 2" descr="Formal fallacy - Wikipedia">
            <a:extLst>
              <a:ext uri="{FF2B5EF4-FFF2-40B4-BE49-F238E27FC236}">
                <a16:creationId xmlns:a16="http://schemas.microsoft.com/office/drawing/2014/main" id="{CE2C952C-42C1-99D5-F2A1-B190BD503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14384"/>
            <a:ext cx="2390081" cy="239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09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5025"/>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Fallacies</a:t>
            </a:r>
            <a:endParaRPr lang="en-US" dirty="0"/>
          </a:p>
        </p:txBody>
      </p:sp>
      <p:sp>
        <p:nvSpPr>
          <p:cNvPr id="10" name="TextBox 9">
            <a:extLst>
              <a:ext uri="{FF2B5EF4-FFF2-40B4-BE49-F238E27FC236}">
                <a16:creationId xmlns:a16="http://schemas.microsoft.com/office/drawing/2014/main" id="{A24D66CB-D4A9-A9D2-953E-A7B18F7CF740}"/>
              </a:ext>
            </a:extLst>
          </p:cNvPr>
          <p:cNvSpPr txBox="1"/>
          <p:nvPr/>
        </p:nvSpPr>
        <p:spPr>
          <a:xfrm>
            <a:off x="2511214" y="276716"/>
            <a:ext cx="9680786" cy="523220"/>
          </a:xfrm>
          <a:prstGeom prst="rect">
            <a:avLst/>
          </a:prstGeom>
          <a:noFill/>
        </p:spPr>
        <p:txBody>
          <a:bodyPr wrap="square" rtlCol="0">
            <a:spAutoFit/>
          </a:bodyPr>
          <a:lstStyle/>
          <a:p>
            <a:r>
              <a:rPr lang="en-US" sz="2800" b="1" dirty="0"/>
              <a:t>Distinction without a difference</a:t>
            </a:r>
          </a:p>
        </p:txBody>
      </p:sp>
      <p:sp>
        <p:nvSpPr>
          <p:cNvPr id="6" name="TextBox 5">
            <a:extLst>
              <a:ext uri="{FF2B5EF4-FFF2-40B4-BE49-F238E27FC236}">
                <a16:creationId xmlns:a16="http://schemas.microsoft.com/office/drawing/2014/main" id="{B3A5F72B-CAA9-322C-818C-6CB998D81DAE}"/>
              </a:ext>
            </a:extLst>
          </p:cNvPr>
          <p:cNvSpPr txBox="1"/>
          <p:nvPr/>
        </p:nvSpPr>
        <p:spPr>
          <a:xfrm>
            <a:off x="2739814" y="1074509"/>
            <a:ext cx="9223585" cy="1569660"/>
          </a:xfrm>
          <a:prstGeom prst="rect">
            <a:avLst/>
          </a:prstGeom>
          <a:noFill/>
        </p:spPr>
        <p:txBody>
          <a:bodyPr wrap="square" rtlCol="0">
            <a:spAutoFit/>
          </a:bodyPr>
          <a:lstStyle/>
          <a:p>
            <a:r>
              <a:rPr lang="en-US" sz="2400" dirty="0"/>
              <a:t>Distinction without difference: when we try to draw a distinction between two things that are not actually distinct.</a:t>
            </a:r>
          </a:p>
          <a:p>
            <a:endParaRPr lang="en-US" sz="2400" dirty="0"/>
          </a:p>
          <a:p>
            <a:r>
              <a:rPr lang="en-US" sz="2400" dirty="0"/>
              <a:t>I didn’t steal it, I just borrowed it.</a:t>
            </a:r>
          </a:p>
        </p:txBody>
      </p:sp>
      <p:pic>
        <p:nvPicPr>
          <p:cNvPr id="7" name="Picture 2" descr="Formal fallacy - Wikipedia">
            <a:extLst>
              <a:ext uri="{FF2B5EF4-FFF2-40B4-BE49-F238E27FC236}">
                <a16:creationId xmlns:a16="http://schemas.microsoft.com/office/drawing/2014/main" id="{4637E526-1A68-F6BF-8375-E901569E1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14384"/>
            <a:ext cx="2390081" cy="239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101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5025"/>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Fallacies</a:t>
            </a:r>
            <a:endParaRPr lang="en-US" dirty="0"/>
          </a:p>
        </p:txBody>
      </p:sp>
      <p:sp>
        <p:nvSpPr>
          <p:cNvPr id="10" name="TextBox 9">
            <a:extLst>
              <a:ext uri="{FF2B5EF4-FFF2-40B4-BE49-F238E27FC236}">
                <a16:creationId xmlns:a16="http://schemas.microsoft.com/office/drawing/2014/main" id="{A24D66CB-D4A9-A9D2-953E-A7B18F7CF740}"/>
              </a:ext>
            </a:extLst>
          </p:cNvPr>
          <p:cNvSpPr txBox="1"/>
          <p:nvPr/>
        </p:nvSpPr>
        <p:spPr>
          <a:xfrm>
            <a:off x="2352188" y="48678"/>
            <a:ext cx="9680786" cy="523220"/>
          </a:xfrm>
          <a:prstGeom prst="rect">
            <a:avLst/>
          </a:prstGeom>
          <a:noFill/>
        </p:spPr>
        <p:txBody>
          <a:bodyPr wrap="square" rtlCol="0">
            <a:spAutoFit/>
          </a:bodyPr>
          <a:lstStyle/>
          <a:p>
            <a:r>
              <a:rPr lang="en-US" sz="2800" b="1" dirty="0"/>
              <a:t>Appeal to Authority, Common Belief, Tradition</a:t>
            </a:r>
          </a:p>
        </p:txBody>
      </p:sp>
      <p:sp>
        <p:nvSpPr>
          <p:cNvPr id="6" name="TextBox 5">
            <a:extLst>
              <a:ext uri="{FF2B5EF4-FFF2-40B4-BE49-F238E27FC236}">
                <a16:creationId xmlns:a16="http://schemas.microsoft.com/office/drawing/2014/main" id="{B3A5F72B-CAA9-322C-818C-6CB998D81DAE}"/>
              </a:ext>
            </a:extLst>
          </p:cNvPr>
          <p:cNvSpPr txBox="1"/>
          <p:nvPr/>
        </p:nvSpPr>
        <p:spPr>
          <a:xfrm>
            <a:off x="2184789" y="612844"/>
            <a:ext cx="10007211" cy="5632311"/>
          </a:xfrm>
          <a:prstGeom prst="rect">
            <a:avLst/>
          </a:prstGeom>
          <a:noFill/>
        </p:spPr>
        <p:txBody>
          <a:bodyPr wrap="square" rtlCol="0">
            <a:spAutoFit/>
          </a:bodyPr>
          <a:lstStyle/>
          <a:p>
            <a:r>
              <a:rPr lang="en-US" sz="2800" dirty="0"/>
              <a:t>Is appealing to an authority always a fallacy? If so, why are you listening to me?</a:t>
            </a:r>
          </a:p>
          <a:p>
            <a:endParaRPr lang="en-US" sz="1200" dirty="0"/>
          </a:p>
          <a:p>
            <a:r>
              <a:rPr lang="en-US" sz="2800" dirty="0"/>
              <a:t>What makes someone a legitimate authority? Three requirements</a:t>
            </a:r>
          </a:p>
          <a:p>
            <a:pPr marL="457200" indent="-457200">
              <a:buFont typeface="+mj-lt"/>
              <a:buAutoNum type="arabicPeriod"/>
            </a:pPr>
            <a:r>
              <a:rPr lang="en-US" sz="2400" dirty="0"/>
              <a:t>The person must exist (No “I heard somewhere that…”)</a:t>
            </a:r>
          </a:p>
          <a:p>
            <a:pPr marL="457200" indent="-457200">
              <a:buFont typeface="+mj-lt"/>
              <a:buAutoNum type="arabicPeriod"/>
            </a:pPr>
            <a:r>
              <a:rPr lang="en-US" sz="2400" dirty="0"/>
              <a:t>The person is actually an expert (is in a position to know the answer)</a:t>
            </a:r>
          </a:p>
          <a:p>
            <a:pPr marL="457200" indent="-457200">
              <a:buFont typeface="+mj-lt"/>
              <a:buAutoNum type="arabicPeriod"/>
            </a:pPr>
            <a:r>
              <a:rPr lang="en-US" sz="2400" dirty="0"/>
              <a:t>The person must not have a stake in you believing one way or the other</a:t>
            </a:r>
          </a:p>
          <a:p>
            <a:endParaRPr lang="en-US" sz="1200" dirty="0"/>
          </a:p>
          <a:p>
            <a:r>
              <a:rPr lang="en-US" sz="2800" dirty="0"/>
              <a:t>Appeals to common and tradition are like appeals to authority:</a:t>
            </a:r>
          </a:p>
          <a:p>
            <a:pPr marL="342900" indent="-342900">
              <a:buFont typeface="Arial" panose="020B0604020202020204" pitchFamily="34" charset="0"/>
              <a:buChar char="•"/>
            </a:pPr>
            <a:r>
              <a:rPr lang="en-US" sz="2400" dirty="0"/>
              <a:t>Is “the crowd” in a better position to know than you?</a:t>
            </a:r>
          </a:p>
          <a:p>
            <a:pPr marL="342900" indent="-342900">
              <a:buFont typeface="Arial" panose="020B0604020202020204" pitchFamily="34" charset="0"/>
              <a:buChar char="•"/>
            </a:pPr>
            <a:r>
              <a:rPr lang="en-US" sz="2400" dirty="0"/>
              <a:t>Are they committing fallacies to believe what they do?</a:t>
            </a:r>
          </a:p>
          <a:p>
            <a:pPr marL="342900" indent="-342900">
              <a:buFont typeface="Arial" panose="020B0604020202020204" pitchFamily="34" charset="0"/>
              <a:buChar char="•"/>
            </a:pPr>
            <a:r>
              <a:rPr lang="en-US" sz="2400" dirty="0"/>
              <a:t>Are they (consciously or not) invested in what you believe?</a:t>
            </a:r>
          </a:p>
          <a:p>
            <a:pPr marL="342900" indent="-342900">
              <a:buFont typeface="Arial" panose="020B0604020202020204" pitchFamily="34" charset="0"/>
              <a:buChar char="•"/>
            </a:pPr>
            <a:endParaRPr lang="en-US" sz="1200" dirty="0"/>
          </a:p>
          <a:p>
            <a:r>
              <a:rPr lang="en-US" sz="2800" dirty="0"/>
              <a:t>Often a form of begging the question, not providing independent evidence</a:t>
            </a:r>
          </a:p>
        </p:txBody>
      </p:sp>
      <p:pic>
        <p:nvPicPr>
          <p:cNvPr id="3" name="Picture 2" descr="Formal fallacy - Wikipedia">
            <a:extLst>
              <a:ext uri="{FF2B5EF4-FFF2-40B4-BE49-F238E27FC236}">
                <a16:creationId xmlns:a16="http://schemas.microsoft.com/office/drawing/2014/main" id="{B49192E8-4EC6-F872-B990-9D5C1626C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78702"/>
            <a:ext cx="2025763" cy="202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72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5025"/>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Fallacies</a:t>
            </a:r>
            <a:endParaRPr lang="en-US" dirty="0"/>
          </a:p>
        </p:txBody>
      </p:sp>
      <p:sp>
        <p:nvSpPr>
          <p:cNvPr id="10" name="TextBox 9">
            <a:extLst>
              <a:ext uri="{FF2B5EF4-FFF2-40B4-BE49-F238E27FC236}">
                <a16:creationId xmlns:a16="http://schemas.microsoft.com/office/drawing/2014/main" id="{A24D66CB-D4A9-A9D2-953E-A7B18F7CF740}"/>
              </a:ext>
            </a:extLst>
          </p:cNvPr>
          <p:cNvSpPr txBox="1"/>
          <p:nvPr/>
        </p:nvSpPr>
        <p:spPr>
          <a:xfrm>
            <a:off x="2511214" y="276716"/>
            <a:ext cx="9680786" cy="523220"/>
          </a:xfrm>
          <a:prstGeom prst="rect">
            <a:avLst/>
          </a:prstGeom>
          <a:noFill/>
        </p:spPr>
        <p:txBody>
          <a:bodyPr wrap="square" rtlCol="0">
            <a:spAutoFit/>
          </a:bodyPr>
          <a:lstStyle/>
          <a:p>
            <a:r>
              <a:rPr lang="en-US" sz="2800" b="1" dirty="0"/>
              <a:t>Arguing by (Bad) Analogy</a:t>
            </a:r>
          </a:p>
        </p:txBody>
      </p:sp>
      <p:sp>
        <p:nvSpPr>
          <p:cNvPr id="6" name="TextBox 5">
            <a:extLst>
              <a:ext uri="{FF2B5EF4-FFF2-40B4-BE49-F238E27FC236}">
                <a16:creationId xmlns:a16="http://schemas.microsoft.com/office/drawing/2014/main" id="{B3A5F72B-CAA9-322C-818C-6CB998D81DAE}"/>
              </a:ext>
            </a:extLst>
          </p:cNvPr>
          <p:cNvSpPr txBox="1"/>
          <p:nvPr/>
        </p:nvSpPr>
        <p:spPr>
          <a:xfrm>
            <a:off x="2589586" y="891627"/>
            <a:ext cx="9223585" cy="1569660"/>
          </a:xfrm>
          <a:prstGeom prst="rect">
            <a:avLst/>
          </a:prstGeom>
          <a:noFill/>
        </p:spPr>
        <p:txBody>
          <a:bodyPr wrap="square" rtlCol="0">
            <a:spAutoFit/>
          </a:bodyPr>
          <a:lstStyle/>
          <a:p>
            <a:r>
              <a:rPr lang="en-US" sz="2400" dirty="0"/>
              <a:t>Another flawed version of a good form of reasoning</a:t>
            </a:r>
          </a:p>
          <a:p>
            <a:endParaRPr lang="en-US" sz="2400" dirty="0"/>
          </a:p>
          <a:p>
            <a:r>
              <a:rPr lang="en-US" sz="2400" dirty="0"/>
              <a:t>Successful analogies involve structural similarities between two systems. An analogy can go wrong if that structural similarity is missing. </a:t>
            </a:r>
          </a:p>
        </p:txBody>
      </p:sp>
      <p:graphicFrame>
        <p:nvGraphicFramePr>
          <p:cNvPr id="2" name="Table 5">
            <a:extLst>
              <a:ext uri="{FF2B5EF4-FFF2-40B4-BE49-F238E27FC236}">
                <a16:creationId xmlns:a16="http://schemas.microsoft.com/office/drawing/2014/main" id="{6C3CD904-D49A-1331-97B8-BC13F88B9705}"/>
              </a:ext>
            </a:extLst>
          </p:cNvPr>
          <p:cNvGraphicFramePr>
            <a:graphicFrameLocks noGrp="1"/>
          </p:cNvGraphicFramePr>
          <p:nvPr>
            <p:extLst>
              <p:ext uri="{D42A27DB-BD31-4B8C-83A1-F6EECF244321}">
                <p14:modId xmlns:p14="http://schemas.microsoft.com/office/powerpoint/2010/main" val="3879138696"/>
              </p:ext>
            </p:extLst>
          </p:nvPr>
        </p:nvGraphicFramePr>
        <p:xfrm>
          <a:off x="2589586" y="2628900"/>
          <a:ext cx="8128000" cy="914400"/>
        </p:xfrm>
        <a:graphic>
          <a:graphicData uri="http://schemas.openxmlformats.org/drawingml/2006/table">
            <a:tbl>
              <a:tblPr firstRow="1" bandRow="1">
                <a:tableStyleId>{93296810-A885-4BE3-A3E7-6D5BEEA58F35}</a:tableStyleId>
              </a:tblPr>
              <a:tblGrid>
                <a:gridCol w="8128000">
                  <a:extLst>
                    <a:ext uri="{9D8B030D-6E8A-4147-A177-3AD203B41FA5}">
                      <a16:colId xmlns:a16="http://schemas.microsoft.com/office/drawing/2014/main" val="2261605097"/>
                    </a:ext>
                  </a:extLst>
                </a:gridCol>
              </a:tblGrid>
              <a:tr h="370840">
                <a:tc>
                  <a:txBody>
                    <a:bodyPr/>
                    <a:lstStyle/>
                    <a:p>
                      <a:r>
                        <a:rPr lang="en-US" sz="2400" b="0" dirty="0">
                          <a:solidFill>
                            <a:srgbClr val="13294B"/>
                          </a:solidFill>
                        </a:rPr>
                        <a:t>[1] Elon Musk was successful in business</a:t>
                      </a:r>
                    </a:p>
                  </a:txBody>
                  <a:tcPr>
                    <a:noFill/>
                  </a:tcPr>
                </a:tc>
                <a:extLst>
                  <a:ext uri="{0D108BD9-81ED-4DB2-BD59-A6C34878D82A}">
                    <a16:rowId xmlns:a16="http://schemas.microsoft.com/office/drawing/2014/main" val="3956978927"/>
                  </a:ext>
                </a:extLst>
              </a:tr>
              <a:tr h="370840">
                <a:tc>
                  <a:txBody>
                    <a:bodyPr/>
                    <a:lstStyle/>
                    <a:p>
                      <a:r>
                        <a:rPr lang="en-US" sz="2400" b="0" i="0" u="none" strike="noStrike" kern="1200" dirty="0">
                          <a:solidFill>
                            <a:schemeClr val="dk1"/>
                          </a:solidFill>
                          <a:effectLst/>
                          <a:latin typeface="+mn-lt"/>
                          <a:ea typeface="+mn-ea"/>
                          <a:cs typeface="+mn-cs"/>
                        </a:rPr>
                        <a:t>∴ [2] </a:t>
                      </a:r>
                      <a:r>
                        <a:rPr lang="en-US" sz="2400" b="0" dirty="0">
                          <a:solidFill>
                            <a:srgbClr val="13294B"/>
                          </a:solidFill>
                        </a:rPr>
                        <a:t>Elon Musk </a:t>
                      </a:r>
                      <a:r>
                        <a:rPr lang="en-US" sz="2400" b="0" i="0" u="none" strike="noStrike" kern="1200" dirty="0">
                          <a:solidFill>
                            <a:srgbClr val="13294B"/>
                          </a:solidFill>
                          <a:effectLst/>
                          <a:latin typeface="+mn-lt"/>
                          <a:ea typeface="+mn-ea"/>
                          <a:cs typeface="+mn-cs"/>
                        </a:rPr>
                        <a:t>will be a good politician</a:t>
                      </a:r>
                      <a:endParaRPr lang="en-US" sz="2400" b="0" dirty="0">
                        <a:solidFill>
                          <a:srgbClr val="13294B"/>
                        </a:solidFill>
                      </a:endParaRPr>
                    </a:p>
                  </a:txBody>
                  <a:tcPr>
                    <a:noFill/>
                  </a:tcPr>
                </a:tc>
                <a:extLst>
                  <a:ext uri="{0D108BD9-81ED-4DB2-BD59-A6C34878D82A}">
                    <a16:rowId xmlns:a16="http://schemas.microsoft.com/office/drawing/2014/main" val="119058485"/>
                  </a:ext>
                </a:extLst>
              </a:tr>
            </a:tbl>
          </a:graphicData>
        </a:graphic>
      </p:graphicFrame>
      <p:graphicFrame>
        <p:nvGraphicFramePr>
          <p:cNvPr id="7" name="Table 5">
            <a:extLst>
              <a:ext uri="{FF2B5EF4-FFF2-40B4-BE49-F238E27FC236}">
                <a16:creationId xmlns:a16="http://schemas.microsoft.com/office/drawing/2014/main" id="{88676CB4-6CED-90A9-5BB6-E94AF093FE6E}"/>
              </a:ext>
            </a:extLst>
          </p:cNvPr>
          <p:cNvGraphicFramePr>
            <a:graphicFrameLocks noGrp="1"/>
          </p:cNvGraphicFramePr>
          <p:nvPr>
            <p:extLst>
              <p:ext uri="{D42A27DB-BD31-4B8C-83A1-F6EECF244321}">
                <p14:modId xmlns:p14="http://schemas.microsoft.com/office/powerpoint/2010/main" val="3151719475"/>
              </p:ext>
            </p:extLst>
          </p:nvPr>
        </p:nvGraphicFramePr>
        <p:xfrm>
          <a:off x="2589586" y="3710914"/>
          <a:ext cx="9223585" cy="1371600"/>
        </p:xfrm>
        <a:graphic>
          <a:graphicData uri="http://schemas.openxmlformats.org/drawingml/2006/table">
            <a:tbl>
              <a:tblPr firstRow="1" bandRow="1">
                <a:tableStyleId>{93296810-A885-4BE3-A3E7-6D5BEEA58F35}</a:tableStyleId>
              </a:tblPr>
              <a:tblGrid>
                <a:gridCol w="9223585">
                  <a:extLst>
                    <a:ext uri="{9D8B030D-6E8A-4147-A177-3AD203B41FA5}">
                      <a16:colId xmlns:a16="http://schemas.microsoft.com/office/drawing/2014/main" val="2261605097"/>
                    </a:ext>
                  </a:extLst>
                </a:gridCol>
              </a:tblGrid>
              <a:tr h="370840">
                <a:tc>
                  <a:txBody>
                    <a:bodyPr/>
                    <a:lstStyle/>
                    <a:p>
                      <a:r>
                        <a:rPr lang="en-US" sz="2400" b="0" dirty="0">
                          <a:solidFill>
                            <a:srgbClr val="13294B"/>
                          </a:solidFill>
                        </a:rPr>
                        <a:t>[1] Elon Musk was successful in business</a:t>
                      </a:r>
                    </a:p>
                  </a:txBody>
                  <a:tcPr>
                    <a:noFill/>
                  </a:tcPr>
                </a:tc>
                <a:extLst>
                  <a:ext uri="{0D108BD9-81ED-4DB2-BD59-A6C34878D82A}">
                    <a16:rowId xmlns:a16="http://schemas.microsoft.com/office/drawing/2014/main" val="3956978927"/>
                  </a:ext>
                </a:extLst>
              </a:tr>
              <a:tr h="370840">
                <a:tc>
                  <a:txBody>
                    <a:bodyPr/>
                    <a:lstStyle/>
                    <a:p>
                      <a:r>
                        <a:rPr lang="en-US" sz="2400" b="0" dirty="0">
                          <a:solidFill>
                            <a:srgbClr val="13294B"/>
                          </a:solidFill>
                        </a:rPr>
                        <a:t>[2] Being successful in business and politics involve the same skills</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4739162"/>
                  </a:ext>
                </a:extLst>
              </a:tr>
              <a:tr h="370840">
                <a:tc>
                  <a:txBody>
                    <a:bodyPr/>
                    <a:lstStyle/>
                    <a:p>
                      <a:r>
                        <a:rPr lang="en-US" sz="2400" b="0" i="0" u="none" strike="noStrike" kern="1200" dirty="0">
                          <a:solidFill>
                            <a:schemeClr val="dk1"/>
                          </a:solidFill>
                          <a:effectLst/>
                          <a:latin typeface="+mn-lt"/>
                          <a:ea typeface="+mn-ea"/>
                          <a:cs typeface="+mn-cs"/>
                        </a:rPr>
                        <a:t>∴ [3] </a:t>
                      </a:r>
                      <a:r>
                        <a:rPr lang="en-US" sz="2400" b="0" dirty="0">
                          <a:solidFill>
                            <a:srgbClr val="13294B"/>
                          </a:solidFill>
                        </a:rPr>
                        <a:t>Elon Musk </a:t>
                      </a:r>
                      <a:r>
                        <a:rPr lang="en-US" sz="2400" b="0" i="0" u="none" strike="noStrike" kern="1200" dirty="0">
                          <a:solidFill>
                            <a:srgbClr val="13294B"/>
                          </a:solidFill>
                          <a:effectLst/>
                          <a:latin typeface="+mn-lt"/>
                          <a:ea typeface="+mn-ea"/>
                          <a:cs typeface="+mn-cs"/>
                        </a:rPr>
                        <a:t>will be a good politician</a:t>
                      </a:r>
                      <a:endParaRPr lang="en-US" sz="2400" b="0" dirty="0">
                        <a:solidFill>
                          <a:srgbClr val="13294B"/>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pic>
        <p:nvPicPr>
          <p:cNvPr id="9" name="Picture 2" descr="Formal fallacy - Wikipedia">
            <a:extLst>
              <a:ext uri="{FF2B5EF4-FFF2-40B4-BE49-F238E27FC236}">
                <a16:creationId xmlns:a16="http://schemas.microsoft.com/office/drawing/2014/main" id="{47667FED-1540-C190-7BDB-171343B336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14384"/>
            <a:ext cx="2390081" cy="239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71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5025"/>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Fallacies</a:t>
            </a:r>
            <a:endParaRPr lang="en-US" dirty="0"/>
          </a:p>
        </p:txBody>
      </p:sp>
      <p:sp>
        <p:nvSpPr>
          <p:cNvPr id="10" name="TextBox 9">
            <a:extLst>
              <a:ext uri="{FF2B5EF4-FFF2-40B4-BE49-F238E27FC236}">
                <a16:creationId xmlns:a16="http://schemas.microsoft.com/office/drawing/2014/main" id="{A24D66CB-D4A9-A9D2-953E-A7B18F7CF740}"/>
              </a:ext>
            </a:extLst>
          </p:cNvPr>
          <p:cNvSpPr txBox="1"/>
          <p:nvPr/>
        </p:nvSpPr>
        <p:spPr>
          <a:xfrm>
            <a:off x="2511214" y="276716"/>
            <a:ext cx="9680786" cy="523220"/>
          </a:xfrm>
          <a:prstGeom prst="rect">
            <a:avLst/>
          </a:prstGeom>
          <a:noFill/>
        </p:spPr>
        <p:txBody>
          <a:bodyPr wrap="square" rtlCol="0">
            <a:spAutoFit/>
          </a:bodyPr>
          <a:lstStyle/>
          <a:p>
            <a:r>
              <a:rPr lang="en-US" sz="2800" b="1" dirty="0"/>
              <a:t>Fallacies of Causation</a:t>
            </a:r>
          </a:p>
        </p:txBody>
      </p:sp>
      <p:sp>
        <p:nvSpPr>
          <p:cNvPr id="6" name="TextBox 5">
            <a:extLst>
              <a:ext uri="{FF2B5EF4-FFF2-40B4-BE49-F238E27FC236}">
                <a16:creationId xmlns:a16="http://schemas.microsoft.com/office/drawing/2014/main" id="{B3A5F72B-CAA9-322C-818C-6CB998D81DAE}"/>
              </a:ext>
            </a:extLst>
          </p:cNvPr>
          <p:cNvSpPr txBox="1"/>
          <p:nvPr/>
        </p:nvSpPr>
        <p:spPr>
          <a:xfrm>
            <a:off x="2589586" y="891627"/>
            <a:ext cx="9223585"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Post hoc fallacy: </a:t>
            </a:r>
            <a:r>
              <a:rPr lang="en-US" sz="2400" i="1" dirty="0"/>
              <a:t>Post hoc, ergo proper </a:t>
            </a:r>
            <a:r>
              <a:rPr lang="en-US" sz="2400" i="1" dirty="0" err="1"/>
              <a:t>hoct</a:t>
            </a:r>
            <a:r>
              <a:rPr lang="en-US" sz="2400" dirty="0"/>
              <a:t>, After this, therefore because of this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Neglecting of a common cause fallacy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Causal oversimplification: A+B+C+D…</a:t>
            </a:r>
            <a:r>
              <a:rPr lang="en-US" sz="2400" dirty="0">
                <a:sym typeface="Wingdings" pitchFamily="2" charset="2"/>
              </a:rPr>
              <a:t>Z != AZ</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Confusion of necessary with sufficient conditions: A</a:t>
            </a:r>
            <a:r>
              <a:rPr lang="en-US" sz="2400" dirty="0">
                <a:sym typeface="Wingdings" pitchFamily="2" charset="2"/>
              </a:rPr>
              <a:t>B != BA</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Slippery slope fallacy: A</a:t>
            </a:r>
            <a:r>
              <a:rPr lang="en-US" sz="2400" dirty="0">
                <a:sym typeface="Wingdings" pitchFamily="2" charset="2"/>
              </a:rPr>
              <a:t>BCD</a:t>
            </a:r>
            <a:endParaRPr lang="en-US" sz="2400" dirty="0"/>
          </a:p>
          <a:p>
            <a:endParaRPr lang="en-US" sz="2400" dirty="0"/>
          </a:p>
        </p:txBody>
      </p:sp>
      <p:pic>
        <p:nvPicPr>
          <p:cNvPr id="3" name="Picture 2" descr="Formal fallacy - Wikipedia">
            <a:extLst>
              <a:ext uri="{FF2B5EF4-FFF2-40B4-BE49-F238E27FC236}">
                <a16:creationId xmlns:a16="http://schemas.microsoft.com/office/drawing/2014/main" id="{B638ECD9-DF6D-216C-89D8-39D8BFCF6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14384"/>
            <a:ext cx="2390081" cy="239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41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5025"/>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Fallacies</a:t>
            </a:r>
            <a:endParaRPr lang="en-US" dirty="0"/>
          </a:p>
        </p:txBody>
      </p:sp>
      <p:sp>
        <p:nvSpPr>
          <p:cNvPr id="10" name="TextBox 9">
            <a:extLst>
              <a:ext uri="{FF2B5EF4-FFF2-40B4-BE49-F238E27FC236}">
                <a16:creationId xmlns:a16="http://schemas.microsoft.com/office/drawing/2014/main" id="{A24D66CB-D4A9-A9D2-953E-A7B18F7CF740}"/>
              </a:ext>
            </a:extLst>
          </p:cNvPr>
          <p:cNvSpPr txBox="1"/>
          <p:nvPr/>
        </p:nvSpPr>
        <p:spPr>
          <a:xfrm>
            <a:off x="2511214" y="276716"/>
            <a:ext cx="9680786" cy="523220"/>
          </a:xfrm>
          <a:prstGeom prst="rect">
            <a:avLst/>
          </a:prstGeom>
          <a:noFill/>
        </p:spPr>
        <p:txBody>
          <a:bodyPr wrap="square" rtlCol="0">
            <a:spAutoFit/>
          </a:bodyPr>
          <a:lstStyle/>
          <a:p>
            <a:r>
              <a:rPr lang="en-US" sz="2800" b="1" dirty="0"/>
              <a:t>Fallacies of Irrelevance</a:t>
            </a:r>
          </a:p>
        </p:txBody>
      </p:sp>
      <p:sp>
        <p:nvSpPr>
          <p:cNvPr id="6" name="TextBox 5">
            <a:extLst>
              <a:ext uri="{FF2B5EF4-FFF2-40B4-BE49-F238E27FC236}">
                <a16:creationId xmlns:a16="http://schemas.microsoft.com/office/drawing/2014/main" id="{B3A5F72B-CAA9-322C-818C-6CB998D81DAE}"/>
              </a:ext>
            </a:extLst>
          </p:cNvPr>
          <p:cNvSpPr txBox="1"/>
          <p:nvPr/>
        </p:nvSpPr>
        <p:spPr>
          <a:xfrm>
            <a:off x="2589586" y="891627"/>
            <a:ext cx="9223585" cy="5262979"/>
          </a:xfrm>
          <a:prstGeom prst="rect">
            <a:avLst/>
          </a:prstGeom>
          <a:noFill/>
        </p:spPr>
        <p:txBody>
          <a:bodyPr wrap="square" rtlCol="0">
            <a:spAutoFit/>
          </a:bodyPr>
          <a:lstStyle/>
          <a:p>
            <a:r>
              <a:rPr lang="en-US" sz="2400" dirty="0"/>
              <a:t>Ad hominem: “to the man”. Don’t listen to him/her, they are an X.</a:t>
            </a:r>
          </a:p>
          <a:p>
            <a:pPr marL="800100" lvl="1" indent="-342900">
              <a:buFont typeface="Arial" panose="020B0604020202020204" pitchFamily="34" charset="0"/>
              <a:buChar char="•"/>
            </a:pPr>
            <a:r>
              <a:rPr lang="en-US" sz="2400" dirty="0"/>
              <a:t>Tu Quoque: “but you do it too”</a:t>
            </a:r>
          </a:p>
          <a:p>
            <a:pPr marL="800100" lvl="1" indent="-342900">
              <a:buFont typeface="Arial" panose="020B0604020202020204" pitchFamily="34" charset="0"/>
              <a:buChar char="•"/>
            </a:pPr>
            <a:r>
              <a:rPr lang="en-US" sz="2400" dirty="0"/>
              <a:t>Don’t trust him, it’s in his interest for you to believe them</a:t>
            </a:r>
          </a:p>
          <a:p>
            <a:endParaRPr lang="en-US" sz="2400" dirty="0"/>
          </a:p>
          <a:p>
            <a:r>
              <a:rPr lang="en-US" sz="2400" dirty="0"/>
              <a:t>Attacking a Straw Man: violating the principle of charity (i.e., assess the strongest possible version of an argument).</a:t>
            </a:r>
          </a:p>
          <a:p>
            <a:pPr marL="800100" lvl="1" indent="-342900">
              <a:buFont typeface="Arial" panose="020B0604020202020204" pitchFamily="34" charset="0"/>
              <a:buChar char="•"/>
            </a:pPr>
            <a:r>
              <a:rPr lang="en-US" sz="2400" dirty="0"/>
              <a:t>Arguments that alter the score of the premises or conclusion</a:t>
            </a:r>
          </a:p>
          <a:p>
            <a:pPr marL="800100" lvl="1" indent="-342900">
              <a:buFont typeface="Arial" panose="020B0604020202020204" pitchFamily="34" charset="0"/>
              <a:buChar char="•"/>
            </a:pPr>
            <a:r>
              <a:rPr lang="en-US" sz="2400" dirty="0"/>
              <a:t>Arguments that replace premises: “the real reason…"</a:t>
            </a:r>
          </a:p>
          <a:p>
            <a:pPr marL="342900" indent="-342900">
              <a:buFont typeface="Arial" panose="020B0604020202020204" pitchFamily="34" charset="0"/>
              <a:buChar char="•"/>
            </a:pPr>
            <a:endParaRPr lang="en-US" sz="2400" dirty="0"/>
          </a:p>
          <a:p>
            <a:r>
              <a:rPr lang="en-US" sz="2400" dirty="0"/>
              <a:t>Red Herring: an argument that replaces an argument’s conclusion</a:t>
            </a:r>
          </a:p>
          <a:p>
            <a:pPr marL="342900" indent="-342900">
              <a:buFont typeface="Arial" panose="020B0604020202020204" pitchFamily="34" charset="0"/>
              <a:buChar char="•"/>
            </a:pPr>
            <a:r>
              <a:rPr lang="en-US" sz="2400" dirty="0"/>
              <a:t>“Abortion restrictions are an affront freedom, to </a:t>
            </a:r>
            <a:r>
              <a:rPr lang="en-US" sz="2400" dirty="0" err="1"/>
              <a:t>womens</a:t>
            </a:r>
            <a:r>
              <a:rPr lang="en-US" sz="2400" dirty="0"/>
              <a:t>’ right to control their own bodies”. “Oh, that’s funny, coming from someone who wants to take away everyone’s guns.”</a:t>
            </a:r>
          </a:p>
          <a:p>
            <a:endParaRPr lang="en-US" sz="2400" dirty="0"/>
          </a:p>
        </p:txBody>
      </p:sp>
      <p:pic>
        <p:nvPicPr>
          <p:cNvPr id="2" name="Picture 2" descr="Formal fallacy - Wikipedia">
            <a:extLst>
              <a:ext uri="{FF2B5EF4-FFF2-40B4-BE49-F238E27FC236}">
                <a16:creationId xmlns:a16="http://schemas.microsoft.com/office/drawing/2014/main" id="{DB3BBCDD-72A6-A03E-D8C2-CE0B73071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14384"/>
            <a:ext cx="2390081" cy="239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80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Aristotle</a:t>
            </a:r>
            <a:endParaRPr lang="en-US" dirty="0"/>
          </a:p>
        </p:txBody>
      </p:sp>
      <p:sp>
        <p:nvSpPr>
          <p:cNvPr id="2" name="TextBox 1">
            <a:extLst>
              <a:ext uri="{FF2B5EF4-FFF2-40B4-BE49-F238E27FC236}">
                <a16:creationId xmlns:a16="http://schemas.microsoft.com/office/drawing/2014/main" id="{E6A92D8F-BC67-D36F-DFAC-BB3167810E94}"/>
              </a:ext>
            </a:extLst>
          </p:cNvPr>
          <p:cNvSpPr txBox="1"/>
          <p:nvPr/>
        </p:nvSpPr>
        <p:spPr>
          <a:xfrm>
            <a:off x="2955235" y="735162"/>
            <a:ext cx="9236765" cy="5262979"/>
          </a:xfrm>
          <a:prstGeom prst="rect">
            <a:avLst/>
          </a:prstGeom>
          <a:noFill/>
        </p:spPr>
        <p:txBody>
          <a:bodyPr wrap="square" rtlCol="0">
            <a:spAutoFit/>
          </a:bodyPr>
          <a:lstStyle/>
          <a:p>
            <a:r>
              <a:rPr lang="en-US" sz="2400" u="sng" dirty="0"/>
              <a:t>Formal logic </a:t>
            </a:r>
            <a:r>
              <a:rPr lang="en-US" sz="2400" dirty="0"/>
              <a:t>examines what propositions necessarily follow from what other propositions because of their forms, </a:t>
            </a:r>
            <a:r>
              <a:rPr lang="en-US" sz="2400" i="1" dirty="0"/>
              <a:t>regardless of their content</a:t>
            </a:r>
          </a:p>
          <a:p>
            <a:endParaRPr lang="en-US" sz="1200" u="sng" dirty="0"/>
          </a:p>
          <a:p>
            <a:r>
              <a:rPr lang="en-US" sz="2400" u="sng" dirty="0"/>
              <a:t>Propositions</a:t>
            </a:r>
            <a:r>
              <a:rPr lang="en-US" sz="2400" dirty="0"/>
              <a:t>: declarative sentences that have a subject and a predicate, the thing that we are asserting about the subject.</a:t>
            </a:r>
          </a:p>
          <a:p>
            <a:endParaRPr lang="en-US" sz="1200" dirty="0"/>
          </a:p>
          <a:p>
            <a:r>
              <a:rPr lang="en-US" sz="2400" dirty="0"/>
              <a:t>All dogs have tails. Fido is a dog. Therefore. Fido has a tail.</a:t>
            </a:r>
          </a:p>
          <a:p>
            <a:r>
              <a:rPr lang="en-US" sz="2400" dirty="0"/>
              <a:t>All dogs have tails. Max has a tail. Therefore, Max is a dog.</a:t>
            </a:r>
          </a:p>
          <a:p>
            <a:endParaRPr lang="en-US" sz="1200" dirty="0"/>
          </a:p>
          <a:p>
            <a:r>
              <a:rPr lang="en-US" sz="2400" dirty="0"/>
              <a:t>All X’s have F.</a:t>
            </a:r>
          </a:p>
          <a:p>
            <a:r>
              <a:rPr lang="en-US" sz="2400" dirty="0"/>
              <a:t>x is a n X</a:t>
            </a:r>
          </a:p>
          <a:p>
            <a:r>
              <a:rPr lang="en-US" sz="2400" dirty="0"/>
              <a:t>Therefore, x has F.</a:t>
            </a:r>
          </a:p>
          <a:p>
            <a:endParaRPr lang="en-US" sz="1200" dirty="0"/>
          </a:p>
          <a:p>
            <a:r>
              <a:rPr lang="en-US" sz="2400" dirty="0"/>
              <a:t>All X’s have F.</a:t>
            </a:r>
          </a:p>
          <a:p>
            <a:r>
              <a:rPr lang="en-US" sz="2400" dirty="0"/>
              <a:t>x has an F.</a:t>
            </a:r>
          </a:p>
          <a:p>
            <a:r>
              <a:rPr lang="en-US" sz="2400" dirty="0"/>
              <a:t>Therefore, x is an X.</a:t>
            </a:r>
          </a:p>
        </p:txBody>
      </p:sp>
      <p:pic>
        <p:nvPicPr>
          <p:cNvPr id="1025" name="Picture 1" descr="page79image7422160">
            <a:extLst>
              <a:ext uri="{FF2B5EF4-FFF2-40B4-BE49-F238E27FC236}">
                <a16:creationId xmlns:a16="http://schemas.microsoft.com/office/drawing/2014/main" id="{068C3F88-F087-858D-29B0-7F32F9A0B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87" y="1311965"/>
            <a:ext cx="2238786" cy="36058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C2B5D3-1011-8CCB-9F3D-D79BE97D7CCC}"/>
              </a:ext>
            </a:extLst>
          </p:cNvPr>
          <p:cNvSpPr txBox="1"/>
          <p:nvPr/>
        </p:nvSpPr>
        <p:spPr>
          <a:xfrm>
            <a:off x="410818" y="4917797"/>
            <a:ext cx="1370888" cy="646331"/>
          </a:xfrm>
          <a:prstGeom prst="rect">
            <a:avLst/>
          </a:prstGeom>
          <a:noFill/>
        </p:spPr>
        <p:txBody>
          <a:bodyPr wrap="none" rtlCol="0">
            <a:spAutoFit/>
          </a:bodyPr>
          <a:lstStyle/>
          <a:p>
            <a:r>
              <a:rPr lang="en-US" dirty="0"/>
              <a:t>Aristotle</a:t>
            </a:r>
          </a:p>
          <a:p>
            <a:r>
              <a:rPr lang="en-US" dirty="0"/>
              <a:t>384-322 BCE</a:t>
            </a:r>
          </a:p>
        </p:txBody>
      </p:sp>
    </p:spTree>
    <p:extLst>
      <p:ext uri="{BB962C8B-B14F-4D97-AF65-F5344CB8AC3E}">
        <p14:creationId xmlns:p14="http://schemas.microsoft.com/office/powerpoint/2010/main" val="237723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92D8F-BC67-D36F-DFAC-BB3167810E94}"/>
              </a:ext>
            </a:extLst>
          </p:cNvPr>
          <p:cNvSpPr txBox="1"/>
          <p:nvPr/>
        </p:nvSpPr>
        <p:spPr>
          <a:xfrm>
            <a:off x="2798352" y="621427"/>
            <a:ext cx="6610691" cy="1292662"/>
          </a:xfrm>
          <a:prstGeom prst="rect">
            <a:avLst/>
          </a:prstGeom>
          <a:noFill/>
        </p:spPr>
        <p:txBody>
          <a:bodyPr wrap="square" rtlCol="0">
            <a:spAutoFit/>
          </a:bodyPr>
          <a:lstStyle/>
          <a:p>
            <a:r>
              <a:rPr lang="en-US" sz="2400" b="1" dirty="0"/>
              <a:t>Aristotle’s categorical propositions:</a:t>
            </a:r>
          </a:p>
          <a:p>
            <a:r>
              <a:rPr lang="en-US" dirty="0"/>
              <a:t>A proposition is true </a:t>
            </a:r>
            <a:r>
              <a:rPr lang="en-US" dirty="0" err="1"/>
              <a:t>iff</a:t>
            </a:r>
            <a:r>
              <a:rPr lang="en-US" dirty="0"/>
              <a:t> (if and only if) the subject has the property asserted by the predicate and is false if not. Four types of categorical propositions, presented in Aristotle’s “square of opposition”</a:t>
            </a:r>
          </a:p>
        </p:txBody>
      </p:sp>
      <p:pic>
        <p:nvPicPr>
          <p:cNvPr id="1025" name="Picture 1" descr="page79image7422160">
            <a:extLst>
              <a:ext uri="{FF2B5EF4-FFF2-40B4-BE49-F238E27FC236}">
                <a16:creationId xmlns:a16="http://schemas.microsoft.com/office/drawing/2014/main" id="{068C3F88-F087-858D-29B0-7F32F9A0B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87" y="1311965"/>
            <a:ext cx="2238786" cy="36058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C2B5D3-1011-8CCB-9F3D-D79BE97D7CCC}"/>
              </a:ext>
            </a:extLst>
          </p:cNvPr>
          <p:cNvSpPr txBox="1"/>
          <p:nvPr/>
        </p:nvSpPr>
        <p:spPr>
          <a:xfrm>
            <a:off x="410818" y="4917797"/>
            <a:ext cx="1370888" cy="646331"/>
          </a:xfrm>
          <a:prstGeom prst="rect">
            <a:avLst/>
          </a:prstGeom>
          <a:noFill/>
        </p:spPr>
        <p:txBody>
          <a:bodyPr wrap="none" rtlCol="0">
            <a:spAutoFit/>
          </a:bodyPr>
          <a:lstStyle/>
          <a:p>
            <a:r>
              <a:rPr lang="en-US" dirty="0"/>
              <a:t>Aristotle</a:t>
            </a:r>
          </a:p>
          <a:p>
            <a:r>
              <a:rPr lang="en-US" dirty="0"/>
              <a:t>384-322 BCE</a:t>
            </a:r>
          </a:p>
        </p:txBody>
      </p:sp>
      <p:grpSp>
        <p:nvGrpSpPr>
          <p:cNvPr id="15" name="Group 14">
            <a:extLst>
              <a:ext uri="{FF2B5EF4-FFF2-40B4-BE49-F238E27FC236}">
                <a16:creationId xmlns:a16="http://schemas.microsoft.com/office/drawing/2014/main" id="{B6CB4887-6564-FDBC-DC24-65DFB5221A47}"/>
              </a:ext>
            </a:extLst>
          </p:cNvPr>
          <p:cNvGrpSpPr/>
          <p:nvPr/>
        </p:nvGrpSpPr>
        <p:grpSpPr>
          <a:xfrm>
            <a:off x="2516249" y="1914089"/>
            <a:ext cx="6783464" cy="3936562"/>
            <a:chOff x="3631209" y="2163515"/>
            <a:chExt cx="6783464" cy="3936562"/>
          </a:xfrm>
        </p:grpSpPr>
        <p:pic>
          <p:nvPicPr>
            <p:cNvPr id="8" name="Picture 7">
              <a:extLst>
                <a:ext uri="{FF2B5EF4-FFF2-40B4-BE49-F238E27FC236}">
                  <a16:creationId xmlns:a16="http://schemas.microsoft.com/office/drawing/2014/main" id="{AA2F4BB5-8CF1-C727-F3BC-F6F9FF0E82E2}"/>
                </a:ext>
              </a:extLst>
            </p:cNvPr>
            <p:cNvPicPr>
              <a:picLocks noChangeAspect="1"/>
            </p:cNvPicPr>
            <p:nvPr/>
          </p:nvPicPr>
          <p:blipFill>
            <a:blip r:embed="rId4"/>
            <a:stretch>
              <a:fillRect/>
            </a:stretch>
          </p:blipFill>
          <p:spPr>
            <a:xfrm>
              <a:off x="4736941" y="2611229"/>
              <a:ext cx="4572000" cy="3225800"/>
            </a:xfrm>
            <a:prstGeom prst="rect">
              <a:avLst/>
            </a:prstGeom>
          </p:spPr>
        </p:pic>
        <p:sp>
          <p:nvSpPr>
            <p:cNvPr id="10" name="TextBox 9">
              <a:extLst>
                <a:ext uri="{FF2B5EF4-FFF2-40B4-BE49-F238E27FC236}">
                  <a16:creationId xmlns:a16="http://schemas.microsoft.com/office/drawing/2014/main" id="{D5E62067-79C3-0658-9AD6-5C06AE0FD9CF}"/>
                </a:ext>
              </a:extLst>
            </p:cNvPr>
            <p:cNvSpPr txBox="1"/>
            <p:nvPr/>
          </p:nvSpPr>
          <p:spPr>
            <a:xfrm>
              <a:off x="3631209" y="3886340"/>
              <a:ext cx="1255643" cy="369332"/>
            </a:xfrm>
            <a:prstGeom prst="rect">
              <a:avLst/>
            </a:prstGeom>
            <a:noFill/>
          </p:spPr>
          <p:txBody>
            <a:bodyPr wrap="square">
              <a:spAutoFit/>
            </a:bodyPr>
            <a:lstStyle/>
            <a:p>
              <a:r>
                <a:rPr lang="en-US" sz="1800" dirty="0"/>
                <a:t>Affirmative</a:t>
              </a:r>
            </a:p>
          </p:txBody>
        </p:sp>
        <p:sp>
          <p:nvSpPr>
            <p:cNvPr id="12" name="TextBox 11">
              <a:extLst>
                <a:ext uri="{FF2B5EF4-FFF2-40B4-BE49-F238E27FC236}">
                  <a16:creationId xmlns:a16="http://schemas.microsoft.com/office/drawing/2014/main" id="{107B53A2-9C83-7541-866F-28E1C2C9FA97}"/>
                </a:ext>
              </a:extLst>
            </p:cNvPr>
            <p:cNvSpPr txBox="1"/>
            <p:nvPr/>
          </p:nvSpPr>
          <p:spPr>
            <a:xfrm>
              <a:off x="6395119" y="5730745"/>
              <a:ext cx="1255643" cy="369332"/>
            </a:xfrm>
            <a:prstGeom prst="rect">
              <a:avLst/>
            </a:prstGeom>
            <a:noFill/>
          </p:spPr>
          <p:txBody>
            <a:bodyPr wrap="square">
              <a:spAutoFit/>
            </a:bodyPr>
            <a:lstStyle/>
            <a:p>
              <a:r>
                <a:rPr lang="en-US" sz="1800" dirty="0"/>
                <a:t>Particular</a:t>
              </a:r>
            </a:p>
          </p:txBody>
        </p:sp>
        <p:sp>
          <p:nvSpPr>
            <p:cNvPr id="13" name="TextBox 12">
              <a:extLst>
                <a:ext uri="{FF2B5EF4-FFF2-40B4-BE49-F238E27FC236}">
                  <a16:creationId xmlns:a16="http://schemas.microsoft.com/office/drawing/2014/main" id="{020ED73C-D13C-D181-E7BB-3ECB315624C7}"/>
                </a:ext>
              </a:extLst>
            </p:cNvPr>
            <p:cNvSpPr txBox="1"/>
            <p:nvPr/>
          </p:nvSpPr>
          <p:spPr>
            <a:xfrm>
              <a:off x="9159030" y="3854797"/>
              <a:ext cx="1255643" cy="369332"/>
            </a:xfrm>
            <a:prstGeom prst="rect">
              <a:avLst/>
            </a:prstGeom>
            <a:noFill/>
          </p:spPr>
          <p:txBody>
            <a:bodyPr wrap="square">
              <a:spAutoFit/>
            </a:bodyPr>
            <a:lstStyle/>
            <a:p>
              <a:r>
                <a:rPr lang="en-US" sz="1800" dirty="0"/>
                <a:t>Negative</a:t>
              </a:r>
            </a:p>
          </p:txBody>
        </p:sp>
        <p:sp>
          <p:nvSpPr>
            <p:cNvPr id="14" name="TextBox 13">
              <a:extLst>
                <a:ext uri="{FF2B5EF4-FFF2-40B4-BE49-F238E27FC236}">
                  <a16:creationId xmlns:a16="http://schemas.microsoft.com/office/drawing/2014/main" id="{A3AF8ED8-942F-5CEC-453E-D3B373809710}"/>
                </a:ext>
              </a:extLst>
            </p:cNvPr>
            <p:cNvSpPr txBox="1"/>
            <p:nvPr/>
          </p:nvSpPr>
          <p:spPr>
            <a:xfrm>
              <a:off x="6395119" y="2163515"/>
              <a:ext cx="1255643" cy="369332"/>
            </a:xfrm>
            <a:prstGeom prst="rect">
              <a:avLst/>
            </a:prstGeom>
            <a:noFill/>
          </p:spPr>
          <p:txBody>
            <a:bodyPr wrap="square">
              <a:spAutoFit/>
            </a:bodyPr>
            <a:lstStyle/>
            <a:p>
              <a:r>
                <a:rPr lang="en-US" sz="1800" dirty="0"/>
                <a:t>Universal</a:t>
              </a:r>
            </a:p>
          </p:txBody>
        </p:sp>
      </p:grpSp>
      <p:sp>
        <p:nvSpPr>
          <p:cNvPr id="16" name="TextBox 15">
            <a:extLst>
              <a:ext uri="{FF2B5EF4-FFF2-40B4-BE49-F238E27FC236}">
                <a16:creationId xmlns:a16="http://schemas.microsoft.com/office/drawing/2014/main" id="{778AB481-BE36-E843-9E5A-B15D7598B1D5}"/>
              </a:ext>
            </a:extLst>
          </p:cNvPr>
          <p:cNvSpPr txBox="1"/>
          <p:nvPr/>
        </p:nvSpPr>
        <p:spPr>
          <a:xfrm>
            <a:off x="9299713" y="1238662"/>
            <a:ext cx="2666999" cy="1631216"/>
          </a:xfrm>
          <a:prstGeom prst="rect">
            <a:avLst/>
          </a:prstGeom>
          <a:noFill/>
        </p:spPr>
        <p:txBody>
          <a:bodyPr wrap="square" rtlCol="0">
            <a:spAutoFit/>
          </a:bodyPr>
          <a:lstStyle/>
          <a:p>
            <a:r>
              <a:rPr lang="en-US" sz="2000" b="1" dirty="0"/>
              <a:t>Contradictories</a:t>
            </a:r>
            <a:r>
              <a:rPr lang="en-US" sz="2000" dirty="0"/>
              <a:t>:</a:t>
            </a:r>
          </a:p>
          <a:p>
            <a:r>
              <a:rPr lang="en-US" sz="2000" dirty="0"/>
              <a:t>Opposite corners are negations, as in A is true </a:t>
            </a:r>
            <a:r>
              <a:rPr lang="en-US" sz="2000" dirty="0" err="1"/>
              <a:t>iff</a:t>
            </a:r>
            <a:r>
              <a:rPr lang="en-US" sz="2000" dirty="0"/>
              <a:t> O is false, and I is true </a:t>
            </a:r>
            <a:r>
              <a:rPr lang="en-US" sz="2000" dirty="0" err="1"/>
              <a:t>iff</a:t>
            </a:r>
            <a:r>
              <a:rPr lang="en-US" sz="2000" dirty="0"/>
              <a:t> E is false </a:t>
            </a:r>
          </a:p>
        </p:txBody>
      </p:sp>
      <p:sp>
        <p:nvSpPr>
          <p:cNvPr id="17" name="TextBox 16">
            <a:extLst>
              <a:ext uri="{FF2B5EF4-FFF2-40B4-BE49-F238E27FC236}">
                <a16:creationId xmlns:a16="http://schemas.microsoft.com/office/drawing/2014/main" id="{F5BCBA66-28ED-BBEE-B6A2-52EF1836A9F1}"/>
              </a:ext>
            </a:extLst>
          </p:cNvPr>
          <p:cNvSpPr txBox="1"/>
          <p:nvPr/>
        </p:nvSpPr>
        <p:spPr>
          <a:xfrm>
            <a:off x="9299713" y="3034051"/>
            <a:ext cx="2666999" cy="1323439"/>
          </a:xfrm>
          <a:prstGeom prst="rect">
            <a:avLst/>
          </a:prstGeom>
          <a:noFill/>
        </p:spPr>
        <p:txBody>
          <a:bodyPr wrap="square" rtlCol="0">
            <a:spAutoFit/>
          </a:bodyPr>
          <a:lstStyle/>
          <a:p>
            <a:r>
              <a:rPr lang="en-US" sz="2000" b="1" dirty="0"/>
              <a:t>Contraries</a:t>
            </a:r>
            <a:r>
              <a:rPr lang="en-US" sz="2000" dirty="0"/>
              <a:t>:</a:t>
            </a:r>
          </a:p>
          <a:p>
            <a:r>
              <a:rPr lang="en-US" sz="2000" dirty="0"/>
              <a:t>A and E sentences cannot both be true, but can both be false</a:t>
            </a:r>
          </a:p>
        </p:txBody>
      </p:sp>
      <p:sp>
        <p:nvSpPr>
          <p:cNvPr id="18" name="TextBox 17">
            <a:extLst>
              <a:ext uri="{FF2B5EF4-FFF2-40B4-BE49-F238E27FC236}">
                <a16:creationId xmlns:a16="http://schemas.microsoft.com/office/drawing/2014/main" id="{3A129216-561B-4131-3813-092F7FE4D6E9}"/>
              </a:ext>
            </a:extLst>
          </p:cNvPr>
          <p:cNvSpPr txBox="1"/>
          <p:nvPr/>
        </p:nvSpPr>
        <p:spPr>
          <a:xfrm>
            <a:off x="9299713" y="4617612"/>
            <a:ext cx="2666999" cy="1323439"/>
          </a:xfrm>
          <a:prstGeom prst="rect">
            <a:avLst/>
          </a:prstGeom>
          <a:noFill/>
        </p:spPr>
        <p:txBody>
          <a:bodyPr wrap="square" rtlCol="0">
            <a:spAutoFit/>
          </a:bodyPr>
          <a:lstStyle/>
          <a:p>
            <a:r>
              <a:rPr lang="en-US" sz="2000" b="1" dirty="0"/>
              <a:t>Subcontraries</a:t>
            </a:r>
            <a:r>
              <a:rPr lang="en-US" sz="2000" dirty="0"/>
              <a:t>:</a:t>
            </a:r>
          </a:p>
          <a:p>
            <a:r>
              <a:rPr lang="en-US" sz="2000" dirty="0"/>
              <a:t>I and O sentences can both be true, but cannot both be false</a:t>
            </a:r>
          </a:p>
        </p:txBody>
      </p:sp>
      <p:sp>
        <p:nvSpPr>
          <p:cNvPr id="20" name="Title 6">
            <a:extLst>
              <a:ext uri="{FF2B5EF4-FFF2-40B4-BE49-F238E27FC236}">
                <a16:creationId xmlns:a16="http://schemas.microsoft.com/office/drawing/2014/main" id="{F1632B8A-BAB4-9400-063D-18A4F8B077F4}"/>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Aristotle</a:t>
            </a:r>
            <a:endParaRPr lang="en-US" dirty="0"/>
          </a:p>
        </p:txBody>
      </p:sp>
    </p:spTree>
    <p:extLst>
      <p:ext uri="{BB962C8B-B14F-4D97-AF65-F5344CB8AC3E}">
        <p14:creationId xmlns:p14="http://schemas.microsoft.com/office/powerpoint/2010/main" val="78601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5025"/>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Philosophy Week</a:t>
            </a:r>
            <a:endParaRPr lang="en-US" dirty="0"/>
          </a:p>
        </p:txBody>
      </p:sp>
      <p:sp>
        <p:nvSpPr>
          <p:cNvPr id="3" name="Google Shape;61;p14">
            <a:extLst>
              <a:ext uri="{FF2B5EF4-FFF2-40B4-BE49-F238E27FC236}">
                <a16:creationId xmlns:a16="http://schemas.microsoft.com/office/drawing/2014/main" id="{BAE2D950-9CDC-6AD6-B36C-1BD2A42213A9}"/>
              </a:ext>
            </a:extLst>
          </p:cNvPr>
          <p:cNvSpPr txBox="1">
            <a:spLocks/>
          </p:cNvSpPr>
          <p:nvPr/>
        </p:nvSpPr>
        <p:spPr>
          <a:xfrm>
            <a:off x="2291101" y="738380"/>
            <a:ext cx="9900899" cy="529254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3294B"/>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3294B"/>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3294B"/>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3294B"/>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3294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2400" dirty="0"/>
              <a:t>We take philosophy for granted now, because much of it has just become a part of human culture the world over.</a:t>
            </a:r>
          </a:p>
          <a:p>
            <a:pPr marL="0" indent="0">
              <a:buClr>
                <a:schemeClr val="dk1"/>
              </a:buClr>
              <a:buNone/>
            </a:pPr>
            <a:endParaRPr lang="en-US" sz="1200" dirty="0"/>
          </a:p>
          <a:p>
            <a:pPr marL="0" indent="0">
              <a:spcBef>
                <a:spcPts val="0"/>
              </a:spcBef>
              <a:buClr>
                <a:schemeClr val="dk1"/>
              </a:buClr>
              <a:buNone/>
            </a:pPr>
            <a:r>
              <a:rPr lang="en-US" sz="2400" dirty="0"/>
              <a:t>Early Greek philosophy explored many questions, falling into four categories</a:t>
            </a:r>
          </a:p>
          <a:p>
            <a:pPr marL="0" indent="0">
              <a:spcBef>
                <a:spcPts val="0"/>
              </a:spcBef>
              <a:buClr>
                <a:schemeClr val="dk1"/>
              </a:buClr>
              <a:buNone/>
            </a:pPr>
            <a:endParaRPr lang="en-US" sz="1200" dirty="0"/>
          </a:p>
          <a:p>
            <a:pPr marL="342900" indent="-342900">
              <a:spcBef>
                <a:spcPts val="0"/>
              </a:spcBef>
              <a:buClr>
                <a:schemeClr val="dk1"/>
              </a:buClr>
              <a:buFont typeface="+mj-lt"/>
              <a:buAutoNum type="arabicPeriod"/>
            </a:pPr>
            <a:r>
              <a:rPr lang="en-US" sz="2400" dirty="0"/>
              <a:t>How the world is</a:t>
            </a:r>
            <a:endParaRPr lang="en-US" sz="2400" u="sng" dirty="0"/>
          </a:p>
          <a:p>
            <a:pPr lvl="1">
              <a:spcBef>
                <a:spcPts val="0"/>
              </a:spcBef>
              <a:buClr>
                <a:schemeClr val="dk1"/>
              </a:buClr>
            </a:pPr>
            <a:r>
              <a:rPr lang="en-US" sz="1600" u="sng" dirty="0"/>
              <a:t>Physics</a:t>
            </a:r>
            <a:r>
              <a:rPr lang="en-US" sz="1600" dirty="0"/>
              <a:t>: the nature of things. Also called ”natural philosophy”, and eventually “science”</a:t>
            </a:r>
          </a:p>
          <a:p>
            <a:pPr lvl="1">
              <a:spcBef>
                <a:spcPts val="0"/>
              </a:spcBef>
              <a:buClr>
                <a:schemeClr val="dk1"/>
              </a:buClr>
            </a:pPr>
            <a:r>
              <a:rPr lang="en-US" sz="1600" u="sng" dirty="0"/>
              <a:t>Metaphysics</a:t>
            </a:r>
            <a:r>
              <a:rPr lang="en-US" sz="1600" dirty="0"/>
              <a:t>: literally “after physics”. Foundational topics involving primitive units of the universe, nature of time, space, mind, and God. </a:t>
            </a:r>
          </a:p>
          <a:p>
            <a:pPr marL="457200" lvl="1" indent="0">
              <a:spcBef>
                <a:spcPts val="0"/>
              </a:spcBef>
              <a:buClr>
                <a:schemeClr val="dk1"/>
              </a:buClr>
              <a:buNone/>
            </a:pPr>
            <a:endParaRPr lang="en-US" sz="1600" dirty="0"/>
          </a:p>
          <a:p>
            <a:pPr marL="342900" indent="-342900">
              <a:spcBef>
                <a:spcPts val="0"/>
              </a:spcBef>
              <a:buClr>
                <a:schemeClr val="dk1"/>
              </a:buClr>
              <a:buFont typeface="+mj-lt"/>
              <a:buAutoNum type="arabicPeriod"/>
            </a:pPr>
            <a:r>
              <a:rPr lang="en-US" sz="2400" dirty="0"/>
              <a:t>How the world ought to be</a:t>
            </a:r>
          </a:p>
          <a:p>
            <a:pPr lvl="1">
              <a:spcBef>
                <a:spcPts val="0"/>
              </a:spcBef>
              <a:buClr>
                <a:schemeClr val="dk1"/>
              </a:buClr>
            </a:pPr>
            <a:r>
              <a:rPr lang="en-US" sz="1600" u="sng" dirty="0"/>
              <a:t>Ethics</a:t>
            </a:r>
            <a:r>
              <a:rPr lang="en-US" sz="1600" dirty="0"/>
              <a:t>: how one should live or behave</a:t>
            </a:r>
          </a:p>
          <a:p>
            <a:pPr lvl="1">
              <a:spcBef>
                <a:spcPts val="0"/>
              </a:spcBef>
              <a:buClr>
                <a:schemeClr val="dk1"/>
              </a:buClr>
            </a:pPr>
            <a:r>
              <a:rPr lang="en-US" sz="1600" u="sng" dirty="0"/>
              <a:t>Aesthetics</a:t>
            </a:r>
            <a:r>
              <a:rPr lang="en-US" sz="1600" dirty="0"/>
              <a:t>: what makes something have value</a:t>
            </a:r>
          </a:p>
          <a:p>
            <a:pPr marL="457200" lvl="1" indent="0">
              <a:spcBef>
                <a:spcPts val="0"/>
              </a:spcBef>
              <a:buClr>
                <a:schemeClr val="dk1"/>
              </a:buClr>
              <a:buNone/>
            </a:pPr>
            <a:endParaRPr lang="en-US" sz="1600" dirty="0"/>
          </a:p>
          <a:p>
            <a:pPr marL="457200" indent="-457200">
              <a:spcBef>
                <a:spcPts val="0"/>
              </a:spcBef>
              <a:buClr>
                <a:schemeClr val="dk1"/>
              </a:buClr>
              <a:buFont typeface="+mj-lt"/>
              <a:buAutoNum type="arabicPeriod"/>
            </a:pPr>
            <a:r>
              <a:rPr lang="en-US" sz="2400" dirty="0"/>
              <a:t>How should we go about answering these kinds of questions?</a:t>
            </a:r>
          </a:p>
          <a:p>
            <a:pPr lvl="1">
              <a:spcBef>
                <a:spcPts val="0"/>
              </a:spcBef>
              <a:buClr>
                <a:schemeClr val="dk1"/>
              </a:buClr>
            </a:pPr>
            <a:r>
              <a:rPr lang="en-US" sz="1800" u="sng" dirty="0"/>
              <a:t>Logic</a:t>
            </a:r>
            <a:r>
              <a:rPr lang="en-US" sz="1800" dirty="0"/>
              <a:t>: the art of reasoning</a:t>
            </a:r>
          </a:p>
          <a:p>
            <a:pPr marL="457200" lvl="1" indent="0">
              <a:spcBef>
                <a:spcPts val="0"/>
              </a:spcBef>
              <a:buClr>
                <a:schemeClr val="dk1"/>
              </a:buClr>
              <a:buNone/>
            </a:pPr>
            <a:endParaRPr lang="en-US" sz="1200" dirty="0"/>
          </a:p>
          <a:p>
            <a:pPr marL="457200" indent="-457200">
              <a:spcBef>
                <a:spcPts val="0"/>
              </a:spcBef>
              <a:buClr>
                <a:schemeClr val="dk1"/>
              </a:buClr>
              <a:buFont typeface="+mj-lt"/>
              <a:buAutoNum type="arabicPeriod"/>
            </a:pPr>
            <a:r>
              <a:rPr lang="en-US" sz="2400" dirty="0"/>
              <a:t>How do we know our answers and methods are correct?</a:t>
            </a:r>
          </a:p>
          <a:p>
            <a:pPr lvl="1">
              <a:spcBef>
                <a:spcPts val="0"/>
              </a:spcBef>
              <a:buClr>
                <a:schemeClr val="dk1"/>
              </a:buClr>
            </a:pPr>
            <a:r>
              <a:rPr lang="en-US" sz="1800" u="sng" dirty="0"/>
              <a:t>Epistemology</a:t>
            </a:r>
            <a:r>
              <a:rPr lang="en-US" sz="1800" dirty="0"/>
              <a:t>: the study of knowledge</a:t>
            </a:r>
          </a:p>
          <a:p>
            <a:pPr indent="-342900">
              <a:spcBef>
                <a:spcPts val="0"/>
              </a:spcBef>
              <a:buClr>
                <a:schemeClr val="dk1"/>
              </a:buClr>
              <a:buSzPts val="1800"/>
            </a:pPr>
            <a:endParaRPr lang="en-US" sz="2200" dirty="0"/>
          </a:p>
        </p:txBody>
      </p:sp>
      <p:pic>
        <p:nvPicPr>
          <p:cNvPr id="5" name="Picture 2" descr="Food for Thought">
            <a:extLst>
              <a:ext uri="{FF2B5EF4-FFF2-40B4-BE49-F238E27FC236}">
                <a16:creationId xmlns:a16="http://schemas.microsoft.com/office/drawing/2014/main" id="{E9284C54-53E4-4F7F-4CE6-E82E4346D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8656"/>
            <a:ext cx="2291101" cy="3257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060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92D8F-BC67-D36F-DFAC-BB3167810E94}"/>
              </a:ext>
            </a:extLst>
          </p:cNvPr>
          <p:cNvSpPr txBox="1"/>
          <p:nvPr/>
        </p:nvSpPr>
        <p:spPr>
          <a:xfrm>
            <a:off x="3091894" y="881897"/>
            <a:ext cx="9236765" cy="769441"/>
          </a:xfrm>
          <a:prstGeom prst="rect">
            <a:avLst/>
          </a:prstGeom>
          <a:noFill/>
        </p:spPr>
        <p:txBody>
          <a:bodyPr wrap="square" rtlCol="0">
            <a:spAutoFit/>
          </a:bodyPr>
          <a:lstStyle/>
          <a:p>
            <a:r>
              <a:rPr lang="en-US" sz="2400" b="1" dirty="0"/>
              <a:t>Existential vs. Hypothetical</a:t>
            </a:r>
          </a:p>
          <a:p>
            <a:r>
              <a:rPr lang="en-US" sz="2000" dirty="0"/>
              <a:t>What about “All unicorns have a horn”</a:t>
            </a:r>
          </a:p>
        </p:txBody>
      </p:sp>
      <p:pic>
        <p:nvPicPr>
          <p:cNvPr id="1025" name="Picture 1" descr="page79image7422160">
            <a:extLst>
              <a:ext uri="{FF2B5EF4-FFF2-40B4-BE49-F238E27FC236}">
                <a16:creationId xmlns:a16="http://schemas.microsoft.com/office/drawing/2014/main" id="{068C3F88-F087-858D-29B0-7F32F9A0B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87" y="1311965"/>
            <a:ext cx="2238786" cy="36058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C2B5D3-1011-8CCB-9F3D-D79BE97D7CCC}"/>
              </a:ext>
            </a:extLst>
          </p:cNvPr>
          <p:cNvSpPr txBox="1"/>
          <p:nvPr/>
        </p:nvSpPr>
        <p:spPr>
          <a:xfrm>
            <a:off x="410818" y="4917797"/>
            <a:ext cx="1370888" cy="646331"/>
          </a:xfrm>
          <a:prstGeom prst="rect">
            <a:avLst/>
          </a:prstGeom>
          <a:noFill/>
        </p:spPr>
        <p:txBody>
          <a:bodyPr wrap="none" rtlCol="0">
            <a:spAutoFit/>
          </a:bodyPr>
          <a:lstStyle/>
          <a:p>
            <a:r>
              <a:rPr lang="en-US" dirty="0"/>
              <a:t>Aristotle</a:t>
            </a:r>
          </a:p>
          <a:p>
            <a:r>
              <a:rPr lang="en-US" dirty="0"/>
              <a:t>384-322 BCE</a:t>
            </a:r>
          </a:p>
        </p:txBody>
      </p:sp>
      <p:grpSp>
        <p:nvGrpSpPr>
          <p:cNvPr id="15" name="Group 14">
            <a:extLst>
              <a:ext uri="{FF2B5EF4-FFF2-40B4-BE49-F238E27FC236}">
                <a16:creationId xmlns:a16="http://schemas.microsoft.com/office/drawing/2014/main" id="{B6CB4887-6564-FDBC-DC24-65DFB5221A47}"/>
              </a:ext>
            </a:extLst>
          </p:cNvPr>
          <p:cNvGrpSpPr/>
          <p:nvPr/>
        </p:nvGrpSpPr>
        <p:grpSpPr>
          <a:xfrm>
            <a:off x="2464073" y="2004489"/>
            <a:ext cx="6783464" cy="3936562"/>
            <a:chOff x="3631209" y="2163515"/>
            <a:chExt cx="6783464" cy="3936562"/>
          </a:xfrm>
        </p:grpSpPr>
        <p:pic>
          <p:nvPicPr>
            <p:cNvPr id="8" name="Picture 7">
              <a:extLst>
                <a:ext uri="{FF2B5EF4-FFF2-40B4-BE49-F238E27FC236}">
                  <a16:creationId xmlns:a16="http://schemas.microsoft.com/office/drawing/2014/main" id="{AA2F4BB5-8CF1-C727-F3BC-F6F9FF0E82E2}"/>
                </a:ext>
              </a:extLst>
            </p:cNvPr>
            <p:cNvPicPr>
              <a:picLocks noChangeAspect="1"/>
            </p:cNvPicPr>
            <p:nvPr/>
          </p:nvPicPr>
          <p:blipFill>
            <a:blip r:embed="rId4"/>
            <a:stretch>
              <a:fillRect/>
            </a:stretch>
          </p:blipFill>
          <p:spPr>
            <a:xfrm>
              <a:off x="4736941" y="2611229"/>
              <a:ext cx="4572000" cy="3225800"/>
            </a:xfrm>
            <a:prstGeom prst="rect">
              <a:avLst/>
            </a:prstGeom>
          </p:spPr>
        </p:pic>
        <p:sp>
          <p:nvSpPr>
            <p:cNvPr id="10" name="TextBox 9">
              <a:extLst>
                <a:ext uri="{FF2B5EF4-FFF2-40B4-BE49-F238E27FC236}">
                  <a16:creationId xmlns:a16="http://schemas.microsoft.com/office/drawing/2014/main" id="{D5E62067-79C3-0658-9AD6-5C06AE0FD9CF}"/>
                </a:ext>
              </a:extLst>
            </p:cNvPr>
            <p:cNvSpPr txBox="1"/>
            <p:nvPr/>
          </p:nvSpPr>
          <p:spPr>
            <a:xfrm>
              <a:off x="3631209" y="3886340"/>
              <a:ext cx="1255643" cy="369332"/>
            </a:xfrm>
            <a:prstGeom prst="rect">
              <a:avLst/>
            </a:prstGeom>
            <a:noFill/>
          </p:spPr>
          <p:txBody>
            <a:bodyPr wrap="square">
              <a:spAutoFit/>
            </a:bodyPr>
            <a:lstStyle/>
            <a:p>
              <a:r>
                <a:rPr lang="en-US" sz="1800" dirty="0"/>
                <a:t>Affirmative</a:t>
              </a:r>
            </a:p>
          </p:txBody>
        </p:sp>
        <p:sp>
          <p:nvSpPr>
            <p:cNvPr id="12" name="TextBox 11">
              <a:extLst>
                <a:ext uri="{FF2B5EF4-FFF2-40B4-BE49-F238E27FC236}">
                  <a16:creationId xmlns:a16="http://schemas.microsoft.com/office/drawing/2014/main" id="{107B53A2-9C83-7541-866F-28E1C2C9FA97}"/>
                </a:ext>
              </a:extLst>
            </p:cNvPr>
            <p:cNvSpPr txBox="1"/>
            <p:nvPr/>
          </p:nvSpPr>
          <p:spPr>
            <a:xfrm>
              <a:off x="6395119" y="5730745"/>
              <a:ext cx="1255643" cy="369332"/>
            </a:xfrm>
            <a:prstGeom prst="rect">
              <a:avLst/>
            </a:prstGeom>
            <a:noFill/>
          </p:spPr>
          <p:txBody>
            <a:bodyPr wrap="square">
              <a:spAutoFit/>
            </a:bodyPr>
            <a:lstStyle/>
            <a:p>
              <a:r>
                <a:rPr lang="en-US" sz="1800" dirty="0"/>
                <a:t>Particular</a:t>
              </a:r>
            </a:p>
          </p:txBody>
        </p:sp>
        <p:sp>
          <p:nvSpPr>
            <p:cNvPr id="13" name="TextBox 12">
              <a:extLst>
                <a:ext uri="{FF2B5EF4-FFF2-40B4-BE49-F238E27FC236}">
                  <a16:creationId xmlns:a16="http://schemas.microsoft.com/office/drawing/2014/main" id="{020ED73C-D13C-D181-E7BB-3ECB315624C7}"/>
                </a:ext>
              </a:extLst>
            </p:cNvPr>
            <p:cNvSpPr txBox="1"/>
            <p:nvPr/>
          </p:nvSpPr>
          <p:spPr>
            <a:xfrm>
              <a:off x="9159030" y="3854797"/>
              <a:ext cx="1255643" cy="369332"/>
            </a:xfrm>
            <a:prstGeom prst="rect">
              <a:avLst/>
            </a:prstGeom>
            <a:noFill/>
          </p:spPr>
          <p:txBody>
            <a:bodyPr wrap="square">
              <a:spAutoFit/>
            </a:bodyPr>
            <a:lstStyle/>
            <a:p>
              <a:r>
                <a:rPr lang="en-US" sz="1800" dirty="0"/>
                <a:t>Negative</a:t>
              </a:r>
            </a:p>
          </p:txBody>
        </p:sp>
        <p:sp>
          <p:nvSpPr>
            <p:cNvPr id="14" name="TextBox 13">
              <a:extLst>
                <a:ext uri="{FF2B5EF4-FFF2-40B4-BE49-F238E27FC236}">
                  <a16:creationId xmlns:a16="http://schemas.microsoft.com/office/drawing/2014/main" id="{A3AF8ED8-942F-5CEC-453E-D3B373809710}"/>
                </a:ext>
              </a:extLst>
            </p:cNvPr>
            <p:cNvSpPr txBox="1"/>
            <p:nvPr/>
          </p:nvSpPr>
          <p:spPr>
            <a:xfrm>
              <a:off x="6395119" y="2163515"/>
              <a:ext cx="1255643" cy="369332"/>
            </a:xfrm>
            <a:prstGeom prst="rect">
              <a:avLst/>
            </a:prstGeom>
            <a:noFill/>
          </p:spPr>
          <p:txBody>
            <a:bodyPr wrap="square">
              <a:spAutoFit/>
            </a:bodyPr>
            <a:lstStyle/>
            <a:p>
              <a:r>
                <a:rPr lang="en-US" sz="1800" dirty="0"/>
                <a:t>Universal</a:t>
              </a:r>
            </a:p>
          </p:txBody>
        </p:sp>
      </p:grpSp>
      <p:sp>
        <p:nvSpPr>
          <p:cNvPr id="16" name="TextBox 15">
            <a:extLst>
              <a:ext uri="{FF2B5EF4-FFF2-40B4-BE49-F238E27FC236}">
                <a16:creationId xmlns:a16="http://schemas.microsoft.com/office/drawing/2014/main" id="{778AB481-BE36-E843-9E5A-B15D7598B1D5}"/>
              </a:ext>
            </a:extLst>
          </p:cNvPr>
          <p:cNvSpPr txBox="1"/>
          <p:nvPr/>
        </p:nvSpPr>
        <p:spPr>
          <a:xfrm>
            <a:off x="9525000" y="2210906"/>
            <a:ext cx="2666999" cy="1015663"/>
          </a:xfrm>
          <a:prstGeom prst="rect">
            <a:avLst/>
          </a:prstGeom>
          <a:noFill/>
        </p:spPr>
        <p:txBody>
          <a:bodyPr wrap="square" rtlCol="0">
            <a:spAutoFit/>
          </a:bodyPr>
          <a:lstStyle/>
          <a:p>
            <a:r>
              <a:rPr lang="en-US" sz="2000" b="1" dirty="0"/>
              <a:t>Hypothetical</a:t>
            </a:r>
            <a:r>
              <a:rPr lang="en-US" sz="2000" dirty="0"/>
              <a:t>:</a:t>
            </a:r>
          </a:p>
          <a:p>
            <a:r>
              <a:rPr lang="en-US" sz="2000" dirty="0"/>
              <a:t>If there are unicorns, they have a horn</a:t>
            </a:r>
          </a:p>
        </p:txBody>
      </p:sp>
      <p:sp>
        <p:nvSpPr>
          <p:cNvPr id="17" name="TextBox 16">
            <a:extLst>
              <a:ext uri="{FF2B5EF4-FFF2-40B4-BE49-F238E27FC236}">
                <a16:creationId xmlns:a16="http://schemas.microsoft.com/office/drawing/2014/main" id="{F5BCBA66-28ED-BBEE-B6A2-52EF1836A9F1}"/>
              </a:ext>
            </a:extLst>
          </p:cNvPr>
          <p:cNvSpPr txBox="1"/>
          <p:nvPr/>
        </p:nvSpPr>
        <p:spPr>
          <a:xfrm>
            <a:off x="9525001" y="3829540"/>
            <a:ext cx="2666999" cy="1323439"/>
          </a:xfrm>
          <a:prstGeom prst="rect">
            <a:avLst/>
          </a:prstGeom>
          <a:noFill/>
        </p:spPr>
        <p:txBody>
          <a:bodyPr wrap="square" rtlCol="0">
            <a:spAutoFit/>
          </a:bodyPr>
          <a:lstStyle/>
          <a:p>
            <a:r>
              <a:rPr lang="en-US" sz="2000" b="1" dirty="0"/>
              <a:t>Existential</a:t>
            </a:r>
            <a:r>
              <a:rPr lang="en-US" sz="2000" dirty="0"/>
              <a:t>:</a:t>
            </a:r>
          </a:p>
          <a:p>
            <a:r>
              <a:rPr lang="en-US" sz="2000" dirty="0"/>
              <a:t>There is at least one unicorn, and it has a horn</a:t>
            </a:r>
          </a:p>
        </p:txBody>
      </p:sp>
      <p:sp>
        <p:nvSpPr>
          <p:cNvPr id="7" name="Title 6">
            <a:extLst>
              <a:ext uri="{FF2B5EF4-FFF2-40B4-BE49-F238E27FC236}">
                <a16:creationId xmlns:a16="http://schemas.microsoft.com/office/drawing/2014/main" id="{1775C297-B8E6-3F06-43BF-33F818290F9D}"/>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Aristotle</a:t>
            </a:r>
            <a:endParaRPr lang="en-US" dirty="0"/>
          </a:p>
        </p:txBody>
      </p:sp>
    </p:spTree>
    <p:extLst>
      <p:ext uri="{BB962C8B-B14F-4D97-AF65-F5344CB8AC3E}">
        <p14:creationId xmlns:p14="http://schemas.microsoft.com/office/powerpoint/2010/main" val="280208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92D8F-BC67-D36F-DFAC-BB3167810E94}"/>
              </a:ext>
            </a:extLst>
          </p:cNvPr>
          <p:cNvSpPr txBox="1"/>
          <p:nvPr/>
        </p:nvSpPr>
        <p:spPr>
          <a:xfrm>
            <a:off x="2862470" y="957896"/>
            <a:ext cx="9236765" cy="830997"/>
          </a:xfrm>
          <a:prstGeom prst="rect">
            <a:avLst/>
          </a:prstGeom>
          <a:noFill/>
        </p:spPr>
        <p:txBody>
          <a:bodyPr wrap="square" rtlCol="0">
            <a:spAutoFit/>
          </a:bodyPr>
          <a:lstStyle/>
          <a:p>
            <a:r>
              <a:rPr lang="en-US" sz="2400" b="1" dirty="0"/>
              <a:t>Categorical Syllogisms</a:t>
            </a:r>
            <a:r>
              <a:rPr lang="en-US" sz="2400" dirty="0"/>
              <a:t>: arguments with a categorical sentence as a conclusion and two categorical sentences as premises</a:t>
            </a:r>
          </a:p>
        </p:txBody>
      </p:sp>
      <p:pic>
        <p:nvPicPr>
          <p:cNvPr id="1025" name="Picture 1" descr="page79image7422160">
            <a:extLst>
              <a:ext uri="{FF2B5EF4-FFF2-40B4-BE49-F238E27FC236}">
                <a16:creationId xmlns:a16="http://schemas.microsoft.com/office/drawing/2014/main" id="{068C3F88-F087-858D-29B0-7F32F9A0B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87" y="1311965"/>
            <a:ext cx="2238786" cy="36058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C2B5D3-1011-8CCB-9F3D-D79BE97D7CCC}"/>
              </a:ext>
            </a:extLst>
          </p:cNvPr>
          <p:cNvSpPr txBox="1"/>
          <p:nvPr/>
        </p:nvSpPr>
        <p:spPr>
          <a:xfrm>
            <a:off x="410818" y="4917797"/>
            <a:ext cx="1370888" cy="646331"/>
          </a:xfrm>
          <a:prstGeom prst="rect">
            <a:avLst/>
          </a:prstGeom>
          <a:noFill/>
        </p:spPr>
        <p:txBody>
          <a:bodyPr wrap="none" rtlCol="0">
            <a:spAutoFit/>
          </a:bodyPr>
          <a:lstStyle/>
          <a:p>
            <a:r>
              <a:rPr lang="en-US" dirty="0"/>
              <a:t>Aristotle</a:t>
            </a:r>
          </a:p>
          <a:p>
            <a:r>
              <a:rPr lang="en-US" dirty="0"/>
              <a:t>384-322 BCE</a:t>
            </a:r>
          </a:p>
        </p:txBody>
      </p:sp>
      <p:graphicFrame>
        <p:nvGraphicFramePr>
          <p:cNvPr id="5" name="Table 5">
            <a:extLst>
              <a:ext uri="{FF2B5EF4-FFF2-40B4-BE49-F238E27FC236}">
                <a16:creationId xmlns:a16="http://schemas.microsoft.com/office/drawing/2014/main" id="{CCC9FA63-EF59-67B4-8820-70CF289DF294}"/>
              </a:ext>
            </a:extLst>
          </p:cNvPr>
          <p:cNvGraphicFramePr>
            <a:graphicFrameLocks noGrp="1"/>
          </p:cNvGraphicFramePr>
          <p:nvPr>
            <p:extLst>
              <p:ext uri="{D42A27DB-BD31-4B8C-83A1-F6EECF244321}">
                <p14:modId xmlns:p14="http://schemas.microsoft.com/office/powerpoint/2010/main" val="2732251900"/>
              </p:ext>
            </p:extLst>
          </p:nvPr>
        </p:nvGraphicFramePr>
        <p:xfrm>
          <a:off x="2905087" y="1846352"/>
          <a:ext cx="3335924" cy="1010920"/>
        </p:xfrm>
        <a:graphic>
          <a:graphicData uri="http://schemas.openxmlformats.org/drawingml/2006/table">
            <a:tbl>
              <a:tblPr firstRow="1" bandRow="1">
                <a:tableStyleId>{93296810-A885-4BE3-A3E7-6D5BEEA58F35}</a:tableStyleId>
              </a:tblPr>
              <a:tblGrid>
                <a:gridCol w="3335924">
                  <a:extLst>
                    <a:ext uri="{9D8B030D-6E8A-4147-A177-3AD203B41FA5}">
                      <a16:colId xmlns:a16="http://schemas.microsoft.com/office/drawing/2014/main" val="2261605097"/>
                    </a:ext>
                  </a:extLst>
                </a:gridCol>
              </a:tblGrid>
              <a:tr h="370840">
                <a:tc>
                  <a:txBody>
                    <a:bodyPr/>
                    <a:lstStyle/>
                    <a:p>
                      <a:r>
                        <a:rPr lang="en-US" b="0" dirty="0">
                          <a:solidFill>
                            <a:srgbClr val="13294B"/>
                          </a:solidFill>
                        </a:rPr>
                        <a:t>[1] All humans are mortal</a:t>
                      </a:r>
                    </a:p>
                    <a:p>
                      <a:r>
                        <a:rPr lang="en-US" b="0" dirty="0">
                          <a:solidFill>
                            <a:srgbClr val="13294B"/>
                          </a:solidFill>
                        </a:rPr>
                        <a:t>[2] All Greeks are human</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1800" b="0" i="0" u="none" strike="noStrike" kern="1200" dirty="0">
                          <a:solidFill>
                            <a:schemeClr val="dk1"/>
                          </a:solidFill>
                          <a:effectLst/>
                          <a:latin typeface="+mn-lt"/>
                          <a:ea typeface="+mn-ea"/>
                          <a:cs typeface="+mn-cs"/>
                        </a:rPr>
                        <a:t>∴ [3] </a:t>
                      </a:r>
                      <a:r>
                        <a:rPr lang="en-US" b="0" dirty="0">
                          <a:solidFill>
                            <a:srgbClr val="13294B"/>
                          </a:solidFill>
                        </a:rPr>
                        <a:t>All Greeks are mortal</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graphicFrame>
        <p:nvGraphicFramePr>
          <p:cNvPr id="9" name="Table 5">
            <a:extLst>
              <a:ext uri="{FF2B5EF4-FFF2-40B4-BE49-F238E27FC236}">
                <a16:creationId xmlns:a16="http://schemas.microsoft.com/office/drawing/2014/main" id="{28B6592A-60DE-DC37-6AEB-D61EC5826515}"/>
              </a:ext>
            </a:extLst>
          </p:cNvPr>
          <p:cNvGraphicFramePr>
            <a:graphicFrameLocks noGrp="1"/>
          </p:cNvGraphicFramePr>
          <p:nvPr>
            <p:extLst>
              <p:ext uri="{D42A27DB-BD31-4B8C-83A1-F6EECF244321}">
                <p14:modId xmlns:p14="http://schemas.microsoft.com/office/powerpoint/2010/main" val="415353434"/>
              </p:ext>
            </p:extLst>
          </p:nvPr>
        </p:nvGraphicFramePr>
        <p:xfrm>
          <a:off x="2905087" y="3180437"/>
          <a:ext cx="8577164" cy="1463040"/>
        </p:xfrm>
        <a:graphic>
          <a:graphicData uri="http://schemas.openxmlformats.org/drawingml/2006/table">
            <a:tbl>
              <a:tblPr firstRow="1" bandRow="1">
                <a:tableStyleId>{93296810-A885-4BE3-A3E7-6D5BEEA58F35}</a:tableStyleId>
              </a:tblPr>
              <a:tblGrid>
                <a:gridCol w="8577164">
                  <a:extLst>
                    <a:ext uri="{9D8B030D-6E8A-4147-A177-3AD203B41FA5}">
                      <a16:colId xmlns:a16="http://schemas.microsoft.com/office/drawing/2014/main" val="2261605097"/>
                    </a:ext>
                  </a:extLst>
                </a:gridCol>
              </a:tblGrid>
              <a:tr h="370840">
                <a:tc>
                  <a:txBody>
                    <a:bodyPr/>
                    <a:lstStyle/>
                    <a:p>
                      <a:pPr marL="285750" indent="-285750">
                        <a:buFont typeface="Arial" panose="020B0604020202020204" pitchFamily="34" charset="0"/>
                        <a:buChar char="•"/>
                      </a:pPr>
                      <a:r>
                        <a:rPr lang="en-US" b="0" dirty="0">
                          <a:solidFill>
                            <a:srgbClr val="13294B"/>
                          </a:solidFill>
                        </a:rPr>
                        <a:t>P: The predicate of the conclusion, the major term</a:t>
                      </a:r>
                    </a:p>
                    <a:p>
                      <a:pPr marL="285750" indent="-285750">
                        <a:buFont typeface="Arial" panose="020B0604020202020204" pitchFamily="34" charset="0"/>
                        <a:buChar char="•"/>
                      </a:pPr>
                      <a:r>
                        <a:rPr lang="en-US" b="0" dirty="0">
                          <a:solidFill>
                            <a:srgbClr val="13294B"/>
                          </a:solidFill>
                        </a:rPr>
                        <a:t>S: The subject of the conclusion, the minor term</a:t>
                      </a:r>
                    </a:p>
                    <a:p>
                      <a:pPr marL="285750" indent="-285750">
                        <a:buFont typeface="Arial" panose="020B0604020202020204" pitchFamily="34" charset="0"/>
                        <a:buChar char="•"/>
                      </a:pPr>
                      <a:r>
                        <a:rPr lang="en-US" b="0" dirty="0">
                          <a:solidFill>
                            <a:srgbClr val="13294B"/>
                          </a:solidFill>
                        </a:rPr>
                        <a:t>M: The middle term, the term in both premises but not the conclusion</a:t>
                      </a:r>
                    </a:p>
                    <a:p>
                      <a:pPr marL="285750" indent="-285750">
                        <a:buFont typeface="Arial" panose="020B0604020202020204" pitchFamily="34" charset="0"/>
                        <a:buChar char="•"/>
                      </a:pPr>
                      <a:r>
                        <a:rPr lang="en-US" b="0" dirty="0">
                          <a:solidFill>
                            <a:srgbClr val="13294B"/>
                          </a:solidFill>
                        </a:rPr>
                        <a:t>Major premise: P+M</a:t>
                      </a:r>
                    </a:p>
                    <a:p>
                      <a:pPr marL="285750" indent="-285750">
                        <a:buFont typeface="Arial" panose="020B0604020202020204" pitchFamily="34" charset="0"/>
                        <a:buChar char="•"/>
                      </a:pPr>
                      <a:r>
                        <a:rPr lang="en-US" b="0" dirty="0">
                          <a:solidFill>
                            <a:srgbClr val="13294B"/>
                          </a:solidFill>
                        </a:rPr>
                        <a:t>Minor premise S+M</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56978927"/>
                  </a:ext>
                </a:extLst>
              </a:tr>
            </a:tbl>
          </a:graphicData>
        </a:graphic>
      </p:graphicFrame>
      <p:graphicFrame>
        <p:nvGraphicFramePr>
          <p:cNvPr id="11" name="Table 5">
            <a:extLst>
              <a:ext uri="{FF2B5EF4-FFF2-40B4-BE49-F238E27FC236}">
                <a16:creationId xmlns:a16="http://schemas.microsoft.com/office/drawing/2014/main" id="{82B7148F-B1EB-24B4-3471-6CAF85943F17}"/>
              </a:ext>
            </a:extLst>
          </p:cNvPr>
          <p:cNvGraphicFramePr>
            <a:graphicFrameLocks noGrp="1"/>
          </p:cNvGraphicFramePr>
          <p:nvPr>
            <p:extLst>
              <p:ext uri="{D42A27DB-BD31-4B8C-83A1-F6EECF244321}">
                <p14:modId xmlns:p14="http://schemas.microsoft.com/office/powerpoint/2010/main" val="2533796542"/>
              </p:ext>
            </p:extLst>
          </p:nvPr>
        </p:nvGraphicFramePr>
        <p:xfrm>
          <a:off x="3044235" y="4735502"/>
          <a:ext cx="1024182" cy="1010920"/>
        </p:xfrm>
        <a:graphic>
          <a:graphicData uri="http://schemas.openxmlformats.org/drawingml/2006/table">
            <a:tbl>
              <a:tblPr firstRow="1" bandRow="1">
                <a:tableStyleId>{93296810-A885-4BE3-A3E7-6D5BEEA58F35}</a:tableStyleId>
              </a:tblPr>
              <a:tblGrid>
                <a:gridCol w="1024182">
                  <a:extLst>
                    <a:ext uri="{9D8B030D-6E8A-4147-A177-3AD203B41FA5}">
                      <a16:colId xmlns:a16="http://schemas.microsoft.com/office/drawing/2014/main" val="2261605097"/>
                    </a:ext>
                  </a:extLst>
                </a:gridCol>
              </a:tblGrid>
              <a:tr h="370840">
                <a:tc>
                  <a:txBody>
                    <a:bodyPr/>
                    <a:lstStyle/>
                    <a:p>
                      <a:r>
                        <a:rPr lang="en-US" b="0" dirty="0">
                          <a:solidFill>
                            <a:srgbClr val="13294B"/>
                          </a:solidFill>
                        </a:rPr>
                        <a:t>[1] M P</a:t>
                      </a:r>
                    </a:p>
                    <a:p>
                      <a:r>
                        <a:rPr lang="en-US" b="0" dirty="0">
                          <a:solidFill>
                            <a:srgbClr val="13294B"/>
                          </a:solidFill>
                        </a:rPr>
                        <a:t>[2] S M</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1800" b="0" i="0" u="none" strike="noStrike" kern="1200" dirty="0">
                          <a:solidFill>
                            <a:schemeClr val="dk1"/>
                          </a:solidFill>
                          <a:effectLst/>
                          <a:latin typeface="+mn-lt"/>
                          <a:ea typeface="+mn-ea"/>
                          <a:cs typeface="+mn-cs"/>
                        </a:rPr>
                        <a:t>∴ [3] </a:t>
                      </a:r>
                      <a:r>
                        <a:rPr lang="en-US" b="0" dirty="0">
                          <a:solidFill>
                            <a:srgbClr val="13294B"/>
                          </a:solidFill>
                        </a:rPr>
                        <a:t>S P</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sp>
        <p:nvSpPr>
          <p:cNvPr id="21" name="Title 6">
            <a:extLst>
              <a:ext uri="{FF2B5EF4-FFF2-40B4-BE49-F238E27FC236}">
                <a16:creationId xmlns:a16="http://schemas.microsoft.com/office/drawing/2014/main" id="{E062A254-B734-3772-E866-901FD03E800C}"/>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Aristotle</a:t>
            </a:r>
            <a:endParaRPr lang="en-US" dirty="0"/>
          </a:p>
        </p:txBody>
      </p:sp>
    </p:spTree>
    <p:extLst>
      <p:ext uri="{BB962C8B-B14F-4D97-AF65-F5344CB8AC3E}">
        <p14:creationId xmlns:p14="http://schemas.microsoft.com/office/powerpoint/2010/main" val="236638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92D8F-BC67-D36F-DFAC-BB3167810E94}"/>
              </a:ext>
            </a:extLst>
          </p:cNvPr>
          <p:cNvSpPr txBox="1"/>
          <p:nvPr/>
        </p:nvSpPr>
        <p:spPr>
          <a:xfrm>
            <a:off x="2934791" y="825441"/>
            <a:ext cx="9236765" cy="830997"/>
          </a:xfrm>
          <a:prstGeom prst="rect">
            <a:avLst/>
          </a:prstGeom>
          <a:noFill/>
        </p:spPr>
        <p:txBody>
          <a:bodyPr wrap="square" rtlCol="0">
            <a:spAutoFit/>
          </a:bodyPr>
          <a:lstStyle/>
          <a:p>
            <a:r>
              <a:rPr lang="en-US" sz="2400" b="1" dirty="0"/>
              <a:t>Categorical Syllogisms</a:t>
            </a:r>
            <a:r>
              <a:rPr lang="en-US" sz="2400" dirty="0"/>
              <a:t>: arguments with a categorical sentence as a conclusion and two categorical sentences as premises</a:t>
            </a:r>
          </a:p>
        </p:txBody>
      </p:sp>
      <p:pic>
        <p:nvPicPr>
          <p:cNvPr id="1025" name="Picture 1" descr="page79image7422160">
            <a:extLst>
              <a:ext uri="{FF2B5EF4-FFF2-40B4-BE49-F238E27FC236}">
                <a16:creationId xmlns:a16="http://schemas.microsoft.com/office/drawing/2014/main" id="{068C3F88-F087-858D-29B0-7F32F9A0B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87" y="1311965"/>
            <a:ext cx="2238786" cy="36058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C2B5D3-1011-8CCB-9F3D-D79BE97D7CCC}"/>
              </a:ext>
            </a:extLst>
          </p:cNvPr>
          <p:cNvSpPr txBox="1"/>
          <p:nvPr/>
        </p:nvSpPr>
        <p:spPr>
          <a:xfrm>
            <a:off x="410818" y="4917797"/>
            <a:ext cx="1370888" cy="646331"/>
          </a:xfrm>
          <a:prstGeom prst="rect">
            <a:avLst/>
          </a:prstGeom>
          <a:noFill/>
        </p:spPr>
        <p:txBody>
          <a:bodyPr wrap="none" rtlCol="0">
            <a:spAutoFit/>
          </a:bodyPr>
          <a:lstStyle/>
          <a:p>
            <a:r>
              <a:rPr lang="en-US" dirty="0"/>
              <a:t>Aristotle</a:t>
            </a:r>
          </a:p>
          <a:p>
            <a:r>
              <a:rPr lang="en-US" dirty="0"/>
              <a:t>384-322 BCE</a:t>
            </a:r>
          </a:p>
        </p:txBody>
      </p:sp>
      <p:graphicFrame>
        <p:nvGraphicFramePr>
          <p:cNvPr id="6" name="Table 5">
            <a:extLst>
              <a:ext uri="{FF2B5EF4-FFF2-40B4-BE49-F238E27FC236}">
                <a16:creationId xmlns:a16="http://schemas.microsoft.com/office/drawing/2014/main" id="{3B6777D5-B66A-2304-C781-46673A4132B7}"/>
              </a:ext>
            </a:extLst>
          </p:cNvPr>
          <p:cNvGraphicFramePr>
            <a:graphicFrameLocks noGrp="1"/>
          </p:cNvGraphicFramePr>
          <p:nvPr>
            <p:extLst>
              <p:ext uri="{D42A27DB-BD31-4B8C-83A1-F6EECF244321}">
                <p14:modId xmlns:p14="http://schemas.microsoft.com/office/powerpoint/2010/main" val="3631108487"/>
              </p:ext>
            </p:extLst>
          </p:nvPr>
        </p:nvGraphicFramePr>
        <p:xfrm>
          <a:off x="2934791" y="2917406"/>
          <a:ext cx="2842523" cy="1010920"/>
        </p:xfrm>
        <a:graphic>
          <a:graphicData uri="http://schemas.openxmlformats.org/drawingml/2006/table">
            <a:tbl>
              <a:tblPr firstRow="1" bandRow="1">
                <a:tableStyleId>{93296810-A885-4BE3-A3E7-6D5BEEA58F35}</a:tableStyleId>
              </a:tblPr>
              <a:tblGrid>
                <a:gridCol w="2842523">
                  <a:extLst>
                    <a:ext uri="{9D8B030D-6E8A-4147-A177-3AD203B41FA5}">
                      <a16:colId xmlns:a16="http://schemas.microsoft.com/office/drawing/2014/main" val="2261605097"/>
                    </a:ext>
                  </a:extLst>
                </a:gridCol>
              </a:tblGrid>
              <a:tr h="370840">
                <a:tc>
                  <a:txBody>
                    <a:bodyPr/>
                    <a:lstStyle/>
                    <a:p>
                      <a:r>
                        <a:rPr lang="en-US" b="0" dirty="0">
                          <a:solidFill>
                            <a:srgbClr val="13294B"/>
                          </a:solidFill>
                        </a:rPr>
                        <a:t>[1] All Greeks are human</a:t>
                      </a:r>
                    </a:p>
                    <a:p>
                      <a:r>
                        <a:rPr lang="en-US" b="0" dirty="0">
                          <a:solidFill>
                            <a:srgbClr val="13294B"/>
                          </a:solidFill>
                        </a:rPr>
                        <a:t>[2] All humans are mortal</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1800" b="0" i="0" u="none" strike="noStrike" kern="1200" dirty="0">
                          <a:solidFill>
                            <a:schemeClr val="dk1"/>
                          </a:solidFill>
                          <a:effectLst/>
                          <a:latin typeface="+mn-lt"/>
                          <a:ea typeface="+mn-ea"/>
                          <a:cs typeface="+mn-cs"/>
                        </a:rPr>
                        <a:t>∴ [3] </a:t>
                      </a:r>
                      <a:r>
                        <a:rPr lang="en-US" b="0" dirty="0">
                          <a:solidFill>
                            <a:srgbClr val="13294B"/>
                          </a:solidFill>
                        </a:rPr>
                        <a:t>All mortals are Greek</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graphicFrame>
        <p:nvGraphicFramePr>
          <p:cNvPr id="7" name="Table 5">
            <a:extLst>
              <a:ext uri="{FF2B5EF4-FFF2-40B4-BE49-F238E27FC236}">
                <a16:creationId xmlns:a16="http://schemas.microsoft.com/office/drawing/2014/main" id="{BBEE2352-DD44-791B-7FE7-9FD68B0BFE01}"/>
              </a:ext>
            </a:extLst>
          </p:cNvPr>
          <p:cNvGraphicFramePr>
            <a:graphicFrameLocks noGrp="1"/>
          </p:cNvGraphicFramePr>
          <p:nvPr>
            <p:extLst>
              <p:ext uri="{D42A27DB-BD31-4B8C-83A1-F6EECF244321}">
                <p14:modId xmlns:p14="http://schemas.microsoft.com/office/powerpoint/2010/main" val="3298303289"/>
              </p:ext>
            </p:extLst>
          </p:nvPr>
        </p:nvGraphicFramePr>
        <p:xfrm>
          <a:off x="5705343" y="2914328"/>
          <a:ext cx="1024182" cy="1010920"/>
        </p:xfrm>
        <a:graphic>
          <a:graphicData uri="http://schemas.openxmlformats.org/drawingml/2006/table">
            <a:tbl>
              <a:tblPr firstRow="1" bandRow="1">
                <a:tableStyleId>{93296810-A885-4BE3-A3E7-6D5BEEA58F35}</a:tableStyleId>
              </a:tblPr>
              <a:tblGrid>
                <a:gridCol w="1024182">
                  <a:extLst>
                    <a:ext uri="{9D8B030D-6E8A-4147-A177-3AD203B41FA5}">
                      <a16:colId xmlns:a16="http://schemas.microsoft.com/office/drawing/2014/main" val="2261605097"/>
                    </a:ext>
                  </a:extLst>
                </a:gridCol>
              </a:tblGrid>
              <a:tr h="370840">
                <a:tc>
                  <a:txBody>
                    <a:bodyPr/>
                    <a:lstStyle/>
                    <a:p>
                      <a:r>
                        <a:rPr lang="en-US" b="0" dirty="0">
                          <a:solidFill>
                            <a:srgbClr val="13294B"/>
                          </a:solidFill>
                        </a:rPr>
                        <a:t>[1] P M</a:t>
                      </a:r>
                    </a:p>
                    <a:p>
                      <a:r>
                        <a:rPr lang="en-US" b="0" dirty="0">
                          <a:solidFill>
                            <a:srgbClr val="13294B"/>
                          </a:solidFill>
                        </a:rPr>
                        <a:t>[2] M S</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1800" b="0" i="0" u="none" strike="noStrike" kern="1200" dirty="0">
                          <a:solidFill>
                            <a:schemeClr val="dk1"/>
                          </a:solidFill>
                          <a:effectLst/>
                          <a:latin typeface="+mn-lt"/>
                          <a:ea typeface="+mn-ea"/>
                          <a:cs typeface="+mn-cs"/>
                        </a:rPr>
                        <a:t>∴ [3] </a:t>
                      </a:r>
                      <a:r>
                        <a:rPr lang="en-US" b="0" dirty="0">
                          <a:solidFill>
                            <a:srgbClr val="13294B"/>
                          </a:solidFill>
                        </a:rPr>
                        <a:t>S P</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graphicFrame>
        <p:nvGraphicFramePr>
          <p:cNvPr id="8" name="Table 5">
            <a:extLst>
              <a:ext uri="{FF2B5EF4-FFF2-40B4-BE49-F238E27FC236}">
                <a16:creationId xmlns:a16="http://schemas.microsoft.com/office/drawing/2014/main" id="{80A218DE-12A4-96F1-7DE3-C04371F6E632}"/>
              </a:ext>
            </a:extLst>
          </p:cNvPr>
          <p:cNvGraphicFramePr>
            <a:graphicFrameLocks noGrp="1"/>
          </p:cNvGraphicFramePr>
          <p:nvPr>
            <p:extLst>
              <p:ext uri="{D42A27DB-BD31-4B8C-83A1-F6EECF244321}">
                <p14:modId xmlns:p14="http://schemas.microsoft.com/office/powerpoint/2010/main" val="1694207077"/>
              </p:ext>
            </p:extLst>
          </p:nvPr>
        </p:nvGraphicFramePr>
        <p:xfrm>
          <a:off x="10474617" y="1671421"/>
          <a:ext cx="1024182" cy="1010920"/>
        </p:xfrm>
        <a:graphic>
          <a:graphicData uri="http://schemas.openxmlformats.org/drawingml/2006/table">
            <a:tbl>
              <a:tblPr firstRow="1" bandRow="1">
                <a:tableStyleId>{93296810-A885-4BE3-A3E7-6D5BEEA58F35}</a:tableStyleId>
              </a:tblPr>
              <a:tblGrid>
                <a:gridCol w="1024182">
                  <a:extLst>
                    <a:ext uri="{9D8B030D-6E8A-4147-A177-3AD203B41FA5}">
                      <a16:colId xmlns:a16="http://schemas.microsoft.com/office/drawing/2014/main" val="2261605097"/>
                    </a:ext>
                  </a:extLst>
                </a:gridCol>
              </a:tblGrid>
              <a:tr h="370840">
                <a:tc>
                  <a:txBody>
                    <a:bodyPr/>
                    <a:lstStyle/>
                    <a:p>
                      <a:r>
                        <a:rPr lang="en-US" b="0" dirty="0">
                          <a:solidFill>
                            <a:srgbClr val="13294B"/>
                          </a:solidFill>
                        </a:rPr>
                        <a:t>[1] P M</a:t>
                      </a:r>
                    </a:p>
                    <a:p>
                      <a:r>
                        <a:rPr lang="en-US" b="0" dirty="0">
                          <a:solidFill>
                            <a:srgbClr val="13294B"/>
                          </a:solidFill>
                        </a:rPr>
                        <a:t>[2] S M</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1800" b="0" i="0" u="none" strike="noStrike" kern="1200" dirty="0">
                          <a:solidFill>
                            <a:schemeClr val="dk1"/>
                          </a:solidFill>
                          <a:effectLst/>
                          <a:latin typeface="+mn-lt"/>
                          <a:ea typeface="+mn-ea"/>
                          <a:cs typeface="+mn-cs"/>
                        </a:rPr>
                        <a:t>∴ [3] </a:t>
                      </a:r>
                      <a:r>
                        <a:rPr lang="en-US" b="0" dirty="0">
                          <a:solidFill>
                            <a:srgbClr val="13294B"/>
                          </a:solidFill>
                        </a:rPr>
                        <a:t>S P</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graphicFrame>
        <p:nvGraphicFramePr>
          <p:cNvPr id="10" name="Table 5">
            <a:extLst>
              <a:ext uri="{FF2B5EF4-FFF2-40B4-BE49-F238E27FC236}">
                <a16:creationId xmlns:a16="http://schemas.microsoft.com/office/drawing/2014/main" id="{49A86CE7-2CB0-7DFB-633F-26036CE9F7BD}"/>
              </a:ext>
            </a:extLst>
          </p:cNvPr>
          <p:cNvGraphicFramePr>
            <a:graphicFrameLocks noGrp="1"/>
          </p:cNvGraphicFramePr>
          <p:nvPr>
            <p:extLst>
              <p:ext uri="{D42A27DB-BD31-4B8C-83A1-F6EECF244321}">
                <p14:modId xmlns:p14="http://schemas.microsoft.com/office/powerpoint/2010/main" val="2512480075"/>
              </p:ext>
            </p:extLst>
          </p:nvPr>
        </p:nvGraphicFramePr>
        <p:xfrm>
          <a:off x="10525414" y="2914328"/>
          <a:ext cx="1024182" cy="1010920"/>
        </p:xfrm>
        <a:graphic>
          <a:graphicData uri="http://schemas.openxmlformats.org/drawingml/2006/table">
            <a:tbl>
              <a:tblPr firstRow="1" bandRow="1">
                <a:tableStyleId>{93296810-A885-4BE3-A3E7-6D5BEEA58F35}</a:tableStyleId>
              </a:tblPr>
              <a:tblGrid>
                <a:gridCol w="1024182">
                  <a:extLst>
                    <a:ext uri="{9D8B030D-6E8A-4147-A177-3AD203B41FA5}">
                      <a16:colId xmlns:a16="http://schemas.microsoft.com/office/drawing/2014/main" val="2261605097"/>
                    </a:ext>
                  </a:extLst>
                </a:gridCol>
              </a:tblGrid>
              <a:tr h="370840">
                <a:tc>
                  <a:txBody>
                    <a:bodyPr/>
                    <a:lstStyle/>
                    <a:p>
                      <a:r>
                        <a:rPr lang="en-US" b="0" dirty="0">
                          <a:solidFill>
                            <a:srgbClr val="13294B"/>
                          </a:solidFill>
                        </a:rPr>
                        <a:t>[1] M P</a:t>
                      </a:r>
                    </a:p>
                    <a:p>
                      <a:r>
                        <a:rPr lang="en-US" b="0" dirty="0">
                          <a:solidFill>
                            <a:srgbClr val="13294B"/>
                          </a:solidFill>
                        </a:rPr>
                        <a:t>[2] M S</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1800" b="0" i="0" u="none" strike="noStrike" kern="1200" dirty="0">
                          <a:solidFill>
                            <a:schemeClr val="dk1"/>
                          </a:solidFill>
                          <a:effectLst/>
                          <a:latin typeface="+mn-lt"/>
                          <a:ea typeface="+mn-ea"/>
                          <a:cs typeface="+mn-cs"/>
                        </a:rPr>
                        <a:t>∴ [3] </a:t>
                      </a:r>
                      <a:r>
                        <a:rPr lang="en-US" b="0" dirty="0">
                          <a:solidFill>
                            <a:srgbClr val="13294B"/>
                          </a:solidFill>
                        </a:rPr>
                        <a:t>S P</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graphicFrame>
        <p:nvGraphicFramePr>
          <p:cNvPr id="12" name="Table 11">
            <a:extLst>
              <a:ext uri="{FF2B5EF4-FFF2-40B4-BE49-F238E27FC236}">
                <a16:creationId xmlns:a16="http://schemas.microsoft.com/office/drawing/2014/main" id="{598B4F81-3E3C-F532-BCD7-9323DA9EA66E}"/>
              </a:ext>
            </a:extLst>
          </p:cNvPr>
          <p:cNvGraphicFramePr>
            <a:graphicFrameLocks noGrp="1"/>
          </p:cNvGraphicFramePr>
          <p:nvPr>
            <p:extLst>
              <p:ext uri="{D42A27DB-BD31-4B8C-83A1-F6EECF244321}">
                <p14:modId xmlns:p14="http://schemas.microsoft.com/office/powerpoint/2010/main" val="3602934840"/>
              </p:ext>
            </p:extLst>
          </p:nvPr>
        </p:nvGraphicFramePr>
        <p:xfrm>
          <a:off x="7446444" y="1665237"/>
          <a:ext cx="2937527" cy="1010920"/>
        </p:xfrm>
        <a:graphic>
          <a:graphicData uri="http://schemas.openxmlformats.org/drawingml/2006/table">
            <a:tbl>
              <a:tblPr firstRow="1" bandRow="1">
                <a:tableStyleId>{93296810-A885-4BE3-A3E7-6D5BEEA58F35}</a:tableStyleId>
              </a:tblPr>
              <a:tblGrid>
                <a:gridCol w="2937527">
                  <a:extLst>
                    <a:ext uri="{9D8B030D-6E8A-4147-A177-3AD203B41FA5}">
                      <a16:colId xmlns:a16="http://schemas.microsoft.com/office/drawing/2014/main" val="2261605097"/>
                    </a:ext>
                  </a:extLst>
                </a:gridCol>
              </a:tblGrid>
              <a:tr h="370840">
                <a:tc>
                  <a:txBody>
                    <a:bodyPr/>
                    <a:lstStyle/>
                    <a:p>
                      <a:r>
                        <a:rPr lang="en-US" b="0" dirty="0">
                          <a:solidFill>
                            <a:srgbClr val="13294B"/>
                          </a:solidFill>
                        </a:rPr>
                        <a:t>[1] All Greeks are human</a:t>
                      </a:r>
                    </a:p>
                    <a:p>
                      <a:r>
                        <a:rPr lang="en-US" b="0" dirty="0">
                          <a:solidFill>
                            <a:srgbClr val="13294B"/>
                          </a:solidFill>
                        </a:rPr>
                        <a:t>[2] All mortals are human</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1800" b="0" i="0" u="none" strike="noStrike" kern="1200" dirty="0">
                          <a:solidFill>
                            <a:schemeClr val="dk1"/>
                          </a:solidFill>
                          <a:effectLst/>
                          <a:latin typeface="+mn-lt"/>
                          <a:ea typeface="+mn-ea"/>
                          <a:cs typeface="+mn-cs"/>
                        </a:rPr>
                        <a:t>∴ [3] </a:t>
                      </a:r>
                      <a:r>
                        <a:rPr lang="en-US" b="0" dirty="0">
                          <a:solidFill>
                            <a:srgbClr val="13294B"/>
                          </a:solidFill>
                        </a:rPr>
                        <a:t>All mortals are Greek</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graphicFrame>
        <p:nvGraphicFramePr>
          <p:cNvPr id="13" name="Table 12">
            <a:extLst>
              <a:ext uri="{FF2B5EF4-FFF2-40B4-BE49-F238E27FC236}">
                <a16:creationId xmlns:a16="http://schemas.microsoft.com/office/drawing/2014/main" id="{DD473D05-82F7-CD0C-6382-949206D0C2F9}"/>
              </a:ext>
            </a:extLst>
          </p:cNvPr>
          <p:cNvGraphicFramePr>
            <a:graphicFrameLocks noGrp="1"/>
          </p:cNvGraphicFramePr>
          <p:nvPr>
            <p:extLst>
              <p:ext uri="{D42A27DB-BD31-4B8C-83A1-F6EECF244321}">
                <p14:modId xmlns:p14="http://schemas.microsoft.com/office/powerpoint/2010/main" val="2526139939"/>
              </p:ext>
            </p:extLst>
          </p:nvPr>
        </p:nvGraphicFramePr>
        <p:xfrm>
          <a:off x="7446444" y="2914328"/>
          <a:ext cx="3028173" cy="1010920"/>
        </p:xfrm>
        <a:graphic>
          <a:graphicData uri="http://schemas.openxmlformats.org/drawingml/2006/table">
            <a:tbl>
              <a:tblPr firstRow="1" bandRow="1">
                <a:tableStyleId>{93296810-A885-4BE3-A3E7-6D5BEEA58F35}</a:tableStyleId>
              </a:tblPr>
              <a:tblGrid>
                <a:gridCol w="3028173">
                  <a:extLst>
                    <a:ext uri="{9D8B030D-6E8A-4147-A177-3AD203B41FA5}">
                      <a16:colId xmlns:a16="http://schemas.microsoft.com/office/drawing/2014/main" val="2261605097"/>
                    </a:ext>
                  </a:extLst>
                </a:gridCol>
              </a:tblGrid>
              <a:tr h="370840">
                <a:tc>
                  <a:txBody>
                    <a:bodyPr/>
                    <a:lstStyle/>
                    <a:p>
                      <a:r>
                        <a:rPr lang="en-US" b="0" dirty="0">
                          <a:solidFill>
                            <a:srgbClr val="13294B"/>
                          </a:solidFill>
                        </a:rPr>
                        <a:t>[1] All humans are Greek</a:t>
                      </a:r>
                    </a:p>
                    <a:p>
                      <a:r>
                        <a:rPr lang="en-US" b="0" dirty="0">
                          <a:solidFill>
                            <a:srgbClr val="13294B"/>
                          </a:solidFill>
                        </a:rPr>
                        <a:t>[2] All humans are mortal</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1800" b="0" i="0" u="none" strike="noStrike" kern="1200" dirty="0">
                          <a:solidFill>
                            <a:schemeClr val="dk1"/>
                          </a:solidFill>
                          <a:effectLst/>
                          <a:latin typeface="+mn-lt"/>
                          <a:ea typeface="+mn-ea"/>
                          <a:cs typeface="+mn-cs"/>
                        </a:rPr>
                        <a:t>∴ [3] </a:t>
                      </a:r>
                      <a:r>
                        <a:rPr lang="en-US" b="0" dirty="0">
                          <a:solidFill>
                            <a:srgbClr val="13294B"/>
                          </a:solidFill>
                        </a:rPr>
                        <a:t>All mortals are Greek</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graphicFrame>
        <p:nvGraphicFramePr>
          <p:cNvPr id="14" name="Table 5">
            <a:extLst>
              <a:ext uri="{FF2B5EF4-FFF2-40B4-BE49-F238E27FC236}">
                <a16:creationId xmlns:a16="http://schemas.microsoft.com/office/drawing/2014/main" id="{EBDBA696-773C-752C-D924-B6B7A6333D46}"/>
              </a:ext>
            </a:extLst>
          </p:cNvPr>
          <p:cNvGraphicFramePr>
            <a:graphicFrameLocks noGrp="1"/>
          </p:cNvGraphicFramePr>
          <p:nvPr>
            <p:extLst>
              <p:ext uri="{D42A27DB-BD31-4B8C-83A1-F6EECF244321}">
                <p14:modId xmlns:p14="http://schemas.microsoft.com/office/powerpoint/2010/main" val="2446140241"/>
              </p:ext>
            </p:extLst>
          </p:nvPr>
        </p:nvGraphicFramePr>
        <p:xfrm>
          <a:off x="2953481" y="1673896"/>
          <a:ext cx="2720456" cy="1010920"/>
        </p:xfrm>
        <a:graphic>
          <a:graphicData uri="http://schemas.openxmlformats.org/drawingml/2006/table">
            <a:tbl>
              <a:tblPr firstRow="1" bandRow="1">
                <a:tableStyleId>{93296810-A885-4BE3-A3E7-6D5BEEA58F35}</a:tableStyleId>
              </a:tblPr>
              <a:tblGrid>
                <a:gridCol w="2720456">
                  <a:extLst>
                    <a:ext uri="{9D8B030D-6E8A-4147-A177-3AD203B41FA5}">
                      <a16:colId xmlns:a16="http://schemas.microsoft.com/office/drawing/2014/main" val="2261605097"/>
                    </a:ext>
                  </a:extLst>
                </a:gridCol>
              </a:tblGrid>
              <a:tr h="370840">
                <a:tc>
                  <a:txBody>
                    <a:bodyPr/>
                    <a:lstStyle/>
                    <a:p>
                      <a:r>
                        <a:rPr lang="en-US" b="0" dirty="0">
                          <a:solidFill>
                            <a:srgbClr val="13294B"/>
                          </a:solidFill>
                        </a:rPr>
                        <a:t>[1] All humans are mortal</a:t>
                      </a:r>
                    </a:p>
                    <a:p>
                      <a:r>
                        <a:rPr lang="en-US" b="0" dirty="0">
                          <a:solidFill>
                            <a:srgbClr val="13294B"/>
                          </a:solidFill>
                        </a:rPr>
                        <a:t>[2] All Greeks are human</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1800" b="0" i="0" u="none" strike="noStrike" kern="1200" dirty="0">
                          <a:solidFill>
                            <a:schemeClr val="dk1"/>
                          </a:solidFill>
                          <a:effectLst/>
                          <a:latin typeface="+mn-lt"/>
                          <a:ea typeface="+mn-ea"/>
                          <a:cs typeface="+mn-cs"/>
                        </a:rPr>
                        <a:t>∴ [3] </a:t>
                      </a:r>
                      <a:r>
                        <a:rPr lang="en-US" b="0" dirty="0">
                          <a:solidFill>
                            <a:srgbClr val="13294B"/>
                          </a:solidFill>
                        </a:rPr>
                        <a:t>All Greeks are mortal</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graphicFrame>
        <p:nvGraphicFramePr>
          <p:cNvPr id="15" name="Table 5">
            <a:extLst>
              <a:ext uri="{FF2B5EF4-FFF2-40B4-BE49-F238E27FC236}">
                <a16:creationId xmlns:a16="http://schemas.microsoft.com/office/drawing/2014/main" id="{2875A4C9-FAD0-0A0E-FD0E-4EFB755C2040}"/>
              </a:ext>
            </a:extLst>
          </p:cNvPr>
          <p:cNvGraphicFramePr>
            <a:graphicFrameLocks noGrp="1"/>
          </p:cNvGraphicFramePr>
          <p:nvPr>
            <p:extLst>
              <p:ext uri="{D42A27DB-BD31-4B8C-83A1-F6EECF244321}">
                <p14:modId xmlns:p14="http://schemas.microsoft.com/office/powerpoint/2010/main" val="3280673793"/>
              </p:ext>
            </p:extLst>
          </p:nvPr>
        </p:nvGraphicFramePr>
        <p:xfrm>
          <a:off x="5777314" y="1673896"/>
          <a:ext cx="1024182" cy="1010920"/>
        </p:xfrm>
        <a:graphic>
          <a:graphicData uri="http://schemas.openxmlformats.org/drawingml/2006/table">
            <a:tbl>
              <a:tblPr firstRow="1" bandRow="1">
                <a:tableStyleId>{93296810-A885-4BE3-A3E7-6D5BEEA58F35}</a:tableStyleId>
              </a:tblPr>
              <a:tblGrid>
                <a:gridCol w="1024182">
                  <a:extLst>
                    <a:ext uri="{9D8B030D-6E8A-4147-A177-3AD203B41FA5}">
                      <a16:colId xmlns:a16="http://schemas.microsoft.com/office/drawing/2014/main" val="2261605097"/>
                    </a:ext>
                  </a:extLst>
                </a:gridCol>
              </a:tblGrid>
              <a:tr h="370840">
                <a:tc>
                  <a:txBody>
                    <a:bodyPr/>
                    <a:lstStyle/>
                    <a:p>
                      <a:r>
                        <a:rPr lang="en-US" b="0" dirty="0">
                          <a:solidFill>
                            <a:srgbClr val="13294B"/>
                          </a:solidFill>
                        </a:rPr>
                        <a:t>[1] M P</a:t>
                      </a:r>
                    </a:p>
                    <a:p>
                      <a:r>
                        <a:rPr lang="en-US" b="0" dirty="0">
                          <a:solidFill>
                            <a:srgbClr val="13294B"/>
                          </a:solidFill>
                        </a:rPr>
                        <a:t>[2] S M</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1800" b="0" i="0" u="none" strike="noStrike" kern="1200" dirty="0">
                          <a:solidFill>
                            <a:schemeClr val="dk1"/>
                          </a:solidFill>
                          <a:effectLst/>
                          <a:latin typeface="+mn-lt"/>
                          <a:ea typeface="+mn-ea"/>
                          <a:cs typeface="+mn-cs"/>
                        </a:rPr>
                        <a:t>∴ [3] </a:t>
                      </a:r>
                      <a:r>
                        <a:rPr lang="en-US" b="0" dirty="0">
                          <a:solidFill>
                            <a:srgbClr val="13294B"/>
                          </a:solidFill>
                        </a:rPr>
                        <a:t>S P</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graphicFrame>
        <p:nvGraphicFramePr>
          <p:cNvPr id="17" name="Table 5">
            <a:extLst>
              <a:ext uri="{FF2B5EF4-FFF2-40B4-BE49-F238E27FC236}">
                <a16:creationId xmlns:a16="http://schemas.microsoft.com/office/drawing/2014/main" id="{A59B5864-238A-743E-4F29-8C598B6CC6AB}"/>
              </a:ext>
            </a:extLst>
          </p:cNvPr>
          <p:cNvGraphicFramePr>
            <a:graphicFrameLocks noGrp="1"/>
          </p:cNvGraphicFramePr>
          <p:nvPr>
            <p:extLst>
              <p:ext uri="{D42A27DB-BD31-4B8C-83A1-F6EECF244321}">
                <p14:modId xmlns:p14="http://schemas.microsoft.com/office/powerpoint/2010/main" val="3058909895"/>
              </p:ext>
            </p:extLst>
          </p:nvPr>
        </p:nvGraphicFramePr>
        <p:xfrm>
          <a:off x="2871908" y="4306225"/>
          <a:ext cx="2720456" cy="1010920"/>
        </p:xfrm>
        <a:graphic>
          <a:graphicData uri="http://schemas.openxmlformats.org/drawingml/2006/table">
            <a:tbl>
              <a:tblPr firstRow="1" bandRow="1">
                <a:tableStyleId>{93296810-A885-4BE3-A3E7-6D5BEEA58F35}</a:tableStyleId>
              </a:tblPr>
              <a:tblGrid>
                <a:gridCol w="2720456">
                  <a:extLst>
                    <a:ext uri="{9D8B030D-6E8A-4147-A177-3AD203B41FA5}">
                      <a16:colId xmlns:a16="http://schemas.microsoft.com/office/drawing/2014/main" val="2261605097"/>
                    </a:ext>
                  </a:extLst>
                </a:gridCol>
              </a:tblGrid>
              <a:tr h="370840">
                <a:tc>
                  <a:txBody>
                    <a:bodyPr/>
                    <a:lstStyle/>
                    <a:p>
                      <a:r>
                        <a:rPr lang="en-US" b="0" dirty="0">
                          <a:solidFill>
                            <a:srgbClr val="13294B"/>
                          </a:solidFill>
                        </a:rPr>
                        <a:t>[1] All humans are mortal</a:t>
                      </a:r>
                    </a:p>
                    <a:p>
                      <a:r>
                        <a:rPr lang="en-US" b="0" dirty="0">
                          <a:solidFill>
                            <a:srgbClr val="13294B"/>
                          </a:solidFill>
                        </a:rPr>
                        <a:t>[2] All Greeks are human</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1800" b="0" i="0" u="none" strike="noStrike" kern="1200" dirty="0">
                          <a:solidFill>
                            <a:schemeClr val="dk1"/>
                          </a:solidFill>
                          <a:effectLst/>
                          <a:latin typeface="+mn-lt"/>
                          <a:ea typeface="+mn-ea"/>
                          <a:cs typeface="+mn-cs"/>
                        </a:rPr>
                        <a:t>∴ [3] </a:t>
                      </a:r>
                      <a:r>
                        <a:rPr lang="en-US" b="0" dirty="0">
                          <a:solidFill>
                            <a:srgbClr val="13294B"/>
                          </a:solidFill>
                        </a:rPr>
                        <a:t>No Greeks are mortal</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graphicFrame>
        <p:nvGraphicFramePr>
          <p:cNvPr id="18" name="Table 5">
            <a:extLst>
              <a:ext uri="{FF2B5EF4-FFF2-40B4-BE49-F238E27FC236}">
                <a16:creationId xmlns:a16="http://schemas.microsoft.com/office/drawing/2014/main" id="{8939D4A6-8DE0-D262-E545-78692B233D2E}"/>
              </a:ext>
            </a:extLst>
          </p:cNvPr>
          <p:cNvGraphicFramePr>
            <a:graphicFrameLocks noGrp="1"/>
          </p:cNvGraphicFramePr>
          <p:nvPr>
            <p:extLst>
              <p:ext uri="{D42A27DB-BD31-4B8C-83A1-F6EECF244321}">
                <p14:modId xmlns:p14="http://schemas.microsoft.com/office/powerpoint/2010/main" val="3242806542"/>
              </p:ext>
            </p:extLst>
          </p:nvPr>
        </p:nvGraphicFramePr>
        <p:xfrm>
          <a:off x="5695740" y="4306225"/>
          <a:ext cx="1242371" cy="1010920"/>
        </p:xfrm>
        <a:graphic>
          <a:graphicData uri="http://schemas.openxmlformats.org/drawingml/2006/table">
            <a:tbl>
              <a:tblPr firstRow="1" bandRow="1">
                <a:tableStyleId>{93296810-A885-4BE3-A3E7-6D5BEEA58F35}</a:tableStyleId>
              </a:tblPr>
              <a:tblGrid>
                <a:gridCol w="1242371">
                  <a:extLst>
                    <a:ext uri="{9D8B030D-6E8A-4147-A177-3AD203B41FA5}">
                      <a16:colId xmlns:a16="http://schemas.microsoft.com/office/drawing/2014/main" val="2261605097"/>
                    </a:ext>
                  </a:extLst>
                </a:gridCol>
              </a:tblGrid>
              <a:tr h="370840">
                <a:tc>
                  <a:txBody>
                    <a:bodyPr/>
                    <a:lstStyle/>
                    <a:p>
                      <a:r>
                        <a:rPr lang="en-US" b="0" dirty="0">
                          <a:solidFill>
                            <a:srgbClr val="13294B"/>
                          </a:solidFill>
                        </a:rPr>
                        <a:t>[1] A: M P</a:t>
                      </a:r>
                    </a:p>
                    <a:p>
                      <a:r>
                        <a:rPr lang="en-US" b="0" dirty="0">
                          <a:solidFill>
                            <a:srgbClr val="13294B"/>
                          </a:solidFill>
                        </a:rPr>
                        <a:t>[2] A: S M</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1800" b="0" i="0" u="none" strike="noStrike" kern="1200" dirty="0">
                          <a:solidFill>
                            <a:schemeClr val="dk1"/>
                          </a:solidFill>
                          <a:effectLst/>
                          <a:latin typeface="+mn-lt"/>
                          <a:ea typeface="+mn-ea"/>
                          <a:cs typeface="+mn-cs"/>
                        </a:rPr>
                        <a:t>∴ [3] E: </a:t>
                      </a:r>
                      <a:r>
                        <a:rPr lang="en-US" b="0" dirty="0">
                          <a:solidFill>
                            <a:srgbClr val="13294B"/>
                          </a:solidFill>
                        </a:rPr>
                        <a:t>S P</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graphicFrame>
        <p:nvGraphicFramePr>
          <p:cNvPr id="20" name="Table 5">
            <a:extLst>
              <a:ext uri="{FF2B5EF4-FFF2-40B4-BE49-F238E27FC236}">
                <a16:creationId xmlns:a16="http://schemas.microsoft.com/office/drawing/2014/main" id="{B4BB73E3-04E9-BC64-B601-26AAEB43F11D}"/>
              </a:ext>
            </a:extLst>
          </p:cNvPr>
          <p:cNvGraphicFramePr>
            <a:graphicFrameLocks noGrp="1"/>
          </p:cNvGraphicFramePr>
          <p:nvPr>
            <p:extLst>
              <p:ext uri="{D42A27DB-BD31-4B8C-83A1-F6EECF244321}">
                <p14:modId xmlns:p14="http://schemas.microsoft.com/office/powerpoint/2010/main" val="1949098960"/>
              </p:ext>
            </p:extLst>
          </p:nvPr>
        </p:nvGraphicFramePr>
        <p:xfrm>
          <a:off x="7343973" y="4315018"/>
          <a:ext cx="3530034" cy="1010920"/>
        </p:xfrm>
        <a:graphic>
          <a:graphicData uri="http://schemas.openxmlformats.org/drawingml/2006/table">
            <a:tbl>
              <a:tblPr firstRow="1" bandRow="1">
                <a:tableStyleId>{93296810-A885-4BE3-A3E7-6D5BEEA58F35}</a:tableStyleId>
              </a:tblPr>
              <a:tblGrid>
                <a:gridCol w="3530034">
                  <a:extLst>
                    <a:ext uri="{9D8B030D-6E8A-4147-A177-3AD203B41FA5}">
                      <a16:colId xmlns:a16="http://schemas.microsoft.com/office/drawing/2014/main" val="2261605097"/>
                    </a:ext>
                  </a:extLst>
                </a:gridCol>
              </a:tblGrid>
              <a:tr h="370840">
                <a:tc>
                  <a:txBody>
                    <a:bodyPr/>
                    <a:lstStyle/>
                    <a:p>
                      <a:r>
                        <a:rPr lang="en-US" b="0" dirty="0">
                          <a:solidFill>
                            <a:srgbClr val="13294B"/>
                          </a:solidFill>
                        </a:rPr>
                        <a:t>[1] All humans are mortal</a:t>
                      </a:r>
                    </a:p>
                    <a:p>
                      <a:r>
                        <a:rPr lang="en-US" b="0" dirty="0">
                          <a:solidFill>
                            <a:srgbClr val="13294B"/>
                          </a:solidFill>
                        </a:rPr>
                        <a:t>[2] No Greeks are human</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1800" b="0" i="0" u="none" strike="noStrike" kern="1200" dirty="0">
                          <a:solidFill>
                            <a:schemeClr val="dk1"/>
                          </a:solidFill>
                          <a:effectLst/>
                          <a:latin typeface="+mn-lt"/>
                          <a:ea typeface="+mn-ea"/>
                          <a:cs typeface="+mn-cs"/>
                        </a:rPr>
                        <a:t>∴ [3] </a:t>
                      </a:r>
                      <a:r>
                        <a:rPr lang="en-US" b="0" dirty="0">
                          <a:solidFill>
                            <a:srgbClr val="13294B"/>
                          </a:solidFill>
                        </a:rPr>
                        <a:t>Some Greeks are not mortal</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graphicFrame>
        <p:nvGraphicFramePr>
          <p:cNvPr id="21" name="Table 5">
            <a:extLst>
              <a:ext uri="{FF2B5EF4-FFF2-40B4-BE49-F238E27FC236}">
                <a16:creationId xmlns:a16="http://schemas.microsoft.com/office/drawing/2014/main" id="{A9B58539-CDAE-D9DF-847B-0532B51BC236}"/>
              </a:ext>
            </a:extLst>
          </p:cNvPr>
          <p:cNvGraphicFramePr>
            <a:graphicFrameLocks noGrp="1"/>
          </p:cNvGraphicFramePr>
          <p:nvPr>
            <p:extLst>
              <p:ext uri="{D42A27DB-BD31-4B8C-83A1-F6EECF244321}">
                <p14:modId xmlns:p14="http://schemas.microsoft.com/office/powerpoint/2010/main" val="1134739785"/>
              </p:ext>
            </p:extLst>
          </p:nvPr>
        </p:nvGraphicFramePr>
        <p:xfrm>
          <a:off x="10736111" y="4330437"/>
          <a:ext cx="1455889" cy="1010920"/>
        </p:xfrm>
        <a:graphic>
          <a:graphicData uri="http://schemas.openxmlformats.org/drawingml/2006/table">
            <a:tbl>
              <a:tblPr firstRow="1" bandRow="1">
                <a:tableStyleId>{93296810-A885-4BE3-A3E7-6D5BEEA58F35}</a:tableStyleId>
              </a:tblPr>
              <a:tblGrid>
                <a:gridCol w="1455889">
                  <a:extLst>
                    <a:ext uri="{9D8B030D-6E8A-4147-A177-3AD203B41FA5}">
                      <a16:colId xmlns:a16="http://schemas.microsoft.com/office/drawing/2014/main" val="2261605097"/>
                    </a:ext>
                  </a:extLst>
                </a:gridCol>
              </a:tblGrid>
              <a:tr h="370840">
                <a:tc>
                  <a:txBody>
                    <a:bodyPr/>
                    <a:lstStyle/>
                    <a:p>
                      <a:r>
                        <a:rPr lang="en-US" b="0" dirty="0">
                          <a:solidFill>
                            <a:srgbClr val="13294B"/>
                          </a:solidFill>
                        </a:rPr>
                        <a:t>[1] A: M P</a:t>
                      </a:r>
                    </a:p>
                    <a:p>
                      <a:r>
                        <a:rPr lang="en-US" b="0" dirty="0">
                          <a:solidFill>
                            <a:srgbClr val="13294B"/>
                          </a:solidFill>
                        </a:rPr>
                        <a:t>[2] E: S M</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1800" b="0" i="0" u="none" strike="noStrike" kern="1200" dirty="0">
                          <a:solidFill>
                            <a:schemeClr val="dk1"/>
                          </a:solidFill>
                          <a:effectLst/>
                          <a:latin typeface="+mn-lt"/>
                          <a:ea typeface="+mn-ea"/>
                          <a:cs typeface="+mn-cs"/>
                        </a:rPr>
                        <a:t>∴ [3] O: </a:t>
                      </a:r>
                      <a:r>
                        <a:rPr lang="en-US" b="0" dirty="0">
                          <a:solidFill>
                            <a:srgbClr val="13294B"/>
                          </a:solidFill>
                        </a:rPr>
                        <a:t>S P</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sp>
        <p:nvSpPr>
          <p:cNvPr id="22" name="TextBox 21">
            <a:extLst>
              <a:ext uri="{FF2B5EF4-FFF2-40B4-BE49-F238E27FC236}">
                <a16:creationId xmlns:a16="http://schemas.microsoft.com/office/drawing/2014/main" id="{31935935-C1D2-8486-B0FD-E7616CDC6C76}"/>
              </a:ext>
            </a:extLst>
          </p:cNvPr>
          <p:cNvSpPr txBox="1"/>
          <p:nvPr/>
        </p:nvSpPr>
        <p:spPr>
          <a:xfrm>
            <a:off x="3252500" y="5341357"/>
            <a:ext cx="8182946" cy="646331"/>
          </a:xfrm>
          <a:prstGeom prst="rect">
            <a:avLst/>
          </a:prstGeom>
          <a:noFill/>
        </p:spPr>
        <p:txBody>
          <a:bodyPr wrap="none" rtlCol="0">
            <a:spAutoFit/>
          </a:bodyPr>
          <a:lstStyle/>
          <a:p>
            <a:r>
              <a:rPr lang="en-US" dirty="0"/>
              <a:t>There are four moods (A,E,I,O), and three orders, so 4^3=64 possible combinations</a:t>
            </a:r>
          </a:p>
          <a:p>
            <a:r>
              <a:rPr lang="en-US" dirty="0"/>
              <a:t>Times our 4 possible arrangements of terms within the premises: 256 combinations</a:t>
            </a:r>
          </a:p>
        </p:txBody>
      </p:sp>
      <p:sp>
        <p:nvSpPr>
          <p:cNvPr id="24" name="Title 6">
            <a:extLst>
              <a:ext uri="{FF2B5EF4-FFF2-40B4-BE49-F238E27FC236}">
                <a16:creationId xmlns:a16="http://schemas.microsoft.com/office/drawing/2014/main" id="{A4897576-4104-0329-B130-722A33C0DB87}"/>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Aristotle</a:t>
            </a:r>
            <a:endParaRPr lang="en-US" dirty="0"/>
          </a:p>
        </p:txBody>
      </p:sp>
    </p:spTree>
    <p:extLst>
      <p:ext uri="{BB962C8B-B14F-4D97-AF65-F5344CB8AC3E}">
        <p14:creationId xmlns:p14="http://schemas.microsoft.com/office/powerpoint/2010/main" val="256135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92D8F-BC67-D36F-DFAC-BB3167810E94}"/>
              </a:ext>
            </a:extLst>
          </p:cNvPr>
          <p:cNvSpPr txBox="1"/>
          <p:nvPr/>
        </p:nvSpPr>
        <p:spPr>
          <a:xfrm>
            <a:off x="2862470" y="957896"/>
            <a:ext cx="9236765" cy="4893647"/>
          </a:xfrm>
          <a:prstGeom prst="rect">
            <a:avLst/>
          </a:prstGeom>
          <a:noFill/>
        </p:spPr>
        <p:txBody>
          <a:bodyPr wrap="square" rtlCol="0">
            <a:spAutoFit/>
          </a:bodyPr>
          <a:lstStyle/>
          <a:p>
            <a:r>
              <a:rPr lang="en-US" sz="2400" b="1" dirty="0"/>
              <a:t>Aristotle’s five simple rules</a:t>
            </a:r>
          </a:p>
          <a:p>
            <a:endParaRPr lang="en-US" sz="2400" b="1" dirty="0"/>
          </a:p>
          <a:p>
            <a:r>
              <a:rPr lang="en-US" sz="2400" b="1" dirty="0"/>
              <a:t>Distributed term</a:t>
            </a:r>
            <a:r>
              <a:rPr lang="en-US" sz="2400" dirty="0"/>
              <a:t>: is it referring to an entire class of entities.</a:t>
            </a:r>
          </a:p>
          <a:p>
            <a:r>
              <a:rPr lang="en-US" sz="2400" dirty="0"/>
              <a:t>In A and E sentences the subjects are distributed</a:t>
            </a:r>
          </a:p>
          <a:p>
            <a:r>
              <a:rPr lang="en-US" sz="2400" dirty="0"/>
              <a:t>In I and O sentences they are not</a:t>
            </a:r>
          </a:p>
          <a:p>
            <a:endParaRPr lang="en-US" sz="2400" dirty="0"/>
          </a:p>
          <a:p>
            <a:r>
              <a:rPr lang="en-US" sz="2400" dirty="0"/>
              <a:t>O sentences distribute the predicate</a:t>
            </a:r>
          </a:p>
          <a:p>
            <a:endParaRPr lang="en-US" sz="2400" dirty="0"/>
          </a:p>
          <a:p>
            <a:r>
              <a:rPr lang="en-US" sz="2400" dirty="0"/>
              <a:t>A: All Greeks are human</a:t>
            </a:r>
          </a:p>
          <a:p>
            <a:r>
              <a:rPr lang="en-US" sz="2400" dirty="0"/>
              <a:t>E: No Greeks are human</a:t>
            </a:r>
          </a:p>
          <a:p>
            <a:r>
              <a:rPr lang="en-US" sz="2400" dirty="0"/>
              <a:t>I: Some Greeks are human</a:t>
            </a:r>
          </a:p>
          <a:p>
            <a:r>
              <a:rPr lang="en-US" sz="2400" dirty="0"/>
              <a:t>O: Some Greeks are not human (the entire set of humans fails to include some Greeks)</a:t>
            </a:r>
          </a:p>
        </p:txBody>
      </p:sp>
      <p:pic>
        <p:nvPicPr>
          <p:cNvPr id="1025" name="Picture 1" descr="page79image7422160">
            <a:extLst>
              <a:ext uri="{FF2B5EF4-FFF2-40B4-BE49-F238E27FC236}">
                <a16:creationId xmlns:a16="http://schemas.microsoft.com/office/drawing/2014/main" id="{068C3F88-F087-858D-29B0-7F32F9A0B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87" y="1311965"/>
            <a:ext cx="2238786" cy="36058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C2B5D3-1011-8CCB-9F3D-D79BE97D7CCC}"/>
              </a:ext>
            </a:extLst>
          </p:cNvPr>
          <p:cNvSpPr txBox="1"/>
          <p:nvPr/>
        </p:nvSpPr>
        <p:spPr>
          <a:xfrm>
            <a:off x="410818" y="4917797"/>
            <a:ext cx="1370888" cy="646331"/>
          </a:xfrm>
          <a:prstGeom prst="rect">
            <a:avLst/>
          </a:prstGeom>
          <a:noFill/>
        </p:spPr>
        <p:txBody>
          <a:bodyPr wrap="none" rtlCol="0">
            <a:spAutoFit/>
          </a:bodyPr>
          <a:lstStyle/>
          <a:p>
            <a:r>
              <a:rPr lang="en-US" dirty="0"/>
              <a:t>Aristotle</a:t>
            </a:r>
          </a:p>
          <a:p>
            <a:r>
              <a:rPr lang="en-US" dirty="0"/>
              <a:t>384-322 BCE</a:t>
            </a:r>
          </a:p>
        </p:txBody>
      </p:sp>
      <p:sp>
        <p:nvSpPr>
          <p:cNvPr id="11" name="Title 6">
            <a:extLst>
              <a:ext uri="{FF2B5EF4-FFF2-40B4-BE49-F238E27FC236}">
                <a16:creationId xmlns:a16="http://schemas.microsoft.com/office/drawing/2014/main" id="{17817CAD-A5F7-3DAA-11E6-3A45D15F0259}"/>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Aristotle</a:t>
            </a:r>
            <a:endParaRPr lang="en-US" dirty="0"/>
          </a:p>
        </p:txBody>
      </p:sp>
    </p:spTree>
    <p:extLst>
      <p:ext uri="{BB962C8B-B14F-4D97-AF65-F5344CB8AC3E}">
        <p14:creationId xmlns:p14="http://schemas.microsoft.com/office/powerpoint/2010/main" val="198774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92D8F-BC67-D36F-DFAC-BB3167810E94}"/>
              </a:ext>
            </a:extLst>
          </p:cNvPr>
          <p:cNvSpPr txBox="1"/>
          <p:nvPr/>
        </p:nvSpPr>
        <p:spPr>
          <a:xfrm>
            <a:off x="2862470" y="957896"/>
            <a:ext cx="9236765" cy="4893647"/>
          </a:xfrm>
          <a:prstGeom prst="rect">
            <a:avLst/>
          </a:prstGeom>
          <a:noFill/>
        </p:spPr>
        <p:txBody>
          <a:bodyPr wrap="square" rtlCol="0">
            <a:spAutoFit/>
          </a:bodyPr>
          <a:lstStyle/>
          <a:p>
            <a:r>
              <a:rPr lang="en-US" sz="2400" b="1" dirty="0"/>
              <a:t>Aristotle’s five simple rules</a:t>
            </a:r>
          </a:p>
          <a:p>
            <a:endParaRPr lang="en-US" sz="2400" b="1" dirty="0"/>
          </a:p>
          <a:p>
            <a:r>
              <a:rPr lang="en-US" sz="2400" b="1" dirty="0"/>
              <a:t>In all valid syllogisms:</a:t>
            </a:r>
          </a:p>
          <a:p>
            <a:pPr marL="457200" indent="-457200">
              <a:buFont typeface="+mj-lt"/>
              <a:buAutoNum type="arabicPeriod"/>
            </a:pPr>
            <a:r>
              <a:rPr lang="en-US" sz="2400" dirty="0"/>
              <a:t>the middle term is distributed in at least one of the premises</a:t>
            </a:r>
          </a:p>
          <a:p>
            <a:pPr marL="457200" indent="-457200">
              <a:buFont typeface="+mj-lt"/>
              <a:buAutoNum type="arabicPeriod"/>
            </a:pPr>
            <a:r>
              <a:rPr lang="en-US" sz="2400" dirty="0"/>
              <a:t>any term distributed in the conclusion is also distributed in the premises</a:t>
            </a:r>
          </a:p>
          <a:p>
            <a:pPr marL="457200" indent="-457200">
              <a:buFont typeface="+mj-lt"/>
              <a:buAutoNum type="arabicPeriod"/>
            </a:pPr>
            <a:r>
              <a:rPr lang="en-US" sz="2400" dirty="0"/>
              <a:t>at least one of the premises must be affirmative</a:t>
            </a:r>
          </a:p>
          <a:p>
            <a:pPr marL="457200" indent="-457200">
              <a:buFont typeface="+mj-lt"/>
              <a:buAutoNum type="arabicPeriod"/>
            </a:pPr>
            <a:r>
              <a:rPr lang="en-US" sz="2400" dirty="0"/>
              <a:t>If the conclusion is negative, one premise must be negative</a:t>
            </a:r>
          </a:p>
          <a:p>
            <a:pPr marL="457200" indent="-457200">
              <a:buFont typeface="+mj-lt"/>
              <a:buAutoNum type="arabicPeriod"/>
            </a:pPr>
            <a:r>
              <a:rPr lang="en-US" sz="2400" dirty="0"/>
              <a:t>If the conclusion is particular, at least one of the premises must be particular (for hypothetical viewpoint only, for existential, only use the first four)</a:t>
            </a:r>
          </a:p>
          <a:p>
            <a:pPr marL="457200" indent="-457200">
              <a:buFont typeface="+mj-lt"/>
              <a:buAutoNum type="arabicPeriod"/>
            </a:pPr>
            <a:endParaRPr lang="en-US" sz="2400" dirty="0"/>
          </a:p>
          <a:p>
            <a:r>
              <a:rPr lang="en-US" sz="2400" dirty="0"/>
              <a:t>A syllogism is valid </a:t>
            </a:r>
            <a:r>
              <a:rPr lang="en-US" sz="2400" dirty="0" err="1"/>
              <a:t>iff</a:t>
            </a:r>
            <a:r>
              <a:rPr lang="en-US" sz="2400" dirty="0"/>
              <a:t> it follows all five of these rules</a:t>
            </a:r>
          </a:p>
        </p:txBody>
      </p:sp>
      <p:pic>
        <p:nvPicPr>
          <p:cNvPr id="1025" name="Picture 1" descr="page79image7422160">
            <a:extLst>
              <a:ext uri="{FF2B5EF4-FFF2-40B4-BE49-F238E27FC236}">
                <a16:creationId xmlns:a16="http://schemas.microsoft.com/office/drawing/2014/main" id="{068C3F88-F087-858D-29B0-7F32F9A0B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87" y="1311965"/>
            <a:ext cx="2238786" cy="36058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C2B5D3-1011-8CCB-9F3D-D79BE97D7CCC}"/>
              </a:ext>
            </a:extLst>
          </p:cNvPr>
          <p:cNvSpPr txBox="1"/>
          <p:nvPr/>
        </p:nvSpPr>
        <p:spPr>
          <a:xfrm>
            <a:off x="410818" y="4917797"/>
            <a:ext cx="1370888" cy="646331"/>
          </a:xfrm>
          <a:prstGeom prst="rect">
            <a:avLst/>
          </a:prstGeom>
          <a:noFill/>
        </p:spPr>
        <p:txBody>
          <a:bodyPr wrap="none" rtlCol="0">
            <a:spAutoFit/>
          </a:bodyPr>
          <a:lstStyle/>
          <a:p>
            <a:r>
              <a:rPr lang="en-US" dirty="0"/>
              <a:t>Aristotle</a:t>
            </a:r>
          </a:p>
          <a:p>
            <a:r>
              <a:rPr lang="en-US" dirty="0"/>
              <a:t>384-322 BCE</a:t>
            </a:r>
          </a:p>
        </p:txBody>
      </p:sp>
      <p:sp>
        <p:nvSpPr>
          <p:cNvPr id="5" name="Title 6">
            <a:extLst>
              <a:ext uri="{FF2B5EF4-FFF2-40B4-BE49-F238E27FC236}">
                <a16:creationId xmlns:a16="http://schemas.microsoft.com/office/drawing/2014/main" id="{E26321D6-F0BB-E1FB-F7D1-38CD1962215D}"/>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Aristotle</a:t>
            </a:r>
            <a:endParaRPr lang="en-US" dirty="0"/>
          </a:p>
        </p:txBody>
      </p:sp>
    </p:spTree>
    <p:extLst>
      <p:ext uri="{BB962C8B-B14F-4D97-AF65-F5344CB8AC3E}">
        <p14:creationId xmlns:p14="http://schemas.microsoft.com/office/powerpoint/2010/main" val="84234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92D8F-BC67-D36F-DFAC-BB3167810E94}"/>
              </a:ext>
            </a:extLst>
          </p:cNvPr>
          <p:cNvSpPr txBox="1"/>
          <p:nvPr/>
        </p:nvSpPr>
        <p:spPr>
          <a:xfrm>
            <a:off x="2927199" y="673837"/>
            <a:ext cx="9236765" cy="461665"/>
          </a:xfrm>
          <a:prstGeom prst="rect">
            <a:avLst/>
          </a:prstGeom>
          <a:noFill/>
        </p:spPr>
        <p:txBody>
          <a:bodyPr wrap="square" rtlCol="0">
            <a:spAutoFit/>
          </a:bodyPr>
          <a:lstStyle/>
          <a:p>
            <a:r>
              <a:rPr lang="en-US" sz="2400" b="1" dirty="0"/>
              <a:t>Aristotle’s five simple rules</a:t>
            </a:r>
          </a:p>
        </p:txBody>
      </p:sp>
      <p:pic>
        <p:nvPicPr>
          <p:cNvPr id="1025" name="Picture 1" descr="page79image7422160">
            <a:extLst>
              <a:ext uri="{FF2B5EF4-FFF2-40B4-BE49-F238E27FC236}">
                <a16:creationId xmlns:a16="http://schemas.microsoft.com/office/drawing/2014/main" id="{068C3F88-F087-858D-29B0-7F32F9A0BA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87" y="1311965"/>
            <a:ext cx="2238786" cy="36058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C2B5D3-1011-8CCB-9F3D-D79BE97D7CCC}"/>
              </a:ext>
            </a:extLst>
          </p:cNvPr>
          <p:cNvSpPr txBox="1"/>
          <p:nvPr/>
        </p:nvSpPr>
        <p:spPr>
          <a:xfrm>
            <a:off x="410818" y="4917797"/>
            <a:ext cx="1370888" cy="646331"/>
          </a:xfrm>
          <a:prstGeom prst="rect">
            <a:avLst/>
          </a:prstGeom>
          <a:noFill/>
        </p:spPr>
        <p:txBody>
          <a:bodyPr wrap="none" rtlCol="0">
            <a:spAutoFit/>
          </a:bodyPr>
          <a:lstStyle/>
          <a:p>
            <a:r>
              <a:rPr lang="en-US" dirty="0"/>
              <a:t>Aristotle</a:t>
            </a:r>
          </a:p>
          <a:p>
            <a:r>
              <a:rPr lang="en-US" dirty="0"/>
              <a:t>384-322 BCE</a:t>
            </a:r>
          </a:p>
        </p:txBody>
      </p:sp>
      <p:graphicFrame>
        <p:nvGraphicFramePr>
          <p:cNvPr id="5" name="Diagram 4">
            <a:extLst>
              <a:ext uri="{FF2B5EF4-FFF2-40B4-BE49-F238E27FC236}">
                <a16:creationId xmlns:a16="http://schemas.microsoft.com/office/drawing/2014/main" id="{1C9A9FDA-E725-7124-F636-101665A36D82}"/>
              </a:ext>
            </a:extLst>
          </p:cNvPr>
          <p:cNvGraphicFramePr/>
          <p:nvPr>
            <p:extLst>
              <p:ext uri="{D42A27DB-BD31-4B8C-83A1-F6EECF244321}">
                <p14:modId xmlns:p14="http://schemas.microsoft.com/office/powerpoint/2010/main" val="113756818"/>
              </p:ext>
            </p:extLst>
          </p:nvPr>
        </p:nvGraphicFramePr>
        <p:xfrm>
          <a:off x="8142446" y="2592905"/>
          <a:ext cx="4480065" cy="33327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Table 5">
            <a:extLst>
              <a:ext uri="{FF2B5EF4-FFF2-40B4-BE49-F238E27FC236}">
                <a16:creationId xmlns:a16="http://schemas.microsoft.com/office/drawing/2014/main" id="{2DDE72CC-22C8-DAC7-78D3-B26F8DA813DA}"/>
              </a:ext>
            </a:extLst>
          </p:cNvPr>
          <p:cNvGraphicFramePr>
            <a:graphicFrameLocks noGrp="1"/>
          </p:cNvGraphicFramePr>
          <p:nvPr>
            <p:extLst>
              <p:ext uri="{D42A27DB-BD31-4B8C-83A1-F6EECF244321}">
                <p14:modId xmlns:p14="http://schemas.microsoft.com/office/powerpoint/2010/main" val="2972639534"/>
              </p:ext>
            </p:extLst>
          </p:nvPr>
        </p:nvGraphicFramePr>
        <p:xfrm>
          <a:off x="3140633" y="4917797"/>
          <a:ext cx="2842523" cy="1010920"/>
        </p:xfrm>
        <a:graphic>
          <a:graphicData uri="http://schemas.openxmlformats.org/drawingml/2006/table">
            <a:tbl>
              <a:tblPr firstRow="1" bandRow="1">
                <a:tableStyleId>{93296810-A885-4BE3-A3E7-6D5BEEA58F35}</a:tableStyleId>
              </a:tblPr>
              <a:tblGrid>
                <a:gridCol w="2842523">
                  <a:extLst>
                    <a:ext uri="{9D8B030D-6E8A-4147-A177-3AD203B41FA5}">
                      <a16:colId xmlns:a16="http://schemas.microsoft.com/office/drawing/2014/main" val="2261605097"/>
                    </a:ext>
                  </a:extLst>
                </a:gridCol>
              </a:tblGrid>
              <a:tr h="370840">
                <a:tc>
                  <a:txBody>
                    <a:bodyPr/>
                    <a:lstStyle/>
                    <a:p>
                      <a:r>
                        <a:rPr lang="en-US" b="0" dirty="0">
                          <a:solidFill>
                            <a:srgbClr val="13294B"/>
                          </a:solidFill>
                        </a:rPr>
                        <a:t>[1] All Greeks are human</a:t>
                      </a:r>
                    </a:p>
                    <a:p>
                      <a:r>
                        <a:rPr lang="en-US" b="0" dirty="0">
                          <a:solidFill>
                            <a:srgbClr val="13294B"/>
                          </a:solidFill>
                        </a:rPr>
                        <a:t>[2] All humans are mortal</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1800" b="0" i="0" u="none" strike="noStrike" kern="1200" dirty="0">
                          <a:solidFill>
                            <a:schemeClr val="dk1"/>
                          </a:solidFill>
                          <a:effectLst/>
                          <a:latin typeface="+mn-lt"/>
                          <a:ea typeface="+mn-ea"/>
                          <a:cs typeface="+mn-cs"/>
                        </a:rPr>
                        <a:t>∴ [3] </a:t>
                      </a:r>
                      <a:r>
                        <a:rPr lang="en-US" b="0" dirty="0">
                          <a:solidFill>
                            <a:srgbClr val="13294B"/>
                          </a:solidFill>
                        </a:rPr>
                        <a:t>All mortals are Greek</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graphicFrame>
        <p:nvGraphicFramePr>
          <p:cNvPr id="7" name="Table 5">
            <a:extLst>
              <a:ext uri="{FF2B5EF4-FFF2-40B4-BE49-F238E27FC236}">
                <a16:creationId xmlns:a16="http://schemas.microsoft.com/office/drawing/2014/main" id="{3354DE61-F016-0FF7-31D5-7054428D85C5}"/>
              </a:ext>
            </a:extLst>
          </p:cNvPr>
          <p:cNvGraphicFramePr>
            <a:graphicFrameLocks noGrp="1"/>
          </p:cNvGraphicFramePr>
          <p:nvPr>
            <p:extLst>
              <p:ext uri="{D42A27DB-BD31-4B8C-83A1-F6EECF244321}">
                <p14:modId xmlns:p14="http://schemas.microsoft.com/office/powerpoint/2010/main" val="2025939055"/>
              </p:ext>
            </p:extLst>
          </p:nvPr>
        </p:nvGraphicFramePr>
        <p:xfrm>
          <a:off x="5911185" y="4914719"/>
          <a:ext cx="1024182" cy="1010920"/>
        </p:xfrm>
        <a:graphic>
          <a:graphicData uri="http://schemas.openxmlformats.org/drawingml/2006/table">
            <a:tbl>
              <a:tblPr firstRow="1" bandRow="1">
                <a:tableStyleId>{93296810-A885-4BE3-A3E7-6D5BEEA58F35}</a:tableStyleId>
              </a:tblPr>
              <a:tblGrid>
                <a:gridCol w="1024182">
                  <a:extLst>
                    <a:ext uri="{9D8B030D-6E8A-4147-A177-3AD203B41FA5}">
                      <a16:colId xmlns:a16="http://schemas.microsoft.com/office/drawing/2014/main" val="2261605097"/>
                    </a:ext>
                  </a:extLst>
                </a:gridCol>
              </a:tblGrid>
              <a:tr h="370840">
                <a:tc>
                  <a:txBody>
                    <a:bodyPr/>
                    <a:lstStyle/>
                    <a:p>
                      <a:r>
                        <a:rPr lang="en-US" b="0" dirty="0">
                          <a:solidFill>
                            <a:srgbClr val="13294B"/>
                          </a:solidFill>
                        </a:rPr>
                        <a:t>[1] P M</a:t>
                      </a:r>
                    </a:p>
                    <a:p>
                      <a:r>
                        <a:rPr lang="en-US" b="0" dirty="0">
                          <a:solidFill>
                            <a:srgbClr val="13294B"/>
                          </a:solidFill>
                        </a:rPr>
                        <a:t>[2] M S</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1800" b="0" i="0" u="none" strike="noStrike" kern="1200" dirty="0">
                          <a:solidFill>
                            <a:schemeClr val="dk1"/>
                          </a:solidFill>
                          <a:effectLst/>
                          <a:latin typeface="+mn-lt"/>
                          <a:ea typeface="+mn-ea"/>
                          <a:cs typeface="+mn-cs"/>
                        </a:rPr>
                        <a:t>∴ [3] </a:t>
                      </a:r>
                      <a:r>
                        <a:rPr lang="en-US" b="0" dirty="0">
                          <a:solidFill>
                            <a:srgbClr val="13294B"/>
                          </a:solidFill>
                        </a:rPr>
                        <a:t>S P</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graphicFrame>
        <p:nvGraphicFramePr>
          <p:cNvPr id="8" name="Table 5">
            <a:extLst>
              <a:ext uri="{FF2B5EF4-FFF2-40B4-BE49-F238E27FC236}">
                <a16:creationId xmlns:a16="http://schemas.microsoft.com/office/drawing/2014/main" id="{25DBCFD3-A901-D983-DF05-5B33D23EDF25}"/>
              </a:ext>
            </a:extLst>
          </p:cNvPr>
          <p:cNvGraphicFramePr>
            <a:graphicFrameLocks noGrp="1"/>
          </p:cNvGraphicFramePr>
          <p:nvPr>
            <p:extLst>
              <p:ext uri="{D42A27DB-BD31-4B8C-83A1-F6EECF244321}">
                <p14:modId xmlns:p14="http://schemas.microsoft.com/office/powerpoint/2010/main" val="337602524"/>
              </p:ext>
            </p:extLst>
          </p:nvPr>
        </p:nvGraphicFramePr>
        <p:xfrm>
          <a:off x="3159323" y="3674287"/>
          <a:ext cx="2720456" cy="1010920"/>
        </p:xfrm>
        <a:graphic>
          <a:graphicData uri="http://schemas.openxmlformats.org/drawingml/2006/table">
            <a:tbl>
              <a:tblPr firstRow="1" bandRow="1">
                <a:tableStyleId>{93296810-A885-4BE3-A3E7-6D5BEEA58F35}</a:tableStyleId>
              </a:tblPr>
              <a:tblGrid>
                <a:gridCol w="2720456">
                  <a:extLst>
                    <a:ext uri="{9D8B030D-6E8A-4147-A177-3AD203B41FA5}">
                      <a16:colId xmlns:a16="http://schemas.microsoft.com/office/drawing/2014/main" val="2261605097"/>
                    </a:ext>
                  </a:extLst>
                </a:gridCol>
              </a:tblGrid>
              <a:tr h="370840">
                <a:tc>
                  <a:txBody>
                    <a:bodyPr/>
                    <a:lstStyle/>
                    <a:p>
                      <a:r>
                        <a:rPr lang="en-US" b="0" dirty="0">
                          <a:solidFill>
                            <a:srgbClr val="13294B"/>
                          </a:solidFill>
                        </a:rPr>
                        <a:t>[1] All humans are mortal</a:t>
                      </a:r>
                    </a:p>
                    <a:p>
                      <a:r>
                        <a:rPr lang="en-US" b="0" dirty="0">
                          <a:solidFill>
                            <a:srgbClr val="13294B"/>
                          </a:solidFill>
                        </a:rPr>
                        <a:t>[2] All Greeks are human</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1800" b="0" i="0" u="none" strike="noStrike" kern="1200" dirty="0">
                          <a:solidFill>
                            <a:schemeClr val="dk1"/>
                          </a:solidFill>
                          <a:effectLst/>
                          <a:latin typeface="+mn-lt"/>
                          <a:ea typeface="+mn-ea"/>
                          <a:cs typeface="+mn-cs"/>
                        </a:rPr>
                        <a:t>∴ [3] </a:t>
                      </a:r>
                      <a:r>
                        <a:rPr lang="en-US" b="0" dirty="0">
                          <a:solidFill>
                            <a:srgbClr val="13294B"/>
                          </a:solidFill>
                        </a:rPr>
                        <a:t>All Greeks are mortal</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graphicFrame>
        <p:nvGraphicFramePr>
          <p:cNvPr id="9" name="Table 5">
            <a:extLst>
              <a:ext uri="{FF2B5EF4-FFF2-40B4-BE49-F238E27FC236}">
                <a16:creationId xmlns:a16="http://schemas.microsoft.com/office/drawing/2014/main" id="{34AC8AE9-A921-2F6B-5870-5041C29E8648}"/>
              </a:ext>
            </a:extLst>
          </p:cNvPr>
          <p:cNvGraphicFramePr>
            <a:graphicFrameLocks noGrp="1"/>
          </p:cNvGraphicFramePr>
          <p:nvPr>
            <p:extLst>
              <p:ext uri="{D42A27DB-BD31-4B8C-83A1-F6EECF244321}">
                <p14:modId xmlns:p14="http://schemas.microsoft.com/office/powerpoint/2010/main" val="1613800206"/>
              </p:ext>
            </p:extLst>
          </p:nvPr>
        </p:nvGraphicFramePr>
        <p:xfrm>
          <a:off x="5983156" y="3674287"/>
          <a:ext cx="1024182" cy="1010920"/>
        </p:xfrm>
        <a:graphic>
          <a:graphicData uri="http://schemas.openxmlformats.org/drawingml/2006/table">
            <a:tbl>
              <a:tblPr firstRow="1" bandRow="1">
                <a:tableStyleId>{93296810-A885-4BE3-A3E7-6D5BEEA58F35}</a:tableStyleId>
              </a:tblPr>
              <a:tblGrid>
                <a:gridCol w="1024182">
                  <a:extLst>
                    <a:ext uri="{9D8B030D-6E8A-4147-A177-3AD203B41FA5}">
                      <a16:colId xmlns:a16="http://schemas.microsoft.com/office/drawing/2014/main" val="2261605097"/>
                    </a:ext>
                  </a:extLst>
                </a:gridCol>
              </a:tblGrid>
              <a:tr h="370840">
                <a:tc>
                  <a:txBody>
                    <a:bodyPr/>
                    <a:lstStyle/>
                    <a:p>
                      <a:r>
                        <a:rPr lang="en-US" b="0" dirty="0">
                          <a:solidFill>
                            <a:srgbClr val="13294B"/>
                          </a:solidFill>
                        </a:rPr>
                        <a:t>[1] M P</a:t>
                      </a:r>
                    </a:p>
                    <a:p>
                      <a:r>
                        <a:rPr lang="en-US" b="0" dirty="0">
                          <a:solidFill>
                            <a:srgbClr val="13294B"/>
                          </a:solidFill>
                        </a:rPr>
                        <a:t>[2] S M</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1800" b="0" i="0" u="none" strike="noStrike" kern="1200" dirty="0">
                          <a:solidFill>
                            <a:schemeClr val="dk1"/>
                          </a:solidFill>
                          <a:effectLst/>
                          <a:latin typeface="+mn-lt"/>
                          <a:ea typeface="+mn-ea"/>
                          <a:cs typeface="+mn-cs"/>
                        </a:rPr>
                        <a:t>∴ [3] </a:t>
                      </a:r>
                      <a:r>
                        <a:rPr lang="en-US" b="0" dirty="0">
                          <a:solidFill>
                            <a:srgbClr val="13294B"/>
                          </a:solidFill>
                        </a:rPr>
                        <a:t>S P</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sp>
        <p:nvSpPr>
          <p:cNvPr id="11" name="TextBox 10">
            <a:extLst>
              <a:ext uri="{FF2B5EF4-FFF2-40B4-BE49-F238E27FC236}">
                <a16:creationId xmlns:a16="http://schemas.microsoft.com/office/drawing/2014/main" id="{227EAB66-FAA4-6A98-CF51-F8A3AC62C331}"/>
              </a:ext>
            </a:extLst>
          </p:cNvPr>
          <p:cNvSpPr txBox="1"/>
          <p:nvPr/>
        </p:nvSpPr>
        <p:spPr>
          <a:xfrm>
            <a:off x="2698715" y="1133373"/>
            <a:ext cx="7865871" cy="1754326"/>
          </a:xfrm>
          <a:prstGeom prst="rect">
            <a:avLst/>
          </a:prstGeom>
          <a:noFill/>
        </p:spPr>
        <p:txBody>
          <a:bodyPr wrap="square">
            <a:spAutoFit/>
          </a:bodyPr>
          <a:lstStyle/>
          <a:p>
            <a:pPr marL="457200" indent="-457200">
              <a:buFont typeface="+mj-lt"/>
              <a:buAutoNum type="arabicPeriod"/>
            </a:pPr>
            <a:r>
              <a:rPr lang="en-US" sz="1800" dirty="0"/>
              <a:t>the middle term is distributed in at least one of the premises</a:t>
            </a:r>
          </a:p>
          <a:p>
            <a:pPr marL="457200" indent="-457200">
              <a:buFont typeface="+mj-lt"/>
              <a:buAutoNum type="arabicPeriod"/>
            </a:pPr>
            <a:r>
              <a:rPr lang="en-US" sz="1800" dirty="0"/>
              <a:t>any term distributed in the conclusion is also distributed in the premises</a:t>
            </a:r>
          </a:p>
          <a:p>
            <a:pPr marL="457200" indent="-457200">
              <a:buFont typeface="+mj-lt"/>
              <a:buAutoNum type="arabicPeriod"/>
            </a:pPr>
            <a:r>
              <a:rPr lang="en-US" sz="1800" dirty="0"/>
              <a:t>at least one of the premises must be affirmative</a:t>
            </a:r>
          </a:p>
          <a:p>
            <a:pPr marL="457200" indent="-457200">
              <a:buFont typeface="+mj-lt"/>
              <a:buAutoNum type="arabicPeriod"/>
            </a:pPr>
            <a:r>
              <a:rPr lang="en-US" sz="1800" dirty="0"/>
              <a:t>If the conclusion is negative, one premise must be negative</a:t>
            </a:r>
          </a:p>
          <a:p>
            <a:pPr marL="457200" indent="-457200">
              <a:buFont typeface="+mj-lt"/>
              <a:buAutoNum type="arabicPeriod"/>
            </a:pPr>
            <a:r>
              <a:rPr lang="en-US" sz="1800" dirty="0"/>
              <a:t>If the conclusion is particular, at least one of the premises must be particular (for hypothetical viewpoint only, for existential, only use the first four)</a:t>
            </a:r>
          </a:p>
        </p:txBody>
      </p:sp>
      <p:sp>
        <p:nvSpPr>
          <p:cNvPr id="12" name="Title 6">
            <a:extLst>
              <a:ext uri="{FF2B5EF4-FFF2-40B4-BE49-F238E27FC236}">
                <a16:creationId xmlns:a16="http://schemas.microsoft.com/office/drawing/2014/main" id="{8DEB61A3-A2F5-7EE8-5C5B-A249018DA17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Aristotle</a:t>
            </a:r>
            <a:endParaRPr lang="en-US" dirty="0"/>
          </a:p>
        </p:txBody>
      </p:sp>
      <p:pic>
        <p:nvPicPr>
          <p:cNvPr id="10241" name="Picture 1" descr="page89image24965824">
            <a:extLst>
              <a:ext uri="{FF2B5EF4-FFF2-40B4-BE49-F238E27FC236}">
                <a16:creationId xmlns:a16="http://schemas.microsoft.com/office/drawing/2014/main" id="{FE0F0822-E7CC-25D8-4944-66F0DB780A6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07950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page89image24966720">
            <a:extLst>
              <a:ext uri="{FF2B5EF4-FFF2-40B4-BE49-F238E27FC236}">
                <a16:creationId xmlns:a16="http://schemas.microsoft.com/office/drawing/2014/main" id="{6468B3B8-E7AC-9ED7-466C-9958A827F6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07950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page89image24965264">
            <a:extLst>
              <a:ext uri="{FF2B5EF4-FFF2-40B4-BE49-F238E27FC236}">
                <a16:creationId xmlns:a16="http://schemas.microsoft.com/office/drawing/2014/main" id="{1CEFC71C-E079-C293-C1AF-589EF4605A1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079500"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8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Truth Functional Logic</a:t>
            </a:r>
            <a:endParaRPr lang="en-US" dirty="0"/>
          </a:p>
        </p:txBody>
      </p:sp>
      <p:sp>
        <p:nvSpPr>
          <p:cNvPr id="2" name="TextBox 1">
            <a:extLst>
              <a:ext uri="{FF2B5EF4-FFF2-40B4-BE49-F238E27FC236}">
                <a16:creationId xmlns:a16="http://schemas.microsoft.com/office/drawing/2014/main" id="{E6A92D8F-BC67-D36F-DFAC-BB3167810E94}"/>
              </a:ext>
            </a:extLst>
          </p:cNvPr>
          <p:cNvSpPr txBox="1"/>
          <p:nvPr/>
        </p:nvSpPr>
        <p:spPr>
          <a:xfrm>
            <a:off x="2088122" y="982176"/>
            <a:ext cx="10103877"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t>Philosophy and science must be done with words, but words are ambiguous and vague</a:t>
            </a:r>
          </a:p>
          <a:p>
            <a:pPr marL="171450" indent="-171450">
              <a:buFont typeface="Arial" panose="020B0604020202020204" pitchFamily="34" charset="0"/>
              <a:buChar char="•"/>
            </a:pPr>
            <a:endParaRPr lang="en-US" sz="1200" dirty="0"/>
          </a:p>
          <a:p>
            <a:pPr marL="342900" indent="-342900">
              <a:buFont typeface="Arial" panose="020B0604020202020204" pitchFamily="34" charset="0"/>
              <a:buChar char="•"/>
            </a:pPr>
            <a:r>
              <a:rPr lang="en-US" sz="2400" dirty="0"/>
              <a:t>Develop an artificial language, one with exactitude required built into its very grammatical structure</a:t>
            </a:r>
          </a:p>
          <a:p>
            <a:pPr marL="171450" indent="-171450">
              <a:buFont typeface="Arial" panose="020B0604020202020204" pitchFamily="34" charset="0"/>
              <a:buChar char="•"/>
            </a:pPr>
            <a:endParaRPr lang="en-US" sz="1200" dirty="0"/>
          </a:p>
          <a:p>
            <a:pPr marL="342900" indent="-342900">
              <a:buFont typeface="Arial" panose="020B0604020202020204" pitchFamily="34" charset="0"/>
              <a:buChar char="•"/>
            </a:pPr>
            <a:r>
              <a:rPr lang="en-US" sz="2400" dirty="0"/>
              <a:t>The syntax makes false statements impossible</a:t>
            </a:r>
          </a:p>
          <a:p>
            <a:pPr marL="342900" indent="-342900">
              <a:buFont typeface="Arial" panose="020B0604020202020204" pitchFamily="34" charset="0"/>
              <a:buChar char="•"/>
            </a:pPr>
            <a:r>
              <a:rPr lang="en-US" sz="2400" dirty="0"/>
              <a:t>Get the syntax right, and the semantics takes care of itself</a:t>
            </a:r>
          </a:p>
          <a:p>
            <a:pPr marL="171450" indent="-171450">
              <a:buFont typeface="Arial" panose="020B0604020202020204" pitchFamily="34" charset="0"/>
              <a:buChar char="•"/>
            </a:pPr>
            <a:endParaRPr lang="en-US" sz="1200" dirty="0"/>
          </a:p>
          <a:p>
            <a:pPr marL="342900" indent="-342900">
              <a:buFont typeface="Arial" panose="020B0604020202020204" pitchFamily="34" charset="0"/>
              <a:buChar char="•"/>
            </a:pPr>
            <a:r>
              <a:rPr lang="en-US" sz="2400" dirty="0"/>
              <a:t>By translating natural languages into this language, we could see whether they were real questions and determine their truth conditions</a:t>
            </a:r>
          </a:p>
          <a:p>
            <a:pPr marL="171450" indent="-171450">
              <a:buFont typeface="Arial" panose="020B0604020202020204" pitchFamily="34" charset="0"/>
              <a:buChar char="•"/>
            </a:pPr>
            <a:endParaRPr lang="en-US" sz="1200" dirty="0"/>
          </a:p>
          <a:p>
            <a:pPr marL="342900" indent="-342900">
              <a:buFont typeface="Arial" panose="020B0604020202020204" pitchFamily="34" charset="0"/>
              <a:buChar char="•"/>
            </a:pPr>
            <a:r>
              <a:rPr lang="en-US" sz="2400" dirty="0"/>
              <a:t>The German mathematician/logician/philosopher </a:t>
            </a:r>
            <a:r>
              <a:rPr lang="en-US" sz="2400" dirty="0" err="1"/>
              <a:t>Gottlob</a:t>
            </a:r>
            <a:r>
              <a:rPr lang="en-US" sz="2400" dirty="0"/>
              <a:t> Frege called his attempt at framing such a language </a:t>
            </a:r>
            <a:r>
              <a:rPr lang="en-US" sz="2400" dirty="0" err="1"/>
              <a:t>Begriffschrift</a:t>
            </a:r>
            <a:r>
              <a:rPr lang="en-US" sz="2400" dirty="0"/>
              <a:t>, or concept writing. It ultimately became truth-functional logic.</a:t>
            </a:r>
          </a:p>
        </p:txBody>
      </p:sp>
      <p:sp>
        <p:nvSpPr>
          <p:cNvPr id="6" name="Triangle 5">
            <a:extLst>
              <a:ext uri="{FF2B5EF4-FFF2-40B4-BE49-F238E27FC236}">
                <a16:creationId xmlns:a16="http://schemas.microsoft.com/office/drawing/2014/main" id="{C6BE065E-EB16-AC66-41BB-43F10173BEE8}"/>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a:t>
            </a:r>
          </a:p>
          <a:p>
            <a:pPr algn="ctr"/>
            <a:endParaRPr lang="en-US" sz="3200" dirty="0">
              <a:solidFill>
                <a:schemeClr val="tx1"/>
              </a:solidFill>
            </a:endParaRPr>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16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Truth Functional Logic</a:t>
            </a:r>
            <a:endParaRPr lang="en-US" dirty="0"/>
          </a:p>
        </p:txBody>
      </p:sp>
      <p:sp>
        <p:nvSpPr>
          <p:cNvPr id="2" name="TextBox 1">
            <a:extLst>
              <a:ext uri="{FF2B5EF4-FFF2-40B4-BE49-F238E27FC236}">
                <a16:creationId xmlns:a16="http://schemas.microsoft.com/office/drawing/2014/main" id="{E6A92D8F-BC67-D36F-DFAC-BB3167810E94}"/>
              </a:ext>
            </a:extLst>
          </p:cNvPr>
          <p:cNvSpPr txBox="1"/>
          <p:nvPr/>
        </p:nvSpPr>
        <p:spPr>
          <a:xfrm>
            <a:off x="2313411" y="982176"/>
            <a:ext cx="9639104" cy="3970318"/>
          </a:xfrm>
          <a:prstGeom prst="rect">
            <a:avLst/>
          </a:prstGeom>
          <a:noFill/>
        </p:spPr>
        <p:txBody>
          <a:bodyPr wrap="square" rtlCol="0">
            <a:spAutoFit/>
          </a:bodyPr>
          <a:lstStyle/>
          <a:p>
            <a:r>
              <a:rPr lang="en-US" sz="2400" dirty="0"/>
              <a:t>Function here means same thing as in math</a:t>
            </a:r>
          </a:p>
          <a:p>
            <a:pPr marL="800100" lvl="1" indent="-342900">
              <a:buFont typeface="Arial" panose="020B0604020202020204" pitchFamily="34" charset="0"/>
              <a:buChar char="•"/>
            </a:pPr>
            <a:r>
              <a:rPr lang="en-US" sz="2400" dirty="0"/>
              <a:t>y = f(x) means for every value of x there is a unique value of y</a:t>
            </a:r>
          </a:p>
          <a:p>
            <a:pPr marL="800100" lvl="1" indent="-342900">
              <a:buFont typeface="Arial" panose="020B0604020202020204" pitchFamily="34" charset="0"/>
              <a:buChar char="•"/>
            </a:pPr>
            <a:r>
              <a:rPr lang="en-US" sz="2400" dirty="0"/>
              <a:t>Takes in an input and spits out something well defined</a:t>
            </a:r>
          </a:p>
          <a:p>
            <a:pPr marL="800100" lvl="1" indent="-342900">
              <a:buFont typeface="Arial" panose="020B0604020202020204" pitchFamily="34" charset="0"/>
              <a:buChar char="•"/>
            </a:pPr>
            <a:r>
              <a:rPr lang="en-US" sz="2400" dirty="0"/>
              <a:t>But instead of numbers, truth values T and F</a:t>
            </a:r>
          </a:p>
          <a:p>
            <a:pPr marL="800100" lvl="1" indent="-342900">
              <a:buFont typeface="Arial" panose="020B0604020202020204" pitchFamily="34" charset="0"/>
              <a:buChar char="•"/>
            </a:pPr>
            <a:endParaRPr lang="en-US" sz="2400" dirty="0"/>
          </a:p>
          <a:p>
            <a:pPr marL="15875" lvl="1"/>
            <a:r>
              <a:rPr lang="en-US" sz="2400" dirty="0"/>
              <a:t>The goal in truth functional logic is to figure out, if we know the truth value of a particular sentence, what other sentences have to be true or false?</a:t>
            </a:r>
          </a:p>
          <a:p>
            <a:pPr marL="15875" lvl="1"/>
            <a:endParaRPr lang="en-US" sz="2400" dirty="0"/>
          </a:p>
          <a:p>
            <a:pPr marL="15875" lvl="1"/>
            <a:r>
              <a:rPr lang="en-US" sz="2400" dirty="0"/>
              <a:t>As with Aristotle, goal is for rules that are concerned with the form, content is irrelevant</a:t>
            </a:r>
          </a:p>
          <a:p>
            <a:pPr marL="171450" indent="-171450">
              <a:buFont typeface="Arial" panose="020B0604020202020204" pitchFamily="34" charset="0"/>
              <a:buChar char="•"/>
            </a:pPr>
            <a:endParaRPr lang="en-US" sz="1200" dirty="0"/>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riangle 2">
            <a:extLst>
              <a:ext uri="{FF2B5EF4-FFF2-40B4-BE49-F238E27FC236}">
                <a16:creationId xmlns:a16="http://schemas.microsoft.com/office/drawing/2014/main" id="{D81B5096-C6F2-66F0-B42A-E27173554858}"/>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a:t>
            </a:r>
          </a:p>
          <a:p>
            <a:pPr algn="ctr"/>
            <a:endParaRPr lang="en-US" sz="3200" dirty="0">
              <a:solidFill>
                <a:schemeClr val="tx1"/>
              </a:solidFill>
            </a:endParaRPr>
          </a:p>
        </p:txBody>
      </p:sp>
    </p:spTree>
    <p:extLst>
      <p:ext uri="{BB962C8B-B14F-4D97-AF65-F5344CB8AC3E}">
        <p14:creationId xmlns:p14="http://schemas.microsoft.com/office/powerpoint/2010/main" val="225710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Truth Functional Logic</a:t>
            </a:r>
            <a:endParaRPr lang="en-US" dirty="0"/>
          </a:p>
        </p:txBody>
      </p:sp>
      <p:sp>
        <p:nvSpPr>
          <p:cNvPr id="2" name="TextBox 1">
            <a:extLst>
              <a:ext uri="{FF2B5EF4-FFF2-40B4-BE49-F238E27FC236}">
                <a16:creationId xmlns:a16="http://schemas.microsoft.com/office/drawing/2014/main" id="{E6A92D8F-BC67-D36F-DFAC-BB3167810E94}"/>
              </a:ext>
            </a:extLst>
          </p:cNvPr>
          <p:cNvSpPr txBox="1"/>
          <p:nvPr/>
        </p:nvSpPr>
        <p:spPr>
          <a:xfrm>
            <a:off x="2313410" y="1375452"/>
            <a:ext cx="9639104" cy="3046988"/>
          </a:xfrm>
          <a:prstGeom prst="rect">
            <a:avLst/>
          </a:prstGeom>
          <a:noFill/>
        </p:spPr>
        <p:txBody>
          <a:bodyPr wrap="square" rtlCol="0">
            <a:spAutoFit/>
          </a:bodyPr>
          <a:lstStyle/>
          <a:p>
            <a:r>
              <a:rPr lang="en-US" sz="2400" dirty="0"/>
              <a:t>Truth functional logic has two elements</a:t>
            </a:r>
          </a:p>
          <a:p>
            <a:pPr marL="800100" lvl="1" indent="-342900">
              <a:buFont typeface="Arial" panose="020B0604020202020204" pitchFamily="34" charset="0"/>
              <a:buChar char="•"/>
            </a:pPr>
            <a:r>
              <a:rPr lang="en-US" sz="2400" dirty="0"/>
              <a:t>Atomic sentences: Simple declarative sentences</a:t>
            </a:r>
          </a:p>
          <a:p>
            <a:pPr marL="800100" lvl="1" indent="-342900">
              <a:buFont typeface="Arial" panose="020B0604020202020204" pitchFamily="34" charset="0"/>
              <a:buChar char="•"/>
            </a:pPr>
            <a:r>
              <a:rPr lang="en-US" sz="2400" dirty="0"/>
              <a:t>Truth functional connective: a word that joins atomic sentences</a:t>
            </a:r>
          </a:p>
          <a:p>
            <a:pPr lvl="1"/>
            <a:endParaRPr lang="en-US" sz="2400" dirty="0"/>
          </a:p>
          <a:p>
            <a:r>
              <a:rPr lang="en-US" sz="2400" dirty="0"/>
              <a:t>The sky is blue AND I was born in 1872</a:t>
            </a:r>
          </a:p>
          <a:p>
            <a:endParaRPr lang="en-US" sz="2400" dirty="0"/>
          </a:p>
          <a:p>
            <a:r>
              <a:rPr lang="en-US" sz="2400" dirty="0"/>
              <a:t>A connective is truth functional </a:t>
            </a:r>
            <a:r>
              <a:rPr lang="en-US" sz="2400" dirty="0" err="1"/>
              <a:t>iff</a:t>
            </a:r>
            <a:r>
              <a:rPr lang="en-US" sz="2400" dirty="0"/>
              <a:t> the truth of the joined sentence can be determined as a function of its parts and the value of the connective</a:t>
            </a:r>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riangle 4">
            <a:extLst>
              <a:ext uri="{FF2B5EF4-FFF2-40B4-BE49-F238E27FC236}">
                <a16:creationId xmlns:a16="http://schemas.microsoft.com/office/drawing/2014/main" id="{AA55280A-DD8B-7870-D7EA-88D85235D3B7}"/>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a:t>
            </a:r>
          </a:p>
          <a:p>
            <a:pPr algn="ctr"/>
            <a:endParaRPr lang="en-US" sz="3200" dirty="0">
              <a:solidFill>
                <a:schemeClr val="tx1"/>
              </a:solidFill>
            </a:endParaRPr>
          </a:p>
        </p:txBody>
      </p:sp>
    </p:spTree>
    <p:extLst>
      <p:ext uri="{BB962C8B-B14F-4D97-AF65-F5344CB8AC3E}">
        <p14:creationId xmlns:p14="http://schemas.microsoft.com/office/powerpoint/2010/main" val="125360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Truth Functional Logic</a:t>
            </a:r>
            <a:endParaRPr lang="en-US" dirty="0"/>
          </a:p>
        </p:txBody>
      </p:sp>
      <p:sp>
        <p:nvSpPr>
          <p:cNvPr id="2" name="TextBox 1">
            <a:extLst>
              <a:ext uri="{FF2B5EF4-FFF2-40B4-BE49-F238E27FC236}">
                <a16:creationId xmlns:a16="http://schemas.microsoft.com/office/drawing/2014/main" id="{E6A92D8F-BC67-D36F-DFAC-BB3167810E94}"/>
              </a:ext>
            </a:extLst>
          </p:cNvPr>
          <p:cNvSpPr txBox="1"/>
          <p:nvPr/>
        </p:nvSpPr>
        <p:spPr>
          <a:xfrm>
            <a:off x="2150125" y="727217"/>
            <a:ext cx="9639104" cy="461665"/>
          </a:xfrm>
          <a:prstGeom prst="rect">
            <a:avLst/>
          </a:prstGeom>
          <a:noFill/>
        </p:spPr>
        <p:txBody>
          <a:bodyPr wrap="square" rtlCol="0">
            <a:spAutoFit/>
          </a:bodyPr>
          <a:lstStyle/>
          <a:p>
            <a:r>
              <a:rPr lang="en-US" sz="2400" dirty="0"/>
              <a:t>Truth functional connectives can be defined in truth tables</a:t>
            </a:r>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4">
            <a:extLst>
              <a:ext uri="{FF2B5EF4-FFF2-40B4-BE49-F238E27FC236}">
                <a16:creationId xmlns:a16="http://schemas.microsoft.com/office/drawing/2014/main" id="{E50A12B5-8F5A-6394-96CD-6A74C889B7EC}"/>
              </a:ext>
            </a:extLst>
          </p:cNvPr>
          <p:cNvGraphicFramePr>
            <a:graphicFrameLocks noGrp="1"/>
          </p:cNvGraphicFramePr>
          <p:nvPr>
            <p:extLst>
              <p:ext uri="{D42A27DB-BD31-4B8C-83A1-F6EECF244321}">
                <p14:modId xmlns:p14="http://schemas.microsoft.com/office/powerpoint/2010/main" val="4086195426"/>
              </p:ext>
            </p:extLst>
          </p:nvPr>
        </p:nvGraphicFramePr>
        <p:xfrm>
          <a:off x="3140337" y="1280573"/>
          <a:ext cx="3547674" cy="2011680"/>
        </p:xfrm>
        <a:graphic>
          <a:graphicData uri="http://schemas.openxmlformats.org/drawingml/2006/table">
            <a:tbl>
              <a:tblPr firstRow="1" bandRow="1">
                <a:tableStyleId>{5C22544A-7EE6-4342-B048-85BDC9FD1C3A}</a:tableStyleId>
              </a:tblPr>
              <a:tblGrid>
                <a:gridCol w="1182558">
                  <a:extLst>
                    <a:ext uri="{9D8B030D-6E8A-4147-A177-3AD203B41FA5}">
                      <a16:colId xmlns:a16="http://schemas.microsoft.com/office/drawing/2014/main" val="3763677509"/>
                    </a:ext>
                  </a:extLst>
                </a:gridCol>
                <a:gridCol w="1182558">
                  <a:extLst>
                    <a:ext uri="{9D8B030D-6E8A-4147-A177-3AD203B41FA5}">
                      <a16:colId xmlns:a16="http://schemas.microsoft.com/office/drawing/2014/main" val="805077887"/>
                    </a:ext>
                  </a:extLst>
                </a:gridCol>
                <a:gridCol w="1182558">
                  <a:extLst>
                    <a:ext uri="{9D8B030D-6E8A-4147-A177-3AD203B41FA5}">
                      <a16:colId xmlns:a16="http://schemas.microsoft.com/office/drawing/2014/main" val="2749624822"/>
                    </a:ext>
                  </a:extLst>
                </a:gridCol>
              </a:tblGrid>
              <a:tr h="240028">
                <a:tc>
                  <a:txBody>
                    <a:bodyPr/>
                    <a:lstStyle/>
                    <a:p>
                      <a:pPr algn="ctr"/>
                      <a:r>
                        <a:rPr lang="en-US" sz="2400" dirty="0">
                          <a:solidFill>
                            <a:srgbClr val="13294B"/>
                          </a:solidFill>
                        </a:rPr>
                        <a:t>P</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Q</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P and Q</a:t>
                      </a:r>
                    </a:p>
                  </a:txBody>
                  <a:tcPr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70840">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3651169666"/>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1562089345"/>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441968622"/>
                  </a:ext>
                </a:extLst>
              </a:tr>
            </a:tbl>
          </a:graphicData>
        </a:graphic>
      </p:graphicFrame>
      <p:sp>
        <p:nvSpPr>
          <p:cNvPr id="13" name="Triangle 12">
            <a:extLst>
              <a:ext uri="{FF2B5EF4-FFF2-40B4-BE49-F238E27FC236}">
                <a16:creationId xmlns:a16="http://schemas.microsoft.com/office/drawing/2014/main" id="{EE3949AE-55F6-C27E-E43E-8EF560881A0C}"/>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a:t>
            </a:r>
          </a:p>
          <a:p>
            <a:pPr algn="ctr"/>
            <a:endParaRPr lang="en-US" sz="3200" dirty="0">
              <a:solidFill>
                <a:schemeClr val="tx1"/>
              </a:solidFill>
            </a:endParaRPr>
          </a:p>
        </p:txBody>
      </p:sp>
    </p:spTree>
    <p:extLst>
      <p:ext uri="{BB962C8B-B14F-4D97-AF65-F5344CB8AC3E}">
        <p14:creationId xmlns:p14="http://schemas.microsoft.com/office/powerpoint/2010/main" val="460144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5025"/>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Philosophy Week</a:t>
            </a:r>
            <a:endParaRPr lang="en-US" dirty="0"/>
          </a:p>
        </p:txBody>
      </p:sp>
      <p:pic>
        <p:nvPicPr>
          <p:cNvPr id="5" name="Picture 2" descr="Food for Thought">
            <a:extLst>
              <a:ext uri="{FF2B5EF4-FFF2-40B4-BE49-F238E27FC236}">
                <a16:creationId xmlns:a16="http://schemas.microsoft.com/office/drawing/2014/main" id="{E9284C54-53E4-4F7F-4CE6-E82E4346D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8656"/>
            <a:ext cx="2291101" cy="3257489"/>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2">
            <a:extLst>
              <a:ext uri="{FF2B5EF4-FFF2-40B4-BE49-F238E27FC236}">
                <a16:creationId xmlns:a16="http://schemas.microsoft.com/office/drawing/2014/main" id="{D2EBB758-AFEC-1E6D-1A15-DB9C977A81AA}"/>
              </a:ext>
            </a:extLst>
          </p:cNvPr>
          <p:cNvSpPr txBox="1">
            <a:spLocks/>
          </p:cNvSpPr>
          <p:nvPr/>
        </p:nvSpPr>
        <p:spPr>
          <a:xfrm>
            <a:off x="2671280" y="1062122"/>
            <a:ext cx="9520719" cy="4927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3294B"/>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3294B"/>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3294B"/>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3294B"/>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3294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 indent="0">
              <a:buFont typeface="Arial" panose="020B0604020202020204" pitchFamily="34" charset="0"/>
              <a:buNone/>
            </a:pPr>
            <a:r>
              <a:rPr lang="en-US" dirty="0"/>
              <a:t>Knowledge is a true belief with a </a:t>
            </a:r>
            <a:r>
              <a:rPr lang="en-US" i="1" dirty="0"/>
              <a:t>logos</a:t>
            </a:r>
            <a:r>
              <a:rPr lang="en-US" dirty="0"/>
              <a:t>, a reason or explanation.</a:t>
            </a:r>
          </a:p>
          <a:p>
            <a:pPr marL="9525" indent="0">
              <a:buFont typeface="Arial" panose="020B0604020202020204" pitchFamily="34" charset="0"/>
              <a:buNone/>
            </a:pPr>
            <a:endParaRPr lang="en-US" dirty="0"/>
          </a:p>
          <a:p>
            <a:pPr marL="9525" indent="0">
              <a:buFont typeface="Arial" panose="020B0604020202020204" pitchFamily="34" charset="0"/>
              <a:buNone/>
            </a:pPr>
            <a:r>
              <a:rPr lang="en-US" dirty="0"/>
              <a:t>No longer acceptable:</a:t>
            </a:r>
          </a:p>
          <a:p>
            <a:pPr lvl="1"/>
            <a:r>
              <a:rPr lang="en-US" dirty="0"/>
              <a:t>Appeal to authority, accomplishment, loyalty, faith, or divine insight</a:t>
            </a:r>
          </a:p>
          <a:p>
            <a:pPr lvl="1"/>
            <a:r>
              <a:rPr lang="en-US" dirty="0"/>
              <a:t>Appeals to common sense, tradition, normality, or popularity</a:t>
            </a:r>
          </a:p>
          <a:p>
            <a:pPr lvl="1"/>
            <a:r>
              <a:rPr lang="en-US" dirty="0"/>
              <a:t>Appeals to emotion</a:t>
            </a:r>
          </a:p>
          <a:p>
            <a:pPr lvl="1"/>
            <a:r>
              <a:rPr lang="en-US" dirty="0"/>
              <a:t>Ad hominem criticism (attacks on the credibility of the person)</a:t>
            </a:r>
          </a:p>
          <a:p>
            <a:pPr lvl="1"/>
            <a:endParaRPr lang="en-US" dirty="0"/>
          </a:p>
          <a:p>
            <a:pPr lvl="1"/>
            <a:endParaRPr lang="en-US" dirty="0"/>
          </a:p>
          <a:p>
            <a:pPr marL="0" indent="0">
              <a:buNone/>
            </a:pPr>
            <a:r>
              <a:rPr lang="en-US" dirty="0"/>
              <a:t>Instead, arguments based on reasons</a:t>
            </a:r>
          </a:p>
          <a:p>
            <a:pPr lvl="1"/>
            <a:endParaRPr lang="en-US" dirty="0"/>
          </a:p>
        </p:txBody>
      </p:sp>
    </p:spTree>
    <p:extLst>
      <p:ext uri="{BB962C8B-B14F-4D97-AF65-F5344CB8AC3E}">
        <p14:creationId xmlns:p14="http://schemas.microsoft.com/office/powerpoint/2010/main" val="105644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Truth Functional Logic</a:t>
            </a:r>
            <a:endParaRPr lang="en-US" dirty="0"/>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E7131C1-3B92-5B96-1655-3D724D93C351}"/>
              </a:ext>
            </a:extLst>
          </p:cNvPr>
          <p:cNvSpPr txBox="1"/>
          <p:nvPr/>
        </p:nvSpPr>
        <p:spPr>
          <a:xfrm>
            <a:off x="2749597" y="878786"/>
            <a:ext cx="5241882" cy="461665"/>
          </a:xfrm>
          <a:prstGeom prst="rect">
            <a:avLst/>
          </a:prstGeom>
          <a:noFill/>
        </p:spPr>
        <p:txBody>
          <a:bodyPr wrap="square" rtlCol="0">
            <a:spAutoFit/>
          </a:bodyPr>
          <a:lstStyle/>
          <a:p>
            <a:r>
              <a:rPr lang="en-US" sz="2400" dirty="0"/>
              <a:t>Not all connectives are truth functional</a:t>
            </a:r>
          </a:p>
        </p:txBody>
      </p:sp>
      <p:graphicFrame>
        <p:nvGraphicFramePr>
          <p:cNvPr id="12" name="Table 11">
            <a:extLst>
              <a:ext uri="{FF2B5EF4-FFF2-40B4-BE49-F238E27FC236}">
                <a16:creationId xmlns:a16="http://schemas.microsoft.com/office/drawing/2014/main" id="{136249B1-6E98-04EE-518E-9DF3D80DAE24}"/>
              </a:ext>
            </a:extLst>
          </p:cNvPr>
          <p:cNvGraphicFramePr>
            <a:graphicFrameLocks noGrp="1"/>
          </p:cNvGraphicFramePr>
          <p:nvPr>
            <p:extLst>
              <p:ext uri="{D42A27DB-BD31-4B8C-83A1-F6EECF244321}">
                <p14:modId xmlns:p14="http://schemas.microsoft.com/office/powerpoint/2010/main" val="562817109"/>
              </p:ext>
            </p:extLst>
          </p:nvPr>
        </p:nvGraphicFramePr>
        <p:xfrm>
          <a:off x="2875466" y="1280160"/>
          <a:ext cx="4990143" cy="2011680"/>
        </p:xfrm>
        <a:graphic>
          <a:graphicData uri="http://schemas.openxmlformats.org/drawingml/2006/table">
            <a:tbl>
              <a:tblPr firstRow="1" bandRow="1">
                <a:tableStyleId>{5C22544A-7EE6-4342-B048-85BDC9FD1C3A}</a:tableStyleId>
              </a:tblPr>
              <a:tblGrid>
                <a:gridCol w="1663381">
                  <a:extLst>
                    <a:ext uri="{9D8B030D-6E8A-4147-A177-3AD203B41FA5}">
                      <a16:colId xmlns:a16="http://schemas.microsoft.com/office/drawing/2014/main" val="3763677509"/>
                    </a:ext>
                  </a:extLst>
                </a:gridCol>
                <a:gridCol w="1663381">
                  <a:extLst>
                    <a:ext uri="{9D8B030D-6E8A-4147-A177-3AD203B41FA5}">
                      <a16:colId xmlns:a16="http://schemas.microsoft.com/office/drawing/2014/main" val="805077887"/>
                    </a:ext>
                  </a:extLst>
                </a:gridCol>
                <a:gridCol w="1663381">
                  <a:extLst>
                    <a:ext uri="{9D8B030D-6E8A-4147-A177-3AD203B41FA5}">
                      <a16:colId xmlns:a16="http://schemas.microsoft.com/office/drawing/2014/main" val="2749624822"/>
                    </a:ext>
                  </a:extLst>
                </a:gridCol>
              </a:tblGrid>
              <a:tr h="388079">
                <a:tc>
                  <a:txBody>
                    <a:bodyPr/>
                    <a:lstStyle/>
                    <a:p>
                      <a:pPr algn="ctr"/>
                      <a:r>
                        <a:rPr lang="en-US" sz="2400" dirty="0">
                          <a:solidFill>
                            <a:srgbClr val="13294B"/>
                          </a:solidFill>
                        </a:rPr>
                        <a:t>P</a:t>
                      </a:r>
                    </a:p>
                  </a:txBody>
                  <a:tcPr marL="45720" marR="18288"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Q</a:t>
                      </a:r>
                    </a:p>
                  </a:txBody>
                  <a:tcPr marL="45720" marR="18288"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P because Q</a:t>
                      </a:r>
                    </a:p>
                  </a:txBody>
                  <a:tcPr marL="45720" marR="18288"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88079">
                <a:tc>
                  <a:txBody>
                    <a:bodyPr/>
                    <a:lstStyle/>
                    <a:p>
                      <a:pPr algn="ctr"/>
                      <a:r>
                        <a:rPr lang="en-US" sz="2400" dirty="0">
                          <a:solidFill>
                            <a:srgbClr val="13294B"/>
                          </a:solidFill>
                        </a:rPr>
                        <a:t>T</a:t>
                      </a:r>
                    </a:p>
                  </a:txBody>
                  <a:tcPr marL="45720" marR="18288"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L="45720" marR="18288"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a:t>
                      </a:r>
                    </a:p>
                  </a:txBody>
                  <a:tcPr marL="45720" marR="18288"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88079">
                <a:tc>
                  <a:txBody>
                    <a:bodyPr/>
                    <a:lstStyle/>
                    <a:p>
                      <a:pPr algn="ctr"/>
                      <a:r>
                        <a:rPr lang="en-US" sz="2400" dirty="0">
                          <a:solidFill>
                            <a:srgbClr val="13294B"/>
                          </a:solidFill>
                        </a:rPr>
                        <a:t>T</a:t>
                      </a:r>
                    </a:p>
                  </a:txBody>
                  <a:tcPr marL="45720" marR="18288" marT="18288" marB="18288">
                    <a:noFill/>
                  </a:tcPr>
                </a:tc>
                <a:tc>
                  <a:txBody>
                    <a:bodyPr/>
                    <a:lstStyle/>
                    <a:p>
                      <a:pPr algn="ctr"/>
                      <a:r>
                        <a:rPr lang="en-US" sz="2400" dirty="0">
                          <a:solidFill>
                            <a:srgbClr val="13294B"/>
                          </a:solidFill>
                        </a:rPr>
                        <a:t>F</a:t>
                      </a:r>
                    </a:p>
                  </a:txBody>
                  <a:tcPr marL="45720" marR="18288" marT="18288" marB="18288">
                    <a:noFill/>
                  </a:tcPr>
                </a:tc>
                <a:tc>
                  <a:txBody>
                    <a:bodyPr/>
                    <a:lstStyle/>
                    <a:p>
                      <a:pPr algn="ctr"/>
                      <a:r>
                        <a:rPr lang="en-US" sz="2400" dirty="0">
                          <a:solidFill>
                            <a:srgbClr val="13294B"/>
                          </a:solidFill>
                        </a:rPr>
                        <a:t>?</a:t>
                      </a:r>
                    </a:p>
                  </a:txBody>
                  <a:tcPr marL="45720" marR="18288" marT="18288" marB="18288">
                    <a:noFill/>
                  </a:tcPr>
                </a:tc>
                <a:extLst>
                  <a:ext uri="{0D108BD9-81ED-4DB2-BD59-A6C34878D82A}">
                    <a16:rowId xmlns:a16="http://schemas.microsoft.com/office/drawing/2014/main" val="3651169666"/>
                  </a:ext>
                </a:extLst>
              </a:tr>
              <a:tr h="388079">
                <a:tc>
                  <a:txBody>
                    <a:bodyPr/>
                    <a:lstStyle/>
                    <a:p>
                      <a:pPr algn="ctr"/>
                      <a:r>
                        <a:rPr lang="en-US" sz="2400" dirty="0">
                          <a:solidFill>
                            <a:srgbClr val="13294B"/>
                          </a:solidFill>
                        </a:rPr>
                        <a:t>F</a:t>
                      </a:r>
                    </a:p>
                  </a:txBody>
                  <a:tcPr marL="45720" marR="18288" marT="18288" marB="18288">
                    <a:noFill/>
                  </a:tcPr>
                </a:tc>
                <a:tc>
                  <a:txBody>
                    <a:bodyPr/>
                    <a:lstStyle/>
                    <a:p>
                      <a:pPr algn="ctr"/>
                      <a:r>
                        <a:rPr lang="en-US" sz="2400" dirty="0">
                          <a:solidFill>
                            <a:srgbClr val="13294B"/>
                          </a:solidFill>
                        </a:rPr>
                        <a:t>T</a:t>
                      </a:r>
                    </a:p>
                  </a:txBody>
                  <a:tcPr marL="45720" marR="18288" marT="18288" marB="18288">
                    <a:noFill/>
                  </a:tcPr>
                </a:tc>
                <a:tc>
                  <a:txBody>
                    <a:bodyPr/>
                    <a:lstStyle/>
                    <a:p>
                      <a:pPr algn="ctr"/>
                      <a:r>
                        <a:rPr lang="en-US" sz="2400" dirty="0">
                          <a:solidFill>
                            <a:srgbClr val="13294B"/>
                          </a:solidFill>
                        </a:rPr>
                        <a:t>?</a:t>
                      </a:r>
                    </a:p>
                  </a:txBody>
                  <a:tcPr marL="45720" marR="18288" marT="18288" marB="18288">
                    <a:noFill/>
                  </a:tcPr>
                </a:tc>
                <a:extLst>
                  <a:ext uri="{0D108BD9-81ED-4DB2-BD59-A6C34878D82A}">
                    <a16:rowId xmlns:a16="http://schemas.microsoft.com/office/drawing/2014/main" val="1562089345"/>
                  </a:ext>
                </a:extLst>
              </a:tr>
              <a:tr h="388079">
                <a:tc>
                  <a:txBody>
                    <a:bodyPr/>
                    <a:lstStyle/>
                    <a:p>
                      <a:pPr algn="ctr"/>
                      <a:r>
                        <a:rPr lang="en-US" sz="2400" dirty="0">
                          <a:solidFill>
                            <a:srgbClr val="13294B"/>
                          </a:solidFill>
                        </a:rPr>
                        <a:t>F</a:t>
                      </a:r>
                    </a:p>
                  </a:txBody>
                  <a:tcPr marL="45720" marR="18288" marT="18288" marB="18288">
                    <a:noFill/>
                  </a:tcPr>
                </a:tc>
                <a:tc>
                  <a:txBody>
                    <a:bodyPr/>
                    <a:lstStyle/>
                    <a:p>
                      <a:pPr algn="ctr"/>
                      <a:r>
                        <a:rPr lang="en-US" sz="2400" dirty="0">
                          <a:solidFill>
                            <a:srgbClr val="13294B"/>
                          </a:solidFill>
                        </a:rPr>
                        <a:t>F</a:t>
                      </a:r>
                    </a:p>
                  </a:txBody>
                  <a:tcPr marL="45720" marR="18288" marT="18288" marB="18288">
                    <a:noFill/>
                  </a:tcPr>
                </a:tc>
                <a:tc>
                  <a:txBody>
                    <a:bodyPr/>
                    <a:lstStyle/>
                    <a:p>
                      <a:pPr algn="ctr"/>
                      <a:r>
                        <a:rPr lang="en-US" sz="2400" dirty="0">
                          <a:solidFill>
                            <a:srgbClr val="13294B"/>
                          </a:solidFill>
                        </a:rPr>
                        <a:t>?</a:t>
                      </a:r>
                    </a:p>
                  </a:txBody>
                  <a:tcPr marL="45720" marR="18288" marT="18288" marB="18288">
                    <a:noFill/>
                  </a:tcPr>
                </a:tc>
                <a:extLst>
                  <a:ext uri="{0D108BD9-81ED-4DB2-BD59-A6C34878D82A}">
                    <a16:rowId xmlns:a16="http://schemas.microsoft.com/office/drawing/2014/main" val="441968622"/>
                  </a:ext>
                </a:extLst>
              </a:tr>
            </a:tbl>
          </a:graphicData>
        </a:graphic>
      </p:graphicFrame>
      <p:sp>
        <p:nvSpPr>
          <p:cNvPr id="8" name="TextBox 7">
            <a:extLst>
              <a:ext uri="{FF2B5EF4-FFF2-40B4-BE49-F238E27FC236}">
                <a16:creationId xmlns:a16="http://schemas.microsoft.com/office/drawing/2014/main" id="{5724940A-26D7-899D-D909-CF07EFB461E3}"/>
              </a:ext>
            </a:extLst>
          </p:cNvPr>
          <p:cNvSpPr txBox="1"/>
          <p:nvPr/>
        </p:nvSpPr>
        <p:spPr>
          <a:xfrm>
            <a:off x="2593523" y="3830374"/>
            <a:ext cx="9195706" cy="1200329"/>
          </a:xfrm>
          <a:prstGeom prst="rect">
            <a:avLst/>
          </a:prstGeom>
          <a:noFill/>
        </p:spPr>
        <p:txBody>
          <a:bodyPr wrap="square" rtlCol="0">
            <a:spAutoFit/>
          </a:bodyPr>
          <a:lstStyle/>
          <a:p>
            <a:r>
              <a:rPr lang="en-US" sz="2400" dirty="0"/>
              <a:t>P: The sky is blue</a:t>
            </a:r>
          </a:p>
          <a:p>
            <a:r>
              <a:rPr lang="en-US" sz="2400" dirty="0"/>
              <a:t>Q: Einstein was a physicist</a:t>
            </a:r>
          </a:p>
          <a:p>
            <a:r>
              <a:rPr lang="en-US" sz="2400" dirty="0"/>
              <a:t>P BECAUSE Q: The sky is blue because Einstein was a physicist</a:t>
            </a:r>
          </a:p>
        </p:txBody>
      </p:sp>
      <p:sp>
        <p:nvSpPr>
          <p:cNvPr id="11" name="Triangle 10">
            <a:extLst>
              <a:ext uri="{FF2B5EF4-FFF2-40B4-BE49-F238E27FC236}">
                <a16:creationId xmlns:a16="http://schemas.microsoft.com/office/drawing/2014/main" id="{CF2653D7-6837-0AD4-F889-9A12E7D868EF}"/>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a:t>
            </a:r>
          </a:p>
          <a:p>
            <a:pPr algn="ctr"/>
            <a:endParaRPr lang="en-US" sz="3200" dirty="0">
              <a:solidFill>
                <a:schemeClr val="tx1"/>
              </a:solidFill>
            </a:endParaRPr>
          </a:p>
        </p:txBody>
      </p:sp>
    </p:spTree>
    <p:extLst>
      <p:ext uri="{BB962C8B-B14F-4D97-AF65-F5344CB8AC3E}">
        <p14:creationId xmlns:p14="http://schemas.microsoft.com/office/powerpoint/2010/main" val="1933861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Truth Functional Logic</a:t>
            </a:r>
            <a:endParaRPr lang="en-US" dirty="0"/>
          </a:p>
        </p:txBody>
      </p:sp>
      <p:sp>
        <p:nvSpPr>
          <p:cNvPr id="2" name="TextBox 1">
            <a:extLst>
              <a:ext uri="{FF2B5EF4-FFF2-40B4-BE49-F238E27FC236}">
                <a16:creationId xmlns:a16="http://schemas.microsoft.com/office/drawing/2014/main" id="{E6A92D8F-BC67-D36F-DFAC-BB3167810E94}"/>
              </a:ext>
            </a:extLst>
          </p:cNvPr>
          <p:cNvSpPr txBox="1"/>
          <p:nvPr/>
        </p:nvSpPr>
        <p:spPr>
          <a:xfrm>
            <a:off x="2150125" y="727217"/>
            <a:ext cx="9639104" cy="461665"/>
          </a:xfrm>
          <a:prstGeom prst="rect">
            <a:avLst/>
          </a:prstGeom>
          <a:noFill/>
        </p:spPr>
        <p:txBody>
          <a:bodyPr wrap="square" rtlCol="0">
            <a:spAutoFit/>
          </a:bodyPr>
          <a:lstStyle/>
          <a:p>
            <a:r>
              <a:rPr lang="en-US" sz="2400" dirty="0"/>
              <a:t>Truth functional connectives can be defined in truth tables</a:t>
            </a:r>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4">
            <a:extLst>
              <a:ext uri="{FF2B5EF4-FFF2-40B4-BE49-F238E27FC236}">
                <a16:creationId xmlns:a16="http://schemas.microsoft.com/office/drawing/2014/main" id="{E50A12B5-8F5A-6394-96CD-6A74C889B7EC}"/>
              </a:ext>
            </a:extLst>
          </p:cNvPr>
          <p:cNvGraphicFramePr>
            <a:graphicFrameLocks noGrp="1"/>
          </p:cNvGraphicFramePr>
          <p:nvPr>
            <p:extLst>
              <p:ext uri="{D42A27DB-BD31-4B8C-83A1-F6EECF244321}">
                <p14:modId xmlns:p14="http://schemas.microsoft.com/office/powerpoint/2010/main" val="3391813648"/>
              </p:ext>
            </p:extLst>
          </p:nvPr>
        </p:nvGraphicFramePr>
        <p:xfrm>
          <a:off x="6652126" y="1187373"/>
          <a:ext cx="3547674" cy="2011680"/>
        </p:xfrm>
        <a:graphic>
          <a:graphicData uri="http://schemas.openxmlformats.org/drawingml/2006/table">
            <a:tbl>
              <a:tblPr firstRow="1" bandRow="1">
                <a:tableStyleId>{5C22544A-7EE6-4342-B048-85BDC9FD1C3A}</a:tableStyleId>
              </a:tblPr>
              <a:tblGrid>
                <a:gridCol w="1182558">
                  <a:extLst>
                    <a:ext uri="{9D8B030D-6E8A-4147-A177-3AD203B41FA5}">
                      <a16:colId xmlns:a16="http://schemas.microsoft.com/office/drawing/2014/main" val="3763677509"/>
                    </a:ext>
                  </a:extLst>
                </a:gridCol>
                <a:gridCol w="1182558">
                  <a:extLst>
                    <a:ext uri="{9D8B030D-6E8A-4147-A177-3AD203B41FA5}">
                      <a16:colId xmlns:a16="http://schemas.microsoft.com/office/drawing/2014/main" val="805077887"/>
                    </a:ext>
                  </a:extLst>
                </a:gridCol>
                <a:gridCol w="1182558">
                  <a:extLst>
                    <a:ext uri="{9D8B030D-6E8A-4147-A177-3AD203B41FA5}">
                      <a16:colId xmlns:a16="http://schemas.microsoft.com/office/drawing/2014/main" val="2749624822"/>
                    </a:ext>
                  </a:extLst>
                </a:gridCol>
              </a:tblGrid>
              <a:tr h="240028">
                <a:tc>
                  <a:txBody>
                    <a:bodyPr/>
                    <a:lstStyle/>
                    <a:p>
                      <a:pPr algn="ctr"/>
                      <a:r>
                        <a:rPr lang="en-US" sz="2400" dirty="0">
                          <a:solidFill>
                            <a:srgbClr val="13294B"/>
                          </a:solidFill>
                        </a:rPr>
                        <a:t>P</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Q</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P &amp; Q</a:t>
                      </a:r>
                    </a:p>
                  </a:txBody>
                  <a:tcPr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70840">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3651169666"/>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1562089345"/>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441968622"/>
                  </a:ext>
                </a:extLst>
              </a:tr>
            </a:tbl>
          </a:graphicData>
        </a:graphic>
      </p:graphicFrame>
      <p:graphicFrame>
        <p:nvGraphicFramePr>
          <p:cNvPr id="5" name="Table 4">
            <a:extLst>
              <a:ext uri="{FF2B5EF4-FFF2-40B4-BE49-F238E27FC236}">
                <a16:creationId xmlns:a16="http://schemas.microsoft.com/office/drawing/2014/main" id="{D0B715A2-CA6B-C058-C35F-7C8A97869478}"/>
              </a:ext>
            </a:extLst>
          </p:cNvPr>
          <p:cNvGraphicFramePr>
            <a:graphicFrameLocks noGrp="1"/>
          </p:cNvGraphicFramePr>
          <p:nvPr>
            <p:extLst>
              <p:ext uri="{D42A27DB-BD31-4B8C-83A1-F6EECF244321}">
                <p14:modId xmlns:p14="http://schemas.microsoft.com/office/powerpoint/2010/main" val="2368696652"/>
              </p:ext>
            </p:extLst>
          </p:nvPr>
        </p:nvGraphicFramePr>
        <p:xfrm>
          <a:off x="2274922" y="3429000"/>
          <a:ext cx="3547674" cy="2148840"/>
        </p:xfrm>
        <a:graphic>
          <a:graphicData uri="http://schemas.openxmlformats.org/drawingml/2006/table">
            <a:tbl>
              <a:tblPr firstRow="1" bandRow="1">
                <a:tableStyleId>{5C22544A-7EE6-4342-B048-85BDC9FD1C3A}</a:tableStyleId>
              </a:tblPr>
              <a:tblGrid>
                <a:gridCol w="1182558">
                  <a:extLst>
                    <a:ext uri="{9D8B030D-6E8A-4147-A177-3AD203B41FA5}">
                      <a16:colId xmlns:a16="http://schemas.microsoft.com/office/drawing/2014/main" val="3763677509"/>
                    </a:ext>
                  </a:extLst>
                </a:gridCol>
                <a:gridCol w="1182558">
                  <a:extLst>
                    <a:ext uri="{9D8B030D-6E8A-4147-A177-3AD203B41FA5}">
                      <a16:colId xmlns:a16="http://schemas.microsoft.com/office/drawing/2014/main" val="805077887"/>
                    </a:ext>
                  </a:extLst>
                </a:gridCol>
                <a:gridCol w="1182558">
                  <a:extLst>
                    <a:ext uri="{9D8B030D-6E8A-4147-A177-3AD203B41FA5}">
                      <a16:colId xmlns:a16="http://schemas.microsoft.com/office/drawing/2014/main" val="2749624822"/>
                    </a:ext>
                  </a:extLst>
                </a:gridCol>
              </a:tblGrid>
              <a:tr h="388079">
                <a:tc>
                  <a:txBody>
                    <a:bodyPr/>
                    <a:lstStyle/>
                    <a:p>
                      <a:pPr algn="ctr"/>
                      <a:r>
                        <a:rPr lang="en-US" sz="2400" dirty="0">
                          <a:solidFill>
                            <a:srgbClr val="13294B"/>
                          </a:solidFill>
                        </a:rPr>
                        <a:t>P</a:t>
                      </a:r>
                    </a:p>
                  </a:txBody>
                  <a:tcPr marL="45720" marR="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Q</a:t>
                      </a:r>
                    </a:p>
                  </a:txBody>
                  <a:tcPr marL="45720" marR="18288" marB="18288">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rgbClr val="13294B"/>
                          </a:solidFill>
                        </a:rPr>
                        <a:t>P </a:t>
                      </a:r>
                      <a:r>
                        <a:rPr lang="en-US" sz="1800" b="1" kern="1200" dirty="0">
                          <a:solidFill>
                            <a:srgbClr val="13294B"/>
                          </a:solidFill>
                          <a:effectLst/>
                          <a:latin typeface="+mn-lt"/>
                          <a:ea typeface="+mn-ea"/>
                          <a:cs typeface="+mn-cs"/>
                        </a:rPr>
                        <a:t>∨</a:t>
                      </a:r>
                      <a:r>
                        <a:rPr lang="en-US" sz="2400" dirty="0">
                          <a:solidFill>
                            <a:srgbClr val="13294B"/>
                          </a:solidFill>
                        </a:rPr>
                        <a:t> Q</a:t>
                      </a:r>
                    </a:p>
                  </a:txBody>
                  <a:tcPr marL="45720" marR="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88079">
                <a:tc>
                  <a:txBody>
                    <a:bodyPr/>
                    <a:lstStyle/>
                    <a:p>
                      <a:pPr algn="ctr"/>
                      <a:r>
                        <a:rPr lang="en-US" sz="2400" dirty="0">
                          <a:solidFill>
                            <a:srgbClr val="13294B"/>
                          </a:solidFill>
                        </a:rPr>
                        <a:t>T</a:t>
                      </a:r>
                    </a:p>
                  </a:txBody>
                  <a:tcPr marL="45720" marR="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L="45720" marR="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L="45720" marR="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88079">
                <a:tc>
                  <a:txBody>
                    <a:bodyPr/>
                    <a:lstStyle/>
                    <a:p>
                      <a:pPr algn="ctr"/>
                      <a:r>
                        <a:rPr lang="en-US" sz="2400" dirty="0">
                          <a:solidFill>
                            <a:srgbClr val="13294B"/>
                          </a:solidFill>
                        </a:rPr>
                        <a:t>T</a:t>
                      </a:r>
                    </a:p>
                  </a:txBody>
                  <a:tcPr marL="45720" marR="18288" marB="18288">
                    <a:noFill/>
                  </a:tcPr>
                </a:tc>
                <a:tc>
                  <a:txBody>
                    <a:bodyPr/>
                    <a:lstStyle/>
                    <a:p>
                      <a:pPr algn="ctr"/>
                      <a:r>
                        <a:rPr lang="en-US" sz="2400" dirty="0">
                          <a:solidFill>
                            <a:srgbClr val="13294B"/>
                          </a:solidFill>
                        </a:rPr>
                        <a:t>F</a:t>
                      </a:r>
                    </a:p>
                  </a:txBody>
                  <a:tcPr marL="45720" marR="18288" marB="18288">
                    <a:noFill/>
                  </a:tcPr>
                </a:tc>
                <a:tc>
                  <a:txBody>
                    <a:bodyPr/>
                    <a:lstStyle/>
                    <a:p>
                      <a:pPr algn="ctr"/>
                      <a:r>
                        <a:rPr lang="en-US" sz="2400" dirty="0">
                          <a:solidFill>
                            <a:srgbClr val="13294B"/>
                          </a:solidFill>
                        </a:rPr>
                        <a:t>T</a:t>
                      </a:r>
                    </a:p>
                  </a:txBody>
                  <a:tcPr marL="45720" marR="18288" marB="18288">
                    <a:noFill/>
                  </a:tcPr>
                </a:tc>
                <a:extLst>
                  <a:ext uri="{0D108BD9-81ED-4DB2-BD59-A6C34878D82A}">
                    <a16:rowId xmlns:a16="http://schemas.microsoft.com/office/drawing/2014/main" val="3651169666"/>
                  </a:ext>
                </a:extLst>
              </a:tr>
              <a:tr h="388079">
                <a:tc>
                  <a:txBody>
                    <a:bodyPr/>
                    <a:lstStyle/>
                    <a:p>
                      <a:pPr algn="ctr"/>
                      <a:r>
                        <a:rPr lang="en-US" sz="2400" dirty="0">
                          <a:solidFill>
                            <a:srgbClr val="13294B"/>
                          </a:solidFill>
                        </a:rPr>
                        <a:t>F</a:t>
                      </a:r>
                    </a:p>
                  </a:txBody>
                  <a:tcPr marL="45720" marR="18288" marB="18288">
                    <a:noFill/>
                  </a:tcPr>
                </a:tc>
                <a:tc>
                  <a:txBody>
                    <a:bodyPr/>
                    <a:lstStyle/>
                    <a:p>
                      <a:pPr algn="ctr"/>
                      <a:r>
                        <a:rPr lang="en-US" sz="2400" dirty="0">
                          <a:solidFill>
                            <a:srgbClr val="13294B"/>
                          </a:solidFill>
                        </a:rPr>
                        <a:t>T</a:t>
                      </a:r>
                    </a:p>
                  </a:txBody>
                  <a:tcPr marL="45720" marR="18288" marB="18288">
                    <a:noFill/>
                  </a:tcPr>
                </a:tc>
                <a:tc>
                  <a:txBody>
                    <a:bodyPr/>
                    <a:lstStyle/>
                    <a:p>
                      <a:pPr algn="ctr"/>
                      <a:r>
                        <a:rPr lang="en-US" sz="2400" dirty="0">
                          <a:solidFill>
                            <a:srgbClr val="13294B"/>
                          </a:solidFill>
                        </a:rPr>
                        <a:t>T</a:t>
                      </a:r>
                    </a:p>
                  </a:txBody>
                  <a:tcPr marL="45720" marR="18288" marB="18288">
                    <a:noFill/>
                  </a:tcPr>
                </a:tc>
                <a:extLst>
                  <a:ext uri="{0D108BD9-81ED-4DB2-BD59-A6C34878D82A}">
                    <a16:rowId xmlns:a16="http://schemas.microsoft.com/office/drawing/2014/main" val="1562089345"/>
                  </a:ext>
                </a:extLst>
              </a:tr>
              <a:tr h="388079">
                <a:tc>
                  <a:txBody>
                    <a:bodyPr/>
                    <a:lstStyle/>
                    <a:p>
                      <a:pPr algn="ctr"/>
                      <a:r>
                        <a:rPr lang="en-US" sz="2400" dirty="0">
                          <a:solidFill>
                            <a:srgbClr val="13294B"/>
                          </a:solidFill>
                        </a:rPr>
                        <a:t>F</a:t>
                      </a:r>
                    </a:p>
                  </a:txBody>
                  <a:tcPr marL="45720" marR="18288" marB="18288">
                    <a:noFill/>
                  </a:tcPr>
                </a:tc>
                <a:tc>
                  <a:txBody>
                    <a:bodyPr/>
                    <a:lstStyle/>
                    <a:p>
                      <a:pPr algn="ctr"/>
                      <a:r>
                        <a:rPr lang="en-US" sz="2400" dirty="0">
                          <a:solidFill>
                            <a:srgbClr val="13294B"/>
                          </a:solidFill>
                        </a:rPr>
                        <a:t>F</a:t>
                      </a:r>
                    </a:p>
                  </a:txBody>
                  <a:tcPr marL="45720" marR="18288" marB="18288">
                    <a:noFill/>
                  </a:tcPr>
                </a:tc>
                <a:tc>
                  <a:txBody>
                    <a:bodyPr/>
                    <a:lstStyle/>
                    <a:p>
                      <a:pPr algn="ctr"/>
                      <a:r>
                        <a:rPr lang="en-US" sz="2400" dirty="0">
                          <a:solidFill>
                            <a:srgbClr val="13294B"/>
                          </a:solidFill>
                        </a:rPr>
                        <a:t>F</a:t>
                      </a:r>
                    </a:p>
                  </a:txBody>
                  <a:tcPr marL="45720" marR="18288" marB="18288">
                    <a:noFill/>
                  </a:tcPr>
                </a:tc>
                <a:extLst>
                  <a:ext uri="{0D108BD9-81ED-4DB2-BD59-A6C34878D82A}">
                    <a16:rowId xmlns:a16="http://schemas.microsoft.com/office/drawing/2014/main" val="441968622"/>
                  </a:ext>
                </a:extLst>
              </a:tr>
            </a:tbl>
          </a:graphicData>
        </a:graphic>
      </p:graphicFrame>
      <p:graphicFrame>
        <p:nvGraphicFramePr>
          <p:cNvPr id="7" name="Table 4">
            <a:extLst>
              <a:ext uri="{FF2B5EF4-FFF2-40B4-BE49-F238E27FC236}">
                <a16:creationId xmlns:a16="http://schemas.microsoft.com/office/drawing/2014/main" id="{8CA0E456-8B72-A0EE-692D-8511F6B4A601}"/>
              </a:ext>
            </a:extLst>
          </p:cNvPr>
          <p:cNvGraphicFramePr>
            <a:graphicFrameLocks noGrp="1"/>
          </p:cNvGraphicFramePr>
          <p:nvPr>
            <p:extLst>
              <p:ext uri="{D42A27DB-BD31-4B8C-83A1-F6EECF244321}">
                <p14:modId xmlns:p14="http://schemas.microsoft.com/office/powerpoint/2010/main" val="287001108"/>
              </p:ext>
            </p:extLst>
          </p:nvPr>
        </p:nvGraphicFramePr>
        <p:xfrm>
          <a:off x="2622190" y="1294310"/>
          <a:ext cx="2365116" cy="1371600"/>
        </p:xfrm>
        <a:graphic>
          <a:graphicData uri="http://schemas.openxmlformats.org/drawingml/2006/table">
            <a:tbl>
              <a:tblPr firstRow="1" bandRow="1">
                <a:tableStyleId>{5C22544A-7EE6-4342-B048-85BDC9FD1C3A}</a:tableStyleId>
              </a:tblPr>
              <a:tblGrid>
                <a:gridCol w="1182558">
                  <a:extLst>
                    <a:ext uri="{9D8B030D-6E8A-4147-A177-3AD203B41FA5}">
                      <a16:colId xmlns:a16="http://schemas.microsoft.com/office/drawing/2014/main" val="3763677509"/>
                    </a:ext>
                  </a:extLst>
                </a:gridCol>
                <a:gridCol w="1182558">
                  <a:extLst>
                    <a:ext uri="{9D8B030D-6E8A-4147-A177-3AD203B41FA5}">
                      <a16:colId xmlns:a16="http://schemas.microsoft.com/office/drawing/2014/main" val="2749624822"/>
                    </a:ext>
                  </a:extLst>
                </a:gridCol>
              </a:tblGrid>
              <a:tr h="240028">
                <a:tc>
                  <a:txBody>
                    <a:bodyPr/>
                    <a:lstStyle/>
                    <a:p>
                      <a:pPr algn="ctr"/>
                      <a:r>
                        <a:rPr lang="en-US" sz="2400" dirty="0">
                          <a:solidFill>
                            <a:srgbClr val="13294B"/>
                          </a:solidFill>
                        </a:rPr>
                        <a:t>P</a:t>
                      </a:r>
                    </a:p>
                  </a:txBody>
                  <a:tcPr>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-P</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T</a:t>
                      </a:r>
                    </a:p>
                  </a:txBody>
                  <a:tcPr>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F</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70840">
                <a:tc>
                  <a:txBody>
                    <a:bodyPr/>
                    <a:lstStyle/>
                    <a:p>
                      <a:pPr algn="ctr"/>
                      <a:r>
                        <a:rPr lang="en-US" sz="2400" dirty="0">
                          <a:solidFill>
                            <a:srgbClr val="13294B"/>
                          </a:solidFill>
                        </a:rPr>
                        <a:t>F</a:t>
                      </a:r>
                    </a:p>
                  </a:txBody>
                  <a:tcPr>
                    <a:noFill/>
                  </a:tcPr>
                </a:tc>
                <a:tc>
                  <a:txBody>
                    <a:bodyPr/>
                    <a:lstStyle/>
                    <a:p>
                      <a:pPr algn="ctr"/>
                      <a:r>
                        <a:rPr lang="en-US" sz="2400" dirty="0">
                          <a:solidFill>
                            <a:srgbClr val="13294B"/>
                          </a:solidFill>
                        </a:rPr>
                        <a:t>T</a:t>
                      </a:r>
                    </a:p>
                  </a:txBody>
                  <a:tcPr>
                    <a:noFill/>
                  </a:tcPr>
                </a:tc>
                <a:extLst>
                  <a:ext uri="{0D108BD9-81ED-4DB2-BD59-A6C34878D82A}">
                    <a16:rowId xmlns:a16="http://schemas.microsoft.com/office/drawing/2014/main" val="3651169666"/>
                  </a:ext>
                </a:extLst>
              </a:tr>
            </a:tbl>
          </a:graphicData>
        </a:graphic>
      </p:graphicFrame>
      <p:graphicFrame>
        <p:nvGraphicFramePr>
          <p:cNvPr id="8" name="Table 4">
            <a:extLst>
              <a:ext uri="{FF2B5EF4-FFF2-40B4-BE49-F238E27FC236}">
                <a16:creationId xmlns:a16="http://schemas.microsoft.com/office/drawing/2014/main" id="{16225D96-441F-BF9C-6E4C-CEE3D660BF20}"/>
              </a:ext>
            </a:extLst>
          </p:cNvPr>
          <p:cNvGraphicFramePr>
            <a:graphicFrameLocks noGrp="1"/>
          </p:cNvGraphicFramePr>
          <p:nvPr>
            <p:extLst>
              <p:ext uri="{D42A27DB-BD31-4B8C-83A1-F6EECF244321}">
                <p14:modId xmlns:p14="http://schemas.microsoft.com/office/powerpoint/2010/main" val="929052493"/>
              </p:ext>
            </p:extLst>
          </p:nvPr>
        </p:nvGraphicFramePr>
        <p:xfrm>
          <a:off x="6652126" y="3497580"/>
          <a:ext cx="3547674" cy="2011680"/>
        </p:xfrm>
        <a:graphic>
          <a:graphicData uri="http://schemas.openxmlformats.org/drawingml/2006/table">
            <a:tbl>
              <a:tblPr firstRow="1" bandRow="1">
                <a:tableStyleId>{5C22544A-7EE6-4342-B048-85BDC9FD1C3A}</a:tableStyleId>
              </a:tblPr>
              <a:tblGrid>
                <a:gridCol w="1182558">
                  <a:extLst>
                    <a:ext uri="{9D8B030D-6E8A-4147-A177-3AD203B41FA5}">
                      <a16:colId xmlns:a16="http://schemas.microsoft.com/office/drawing/2014/main" val="3763677509"/>
                    </a:ext>
                  </a:extLst>
                </a:gridCol>
                <a:gridCol w="1182558">
                  <a:extLst>
                    <a:ext uri="{9D8B030D-6E8A-4147-A177-3AD203B41FA5}">
                      <a16:colId xmlns:a16="http://schemas.microsoft.com/office/drawing/2014/main" val="805077887"/>
                    </a:ext>
                  </a:extLst>
                </a:gridCol>
                <a:gridCol w="1182558">
                  <a:extLst>
                    <a:ext uri="{9D8B030D-6E8A-4147-A177-3AD203B41FA5}">
                      <a16:colId xmlns:a16="http://schemas.microsoft.com/office/drawing/2014/main" val="2749624822"/>
                    </a:ext>
                  </a:extLst>
                </a:gridCol>
              </a:tblGrid>
              <a:tr h="240028">
                <a:tc>
                  <a:txBody>
                    <a:bodyPr/>
                    <a:lstStyle/>
                    <a:p>
                      <a:pPr algn="ctr"/>
                      <a:r>
                        <a:rPr lang="en-US" sz="2400" dirty="0">
                          <a:solidFill>
                            <a:srgbClr val="13294B"/>
                          </a:solidFill>
                        </a:rPr>
                        <a:t>P</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Q</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P </a:t>
                      </a:r>
                      <a:r>
                        <a:rPr lang="en-US" sz="2400" dirty="0">
                          <a:solidFill>
                            <a:srgbClr val="13294B"/>
                          </a:solidFill>
                          <a:sym typeface="Wingdings" pitchFamily="2" charset="2"/>
                        </a:rPr>
                        <a:t></a:t>
                      </a:r>
                      <a:r>
                        <a:rPr lang="en-US" sz="2400" dirty="0">
                          <a:solidFill>
                            <a:srgbClr val="13294B"/>
                          </a:solidFill>
                        </a:rPr>
                        <a:t> Q</a:t>
                      </a:r>
                    </a:p>
                  </a:txBody>
                  <a:tcPr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70840">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3651169666"/>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1562089345"/>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441968622"/>
                  </a:ext>
                </a:extLst>
              </a:tr>
            </a:tbl>
          </a:graphicData>
        </a:graphic>
      </p:graphicFrame>
      <p:sp>
        <p:nvSpPr>
          <p:cNvPr id="9" name="Triangle 8">
            <a:extLst>
              <a:ext uri="{FF2B5EF4-FFF2-40B4-BE49-F238E27FC236}">
                <a16:creationId xmlns:a16="http://schemas.microsoft.com/office/drawing/2014/main" id="{084F55D1-C4F8-0A5C-F96E-20212164027B}"/>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a:t>
            </a:r>
          </a:p>
          <a:p>
            <a:pPr algn="ctr"/>
            <a:endParaRPr lang="en-US" sz="3200" dirty="0">
              <a:solidFill>
                <a:schemeClr val="tx1"/>
              </a:solidFill>
            </a:endParaRPr>
          </a:p>
        </p:txBody>
      </p:sp>
    </p:spTree>
    <p:extLst>
      <p:ext uri="{BB962C8B-B14F-4D97-AF65-F5344CB8AC3E}">
        <p14:creationId xmlns:p14="http://schemas.microsoft.com/office/powerpoint/2010/main" val="333008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Truth Functional Logic</a:t>
            </a:r>
            <a:endParaRPr lang="en-US" dirty="0"/>
          </a:p>
        </p:txBody>
      </p:sp>
      <p:sp>
        <p:nvSpPr>
          <p:cNvPr id="2" name="TextBox 1">
            <a:extLst>
              <a:ext uri="{FF2B5EF4-FFF2-40B4-BE49-F238E27FC236}">
                <a16:creationId xmlns:a16="http://schemas.microsoft.com/office/drawing/2014/main" id="{E6A92D8F-BC67-D36F-DFAC-BB3167810E94}"/>
              </a:ext>
            </a:extLst>
          </p:cNvPr>
          <p:cNvSpPr txBox="1"/>
          <p:nvPr/>
        </p:nvSpPr>
        <p:spPr>
          <a:xfrm>
            <a:off x="2150125" y="727217"/>
            <a:ext cx="9639104" cy="461665"/>
          </a:xfrm>
          <a:prstGeom prst="rect">
            <a:avLst/>
          </a:prstGeom>
          <a:noFill/>
        </p:spPr>
        <p:txBody>
          <a:bodyPr wrap="square" rtlCol="0">
            <a:spAutoFit/>
          </a:bodyPr>
          <a:lstStyle/>
          <a:p>
            <a:r>
              <a:rPr lang="en-US" sz="2400" dirty="0"/>
              <a:t>Truth functional connectives can be defined in truth tables</a:t>
            </a:r>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4">
            <a:extLst>
              <a:ext uri="{FF2B5EF4-FFF2-40B4-BE49-F238E27FC236}">
                <a16:creationId xmlns:a16="http://schemas.microsoft.com/office/drawing/2014/main" id="{16225D96-441F-BF9C-6E4C-CEE3D660BF20}"/>
              </a:ext>
            </a:extLst>
          </p:cNvPr>
          <p:cNvGraphicFramePr>
            <a:graphicFrameLocks noGrp="1"/>
          </p:cNvGraphicFramePr>
          <p:nvPr>
            <p:extLst>
              <p:ext uri="{D42A27DB-BD31-4B8C-83A1-F6EECF244321}">
                <p14:modId xmlns:p14="http://schemas.microsoft.com/office/powerpoint/2010/main" val="78344978"/>
              </p:ext>
            </p:extLst>
          </p:nvPr>
        </p:nvGraphicFramePr>
        <p:xfrm>
          <a:off x="3125155" y="1188882"/>
          <a:ext cx="3547674" cy="2011680"/>
        </p:xfrm>
        <a:graphic>
          <a:graphicData uri="http://schemas.openxmlformats.org/drawingml/2006/table">
            <a:tbl>
              <a:tblPr firstRow="1" bandRow="1">
                <a:tableStyleId>{5C22544A-7EE6-4342-B048-85BDC9FD1C3A}</a:tableStyleId>
              </a:tblPr>
              <a:tblGrid>
                <a:gridCol w="1182558">
                  <a:extLst>
                    <a:ext uri="{9D8B030D-6E8A-4147-A177-3AD203B41FA5}">
                      <a16:colId xmlns:a16="http://schemas.microsoft.com/office/drawing/2014/main" val="3763677509"/>
                    </a:ext>
                  </a:extLst>
                </a:gridCol>
                <a:gridCol w="1182558">
                  <a:extLst>
                    <a:ext uri="{9D8B030D-6E8A-4147-A177-3AD203B41FA5}">
                      <a16:colId xmlns:a16="http://schemas.microsoft.com/office/drawing/2014/main" val="805077887"/>
                    </a:ext>
                  </a:extLst>
                </a:gridCol>
                <a:gridCol w="1182558">
                  <a:extLst>
                    <a:ext uri="{9D8B030D-6E8A-4147-A177-3AD203B41FA5}">
                      <a16:colId xmlns:a16="http://schemas.microsoft.com/office/drawing/2014/main" val="2749624822"/>
                    </a:ext>
                  </a:extLst>
                </a:gridCol>
              </a:tblGrid>
              <a:tr h="240028">
                <a:tc>
                  <a:txBody>
                    <a:bodyPr/>
                    <a:lstStyle/>
                    <a:p>
                      <a:pPr algn="ctr"/>
                      <a:r>
                        <a:rPr lang="en-US" sz="2400" dirty="0">
                          <a:solidFill>
                            <a:srgbClr val="13294B"/>
                          </a:solidFill>
                        </a:rPr>
                        <a:t>P</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Q</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P </a:t>
                      </a:r>
                      <a:r>
                        <a:rPr lang="en-US" sz="2400" dirty="0">
                          <a:solidFill>
                            <a:srgbClr val="13294B"/>
                          </a:solidFill>
                          <a:sym typeface="Wingdings" pitchFamily="2" charset="2"/>
                        </a:rPr>
                        <a:t></a:t>
                      </a:r>
                      <a:r>
                        <a:rPr lang="en-US" sz="2400" dirty="0">
                          <a:solidFill>
                            <a:srgbClr val="13294B"/>
                          </a:solidFill>
                        </a:rPr>
                        <a:t> Q</a:t>
                      </a:r>
                    </a:p>
                  </a:txBody>
                  <a:tcPr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70840">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3651169666"/>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1562089345"/>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441968622"/>
                  </a:ext>
                </a:extLst>
              </a:tr>
            </a:tbl>
          </a:graphicData>
        </a:graphic>
      </p:graphicFrame>
      <p:sp>
        <p:nvSpPr>
          <p:cNvPr id="11" name="TextBox 10">
            <a:extLst>
              <a:ext uri="{FF2B5EF4-FFF2-40B4-BE49-F238E27FC236}">
                <a16:creationId xmlns:a16="http://schemas.microsoft.com/office/drawing/2014/main" id="{B344E5DC-7DDD-E4D7-2B63-8FC4D00E4232}"/>
              </a:ext>
            </a:extLst>
          </p:cNvPr>
          <p:cNvSpPr txBox="1"/>
          <p:nvPr/>
        </p:nvSpPr>
        <p:spPr>
          <a:xfrm>
            <a:off x="2135982" y="3168067"/>
            <a:ext cx="9667390" cy="2862322"/>
          </a:xfrm>
          <a:prstGeom prst="rect">
            <a:avLst/>
          </a:prstGeom>
          <a:noFill/>
        </p:spPr>
        <p:txBody>
          <a:bodyPr wrap="none" rtlCol="0">
            <a:spAutoFit/>
          </a:bodyPr>
          <a:lstStyle/>
          <a:p>
            <a:r>
              <a:rPr lang="en-US" sz="2400" dirty="0"/>
              <a:t>Why are the last two rows true?</a:t>
            </a:r>
          </a:p>
          <a:p>
            <a:endParaRPr lang="en-US" sz="1200" dirty="0"/>
          </a:p>
          <a:p>
            <a:r>
              <a:rPr lang="en-US" sz="2400" dirty="0"/>
              <a:t>P There is an elephant in the classroom next Thursday</a:t>
            </a:r>
          </a:p>
          <a:p>
            <a:r>
              <a:rPr lang="en-US" sz="2400" dirty="0"/>
              <a:t>Q I will give you $10000</a:t>
            </a:r>
          </a:p>
          <a:p>
            <a:endParaRPr lang="en-US" sz="1200" dirty="0"/>
          </a:p>
          <a:p>
            <a:r>
              <a:rPr lang="en-US" sz="2400" dirty="0"/>
              <a:t>If there is an elephant in the classroom next Thursday, I will give you $10000</a:t>
            </a:r>
          </a:p>
          <a:p>
            <a:endParaRPr lang="en-US" sz="1200" dirty="0"/>
          </a:p>
          <a:p>
            <a:r>
              <a:rPr lang="en-US" sz="2400" dirty="0"/>
              <a:t>Was the promise kept? (T)</a:t>
            </a:r>
          </a:p>
          <a:p>
            <a:r>
              <a:rPr lang="en-US" sz="2400" dirty="0"/>
              <a:t>Do you have a reason to complain? (F)</a:t>
            </a:r>
          </a:p>
        </p:txBody>
      </p:sp>
      <p:sp>
        <p:nvSpPr>
          <p:cNvPr id="12" name="Triangle 11">
            <a:extLst>
              <a:ext uri="{FF2B5EF4-FFF2-40B4-BE49-F238E27FC236}">
                <a16:creationId xmlns:a16="http://schemas.microsoft.com/office/drawing/2014/main" id="{5F85B5A1-90E9-5D86-BAFE-E08A635A5AD8}"/>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a:t>
            </a:r>
          </a:p>
          <a:p>
            <a:pPr algn="ctr"/>
            <a:endParaRPr lang="en-US" sz="3200" dirty="0">
              <a:solidFill>
                <a:schemeClr val="tx1"/>
              </a:solidFill>
            </a:endParaRPr>
          </a:p>
        </p:txBody>
      </p:sp>
    </p:spTree>
    <p:extLst>
      <p:ext uri="{BB962C8B-B14F-4D97-AF65-F5344CB8AC3E}">
        <p14:creationId xmlns:p14="http://schemas.microsoft.com/office/powerpoint/2010/main" val="28711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Truth Functional Logic</a:t>
            </a:r>
            <a:endParaRPr lang="en-US" dirty="0"/>
          </a:p>
        </p:txBody>
      </p:sp>
      <p:sp>
        <p:nvSpPr>
          <p:cNvPr id="2" name="TextBox 1">
            <a:extLst>
              <a:ext uri="{FF2B5EF4-FFF2-40B4-BE49-F238E27FC236}">
                <a16:creationId xmlns:a16="http://schemas.microsoft.com/office/drawing/2014/main" id="{E6A92D8F-BC67-D36F-DFAC-BB3167810E94}"/>
              </a:ext>
            </a:extLst>
          </p:cNvPr>
          <p:cNvSpPr txBox="1"/>
          <p:nvPr/>
        </p:nvSpPr>
        <p:spPr>
          <a:xfrm>
            <a:off x="2150125" y="727217"/>
            <a:ext cx="9639104" cy="461665"/>
          </a:xfrm>
          <a:prstGeom prst="rect">
            <a:avLst/>
          </a:prstGeom>
          <a:noFill/>
        </p:spPr>
        <p:txBody>
          <a:bodyPr wrap="square" rtlCol="0">
            <a:spAutoFit/>
          </a:bodyPr>
          <a:lstStyle/>
          <a:p>
            <a:r>
              <a:rPr lang="en-US" sz="2400" dirty="0"/>
              <a:t>Truth tables can be used to express more complex arguments</a:t>
            </a:r>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4">
            <a:extLst>
              <a:ext uri="{FF2B5EF4-FFF2-40B4-BE49-F238E27FC236}">
                <a16:creationId xmlns:a16="http://schemas.microsoft.com/office/drawing/2014/main" id="{6BFA2C38-8F27-6C9E-6119-3EB77764D4CE}"/>
              </a:ext>
            </a:extLst>
          </p:cNvPr>
          <p:cNvGraphicFramePr>
            <a:graphicFrameLocks noGrp="1"/>
          </p:cNvGraphicFramePr>
          <p:nvPr>
            <p:extLst>
              <p:ext uri="{D42A27DB-BD31-4B8C-83A1-F6EECF244321}">
                <p14:modId xmlns:p14="http://schemas.microsoft.com/office/powerpoint/2010/main" val="1551809820"/>
              </p:ext>
            </p:extLst>
          </p:nvPr>
        </p:nvGraphicFramePr>
        <p:xfrm>
          <a:off x="3027181" y="1528340"/>
          <a:ext cx="7570060" cy="2011680"/>
        </p:xfrm>
        <a:graphic>
          <a:graphicData uri="http://schemas.openxmlformats.org/drawingml/2006/table">
            <a:tbl>
              <a:tblPr firstRow="1" bandRow="1">
                <a:tableStyleId>{5C22544A-7EE6-4342-B048-85BDC9FD1C3A}</a:tableStyleId>
              </a:tblPr>
              <a:tblGrid>
                <a:gridCol w="1514012">
                  <a:extLst>
                    <a:ext uri="{9D8B030D-6E8A-4147-A177-3AD203B41FA5}">
                      <a16:colId xmlns:a16="http://schemas.microsoft.com/office/drawing/2014/main" val="3763677509"/>
                    </a:ext>
                  </a:extLst>
                </a:gridCol>
                <a:gridCol w="1514012">
                  <a:extLst>
                    <a:ext uri="{9D8B030D-6E8A-4147-A177-3AD203B41FA5}">
                      <a16:colId xmlns:a16="http://schemas.microsoft.com/office/drawing/2014/main" val="805077887"/>
                    </a:ext>
                  </a:extLst>
                </a:gridCol>
                <a:gridCol w="1514012">
                  <a:extLst>
                    <a:ext uri="{9D8B030D-6E8A-4147-A177-3AD203B41FA5}">
                      <a16:colId xmlns:a16="http://schemas.microsoft.com/office/drawing/2014/main" val="2749624822"/>
                    </a:ext>
                  </a:extLst>
                </a:gridCol>
                <a:gridCol w="1231883">
                  <a:extLst>
                    <a:ext uri="{9D8B030D-6E8A-4147-A177-3AD203B41FA5}">
                      <a16:colId xmlns:a16="http://schemas.microsoft.com/office/drawing/2014/main" val="3227590663"/>
                    </a:ext>
                  </a:extLst>
                </a:gridCol>
                <a:gridCol w="1796141">
                  <a:extLst>
                    <a:ext uri="{9D8B030D-6E8A-4147-A177-3AD203B41FA5}">
                      <a16:colId xmlns:a16="http://schemas.microsoft.com/office/drawing/2014/main" val="2718308430"/>
                    </a:ext>
                  </a:extLst>
                </a:gridCol>
              </a:tblGrid>
              <a:tr h="240028">
                <a:tc>
                  <a:txBody>
                    <a:bodyPr/>
                    <a:lstStyle/>
                    <a:p>
                      <a:pPr algn="ctr"/>
                      <a:r>
                        <a:rPr lang="en-US" sz="2400" dirty="0">
                          <a:solidFill>
                            <a:srgbClr val="13294B"/>
                          </a:solidFill>
                        </a:rPr>
                        <a:t>P</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Q</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P &amp; Q</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-P</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(P&amp;Q) </a:t>
                      </a:r>
                      <a:r>
                        <a:rPr lang="en-US" sz="2400" b="1" kern="1200" dirty="0">
                          <a:solidFill>
                            <a:srgbClr val="13294B"/>
                          </a:solidFill>
                          <a:effectLst/>
                          <a:latin typeface="+mn-lt"/>
                          <a:ea typeface="+mn-ea"/>
                          <a:cs typeface="+mn-cs"/>
                        </a:rPr>
                        <a:t>∨ -P</a:t>
                      </a:r>
                      <a:endParaRPr lang="en-US" sz="2400" dirty="0">
                        <a:solidFill>
                          <a:srgbClr val="13294B"/>
                        </a:solidFill>
                      </a:endParaRPr>
                    </a:p>
                  </a:txBody>
                  <a:tcPr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F</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70840">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3651169666"/>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1562089345"/>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441968622"/>
                  </a:ext>
                </a:extLst>
              </a:tr>
            </a:tbl>
          </a:graphicData>
        </a:graphic>
      </p:graphicFrame>
      <p:sp>
        <p:nvSpPr>
          <p:cNvPr id="5" name="Triangle 4">
            <a:extLst>
              <a:ext uri="{FF2B5EF4-FFF2-40B4-BE49-F238E27FC236}">
                <a16:creationId xmlns:a16="http://schemas.microsoft.com/office/drawing/2014/main" id="{94D6BF5B-82B8-5A4E-8552-5951BDD4820D}"/>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a:t>
            </a:r>
          </a:p>
          <a:p>
            <a:pPr algn="ctr"/>
            <a:endParaRPr lang="en-US" sz="3200" dirty="0">
              <a:solidFill>
                <a:schemeClr val="tx1"/>
              </a:solidFill>
            </a:endParaRPr>
          </a:p>
        </p:txBody>
      </p:sp>
    </p:spTree>
    <p:extLst>
      <p:ext uri="{BB962C8B-B14F-4D97-AF65-F5344CB8AC3E}">
        <p14:creationId xmlns:p14="http://schemas.microsoft.com/office/powerpoint/2010/main" val="1641182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Truth Functional Logic</a:t>
            </a:r>
            <a:endParaRPr lang="en-US" dirty="0"/>
          </a:p>
        </p:txBody>
      </p:sp>
      <p:sp>
        <p:nvSpPr>
          <p:cNvPr id="2" name="TextBox 1">
            <a:extLst>
              <a:ext uri="{FF2B5EF4-FFF2-40B4-BE49-F238E27FC236}">
                <a16:creationId xmlns:a16="http://schemas.microsoft.com/office/drawing/2014/main" id="{E6A92D8F-BC67-D36F-DFAC-BB3167810E94}"/>
              </a:ext>
            </a:extLst>
          </p:cNvPr>
          <p:cNvSpPr txBox="1"/>
          <p:nvPr/>
        </p:nvSpPr>
        <p:spPr>
          <a:xfrm>
            <a:off x="2142078" y="957750"/>
            <a:ext cx="9639104" cy="3785652"/>
          </a:xfrm>
          <a:prstGeom prst="rect">
            <a:avLst/>
          </a:prstGeom>
          <a:noFill/>
        </p:spPr>
        <p:txBody>
          <a:bodyPr wrap="square" rtlCol="0">
            <a:spAutoFit/>
          </a:bodyPr>
          <a:lstStyle/>
          <a:p>
            <a:r>
              <a:rPr lang="en-US" sz="2400" b="1" dirty="0"/>
              <a:t>Types of truth functional sentences (or sets of sentences)</a:t>
            </a:r>
          </a:p>
          <a:p>
            <a:endParaRPr lang="en-US" sz="2400" dirty="0"/>
          </a:p>
          <a:p>
            <a:pPr marL="342900" indent="-342900">
              <a:buFont typeface="Arial" panose="020B0604020202020204" pitchFamily="34" charset="0"/>
              <a:buChar char="•"/>
            </a:pPr>
            <a:r>
              <a:rPr lang="en-US" sz="2400" dirty="0"/>
              <a:t>Tautology: sentence that is always true</a:t>
            </a:r>
            <a:br>
              <a:rPr lang="en-US" sz="2400" dirty="0"/>
            </a:br>
            <a:r>
              <a:rPr lang="en-US" sz="2400" dirty="0"/>
              <a:t>It is hot in here or it is not hot in here</a:t>
            </a:r>
          </a:p>
          <a:p>
            <a:endParaRPr lang="en-US" sz="2400" dirty="0"/>
          </a:p>
          <a:p>
            <a:pPr marL="342900" indent="-342900">
              <a:buFont typeface="Arial" panose="020B0604020202020204" pitchFamily="34" charset="0"/>
              <a:buChar char="•"/>
            </a:pPr>
            <a:r>
              <a:rPr lang="en-US" sz="2400" dirty="0"/>
              <a:t>Contradiction: sentence that is always false</a:t>
            </a:r>
            <a:br>
              <a:rPr lang="en-US" sz="2400" dirty="0"/>
            </a:br>
            <a:r>
              <a:rPr lang="en-US" sz="2400" dirty="0"/>
              <a:t>It is hot in here and it is not hot in here</a:t>
            </a:r>
          </a:p>
          <a:p>
            <a:endParaRPr lang="en-US" sz="2400" dirty="0"/>
          </a:p>
          <a:p>
            <a:pPr marL="342900" indent="-342900">
              <a:buFont typeface="Arial" panose="020B0604020202020204" pitchFamily="34" charset="0"/>
              <a:buChar char="•"/>
            </a:pPr>
            <a:r>
              <a:rPr lang="en-US" sz="2400" dirty="0"/>
              <a:t>A Contingency: a sentence whose truth value depends on some state of the world</a:t>
            </a:r>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Triangle 6">
            <a:extLst>
              <a:ext uri="{FF2B5EF4-FFF2-40B4-BE49-F238E27FC236}">
                <a16:creationId xmlns:a16="http://schemas.microsoft.com/office/drawing/2014/main" id="{FDF7F84D-6DFD-AC2C-4343-B6CA1A0B1D21}"/>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a:t>
            </a:r>
          </a:p>
          <a:p>
            <a:pPr algn="ctr"/>
            <a:endParaRPr lang="en-US" sz="3200" dirty="0">
              <a:solidFill>
                <a:schemeClr val="tx1"/>
              </a:solidFill>
            </a:endParaRPr>
          </a:p>
        </p:txBody>
      </p:sp>
    </p:spTree>
    <p:extLst>
      <p:ext uri="{BB962C8B-B14F-4D97-AF65-F5344CB8AC3E}">
        <p14:creationId xmlns:p14="http://schemas.microsoft.com/office/powerpoint/2010/main" val="210600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Truth Functional Logic</a:t>
            </a:r>
            <a:endParaRPr lang="en-US" dirty="0"/>
          </a:p>
        </p:txBody>
      </p:sp>
      <p:sp>
        <p:nvSpPr>
          <p:cNvPr id="2" name="TextBox 1">
            <a:extLst>
              <a:ext uri="{FF2B5EF4-FFF2-40B4-BE49-F238E27FC236}">
                <a16:creationId xmlns:a16="http://schemas.microsoft.com/office/drawing/2014/main" id="{E6A92D8F-BC67-D36F-DFAC-BB3167810E94}"/>
              </a:ext>
            </a:extLst>
          </p:cNvPr>
          <p:cNvSpPr txBox="1"/>
          <p:nvPr/>
        </p:nvSpPr>
        <p:spPr>
          <a:xfrm>
            <a:off x="2142078" y="957750"/>
            <a:ext cx="9639104" cy="2123658"/>
          </a:xfrm>
          <a:prstGeom prst="rect">
            <a:avLst/>
          </a:prstGeom>
          <a:noFill/>
        </p:spPr>
        <p:txBody>
          <a:bodyPr wrap="square" rtlCol="0">
            <a:spAutoFit/>
          </a:bodyPr>
          <a:lstStyle/>
          <a:p>
            <a:r>
              <a:rPr lang="en-US" sz="2400" b="1" dirty="0"/>
              <a:t>Equivalence</a:t>
            </a:r>
            <a:r>
              <a:rPr lang="en-US" sz="2400" dirty="0"/>
              <a:t>: When two sentences have the same truth values regardless of the state of the world</a:t>
            </a:r>
          </a:p>
          <a:p>
            <a:endParaRPr lang="en-US" sz="1200" dirty="0"/>
          </a:p>
          <a:p>
            <a:r>
              <a:rPr lang="en-US" sz="2400" dirty="0"/>
              <a:t>Is –a&amp;-b equivalent to –(</a:t>
            </a:r>
            <a:r>
              <a:rPr lang="en-US" sz="2400" dirty="0" err="1"/>
              <a:t>a&amp;b</a:t>
            </a:r>
            <a:r>
              <a:rPr lang="en-US" sz="2400" dirty="0"/>
              <a:t>)?			</a:t>
            </a:r>
          </a:p>
          <a:p>
            <a:r>
              <a:rPr lang="en-US" sz="2400" dirty="0"/>
              <a:t>a: I have cream in my coffee					</a:t>
            </a:r>
          </a:p>
          <a:p>
            <a:r>
              <a:rPr lang="en-US" sz="2400" dirty="0"/>
              <a:t>b: I have sugar in my coffee				</a:t>
            </a:r>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4">
            <a:extLst>
              <a:ext uri="{FF2B5EF4-FFF2-40B4-BE49-F238E27FC236}">
                <a16:creationId xmlns:a16="http://schemas.microsoft.com/office/drawing/2014/main" id="{0AEA3D10-2074-9C05-B0DC-F4D742CBCD31}"/>
              </a:ext>
            </a:extLst>
          </p:cNvPr>
          <p:cNvGraphicFramePr>
            <a:graphicFrameLocks noGrp="1"/>
          </p:cNvGraphicFramePr>
          <p:nvPr>
            <p:extLst>
              <p:ext uri="{D42A27DB-BD31-4B8C-83A1-F6EECF244321}">
                <p14:modId xmlns:p14="http://schemas.microsoft.com/office/powerpoint/2010/main" val="2469258845"/>
              </p:ext>
            </p:extLst>
          </p:nvPr>
        </p:nvGraphicFramePr>
        <p:xfrm>
          <a:off x="2142080" y="3223068"/>
          <a:ext cx="3953920" cy="2011680"/>
        </p:xfrm>
        <a:graphic>
          <a:graphicData uri="http://schemas.openxmlformats.org/drawingml/2006/table">
            <a:tbl>
              <a:tblPr firstRow="1" bandRow="1">
                <a:tableStyleId>{5C22544A-7EE6-4342-B048-85BDC9FD1C3A}</a:tableStyleId>
              </a:tblPr>
              <a:tblGrid>
                <a:gridCol w="790784">
                  <a:extLst>
                    <a:ext uri="{9D8B030D-6E8A-4147-A177-3AD203B41FA5}">
                      <a16:colId xmlns:a16="http://schemas.microsoft.com/office/drawing/2014/main" val="3763677509"/>
                    </a:ext>
                  </a:extLst>
                </a:gridCol>
                <a:gridCol w="790784">
                  <a:extLst>
                    <a:ext uri="{9D8B030D-6E8A-4147-A177-3AD203B41FA5}">
                      <a16:colId xmlns:a16="http://schemas.microsoft.com/office/drawing/2014/main" val="805077887"/>
                    </a:ext>
                  </a:extLst>
                </a:gridCol>
                <a:gridCol w="790784">
                  <a:extLst>
                    <a:ext uri="{9D8B030D-6E8A-4147-A177-3AD203B41FA5}">
                      <a16:colId xmlns:a16="http://schemas.microsoft.com/office/drawing/2014/main" val="2749624822"/>
                    </a:ext>
                  </a:extLst>
                </a:gridCol>
                <a:gridCol w="643425">
                  <a:extLst>
                    <a:ext uri="{9D8B030D-6E8A-4147-A177-3AD203B41FA5}">
                      <a16:colId xmlns:a16="http://schemas.microsoft.com/office/drawing/2014/main" val="3227590663"/>
                    </a:ext>
                  </a:extLst>
                </a:gridCol>
                <a:gridCol w="938143">
                  <a:extLst>
                    <a:ext uri="{9D8B030D-6E8A-4147-A177-3AD203B41FA5}">
                      <a16:colId xmlns:a16="http://schemas.microsoft.com/office/drawing/2014/main" val="2718308430"/>
                    </a:ext>
                  </a:extLst>
                </a:gridCol>
              </a:tblGrid>
              <a:tr h="240028">
                <a:tc>
                  <a:txBody>
                    <a:bodyPr/>
                    <a:lstStyle/>
                    <a:p>
                      <a:pPr algn="ctr"/>
                      <a:r>
                        <a:rPr lang="en-US" sz="2400" dirty="0">
                          <a:solidFill>
                            <a:srgbClr val="13294B"/>
                          </a:solidFill>
                        </a:rPr>
                        <a:t>a</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b</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-a</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-b</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-a&amp;-b</a:t>
                      </a:r>
                    </a:p>
                  </a:txBody>
                  <a:tcPr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F</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F</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F</a:t>
                      </a:r>
                    </a:p>
                  </a:txBody>
                  <a:tcPr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70840">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3651169666"/>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1562089345"/>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441968622"/>
                  </a:ext>
                </a:extLst>
              </a:tr>
            </a:tbl>
          </a:graphicData>
        </a:graphic>
      </p:graphicFrame>
      <p:graphicFrame>
        <p:nvGraphicFramePr>
          <p:cNvPr id="5" name="Table 4">
            <a:extLst>
              <a:ext uri="{FF2B5EF4-FFF2-40B4-BE49-F238E27FC236}">
                <a16:creationId xmlns:a16="http://schemas.microsoft.com/office/drawing/2014/main" id="{C9154F7F-7C3B-0151-ECBB-B2E4B97A5243}"/>
              </a:ext>
            </a:extLst>
          </p:cNvPr>
          <p:cNvGraphicFramePr>
            <a:graphicFrameLocks noGrp="1"/>
          </p:cNvGraphicFramePr>
          <p:nvPr>
            <p:extLst>
              <p:ext uri="{D42A27DB-BD31-4B8C-83A1-F6EECF244321}">
                <p14:modId xmlns:p14="http://schemas.microsoft.com/office/powerpoint/2010/main" val="962929419"/>
              </p:ext>
            </p:extLst>
          </p:nvPr>
        </p:nvGraphicFramePr>
        <p:xfrm>
          <a:off x="6632022" y="3227046"/>
          <a:ext cx="4114586" cy="2011680"/>
        </p:xfrm>
        <a:graphic>
          <a:graphicData uri="http://schemas.openxmlformats.org/drawingml/2006/table">
            <a:tbl>
              <a:tblPr firstRow="1" bandRow="1">
                <a:tableStyleId>{5C22544A-7EE6-4342-B048-85BDC9FD1C3A}</a:tableStyleId>
              </a:tblPr>
              <a:tblGrid>
                <a:gridCol w="767229">
                  <a:extLst>
                    <a:ext uri="{9D8B030D-6E8A-4147-A177-3AD203B41FA5}">
                      <a16:colId xmlns:a16="http://schemas.microsoft.com/office/drawing/2014/main" val="3763677509"/>
                    </a:ext>
                  </a:extLst>
                </a:gridCol>
                <a:gridCol w="751115">
                  <a:extLst>
                    <a:ext uri="{9D8B030D-6E8A-4147-A177-3AD203B41FA5}">
                      <a16:colId xmlns:a16="http://schemas.microsoft.com/office/drawing/2014/main" val="805077887"/>
                    </a:ext>
                  </a:extLst>
                </a:gridCol>
                <a:gridCol w="1191985">
                  <a:extLst>
                    <a:ext uri="{9D8B030D-6E8A-4147-A177-3AD203B41FA5}">
                      <a16:colId xmlns:a16="http://schemas.microsoft.com/office/drawing/2014/main" val="2749624822"/>
                    </a:ext>
                  </a:extLst>
                </a:gridCol>
                <a:gridCol w="1404257">
                  <a:extLst>
                    <a:ext uri="{9D8B030D-6E8A-4147-A177-3AD203B41FA5}">
                      <a16:colId xmlns:a16="http://schemas.microsoft.com/office/drawing/2014/main" val="3227590663"/>
                    </a:ext>
                  </a:extLst>
                </a:gridCol>
              </a:tblGrid>
              <a:tr h="240028">
                <a:tc>
                  <a:txBody>
                    <a:bodyPr/>
                    <a:lstStyle/>
                    <a:p>
                      <a:pPr algn="ctr"/>
                      <a:r>
                        <a:rPr lang="en-US" sz="2400" dirty="0">
                          <a:solidFill>
                            <a:srgbClr val="13294B"/>
                          </a:solidFill>
                        </a:rPr>
                        <a:t>a</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b</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err="1">
                          <a:solidFill>
                            <a:srgbClr val="13294B"/>
                          </a:solidFill>
                        </a:rPr>
                        <a:t>a&amp;b</a:t>
                      </a:r>
                      <a:endParaRPr lang="en-US" sz="2400" dirty="0">
                        <a:solidFill>
                          <a:srgbClr val="13294B"/>
                        </a:solidFill>
                      </a:endParaRP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a:t>
                      </a:r>
                      <a:r>
                        <a:rPr lang="en-US" sz="2400" dirty="0" err="1">
                          <a:solidFill>
                            <a:srgbClr val="13294B"/>
                          </a:solidFill>
                        </a:rPr>
                        <a:t>a&amp;b</a:t>
                      </a:r>
                      <a:r>
                        <a:rPr lang="en-US" sz="2400" dirty="0">
                          <a:solidFill>
                            <a:srgbClr val="13294B"/>
                          </a:solidFill>
                        </a:rPr>
                        <a:t>)</a:t>
                      </a:r>
                    </a:p>
                  </a:txBody>
                  <a:tcPr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F</a:t>
                      </a:r>
                    </a:p>
                  </a:txBody>
                  <a:tcPr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70840">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3651169666"/>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1562089345"/>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441968622"/>
                  </a:ext>
                </a:extLst>
              </a:tr>
            </a:tbl>
          </a:graphicData>
        </a:graphic>
      </p:graphicFrame>
      <p:sp>
        <p:nvSpPr>
          <p:cNvPr id="8" name="TextBox 7">
            <a:extLst>
              <a:ext uri="{FF2B5EF4-FFF2-40B4-BE49-F238E27FC236}">
                <a16:creationId xmlns:a16="http://schemas.microsoft.com/office/drawing/2014/main" id="{0E783209-8E1D-B0CD-B893-4F1CC2DF3AE2}"/>
              </a:ext>
            </a:extLst>
          </p:cNvPr>
          <p:cNvSpPr txBox="1"/>
          <p:nvPr/>
        </p:nvSpPr>
        <p:spPr>
          <a:xfrm>
            <a:off x="2142078" y="5437879"/>
            <a:ext cx="7347856" cy="646331"/>
          </a:xfrm>
          <a:prstGeom prst="rect">
            <a:avLst/>
          </a:prstGeom>
          <a:noFill/>
        </p:spPr>
        <p:txBody>
          <a:bodyPr wrap="square">
            <a:spAutoFit/>
          </a:bodyPr>
          <a:lstStyle/>
          <a:p>
            <a:r>
              <a:rPr lang="en-US" sz="1800" dirty="0"/>
              <a:t>I don’t have sugar in my coffee and I don’t have sugar in my coffee</a:t>
            </a:r>
          </a:p>
          <a:p>
            <a:r>
              <a:rPr lang="en-US" dirty="0"/>
              <a:t>I don’t have sugar or cream in my coffee</a:t>
            </a:r>
            <a:r>
              <a:rPr lang="en-US" sz="1800" dirty="0"/>
              <a:t> </a:t>
            </a:r>
            <a:endParaRPr lang="en-US" dirty="0"/>
          </a:p>
        </p:txBody>
      </p:sp>
      <p:sp>
        <p:nvSpPr>
          <p:cNvPr id="9" name="Triangle 8">
            <a:extLst>
              <a:ext uri="{FF2B5EF4-FFF2-40B4-BE49-F238E27FC236}">
                <a16:creationId xmlns:a16="http://schemas.microsoft.com/office/drawing/2014/main" id="{4F04FFAB-72E0-D250-3F4B-CE49DC7FECA9}"/>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a:t>
            </a:r>
          </a:p>
          <a:p>
            <a:pPr algn="ctr"/>
            <a:endParaRPr lang="en-US" sz="3200" dirty="0">
              <a:solidFill>
                <a:schemeClr val="tx1"/>
              </a:solidFill>
            </a:endParaRPr>
          </a:p>
        </p:txBody>
      </p:sp>
    </p:spTree>
    <p:extLst>
      <p:ext uri="{BB962C8B-B14F-4D97-AF65-F5344CB8AC3E}">
        <p14:creationId xmlns:p14="http://schemas.microsoft.com/office/powerpoint/2010/main" val="26599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Truth Functional Logic</a:t>
            </a:r>
            <a:endParaRPr lang="en-US" dirty="0"/>
          </a:p>
        </p:txBody>
      </p:sp>
      <p:sp>
        <p:nvSpPr>
          <p:cNvPr id="2" name="TextBox 1">
            <a:extLst>
              <a:ext uri="{FF2B5EF4-FFF2-40B4-BE49-F238E27FC236}">
                <a16:creationId xmlns:a16="http://schemas.microsoft.com/office/drawing/2014/main" id="{E6A92D8F-BC67-D36F-DFAC-BB3167810E94}"/>
              </a:ext>
            </a:extLst>
          </p:cNvPr>
          <p:cNvSpPr txBox="1"/>
          <p:nvPr/>
        </p:nvSpPr>
        <p:spPr>
          <a:xfrm>
            <a:off x="2142078" y="957750"/>
            <a:ext cx="9639104" cy="1938992"/>
          </a:xfrm>
          <a:prstGeom prst="rect">
            <a:avLst/>
          </a:prstGeom>
          <a:noFill/>
        </p:spPr>
        <p:txBody>
          <a:bodyPr wrap="square" rtlCol="0">
            <a:spAutoFit/>
          </a:bodyPr>
          <a:lstStyle/>
          <a:p>
            <a:r>
              <a:rPr lang="en-US" sz="2400" b="1" dirty="0"/>
              <a:t>Consistency</a:t>
            </a:r>
            <a:r>
              <a:rPr lang="en-US" sz="2400" dirty="0"/>
              <a:t>: If it is possible for two sentences to be true at the same time</a:t>
            </a:r>
          </a:p>
          <a:p>
            <a:endParaRPr lang="en-US" sz="1200" dirty="0"/>
          </a:p>
          <a:p>
            <a:r>
              <a:rPr lang="en-US" sz="2400" dirty="0"/>
              <a:t>Weak (“The sky is blue” and “I am a warthog” are consistent)</a:t>
            </a:r>
          </a:p>
          <a:p>
            <a:endParaRPr lang="en-US" sz="1200" dirty="0"/>
          </a:p>
          <a:p>
            <a:r>
              <a:rPr lang="en-US" sz="2400" dirty="0"/>
              <a:t>s: The sky is blue</a:t>
            </a:r>
          </a:p>
          <a:p>
            <a:r>
              <a:rPr lang="en-US" sz="2400" dirty="0"/>
              <a:t>w: I am a warthog	</a:t>
            </a:r>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4">
            <a:extLst>
              <a:ext uri="{FF2B5EF4-FFF2-40B4-BE49-F238E27FC236}">
                <a16:creationId xmlns:a16="http://schemas.microsoft.com/office/drawing/2014/main" id="{0AEA3D10-2074-9C05-B0DC-F4D742CBCD31}"/>
              </a:ext>
            </a:extLst>
          </p:cNvPr>
          <p:cNvGraphicFramePr>
            <a:graphicFrameLocks noGrp="1"/>
          </p:cNvGraphicFramePr>
          <p:nvPr>
            <p:extLst>
              <p:ext uri="{D42A27DB-BD31-4B8C-83A1-F6EECF244321}">
                <p14:modId xmlns:p14="http://schemas.microsoft.com/office/powerpoint/2010/main" val="993294165"/>
              </p:ext>
            </p:extLst>
          </p:nvPr>
        </p:nvGraphicFramePr>
        <p:xfrm>
          <a:off x="2142078" y="2955419"/>
          <a:ext cx="2372352" cy="2011680"/>
        </p:xfrm>
        <a:graphic>
          <a:graphicData uri="http://schemas.openxmlformats.org/drawingml/2006/table">
            <a:tbl>
              <a:tblPr firstRow="1" bandRow="1">
                <a:tableStyleId>{5C22544A-7EE6-4342-B048-85BDC9FD1C3A}</a:tableStyleId>
              </a:tblPr>
              <a:tblGrid>
                <a:gridCol w="790784">
                  <a:extLst>
                    <a:ext uri="{9D8B030D-6E8A-4147-A177-3AD203B41FA5}">
                      <a16:colId xmlns:a16="http://schemas.microsoft.com/office/drawing/2014/main" val="3763677509"/>
                    </a:ext>
                  </a:extLst>
                </a:gridCol>
                <a:gridCol w="790784">
                  <a:extLst>
                    <a:ext uri="{9D8B030D-6E8A-4147-A177-3AD203B41FA5}">
                      <a16:colId xmlns:a16="http://schemas.microsoft.com/office/drawing/2014/main" val="805077887"/>
                    </a:ext>
                  </a:extLst>
                </a:gridCol>
                <a:gridCol w="790784">
                  <a:extLst>
                    <a:ext uri="{9D8B030D-6E8A-4147-A177-3AD203B41FA5}">
                      <a16:colId xmlns:a16="http://schemas.microsoft.com/office/drawing/2014/main" val="2749624822"/>
                    </a:ext>
                  </a:extLst>
                </a:gridCol>
              </a:tblGrid>
              <a:tr h="240028">
                <a:tc>
                  <a:txBody>
                    <a:bodyPr/>
                    <a:lstStyle/>
                    <a:p>
                      <a:pPr algn="ctr"/>
                      <a:r>
                        <a:rPr lang="en-US" sz="2400" dirty="0">
                          <a:solidFill>
                            <a:srgbClr val="13294B"/>
                          </a:solidFill>
                        </a:rPr>
                        <a:t>s</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w</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-w</a:t>
                      </a:r>
                    </a:p>
                  </a:txBody>
                  <a:tcPr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F</a:t>
                      </a:r>
                    </a:p>
                  </a:txBody>
                  <a:tcPr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70840">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3651169666"/>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1562089345"/>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441968622"/>
                  </a:ext>
                </a:extLst>
              </a:tr>
            </a:tbl>
          </a:graphicData>
        </a:graphic>
      </p:graphicFrame>
      <p:sp>
        <p:nvSpPr>
          <p:cNvPr id="7" name="TextBox 6">
            <a:extLst>
              <a:ext uri="{FF2B5EF4-FFF2-40B4-BE49-F238E27FC236}">
                <a16:creationId xmlns:a16="http://schemas.microsoft.com/office/drawing/2014/main" id="{A4668070-4813-79BD-543E-A18F0FFE1CED}"/>
              </a:ext>
            </a:extLst>
          </p:cNvPr>
          <p:cNvSpPr txBox="1"/>
          <p:nvPr/>
        </p:nvSpPr>
        <p:spPr>
          <a:xfrm>
            <a:off x="2142078" y="5208622"/>
            <a:ext cx="9639104" cy="461665"/>
          </a:xfrm>
          <a:prstGeom prst="rect">
            <a:avLst/>
          </a:prstGeom>
          <a:noFill/>
        </p:spPr>
        <p:txBody>
          <a:bodyPr wrap="square" rtlCol="0">
            <a:spAutoFit/>
          </a:bodyPr>
          <a:lstStyle/>
          <a:p>
            <a:r>
              <a:rPr lang="en-US" sz="2400" dirty="0"/>
              <a:t>s is consistent with anything except -s</a:t>
            </a:r>
          </a:p>
        </p:txBody>
      </p:sp>
      <p:sp>
        <p:nvSpPr>
          <p:cNvPr id="9" name="Triangle 8">
            <a:extLst>
              <a:ext uri="{FF2B5EF4-FFF2-40B4-BE49-F238E27FC236}">
                <a16:creationId xmlns:a16="http://schemas.microsoft.com/office/drawing/2014/main" id="{9106157F-F8ED-2839-B696-7D3F29B4BB7F}"/>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a:t>
            </a:r>
          </a:p>
          <a:p>
            <a:pPr algn="ctr"/>
            <a:endParaRPr lang="en-US" sz="3200" dirty="0">
              <a:solidFill>
                <a:schemeClr val="tx1"/>
              </a:solidFill>
            </a:endParaRPr>
          </a:p>
        </p:txBody>
      </p:sp>
    </p:spTree>
    <p:extLst>
      <p:ext uri="{BB962C8B-B14F-4D97-AF65-F5344CB8AC3E}">
        <p14:creationId xmlns:p14="http://schemas.microsoft.com/office/powerpoint/2010/main" val="421599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Truth Functional Logic</a:t>
            </a:r>
            <a:endParaRPr lang="en-US" dirty="0"/>
          </a:p>
        </p:txBody>
      </p:sp>
      <p:sp>
        <p:nvSpPr>
          <p:cNvPr id="2" name="TextBox 1">
            <a:extLst>
              <a:ext uri="{FF2B5EF4-FFF2-40B4-BE49-F238E27FC236}">
                <a16:creationId xmlns:a16="http://schemas.microsoft.com/office/drawing/2014/main" id="{E6A92D8F-BC67-D36F-DFAC-BB3167810E94}"/>
              </a:ext>
            </a:extLst>
          </p:cNvPr>
          <p:cNvSpPr txBox="1"/>
          <p:nvPr/>
        </p:nvSpPr>
        <p:spPr>
          <a:xfrm>
            <a:off x="2142078" y="957750"/>
            <a:ext cx="9639104" cy="1569660"/>
          </a:xfrm>
          <a:prstGeom prst="rect">
            <a:avLst/>
          </a:prstGeom>
          <a:noFill/>
        </p:spPr>
        <p:txBody>
          <a:bodyPr wrap="square" rtlCol="0">
            <a:spAutoFit/>
          </a:bodyPr>
          <a:lstStyle/>
          <a:p>
            <a:r>
              <a:rPr lang="en-US" sz="2400" b="1" dirty="0"/>
              <a:t>Implication</a:t>
            </a:r>
            <a:r>
              <a:rPr lang="en-US" sz="2400" dirty="0"/>
              <a:t>: A sentence S1 truth-functionally implies S2 </a:t>
            </a:r>
            <a:r>
              <a:rPr lang="en-US" sz="2400" dirty="0" err="1"/>
              <a:t>iff</a:t>
            </a:r>
            <a:r>
              <a:rPr lang="en-US" sz="2400" dirty="0"/>
              <a:t> whenever S1 is true, S2 is also true</a:t>
            </a:r>
          </a:p>
          <a:p>
            <a:endParaRPr lang="en-US" sz="2400" dirty="0"/>
          </a:p>
          <a:p>
            <a:r>
              <a:rPr lang="en-US" sz="2400" dirty="0"/>
              <a:t>Not the same as equivalence (all the same truth values).</a:t>
            </a:r>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Triangle 6">
            <a:extLst>
              <a:ext uri="{FF2B5EF4-FFF2-40B4-BE49-F238E27FC236}">
                <a16:creationId xmlns:a16="http://schemas.microsoft.com/office/drawing/2014/main" id="{4F266984-935D-A58E-5EAA-358065DB300D}"/>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a:t>
            </a:r>
          </a:p>
          <a:p>
            <a:pPr algn="ctr"/>
            <a:endParaRPr lang="en-US" sz="3200" dirty="0">
              <a:solidFill>
                <a:schemeClr val="tx1"/>
              </a:solidFill>
            </a:endParaRPr>
          </a:p>
        </p:txBody>
      </p:sp>
    </p:spTree>
    <p:extLst>
      <p:ext uri="{BB962C8B-B14F-4D97-AF65-F5344CB8AC3E}">
        <p14:creationId xmlns:p14="http://schemas.microsoft.com/office/powerpoint/2010/main" val="167122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Truth Functional Logic</a:t>
            </a:r>
            <a:endParaRPr lang="en-US" dirty="0"/>
          </a:p>
        </p:txBody>
      </p:sp>
      <p:sp>
        <p:nvSpPr>
          <p:cNvPr id="2" name="TextBox 1">
            <a:extLst>
              <a:ext uri="{FF2B5EF4-FFF2-40B4-BE49-F238E27FC236}">
                <a16:creationId xmlns:a16="http://schemas.microsoft.com/office/drawing/2014/main" id="{E6A92D8F-BC67-D36F-DFAC-BB3167810E94}"/>
              </a:ext>
            </a:extLst>
          </p:cNvPr>
          <p:cNvSpPr txBox="1"/>
          <p:nvPr/>
        </p:nvSpPr>
        <p:spPr>
          <a:xfrm>
            <a:off x="2142078" y="957750"/>
            <a:ext cx="9639104" cy="1938992"/>
          </a:xfrm>
          <a:prstGeom prst="rect">
            <a:avLst/>
          </a:prstGeom>
          <a:noFill/>
        </p:spPr>
        <p:txBody>
          <a:bodyPr wrap="square" rtlCol="0">
            <a:spAutoFit/>
          </a:bodyPr>
          <a:lstStyle/>
          <a:p>
            <a:r>
              <a:rPr lang="en-US" sz="2400" b="1" dirty="0"/>
              <a:t>Truth tables and validity</a:t>
            </a:r>
            <a:endParaRPr lang="en-US" sz="2400" dirty="0"/>
          </a:p>
          <a:p>
            <a:r>
              <a:rPr lang="en-US" sz="2400" dirty="0"/>
              <a:t>An argument is valid </a:t>
            </a:r>
            <a:r>
              <a:rPr lang="en-US" sz="2400" dirty="0" err="1"/>
              <a:t>iff</a:t>
            </a:r>
            <a:r>
              <a:rPr lang="en-US" sz="2400" dirty="0"/>
              <a:t> its premise set implies its conclusion</a:t>
            </a:r>
          </a:p>
          <a:p>
            <a:endParaRPr lang="en-US" sz="2400" dirty="0"/>
          </a:p>
          <a:p>
            <a:r>
              <a:rPr lang="en-US" sz="2400" dirty="0"/>
              <a:t>Just make a big truth table, and if all cases where all premises are true, the conclusions are true, the argument is valid</a:t>
            </a:r>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riangle 2">
            <a:extLst>
              <a:ext uri="{FF2B5EF4-FFF2-40B4-BE49-F238E27FC236}">
                <a16:creationId xmlns:a16="http://schemas.microsoft.com/office/drawing/2014/main" id="{01993E71-9177-6644-5BBF-095B7C301F32}"/>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a:t>
            </a:r>
          </a:p>
          <a:p>
            <a:pPr algn="ctr"/>
            <a:endParaRPr lang="en-US" sz="3200" dirty="0">
              <a:solidFill>
                <a:schemeClr val="tx1"/>
              </a:solidFill>
            </a:endParaRPr>
          </a:p>
        </p:txBody>
      </p:sp>
    </p:spTree>
    <p:extLst>
      <p:ext uri="{BB962C8B-B14F-4D97-AF65-F5344CB8AC3E}">
        <p14:creationId xmlns:p14="http://schemas.microsoft.com/office/powerpoint/2010/main" val="156107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Truth Functional Logic</a:t>
            </a:r>
            <a:endParaRPr lang="en-US" dirty="0"/>
          </a:p>
        </p:txBody>
      </p:sp>
      <p:sp>
        <p:nvSpPr>
          <p:cNvPr id="2" name="TextBox 1">
            <a:extLst>
              <a:ext uri="{FF2B5EF4-FFF2-40B4-BE49-F238E27FC236}">
                <a16:creationId xmlns:a16="http://schemas.microsoft.com/office/drawing/2014/main" id="{E6A92D8F-BC67-D36F-DFAC-BB3167810E94}"/>
              </a:ext>
            </a:extLst>
          </p:cNvPr>
          <p:cNvSpPr txBox="1"/>
          <p:nvPr/>
        </p:nvSpPr>
        <p:spPr>
          <a:xfrm>
            <a:off x="2142078" y="957750"/>
            <a:ext cx="9639104" cy="1200329"/>
          </a:xfrm>
          <a:prstGeom prst="rect">
            <a:avLst/>
          </a:prstGeom>
          <a:noFill/>
        </p:spPr>
        <p:txBody>
          <a:bodyPr wrap="square" rtlCol="0">
            <a:spAutoFit/>
          </a:bodyPr>
          <a:lstStyle/>
          <a:p>
            <a:r>
              <a:rPr lang="en-US" sz="2400" b="1" dirty="0"/>
              <a:t>Truth tables and validity</a:t>
            </a:r>
          </a:p>
          <a:p>
            <a:endParaRPr lang="en-US" sz="2400" dirty="0"/>
          </a:p>
          <a:p>
            <a:r>
              <a:rPr lang="en-US" sz="2400" dirty="0"/>
              <a:t>Example Modus Ponens</a:t>
            </a:r>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5">
            <a:extLst>
              <a:ext uri="{FF2B5EF4-FFF2-40B4-BE49-F238E27FC236}">
                <a16:creationId xmlns:a16="http://schemas.microsoft.com/office/drawing/2014/main" id="{60AC9911-1D7C-54F1-662D-6683E7B45DBD}"/>
              </a:ext>
            </a:extLst>
          </p:cNvPr>
          <p:cNvGraphicFramePr>
            <a:graphicFrameLocks noGrp="1"/>
          </p:cNvGraphicFramePr>
          <p:nvPr>
            <p:extLst>
              <p:ext uri="{D42A27DB-BD31-4B8C-83A1-F6EECF244321}">
                <p14:modId xmlns:p14="http://schemas.microsoft.com/office/powerpoint/2010/main" val="1431298510"/>
              </p:ext>
            </p:extLst>
          </p:nvPr>
        </p:nvGraphicFramePr>
        <p:xfrm>
          <a:off x="2522507" y="2158079"/>
          <a:ext cx="4025241" cy="1188720"/>
        </p:xfrm>
        <a:graphic>
          <a:graphicData uri="http://schemas.openxmlformats.org/drawingml/2006/table">
            <a:tbl>
              <a:tblPr firstRow="1" bandRow="1">
                <a:tableStyleId>{93296810-A885-4BE3-A3E7-6D5BEEA58F35}</a:tableStyleId>
              </a:tblPr>
              <a:tblGrid>
                <a:gridCol w="4025241">
                  <a:extLst>
                    <a:ext uri="{9D8B030D-6E8A-4147-A177-3AD203B41FA5}">
                      <a16:colId xmlns:a16="http://schemas.microsoft.com/office/drawing/2014/main" val="2261605097"/>
                    </a:ext>
                  </a:extLst>
                </a:gridCol>
              </a:tblGrid>
              <a:tr h="370840">
                <a:tc>
                  <a:txBody>
                    <a:bodyPr/>
                    <a:lstStyle/>
                    <a:p>
                      <a:r>
                        <a:rPr lang="en-US" sz="2200" b="0" dirty="0">
                          <a:solidFill>
                            <a:srgbClr val="13294B"/>
                          </a:solidFill>
                        </a:rPr>
                        <a:t>[1] m </a:t>
                      </a:r>
                      <a:r>
                        <a:rPr lang="en-US" sz="2200" b="0" dirty="0">
                          <a:solidFill>
                            <a:srgbClr val="13294B"/>
                          </a:solidFill>
                          <a:sym typeface="Wingdings" pitchFamily="2" charset="2"/>
                        </a:rPr>
                        <a:t> n</a:t>
                      </a:r>
                      <a:endParaRPr lang="en-US" sz="2200" b="0" dirty="0">
                        <a:solidFill>
                          <a:srgbClr val="13294B"/>
                        </a:solidFill>
                      </a:endParaRPr>
                    </a:p>
                    <a:p>
                      <a:r>
                        <a:rPr lang="en-US" sz="2200" b="0" dirty="0">
                          <a:solidFill>
                            <a:srgbClr val="13294B"/>
                          </a:solidFill>
                        </a:rPr>
                        <a:t>[2] m</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2200" b="0" i="0" u="none" strike="noStrike" kern="1200" dirty="0">
                          <a:solidFill>
                            <a:schemeClr val="dk1"/>
                          </a:solidFill>
                          <a:effectLst/>
                          <a:latin typeface="+mn-lt"/>
                          <a:ea typeface="+mn-ea"/>
                          <a:cs typeface="+mn-cs"/>
                        </a:rPr>
                        <a:t>∴ [3] </a:t>
                      </a:r>
                      <a:r>
                        <a:rPr lang="en-US" sz="2200" b="0" dirty="0">
                          <a:solidFill>
                            <a:srgbClr val="13294B"/>
                          </a:solidFill>
                        </a:rPr>
                        <a:t>n</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graphicFrame>
        <p:nvGraphicFramePr>
          <p:cNvPr id="5" name="Table 4">
            <a:extLst>
              <a:ext uri="{FF2B5EF4-FFF2-40B4-BE49-F238E27FC236}">
                <a16:creationId xmlns:a16="http://schemas.microsoft.com/office/drawing/2014/main" id="{319759E5-55A1-408B-4275-1F5578400612}"/>
              </a:ext>
            </a:extLst>
          </p:cNvPr>
          <p:cNvGraphicFramePr>
            <a:graphicFrameLocks noGrp="1"/>
          </p:cNvGraphicFramePr>
          <p:nvPr>
            <p:extLst>
              <p:ext uri="{D42A27DB-BD31-4B8C-83A1-F6EECF244321}">
                <p14:modId xmlns:p14="http://schemas.microsoft.com/office/powerpoint/2010/main" val="810376196"/>
              </p:ext>
            </p:extLst>
          </p:nvPr>
        </p:nvGraphicFramePr>
        <p:xfrm>
          <a:off x="2142078" y="3694082"/>
          <a:ext cx="3223668" cy="2011680"/>
        </p:xfrm>
        <a:graphic>
          <a:graphicData uri="http://schemas.openxmlformats.org/drawingml/2006/table">
            <a:tbl>
              <a:tblPr firstRow="1" bandRow="1">
                <a:tableStyleId>{5C22544A-7EE6-4342-B048-85BDC9FD1C3A}</a:tableStyleId>
              </a:tblPr>
              <a:tblGrid>
                <a:gridCol w="1074556">
                  <a:extLst>
                    <a:ext uri="{9D8B030D-6E8A-4147-A177-3AD203B41FA5}">
                      <a16:colId xmlns:a16="http://schemas.microsoft.com/office/drawing/2014/main" val="3763677509"/>
                    </a:ext>
                  </a:extLst>
                </a:gridCol>
                <a:gridCol w="1074556">
                  <a:extLst>
                    <a:ext uri="{9D8B030D-6E8A-4147-A177-3AD203B41FA5}">
                      <a16:colId xmlns:a16="http://schemas.microsoft.com/office/drawing/2014/main" val="805077887"/>
                    </a:ext>
                  </a:extLst>
                </a:gridCol>
                <a:gridCol w="1074556">
                  <a:extLst>
                    <a:ext uri="{9D8B030D-6E8A-4147-A177-3AD203B41FA5}">
                      <a16:colId xmlns:a16="http://schemas.microsoft.com/office/drawing/2014/main" val="2749624822"/>
                    </a:ext>
                  </a:extLst>
                </a:gridCol>
              </a:tblGrid>
              <a:tr h="240028">
                <a:tc>
                  <a:txBody>
                    <a:bodyPr/>
                    <a:lstStyle/>
                    <a:p>
                      <a:pPr algn="ctr"/>
                      <a:r>
                        <a:rPr lang="en-US" sz="2400" dirty="0">
                          <a:solidFill>
                            <a:srgbClr val="13294B"/>
                          </a:solidFill>
                        </a:rPr>
                        <a:t>m</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n</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err="1">
                          <a:solidFill>
                            <a:srgbClr val="13294B"/>
                          </a:solidFill>
                        </a:rPr>
                        <a:t>m</a:t>
                      </a:r>
                      <a:r>
                        <a:rPr lang="en-US" sz="2400" dirty="0" err="1">
                          <a:solidFill>
                            <a:srgbClr val="13294B"/>
                          </a:solidFill>
                          <a:sym typeface="Wingdings" pitchFamily="2" charset="2"/>
                        </a:rPr>
                        <a:t>n</a:t>
                      </a:r>
                      <a:endParaRPr lang="en-US" sz="2400" dirty="0">
                        <a:solidFill>
                          <a:srgbClr val="13294B"/>
                        </a:solidFill>
                      </a:endParaRPr>
                    </a:p>
                  </a:txBody>
                  <a:tcPr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70840">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3651169666"/>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1562089345"/>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441968622"/>
                  </a:ext>
                </a:extLst>
              </a:tr>
            </a:tbl>
          </a:graphicData>
        </a:graphic>
      </p:graphicFrame>
      <p:sp>
        <p:nvSpPr>
          <p:cNvPr id="7" name="Triangle 6">
            <a:extLst>
              <a:ext uri="{FF2B5EF4-FFF2-40B4-BE49-F238E27FC236}">
                <a16:creationId xmlns:a16="http://schemas.microsoft.com/office/drawing/2014/main" id="{5BCB4231-1D45-C943-4CF2-5A959C5CD27B}"/>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a:t>
            </a:r>
          </a:p>
          <a:p>
            <a:pPr algn="ctr"/>
            <a:endParaRPr lang="en-US" sz="3200" dirty="0">
              <a:solidFill>
                <a:schemeClr val="tx1"/>
              </a:solidFill>
            </a:endParaRPr>
          </a:p>
        </p:txBody>
      </p:sp>
      <p:graphicFrame>
        <p:nvGraphicFramePr>
          <p:cNvPr id="6" name="Table 5">
            <a:extLst>
              <a:ext uri="{FF2B5EF4-FFF2-40B4-BE49-F238E27FC236}">
                <a16:creationId xmlns:a16="http://schemas.microsoft.com/office/drawing/2014/main" id="{796BCDD1-6A96-8D45-E71C-0D9243341D25}"/>
              </a:ext>
            </a:extLst>
          </p:cNvPr>
          <p:cNvGraphicFramePr>
            <a:graphicFrameLocks noGrp="1"/>
          </p:cNvGraphicFramePr>
          <p:nvPr>
            <p:extLst>
              <p:ext uri="{D42A27DB-BD31-4B8C-83A1-F6EECF244321}">
                <p14:modId xmlns:p14="http://schemas.microsoft.com/office/powerpoint/2010/main" val="2930029025"/>
              </p:ext>
            </p:extLst>
          </p:nvPr>
        </p:nvGraphicFramePr>
        <p:xfrm>
          <a:off x="6705161" y="3694082"/>
          <a:ext cx="3223668" cy="2011680"/>
        </p:xfrm>
        <a:graphic>
          <a:graphicData uri="http://schemas.openxmlformats.org/drawingml/2006/table">
            <a:tbl>
              <a:tblPr firstRow="1" bandRow="1">
                <a:tableStyleId>{5C22544A-7EE6-4342-B048-85BDC9FD1C3A}</a:tableStyleId>
              </a:tblPr>
              <a:tblGrid>
                <a:gridCol w="1074556">
                  <a:extLst>
                    <a:ext uri="{9D8B030D-6E8A-4147-A177-3AD203B41FA5}">
                      <a16:colId xmlns:a16="http://schemas.microsoft.com/office/drawing/2014/main" val="3763677509"/>
                    </a:ext>
                  </a:extLst>
                </a:gridCol>
                <a:gridCol w="1074556">
                  <a:extLst>
                    <a:ext uri="{9D8B030D-6E8A-4147-A177-3AD203B41FA5}">
                      <a16:colId xmlns:a16="http://schemas.microsoft.com/office/drawing/2014/main" val="805077887"/>
                    </a:ext>
                  </a:extLst>
                </a:gridCol>
                <a:gridCol w="1074556">
                  <a:extLst>
                    <a:ext uri="{9D8B030D-6E8A-4147-A177-3AD203B41FA5}">
                      <a16:colId xmlns:a16="http://schemas.microsoft.com/office/drawing/2014/main" val="2749624822"/>
                    </a:ext>
                  </a:extLst>
                </a:gridCol>
              </a:tblGrid>
              <a:tr h="240028">
                <a:tc>
                  <a:txBody>
                    <a:bodyPr/>
                    <a:lstStyle/>
                    <a:p>
                      <a:pPr algn="ctr"/>
                      <a:r>
                        <a:rPr lang="en-US" sz="2400" dirty="0" err="1">
                          <a:solidFill>
                            <a:srgbClr val="13294B"/>
                          </a:solidFill>
                        </a:rPr>
                        <a:t>m</a:t>
                      </a:r>
                      <a:r>
                        <a:rPr lang="en-US" sz="2400" dirty="0" err="1">
                          <a:solidFill>
                            <a:srgbClr val="13294B"/>
                          </a:solidFill>
                          <a:sym typeface="Wingdings" pitchFamily="2" charset="2"/>
                        </a:rPr>
                        <a:t>n</a:t>
                      </a:r>
                      <a:endParaRPr lang="en-US" sz="2400" dirty="0">
                        <a:solidFill>
                          <a:srgbClr val="13294B"/>
                        </a:solidFill>
                      </a:endParaRP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m</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n</a:t>
                      </a:r>
                    </a:p>
                  </a:txBody>
                  <a:tcPr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3651169666"/>
                  </a:ext>
                </a:extLst>
              </a:tr>
              <a:tr h="370840">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1562089345"/>
                  </a:ext>
                </a:extLst>
              </a:tr>
              <a:tr h="370840">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441968622"/>
                  </a:ext>
                </a:extLst>
              </a:tr>
            </a:tbl>
          </a:graphicData>
        </a:graphic>
      </p:graphicFrame>
    </p:spTree>
    <p:extLst>
      <p:ext uri="{BB962C8B-B14F-4D97-AF65-F5344CB8AC3E}">
        <p14:creationId xmlns:p14="http://schemas.microsoft.com/office/powerpoint/2010/main" val="241336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5025"/>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Arguments</a:t>
            </a:r>
            <a:endParaRPr lang="en-US" dirty="0"/>
          </a:p>
        </p:txBody>
      </p:sp>
      <p:sp>
        <p:nvSpPr>
          <p:cNvPr id="2" name="Text Placeholder 2">
            <a:extLst>
              <a:ext uri="{FF2B5EF4-FFF2-40B4-BE49-F238E27FC236}">
                <a16:creationId xmlns:a16="http://schemas.microsoft.com/office/drawing/2014/main" id="{D2EBB758-AFEC-1E6D-1A15-DB9C977A81AA}"/>
              </a:ext>
            </a:extLst>
          </p:cNvPr>
          <p:cNvSpPr txBox="1">
            <a:spLocks/>
          </p:cNvSpPr>
          <p:nvPr/>
        </p:nvSpPr>
        <p:spPr>
          <a:xfrm>
            <a:off x="3613163" y="188888"/>
            <a:ext cx="7869088" cy="16456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3294B"/>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3294B"/>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3294B"/>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3294B"/>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3294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525" indent="0">
              <a:buFont typeface="Arial" panose="020B0604020202020204" pitchFamily="34" charset="0"/>
              <a:buNone/>
            </a:pPr>
            <a:r>
              <a:rPr lang="en-US" dirty="0"/>
              <a:t>Argument: A collection of propositions called premises (P</a:t>
            </a:r>
            <a:r>
              <a:rPr lang="en-US" baseline="-25000" dirty="0"/>
              <a:t>1</a:t>
            </a:r>
            <a:r>
              <a:rPr lang="en-US" dirty="0"/>
              <a:t>, P</a:t>
            </a:r>
            <a:r>
              <a:rPr lang="en-US" baseline="-25000" dirty="0"/>
              <a:t>2</a:t>
            </a:r>
            <a:r>
              <a:rPr lang="en-US" dirty="0"/>
              <a:t>, …P</a:t>
            </a:r>
            <a:r>
              <a:rPr lang="en-US" baseline="-25000" dirty="0"/>
              <a:t>N</a:t>
            </a:r>
            <a:r>
              <a:rPr lang="en-US" dirty="0"/>
              <a:t>) put forward by a reasoner (R) providing independent support of a proposition called the conclusion (C)</a:t>
            </a:r>
          </a:p>
        </p:txBody>
      </p:sp>
      <p:pic>
        <p:nvPicPr>
          <p:cNvPr id="7" name="Picture 6">
            <a:extLst>
              <a:ext uri="{FF2B5EF4-FFF2-40B4-BE49-F238E27FC236}">
                <a16:creationId xmlns:a16="http://schemas.microsoft.com/office/drawing/2014/main" id="{FB35EF3E-D8B7-E86A-C45B-F10961765799}"/>
              </a:ext>
            </a:extLst>
          </p:cNvPr>
          <p:cNvPicPr>
            <a:picLocks noChangeAspect="1"/>
          </p:cNvPicPr>
          <p:nvPr/>
        </p:nvPicPr>
        <p:blipFill>
          <a:blip r:embed="rId3"/>
          <a:stretch>
            <a:fillRect/>
          </a:stretch>
        </p:blipFill>
        <p:spPr>
          <a:xfrm>
            <a:off x="142798" y="738381"/>
            <a:ext cx="3152056" cy="2916464"/>
          </a:xfrm>
          <a:prstGeom prst="rect">
            <a:avLst/>
          </a:prstGeom>
        </p:spPr>
      </p:pic>
    </p:spTree>
    <p:extLst>
      <p:ext uri="{BB962C8B-B14F-4D97-AF65-F5344CB8AC3E}">
        <p14:creationId xmlns:p14="http://schemas.microsoft.com/office/powerpoint/2010/main" val="17751970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Truth Functional Logic</a:t>
            </a:r>
            <a:endParaRPr lang="en-US" dirty="0"/>
          </a:p>
        </p:txBody>
      </p:sp>
      <p:sp>
        <p:nvSpPr>
          <p:cNvPr id="2" name="TextBox 1">
            <a:extLst>
              <a:ext uri="{FF2B5EF4-FFF2-40B4-BE49-F238E27FC236}">
                <a16:creationId xmlns:a16="http://schemas.microsoft.com/office/drawing/2014/main" id="{E6A92D8F-BC67-D36F-DFAC-BB3167810E94}"/>
              </a:ext>
            </a:extLst>
          </p:cNvPr>
          <p:cNvSpPr txBox="1"/>
          <p:nvPr/>
        </p:nvSpPr>
        <p:spPr>
          <a:xfrm>
            <a:off x="2142078" y="957750"/>
            <a:ext cx="9639104" cy="1200329"/>
          </a:xfrm>
          <a:prstGeom prst="rect">
            <a:avLst/>
          </a:prstGeom>
          <a:noFill/>
        </p:spPr>
        <p:txBody>
          <a:bodyPr wrap="square" rtlCol="0">
            <a:spAutoFit/>
          </a:bodyPr>
          <a:lstStyle/>
          <a:p>
            <a:r>
              <a:rPr lang="en-US" sz="2400" b="1" dirty="0"/>
              <a:t>Truth tables and validity</a:t>
            </a:r>
          </a:p>
          <a:p>
            <a:endParaRPr lang="en-US" sz="2400" dirty="0"/>
          </a:p>
          <a:p>
            <a:r>
              <a:rPr lang="en-US" sz="2400" dirty="0"/>
              <a:t>The fallacy of affirming the consequent</a:t>
            </a:r>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5">
            <a:extLst>
              <a:ext uri="{FF2B5EF4-FFF2-40B4-BE49-F238E27FC236}">
                <a16:creationId xmlns:a16="http://schemas.microsoft.com/office/drawing/2014/main" id="{60AC9911-1D7C-54F1-662D-6683E7B45DBD}"/>
              </a:ext>
            </a:extLst>
          </p:cNvPr>
          <p:cNvGraphicFramePr>
            <a:graphicFrameLocks noGrp="1"/>
          </p:cNvGraphicFramePr>
          <p:nvPr>
            <p:extLst>
              <p:ext uri="{D42A27DB-BD31-4B8C-83A1-F6EECF244321}">
                <p14:modId xmlns:p14="http://schemas.microsoft.com/office/powerpoint/2010/main" val="597400934"/>
              </p:ext>
            </p:extLst>
          </p:nvPr>
        </p:nvGraphicFramePr>
        <p:xfrm>
          <a:off x="2522507" y="2158079"/>
          <a:ext cx="4025241" cy="1188720"/>
        </p:xfrm>
        <a:graphic>
          <a:graphicData uri="http://schemas.openxmlformats.org/drawingml/2006/table">
            <a:tbl>
              <a:tblPr firstRow="1" bandRow="1">
                <a:tableStyleId>{93296810-A885-4BE3-A3E7-6D5BEEA58F35}</a:tableStyleId>
              </a:tblPr>
              <a:tblGrid>
                <a:gridCol w="4025241">
                  <a:extLst>
                    <a:ext uri="{9D8B030D-6E8A-4147-A177-3AD203B41FA5}">
                      <a16:colId xmlns:a16="http://schemas.microsoft.com/office/drawing/2014/main" val="2261605097"/>
                    </a:ext>
                  </a:extLst>
                </a:gridCol>
              </a:tblGrid>
              <a:tr h="370840">
                <a:tc>
                  <a:txBody>
                    <a:bodyPr/>
                    <a:lstStyle/>
                    <a:p>
                      <a:r>
                        <a:rPr lang="en-US" sz="2200" b="0" dirty="0">
                          <a:solidFill>
                            <a:srgbClr val="13294B"/>
                          </a:solidFill>
                        </a:rPr>
                        <a:t>[1] m </a:t>
                      </a:r>
                      <a:r>
                        <a:rPr lang="en-US" sz="2200" b="0" dirty="0">
                          <a:solidFill>
                            <a:srgbClr val="13294B"/>
                          </a:solidFill>
                          <a:sym typeface="Wingdings" pitchFamily="2" charset="2"/>
                        </a:rPr>
                        <a:t> n</a:t>
                      </a:r>
                      <a:endParaRPr lang="en-US" sz="2200" b="0" dirty="0">
                        <a:solidFill>
                          <a:srgbClr val="13294B"/>
                        </a:solidFill>
                      </a:endParaRPr>
                    </a:p>
                    <a:p>
                      <a:r>
                        <a:rPr lang="en-US" sz="2200" b="0" dirty="0">
                          <a:solidFill>
                            <a:srgbClr val="13294B"/>
                          </a:solidFill>
                        </a:rPr>
                        <a:t>[2] n</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2200" b="0" i="0" u="none" strike="noStrike" kern="1200" dirty="0">
                          <a:solidFill>
                            <a:schemeClr val="dk1"/>
                          </a:solidFill>
                          <a:effectLst/>
                          <a:latin typeface="+mn-lt"/>
                          <a:ea typeface="+mn-ea"/>
                          <a:cs typeface="+mn-cs"/>
                        </a:rPr>
                        <a:t>∴ [3] </a:t>
                      </a:r>
                      <a:r>
                        <a:rPr lang="en-US" sz="2200" b="0" i="0" u="none" strike="noStrike" kern="1200" dirty="0">
                          <a:solidFill>
                            <a:srgbClr val="13294B"/>
                          </a:solidFill>
                          <a:effectLst/>
                          <a:latin typeface="+mn-lt"/>
                          <a:ea typeface="+mn-ea"/>
                          <a:cs typeface="+mn-cs"/>
                        </a:rPr>
                        <a:t>m</a:t>
                      </a:r>
                      <a:endParaRPr lang="en-US" sz="2200" b="0" dirty="0">
                        <a:solidFill>
                          <a:srgbClr val="13294B"/>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graphicFrame>
        <p:nvGraphicFramePr>
          <p:cNvPr id="5" name="Table 4">
            <a:extLst>
              <a:ext uri="{FF2B5EF4-FFF2-40B4-BE49-F238E27FC236}">
                <a16:creationId xmlns:a16="http://schemas.microsoft.com/office/drawing/2014/main" id="{319759E5-55A1-408B-4275-1F5578400612}"/>
              </a:ext>
            </a:extLst>
          </p:cNvPr>
          <p:cNvGraphicFramePr>
            <a:graphicFrameLocks noGrp="1"/>
          </p:cNvGraphicFramePr>
          <p:nvPr>
            <p:extLst>
              <p:ext uri="{D42A27DB-BD31-4B8C-83A1-F6EECF244321}">
                <p14:modId xmlns:p14="http://schemas.microsoft.com/office/powerpoint/2010/main" val="2082929444"/>
              </p:ext>
            </p:extLst>
          </p:nvPr>
        </p:nvGraphicFramePr>
        <p:xfrm>
          <a:off x="2142078" y="3694082"/>
          <a:ext cx="3223668" cy="2011680"/>
        </p:xfrm>
        <a:graphic>
          <a:graphicData uri="http://schemas.openxmlformats.org/drawingml/2006/table">
            <a:tbl>
              <a:tblPr firstRow="1" bandRow="1">
                <a:tableStyleId>{5C22544A-7EE6-4342-B048-85BDC9FD1C3A}</a:tableStyleId>
              </a:tblPr>
              <a:tblGrid>
                <a:gridCol w="1074556">
                  <a:extLst>
                    <a:ext uri="{9D8B030D-6E8A-4147-A177-3AD203B41FA5}">
                      <a16:colId xmlns:a16="http://schemas.microsoft.com/office/drawing/2014/main" val="3763677509"/>
                    </a:ext>
                  </a:extLst>
                </a:gridCol>
                <a:gridCol w="1074556">
                  <a:extLst>
                    <a:ext uri="{9D8B030D-6E8A-4147-A177-3AD203B41FA5}">
                      <a16:colId xmlns:a16="http://schemas.microsoft.com/office/drawing/2014/main" val="805077887"/>
                    </a:ext>
                  </a:extLst>
                </a:gridCol>
                <a:gridCol w="1074556">
                  <a:extLst>
                    <a:ext uri="{9D8B030D-6E8A-4147-A177-3AD203B41FA5}">
                      <a16:colId xmlns:a16="http://schemas.microsoft.com/office/drawing/2014/main" val="2749624822"/>
                    </a:ext>
                  </a:extLst>
                </a:gridCol>
              </a:tblGrid>
              <a:tr h="240028">
                <a:tc>
                  <a:txBody>
                    <a:bodyPr/>
                    <a:lstStyle/>
                    <a:p>
                      <a:pPr algn="ctr"/>
                      <a:r>
                        <a:rPr lang="en-US" sz="2400" dirty="0">
                          <a:solidFill>
                            <a:srgbClr val="13294B"/>
                          </a:solidFill>
                        </a:rPr>
                        <a:t>m</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n</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err="1">
                          <a:solidFill>
                            <a:srgbClr val="13294B"/>
                          </a:solidFill>
                        </a:rPr>
                        <a:t>m</a:t>
                      </a:r>
                      <a:r>
                        <a:rPr lang="en-US" sz="2400" dirty="0" err="1">
                          <a:solidFill>
                            <a:srgbClr val="13294B"/>
                          </a:solidFill>
                          <a:sym typeface="Wingdings" pitchFamily="2" charset="2"/>
                        </a:rPr>
                        <a:t>n</a:t>
                      </a:r>
                      <a:endParaRPr lang="en-US" sz="2400" dirty="0">
                        <a:solidFill>
                          <a:srgbClr val="13294B"/>
                        </a:solidFill>
                      </a:endParaRPr>
                    </a:p>
                  </a:txBody>
                  <a:tcPr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70840">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3651169666"/>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1562089345"/>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441968622"/>
                  </a:ext>
                </a:extLst>
              </a:tr>
            </a:tbl>
          </a:graphicData>
        </a:graphic>
      </p:graphicFrame>
      <p:sp>
        <p:nvSpPr>
          <p:cNvPr id="7" name="Triangle 6">
            <a:extLst>
              <a:ext uri="{FF2B5EF4-FFF2-40B4-BE49-F238E27FC236}">
                <a16:creationId xmlns:a16="http://schemas.microsoft.com/office/drawing/2014/main" id="{34147FF1-1CC1-1687-0569-E1F9A12F1D29}"/>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a:t>
            </a:r>
          </a:p>
          <a:p>
            <a:pPr algn="ctr"/>
            <a:endParaRPr lang="en-US" sz="3200" dirty="0">
              <a:solidFill>
                <a:schemeClr val="tx1"/>
              </a:solidFill>
            </a:endParaRPr>
          </a:p>
        </p:txBody>
      </p:sp>
      <p:graphicFrame>
        <p:nvGraphicFramePr>
          <p:cNvPr id="6" name="Table 5">
            <a:extLst>
              <a:ext uri="{FF2B5EF4-FFF2-40B4-BE49-F238E27FC236}">
                <a16:creationId xmlns:a16="http://schemas.microsoft.com/office/drawing/2014/main" id="{28462542-B66D-0D44-7014-8B0C34BD77AA}"/>
              </a:ext>
            </a:extLst>
          </p:cNvPr>
          <p:cNvGraphicFramePr>
            <a:graphicFrameLocks noGrp="1"/>
          </p:cNvGraphicFramePr>
          <p:nvPr>
            <p:extLst>
              <p:ext uri="{D42A27DB-BD31-4B8C-83A1-F6EECF244321}">
                <p14:modId xmlns:p14="http://schemas.microsoft.com/office/powerpoint/2010/main" val="2436049099"/>
              </p:ext>
            </p:extLst>
          </p:nvPr>
        </p:nvGraphicFramePr>
        <p:xfrm>
          <a:off x="6296852" y="3694082"/>
          <a:ext cx="3223668" cy="2011680"/>
        </p:xfrm>
        <a:graphic>
          <a:graphicData uri="http://schemas.openxmlformats.org/drawingml/2006/table">
            <a:tbl>
              <a:tblPr firstRow="1" bandRow="1">
                <a:tableStyleId>{5C22544A-7EE6-4342-B048-85BDC9FD1C3A}</a:tableStyleId>
              </a:tblPr>
              <a:tblGrid>
                <a:gridCol w="1074556">
                  <a:extLst>
                    <a:ext uri="{9D8B030D-6E8A-4147-A177-3AD203B41FA5}">
                      <a16:colId xmlns:a16="http://schemas.microsoft.com/office/drawing/2014/main" val="3763677509"/>
                    </a:ext>
                  </a:extLst>
                </a:gridCol>
                <a:gridCol w="1074556">
                  <a:extLst>
                    <a:ext uri="{9D8B030D-6E8A-4147-A177-3AD203B41FA5}">
                      <a16:colId xmlns:a16="http://schemas.microsoft.com/office/drawing/2014/main" val="805077887"/>
                    </a:ext>
                  </a:extLst>
                </a:gridCol>
                <a:gridCol w="1074556">
                  <a:extLst>
                    <a:ext uri="{9D8B030D-6E8A-4147-A177-3AD203B41FA5}">
                      <a16:colId xmlns:a16="http://schemas.microsoft.com/office/drawing/2014/main" val="2749624822"/>
                    </a:ext>
                  </a:extLst>
                </a:gridCol>
              </a:tblGrid>
              <a:tr h="240028">
                <a:tc>
                  <a:txBody>
                    <a:bodyPr/>
                    <a:lstStyle/>
                    <a:p>
                      <a:pPr algn="ctr"/>
                      <a:r>
                        <a:rPr lang="en-US" sz="2400" dirty="0" err="1">
                          <a:solidFill>
                            <a:srgbClr val="13294B"/>
                          </a:solidFill>
                        </a:rPr>
                        <a:t>m</a:t>
                      </a:r>
                      <a:r>
                        <a:rPr lang="en-US" sz="2400" dirty="0" err="1">
                          <a:solidFill>
                            <a:srgbClr val="13294B"/>
                          </a:solidFill>
                          <a:sym typeface="Wingdings" pitchFamily="2" charset="2"/>
                        </a:rPr>
                        <a:t>n</a:t>
                      </a:r>
                      <a:endParaRPr lang="en-US" sz="2400" dirty="0">
                        <a:solidFill>
                          <a:srgbClr val="13294B"/>
                        </a:solidFill>
                      </a:endParaRP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n</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m</a:t>
                      </a:r>
                    </a:p>
                  </a:txBody>
                  <a:tcPr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r h="370840">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T</a:t>
                      </a:r>
                    </a:p>
                  </a:txBody>
                  <a:tcPr marT="18288" marB="18288">
                    <a:noFill/>
                  </a:tcPr>
                </a:tc>
                <a:extLst>
                  <a:ext uri="{0D108BD9-81ED-4DB2-BD59-A6C34878D82A}">
                    <a16:rowId xmlns:a16="http://schemas.microsoft.com/office/drawing/2014/main" val="3651169666"/>
                  </a:ext>
                </a:extLst>
              </a:tr>
              <a:tr h="370840">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1562089345"/>
                  </a:ext>
                </a:extLst>
              </a:tr>
              <a:tr h="370840">
                <a:tc>
                  <a:txBody>
                    <a:bodyPr/>
                    <a:lstStyle/>
                    <a:p>
                      <a:pPr algn="ctr"/>
                      <a:r>
                        <a:rPr lang="en-US" sz="2400" dirty="0">
                          <a:solidFill>
                            <a:srgbClr val="13294B"/>
                          </a:solidFill>
                        </a:rPr>
                        <a:t>T</a:t>
                      </a:r>
                    </a:p>
                  </a:txBody>
                  <a:tcPr marT="18288" marB="18288">
                    <a:noFill/>
                  </a:tcPr>
                </a:tc>
                <a:tc>
                  <a:txBody>
                    <a:bodyPr/>
                    <a:lstStyle/>
                    <a:p>
                      <a:pPr algn="ctr"/>
                      <a:r>
                        <a:rPr lang="en-US" sz="2400" dirty="0">
                          <a:solidFill>
                            <a:srgbClr val="13294B"/>
                          </a:solidFill>
                        </a:rPr>
                        <a:t>F</a:t>
                      </a:r>
                    </a:p>
                  </a:txBody>
                  <a:tcPr marT="18288" marB="18288">
                    <a:noFill/>
                  </a:tcPr>
                </a:tc>
                <a:tc>
                  <a:txBody>
                    <a:bodyPr/>
                    <a:lstStyle/>
                    <a:p>
                      <a:pPr algn="ctr"/>
                      <a:r>
                        <a:rPr lang="en-US" sz="2400" dirty="0">
                          <a:solidFill>
                            <a:srgbClr val="13294B"/>
                          </a:solidFill>
                        </a:rPr>
                        <a:t>F</a:t>
                      </a:r>
                    </a:p>
                  </a:txBody>
                  <a:tcPr marT="18288" marB="18288">
                    <a:noFill/>
                  </a:tcPr>
                </a:tc>
                <a:extLst>
                  <a:ext uri="{0D108BD9-81ED-4DB2-BD59-A6C34878D82A}">
                    <a16:rowId xmlns:a16="http://schemas.microsoft.com/office/drawing/2014/main" val="441968622"/>
                  </a:ext>
                </a:extLst>
              </a:tr>
            </a:tbl>
          </a:graphicData>
        </a:graphic>
      </p:graphicFrame>
    </p:spTree>
    <p:extLst>
      <p:ext uri="{BB962C8B-B14F-4D97-AF65-F5344CB8AC3E}">
        <p14:creationId xmlns:p14="http://schemas.microsoft.com/office/powerpoint/2010/main" val="29447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Truth Functional Logic</a:t>
            </a:r>
            <a:endParaRPr lang="en-US" dirty="0"/>
          </a:p>
        </p:txBody>
      </p:sp>
      <p:sp>
        <p:nvSpPr>
          <p:cNvPr id="2" name="TextBox 1">
            <a:extLst>
              <a:ext uri="{FF2B5EF4-FFF2-40B4-BE49-F238E27FC236}">
                <a16:creationId xmlns:a16="http://schemas.microsoft.com/office/drawing/2014/main" id="{E6A92D8F-BC67-D36F-DFAC-BB3167810E94}"/>
              </a:ext>
            </a:extLst>
          </p:cNvPr>
          <p:cNvSpPr txBox="1"/>
          <p:nvPr/>
        </p:nvSpPr>
        <p:spPr>
          <a:xfrm>
            <a:off x="1762803" y="688212"/>
            <a:ext cx="9561221" cy="1569660"/>
          </a:xfrm>
          <a:prstGeom prst="rect">
            <a:avLst/>
          </a:prstGeom>
          <a:noFill/>
        </p:spPr>
        <p:txBody>
          <a:bodyPr wrap="square" rtlCol="0">
            <a:spAutoFit/>
          </a:bodyPr>
          <a:lstStyle/>
          <a:p>
            <a:r>
              <a:rPr lang="en-US" sz="2400" b="1" dirty="0"/>
              <a:t>Three atomic sentences</a:t>
            </a:r>
          </a:p>
          <a:p>
            <a:r>
              <a:rPr lang="en-US" sz="2400" dirty="0"/>
              <a:t>If there is precipitation and the temperature is below freezing, then there is snow. There is not not snow or the temp is below freezing. Therefore, there is precipitation or there is snow.</a:t>
            </a:r>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319759E5-55A1-408B-4275-1F5578400612}"/>
              </a:ext>
            </a:extLst>
          </p:cNvPr>
          <p:cNvGraphicFramePr>
            <a:graphicFrameLocks noGrp="1"/>
          </p:cNvGraphicFramePr>
          <p:nvPr>
            <p:extLst>
              <p:ext uri="{D42A27DB-BD31-4B8C-83A1-F6EECF244321}">
                <p14:modId xmlns:p14="http://schemas.microsoft.com/office/powerpoint/2010/main" val="1968757000"/>
              </p:ext>
            </p:extLst>
          </p:nvPr>
        </p:nvGraphicFramePr>
        <p:xfrm>
          <a:off x="5838850" y="2574860"/>
          <a:ext cx="6178978" cy="3308096"/>
        </p:xfrm>
        <a:graphic>
          <a:graphicData uri="http://schemas.openxmlformats.org/drawingml/2006/table">
            <a:tbl>
              <a:tblPr firstRow="1" bandRow="1">
                <a:tableStyleId>{5C22544A-7EE6-4342-B048-85BDC9FD1C3A}</a:tableStyleId>
              </a:tblPr>
              <a:tblGrid>
                <a:gridCol w="400312">
                  <a:extLst>
                    <a:ext uri="{9D8B030D-6E8A-4147-A177-3AD203B41FA5}">
                      <a16:colId xmlns:a16="http://schemas.microsoft.com/office/drawing/2014/main" val="3763677509"/>
                    </a:ext>
                  </a:extLst>
                </a:gridCol>
                <a:gridCol w="400312">
                  <a:extLst>
                    <a:ext uri="{9D8B030D-6E8A-4147-A177-3AD203B41FA5}">
                      <a16:colId xmlns:a16="http://schemas.microsoft.com/office/drawing/2014/main" val="805077887"/>
                    </a:ext>
                  </a:extLst>
                </a:gridCol>
                <a:gridCol w="400312">
                  <a:extLst>
                    <a:ext uri="{9D8B030D-6E8A-4147-A177-3AD203B41FA5}">
                      <a16:colId xmlns:a16="http://schemas.microsoft.com/office/drawing/2014/main" val="2749624822"/>
                    </a:ext>
                  </a:extLst>
                </a:gridCol>
                <a:gridCol w="716285">
                  <a:extLst>
                    <a:ext uri="{9D8B030D-6E8A-4147-A177-3AD203B41FA5}">
                      <a16:colId xmlns:a16="http://schemas.microsoft.com/office/drawing/2014/main" val="1068621244"/>
                    </a:ext>
                  </a:extLst>
                </a:gridCol>
                <a:gridCol w="1338943">
                  <a:extLst>
                    <a:ext uri="{9D8B030D-6E8A-4147-A177-3AD203B41FA5}">
                      <a16:colId xmlns:a16="http://schemas.microsoft.com/office/drawing/2014/main" val="1753845983"/>
                    </a:ext>
                  </a:extLst>
                </a:gridCol>
                <a:gridCol w="506186">
                  <a:extLst>
                    <a:ext uri="{9D8B030D-6E8A-4147-A177-3AD203B41FA5}">
                      <a16:colId xmlns:a16="http://schemas.microsoft.com/office/drawing/2014/main" val="1952494076"/>
                    </a:ext>
                  </a:extLst>
                </a:gridCol>
                <a:gridCol w="1303858">
                  <a:extLst>
                    <a:ext uri="{9D8B030D-6E8A-4147-A177-3AD203B41FA5}">
                      <a16:colId xmlns:a16="http://schemas.microsoft.com/office/drawing/2014/main" val="3039526029"/>
                    </a:ext>
                  </a:extLst>
                </a:gridCol>
                <a:gridCol w="1112770">
                  <a:extLst>
                    <a:ext uri="{9D8B030D-6E8A-4147-A177-3AD203B41FA5}">
                      <a16:colId xmlns:a16="http://schemas.microsoft.com/office/drawing/2014/main" val="1195671708"/>
                    </a:ext>
                  </a:extLst>
                </a:gridCol>
              </a:tblGrid>
              <a:tr h="240028">
                <a:tc>
                  <a:txBody>
                    <a:bodyPr/>
                    <a:lstStyle/>
                    <a:p>
                      <a:pPr algn="ctr"/>
                      <a:r>
                        <a:rPr lang="en-US" sz="2000" dirty="0">
                          <a:solidFill>
                            <a:srgbClr val="13294B"/>
                          </a:solidFill>
                        </a:rPr>
                        <a:t>a</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000" dirty="0">
                          <a:solidFill>
                            <a:srgbClr val="13294B"/>
                          </a:solidFill>
                        </a:rPr>
                        <a:t>b</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000" dirty="0">
                          <a:solidFill>
                            <a:srgbClr val="13294B"/>
                          </a:solidFill>
                        </a:rPr>
                        <a:t>c</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000" dirty="0" err="1">
                          <a:solidFill>
                            <a:srgbClr val="13294B"/>
                          </a:solidFill>
                        </a:rPr>
                        <a:t>a&amp;b</a:t>
                      </a:r>
                      <a:endParaRPr lang="en-US" sz="2000" dirty="0">
                        <a:solidFill>
                          <a:srgbClr val="13294B"/>
                        </a:solidFill>
                      </a:endParaRP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000" dirty="0">
                          <a:solidFill>
                            <a:srgbClr val="13294B"/>
                          </a:solidFill>
                        </a:rPr>
                        <a:t>(</a:t>
                      </a:r>
                      <a:r>
                        <a:rPr lang="en-US" sz="2000" dirty="0" err="1">
                          <a:solidFill>
                            <a:srgbClr val="13294B"/>
                          </a:solidFill>
                        </a:rPr>
                        <a:t>a&amp;b</a:t>
                      </a:r>
                      <a:r>
                        <a:rPr lang="en-US" sz="2000" dirty="0">
                          <a:solidFill>
                            <a:srgbClr val="13294B"/>
                          </a:solidFill>
                        </a:rPr>
                        <a:t>)</a:t>
                      </a:r>
                      <a:r>
                        <a:rPr lang="en-US" sz="2000" dirty="0">
                          <a:solidFill>
                            <a:srgbClr val="13294B"/>
                          </a:solidFill>
                          <a:sym typeface="Wingdings" pitchFamily="2" charset="2"/>
                        </a:rPr>
                        <a:t>c</a:t>
                      </a:r>
                      <a:endParaRPr lang="en-US" sz="2000" dirty="0">
                        <a:solidFill>
                          <a:srgbClr val="13294B"/>
                        </a:solidFill>
                      </a:endParaRPr>
                    </a:p>
                  </a:txBody>
                  <a:tcPr marT="18288" marB="18288">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rgbClr val="13294B"/>
                          </a:solidFill>
                        </a:rPr>
                        <a:t>-c</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000" dirty="0">
                          <a:solidFill>
                            <a:srgbClr val="13294B"/>
                          </a:solidFill>
                        </a:rPr>
                        <a:t>-c V b</a:t>
                      </a:r>
                    </a:p>
                  </a:txBody>
                  <a:tcPr marT="18288" marB="18288">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sz="2000" dirty="0">
                          <a:solidFill>
                            <a:srgbClr val="13294B"/>
                          </a:solidFill>
                        </a:rPr>
                        <a:t>a V c</a:t>
                      </a:r>
                    </a:p>
                  </a:txBody>
                  <a:tcPr marT="18288" marB="18288">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98617517"/>
                  </a:ext>
                </a:extLst>
              </a:tr>
              <a:tr h="370840">
                <a:tc>
                  <a:txBody>
                    <a:bodyPr/>
                    <a:lstStyle/>
                    <a:p>
                      <a:pPr algn="ctr"/>
                      <a:r>
                        <a:rPr lang="en-US" sz="20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0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0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000" dirty="0">
                          <a:solidFill>
                            <a:srgbClr val="13294B"/>
                          </a:solidFill>
                        </a:rPr>
                        <a:t>T</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000" dirty="0">
                          <a:solidFill>
                            <a:srgbClr val="13294B"/>
                          </a:solidFill>
                        </a:rPr>
                        <a:t>T</a:t>
                      </a:r>
                    </a:p>
                  </a:txBody>
                  <a:tcPr marT="18288" marB="18288">
                    <a:lnT w="12700" cap="flat" cmpd="sng" algn="ctr">
                      <a:solidFill>
                        <a:schemeClr val="tx1"/>
                      </a:solidFill>
                      <a:prstDash val="solid"/>
                      <a:round/>
                      <a:headEnd type="none" w="med" len="med"/>
                      <a:tailEnd type="none" w="med" len="med"/>
                    </a:lnT>
                    <a:solidFill>
                      <a:schemeClr val="accent6"/>
                    </a:solidFill>
                  </a:tcPr>
                </a:tc>
                <a:tc>
                  <a:txBody>
                    <a:bodyPr/>
                    <a:lstStyle/>
                    <a:p>
                      <a:pPr algn="ctr"/>
                      <a:r>
                        <a:rPr lang="en-US" sz="2000" dirty="0">
                          <a:solidFill>
                            <a:srgbClr val="13294B"/>
                          </a:solidFill>
                        </a:rPr>
                        <a:t>F</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000" dirty="0">
                          <a:solidFill>
                            <a:srgbClr val="13294B"/>
                          </a:solidFill>
                        </a:rPr>
                        <a:t>T</a:t>
                      </a:r>
                    </a:p>
                  </a:txBody>
                  <a:tcPr marT="18288" marB="18288">
                    <a:lnT w="12700" cap="flat" cmpd="sng" algn="ctr">
                      <a:solidFill>
                        <a:schemeClr val="tx1"/>
                      </a:solidFill>
                      <a:prstDash val="solid"/>
                      <a:round/>
                      <a:headEnd type="none" w="med" len="med"/>
                      <a:tailEnd type="none" w="med" len="med"/>
                    </a:lnT>
                    <a:solidFill>
                      <a:schemeClr val="accent6"/>
                    </a:solidFill>
                  </a:tcPr>
                </a:tc>
                <a:tc>
                  <a:txBody>
                    <a:bodyPr/>
                    <a:lstStyle/>
                    <a:p>
                      <a:pPr algn="ctr"/>
                      <a:r>
                        <a:rPr lang="en-US" sz="2000" dirty="0">
                          <a:solidFill>
                            <a:srgbClr val="13294B"/>
                          </a:solidFill>
                        </a:rPr>
                        <a:t>T</a:t>
                      </a:r>
                    </a:p>
                  </a:txBody>
                  <a:tcPr marT="18288" marB="18288">
                    <a:lnT w="12700" cap="flat" cmpd="sng" algn="ctr">
                      <a:solidFill>
                        <a:schemeClr val="tx1"/>
                      </a:solidFill>
                      <a:prstDash val="solid"/>
                      <a:round/>
                      <a:headEnd type="none" w="med" len="med"/>
                      <a:tailEnd type="none" w="med" len="med"/>
                    </a:lnT>
                    <a:solidFill>
                      <a:schemeClr val="accent6">
                        <a:lumMod val="75000"/>
                      </a:schemeClr>
                    </a:solidFill>
                  </a:tcPr>
                </a:tc>
                <a:extLst>
                  <a:ext uri="{0D108BD9-81ED-4DB2-BD59-A6C34878D82A}">
                    <a16:rowId xmlns:a16="http://schemas.microsoft.com/office/drawing/2014/main" val="1547404091"/>
                  </a:ext>
                </a:extLst>
              </a:tr>
              <a:tr h="370840">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F</a:t>
                      </a:r>
                    </a:p>
                  </a:txBody>
                  <a:tcPr marT="18288" marB="18288">
                    <a:solidFill>
                      <a:schemeClr val="accent6"/>
                    </a:solidFill>
                  </a:tcPr>
                </a:tc>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T</a:t>
                      </a:r>
                    </a:p>
                  </a:txBody>
                  <a:tcPr marT="18288" marB="18288">
                    <a:solidFill>
                      <a:schemeClr val="accent6"/>
                    </a:solidFill>
                  </a:tcPr>
                </a:tc>
                <a:tc>
                  <a:txBody>
                    <a:bodyPr/>
                    <a:lstStyle/>
                    <a:p>
                      <a:pPr algn="ctr"/>
                      <a:r>
                        <a:rPr lang="en-US" sz="2000" dirty="0">
                          <a:solidFill>
                            <a:srgbClr val="13294B"/>
                          </a:solidFill>
                        </a:rPr>
                        <a:t>T</a:t>
                      </a:r>
                    </a:p>
                  </a:txBody>
                  <a:tcPr marT="18288" marB="18288">
                    <a:solidFill>
                      <a:schemeClr val="accent6">
                        <a:lumMod val="75000"/>
                      </a:schemeClr>
                    </a:solidFill>
                  </a:tcPr>
                </a:tc>
                <a:extLst>
                  <a:ext uri="{0D108BD9-81ED-4DB2-BD59-A6C34878D82A}">
                    <a16:rowId xmlns:a16="http://schemas.microsoft.com/office/drawing/2014/main" val="3651169666"/>
                  </a:ext>
                </a:extLst>
              </a:tr>
              <a:tr h="370840">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T</a:t>
                      </a:r>
                    </a:p>
                  </a:txBody>
                  <a:tcPr marT="18288" marB="18288">
                    <a:solidFill>
                      <a:schemeClr val="accent6"/>
                    </a:solid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F</a:t>
                      </a:r>
                    </a:p>
                  </a:txBody>
                  <a:tcPr marT="18288" marB="18288">
                    <a:solidFill>
                      <a:schemeClr val="accent6"/>
                    </a:solidFill>
                  </a:tcPr>
                </a:tc>
                <a:tc>
                  <a:txBody>
                    <a:bodyPr/>
                    <a:lstStyle/>
                    <a:p>
                      <a:pPr algn="ctr"/>
                      <a:r>
                        <a:rPr lang="en-US" sz="2000" dirty="0">
                          <a:solidFill>
                            <a:srgbClr val="13294B"/>
                          </a:solidFill>
                        </a:rPr>
                        <a:t>T</a:t>
                      </a:r>
                    </a:p>
                  </a:txBody>
                  <a:tcPr marT="18288" marB="18288">
                    <a:solidFill>
                      <a:schemeClr val="accent6">
                        <a:lumMod val="75000"/>
                      </a:schemeClr>
                    </a:solidFill>
                  </a:tcPr>
                </a:tc>
                <a:extLst>
                  <a:ext uri="{0D108BD9-81ED-4DB2-BD59-A6C34878D82A}">
                    <a16:rowId xmlns:a16="http://schemas.microsoft.com/office/drawing/2014/main" val="1562089345"/>
                  </a:ext>
                </a:extLst>
              </a:tr>
              <a:tr h="370840">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T</a:t>
                      </a:r>
                    </a:p>
                  </a:txBody>
                  <a:tcPr marT="18288" marB="18288">
                    <a:solidFill>
                      <a:schemeClr val="accent6"/>
                    </a:solidFill>
                  </a:tcPr>
                </a:tc>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T</a:t>
                      </a:r>
                    </a:p>
                  </a:txBody>
                  <a:tcPr marT="18288" marB="18288">
                    <a:solidFill>
                      <a:schemeClr val="accent6"/>
                    </a:solidFill>
                  </a:tcPr>
                </a:tc>
                <a:tc>
                  <a:txBody>
                    <a:bodyPr/>
                    <a:lstStyle/>
                    <a:p>
                      <a:pPr algn="ctr"/>
                      <a:r>
                        <a:rPr lang="en-US" sz="2000" dirty="0">
                          <a:solidFill>
                            <a:srgbClr val="13294B"/>
                          </a:solidFill>
                        </a:rPr>
                        <a:t>T</a:t>
                      </a:r>
                    </a:p>
                  </a:txBody>
                  <a:tcPr marT="18288" marB="18288">
                    <a:solidFill>
                      <a:schemeClr val="accent6">
                        <a:lumMod val="75000"/>
                      </a:schemeClr>
                    </a:solidFill>
                  </a:tcPr>
                </a:tc>
                <a:extLst>
                  <a:ext uri="{0D108BD9-81ED-4DB2-BD59-A6C34878D82A}">
                    <a16:rowId xmlns:a16="http://schemas.microsoft.com/office/drawing/2014/main" val="441968622"/>
                  </a:ext>
                </a:extLst>
              </a:tr>
              <a:tr h="370840">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T</a:t>
                      </a:r>
                    </a:p>
                  </a:txBody>
                  <a:tcPr marT="18288" marB="18288">
                    <a:solidFill>
                      <a:schemeClr val="accent6"/>
                    </a:solid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T</a:t>
                      </a:r>
                    </a:p>
                  </a:txBody>
                  <a:tcPr marT="18288" marB="18288">
                    <a:solidFill>
                      <a:schemeClr val="accent6"/>
                    </a:solidFill>
                  </a:tcPr>
                </a:tc>
                <a:tc>
                  <a:txBody>
                    <a:bodyPr/>
                    <a:lstStyle/>
                    <a:p>
                      <a:pPr algn="ctr"/>
                      <a:r>
                        <a:rPr lang="en-US" sz="2000" dirty="0">
                          <a:solidFill>
                            <a:srgbClr val="13294B"/>
                          </a:solidFill>
                        </a:rPr>
                        <a:t>T</a:t>
                      </a:r>
                    </a:p>
                  </a:txBody>
                  <a:tcPr marT="18288" marB="18288">
                    <a:solidFill>
                      <a:schemeClr val="accent6">
                        <a:lumMod val="75000"/>
                      </a:schemeClr>
                    </a:solidFill>
                  </a:tcPr>
                </a:tc>
                <a:extLst>
                  <a:ext uri="{0D108BD9-81ED-4DB2-BD59-A6C34878D82A}">
                    <a16:rowId xmlns:a16="http://schemas.microsoft.com/office/drawing/2014/main" val="1650230984"/>
                  </a:ext>
                </a:extLst>
              </a:tr>
              <a:tr h="370840">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T</a:t>
                      </a:r>
                    </a:p>
                  </a:txBody>
                  <a:tcPr marT="18288" marB="18288">
                    <a:solidFill>
                      <a:schemeClr val="accent6"/>
                    </a:solidFill>
                  </a:tcPr>
                </a:tc>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T</a:t>
                      </a:r>
                    </a:p>
                  </a:txBody>
                  <a:tcPr marT="18288" marB="18288">
                    <a:solidFill>
                      <a:schemeClr val="accent6"/>
                    </a:solidFill>
                  </a:tcPr>
                </a:tc>
                <a:tc>
                  <a:txBody>
                    <a:bodyPr/>
                    <a:lstStyle/>
                    <a:p>
                      <a:pPr algn="ctr"/>
                      <a:r>
                        <a:rPr lang="en-US" sz="2000" dirty="0">
                          <a:solidFill>
                            <a:srgbClr val="13294B"/>
                          </a:solidFill>
                        </a:rPr>
                        <a:t>F</a:t>
                      </a:r>
                    </a:p>
                  </a:txBody>
                  <a:tcPr marT="18288" marB="18288">
                    <a:solidFill>
                      <a:schemeClr val="accent6">
                        <a:lumMod val="75000"/>
                      </a:schemeClr>
                    </a:solidFill>
                  </a:tcPr>
                </a:tc>
                <a:extLst>
                  <a:ext uri="{0D108BD9-81ED-4DB2-BD59-A6C34878D82A}">
                    <a16:rowId xmlns:a16="http://schemas.microsoft.com/office/drawing/2014/main" val="2842079499"/>
                  </a:ext>
                </a:extLst>
              </a:tr>
              <a:tr h="370840">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T</a:t>
                      </a:r>
                    </a:p>
                  </a:txBody>
                  <a:tcPr marT="18288" marB="18288">
                    <a:solidFill>
                      <a:schemeClr val="accent6"/>
                    </a:solid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F</a:t>
                      </a:r>
                    </a:p>
                  </a:txBody>
                  <a:tcPr marT="18288" marB="18288">
                    <a:solidFill>
                      <a:schemeClr val="accent6"/>
                    </a:solidFill>
                  </a:tcPr>
                </a:tc>
                <a:tc>
                  <a:txBody>
                    <a:bodyPr/>
                    <a:lstStyle/>
                    <a:p>
                      <a:pPr algn="ctr"/>
                      <a:r>
                        <a:rPr lang="en-US" sz="2000" dirty="0">
                          <a:solidFill>
                            <a:srgbClr val="13294B"/>
                          </a:solidFill>
                        </a:rPr>
                        <a:t>T</a:t>
                      </a:r>
                    </a:p>
                  </a:txBody>
                  <a:tcPr marT="18288" marB="18288">
                    <a:solidFill>
                      <a:schemeClr val="accent6">
                        <a:lumMod val="75000"/>
                      </a:schemeClr>
                    </a:solidFill>
                  </a:tcPr>
                </a:tc>
                <a:extLst>
                  <a:ext uri="{0D108BD9-81ED-4DB2-BD59-A6C34878D82A}">
                    <a16:rowId xmlns:a16="http://schemas.microsoft.com/office/drawing/2014/main" val="1329404665"/>
                  </a:ext>
                </a:extLst>
              </a:tr>
              <a:tr h="370840">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F</a:t>
                      </a:r>
                    </a:p>
                  </a:txBody>
                  <a:tcPr marT="18288" marB="18288">
                    <a:noFill/>
                  </a:tcPr>
                </a:tc>
                <a:tc>
                  <a:txBody>
                    <a:bodyPr/>
                    <a:lstStyle/>
                    <a:p>
                      <a:pPr algn="ctr"/>
                      <a:r>
                        <a:rPr lang="en-US" sz="2000" dirty="0">
                          <a:solidFill>
                            <a:srgbClr val="13294B"/>
                          </a:solidFill>
                        </a:rPr>
                        <a:t>T</a:t>
                      </a:r>
                    </a:p>
                  </a:txBody>
                  <a:tcPr marT="18288" marB="18288">
                    <a:solidFill>
                      <a:schemeClr val="accent6"/>
                    </a:solidFill>
                  </a:tcPr>
                </a:tc>
                <a:tc>
                  <a:txBody>
                    <a:bodyPr/>
                    <a:lstStyle/>
                    <a:p>
                      <a:pPr algn="ctr"/>
                      <a:r>
                        <a:rPr lang="en-US" sz="2000" dirty="0">
                          <a:solidFill>
                            <a:srgbClr val="13294B"/>
                          </a:solidFill>
                        </a:rPr>
                        <a:t>T</a:t>
                      </a:r>
                    </a:p>
                  </a:txBody>
                  <a:tcPr marT="18288" marB="18288">
                    <a:noFill/>
                  </a:tcPr>
                </a:tc>
                <a:tc>
                  <a:txBody>
                    <a:bodyPr/>
                    <a:lstStyle/>
                    <a:p>
                      <a:pPr algn="ctr"/>
                      <a:r>
                        <a:rPr lang="en-US" sz="2000" dirty="0">
                          <a:solidFill>
                            <a:srgbClr val="13294B"/>
                          </a:solidFill>
                        </a:rPr>
                        <a:t>T</a:t>
                      </a:r>
                    </a:p>
                  </a:txBody>
                  <a:tcPr marT="18288" marB="18288">
                    <a:solidFill>
                      <a:schemeClr val="accent6"/>
                    </a:solidFill>
                  </a:tcPr>
                </a:tc>
                <a:tc>
                  <a:txBody>
                    <a:bodyPr/>
                    <a:lstStyle/>
                    <a:p>
                      <a:pPr algn="ctr"/>
                      <a:r>
                        <a:rPr lang="en-US" sz="2000" dirty="0">
                          <a:solidFill>
                            <a:srgbClr val="13294B"/>
                          </a:solidFill>
                        </a:rPr>
                        <a:t>F</a:t>
                      </a:r>
                    </a:p>
                  </a:txBody>
                  <a:tcPr marT="18288" marB="18288">
                    <a:solidFill>
                      <a:schemeClr val="accent6">
                        <a:lumMod val="75000"/>
                      </a:schemeClr>
                    </a:solidFill>
                  </a:tcPr>
                </a:tc>
                <a:extLst>
                  <a:ext uri="{0D108BD9-81ED-4DB2-BD59-A6C34878D82A}">
                    <a16:rowId xmlns:a16="http://schemas.microsoft.com/office/drawing/2014/main" val="1504367038"/>
                  </a:ext>
                </a:extLst>
              </a:tr>
            </a:tbl>
          </a:graphicData>
        </a:graphic>
      </p:graphicFrame>
      <p:sp>
        <p:nvSpPr>
          <p:cNvPr id="7" name="TextBox 6">
            <a:extLst>
              <a:ext uri="{FF2B5EF4-FFF2-40B4-BE49-F238E27FC236}">
                <a16:creationId xmlns:a16="http://schemas.microsoft.com/office/drawing/2014/main" id="{9A71FB57-35A4-8752-F259-D3DB3EDC5258}"/>
              </a:ext>
            </a:extLst>
          </p:cNvPr>
          <p:cNvSpPr txBox="1"/>
          <p:nvPr/>
        </p:nvSpPr>
        <p:spPr>
          <a:xfrm>
            <a:off x="2177140" y="2514478"/>
            <a:ext cx="4025240" cy="1569660"/>
          </a:xfrm>
          <a:prstGeom prst="rect">
            <a:avLst/>
          </a:prstGeom>
          <a:noFill/>
        </p:spPr>
        <p:txBody>
          <a:bodyPr wrap="square" rtlCol="0">
            <a:spAutoFit/>
          </a:bodyPr>
          <a:lstStyle/>
          <a:p>
            <a:r>
              <a:rPr lang="en-US" sz="2400" dirty="0"/>
              <a:t>a: there is precipitation</a:t>
            </a:r>
          </a:p>
          <a:p>
            <a:r>
              <a:rPr lang="en-US" sz="2400" dirty="0"/>
              <a:t>b: it is below freezing</a:t>
            </a:r>
          </a:p>
          <a:p>
            <a:r>
              <a:rPr lang="en-US" sz="2400" dirty="0"/>
              <a:t>c: there is snow</a:t>
            </a:r>
          </a:p>
          <a:p>
            <a:endParaRPr lang="en-US" sz="2400" dirty="0"/>
          </a:p>
        </p:txBody>
      </p:sp>
      <p:graphicFrame>
        <p:nvGraphicFramePr>
          <p:cNvPr id="8" name="Table 5">
            <a:extLst>
              <a:ext uri="{FF2B5EF4-FFF2-40B4-BE49-F238E27FC236}">
                <a16:creationId xmlns:a16="http://schemas.microsoft.com/office/drawing/2014/main" id="{1538FABF-CF02-BF2D-2154-624A66664BF7}"/>
              </a:ext>
            </a:extLst>
          </p:cNvPr>
          <p:cNvGraphicFramePr>
            <a:graphicFrameLocks noGrp="1"/>
          </p:cNvGraphicFramePr>
          <p:nvPr>
            <p:extLst>
              <p:ext uri="{D42A27DB-BD31-4B8C-83A1-F6EECF244321}">
                <p14:modId xmlns:p14="http://schemas.microsoft.com/office/powerpoint/2010/main" val="4237432656"/>
              </p:ext>
            </p:extLst>
          </p:nvPr>
        </p:nvGraphicFramePr>
        <p:xfrm>
          <a:off x="1813609" y="3780582"/>
          <a:ext cx="4025241" cy="1188720"/>
        </p:xfrm>
        <a:graphic>
          <a:graphicData uri="http://schemas.openxmlformats.org/drawingml/2006/table">
            <a:tbl>
              <a:tblPr firstRow="1" bandRow="1">
                <a:tableStyleId>{93296810-A885-4BE3-A3E7-6D5BEEA58F35}</a:tableStyleId>
              </a:tblPr>
              <a:tblGrid>
                <a:gridCol w="4025241">
                  <a:extLst>
                    <a:ext uri="{9D8B030D-6E8A-4147-A177-3AD203B41FA5}">
                      <a16:colId xmlns:a16="http://schemas.microsoft.com/office/drawing/2014/main" val="2261605097"/>
                    </a:ext>
                  </a:extLst>
                </a:gridCol>
              </a:tblGrid>
              <a:tr h="370840">
                <a:tc>
                  <a:txBody>
                    <a:bodyPr/>
                    <a:lstStyle/>
                    <a:p>
                      <a:r>
                        <a:rPr lang="en-US" sz="2200" b="0" dirty="0">
                          <a:solidFill>
                            <a:srgbClr val="13294B"/>
                          </a:solidFill>
                        </a:rPr>
                        <a:t>[1] (</a:t>
                      </a:r>
                      <a:r>
                        <a:rPr lang="en-US" sz="2200" b="0" dirty="0" err="1">
                          <a:solidFill>
                            <a:srgbClr val="13294B"/>
                          </a:solidFill>
                        </a:rPr>
                        <a:t>a&amp;b</a:t>
                      </a:r>
                      <a:r>
                        <a:rPr lang="en-US" sz="2200" b="0" dirty="0">
                          <a:solidFill>
                            <a:srgbClr val="13294B"/>
                          </a:solidFill>
                        </a:rPr>
                        <a:t>)</a:t>
                      </a:r>
                      <a:r>
                        <a:rPr lang="en-US" sz="2200" b="0" dirty="0">
                          <a:solidFill>
                            <a:srgbClr val="13294B"/>
                          </a:solidFill>
                          <a:sym typeface="Wingdings" pitchFamily="2" charset="2"/>
                        </a:rPr>
                        <a:t> c</a:t>
                      </a:r>
                      <a:endParaRPr lang="en-US" sz="2200" b="0" dirty="0">
                        <a:solidFill>
                          <a:srgbClr val="13294B"/>
                        </a:solidFill>
                      </a:endParaRPr>
                    </a:p>
                    <a:p>
                      <a:r>
                        <a:rPr lang="en-US" sz="2200" b="0" dirty="0">
                          <a:solidFill>
                            <a:srgbClr val="13294B"/>
                          </a:solidFill>
                        </a:rPr>
                        <a:t>[2] –c </a:t>
                      </a:r>
                      <a:r>
                        <a:rPr lang="en-US" sz="2000" b="0" kern="1200" dirty="0">
                          <a:solidFill>
                            <a:srgbClr val="13294B"/>
                          </a:solidFill>
                          <a:effectLst/>
                          <a:latin typeface="+mn-lt"/>
                          <a:ea typeface="+mn-ea"/>
                          <a:cs typeface="+mn-cs"/>
                        </a:rPr>
                        <a:t>∨ b</a:t>
                      </a:r>
                      <a:endParaRPr lang="en-US" sz="2200" b="0" dirty="0">
                        <a:solidFill>
                          <a:srgbClr val="13294B"/>
                        </a:solidFill>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2200" b="0" i="0" u="none" strike="noStrike" kern="1200" dirty="0">
                          <a:solidFill>
                            <a:schemeClr val="dk1"/>
                          </a:solidFill>
                          <a:effectLst/>
                          <a:latin typeface="+mn-lt"/>
                          <a:ea typeface="+mn-ea"/>
                          <a:cs typeface="+mn-cs"/>
                        </a:rPr>
                        <a:t>∴ [3] </a:t>
                      </a:r>
                      <a:r>
                        <a:rPr lang="en-US" sz="2200" b="0" i="0" u="none" strike="noStrike" kern="1200" dirty="0">
                          <a:solidFill>
                            <a:srgbClr val="13294B"/>
                          </a:solidFill>
                          <a:effectLst/>
                          <a:latin typeface="+mn-lt"/>
                          <a:ea typeface="+mn-ea"/>
                          <a:cs typeface="+mn-cs"/>
                        </a:rPr>
                        <a:t>a </a:t>
                      </a:r>
                      <a:r>
                        <a:rPr lang="en-US" sz="2000" b="0" kern="1200" dirty="0">
                          <a:solidFill>
                            <a:srgbClr val="13294B"/>
                          </a:solidFill>
                          <a:effectLst/>
                          <a:latin typeface="+mn-lt"/>
                          <a:ea typeface="+mn-ea"/>
                          <a:cs typeface="+mn-cs"/>
                        </a:rPr>
                        <a:t>∨ c</a:t>
                      </a:r>
                      <a:endParaRPr lang="en-US" sz="2200" b="0" dirty="0">
                        <a:solidFill>
                          <a:srgbClr val="13294B"/>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sp>
        <p:nvSpPr>
          <p:cNvPr id="9" name="Triangle 8">
            <a:extLst>
              <a:ext uri="{FF2B5EF4-FFF2-40B4-BE49-F238E27FC236}">
                <a16:creationId xmlns:a16="http://schemas.microsoft.com/office/drawing/2014/main" id="{8B772D71-107E-B8F1-51C6-2057F4D7C925}"/>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a:t>
            </a:r>
          </a:p>
          <a:p>
            <a:pPr algn="ctr"/>
            <a:endParaRPr lang="en-US" sz="3200" dirty="0">
              <a:solidFill>
                <a:schemeClr val="tx1"/>
              </a:solidFill>
            </a:endParaRPr>
          </a:p>
        </p:txBody>
      </p:sp>
    </p:spTree>
    <p:extLst>
      <p:ext uri="{BB962C8B-B14F-4D97-AF65-F5344CB8AC3E}">
        <p14:creationId xmlns:p14="http://schemas.microsoft.com/office/powerpoint/2010/main" val="79416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Truth Functional Logic</a:t>
            </a:r>
            <a:endParaRPr lang="en-US" dirty="0"/>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5">
            <a:extLst>
              <a:ext uri="{FF2B5EF4-FFF2-40B4-BE49-F238E27FC236}">
                <a16:creationId xmlns:a16="http://schemas.microsoft.com/office/drawing/2014/main" id="{9519A463-B625-D21D-A46F-B26D7D984476}"/>
              </a:ext>
            </a:extLst>
          </p:cNvPr>
          <p:cNvGraphicFramePr>
            <a:graphicFrameLocks noGrp="1"/>
          </p:cNvGraphicFramePr>
          <p:nvPr/>
        </p:nvGraphicFramePr>
        <p:xfrm>
          <a:off x="2564295" y="1288133"/>
          <a:ext cx="1510748" cy="3108960"/>
        </p:xfrm>
        <a:graphic>
          <a:graphicData uri="http://schemas.openxmlformats.org/drawingml/2006/table">
            <a:tbl>
              <a:tblPr firstRow="1" bandRow="1">
                <a:tableStyleId>{93296810-A885-4BE3-A3E7-6D5BEEA58F35}</a:tableStyleId>
              </a:tblPr>
              <a:tblGrid>
                <a:gridCol w="1510748">
                  <a:extLst>
                    <a:ext uri="{9D8B030D-6E8A-4147-A177-3AD203B41FA5}">
                      <a16:colId xmlns:a16="http://schemas.microsoft.com/office/drawing/2014/main" val="2261605097"/>
                    </a:ext>
                  </a:extLst>
                </a:gridCol>
              </a:tblGrid>
              <a:tr h="370840">
                <a:tc>
                  <a:txBody>
                    <a:bodyPr/>
                    <a:lstStyle/>
                    <a:p>
                      <a:r>
                        <a:rPr lang="en-US" sz="2400" b="0" dirty="0">
                          <a:solidFill>
                            <a:srgbClr val="13294B"/>
                          </a:solidFill>
                        </a:rPr>
                        <a:t>[1] </a:t>
                      </a:r>
                      <a:r>
                        <a:rPr lang="en-US" sz="2400" b="0" dirty="0" err="1">
                          <a:solidFill>
                            <a:srgbClr val="13294B"/>
                          </a:solidFill>
                        </a:rPr>
                        <a:t>a</a:t>
                      </a:r>
                      <a:r>
                        <a:rPr lang="en-US" sz="2400" b="0" dirty="0" err="1">
                          <a:solidFill>
                            <a:srgbClr val="13294B"/>
                          </a:solidFill>
                          <a:sym typeface="Wingdings" pitchFamily="2" charset="2"/>
                        </a:rPr>
                        <a:t>b</a:t>
                      </a:r>
                      <a:endParaRPr lang="en-US" sz="2400" b="0" dirty="0">
                        <a:solidFill>
                          <a:srgbClr val="13294B"/>
                        </a:solidFill>
                      </a:endParaRPr>
                    </a:p>
                    <a:p>
                      <a:r>
                        <a:rPr lang="en-US" sz="2400" b="0" dirty="0">
                          <a:solidFill>
                            <a:srgbClr val="13294B"/>
                          </a:solidFill>
                        </a:rPr>
                        <a:t>[2] </a:t>
                      </a:r>
                      <a:r>
                        <a:rPr lang="en-US" sz="2400" b="0" dirty="0" err="1">
                          <a:solidFill>
                            <a:srgbClr val="13294B"/>
                          </a:solidFill>
                        </a:rPr>
                        <a:t>b</a:t>
                      </a:r>
                      <a:r>
                        <a:rPr lang="en-US" sz="2400" b="0" dirty="0" err="1">
                          <a:solidFill>
                            <a:srgbClr val="13294B"/>
                          </a:solidFill>
                          <a:sym typeface="Wingdings" pitchFamily="2" charset="2"/>
                        </a:rPr>
                        <a:t>c</a:t>
                      </a:r>
                      <a:endParaRPr lang="en-US" sz="2400" b="0" dirty="0">
                        <a:solidFill>
                          <a:srgbClr val="13294B"/>
                        </a:solidFill>
                        <a:sym typeface="Wingdings" pitchFamily="2" charset="2"/>
                      </a:endParaRPr>
                    </a:p>
                    <a:p>
                      <a:r>
                        <a:rPr lang="en-US" sz="2400" b="0" dirty="0">
                          <a:solidFill>
                            <a:srgbClr val="13294B"/>
                          </a:solidFill>
                          <a:sym typeface="Wingdings" pitchFamily="2" charset="2"/>
                        </a:rPr>
                        <a:t>[3] </a:t>
                      </a:r>
                      <a:r>
                        <a:rPr lang="en-US" sz="2400" b="0" dirty="0" err="1">
                          <a:solidFill>
                            <a:srgbClr val="13294B"/>
                          </a:solidFill>
                          <a:sym typeface="Wingdings" pitchFamily="2" charset="2"/>
                        </a:rPr>
                        <a:t>cd</a:t>
                      </a:r>
                      <a:endParaRPr lang="en-US" sz="2400" b="0" dirty="0">
                        <a:solidFill>
                          <a:srgbClr val="13294B"/>
                        </a:solidFill>
                        <a:sym typeface="Wingdings" pitchFamily="2" charset="2"/>
                      </a:endParaRPr>
                    </a:p>
                    <a:p>
                      <a:r>
                        <a:rPr lang="en-US" sz="2400" b="0" dirty="0">
                          <a:solidFill>
                            <a:srgbClr val="13294B"/>
                          </a:solidFill>
                          <a:sym typeface="Wingdings" pitchFamily="2" charset="2"/>
                        </a:rPr>
                        <a:t>[4] </a:t>
                      </a:r>
                      <a:r>
                        <a:rPr lang="en-US" sz="2400" b="0" dirty="0" err="1">
                          <a:solidFill>
                            <a:srgbClr val="13294B"/>
                          </a:solidFill>
                          <a:sym typeface="Wingdings" pitchFamily="2" charset="2"/>
                        </a:rPr>
                        <a:t>de</a:t>
                      </a:r>
                      <a:endParaRPr lang="en-US" sz="2400" b="0" dirty="0">
                        <a:solidFill>
                          <a:srgbClr val="13294B"/>
                        </a:solidFill>
                        <a:sym typeface="Wingdings" pitchFamily="2" charset="2"/>
                      </a:endParaRPr>
                    </a:p>
                    <a:p>
                      <a:r>
                        <a:rPr lang="en-US" sz="2400" b="0" dirty="0">
                          <a:solidFill>
                            <a:srgbClr val="13294B"/>
                          </a:solidFill>
                          <a:sym typeface="Wingdings" pitchFamily="2" charset="2"/>
                        </a:rPr>
                        <a:t>[5] </a:t>
                      </a:r>
                      <a:r>
                        <a:rPr lang="en-US" sz="2400" b="0" dirty="0" err="1">
                          <a:solidFill>
                            <a:srgbClr val="13294B"/>
                          </a:solidFill>
                          <a:sym typeface="Wingdings" pitchFamily="2" charset="2"/>
                        </a:rPr>
                        <a:t>ef</a:t>
                      </a:r>
                      <a:endParaRPr lang="en-US" sz="2400" b="0" dirty="0">
                        <a:solidFill>
                          <a:srgbClr val="13294B"/>
                        </a:solidFill>
                        <a:sym typeface="Wingdings" pitchFamily="2" charset="2"/>
                      </a:endParaRPr>
                    </a:p>
                    <a:p>
                      <a:r>
                        <a:rPr lang="en-US" sz="2400" b="0" dirty="0">
                          <a:solidFill>
                            <a:srgbClr val="13294B"/>
                          </a:solidFill>
                          <a:sym typeface="Wingdings" pitchFamily="2" charset="2"/>
                        </a:rPr>
                        <a:t>[6] </a:t>
                      </a:r>
                      <a:r>
                        <a:rPr lang="en-US" sz="2400" b="0" dirty="0" err="1">
                          <a:solidFill>
                            <a:srgbClr val="13294B"/>
                          </a:solidFill>
                          <a:sym typeface="Wingdings" pitchFamily="2" charset="2"/>
                        </a:rPr>
                        <a:t>fg</a:t>
                      </a:r>
                      <a:endParaRPr lang="en-US" sz="2400" b="0" dirty="0">
                        <a:solidFill>
                          <a:srgbClr val="13294B"/>
                        </a:solidFill>
                        <a:sym typeface="Wingdings" pitchFamily="2" charset="2"/>
                      </a:endParaRPr>
                    </a:p>
                    <a:p>
                      <a:r>
                        <a:rPr lang="en-US" sz="2400" b="0" dirty="0">
                          <a:solidFill>
                            <a:srgbClr val="13294B"/>
                          </a:solidFill>
                          <a:sym typeface="Wingdings" pitchFamily="2" charset="2"/>
                        </a:rPr>
                        <a:t>[7] a</a:t>
                      </a:r>
                      <a:endParaRPr lang="en-US" sz="2400" b="0" dirty="0">
                        <a:solidFill>
                          <a:srgbClr val="13294B"/>
                        </a:solidFill>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2400" b="0" i="0" u="none" strike="noStrike" kern="1200" dirty="0">
                          <a:solidFill>
                            <a:schemeClr val="dk1"/>
                          </a:solidFill>
                          <a:effectLst/>
                          <a:latin typeface="+mn-lt"/>
                          <a:ea typeface="+mn-ea"/>
                          <a:cs typeface="+mn-cs"/>
                        </a:rPr>
                        <a:t>∴ [8] </a:t>
                      </a:r>
                      <a:r>
                        <a:rPr lang="en-US" sz="2400" b="0" i="0" u="none" strike="noStrike" kern="1200" dirty="0">
                          <a:solidFill>
                            <a:srgbClr val="13294B"/>
                          </a:solidFill>
                          <a:effectLst/>
                          <a:latin typeface="+mn-lt"/>
                          <a:ea typeface="+mn-ea"/>
                          <a:cs typeface="+mn-cs"/>
                        </a:rPr>
                        <a:t>g</a:t>
                      </a:r>
                      <a:endParaRPr lang="en-US" sz="2400" b="0" dirty="0">
                        <a:solidFill>
                          <a:srgbClr val="13294B"/>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sp>
        <p:nvSpPr>
          <p:cNvPr id="8" name="Triangle 7">
            <a:extLst>
              <a:ext uri="{FF2B5EF4-FFF2-40B4-BE49-F238E27FC236}">
                <a16:creationId xmlns:a16="http://schemas.microsoft.com/office/drawing/2014/main" id="{C4323308-EEDF-8C78-C906-DE366298DC0A}"/>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a:t>
            </a:r>
          </a:p>
          <a:p>
            <a:pPr algn="ctr"/>
            <a:endParaRPr lang="en-US" sz="3200" dirty="0">
              <a:solidFill>
                <a:schemeClr val="tx1"/>
              </a:solidFill>
            </a:endParaRPr>
          </a:p>
        </p:txBody>
      </p:sp>
    </p:spTree>
    <p:extLst>
      <p:ext uri="{BB962C8B-B14F-4D97-AF65-F5344CB8AC3E}">
        <p14:creationId xmlns:p14="http://schemas.microsoft.com/office/powerpoint/2010/main" val="386454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Truth Functional Logic</a:t>
            </a:r>
            <a:endParaRPr lang="en-US" dirty="0"/>
          </a:p>
        </p:txBody>
      </p:sp>
      <p:sp>
        <p:nvSpPr>
          <p:cNvPr id="2" name="TextBox 1">
            <a:extLst>
              <a:ext uri="{FF2B5EF4-FFF2-40B4-BE49-F238E27FC236}">
                <a16:creationId xmlns:a16="http://schemas.microsoft.com/office/drawing/2014/main" id="{E6A92D8F-BC67-D36F-DFAC-BB3167810E94}"/>
              </a:ext>
            </a:extLst>
          </p:cNvPr>
          <p:cNvSpPr txBox="1"/>
          <p:nvPr/>
        </p:nvSpPr>
        <p:spPr>
          <a:xfrm>
            <a:off x="2219961" y="735162"/>
            <a:ext cx="9561221" cy="5632311"/>
          </a:xfrm>
          <a:prstGeom prst="rect">
            <a:avLst/>
          </a:prstGeom>
          <a:noFill/>
        </p:spPr>
        <p:txBody>
          <a:bodyPr wrap="square" rtlCol="0">
            <a:spAutoFit/>
          </a:bodyPr>
          <a:lstStyle/>
          <a:p>
            <a:r>
              <a:rPr lang="en-US" sz="2400" b="1" dirty="0"/>
              <a:t>Natural Deduction</a:t>
            </a:r>
          </a:p>
          <a:p>
            <a:r>
              <a:rPr lang="en-US" sz="2400" dirty="0"/>
              <a:t>Another, more powerful method for determining if arguments are logical</a:t>
            </a:r>
          </a:p>
          <a:p>
            <a:endParaRPr lang="en-US" sz="2400" dirty="0"/>
          </a:p>
          <a:p>
            <a:r>
              <a:rPr lang="en-US" sz="2400" dirty="0"/>
              <a:t>Think of deduction like a game.</a:t>
            </a:r>
          </a:p>
          <a:p>
            <a:r>
              <a:rPr lang="en-US" sz="2400" dirty="0"/>
              <a:t>The board is three columns</a:t>
            </a:r>
          </a:p>
          <a:p>
            <a:r>
              <a:rPr lang="en-US" sz="2400" dirty="0"/>
              <a:t>C1: Positive integers in ascending order, each line has a number</a:t>
            </a:r>
          </a:p>
          <a:p>
            <a:r>
              <a:rPr lang="en-US" sz="2400" dirty="0"/>
              <a:t>C2: Nothing but true sentences written in our truth functional language</a:t>
            </a:r>
          </a:p>
          <a:p>
            <a:r>
              <a:rPr lang="en-US" sz="2400" dirty="0"/>
              <a:t>C3: The justification that allowed a sentence to be placed in C2</a:t>
            </a:r>
          </a:p>
          <a:p>
            <a:endParaRPr lang="en-US" sz="2400" dirty="0"/>
          </a:p>
          <a:p>
            <a:r>
              <a:rPr lang="en-US" sz="2400" dirty="0"/>
              <a:t>We start with our premises as the first rows, with “premise” written as their justification in C3. </a:t>
            </a:r>
          </a:p>
          <a:p>
            <a:endParaRPr lang="en-US" sz="2400" dirty="0"/>
          </a:p>
          <a:p>
            <a:r>
              <a:rPr lang="en-US" sz="2400" dirty="0"/>
              <a:t>We are then trying to transform rows, using allowed transformation rules, until we arrive at our conclusion. If we succeed, valid argument.</a:t>
            </a:r>
          </a:p>
          <a:p>
            <a:pPr marL="457200" indent="-457200">
              <a:buFont typeface="+mj-lt"/>
              <a:buAutoNum type="arabicPeriod"/>
            </a:pPr>
            <a:endParaRPr lang="en-US" sz="2400" dirty="0"/>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riangle 2">
            <a:extLst>
              <a:ext uri="{FF2B5EF4-FFF2-40B4-BE49-F238E27FC236}">
                <a16:creationId xmlns:a16="http://schemas.microsoft.com/office/drawing/2014/main" id="{671CA590-E943-E2B2-F012-9D5A97E05022}"/>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a:t>
            </a:r>
          </a:p>
          <a:p>
            <a:pPr algn="ctr"/>
            <a:endParaRPr lang="en-US" sz="3200" dirty="0">
              <a:solidFill>
                <a:schemeClr val="tx1"/>
              </a:solidFill>
            </a:endParaRPr>
          </a:p>
        </p:txBody>
      </p:sp>
    </p:spTree>
    <p:extLst>
      <p:ext uri="{BB962C8B-B14F-4D97-AF65-F5344CB8AC3E}">
        <p14:creationId xmlns:p14="http://schemas.microsoft.com/office/powerpoint/2010/main" val="49203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Truth Functional Logic</a:t>
            </a:r>
            <a:endParaRPr lang="en-US" dirty="0"/>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5">
            <a:extLst>
              <a:ext uri="{FF2B5EF4-FFF2-40B4-BE49-F238E27FC236}">
                <a16:creationId xmlns:a16="http://schemas.microsoft.com/office/drawing/2014/main" id="{9519A463-B625-D21D-A46F-B26D7D984476}"/>
              </a:ext>
            </a:extLst>
          </p:cNvPr>
          <p:cNvGraphicFramePr>
            <a:graphicFrameLocks noGrp="1"/>
          </p:cNvGraphicFramePr>
          <p:nvPr>
            <p:extLst>
              <p:ext uri="{D42A27DB-BD31-4B8C-83A1-F6EECF244321}">
                <p14:modId xmlns:p14="http://schemas.microsoft.com/office/powerpoint/2010/main" val="4258722506"/>
              </p:ext>
            </p:extLst>
          </p:nvPr>
        </p:nvGraphicFramePr>
        <p:xfrm>
          <a:off x="2564295" y="1288133"/>
          <a:ext cx="1510748" cy="3108960"/>
        </p:xfrm>
        <a:graphic>
          <a:graphicData uri="http://schemas.openxmlformats.org/drawingml/2006/table">
            <a:tbl>
              <a:tblPr firstRow="1" bandRow="1">
                <a:tableStyleId>{93296810-A885-4BE3-A3E7-6D5BEEA58F35}</a:tableStyleId>
              </a:tblPr>
              <a:tblGrid>
                <a:gridCol w="1510748">
                  <a:extLst>
                    <a:ext uri="{9D8B030D-6E8A-4147-A177-3AD203B41FA5}">
                      <a16:colId xmlns:a16="http://schemas.microsoft.com/office/drawing/2014/main" val="2261605097"/>
                    </a:ext>
                  </a:extLst>
                </a:gridCol>
              </a:tblGrid>
              <a:tr h="370840">
                <a:tc>
                  <a:txBody>
                    <a:bodyPr/>
                    <a:lstStyle/>
                    <a:p>
                      <a:r>
                        <a:rPr lang="en-US" sz="2400" b="0" dirty="0">
                          <a:solidFill>
                            <a:srgbClr val="13294B"/>
                          </a:solidFill>
                        </a:rPr>
                        <a:t>[1] </a:t>
                      </a:r>
                      <a:r>
                        <a:rPr lang="en-US" sz="2400" b="0" dirty="0" err="1">
                          <a:solidFill>
                            <a:srgbClr val="13294B"/>
                          </a:solidFill>
                        </a:rPr>
                        <a:t>a</a:t>
                      </a:r>
                      <a:r>
                        <a:rPr lang="en-US" sz="2400" b="0" dirty="0" err="1">
                          <a:solidFill>
                            <a:srgbClr val="13294B"/>
                          </a:solidFill>
                          <a:sym typeface="Wingdings" pitchFamily="2" charset="2"/>
                        </a:rPr>
                        <a:t>b</a:t>
                      </a:r>
                      <a:endParaRPr lang="en-US" sz="2400" b="0" dirty="0">
                        <a:solidFill>
                          <a:srgbClr val="13294B"/>
                        </a:solidFill>
                      </a:endParaRPr>
                    </a:p>
                    <a:p>
                      <a:r>
                        <a:rPr lang="en-US" sz="2400" b="0" dirty="0">
                          <a:solidFill>
                            <a:srgbClr val="13294B"/>
                          </a:solidFill>
                        </a:rPr>
                        <a:t>[2] </a:t>
                      </a:r>
                      <a:r>
                        <a:rPr lang="en-US" sz="2400" b="0" dirty="0" err="1">
                          <a:solidFill>
                            <a:srgbClr val="13294B"/>
                          </a:solidFill>
                        </a:rPr>
                        <a:t>b</a:t>
                      </a:r>
                      <a:r>
                        <a:rPr lang="en-US" sz="2400" b="0" dirty="0" err="1">
                          <a:solidFill>
                            <a:srgbClr val="13294B"/>
                          </a:solidFill>
                          <a:sym typeface="Wingdings" pitchFamily="2" charset="2"/>
                        </a:rPr>
                        <a:t>c</a:t>
                      </a:r>
                      <a:endParaRPr lang="en-US" sz="2400" b="0" dirty="0">
                        <a:solidFill>
                          <a:srgbClr val="13294B"/>
                        </a:solidFill>
                        <a:sym typeface="Wingdings" pitchFamily="2" charset="2"/>
                      </a:endParaRPr>
                    </a:p>
                    <a:p>
                      <a:r>
                        <a:rPr lang="en-US" sz="2400" b="0" dirty="0">
                          <a:solidFill>
                            <a:srgbClr val="13294B"/>
                          </a:solidFill>
                          <a:sym typeface="Wingdings" pitchFamily="2" charset="2"/>
                        </a:rPr>
                        <a:t>[3] </a:t>
                      </a:r>
                      <a:r>
                        <a:rPr lang="en-US" sz="2400" b="0" dirty="0" err="1">
                          <a:solidFill>
                            <a:srgbClr val="13294B"/>
                          </a:solidFill>
                          <a:sym typeface="Wingdings" pitchFamily="2" charset="2"/>
                        </a:rPr>
                        <a:t>cd</a:t>
                      </a:r>
                      <a:endParaRPr lang="en-US" sz="2400" b="0" dirty="0">
                        <a:solidFill>
                          <a:srgbClr val="13294B"/>
                        </a:solidFill>
                        <a:sym typeface="Wingdings" pitchFamily="2" charset="2"/>
                      </a:endParaRPr>
                    </a:p>
                    <a:p>
                      <a:r>
                        <a:rPr lang="en-US" sz="2400" b="0" dirty="0">
                          <a:solidFill>
                            <a:srgbClr val="13294B"/>
                          </a:solidFill>
                          <a:sym typeface="Wingdings" pitchFamily="2" charset="2"/>
                        </a:rPr>
                        <a:t>[4] </a:t>
                      </a:r>
                      <a:r>
                        <a:rPr lang="en-US" sz="2400" b="0" dirty="0" err="1">
                          <a:solidFill>
                            <a:srgbClr val="13294B"/>
                          </a:solidFill>
                          <a:sym typeface="Wingdings" pitchFamily="2" charset="2"/>
                        </a:rPr>
                        <a:t>de</a:t>
                      </a:r>
                      <a:endParaRPr lang="en-US" sz="2400" b="0" dirty="0">
                        <a:solidFill>
                          <a:srgbClr val="13294B"/>
                        </a:solidFill>
                        <a:sym typeface="Wingdings" pitchFamily="2" charset="2"/>
                      </a:endParaRPr>
                    </a:p>
                    <a:p>
                      <a:r>
                        <a:rPr lang="en-US" sz="2400" b="0" dirty="0">
                          <a:solidFill>
                            <a:srgbClr val="13294B"/>
                          </a:solidFill>
                          <a:sym typeface="Wingdings" pitchFamily="2" charset="2"/>
                        </a:rPr>
                        <a:t>[5] </a:t>
                      </a:r>
                      <a:r>
                        <a:rPr lang="en-US" sz="2400" b="0" dirty="0" err="1">
                          <a:solidFill>
                            <a:srgbClr val="13294B"/>
                          </a:solidFill>
                          <a:sym typeface="Wingdings" pitchFamily="2" charset="2"/>
                        </a:rPr>
                        <a:t>ef</a:t>
                      </a:r>
                      <a:endParaRPr lang="en-US" sz="2400" b="0" dirty="0">
                        <a:solidFill>
                          <a:srgbClr val="13294B"/>
                        </a:solidFill>
                        <a:sym typeface="Wingdings" pitchFamily="2" charset="2"/>
                      </a:endParaRPr>
                    </a:p>
                    <a:p>
                      <a:r>
                        <a:rPr lang="en-US" sz="2400" b="0" dirty="0">
                          <a:solidFill>
                            <a:srgbClr val="13294B"/>
                          </a:solidFill>
                          <a:sym typeface="Wingdings" pitchFamily="2" charset="2"/>
                        </a:rPr>
                        <a:t>[6] </a:t>
                      </a:r>
                      <a:r>
                        <a:rPr lang="en-US" sz="2400" b="0" dirty="0" err="1">
                          <a:solidFill>
                            <a:srgbClr val="13294B"/>
                          </a:solidFill>
                          <a:sym typeface="Wingdings" pitchFamily="2" charset="2"/>
                        </a:rPr>
                        <a:t>fg</a:t>
                      </a:r>
                      <a:endParaRPr lang="en-US" sz="2400" b="0" dirty="0">
                        <a:solidFill>
                          <a:srgbClr val="13294B"/>
                        </a:solidFill>
                        <a:sym typeface="Wingdings" pitchFamily="2" charset="2"/>
                      </a:endParaRPr>
                    </a:p>
                    <a:p>
                      <a:r>
                        <a:rPr lang="en-US" sz="2400" b="0" dirty="0">
                          <a:solidFill>
                            <a:srgbClr val="13294B"/>
                          </a:solidFill>
                          <a:sym typeface="Wingdings" pitchFamily="2" charset="2"/>
                        </a:rPr>
                        <a:t>[7] a</a:t>
                      </a:r>
                      <a:endParaRPr lang="en-US" sz="2400" b="0" dirty="0">
                        <a:solidFill>
                          <a:srgbClr val="13294B"/>
                        </a:solidFill>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2400" b="0" i="0" u="none" strike="noStrike" kern="1200" dirty="0">
                          <a:solidFill>
                            <a:schemeClr val="dk1"/>
                          </a:solidFill>
                          <a:effectLst/>
                          <a:latin typeface="+mn-lt"/>
                          <a:ea typeface="+mn-ea"/>
                          <a:cs typeface="+mn-cs"/>
                        </a:rPr>
                        <a:t>∴ [8] </a:t>
                      </a:r>
                      <a:r>
                        <a:rPr lang="en-US" sz="2400" b="0" i="0" u="none" strike="noStrike" kern="1200" dirty="0">
                          <a:solidFill>
                            <a:srgbClr val="13294B"/>
                          </a:solidFill>
                          <a:effectLst/>
                          <a:latin typeface="+mn-lt"/>
                          <a:ea typeface="+mn-ea"/>
                          <a:cs typeface="+mn-cs"/>
                        </a:rPr>
                        <a:t>g</a:t>
                      </a:r>
                      <a:endParaRPr lang="en-US" sz="2400" b="0" dirty="0">
                        <a:solidFill>
                          <a:srgbClr val="13294B"/>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sp>
        <p:nvSpPr>
          <p:cNvPr id="9" name="Triangle 8">
            <a:extLst>
              <a:ext uri="{FF2B5EF4-FFF2-40B4-BE49-F238E27FC236}">
                <a16:creationId xmlns:a16="http://schemas.microsoft.com/office/drawing/2014/main" id="{7ABD8D71-FF97-650F-12E3-FF1E3496D58A}"/>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a:t>
            </a:r>
          </a:p>
          <a:p>
            <a:pPr algn="ctr"/>
            <a:endParaRPr lang="en-US" sz="3200" dirty="0">
              <a:solidFill>
                <a:schemeClr val="tx1"/>
              </a:solidFill>
            </a:endParaRPr>
          </a:p>
        </p:txBody>
      </p:sp>
    </p:spTree>
    <p:extLst>
      <p:ext uri="{BB962C8B-B14F-4D97-AF65-F5344CB8AC3E}">
        <p14:creationId xmlns:p14="http://schemas.microsoft.com/office/powerpoint/2010/main" val="15772905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Truth Functional Logic</a:t>
            </a:r>
            <a:endParaRPr lang="en-US" dirty="0"/>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5">
            <a:extLst>
              <a:ext uri="{FF2B5EF4-FFF2-40B4-BE49-F238E27FC236}">
                <a16:creationId xmlns:a16="http://schemas.microsoft.com/office/drawing/2014/main" id="{9519A463-B625-D21D-A46F-B26D7D984476}"/>
              </a:ext>
            </a:extLst>
          </p:cNvPr>
          <p:cNvGraphicFramePr>
            <a:graphicFrameLocks noGrp="1"/>
          </p:cNvGraphicFramePr>
          <p:nvPr/>
        </p:nvGraphicFramePr>
        <p:xfrm>
          <a:off x="2564295" y="1288133"/>
          <a:ext cx="1510748" cy="3108960"/>
        </p:xfrm>
        <a:graphic>
          <a:graphicData uri="http://schemas.openxmlformats.org/drawingml/2006/table">
            <a:tbl>
              <a:tblPr firstRow="1" bandRow="1">
                <a:tableStyleId>{93296810-A885-4BE3-A3E7-6D5BEEA58F35}</a:tableStyleId>
              </a:tblPr>
              <a:tblGrid>
                <a:gridCol w="1510748">
                  <a:extLst>
                    <a:ext uri="{9D8B030D-6E8A-4147-A177-3AD203B41FA5}">
                      <a16:colId xmlns:a16="http://schemas.microsoft.com/office/drawing/2014/main" val="2261605097"/>
                    </a:ext>
                  </a:extLst>
                </a:gridCol>
              </a:tblGrid>
              <a:tr h="370840">
                <a:tc>
                  <a:txBody>
                    <a:bodyPr/>
                    <a:lstStyle/>
                    <a:p>
                      <a:r>
                        <a:rPr lang="en-US" sz="2400" b="0" dirty="0">
                          <a:solidFill>
                            <a:srgbClr val="13294B"/>
                          </a:solidFill>
                        </a:rPr>
                        <a:t>[1] </a:t>
                      </a:r>
                      <a:r>
                        <a:rPr lang="en-US" sz="2400" b="0" dirty="0" err="1">
                          <a:solidFill>
                            <a:srgbClr val="13294B"/>
                          </a:solidFill>
                        </a:rPr>
                        <a:t>a</a:t>
                      </a:r>
                      <a:r>
                        <a:rPr lang="en-US" sz="2400" b="0" dirty="0" err="1">
                          <a:solidFill>
                            <a:srgbClr val="13294B"/>
                          </a:solidFill>
                          <a:sym typeface="Wingdings" pitchFamily="2" charset="2"/>
                        </a:rPr>
                        <a:t>b</a:t>
                      </a:r>
                      <a:endParaRPr lang="en-US" sz="2400" b="0" dirty="0">
                        <a:solidFill>
                          <a:srgbClr val="13294B"/>
                        </a:solidFill>
                      </a:endParaRPr>
                    </a:p>
                    <a:p>
                      <a:r>
                        <a:rPr lang="en-US" sz="2400" b="0" dirty="0">
                          <a:solidFill>
                            <a:srgbClr val="13294B"/>
                          </a:solidFill>
                        </a:rPr>
                        <a:t>[2] </a:t>
                      </a:r>
                      <a:r>
                        <a:rPr lang="en-US" sz="2400" b="0" dirty="0" err="1">
                          <a:solidFill>
                            <a:srgbClr val="13294B"/>
                          </a:solidFill>
                        </a:rPr>
                        <a:t>b</a:t>
                      </a:r>
                      <a:r>
                        <a:rPr lang="en-US" sz="2400" b="0" dirty="0" err="1">
                          <a:solidFill>
                            <a:srgbClr val="13294B"/>
                          </a:solidFill>
                          <a:sym typeface="Wingdings" pitchFamily="2" charset="2"/>
                        </a:rPr>
                        <a:t>c</a:t>
                      </a:r>
                      <a:endParaRPr lang="en-US" sz="2400" b="0" dirty="0">
                        <a:solidFill>
                          <a:srgbClr val="13294B"/>
                        </a:solidFill>
                        <a:sym typeface="Wingdings" pitchFamily="2" charset="2"/>
                      </a:endParaRPr>
                    </a:p>
                    <a:p>
                      <a:r>
                        <a:rPr lang="en-US" sz="2400" b="0" dirty="0">
                          <a:solidFill>
                            <a:srgbClr val="13294B"/>
                          </a:solidFill>
                          <a:sym typeface="Wingdings" pitchFamily="2" charset="2"/>
                        </a:rPr>
                        <a:t>[3] </a:t>
                      </a:r>
                      <a:r>
                        <a:rPr lang="en-US" sz="2400" b="0" dirty="0" err="1">
                          <a:solidFill>
                            <a:srgbClr val="13294B"/>
                          </a:solidFill>
                          <a:sym typeface="Wingdings" pitchFamily="2" charset="2"/>
                        </a:rPr>
                        <a:t>cd</a:t>
                      </a:r>
                      <a:endParaRPr lang="en-US" sz="2400" b="0" dirty="0">
                        <a:solidFill>
                          <a:srgbClr val="13294B"/>
                        </a:solidFill>
                        <a:sym typeface="Wingdings" pitchFamily="2" charset="2"/>
                      </a:endParaRPr>
                    </a:p>
                    <a:p>
                      <a:r>
                        <a:rPr lang="en-US" sz="2400" b="0" dirty="0">
                          <a:solidFill>
                            <a:srgbClr val="13294B"/>
                          </a:solidFill>
                          <a:sym typeface="Wingdings" pitchFamily="2" charset="2"/>
                        </a:rPr>
                        <a:t>[4] </a:t>
                      </a:r>
                      <a:r>
                        <a:rPr lang="en-US" sz="2400" b="0" dirty="0" err="1">
                          <a:solidFill>
                            <a:srgbClr val="13294B"/>
                          </a:solidFill>
                          <a:sym typeface="Wingdings" pitchFamily="2" charset="2"/>
                        </a:rPr>
                        <a:t>de</a:t>
                      </a:r>
                      <a:endParaRPr lang="en-US" sz="2400" b="0" dirty="0">
                        <a:solidFill>
                          <a:srgbClr val="13294B"/>
                        </a:solidFill>
                        <a:sym typeface="Wingdings" pitchFamily="2" charset="2"/>
                      </a:endParaRPr>
                    </a:p>
                    <a:p>
                      <a:r>
                        <a:rPr lang="en-US" sz="2400" b="0" dirty="0">
                          <a:solidFill>
                            <a:srgbClr val="13294B"/>
                          </a:solidFill>
                          <a:sym typeface="Wingdings" pitchFamily="2" charset="2"/>
                        </a:rPr>
                        <a:t>[5] </a:t>
                      </a:r>
                      <a:r>
                        <a:rPr lang="en-US" sz="2400" b="0" dirty="0" err="1">
                          <a:solidFill>
                            <a:srgbClr val="13294B"/>
                          </a:solidFill>
                          <a:sym typeface="Wingdings" pitchFamily="2" charset="2"/>
                        </a:rPr>
                        <a:t>ef</a:t>
                      </a:r>
                      <a:endParaRPr lang="en-US" sz="2400" b="0" dirty="0">
                        <a:solidFill>
                          <a:srgbClr val="13294B"/>
                        </a:solidFill>
                        <a:sym typeface="Wingdings" pitchFamily="2" charset="2"/>
                      </a:endParaRPr>
                    </a:p>
                    <a:p>
                      <a:r>
                        <a:rPr lang="en-US" sz="2400" b="0" dirty="0">
                          <a:solidFill>
                            <a:srgbClr val="13294B"/>
                          </a:solidFill>
                          <a:sym typeface="Wingdings" pitchFamily="2" charset="2"/>
                        </a:rPr>
                        <a:t>[6] </a:t>
                      </a:r>
                      <a:r>
                        <a:rPr lang="en-US" sz="2400" b="0" dirty="0" err="1">
                          <a:solidFill>
                            <a:srgbClr val="13294B"/>
                          </a:solidFill>
                          <a:sym typeface="Wingdings" pitchFamily="2" charset="2"/>
                        </a:rPr>
                        <a:t>fg</a:t>
                      </a:r>
                      <a:endParaRPr lang="en-US" sz="2400" b="0" dirty="0">
                        <a:solidFill>
                          <a:srgbClr val="13294B"/>
                        </a:solidFill>
                        <a:sym typeface="Wingdings" pitchFamily="2" charset="2"/>
                      </a:endParaRPr>
                    </a:p>
                    <a:p>
                      <a:r>
                        <a:rPr lang="en-US" sz="2400" b="0" dirty="0">
                          <a:solidFill>
                            <a:srgbClr val="13294B"/>
                          </a:solidFill>
                          <a:sym typeface="Wingdings" pitchFamily="2" charset="2"/>
                        </a:rPr>
                        <a:t>[7] a</a:t>
                      </a:r>
                      <a:endParaRPr lang="en-US" sz="2400" b="0" dirty="0">
                        <a:solidFill>
                          <a:srgbClr val="13294B"/>
                        </a:solidFill>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2400" b="0" i="0" u="none" strike="noStrike" kern="1200" dirty="0">
                          <a:solidFill>
                            <a:schemeClr val="dk1"/>
                          </a:solidFill>
                          <a:effectLst/>
                          <a:latin typeface="+mn-lt"/>
                          <a:ea typeface="+mn-ea"/>
                          <a:cs typeface="+mn-cs"/>
                        </a:rPr>
                        <a:t>∴ [8] </a:t>
                      </a:r>
                      <a:r>
                        <a:rPr lang="en-US" sz="2400" b="0" i="0" u="none" strike="noStrike" kern="1200" dirty="0">
                          <a:solidFill>
                            <a:srgbClr val="13294B"/>
                          </a:solidFill>
                          <a:effectLst/>
                          <a:latin typeface="+mn-lt"/>
                          <a:ea typeface="+mn-ea"/>
                          <a:cs typeface="+mn-cs"/>
                        </a:rPr>
                        <a:t>g</a:t>
                      </a:r>
                      <a:endParaRPr lang="en-US" sz="2400" b="0" dirty="0">
                        <a:solidFill>
                          <a:srgbClr val="13294B"/>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graphicFrame>
        <p:nvGraphicFramePr>
          <p:cNvPr id="7" name="Table 6">
            <a:extLst>
              <a:ext uri="{FF2B5EF4-FFF2-40B4-BE49-F238E27FC236}">
                <a16:creationId xmlns:a16="http://schemas.microsoft.com/office/drawing/2014/main" id="{2388B401-1FA7-08B6-2512-A6F2DE80D209}"/>
              </a:ext>
            </a:extLst>
          </p:cNvPr>
          <p:cNvGraphicFramePr>
            <a:graphicFrameLocks noGrp="1"/>
          </p:cNvGraphicFramePr>
          <p:nvPr>
            <p:extLst>
              <p:ext uri="{D42A27DB-BD31-4B8C-83A1-F6EECF244321}">
                <p14:modId xmlns:p14="http://schemas.microsoft.com/office/powerpoint/2010/main" val="3133276076"/>
              </p:ext>
            </p:extLst>
          </p:nvPr>
        </p:nvGraphicFramePr>
        <p:xfrm>
          <a:off x="5603773" y="735162"/>
          <a:ext cx="5552664" cy="2999232"/>
        </p:xfrm>
        <a:graphic>
          <a:graphicData uri="http://schemas.openxmlformats.org/drawingml/2006/table">
            <a:tbl>
              <a:tblPr firstRow="1" bandRow="1">
                <a:tableStyleId>{5C22544A-7EE6-4342-B048-85BDC9FD1C3A}</a:tableStyleId>
              </a:tblPr>
              <a:tblGrid>
                <a:gridCol w="1850888">
                  <a:extLst>
                    <a:ext uri="{9D8B030D-6E8A-4147-A177-3AD203B41FA5}">
                      <a16:colId xmlns:a16="http://schemas.microsoft.com/office/drawing/2014/main" val="3763677509"/>
                    </a:ext>
                  </a:extLst>
                </a:gridCol>
                <a:gridCol w="1850888">
                  <a:extLst>
                    <a:ext uri="{9D8B030D-6E8A-4147-A177-3AD203B41FA5}">
                      <a16:colId xmlns:a16="http://schemas.microsoft.com/office/drawing/2014/main" val="805077887"/>
                    </a:ext>
                  </a:extLst>
                </a:gridCol>
                <a:gridCol w="1850888">
                  <a:extLst>
                    <a:ext uri="{9D8B030D-6E8A-4147-A177-3AD203B41FA5}">
                      <a16:colId xmlns:a16="http://schemas.microsoft.com/office/drawing/2014/main" val="2749624822"/>
                    </a:ext>
                  </a:extLst>
                </a:gridCol>
              </a:tblGrid>
              <a:tr h="240028">
                <a:tc>
                  <a:txBody>
                    <a:bodyPr/>
                    <a:lstStyle/>
                    <a:p>
                      <a:pPr algn="ctr"/>
                      <a:r>
                        <a:rPr lang="en-US" sz="2400" dirty="0">
                          <a:solidFill>
                            <a:srgbClr val="13294B"/>
                          </a:solidFill>
                        </a:rPr>
                        <a:t>line</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S</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justification</a:t>
                      </a:r>
                    </a:p>
                  </a:txBody>
                  <a:tcPr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1</a:t>
                      </a:r>
                    </a:p>
                    <a:p>
                      <a:pPr algn="ctr"/>
                      <a:r>
                        <a:rPr lang="en-US" sz="2400" dirty="0">
                          <a:solidFill>
                            <a:srgbClr val="13294B"/>
                          </a:solidFill>
                        </a:rPr>
                        <a:t>2</a:t>
                      </a:r>
                    </a:p>
                    <a:p>
                      <a:pPr algn="ctr"/>
                      <a:r>
                        <a:rPr lang="en-US" sz="2400" dirty="0">
                          <a:solidFill>
                            <a:srgbClr val="13294B"/>
                          </a:solidFill>
                        </a:rPr>
                        <a:t>3</a:t>
                      </a:r>
                    </a:p>
                    <a:p>
                      <a:pPr algn="ctr"/>
                      <a:r>
                        <a:rPr lang="en-US" sz="2400" dirty="0">
                          <a:solidFill>
                            <a:srgbClr val="13294B"/>
                          </a:solidFill>
                        </a:rPr>
                        <a:t>4</a:t>
                      </a:r>
                    </a:p>
                    <a:p>
                      <a:pPr algn="ctr"/>
                      <a:r>
                        <a:rPr lang="en-US" sz="2400" dirty="0">
                          <a:solidFill>
                            <a:srgbClr val="13294B"/>
                          </a:solidFill>
                        </a:rPr>
                        <a:t>5</a:t>
                      </a:r>
                    </a:p>
                    <a:p>
                      <a:pPr algn="ctr"/>
                      <a:r>
                        <a:rPr lang="en-US" sz="2400" dirty="0">
                          <a:solidFill>
                            <a:srgbClr val="13294B"/>
                          </a:solidFill>
                        </a:rPr>
                        <a:t>6</a:t>
                      </a:r>
                    </a:p>
                    <a:p>
                      <a:pPr algn="ctr"/>
                      <a:r>
                        <a:rPr lang="en-US" sz="2400" dirty="0">
                          <a:solidFill>
                            <a:srgbClr val="13294B"/>
                          </a:solidFill>
                        </a:rPr>
                        <a:t>7</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err="1">
                          <a:solidFill>
                            <a:srgbClr val="13294B"/>
                          </a:solidFill>
                        </a:rPr>
                        <a:t>a</a:t>
                      </a:r>
                      <a:r>
                        <a:rPr lang="en-US" sz="2400" dirty="0" err="1">
                          <a:solidFill>
                            <a:srgbClr val="13294B"/>
                          </a:solidFill>
                          <a:sym typeface="Wingdings" pitchFamily="2" charset="2"/>
                        </a:rPr>
                        <a:t>b</a:t>
                      </a:r>
                      <a:endParaRPr lang="en-US" sz="2400" dirty="0">
                        <a:solidFill>
                          <a:srgbClr val="13294B"/>
                        </a:solidFill>
                        <a:sym typeface="Wingdings" pitchFamily="2" charset="2"/>
                      </a:endParaRPr>
                    </a:p>
                    <a:p>
                      <a:pPr algn="ctr"/>
                      <a:r>
                        <a:rPr lang="en-US" sz="2400" dirty="0" err="1">
                          <a:solidFill>
                            <a:srgbClr val="13294B"/>
                          </a:solidFill>
                          <a:sym typeface="Wingdings" pitchFamily="2" charset="2"/>
                        </a:rPr>
                        <a:t>bc</a:t>
                      </a:r>
                      <a:endParaRPr lang="en-US" sz="2400" dirty="0">
                        <a:solidFill>
                          <a:srgbClr val="13294B"/>
                        </a:solidFill>
                        <a:sym typeface="Wingdings" pitchFamily="2" charset="2"/>
                      </a:endParaRPr>
                    </a:p>
                    <a:p>
                      <a:pPr algn="ctr"/>
                      <a:r>
                        <a:rPr lang="en-US" sz="2400" dirty="0" err="1">
                          <a:solidFill>
                            <a:srgbClr val="13294B"/>
                          </a:solidFill>
                          <a:sym typeface="Wingdings" pitchFamily="2" charset="2"/>
                        </a:rPr>
                        <a:t>cd</a:t>
                      </a:r>
                      <a:endParaRPr lang="en-US" sz="2400" dirty="0">
                        <a:solidFill>
                          <a:srgbClr val="13294B"/>
                        </a:solidFill>
                        <a:sym typeface="Wingdings" pitchFamily="2" charset="2"/>
                      </a:endParaRPr>
                    </a:p>
                    <a:p>
                      <a:pPr algn="ctr"/>
                      <a:r>
                        <a:rPr lang="en-US" sz="2400" dirty="0" err="1">
                          <a:solidFill>
                            <a:srgbClr val="13294B"/>
                          </a:solidFill>
                          <a:sym typeface="Wingdings" pitchFamily="2" charset="2"/>
                        </a:rPr>
                        <a:t>de</a:t>
                      </a:r>
                      <a:endParaRPr lang="en-US" sz="2400" dirty="0">
                        <a:solidFill>
                          <a:srgbClr val="13294B"/>
                        </a:solidFill>
                        <a:sym typeface="Wingdings" pitchFamily="2" charset="2"/>
                      </a:endParaRPr>
                    </a:p>
                    <a:p>
                      <a:pPr algn="ctr"/>
                      <a:r>
                        <a:rPr lang="en-US" sz="2400" dirty="0" err="1">
                          <a:solidFill>
                            <a:srgbClr val="13294B"/>
                          </a:solidFill>
                          <a:sym typeface="Wingdings" pitchFamily="2" charset="2"/>
                        </a:rPr>
                        <a:t>ef</a:t>
                      </a:r>
                      <a:endParaRPr lang="en-US" sz="2400" dirty="0">
                        <a:solidFill>
                          <a:srgbClr val="13294B"/>
                        </a:solidFill>
                        <a:sym typeface="Wingdings" pitchFamily="2" charset="2"/>
                      </a:endParaRPr>
                    </a:p>
                    <a:p>
                      <a:pPr algn="ctr"/>
                      <a:r>
                        <a:rPr lang="en-US" sz="2400" dirty="0" err="1">
                          <a:solidFill>
                            <a:srgbClr val="13294B"/>
                          </a:solidFill>
                          <a:sym typeface="Wingdings" pitchFamily="2" charset="2"/>
                        </a:rPr>
                        <a:t>fg</a:t>
                      </a:r>
                      <a:endParaRPr lang="en-US" sz="2400" dirty="0">
                        <a:solidFill>
                          <a:srgbClr val="13294B"/>
                        </a:solidFill>
                        <a:sym typeface="Wingdings" pitchFamily="2" charset="2"/>
                      </a:endParaRPr>
                    </a:p>
                    <a:p>
                      <a:pPr algn="ctr"/>
                      <a:r>
                        <a:rPr lang="en-US" sz="2400" dirty="0">
                          <a:solidFill>
                            <a:srgbClr val="13294B"/>
                          </a:solidFill>
                          <a:sym typeface="Wingdings" pitchFamily="2" charset="2"/>
                        </a:rPr>
                        <a:t>a</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premise</a:t>
                      </a:r>
                    </a:p>
                    <a:p>
                      <a:pPr algn="ctr"/>
                      <a:r>
                        <a:rPr lang="en-US" sz="2400" dirty="0">
                          <a:solidFill>
                            <a:srgbClr val="13294B"/>
                          </a:solidFill>
                        </a:rPr>
                        <a:t>premise</a:t>
                      </a:r>
                    </a:p>
                    <a:p>
                      <a:pPr algn="ctr"/>
                      <a:r>
                        <a:rPr lang="en-US" sz="2400" dirty="0">
                          <a:solidFill>
                            <a:srgbClr val="13294B"/>
                          </a:solidFill>
                        </a:rPr>
                        <a:t>premise</a:t>
                      </a:r>
                    </a:p>
                    <a:p>
                      <a:pPr algn="ctr"/>
                      <a:r>
                        <a:rPr lang="en-US" sz="2400" dirty="0">
                          <a:solidFill>
                            <a:srgbClr val="13294B"/>
                          </a:solidFill>
                        </a:rPr>
                        <a:t>premise</a:t>
                      </a:r>
                    </a:p>
                    <a:p>
                      <a:pPr algn="ctr"/>
                      <a:r>
                        <a:rPr lang="en-US" sz="2400" dirty="0">
                          <a:solidFill>
                            <a:srgbClr val="13294B"/>
                          </a:solidFill>
                        </a:rPr>
                        <a:t>premise</a:t>
                      </a:r>
                    </a:p>
                    <a:p>
                      <a:pPr algn="ctr"/>
                      <a:r>
                        <a:rPr lang="en-US" sz="2400" dirty="0">
                          <a:solidFill>
                            <a:srgbClr val="13294B"/>
                          </a:solidFill>
                        </a:rPr>
                        <a:t>premise</a:t>
                      </a:r>
                    </a:p>
                    <a:p>
                      <a:pPr algn="ctr"/>
                      <a:r>
                        <a:rPr lang="en-US" sz="2400" dirty="0">
                          <a:solidFill>
                            <a:srgbClr val="13294B"/>
                          </a:solidFill>
                        </a:rPr>
                        <a:t>premise</a:t>
                      </a:r>
                    </a:p>
                  </a:txBody>
                  <a:tcPr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bl>
          </a:graphicData>
        </a:graphic>
      </p:graphicFrame>
      <p:sp>
        <p:nvSpPr>
          <p:cNvPr id="2" name="Triangle 1">
            <a:extLst>
              <a:ext uri="{FF2B5EF4-FFF2-40B4-BE49-F238E27FC236}">
                <a16:creationId xmlns:a16="http://schemas.microsoft.com/office/drawing/2014/main" id="{2EF62378-2B19-CAB4-16D9-8FF2FF427336}"/>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a:t>
            </a:r>
          </a:p>
          <a:p>
            <a:pPr algn="ctr"/>
            <a:endParaRPr lang="en-US" sz="3200" dirty="0">
              <a:solidFill>
                <a:schemeClr val="tx1"/>
              </a:solidFill>
            </a:endParaRPr>
          </a:p>
        </p:txBody>
      </p:sp>
    </p:spTree>
    <p:extLst>
      <p:ext uri="{BB962C8B-B14F-4D97-AF65-F5344CB8AC3E}">
        <p14:creationId xmlns:p14="http://schemas.microsoft.com/office/powerpoint/2010/main" val="265735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Truth Functional Logic</a:t>
            </a:r>
            <a:endParaRPr lang="en-US" dirty="0"/>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5">
            <a:extLst>
              <a:ext uri="{FF2B5EF4-FFF2-40B4-BE49-F238E27FC236}">
                <a16:creationId xmlns:a16="http://schemas.microsoft.com/office/drawing/2014/main" id="{9519A463-B625-D21D-A46F-B26D7D984476}"/>
              </a:ext>
            </a:extLst>
          </p:cNvPr>
          <p:cNvGraphicFramePr>
            <a:graphicFrameLocks noGrp="1"/>
          </p:cNvGraphicFramePr>
          <p:nvPr/>
        </p:nvGraphicFramePr>
        <p:xfrm>
          <a:off x="2564295" y="1288133"/>
          <a:ext cx="1510748" cy="3108960"/>
        </p:xfrm>
        <a:graphic>
          <a:graphicData uri="http://schemas.openxmlformats.org/drawingml/2006/table">
            <a:tbl>
              <a:tblPr firstRow="1" bandRow="1">
                <a:tableStyleId>{93296810-A885-4BE3-A3E7-6D5BEEA58F35}</a:tableStyleId>
              </a:tblPr>
              <a:tblGrid>
                <a:gridCol w="1510748">
                  <a:extLst>
                    <a:ext uri="{9D8B030D-6E8A-4147-A177-3AD203B41FA5}">
                      <a16:colId xmlns:a16="http://schemas.microsoft.com/office/drawing/2014/main" val="2261605097"/>
                    </a:ext>
                  </a:extLst>
                </a:gridCol>
              </a:tblGrid>
              <a:tr h="370840">
                <a:tc>
                  <a:txBody>
                    <a:bodyPr/>
                    <a:lstStyle/>
                    <a:p>
                      <a:r>
                        <a:rPr lang="en-US" sz="2400" b="0" dirty="0">
                          <a:solidFill>
                            <a:srgbClr val="13294B"/>
                          </a:solidFill>
                        </a:rPr>
                        <a:t>[1] </a:t>
                      </a:r>
                      <a:r>
                        <a:rPr lang="en-US" sz="2400" b="0" dirty="0" err="1">
                          <a:solidFill>
                            <a:srgbClr val="13294B"/>
                          </a:solidFill>
                        </a:rPr>
                        <a:t>a</a:t>
                      </a:r>
                      <a:r>
                        <a:rPr lang="en-US" sz="2400" b="0" dirty="0" err="1">
                          <a:solidFill>
                            <a:srgbClr val="13294B"/>
                          </a:solidFill>
                          <a:sym typeface="Wingdings" pitchFamily="2" charset="2"/>
                        </a:rPr>
                        <a:t>b</a:t>
                      </a:r>
                      <a:endParaRPr lang="en-US" sz="2400" b="0" dirty="0">
                        <a:solidFill>
                          <a:srgbClr val="13294B"/>
                        </a:solidFill>
                      </a:endParaRPr>
                    </a:p>
                    <a:p>
                      <a:r>
                        <a:rPr lang="en-US" sz="2400" b="0" dirty="0">
                          <a:solidFill>
                            <a:srgbClr val="13294B"/>
                          </a:solidFill>
                        </a:rPr>
                        <a:t>[2] </a:t>
                      </a:r>
                      <a:r>
                        <a:rPr lang="en-US" sz="2400" b="0" dirty="0" err="1">
                          <a:solidFill>
                            <a:srgbClr val="13294B"/>
                          </a:solidFill>
                        </a:rPr>
                        <a:t>b</a:t>
                      </a:r>
                      <a:r>
                        <a:rPr lang="en-US" sz="2400" b="0" dirty="0" err="1">
                          <a:solidFill>
                            <a:srgbClr val="13294B"/>
                          </a:solidFill>
                          <a:sym typeface="Wingdings" pitchFamily="2" charset="2"/>
                        </a:rPr>
                        <a:t>c</a:t>
                      </a:r>
                      <a:endParaRPr lang="en-US" sz="2400" b="0" dirty="0">
                        <a:solidFill>
                          <a:srgbClr val="13294B"/>
                        </a:solidFill>
                        <a:sym typeface="Wingdings" pitchFamily="2" charset="2"/>
                      </a:endParaRPr>
                    </a:p>
                    <a:p>
                      <a:r>
                        <a:rPr lang="en-US" sz="2400" b="0" dirty="0">
                          <a:solidFill>
                            <a:srgbClr val="13294B"/>
                          </a:solidFill>
                          <a:sym typeface="Wingdings" pitchFamily="2" charset="2"/>
                        </a:rPr>
                        <a:t>[3] </a:t>
                      </a:r>
                      <a:r>
                        <a:rPr lang="en-US" sz="2400" b="0" dirty="0" err="1">
                          <a:solidFill>
                            <a:srgbClr val="13294B"/>
                          </a:solidFill>
                          <a:sym typeface="Wingdings" pitchFamily="2" charset="2"/>
                        </a:rPr>
                        <a:t>cd</a:t>
                      </a:r>
                      <a:endParaRPr lang="en-US" sz="2400" b="0" dirty="0">
                        <a:solidFill>
                          <a:srgbClr val="13294B"/>
                        </a:solidFill>
                        <a:sym typeface="Wingdings" pitchFamily="2" charset="2"/>
                      </a:endParaRPr>
                    </a:p>
                    <a:p>
                      <a:r>
                        <a:rPr lang="en-US" sz="2400" b="0" dirty="0">
                          <a:solidFill>
                            <a:srgbClr val="13294B"/>
                          </a:solidFill>
                          <a:sym typeface="Wingdings" pitchFamily="2" charset="2"/>
                        </a:rPr>
                        <a:t>[4] </a:t>
                      </a:r>
                      <a:r>
                        <a:rPr lang="en-US" sz="2400" b="0" dirty="0" err="1">
                          <a:solidFill>
                            <a:srgbClr val="13294B"/>
                          </a:solidFill>
                          <a:sym typeface="Wingdings" pitchFamily="2" charset="2"/>
                        </a:rPr>
                        <a:t>de</a:t>
                      </a:r>
                      <a:endParaRPr lang="en-US" sz="2400" b="0" dirty="0">
                        <a:solidFill>
                          <a:srgbClr val="13294B"/>
                        </a:solidFill>
                        <a:sym typeface="Wingdings" pitchFamily="2" charset="2"/>
                      </a:endParaRPr>
                    </a:p>
                    <a:p>
                      <a:r>
                        <a:rPr lang="en-US" sz="2400" b="0" dirty="0">
                          <a:solidFill>
                            <a:srgbClr val="13294B"/>
                          </a:solidFill>
                          <a:sym typeface="Wingdings" pitchFamily="2" charset="2"/>
                        </a:rPr>
                        <a:t>[5] </a:t>
                      </a:r>
                      <a:r>
                        <a:rPr lang="en-US" sz="2400" b="0" dirty="0" err="1">
                          <a:solidFill>
                            <a:srgbClr val="13294B"/>
                          </a:solidFill>
                          <a:sym typeface="Wingdings" pitchFamily="2" charset="2"/>
                        </a:rPr>
                        <a:t>ef</a:t>
                      </a:r>
                      <a:endParaRPr lang="en-US" sz="2400" b="0" dirty="0">
                        <a:solidFill>
                          <a:srgbClr val="13294B"/>
                        </a:solidFill>
                        <a:sym typeface="Wingdings" pitchFamily="2" charset="2"/>
                      </a:endParaRPr>
                    </a:p>
                    <a:p>
                      <a:r>
                        <a:rPr lang="en-US" sz="2400" b="0" dirty="0">
                          <a:solidFill>
                            <a:srgbClr val="13294B"/>
                          </a:solidFill>
                          <a:sym typeface="Wingdings" pitchFamily="2" charset="2"/>
                        </a:rPr>
                        <a:t>[6] </a:t>
                      </a:r>
                      <a:r>
                        <a:rPr lang="en-US" sz="2400" b="0" dirty="0" err="1">
                          <a:solidFill>
                            <a:srgbClr val="13294B"/>
                          </a:solidFill>
                          <a:sym typeface="Wingdings" pitchFamily="2" charset="2"/>
                        </a:rPr>
                        <a:t>fg</a:t>
                      </a:r>
                      <a:endParaRPr lang="en-US" sz="2400" b="0" dirty="0">
                        <a:solidFill>
                          <a:srgbClr val="13294B"/>
                        </a:solidFill>
                        <a:sym typeface="Wingdings" pitchFamily="2" charset="2"/>
                      </a:endParaRPr>
                    </a:p>
                    <a:p>
                      <a:r>
                        <a:rPr lang="en-US" sz="2400" b="0" dirty="0">
                          <a:solidFill>
                            <a:srgbClr val="13294B"/>
                          </a:solidFill>
                          <a:sym typeface="Wingdings" pitchFamily="2" charset="2"/>
                        </a:rPr>
                        <a:t>[7] a</a:t>
                      </a:r>
                      <a:endParaRPr lang="en-US" sz="2400" b="0" dirty="0">
                        <a:solidFill>
                          <a:srgbClr val="13294B"/>
                        </a:solidFill>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2400" b="0" i="0" u="none" strike="noStrike" kern="1200" dirty="0">
                          <a:solidFill>
                            <a:schemeClr val="dk1"/>
                          </a:solidFill>
                          <a:effectLst/>
                          <a:latin typeface="+mn-lt"/>
                          <a:ea typeface="+mn-ea"/>
                          <a:cs typeface="+mn-cs"/>
                        </a:rPr>
                        <a:t>∴ [8] </a:t>
                      </a:r>
                      <a:r>
                        <a:rPr lang="en-US" sz="2400" b="0" i="0" u="none" strike="noStrike" kern="1200" dirty="0">
                          <a:solidFill>
                            <a:srgbClr val="13294B"/>
                          </a:solidFill>
                          <a:effectLst/>
                          <a:latin typeface="+mn-lt"/>
                          <a:ea typeface="+mn-ea"/>
                          <a:cs typeface="+mn-cs"/>
                        </a:rPr>
                        <a:t>g</a:t>
                      </a:r>
                      <a:endParaRPr lang="en-US" sz="2400" b="0" dirty="0">
                        <a:solidFill>
                          <a:srgbClr val="13294B"/>
                        </a:solidFill>
                      </a:endParaRP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graphicFrame>
        <p:nvGraphicFramePr>
          <p:cNvPr id="7" name="Table 6">
            <a:extLst>
              <a:ext uri="{FF2B5EF4-FFF2-40B4-BE49-F238E27FC236}">
                <a16:creationId xmlns:a16="http://schemas.microsoft.com/office/drawing/2014/main" id="{2388B401-1FA7-08B6-2512-A6F2DE80D209}"/>
              </a:ext>
            </a:extLst>
          </p:cNvPr>
          <p:cNvGraphicFramePr>
            <a:graphicFrameLocks noGrp="1"/>
          </p:cNvGraphicFramePr>
          <p:nvPr/>
        </p:nvGraphicFramePr>
        <p:xfrm>
          <a:off x="5603773" y="735162"/>
          <a:ext cx="5552664" cy="5193792"/>
        </p:xfrm>
        <a:graphic>
          <a:graphicData uri="http://schemas.openxmlformats.org/drawingml/2006/table">
            <a:tbl>
              <a:tblPr firstRow="1" bandRow="1">
                <a:tableStyleId>{5C22544A-7EE6-4342-B048-85BDC9FD1C3A}</a:tableStyleId>
              </a:tblPr>
              <a:tblGrid>
                <a:gridCol w="1850888">
                  <a:extLst>
                    <a:ext uri="{9D8B030D-6E8A-4147-A177-3AD203B41FA5}">
                      <a16:colId xmlns:a16="http://schemas.microsoft.com/office/drawing/2014/main" val="3763677509"/>
                    </a:ext>
                  </a:extLst>
                </a:gridCol>
                <a:gridCol w="1850888">
                  <a:extLst>
                    <a:ext uri="{9D8B030D-6E8A-4147-A177-3AD203B41FA5}">
                      <a16:colId xmlns:a16="http://schemas.microsoft.com/office/drawing/2014/main" val="805077887"/>
                    </a:ext>
                  </a:extLst>
                </a:gridCol>
                <a:gridCol w="1850888">
                  <a:extLst>
                    <a:ext uri="{9D8B030D-6E8A-4147-A177-3AD203B41FA5}">
                      <a16:colId xmlns:a16="http://schemas.microsoft.com/office/drawing/2014/main" val="2749624822"/>
                    </a:ext>
                  </a:extLst>
                </a:gridCol>
              </a:tblGrid>
              <a:tr h="240028">
                <a:tc>
                  <a:txBody>
                    <a:bodyPr/>
                    <a:lstStyle/>
                    <a:p>
                      <a:pPr algn="ctr"/>
                      <a:r>
                        <a:rPr lang="en-US" sz="2400" dirty="0">
                          <a:solidFill>
                            <a:srgbClr val="13294B"/>
                          </a:solidFill>
                        </a:rPr>
                        <a:t>line</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S</a:t>
                      </a:r>
                    </a:p>
                  </a:txBody>
                  <a:tcPr marT="18288" marB="18288">
                    <a:lnB w="12700" cap="flat" cmpd="sng" algn="ctr">
                      <a:solidFill>
                        <a:schemeClr val="tx1"/>
                      </a:solidFill>
                      <a:prstDash val="solid"/>
                      <a:round/>
                      <a:headEnd type="none" w="med" len="med"/>
                      <a:tailEnd type="none" w="med" len="med"/>
                    </a:lnB>
                    <a:noFill/>
                  </a:tcPr>
                </a:tc>
                <a:tc>
                  <a:txBody>
                    <a:bodyPr/>
                    <a:lstStyle/>
                    <a:p>
                      <a:pPr algn="ctr"/>
                      <a:r>
                        <a:rPr lang="en-US" sz="2400" dirty="0">
                          <a:solidFill>
                            <a:srgbClr val="13294B"/>
                          </a:solidFill>
                        </a:rPr>
                        <a:t>justification</a:t>
                      </a:r>
                    </a:p>
                  </a:txBody>
                  <a:tcPr marT="18288" marB="18288">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8617517"/>
                  </a:ext>
                </a:extLst>
              </a:tr>
              <a:tr h="370840">
                <a:tc>
                  <a:txBody>
                    <a:bodyPr/>
                    <a:lstStyle/>
                    <a:p>
                      <a:pPr algn="ctr"/>
                      <a:r>
                        <a:rPr lang="en-US" sz="2400" dirty="0">
                          <a:solidFill>
                            <a:srgbClr val="13294B"/>
                          </a:solidFill>
                        </a:rPr>
                        <a:t>1</a:t>
                      </a:r>
                    </a:p>
                    <a:p>
                      <a:pPr algn="ctr"/>
                      <a:r>
                        <a:rPr lang="en-US" sz="2400" dirty="0">
                          <a:solidFill>
                            <a:srgbClr val="13294B"/>
                          </a:solidFill>
                        </a:rPr>
                        <a:t>2</a:t>
                      </a:r>
                    </a:p>
                    <a:p>
                      <a:pPr algn="ctr"/>
                      <a:r>
                        <a:rPr lang="en-US" sz="2400" dirty="0">
                          <a:solidFill>
                            <a:srgbClr val="13294B"/>
                          </a:solidFill>
                        </a:rPr>
                        <a:t>3</a:t>
                      </a:r>
                    </a:p>
                    <a:p>
                      <a:pPr algn="ctr"/>
                      <a:r>
                        <a:rPr lang="en-US" sz="2400" dirty="0">
                          <a:solidFill>
                            <a:srgbClr val="13294B"/>
                          </a:solidFill>
                        </a:rPr>
                        <a:t>4</a:t>
                      </a:r>
                    </a:p>
                    <a:p>
                      <a:pPr algn="ctr"/>
                      <a:r>
                        <a:rPr lang="en-US" sz="2400" dirty="0">
                          <a:solidFill>
                            <a:srgbClr val="13294B"/>
                          </a:solidFill>
                        </a:rPr>
                        <a:t>5</a:t>
                      </a:r>
                    </a:p>
                    <a:p>
                      <a:pPr algn="ctr"/>
                      <a:r>
                        <a:rPr lang="en-US" sz="2400" dirty="0">
                          <a:solidFill>
                            <a:srgbClr val="13294B"/>
                          </a:solidFill>
                        </a:rPr>
                        <a:t>6</a:t>
                      </a:r>
                    </a:p>
                    <a:p>
                      <a:pPr algn="ctr"/>
                      <a:r>
                        <a:rPr lang="en-US" sz="2400" dirty="0">
                          <a:solidFill>
                            <a:srgbClr val="13294B"/>
                          </a:solidFill>
                        </a:rPr>
                        <a:t>7</a:t>
                      </a:r>
                    </a:p>
                    <a:p>
                      <a:pPr algn="ctr"/>
                      <a:r>
                        <a:rPr lang="en-US" sz="2400" dirty="0">
                          <a:solidFill>
                            <a:srgbClr val="13294B"/>
                          </a:solidFill>
                        </a:rPr>
                        <a:t>8</a:t>
                      </a:r>
                    </a:p>
                    <a:p>
                      <a:pPr algn="ctr"/>
                      <a:r>
                        <a:rPr lang="en-US" sz="2400" dirty="0">
                          <a:solidFill>
                            <a:srgbClr val="13294B"/>
                          </a:solidFill>
                        </a:rPr>
                        <a:t>9</a:t>
                      </a:r>
                    </a:p>
                    <a:p>
                      <a:pPr algn="ctr"/>
                      <a:r>
                        <a:rPr lang="en-US" sz="2400" dirty="0">
                          <a:solidFill>
                            <a:srgbClr val="13294B"/>
                          </a:solidFill>
                        </a:rPr>
                        <a:t>10</a:t>
                      </a:r>
                    </a:p>
                    <a:p>
                      <a:pPr algn="ctr"/>
                      <a:r>
                        <a:rPr lang="en-US" sz="2400" dirty="0">
                          <a:solidFill>
                            <a:srgbClr val="13294B"/>
                          </a:solidFill>
                        </a:rPr>
                        <a:t>11</a:t>
                      </a:r>
                    </a:p>
                    <a:p>
                      <a:pPr algn="ctr"/>
                      <a:r>
                        <a:rPr lang="en-US" sz="2400" dirty="0">
                          <a:solidFill>
                            <a:srgbClr val="13294B"/>
                          </a:solidFill>
                        </a:rPr>
                        <a:t>12</a:t>
                      </a:r>
                    </a:p>
                    <a:p>
                      <a:pPr algn="ctr"/>
                      <a:r>
                        <a:rPr lang="en-US" sz="2400" dirty="0">
                          <a:solidFill>
                            <a:srgbClr val="13294B"/>
                          </a:solidFill>
                        </a:rPr>
                        <a:t>13</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err="1">
                          <a:solidFill>
                            <a:srgbClr val="13294B"/>
                          </a:solidFill>
                        </a:rPr>
                        <a:t>a</a:t>
                      </a:r>
                      <a:r>
                        <a:rPr lang="en-US" sz="2400" dirty="0" err="1">
                          <a:solidFill>
                            <a:srgbClr val="13294B"/>
                          </a:solidFill>
                          <a:sym typeface="Wingdings" pitchFamily="2" charset="2"/>
                        </a:rPr>
                        <a:t>b</a:t>
                      </a:r>
                      <a:endParaRPr lang="en-US" sz="2400" dirty="0">
                        <a:solidFill>
                          <a:srgbClr val="13294B"/>
                        </a:solidFill>
                        <a:sym typeface="Wingdings" pitchFamily="2" charset="2"/>
                      </a:endParaRPr>
                    </a:p>
                    <a:p>
                      <a:pPr algn="ctr"/>
                      <a:r>
                        <a:rPr lang="en-US" sz="2400" dirty="0" err="1">
                          <a:solidFill>
                            <a:srgbClr val="13294B"/>
                          </a:solidFill>
                          <a:sym typeface="Wingdings" pitchFamily="2" charset="2"/>
                        </a:rPr>
                        <a:t>bc</a:t>
                      </a:r>
                      <a:endParaRPr lang="en-US" sz="2400" dirty="0">
                        <a:solidFill>
                          <a:srgbClr val="13294B"/>
                        </a:solidFill>
                        <a:sym typeface="Wingdings" pitchFamily="2" charset="2"/>
                      </a:endParaRPr>
                    </a:p>
                    <a:p>
                      <a:pPr algn="ctr"/>
                      <a:r>
                        <a:rPr lang="en-US" sz="2400" dirty="0" err="1">
                          <a:solidFill>
                            <a:srgbClr val="13294B"/>
                          </a:solidFill>
                          <a:sym typeface="Wingdings" pitchFamily="2" charset="2"/>
                        </a:rPr>
                        <a:t>cd</a:t>
                      </a:r>
                      <a:endParaRPr lang="en-US" sz="2400" dirty="0">
                        <a:solidFill>
                          <a:srgbClr val="13294B"/>
                        </a:solidFill>
                        <a:sym typeface="Wingdings" pitchFamily="2" charset="2"/>
                      </a:endParaRPr>
                    </a:p>
                    <a:p>
                      <a:pPr algn="ctr"/>
                      <a:r>
                        <a:rPr lang="en-US" sz="2400" dirty="0" err="1">
                          <a:solidFill>
                            <a:srgbClr val="13294B"/>
                          </a:solidFill>
                          <a:sym typeface="Wingdings" pitchFamily="2" charset="2"/>
                        </a:rPr>
                        <a:t>de</a:t>
                      </a:r>
                      <a:endParaRPr lang="en-US" sz="2400" dirty="0">
                        <a:solidFill>
                          <a:srgbClr val="13294B"/>
                        </a:solidFill>
                        <a:sym typeface="Wingdings" pitchFamily="2" charset="2"/>
                      </a:endParaRPr>
                    </a:p>
                    <a:p>
                      <a:pPr algn="ctr"/>
                      <a:r>
                        <a:rPr lang="en-US" sz="2400" dirty="0" err="1">
                          <a:solidFill>
                            <a:srgbClr val="13294B"/>
                          </a:solidFill>
                          <a:sym typeface="Wingdings" pitchFamily="2" charset="2"/>
                        </a:rPr>
                        <a:t>ef</a:t>
                      </a:r>
                      <a:endParaRPr lang="en-US" sz="2400" dirty="0">
                        <a:solidFill>
                          <a:srgbClr val="13294B"/>
                        </a:solidFill>
                        <a:sym typeface="Wingdings" pitchFamily="2" charset="2"/>
                      </a:endParaRPr>
                    </a:p>
                    <a:p>
                      <a:pPr algn="ctr"/>
                      <a:r>
                        <a:rPr lang="en-US" sz="2400" dirty="0" err="1">
                          <a:solidFill>
                            <a:srgbClr val="13294B"/>
                          </a:solidFill>
                          <a:sym typeface="Wingdings" pitchFamily="2" charset="2"/>
                        </a:rPr>
                        <a:t>fg</a:t>
                      </a:r>
                      <a:endParaRPr lang="en-US" sz="2400" dirty="0">
                        <a:solidFill>
                          <a:srgbClr val="13294B"/>
                        </a:solidFill>
                        <a:sym typeface="Wingdings" pitchFamily="2" charset="2"/>
                      </a:endParaRPr>
                    </a:p>
                    <a:p>
                      <a:pPr algn="ctr"/>
                      <a:r>
                        <a:rPr lang="en-US" sz="2400" dirty="0">
                          <a:solidFill>
                            <a:srgbClr val="13294B"/>
                          </a:solidFill>
                          <a:sym typeface="Wingdings" pitchFamily="2" charset="2"/>
                        </a:rPr>
                        <a:t>a</a:t>
                      </a:r>
                    </a:p>
                    <a:p>
                      <a:pPr algn="ctr"/>
                      <a:r>
                        <a:rPr lang="en-US" sz="2400" dirty="0">
                          <a:solidFill>
                            <a:srgbClr val="13294B"/>
                          </a:solidFill>
                          <a:sym typeface="Wingdings" pitchFamily="2" charset="2"/>
                        </a:rPr>
                        <a:t>b</a:t>
                      </a:r>
                    </a:p>
                    <a:p>
                      <a:pPr algn="ctr"/>
                      <a:r>
                        <a:rPr lang="en-US" sz="2400" dirty="0">
                          <a:solidFill>
                            <a:srgbClr val="13294B"/>
                          </a:solidFill>
                          <a:sym typeface="Wingdings" pitchFamily="2" charset="2"/>
                        </a:rPr>
                        <a:t>c</a:t>
                      </a:r>
                    </a:p>
                    <a:p>
                      <a:pPr algn="ctr"/>
                      <a:r>
                        <a:rPr lang="en-US" sz="2400" dirty="0">
                          <a:solidFill>
                            <a:srgbClr val="13294B"/>
                          </a:solidFill>
                          <a:sym typeface="Wingdings" pitchFamily="2" charset="2"/>
                        </a:rPr>
                        <a:t>d</a:t>
                      </a:r>
                    </a:p>
                    <a:p>
                      <a:pPr algn="ctr"/>
                      <a:r>
                        <a:rPr lang="en-US" sz="2400" dirty="0">
                          <a:solidFill>
                            <a:srgbClr val="13294B"/>
                          </a:solidFill>
                          <a:sym typeface="Wingdings" pitchFamily="2" charset="2"/>
                        </a:rPr>
                        <a:t>e</a:t>
                      </a:r>
                    </a:p>
                    <a:p>
                      <a:pPr algn="ctr"/>
                      <a:r>
                        <a:rPr lang="en-US" sz="2400" dirty="0">
                          <a:solidFill>
                            <a:srgbClr val="13294B"/>
                          </a:solidFill>
                          <a:sym typeface="Wingdings" pitchFamily="2" charset="2"/>
                        </a:rPr>
                        <a:t>f</a:t>
                      </a:r>
                    </a:p>
                    <a:p>
                      <a:pPr algn="ctr"/>
                      <a:r>
                        <a:rPr lang="en-US" sz="2400" dirty="0">
                          <a:solidFill>
                            <a:srgbClr val="13294B"/>
                          </a:solidFill>
                          <a:sym typeface="Wingdings" pitchFamily="2" charset="2"/>
                        </a:rPr>
                        <a:t>g</a:t>
                      </a:r>
                    </a:p>
                  </a:txBody>
                  <a:tcPr marT="18288" marB="18288">
                    <a:lnT w="12700" cap="flat" cmpd="sng" algn="ctr">
                      <a:solidFill>
                        <a:schemeClr val="tx1"/>
                      </a:solidFill>
                      <a:prstDash val="solid"/>
                      <a:round/>
                      <a:headEnd type="none" w="med" len="med"/>
                      <a:tailEnd type="none" w="med" len="med"/>
                    </a:lnT>
                    <a:noFill/>
                  </a:tcPr>
                </a:tc>
                <a:tc>
                  <a:txBody>
                    <a:bodyPr/>
                    <a:lstStyle/>
                    <a:p>
                      <a:pPr algn="ctr"/>
                      <a:r>
                        <a:rPr lang="en-US" sz="2400" dirty="0">
                          <a:solidFill>
                            <a:srgbClr val="13294B"/>
                          </a:solidFill>
                        </a:rPr>
                        <a:t>premise</a:t>
                      </a:r>
                    </a:p>
                    <a:p>
                      <a:pPr algn="ctr"/>
                      <a:r>
                        <a:rPr lang="en-US" sz="2400" dirty="0">
                          <a:solidFill>
                            <a:srgbClr val="13294B"/>
                          </a:solidFill>
                        </a:rPr>
                        <a:t>premise</a:t>
                      </a:r>
                    </a:p>
                    <a:p>
                      <a:pPr algn="ctr"/>
                      <a:r>
                        <a:rPr lang="en-US" sz="2400" dirty="0">
                          <a:solidFill>
                            <a:srgbClr val="13294B"/>
                          </a:solidFill>
                        </a:rPr>
                        <a:t>premise</a:t>
                      </a:r>
                    </a:p>
                    <a:p>
                      <a:pPr algn="ctr"/>
                      <a:r>
                        <a:rPr lang="en-US" sz="2400" dirty="0">
                          <a:solidFill>
                            <a:srgbClr val="13294B"/>
                          </a:solidFill>
                        </a:rPr>
                        <a:t>premise</a:t>
                      </a:r>
                    </a:p>
                    <a:p>
                      <a:pPr algn="ctr"/>
                      <a:r>
                        <a:rPr lang="en-US" sz="2400" dirty="0">
                          <a:solidFill>
                            <a:srgbClr val="13294B"/>
                          </a:solidFill>
                        </a:rPr>
                        <a:t>premise</a:t>
                      </a:r>
                    </a:p>
                    <a:p>
                      <a:pPr algn="ctr"/>
                      <a:r>
                        <a:rPr lang="en-US" sz="2400" dirty="0">
                          <a:solidFill>
                            <a:srgbClr val="13294B"/>
                          </a:solidFill>
                        </a:rPr>
                        <a:t>premise</a:t>
                      </a:r>
                    </a:p>
                    <a:p>
                      <a:pPr algn="ctr"/>
                      <a:r>
                        <a:rPr lang="en-US" sz="2400" dirty="0">
                          <a:solidFill>
                            <a:srgbClr val="13294B"/>
                          </a:solidFill>
                        </a:rPr>
                        <a:t>premise</a:t>
                      </a:r>
                    </a:p>
                    <a:p>
                      <a:pPr algn="ctr"/>
                      <a:r>
                        <a:rPr lang="en-US" sz="2400" dirty="0">
                          <a:solidFill>
                            <a:srgbClr val="13294B"/>
                          </a:solidFill>
                        </a:rPr>
                        <a:t>MP1,7</a:t>
                      </a:r>
                    </a:p>
                    <a:p>
                      <a:pPr algn="ctr"/>
                      <a:r>
                        <a:rPr lang="en-US" sz="2400" dirty="0">
                          <a:solidFill>
                            <a:srgbClr val="13294B"/>
                          </a:solidFill>
                        </a:rPr>
                        <a:t>MP2,8</a:t>
                      </a:r>
                    </a:p>
                    <a:p>
                      <a:pPr algn="ctr"/>
                      <a:r>
                        <a:rPr lang="en-US" sz="2400" dirty="0">
                          <a:solidFill>
                            <a:srgbClr val="13294B"/>
                          </a:solidFill>
                        </a:rPr>
                        <a:t>MP3,9</a:t>
                      </a:r>
                    </a:p>
                    <a:p>
                      <a:pPr algn="ctr"/>
                      <a:r>
                        <a:rPr lang="en-US" sz="2400" dirty="0">
                          <a:solidFill>
                            <a:srgbClr val="13294B"/>
                          </a:solidFill>
                        </a:rPr>
                        <a:t>MP4,10</a:t>
                      </a:r>
                    </a:p>
                    <a:p>
                      <a:pPr algn="ctr"/>
                      <a:r>
                        <a:rPr lang="en-US" sz="2400" dirty="0">
                          <a:solidFill>
                            <a:srgbClr val="13294B"/>
                          </a:solidFill>
                        </a:rPr>
                        <a:t>MP5,11</a:t>
                      </a:r>
                    </a:p>
                    <a:p>
                      <a:pPr algn="ctr"/>
                      <a:r>
                        <a:rPr lang="en-US" sz="2400" dirty="0">
                          <a:solidFill>
                            <a:srgbClr val="13294B"/>
                          </a:solidFill>
                        </a:rPr>
                        <a:t>MP6,12</a:t>
                      </a:r>
                    </a:p>
                  </a:txBody>
                  <a:tcPr marT="18288" marB="18288">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547404091"/>
                  </a:ext>
                </a:extLst>
              </a:tr>
            </a:tbl>
          </a:graphicData>
        </a:graphic>
      </p:graphicFrame>
      <p:sp>
        <p:nvSpPr>
          <p:cNvPr id="2" name="Triangle 1">
            <a:extLst>
              <a:ext uri="{FF2B5EF4-FFF2-40B4-BE49-F238E27FC236}">
                <a16:creationId xmlns:a16="http://schemas.microsoft.com/office/drawing/2014/main" id="{922B701D-20ED-F1CE-DA7D-00BECA010703}"/>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a:t>
            </a:r>
          </a:p>
          <a:p>
            <a:pPr algn="ctr"/>
            <a:endParaRPr lang="en-US" sz="3200" dirty="0">
              <a:solidFill>
                <a:schemeClr val="tx1"/>
              </a:solidFill>
            </a:endParaRPr>
          </a:p>
        </p:txBody>
      </p:sp>
    </p:spTree>
    <p:extLst>
      <p:ext uri="{BB962C8B-B14F-4D97-AF65-F5344CB8AC3E}">
        <p14:creationId xmlns:p14="http://schemas.microsoft.com/office/powerpoint/2010/main" val="26374071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Truth Functional Logic</a:t>
            </a:r>
            <a:endParaRPr lang="en-US" dirty="0"/>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E85EF5F-B0B0-18CA-1221-E6F592588168}"/>
              </a:ext>
            </a:extLst>
          </p:cNvPr>
          <p:cNvSpPr txBox="1"/>
          <p:nvPr/>
        </p:nvSpPr>
        <p:spPr>
          <a:xfrm>
            <a:off x="2219961" y="735162"/>
            <a:ext cx="9561221" cy="461665"/>
          </a:xfrm>
          <a:prstGeom prst="rect">
            <a:avLst/>
          </a:prstGeom>
          <a:noFill/>
        </p:spPr>
        <p:txBody>
          <a:bodyPr wrap="square" rtlCol="0">
            <a:spAutoFit/>
          </a:bodyPr>
          <a:lstStyle/>
          <a:p>
            <a:r>
              <a:rPr lang="en-US" sz="2400" b="1" dirty="0"/>
              <a:t>The rules of inference</a:t>
            </a:r>
          </a:p>
        </p:txBody>
      </p:sp>
      <p:graphicFrame>
        <p:nvGraphicFramePr>
          <p:cNvPr id="5" name="Table 7">
            <a:extLst>
              <a:ext uri="{FF2B5EF4-FFF2-40B4-BE49-F238E27FC236}">
                <a16:creationId xmlns:a16="http://schemas.microsoft.com/office/drawing/2014/main" id="{4E8B7437-7CBA-1412-05C1-66FB30791BCF}"/>
              </a:ext>
            </a:extLst>
          </p:cNvPr>
          <p:cNvGraphicFramePr>
            <a:graphicFrameLocks noGrp="1"/>
          </p:cNvGraphicFramePr>
          <p:nvPr>
            <p:extLst>
              <p:ext uri="{D42A27DB-BD31-4B8C-83A1-F6EECF244321}">
                <p14:modId xmlns:p14="http://schemas.microsoft.com/office/powerpoint/2010/main" val="1833067167"/>
              </p:ext>
            </p:extLst>
          </p:nvPr>
        </p:nvGraphicFramePr>
        <p:xfrm>
          <a:off x="1921566" y="1288133"/>
          <a:ext cx="9859607" cy="4114800"/>
        </p:xfrm>
        <a:graphic>
          <a:graphicData uri="http://schemas.openxmlformats.org/drawingml/2006/table">
            <a:tbl>
              <a:tblPr firstRow="1" bandRow="1">
                <a:tableStyleId>{5C22544A-7EE6-4342-B048-85BDC9FD1C3A}</a:tableStyleId>
              </a:tblPr>
              <a:tblGrid>
                <a:gridCol w="3646477">
                  <a:extLst>
                    <a:ext uri="{9D8B030D-6E8A-4147-A177-3AD203B41FA5}">
                      <a16:colId xmlns:a16="http://schemas.microsoft.com/office/drawing/2014/main" val="2785195125"/>
                    </a:ext>
                  </a:extLst>
                </a:gridCol>
                <a:gridCol w="1534886">
                  <a:extLst>
                    <a:ext uri="{9D8B030D-6E8A-4147-A177-3AD203B41FA5}">
                      <a16:colId xmlns:a16="http://schemas.microsoft.com/office/drawing/2014/main" val="3599921618"/>
                    </a:ext>
                  </a:extLst>
                </a:gridCol>
                <a:gridCol w="1436787">
                  <a:extLst>
                    <a:ext uri="{9D8B030D-6E8A-4147-A177-3AD203B41FA5}">
                      <a16:colId xmlns:a16="http://schemas.microsoft.com/office/drawing/2014/main" val="3280824711"/>
                    </a:ext>
                  </a:extLst>
                </a:gridCol>
                <a:gridCol w="1599625">
                  <a:extLst>
                    <a:ext uri="{9D8B030D-6E8A-4147-A177-3AD203B41FA5}">
                      <a16:colId xmlns:a16="http://schemas.microsoft.com/office/drawing/2014/main" val="699503927"/>
                    </a:ext>
                  </a:extLst>
                </a:gridCol>
                <a:gridCol w="1641832">
                  <a:extLst>
                    <a:ext uri="{9D8B030D-6E8A-4147-A177-3AD203B41FA5}">
                      <a16:colId xmlns:a16="http://schemas.microsoft.com/office/drawing/2014/main" val="833654004"/>
                    </a:ext>
                  </a:extLst>
                </a:gridCol>
              </a:tblGrid>
              <a:tr h="370840">
                <a:tc>
                  <a:txBody>
                    <a:bodyPr/>
                    <a:lstStyle/>
                    <a:p>
                      <a:r>
                        <a:rPr lang="en-US" sz="2400" dirty="0"/>
                        <a:t>Rule</a:t>
                      </a:r>
                    </a:p>
                  </a:txBody>
                  <a:tcPr/>
                </a:tc>
                <a:tc>
                  <a:txBody>
                    <a:bodyPr/>
                    <a:lstStyle/>
                    <a:p>
                      <a:r>
                        <a:rPr lang="en-US" sz="2400" dirty="0"/>
                        <a:t>Premise 1</a:t>
                      </a:r>
                    </a:p>
                  </a:txBody>
                  <a:tcPr/>
                </a:tc>
                <a:tc>
                  <a:txBody>
                    <a:bodyPr/>
                    <a:lstStyle/>
                    <a:p>
                      <a:r>
                        <a:rPr lang="en-US" sz="2400" dirty="0"/>
                        <a:t>Premise 2</a:t>
                      </a:r>
                    </a:p>
                  </a:txBody>
                  <a:tcPr/>
                </a:tc>
                <a:tc>
                  <a:txBody>
                    <a:bodyPr/>
                    <a:lstStyle/>
                    <a:p>
                      <a:r>
                        <a:rPr lang="en-US" sz="2400" dirty="0"/>
                        <a:t>Premise 3</a:t>
                      </a:r>
                    </a:p>
                  </a:txBody>
                  <a:tcPr/>
                </a:tc>
                <a:tc>
                  <a:txBody>
                    <a:bodyPr/>
                    <a:lstStyle/>
                    <a:p>
                      <a:r>
                        <a:rPr lang="en-US" sz="2400" dirty="0"/>
                        <a:t>Conclusion</a:t>
                      </a:r>
                    </a:p>
                  </a:txBody>
                  <a:tcPr/>
                </a:tc>
                <a:extLst>
                  <a:ext uri="{0D108BD9-81ED-4DB2-BD59-A6C34878D82A}">
                    <a16:rowId xmlns:a16="http://schemas.microsoft.com/office/drawing/2014/main" val="2195665774"/>
                  </a:ext>
                </a:extLst>
              </a:tr>
              <a:tr h="370840">
                <a:tc>
                  <a:txBody>
                    <a:bodyPr/>
                    <a:lstStyle/>
                    <a:p>
                      <a:r>
                        <a:rPr lang="en-US" sz="2400" dirty="0"/>
                        <a:t>Modus Ponens (MP)</a:t>
                      </a:r>
                    </a:p>
                  </a:txBody>
                  <a:tcPr/>
                </a:tc>
                <a:tc>
                  <a:txBody>
                    <a:bodyPr/>
                    <a:lstStyle/>
                    <a:p>
                      <a:r>
                        <a:rPr lang="en-US" sz="2400" dirty="0"/>
                        <a:t>A</a:t>
                      </a:r>
                      <a:r>
                        <a:rPr lang="en-US" sz="2400" dirty="0">
                          <a:sym typeface="Wingdings" pitchFamily="2" charset="2"/>
                        </a:rPr>
                        <a:t>B</a:t>
                      </a:r>
                      <a:endParaRPr lang="en-US" sz="2400" dirty="0"/>
                    </a:p>
                  </a:txBody>
                  <a:tcPr/>
                </a:tc>
                <a:tc>
                  <a:txBody>
                    <a:bodyPr/>
                    <a:lstStyle/>
                    <a:p>
                      <a:r>
                        <a:rPr lang="en-US" sz="2400" dirty="0"/>
                        <a:t>A</a:t>
                      </a:r>
                    </a:p>
                  </a:txBody>
                  <a:tcPr/>
                </a:tc>
                <a:tc>
                  <a:txBody>
                    <a:bodyPr/>
                    <a:lstStyle/>
                    <a:p>
                      <a:endParaRPr lang="en-US" sz="2400" dirty="0"/>
                    </a:p>
                  </a:txBody>
                  <a:tcPr/>
                </a:tc>
                <a:tc>
                  <a:txBody>
                    <a:bodyPr/>
                    <a:lstStyle/>
                    <a:p>
                      <a:r>
                        <a:rPr lang="en-US" sz="2400" dirty="0"/>
                        <a:t>B</a:t>
                      </a:r>
                    </a:p>
                  </a:txBody>
                  <a:tcPr/>
                </a:tc>
                <a:extLst>
                  <a:ext uri="{0D108BD9-81ED-4DB2-BD59-A6C34878D82A}">
                    <a16:rowId xmlns:a16="http://schemas.microsoft.com/office/drawing/2014/main" val="2798278478"/>
                  </a:ext>
                </a:extLst>
              </a:tr>
              <a:tr h="370840">
                <a:tc>
                  <a:txBody>
                    <a:bodyPr/>
                    <a:lstStyle/>
                    <a:p>
                      <a:r>
                        <a:rPr lang="en-US" sz="2400" dirty="0"/>
                        <a:t>Modus </a:t>
                      </a:r>
                      <a:r>
                        <a:rPr lang="en-US" sz="2400" dirty="0" err="1"/>
                        <a:t>Tonens</a:t>
                      </a:r>
                      <a:r>
                        <a:rPr lang="en-US" sz="2400" dirty="0"/>
                        <a:t> (MT)</a:t>
                      </a:r>
                    </a:p>
                  </a:txBody>
                  <a:tcPr/>
                </a:tc>
                <a:tc>
                  <a:txBody>
                    <a:bodyPr/>
                    <a:lstStyle/>
                    <a:p>
                      <a:r>
                        <a:rPr lang="en-US" sz="2400" dirty="0"/>
                        <a:t>A</a:t>
                      </a:r>
                      <a:r>
                        <a:rPr lang="en-US" sz="2400" dirty="0">
                          <a:sym typeface="Wingdings" pitchFamily="2" charset="2"/>
                        </a:rPr>
                        <a:t>B</a:t>
                      </a:r>
                      <a:endParaRPr lang="en-US" sz="2400" dirty="0"/>
                    </a:p>
                  </a:txBody>
                  <a:tcPr/>
                </a:tc>
                <a:tc>
                  <a:txBody>
                    <a:bodyPr/>
                    <a:lstStyle/>
                    <a:p>
                      <a:r>
                        <a:rPr lang="en-US" sz="2400" dirty="0"/>
                        <a:t>-B</a:t>
                      </a:r>
                    </a:p>
                  </a:txBody>
                  <a:tcPr/>
                </a:tc>
                <a:tc>
                  <a:txBody>
                    <a:bodyPr/>
                    <a:lstStyle/>
                    <a:p>
                      <a:endParaRPr lang="en-US" sz="2400" dirty="0"/>
                    </a:p>
                  </a:txBody>
                  <a:tcPr/>
                </a:tc>
                <a:tc>
                  <a:txBody>
                    <a:bodyPr/>
                    <a:lstStyle/>
                    <a:p>
                      <a:r>
                        <a:rPr lang="en-US" sz="2400" dirty="0"/>
                        <a:t>-A</a:t>
                      </a:r>
                    </a:p>
                  </a:txBody>
                  <a:tcPr/>
                </a:tc>
                <a:extLst>
                  <a:ext uri="{0D108BD9-81ED-4DB2-BD59-A6C34878D82A}">
                    <a16:rowId xmlns:a16="http://schemas.microsoft.com/office/drawing/2014/main" val="4012444019"/>
                  </a:ext>
                </a:extLst>
              </a:tr>
              <a:tr h="370840">
                <a:tc>
                  <a:txBody>
                    <a:bodyPr/>
                    <a:lstStyle/>
                    <a:p>
                      <a:r>
                        <a:rPr lang="en-US" sz="2400" dirty="0"/>
                        <a:t>Hypoth. Syllogism (HS)</a:t>
                      </a:r>
                    </a:p>
                  </a:txBody>
                  <a:tcPr/>
                </a:tc>
                <a:tc>
                  <a:txBody>
                    <a:bodyPr/>
                    <a:lstStyle/>
                    <a:p>
                      <a:r>
                        <a:rPr lang="en-US" sz="2400" dirty="0"/>
                        <a:t>A</a:t>
                      </a:r>
                      <a:r>
                        <a:rPr lang="en-US" sz="2400" dirty="0">
                          <a:sym typeface="Wingdings" pitchFamily="2" charset="2"/>
                        </a:rPr>
                        <a:t>B</a:t>
                      </a:r>
                      <a:endParaRPr lang="en-US" sz="2400" dirty="0"/>
                    </a:p>
                  </a:txBody>
                  <a:tcPr/>
                </a:tc>
                <a:tc>
                  <a:txBody>
                    <a:bodyPr/>
                    <a:lstStyle/>
                    <a:p>
                      <a:r>
                        <a:rPr lang="en-US" sz="2400" dirty="0"/>
                        <a:t>B</a:t>
                      </a:r>
                      <a:r>
                        <a:rPr lang="en-US" sz="2400" dirty="0">
                          <a:sym typeface="Wingdings" pitchFamily="2" charset="2"/>
                        </a:rPr>
                        <a:t>C</a:t>
                      </a:r>
                      <a:endParaRPr lang="en-US" sz="2400" dirty="0"/>
                    </a:p>
                  </a:txBody>
                  <a:tcPr/>
                </a:tc>
                <a:tc>
                  <a:txBody>
                    <a:bodyPr/>
                    <a:lstStyle/>
                    <a:p>
                      <a:endParaRPr lang="en-US" sz="2400" dirty="0"/>
                    </a:p>
                  </a:txBody>
                  <a:tcPr/>
                </a:tc>
                <a:tc>
                  <a:txBody>
                    <a:bodyPr/>
                    <a:lstStyle/>
                    <a:p>
                      <a:r>
                        <a:rPr lang="en-US" sz="2400" dirty="0"/>
                        <a:t>A</a:t>
                      </a:r>
                      <a:r>
                        <a:rPr lang="en-US" sz="2400" dirty="0">
                          <a:sym typeface="Wingdings" pitchFamily="2" charset="2"/>
                        </a:rPr>
                        <a:t>C</a:t>
                      </a:r>
                      <a:endParaRPr lang="en-US" sz="2400" dirty="0"/>
                    </a:p>
                  </a:txBody>
                  <a:tcPr/>
                </a:tc>
                <a:extLst>
                  <a:ext uri="{0D108BD9-81ED-4DB2-BD59-A6C34878D82A}">
                    <a16:rowId xmlns:a16="http://schemas.microsoft.com/office/drawing/2014/main" val="1479405506"/>
                  </a:ext>
                </a:extLst>
              </a:tr>
              <a:tr h="370840">
                <a:tc>
                  <a:txBody>
                    <a:bodyPr/>
                    <a:lstStyle/>
                    <a:p>
                      <a:r>
                        <a:rPr lang="en-US" sz="2400" dirty="0"/>
                        <a:t>Conjunction (</a:t>
                      </a:r>
                      <a:r>
                        <a:rPr lang="en-US" sz="2400" dirty="0" err="1"/>
                        <a:t>Conj</a:t>
                      </a:r>
                      <a:r>
                        <a:rPr lang="en-US" sz="2400" dirty="0"/>
                        <a:t>)</a:t>
                      </a:r>
                    </a:p>
                  </a:txBody>
                  <a:tcPr/>
                </a:tc>
                <a:tc>
                  <a:txBody>
                    <a:bodyPr/>
                    <a:lstStyle/>
                    <a:p>
                      <a:r>
                        <a:rPr lang="en-US" sz="2400" dirty="0"/>
                        <a:t>A</a:t>
                      </a:r>
                    </a:p>
                  </a:txBody>
                  <a:tcPr/>
                </a:tc>
                <a:tc>
                  <a:txBody>
                    <a:bodyPr/>
                    <a:lstStyle/>
                    <a:p>
                      <a:r>
                        <a:rPr lang="en-US" sz="2400" dirty="0"/>
                        <a:t>B</a:t>
                      </a:r>
                    </a:p>
                  </a:txBody>
                  <a:tcPr/>
                </a:tc>
                <a:tc>
                  <a:txBody>
                    <a:bodyPr/>
                    <a:lstStyle/>
                    <a:p>
                      <a:endParaRPr lang="en-US" sz="2400" dirty="0"/>
                    </a:p>
                  </a:txBody>
                  <a:tcPr/>
                </a:tc>
                <a:tc>
                  <a:txBody>
                    <a:bodyPr/>
                    <a:lstStyle/>
                    <a:p>
                      <a:r>
                        <a:rPr lang="en-US" sz="2400" dirty="0"/>
                        <a:t>A&amp;B</a:t>
                      </a:r>
                    </a:p>
                  </a:txBody>
                  <a:tcPr/>
                </a:tc>
                <a:extLst>
                  <a:ext uri="{0D108BD9-81ED-4DB2-BD59-A6C34878D82A}">
                    <a16:rowId xmlns:a16="http://schemas.microsoft.com/office/drawing/2014/main" val="167082631"/>
                  </a:ext>
                </a:extLst>
              </a:tr>
              <a:tr h="370840">
                <a:tc>
                  <a:txBody>
                    <a:bodyPr/>
                    <a:lstStyle/>
                    <a:p>
                      <a:r>
                        <a:rPr lang="en-US" sz="2400" dirty="0"/>
                        <a:t>Simplification (Simp)</a:t>
                      </a:r>
                    </a:p>
                  </a:txBody>
                  <a:tcPr/>
                </a:tc>
                <a:tc>
                  <a:txBody>
                    <a:bodyPr/>
                    <a:lstStyle/>
                    <a:p>
                      <a:r>
                        <a:rPr lang="en-US" sz="2400" dirty="0"/>
                        <a:t>A&amp;B</a:t>
                      </a:r>
                    </a:p>
                  </a:txBody>
                  <a:tcPr/>
                </a:tc>
                <a:tc>
                  <a:txBody>
                    <a:bodyPr/>
                    <a:lstStyle/>
                    <a:p>
                      <a:endParaRPr lang="en-US" sz="2400" dirty="0"/>
                    </a:p>
                  </a:txBody>
                  <a:tcPr/>
                </a:tc>
                <a:tc>
                  <a:txBody>
                    <a:bodyPr/>
                    <a:lstStyle/>
                    <a:p>
                      <a:endParaRPr lang="en-US" sz="2400" dirty="0"/>
                    </a:p>
                  </a:txBody>
                  <a:tcPr/>
                </a:tc>
                <a:tc>
                  <a:txBody>
                    <a:bodyPr/>
                    <a:lstStyle/>
                    <a:p>
                      <a:r>
                        <a:rPr lang="en-US" sz="2400" dirty="0"/>
                        <a:t>A</a:t>
                      </a:r>
                    </a:p>
                  </a:txBody>
                  <a:tcPr/>
                </a:tc>
                <a:extLst>
                  <a:ext uri="{0D108BD9-81ED-4DB2-BD59-A6C34878D82A}">
                    <a16:rowId xmlns:a16="http://schemas.microsoft.com/office/drawing/2014/main" val="774497909"/>
                  </a:ext>
                </a:extLst>
              </a:tr>
              <a:tr h="370840">
                <a:tc>
                  <a:txBody>
                    <a:bodyPr/>
                    <a:lstStyle/>
                    <a:p>
                      <a:r>
                        <a:rPr lang="en-US" sz="2400" dirty="0"/>
                        <a:t>Addition (Add)</a:t>
                      </a:r>
                    </a:p>
                  </a:txBody>
                  <a:tcPr/>
                </a:tc>
                <a:tc>
                  <a:txBody>
                    <a:bodyPr/>
                    <a:lstStyle/>
                    <a:p>
                      <a:r>
                        <a:rPr lang="en-US" sz="2400" dirty="0"/>
                        <a:t>A</a:t>
                      </a:r>
                    </a:p>
                  </a:txBody>
                  <a:tcPr/>
                </a:tc>
                <a:tc>
                  <a:txBody>
                    <a:bodyPr/>
                    <a:lstStyle/>
                    <a:p>
                      <a:endParaRPr lang="en-US" sz="2400" dirty="0"/>
                    </a:p>
                  </a:txBody>
                  <a:tcPr/>
                </a:tc>
                <a:tc>
                  <a:txBody>
                    <a:bodyPr/>
                    <a:lstStyle/>
                    <a:p>
                      <a:endParaRPr lang="en-US" sz="2400" dirty="0"/>
                    </a:p>
                  </a:txBody>
                  <a:tcPr/>
                </a:tc>
                <a:tc>
                  <a:txBody>
                    <a:bodyPr/>
                    <a:lstStyle/>
                    <a:p>
                      <a:r>
                        <a:rPr lang="en-US" sz="2400" dirty="0" err="1"/>
                        <a:t>AvB</a:t>
                      </a:r>
                      <a:endParaRPr lang="en-US" sz="2400" dirty="0"/>
                    </a:p>
                  </a:txBody>
                  <a:tcPr/>
                </a:tc>
                <a:extLst>
                  <a:ext uri="{0D108BD9-81ED-4DB2-BD59-A6C34878D82A}">
                    <a16:rowId xmlns:a16="http://schemas.microsoft.com/office/drawing/2014/main" val="4076242356"/>
                  </a:ext>
                </a:extLst>
              </a:tr>
              <a:tr h="370840">
                <a:tc>
                  <a:txBody>
                    <a:bodyPr/>
                    <a:lstStyle/>
                    <a:p>
                      <a:r>
                        <a:rPr lang="en-US" sz="2400" dirty="0"/>
                        <a:t>Disjunctive Syllogism (DS)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t>AvB</a:t>
                      </a:r>
                      <a:endParaRPr lang="en-US" sz="2400" dirty="0"/>
                    </a:p>
                  </a:txBody>
                  <a:tcPr/>
                </a:tc>
                <a:tc>
                  <a:txBody>
                    <a:bodyPr/>
                    <a:lstStyle/>
                    <a:p>
                      <a:r>
                        <a:rPr lang="en-US" sz="2400" dirty="0"/>
                        <a:t>-A</a:t>
                      </a:r>
                    </a:p>
                  </a:txBody>
                  <a:tcPr/>
                </a:tc>
                <a:tc>
                  <a:txBody>
                    <a:bodyPr/>
                    <a:lstStyle/>
                    <a:p>
                      <a:endParaRPr lang="en-US" sz="2400" dirty="0"/>
                    </a:p>
                  </a:txBody>
                  <a:tcPr/>
                </a:tc>
                <a:tc>
                  <a:txBody>
                    <a:bodyPr/>
                    <a:lstStyle/>
                    <a:p>
                      <a:r>
                        <a:rPr lang="en-US" sz="2400" dirty="0"/>
                        <a:t>B</a:t>
                      </a:r>
                    </a:p>
                  </a:txBody>
                  <a:tcPr/>
                </a:tc>
                <a:extLst>
                  <a:ext uri="{0D108BD9-81ED-4DB2-BD59-A6C34878D82A}">
                    <a16:rowId xmlns:a16="http://schemas.microsoft.com/office/drawing/2014/main" val="4160915912"/>
                  </a:ext>
                </a:extLst>
              </a:tr>
              <a:tr h="370840">
                <a:tc>
                  <a:txBody>
                    <a:bodyPr/>
                    <a:lstStyle/>
                    <a:p>
                      <a:r>
                        <a:rPr lang="en-US" sz="2400" dirty="0"/>
                        <a:t>Constructive Dilemma (CD)</a:t>
                      </a:r>
                    </a:p>
                  </a:txBody>
                  <a:tcPr/>
                </a:tc>
                <a:tc>
                  <a:txBody>
                    <a:bodyPr/>
                    <a:lstStyle/>
                    <a:p>
                      <a:r>
                        <a:rPr lang="en-US" sz="2400" dirty="0"/>
                        <a:t>A</a:t>
                      </a:r>
                      <a:r>
                        <a:rPr lang="en-US" sz="2400" dirty="0">
                          <a:sym typeface="Wingdings" pitchFamily="2" charset="2"/>
                        </a:rPr>
                        <a:t>B</a:t>
                      </a:r>
                      <a:endParaRPr lang="en-US" sz="2400" dirty="0"/>
                    </a:p>
                  </a:txBody>
                  <a:tcPr/>
                </a:tc>
                <a:tc>
                  <a:txBody>
                    <a:bodyPr/>
                    <a:lstStyle/>
                    <a:p>
                      <a:r>
                        <a:rPr lang="en-US" sz="2400" dirty="0"/>
                        <a:t>C</a:t>
                      </a:r>
                      <a:r>
                        <a:rPr lang="en-US" sz="2400" dirty="0">
                          <a:sym typeface="Wingdings" pitchFamily="2" charset="2"/>
                        </a:rPr>
                        <a:t>D</a:t>
                      </a:r>
                      <a:endParaRPr lang="en-US" sz="2400" dirty="0"/>
                    </a:p>
                  </a:txBody>
                  <a:tcPr/>
                </a:tc>
                <a:tc>
                  <a:txBody>
                    <a:bodyPr/>
                    <a:lstStyle/>
                    <a:p>
                      <a:r>
                        <a:rPr lang="en-US" sz="2400" dirty="0" err="1"/>
                        <a:t>AvC</a:t>
                      </a:r>
                      <a:endParaRPr lang="en-US" sz="2400" dirty="0"/>
                    </a:p>
                  </a:txBody>
                  <a:tcPr/>
                </a:tc>
                <a:tc>
                  <a:txBody>
                    <a:bodyPr/>
                    <a:lstStyle/>
                    <a:p>
                      <a:r>
                        <a:rPr lang="en-US" sz="2400" dirty="0" err="1"/>
                        <a:t>BvD</a:t>
                      </a:r>
                      <a:endParaRPr lang="en-US" sz="2400" dirty="0"/>
                    </a:p>
                  </a:txBody>
                  <a:tcPr/>
                </a:tc>
                <a:extLst>
                  <a:ext uri="{0D108BD9-81ED-4DB2-BD59-A6C34878D82A}">
                    <a16:rowId xmlns:a16="http://schemas.microsoft.com/office/drawing/2014/main" val="391002876"/>
                  </a:ext>
                </a:extLst>
              </a:tr>
            </a:tbl>
          </a:graphicData>
        </a:graphic>
      </p:graphicFrame>
      <p:sp>
        <p:nvSpPr>
          <p:cNvPr id="8" name="Triangle 7">
            <a:extLst>
              <a:ext uri="{FF2B5EF4-FFF2-40B4-BE49-F238E27FC236}">
                <a16:creationId xmlns:a16="http://schemas.microsoft.com/office/drawing/2014/main" id="{800EC529-1120-000A-4C93-E41AA3599317}"/>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a:t>
            </a:r>
          </a:p>
          <a:p>
            <a:pPr algn="ctr"/>
            <a:endParaRPr lang="en-US" sz="3200" dirty="0">
              <a:solidFill>
                <a:schemeClr val="tx1"/>
              </a:solidFill>
            </a:endParaRPr>
          </a:p>
        </p:txBody>
      </p:sp>
    </p:spTree>
    <p:extLst>
      <p:ext uri="{BB962C8B-B14F-4D97-AF65-F5344CB8AC3E}">
        <p14:creationId xmlns:p14="http://schemas.microsoft.com/office/powerpoint/2010/main" val="29621613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1806"/>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Formal Logic: Truth Functional Logic</a:t>
            </a:r>
            <a:endParaRPr lang="en-US" dirty="0"/>
          </a:p>
        </p:txBody>
      </p:sp>
      <p:cxnSp>
        <p:nvCxnSpPr>
          <p:cNvPr id="10" name="Straight Arrow Connector 9">
            <a:extLst>
              <a:ext uri="{FF2B5EF4-FFF2-40B4-BE49-F238E27FC236}">
                <a16:creationId xmlns:a16="http://schemas.microsoft.com/office/drawing/2014/main" id="{4B31F078-93ED-57F2-3A12-1B6B1EB67BC1}"/>
              </a:ext>
            </a:extLst>
          </p:cNvPr>
          <p:cNvCxnSpPr>
            <a:cxnSpLocks/>
          </p:cNvCxnSpPr>
          <p:nvPr/>
        </p:nvCxnSpPr>
        <p:spPr>
          <a:xfrm flipV="1">
            <a:off x="80266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859A8-E246-BCE2-4ABC-AD26F64EA64C}"/>
              </a:ext>
            </a:extLst>
          </p:cNvPr>
          <p:cNvCxnSpPr>
            <a:cxnSpLocks/>
          </p:cNvCxnSpPr>
          <p:nvPr/>
        </p:nvCxnSpPr>
        <p:spPr>
          <a:xfrm flipV="1">
            <a:off x="1445392" y="3540020"/>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D9CF4AD-F6E9-9DFF-5F43-F9D73792E3C0}"/>
              </a:ext>
            </a:extLst>
          </p:cNvPr>
          <p:cNvCxnSpPr>
            <a:cxnSpLocks/>
          </p:cNvCxnSpPr>
          <p:nvPr/>
        </p:nvCxnSpPr>
        <p:spPr>
          <a:xfrm flipV="1">
            <a:off x="1166192" y="1288133"/>
            <a:ext cx="0" cy="137777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E85EF5F-B0B0-18CA-1221-E6F592588168}"/>
              </a:ext>
            </a:extLst>
          </p:cNvPr>
          <p:cNvSpPr txBox="1"/>
          <p:nvPr/>
        </p:nvSpPr>
        <p:spPr>
          <a:xfrm>
            <a:off x="2219961" y="735162"/>
            <a:ext cx="9561221" cy="461665"/>
          </a:xfrm>
          <a:prstGeom prst="rect">
            <a:avLst/>
          </a:prstGeom>
          <a:noFill/>
        </p:spPr>
        <p:txBody>
          <a:bodyPr wrap="square" rtlCol="0">
            <a:spAutoFit/>
          </a:bodyPr>
          <a:lstStyle/>
          <a:p>
            <a:r>
              <a:rPr lang="en-US" sz="2400" b="1" dirty="0"/>
              <a:t>The rules of inference</a:t>
            </a:r>
          </a:p>
        </p:txBody>
      </p:sp>
      <p:graphicFrame>
        <p:nvGraphicFramePr>
          <p:cNvPr id="5" name="Table 7">
            <a:extLst>
              <a:ext uri="{FF2B5EF4-FFF2-40B4-BE49-F238E27FC236}">
                <a16:creationId xmlns:a16="http://schemas.microsoft.com/office/drawing/2014/main" id="{4E8B7437-7CBA-1412-05C1-66FB30791BCF}"/>
              </a:ext>
            </a:extLst>
          </p:cNvPr>
          <p:cNvGraphicFramePr>
            <a:graphicFrameLocks noGrp="1"/>
          </p:cNvGraphicFramePr>
          <p:nvPr>
            <p:extLst>
              <p:ext uri="{D42A27DB-BD31-4B8C-83A1-F6EECF244321}">
                <p14:modId xmlns:p14="http://schemas.microsoft.com/office/powerpoint/2010/main" val="1766973100"/>
              </p:ext>
            </p:extLst>
          </p:nvPr>
        </p:nvGraphicFramePr>
        <p:xfrm>
          <a:off x="1921566" y="1288133"/>
          <a:ext cx="10270434" cy="4572000"/>
        </p:xfrm>
        <a:graphic>
          <a:graphicData uri="http://schemas.openxmlformats.org/drawingml/2006/table">
            <a:tbl>
              <a:tblPr firstRow="1" bandRow="1">
                <a:tableStyleId>{5C22544A-7EE6-4342-B048-85BDC9FD1C3A}</a:tableStyleId>
              </a:tblPr>
              <a:tblGrid>
                <a:gridCol w="3385220">
                  <a:extLst>
                    <a:ext uri="{9D8B030D-6E8A-4147-A177-3AD203B41FA5}">
                      <a16:colId xmlns:a16="http://schemas.microsoft.com/office/drawing/2014/main" val="2785195125"/>
                    </a:ext>
                  </a:extLst>
                </a:gridCol>
                <a:gridCol w="1485900">
                  <a:extLst>
                    <a:ext uri="{9D8B030D-6E8A-4147-A177-3AD203B41FA5}">
                      <a16:colId xmlns:a16="http://schemas.microsoft.com/office/drawing/2014/main" val="3599921618"/>
                    </a:ext>
                  </a:extLst>
                </a:gridCol>
                <a:gridCol w="1877785">
                  <a:extLst>
                    <a:ext uri="{9D8B030D-6E8A-4147-A177-3AD203B41FA5}">
                      <a16:colId xmlns:a16="http://schemas.microsoft.com/office/drawing/2014/main" val="3280824711"/>
                    </a:ext>
                  </a:extLst>
                </a:gridCol>
                <a:gridCol w="1485900">
                  <a:extLst>
                    <a:ext uri="{9D8B030D-6E8A-4147-A177-3AD203B41FA5}">
                      <a16:colId xmlns:a16="http://schemas.microsoft.com/office/drawing/2014/main" val="699503927"/>
                    </a:ext>
                  </a:extLst>
                </a:gridCol>
                <a:gridCol w="2035629">
                  <a:extLst>
                    <a:ext uri="{9D8B030D-6E8A-4147-A177-3AD203B41FA5}">
                      <a16:colId xmlns:a16="http://schemas.microsoft.com/office/drawing/2014/main" val="833654004"/>
                    </a:ext>
                  </a:extLst>
                </a:gridCol>
              </a:tblGrid>
              <a:tr h="370840">
                <a:tc>
                  <a:txBody>
                    <a:bodyPr/>
                    <a:lstStyle/>
                    <a:p>
                      <a:r>
                        <a:rPr lang="en-US" sz="2400" dirty="0"/>
                        <a:t>Rule</a:t>
                      </a:r>
                    </a:p>
                  </a:txBody>
                  <a:tcPr/>
                </a:tc>
                <a:tc>
                  <a:txBody>
                    <a:bodyPr/>
                    <a:lstStyle/>
                    <a:p>
                      <a:r>
                        <a:rPr lang="en-US" sz="2400" dirty="0"/>
                        <a:t>Premise 1</a:t>
                      </a:r>
                    </a:p>
                  </a:txBody>
                  <a:tcPr/>
                </a:tc>
                <a:tc>
                  <a:txBody>
                    <a:bodyPr/>
                    <a:lstStyle/>
                    <a:p>
                      <a:r>
                        <a:rPr lang="en-US" sz="2400" dirty="0"/>
                        <a:t>Conclusion</a:t>
                      </a:r>
                    </a:p>
                  </a:txBody>
                  <a:tcPr/>
                </a:tc>
                <a:tc>
                  <a:txBody>
                    <a:bodyPr/>
                    <a:lstStyle/>
                    <a:p>
                      <a:r>
                        <a:rPr lang="en-US" sz="2400" dirty="0"/>
                        <a:t>Premise 1</a:t>
                      </a:r>
                    </a:p>
                  </a:txBody>
                  <a:tcPr/>
                </a:tc>
                <a:tc>
                  <a:txBody>
                    <a:bodyPr/>
                    <a:lstStyle/>
                    <a:p>
                      <a:r>
                        <a:rPr lang="en-US" sz="2400" dirty="0"/>
                        <a:t>Conclusion</a:t>
                      </a:r>
                    </a:p>
                  </a:txBody>
                  <a:tcPr/>
                </a:tc>
                <a:extLst>
                  <a:ext uri="{0D108BD9-81ED-4DB2-BD59-A6C34878D82A}">
                    <a16:rowId xmlns:a16="http://schemas.microsoft.com/office/drawing/2014/main" val="2195665774"/>
                  </a:ext>
                </a:extLst>
              </a:tr>
              <a:tr h="370840">
                <a:tc>
                  <a:txBody>
                    <a:bodyPr/>
                    <a:lstStyle/>
                    <a:p>
                      <a:r>
                        <a:rPr lang="en-US" sz="2400" dirty="0"/>
                        <a:t>Double Negation (DN)</a:t>
                      </a:r>
                    </a:p>
                  </a:txBody>
                  <a:tcPr/>
                </a:tc>
                <a:tc>
                  <a:txBody>
                    <a:bodyPr/>
                    <a:lstStyle/>
                    <a:p>
                      <a:r>
                        <a:rPr lang="en-US" sz="2400" dirty="0"/>
                        <a:t>A</a:t>
                      </a:r>
                    </a:p>
                  </a:txBody>
                  <a:tcPr/>
                </a:tc>
                <a:tc>
                  <a:txBody>
                    <a:bodyPr/>
                    <a:lstStyle/>
                    <a:p>
                      <a:r>
                        <a:rPr lang="en-US" sz="2400" dirty="0"/>
                        <a:t>- - A</a:t>
                      </a:r>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2798278478"/>
                  </a:ext>
                </a:extLst>
              </a:tr>
              <a:tr h="370840">
                <a:tc>
                  <a:txBody>
                    <a:bodyPr/>
                    <a:lstStyle/>
                    <a:p>
                      <a:r>
                        <a:rPr lang="en-US" sz="2400" dirty="0" err="1"/>
                        <a:t>DeMorgan’s</a:t>
                      </a:r>
                      <a:r>
                        <a:rPr lang="en-US" sz="2400" dirty="0"/>
                        <a:t> </a:t>
                      </a:r>
                      <a:r>
                        <a:rPr lang="en-US" sz="2400" dirty="0" err="1"/>
                        <a:t>Theor</a:t>
                      </a:r>
                      <a:r>
                        <a:rPr lang="en-US" sz="2400" dirty="0"/>
                        <a:t>. (</a:t>
                      </a:r>
                      <a:r>
                        <a:rPr lang="en-US" sz="2400" dirty="0" err="1"/>
                        <a:t>DeM</a:t>
                      </a:r>
                      <a:r>
                        <a:rPr lang="en-US" sz="2400" dirty="0"/>
                        <a:t>)</a:t>
                      </a:r>
                    </a:p>
                  </a:txBody>
                  <a:tcPr/>
                </a:tc>
                <a:tc>
                  <a:txBody>
                    <a:bodyPr/>
                    <a:lstStyle/>
                    <a:p>
                      <a:r>
                        <a:rPr lang="en-US" sz="2400" dirty="0"/>
                        <a:t>-(</a:t>
                      </a:r>
                      <a:r>
                        <a:rPr lang="en-US" sz="2400" dirty="0" err="1"/>
                        <a:t>AvB</a:t>
                      </a:r>
                      <a:r>
                        <a:rPr lang="en-US" sz="2400" dirty="0"/>
                        <a:t>)</a:t>
                      </a:r>
                    </a:p>
                  </a:txBody>
                  <a:tcPr/>
                </a:tc>
                <a:tc>
                  <a:txBody>
                    <a:bodyPr/>
                    <a:lstStyle/>
                    <a:p>
                      <a:r>
                        <a:rPr lang="en-US" sz="2400" dirty="0"/>
                        <a:t>-A&amp;-B</a:t>
                      </a:r>
                    </a:p>
                  </a:txBody>
                  <a:tcPr/>
                </a:tc>
                <a:tc>
                  <a:txBody>
                    <a:bodyPr/>
                    <a:lstStyle/>
                    <a:p>
                      <a:r>
                        <a:rPr lang="en-US" sz="2400" dirty="0"/>
                        <a:t>-(A&amp;B)</a:t>
                      </a:r>
                    </a:p>
                  </a:txBody>
                  <a:tcPr/>
                </a:tc>
                <a:tc>
                  <a:txBody>
                    <a:bodyPr/>
                    <a:lstStyle/>
                    <a:p>
                      <a:r>
                        <a:rPr lang="en-US" sz="2400" dirty="0"/>
                        <a:t>-Av-B</a:t>
                      </a:r>
                    </a:p>
                  </a:txBody>
                  <a:tcPr/>
                </a:tc>
                <a:extLst>
                  <a:ext uri="{0D108BD9-81ED-4DB2-BD59-A6C34878D82A}">
                    <a16:rowId xmlns:a16="http://schemas.microsoft.com/office/drawing/2014/main" val="4012444019"/>
                  </a:ext>
                </a:extLst>
              </a:tr>
              <a:tr h="370840">
                <a:tc>
                  <a:txBody>
                    <a:bodyPr/>
                    <a:lstStyle/>
                    <a:p>
                      <a:r>
                        <a:rPr lang="en-US" sz="2400" dirty="0"/>
                        <a:t>Distributive (</a:t>
                      </a:r>
                      <a:r>
                        <a:rPr lang="en-US" sz="2400" dirty="0" err="1"/>
                        <a:t>Dist</a:t>
                      </a:r>
                      <a:r>
                        <a:rPr lang="en-US" sz="2400" dirty="0"/>
                        <a:t>)</a:t>
                      </a:r>
                    </a:p>
                  </a:txBody>
                  <a:tcPr/>
                </a:tc>
                <a:tc>
                  <a:txBody>
                    <a:bodyPr/>
                    <a:lstStyle/>
                    <a:p>
                      <a:r>
                        <a:rPr lang="en-US" sz="2400" dirty="0"/>
                        <a:t>Av(B&amp;C)</a:t>
                      </a:r>
                    </a:p>
                  </a:txBody>
                  <a:tcPr/>
                </a:tc>
                <a:tc>
                  <a:txBody>
                    <a:bodyPr/>
                    <a:lstStyle/>
                    <a:p>
                      <a:r>
                        <a:rPr lang="en-US" sz="2400" dirty="0"/>
                        <a:t>(</a:t>
                      </a:r>
                      <a:r>
                        <a:rPr lang="en-US" sz="2400" dirty="0" err="1"/>
                        <a:t>AvB</a:t>
                      </a:r>
                      <a:r>
                        <a:rPr lang="en-US" sz="2400" dirty="0"/>
                        <a:t>) &amp; (</a:t>
                      </a:r>
                      <a:r>
                        <a:rPr lang="en-US" sz="2400" dirty="0" err="1"/>
                        <a:t>AvC</a:t>
                      </a:r>
                      <a:r>
                        <a:rPr lang="en-US" sz="2400" dirty="0"/>
                        <a:t>)</a:t>
                      </a:r>
                    </a:p>
                  </a:txBody>
                  <a:tcPr/>
                </a:tc>
                <a:tc>
                  <a:txBody>
                    <a:bodyPr/>
                    <a:lstStyle/>
                    <a:p>
                      <a:r>
                        <a:rPr lang="en-US" sz="2400" dirty="0"/>
                        <a:t>A&amp;(</a:t>
                      </a:r>
                      <a:r>
                        <a:rPr lang="en-US" sz="2400" dirty="0" err="1"/>
                        <a:t>BvC</a:t>
                      </a:r>
                      <a:r>
                        <a:rPr lang="en-US" sz="2400" dirty="0"/>
                        <a:t>)</a:t>
                      </a:r>
                    </a:p>
                  </a:txBody>
                  <a:tcPr/>
                </a:tc>
                <a:tc>
                  <a:txBody>
                    <a:bodyPr/>
                    <a:lstStyle/>
                    <a:p>
                      <a:r>
                        <a:rPr lang="en-US" sz="2400" dirty="0"/>
                        <a:t>(A&amp;B) v (A&amp;C)</a:t>
                      </a:r>
                    </a:p>
                  </a:txBody>
                  <a:tcPr/>
                </a:tc>
                <a:extLst>
                  <a:ext uri="{0D108BD9-81ED-4DB2-BD59-A6C34878D82A}">
                    <a16:rowId xmlns:a16="http://schemas.microsoft.com/office/drawing/2014/main" val="1479405506"/>
                  </a:ext>
                </a:extLst>
              </a:tr>
              <a:tr h="370840">
                <a:tc>
                  <a:txBody>
                    <a:bodyPr/>
                    <a:lstStyle/>
                    <a:p>
                      <a:r>
                        <a:rPr lang="en-US" sz="2400" dirty="0"/>
                        <a:t>Associative (Assoc)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Av(</a:t>
                      </a:r>
                      <a:r>
                        <a:rPr lang="en-US" sz="2400" dirty="0" err="1"/>
                        <a:t>BvC</a:t>
                      </a:r>
                      <a:r>
                        <a:rPr lang="en-US" sz="2400" dirty="0"/>
                        <a:t>)</a:t>
                      </a:r>
                    </a:p>
                  </a:txBody>
                  <a:tcPr/>
                </a:tc>
                <a:tc>
                  <a:txBody>
                    <a:bodyPr/>
                    <a:lstStyle/>
                    <a:p>
                      <a:r>
                        <a:rPr lang="en-US" sz="2400" dirty="0"/>
                        <a:t>(</a:t>
                      </a:r>
                      <a:r>
                        <a:rPr lang="en-US" sz="2400" dirty="0" err="1"/>
                        <a:t>AvB</a:t>
                      </a:r>
                      <a:r>
                        <a:rPr lang="en-US" sz="2400" dirty="0"/>
                        <a:t>)</a:t>
                      </a:r>
                      <a:r>
                        <a:rPr lang="en-US" sz="2400" dirty="0" err="1"/>
                        <a:t>vC</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A&amp;(B&amp;C)</a:t>
                      </a:r>
                    </a:p>
                  </a:txBody>
                  <a:tcPr/>
                </a:tc>
                <a:tc>
                  <a:txBody>
                    <a:bodyPr/>
                    <a:lstStyle/>
                    <a:p>
                      <a:r>
                        <a:rPr lang="en-US" sz="2400" dirty="0"/>
                        <a:t>(A&amp;B)&amp;C</a:t>
                      </a:r>
                    </a:p>
                  </a:txBody>
                  <a:tcPr/>
                </a:tc>
                <a:extLst>
                  <a:ext uri="{0D108BD9-81ED-4DB2-BD59-A6C34878D82A}">
                    <a16:rowId xmlns:a16="http://schemas.microsoft.com/office/drawing/2014/main" val="167082631"/>
                  </a:ext>
                </a:extLst>
              </a:tr>
              <a:tr h="370840">
                <a:tc>
                  <a:txBody>
                    <a:bodyPr/>
                    <a:lstStyle/>
                    <a:p>
                      <a:r>
                        <a:rPr lang="en-US" sz="2400" dirty="0"/>
                        <a:t>Commutative (Comm)</a:t>
                      </a:r>
                    </a:p>
                  </a:txBody>
                  <a:tcPr/>
                </a:tc>
                <a:tc>
                  <a:txBody>
                    <a:bodyPr/>
                    <a:lstStyle/>
                    <a:p>
                      <a:r>
                        <a:rPr lang="en-US" sz="2400" dirty="0" err="1"/>
                        <a:t>AvB</a:t>
                      </a:r>
                      <a:endParaRPr lang="en-US" sz="2400" dirty="0"/>
                    </a:p>
                  </a:txBody>
                  <a:tcPr/>
                </a:tc>
                <a:tc>
                  <a:txBody>
                    <a:bodyPr/>
                    <a:lstStyle/>
                    <a:p>
                      <a:r>
                        <a:rPr lang="en-US" sz="2400" dirty="0" err="1"/>
                        <a:t>BvA</a:t>
                      </a:r>
                      <a:endParaRPr lang="en-US" sz="2400" dirty="0"/>
                    </a:p>
                  </a:txBody>
                  <a:tcPr/>
                </a:tc>
                <a:tc>
                  <a:txBody>
                    <a:bodyPr/>
                    <a:lstStyle/>
                    <a:p>
                      <a:r>
                        <a:rPr lang="en-US" sz="2400" dirty="0"/>
                        <a:t>A&amp;B</a:t>
                      </a:r>
                    </a:p>
                  </a:txBody>
                  <a:tcPr/>
                </a:tc>
                <a:tc>
                  <a:txBody>
                    <a:bodyPr/>
                    <a:lstStyle/>
                    <a:p>
                      <a:r>
                        <a:rPr lang="en-US" sz="2400" dirty="0"/>
                        <a:t>B&amp;A</a:t>
                      </a:r>
                    </a:p>
                  </a:txBody>
                  <a:tcPr/>
                </a:tc>
                <a:extLst>
                  <a:ext uri="{0D108BD9-81ED-4DB2-BD59-A6C34878D82A}">
                    <a16:rowId xmlns:a16="http://schemas.microsoft.com/office/drawing/2014/main" val="774497909"/>
                  </a:ext>
                </a:extLst>
              </a:tr>
              <a:tr h="370840">
                <a:tc>
                  <a:txBody>
                    <a:bodyPr/>
                    <a:lstStyle/>
                    <a:p>
                      <a:r>
                        <a:rPr lang="en-US" sz="2400" dirty="0"/>
                        <a:t>Contradiction (Contra)</a:t>
                      </a:r>
                    </a:p>
                  </a:txBody>
                  <a:tcPr/>
                </a:tc>
                <a:tc>
                  <a:txBody>
                    <a:bodyPr/>
                    <a:lstStyle/>
                    <a:p>
                      <a:r>
                        <a:rPr lang="en-US" sz="2400" dirty="0"/>
                        <a:t>A</a:t>
                      </a:r>
                      <a:r>
                        <a:rPr lang="en-US" sz="2400" dirty="0">
                          <a:sym typeface="Wingdings" pitchFamily="2" charset="2"/>
                        </a:rPr>
                        <a:t>B</a:t>
                      </a:r>
                      <a:endParaRPr lang="en-US" sz="2400" dirty="0"/>
                    </a:p>
                  </a:txBody>
                  <a:tcPr/>
                </a:tc>
                <a:tc>
                  <a:txBody>
                    <a:bodyPr/>
                    <a:lstStyle/>
                    <a:p>
                      <a:r>
                        <a:rPr lang="en-US" sz="2400" dirty="0"/>
                        <a:t>-B</a:t>
                      </a:r>
                      <a:r>
                        <a:rPr lang="en-US" sz="2400" dirty="0">
                          <a:sym typeface="Wingdings" pitchFamily="2" charset="2"/>
                        </a:rPr>
                        <a:t>-A</a:t>
                      </a:r>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4076242356"/>
                  </a:ext>
                </a:extLst>
              </a:tr>
              <a:tr h="370840">
                <a:tc>
                  <a:txBody>
                    <a:bodyPr/>
                    <a:lstStyle/>
                    <a:p>
                      <a:r>
                        <a:rPr lang="en-US" sz="2400" dirty="0"/>
                        <a:t>Exportation (Exp)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(A&amp;B)</a:t>
                      </a:r>
                      <a:r>
                        <a:rPr lang="en-US" sz="2400" dirty="0">
                          <a:sym typeface="Wingdings" pitchFamily="2" charset="2"/>
                        </a:rPr>
                        <a:t>C</a:t>
                      </a:r>
                      <a:endParaRPr lang="en-US" sz="2400" dirty="0"/>
                    </a:p>
                  </a:txBody>
                  <a:tcPr/>
                </a:tc>
                <a:tc>
                  <a:txBody>
                    <a:bodyPr/>
                    <a:lstStyle/>
                    <a:p>
                      <a:r>
                        <a:rPr lang="en-US" sz="2400" dirty="0"/>
                        <a:t>A</a:t>
                      </a:r>
                      <a:r>
                        <a:rPr lang="en-US" sz="2400" dirty="0">
                          <a:sym typeface="Wingdings" pitchFamily="2" charset="2"/>
                        </a:rPr>
                        <a:t>(BC)</a:t>
                      </a:r>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4160915912"/>
                  </a:ext>
                </a:extLst>
              </a:tr>
              <a:tr h="370840">
                <a:tc>
                  <a:txBody>
                    <a:bodyPr/>
                    <a:lstStyle/>
                    <a:p>
                      <a:r>
                        <a:rPr lang="en-US" sz="2400" dirty="0"/>
                        <a:t>Implicature (</a:t>
                      </a:r>
                      <a:r>
                        <a:rPr lang="en-US" sz="2400" dirty="0" err="1"/>
                        <a:t>Impl</a:t>
                      </a:r>
                      <a:r>
                        <a:rPr lang="en-US" sz="2400" dirty="0"/>
                        <a:t>)</a:t>
                      </a:r>
                    </a:p>
                  </a:txBody>
                  <a:tcPr/>
                </a:tc>
                <a:tc>
                  <a:txBody>
                    <a:bodyPr/>
                    <a:lstStyle/>
                    <a:p>
                      <a:r>
                        <a:rPr lang="en-US" sz="2400" dirty="0"/>
                        <a:t>A</a:t>
                      </a:r>
                      <a:r>
                        <a:rPr lang="en-US" sz="2400" dirty="0">
                          <a:sym typeface="Wingdings" pitchFamily="2" charset="2"/>
                        </a:rPr>
                        <a:t>B</a:t>
                      </a:r>
                      <a:endParaRPr lang="en-US" sz="2400" dirty="0"/>
                    </a:p>
                  </a:txBody>
                  <a:tcPr/>
                </a:tc>
                <a:tc>
                  <a:txBody>
                    <a:bodyPr/>
                    <a:lstStyle/>
                    <a:p>
                      <a:r>
                        <a:rPr lang="en-US" sz="2400" dirty="0"/>
                        <a:t>-</a:t>
                      </a:r>
                      <a:r>
                        <a:rPr lang="en-US" sz="2400" dirty="0" err="1"/>
                        <a:t>AvB</a:t>
                      </a:r>
                      <a:endParaRPr lang="en-US" sz="2400" dirty="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391002876"/>
                  </a:ext>
                </a:extLst>
              </a:tr>
              <a:tr h="370840">
                <a:tc>
                  <a:txBody>
                    <a:bodyPr/>
                    <a:lstStyle/>
                    <a:p>
                      <a:r>
                        <a:rPr lang="en-US" sz="2400" dirty="0"/>
                        <a:t>Tautology Taut)</a:t>
                      </a:r>
                    </a:p>
                  </a:txBody>
                  <a:tcPr/>
                </a:tc>
                <a:tc>
                  <a:txBody>
                    <a:bodyPr/>
                    <a:lstStyle/>
                    <a:p>
                      <a:r>
                        <a:rPr lang="en-US" sz="2400" dirty="0" err="1"/>
                        <a:t>AvA</a:t>
                      </a:r>
                      <a:endParaRPr lang="en-US" sz="2400" dirty="0"/>
                    </a:p>
                  </a:txBody>
                  <a:tcPr/>
                </a:tc>
                <a:tc>
                  <a:txBody>
                    <a:bodyPr/>
                    <a:lstStyle/>
                    <a:p>
                      <a:r>
                        <a:rPr lang="en-US" sz="2400" dirty="0"/>
                        <a:t>A</a:t>
                      </a:r>
                    </a:p>
                  </a:txBody>
                  <a:tcPr/>
                </a:tc>
                <a:tc>
                  <a:txBody>
                    <a:bodyPr/>
                    <a:lstStyle/>
                    <a:p>
                      <a:r>
                        <a:rPr lang="en-US" sz="2400" dirty="0"/>
                        <a:t>A&amp;A</a:t>
                      </a:r>
                    </a:p>
                  </a:txBody>
                  <a:tcPr/>
                </a:tc>
                <a:tc>
                  <a:txBody>
                    <a:bodyPr/>
                    <a:lstStyle/>
                    <a:p>
                      <a:r>
                        <a:rPr lang="en-US" sz="2400" dirty="0"/>
                        <a:t>A</a:t>
                      </a:r>
                    </a:p>
                  </a:txBody>
                  <a:tcPr/>
                </a:tc>
                <a:extLst>
                  <a:ext uri="{0D108BD9-81ED-4DB2-BD59-A6C34878D82A}">
                    <a16:rowId xmlns:a16="http://schemas.microsoft.com/office/drawing/2014/main" val="3340047106"/>
                  </a:ext>
                </a:extLst>
              </a:tr>
            </a:tbl>
          </a:graphicData>
        </a:graphic>
      </p:graphicFrame>
      <p:sp>
        <p:nvSpPr>
          <p:cNvPr id="3" name="Triangle 2">
            <a:extLst>
              <a:ext uri="{FF2B5EF4-FFF2-40B4-BE49-F238E27FC236}">
                <a16:creationId xmlns:a16="http://schemas.microsoft.com/office/drawing/2014/main" id="{1A926026-C061-CA74-FEEB-9126F3611485}"/>
              </a:ext>
            </a:extLst>
          </p:cNvPr>
          <p:cNvSpPr/>
          <p:nvPr/>
        </p:nvSpPr>
        <p:spPr>
          <a:xfrm>
            <a:off x="410818" y="2257872"/>
            <a:ext cx="1510748" cy="128214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a:t>
            </a:r>
          </a:p>
          <a:p>
            <a:pPr algn="ctr"/>
            <a:endParaRPr lang="en-US" sz="3200" dirty="0">
              <a:solidFill>
                <a:schemeClr val="tx1"/>
              </a:solidFill>
            </a:endParaRPr>
          </a:p>
        </p:txBody>
      </p:sp>
    </p:spTree>
    <p:extLst>
      <p:ext uri="{BB962C8B-B14F-4D97-AF65-F5344CB8AC3E}">
        <p14:creationId xmlns:p14="http://schemas.microsoft.com/office/powerpoint/2010/main" val="205282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5025"/>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Arguments</a:t>
            </a:r>
            <a:endParaRPr lang="en-US" dirty="0"/>
          </a:p>
        </p:txBody>
      </p:sp>
      <p:sp>
        <p:nvSpPr>
          <p:cNvPr id="6" name="Text Placeholder 2">
            <a:extLst>
              <a:ext uri="{FF2B5EF4-FFF2-40B4-BE49-F238E27FC236}">
                <a16:creationId xmlns:a16="http://schemas.microsoft.com/office/drawing/2014/main" id="{6B464C5D-357E-DDF3-8CED-B28A46FF8B2D}"/>
              </a:ext>
            </a:extLst>
          </p:cNvPr>
          <p:cNvSpPr txBox="1">
            <a:spLocks/>
          </p:cNvSpPr>
          <p:nvPr/>
        </p:nvSpPr>
        <p:spPr>
          <a:xfrm>
            <a:off x="3437652" y="738381"/>
            <a:ext cx="8480369" cy="31252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sz="2800" dirty="0">
                <a:solidFill>
                  <a:srgbClr val="131F33"/>
                </a:solidFill>
                <a:latin typeface="Calibri" panose="020F0502020204030204" pitchFamily="34" charset="0"/>
                <a:cs typeface="Calibri" panose="020F0502020204030204" pitchFamily="34" charset="0"/>
              </a:rPr>
              <a:t>Arguments come in (at least) two types: deductive &amp; inductive</a:t>
            </a:r>
          </a:p>
          <a:p>
            <a:pPr marL="114300" indent="0">
              <a:buFont typeface="Arial"/>
              <a:buNone/>
            </a:pPr>
            <a:endParaRPr lang="en-US" sz="2800" dirty="0">
              <a:solidFill>
                <a:srgbClr val="131F33"/>
              </a:solidFill>
              <a:latin typeface="Calibri" panose="020F0502020204030204" pitchFamily="34" charset="0"/>
              <a:cs typeface="Calibri" panose="020F0502020204030204" pitchFamily="34" charset="0"/>
            </a:endParaRPr>
          </a:p>
          <a:p>
            <a:pPr marL="114300" indent="0">
              <a:buNone/>
            </a:pPr>
            <a:r>
              <a:rPr lang="en-US" sz="2800" b="1" dirty="0">
                <a:solidFill>
                  <a:srgbClr val="131F33"/>
                </a:solidFill>
                <a:latin typeface="Calibri" panose="020F0502020204030204" pitchFamily="34" charset="0"/>
                <a:cs typeface="Calibri" panose="020F0502020204030204" pitchFamily="34" charset="0"/>
              </a:rPr>
              <a:t>Deductive arguments</a:t>
            </a:r>
            <a:r>
              <a:rPr lang="en-US" sz="2800" dirty="0">
                <a:solidFill>
                  <a:srgbClr val="131F33"/>
                </a:solidFill>
                <a:latin typeface="Calibri" panose="020F0502020204030204" pitchFamily="34" charset="0"/>
                <a:cs typeface="Calibri" panose="020F0502020204030204" pitchFamily="34" charset="0"/>
              </a:rPr>
              <a:t>: the conclusion is no broader than the premises (i.e. non-ampliative). The conclusion is contained within, or follows from, the premises.</a:t>
            </a:r>
          </a:p>
        </p:txBody>
      </p:sp>
      <p:graphicFrame>
        <p:nvGraphicFramePr>
          <p:cNvPr id="7" name="Table 5">
            <a:extLst>
              <a:ext uri="{FF2B5EF4-FFF2-40B4-BE49-F238E27FC236}">
                <a16:creationId xmlns:a16="http://schemas.microsoft.com/office/drawing/2014/main" id="{AE71B634-18CE-01F0-9E4F-43D19A330B04}"/>
              </a:ext>
            </a:extLst>
          </p:cNvPr>
          <p:cNvGraphicFramePr>
            <a:graphicFrameLocks noGrp="1"/>
          </p:cNvGraphicFramePr>
          <p:nvPr>
            <p:extLst>
              <p:ext uri="{D42A27DB-BD31-4B8C-83A1-F6EECF244321}">
                <p14:modId xmlns:p14="http://schemas.microsoft.com/office/powerpoint/2010/main" val="345629261"/>
              </p:ext>
            </p:extLst>
          </p:nvPr>
        </p:nvGraphicFramePr>
        <p:xfrm>
          <a:off x="1933731" y="4239112"/>
          <a:ext cx="9670134" cy="1554480"/>
        </p:xfrm>
        <a:graphic>
          <a:graphicData uri="http://schemas.openxmlformats.org/drawingml/2006/table">
            <a:tbl>
              <a:tblPr firstRow="1" bandRow="1">
                <a:tableStyleId>{93296810-A885-4BE3-A3E7-6D5BEEA58F35}</a:tableStyleId>
              </a:tblPr>
              <a:tblGrid>
                <a:gridCol w="9670134">
                  <a:extLst>
                    <a:ext uri="{9D8B030D-6E8A-4147-A177-3AD203B41FA5}">
                      <a16:colId xmlns:a16="http://schemas.microsoft.com/office/drawing/2014/main" val="2261605097"/>
                    </a:ext>
                  </a:extLst>
                </a:gridCol>
              </a:tblGrid>
              <a:tr h="370840">
                <a:tc>
                  <a:txBody>
                    <a:bodyPr/>
                    <a:lstStyle/>
                    <a:p>
                      <a:r>
                        <a:rPr lang="en-US" sz="2800" b="0" dirty="0">
                          <a:solidFill>
                            <a:srgbClr val="13294B"/>
                          </a:solidFill>
                        </a:rPr>
                        <a:t>[1] Jon is not happy unless he has had pizza within 72 hours</a:t>
                      </a:r>
                    </a:p>
                  </a:txBody>
                  <a:tcPr>
                    <a:noFill/>
                  </a:tcPr>
                </a:tc>
                <a:extLst>
                  <a:ext uri="{0D108BD9-81ED-4DB2-BD59-A6C34878D82A}">
                    <a16:rowId xmlns:a16="http://schemas.microsoft.com/office/drawing/2014/main" val="3956978927"/>
                  </a:ext>
                </a:extLst>
              </a:tr>
              <a:tr h="370840">
                <a:tc>
                  <a:txBody>
                    <a:bodyPr/>
                    <a:lstStyle/>
                    <a:p>
                      <a:r>
                        <a:rPr lang="en-US" sz="2800" b="0" dirty="0">
                          <a:solidFill>
                            <a:srgbClr val="13294B"/>
                          </a:solidFill>
                        </a:rPr>
                        <a:t>[2] Jon has not had pizza in 5 days</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4739162"/>
                  </a:ext>
                </a:extLst>
              </a:tr>
              <a:tr h="370840">
                <a:tc>
                  <a:txBody>
                    <a:bodyPr/>
                    <a:lstStyle/>
                    <a:p>
                      <a:r>
                        <a:rPr lang="en-US" sz="2800" b="0" i="0" u="none" strike="noStrike" kern="1200" dirty="0">
                          <a:solidFill>
                            <a:schemeClr val="dk1"/>
                          </a:solidFill>
                          <a:effectLst/>
                          <a:latin typeface="+mn-lt"/>
                          <a:ea typeface="+mn-ea"/>
                          <a:cs typeface="+mn-cs"/>
                        </a:rPr>
                        <a:t>∴ [3] </a:t>
                      </a:r>
                      <a:r>
                        <a:rPr lang="en-US" sz="2800" b="0" dirty="0">
                          <a:solidFill>
                            <a:srgbClr val="13294B"/>
                          </a:solidFill>
                        </a:rPr>
                        <a:t>Jon is not happy</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pic>
        <p:nvPicPr>
          <p:cNvPr id="8" name="Picture 7">
            <a:extLst>
              <a:ext uri="{FF2B5EF4-FFF2-40B4-BE49-F238E27FC236}">
                <a16:creationId xmlns:a16="http://schemas.microsoft.com/office/drawing/2014/main" id="{24334924-2B86-16AB-9064-24E303E4AC68}"/>
              </a:ext>
            </a:extLst>
          </p:cNvPr>
          <p:cNvPicPr>
            <a:picLocks noChangeAspect="1"/>
          </p:cNvPicPr>
          <p:nvPr/>
        </p:nvPicPr>
        <p:blipFill>
          <a:blip r:embed="rId2"/>
          <a:stretch>
            <a:fillRect/>
          </a:stretch>
        </p:blipFill>
        <p:spPr>
          <a:xfrm>
            <a:off x="142798" y="738381"/>
            <a:ext cx="3152056" cy="2916464"/>
          </a:xfrm>
          <a:prstGeom prst="rect">
            <a:avLst/>
          </a:prstGeom>
        </p:spPr>
      </p:pic>
    </p:spTree>
    <p:extLst>
      <p:ext uri="{BB962C8B-B14F-4D97-AF65-F5344CB8AC3E}">
        <p14:creationId xmlns:p14="http://schemas.microsoft.com/office/powerpoint/2010/main" val="80309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5025"/>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Arguments</a:t>
            </a:r>
            <a:endParaRPr lang="en-US" dirty="0"/>
          </a:p>
        </p:txBody>
      </p:sp>
      <p:sp>
        <p:nvSpPr>
          <p:cNvPr id="6" name="Text Placeholder 2">
            <a:extLst>
              <a:ext uri="{FF2B5EF4-FFF2-40B4-BE49-F238E27FC236}">
                <a16:creationId xmlns:a16="http://schemas.microsoft.com/office/drawing/2014/main" id="{6B464C5D-357E-DDF3-8CED-B28A46FF8B2D}"/>
              </a:ext>
            </a:extLst>
          </p:cNvPr>
          <p:cNvSpPr txBox="1">
            <a:spLocks/>
          </p:cNvSpPr>
          <p:nvPr/>
        </p:nvSpPr>
        <p:spPr>
          <a:xfrm>
            <a:off x="3437652" y="753476"/>
            <a:ext cx="8624552" cy="37246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sz="2800" dirty="0">
                <a:solidFill>
                  <a:srgbClr val="131F33"/>
                </a:solidFill>
                <a:latin typeface="Calibri" panose="020F0502020204030204" pitchFamily="34" charset="0"/>
                <a:cs typeface="Calibri" panose="020F0502020204030204" pitchFamily="34" charset="0"/>
              </a:rPr>
              <a:t>Arguments come in (at least) two types: deductive &amp; inductive</a:t>
            </a:r>
          </a:p>
          <a:p>
            <a:pPr marL="114300" indent="0">
              <a:buFont typeface="Arial"/>
              <a:buNone/>
            </a:pPr>
            <a:endParaRPr lang="en-US" sz="2800" dirty="0">
              <a:solidFill>
                <a:srgbClr val="131F33"/>
              </a:solidFill>
              <a:latin typeface="Calibri" panose="020F0502020204030204" pitchFamily="34" charset="0"/>
              <a:cs typeface="Calibri" panose="020F0502020204030204" pitchFamily="34" charset="0"/>
            </a:endParaRPr>
          </a:p>
          <a:p>
            <a:pPr marL="114300" indent="0">
              <a:buNone/>
            </a:pPr>
            <a:r>
              <a:rPr lang="en-US" sz="2800" b="1" dirty="0">
                <a:solidFill>
                  <a:srgbClr val="131F33"/>
                </a:solidFill>
                <a:latin typeface="Calibri" panose="020F0502020204030204" pitchFamily="34" charset="0"/>
                <a:cs typeface="Calibri" panose="020F0502020204030204" pitchFamily="34" charset="0"/>
              </a:rPr>
              <a:t>Inductive arguments</a:t>
            </a:r>
            <a:r>
              <a:rPr lang="en-US" sz="2800" dirty="0">
                <a:solidFill>
                  <a:srgbClr val="131F33"/>
                </a:solidFill>
                <a:latin typeface="Calibri" panose="020F0502020204030204" pitchFamily="34" charset="0"/>
                <a:cs typeface="Calibri" panose="020F0502020204030204" pitchFamily="34" charset="0"/>
              </a:rPr>
              <a:t>: the conclusion </a:t>
            </a:r>
            <a:r>
              <a:rPr lang="en-US" sz="2800" u="sng" dirty="0">
                <a:solidFill>
                  <a:srgbClr val="131F33"/>
                </a:solidFill>
                <a:latin typeface="Calibri" panose="020F0502020204030204" pitchFamily="34" charset="0"/>
                <a:cs typeface="Calibri" panose="020F0502020204030204" pitchFamily="34" charset="0"/>
              </a:rPr>
              <a:t>is</a:t>
            </a:r>
            <a:r>
              <a:rPr lang="en-US" sz="2800" dirty="0">
                <a:solidFill>
                  <a:srgbClr val="131F33"/>
                </a:solidFill>
                <a:latin typeface="Calibri" panose="020F0502020204030204" pitchFamily="34" charset="0"/>
                <a:cs typeface="Calibri" panose="020F0502020204030204" pitchFamily="34" charset="0"/>
              </a:rPr>
              <a:t> broader than the premises (i.e., non-ampliative). The conclusion is not contained within, or does not follow from, the premises.</a:t>
            </a:r>
          </a:p>
        </p:txBody>
      </p:sp>
      <p:sp>
        <p:nvSpPr>
          <p:cNvPr id="2" name="TextBox 1">
            <a:extLst>
              <a:ext uri="{FF2B5EF4-FFF2-40B4-BE49-F238E27FC236}">
                <a16:creationId xmlns:a16="http://schemas.microsoft.com/office/drawing/2014/main" id="{4D4DD188-1276-FCB6-85AB-8371AB608246}"/>
              </a:ext>
            </a:extLst>
          </p:cNvPr>
          <p:cNvSpPr txBox="1"/>
          <p:nvPr/>
        </p:nvSpPr>
        <p:spPr>
          <a:xfrm>
            <a:off x="3293906" y="5262352"/>
            <a:ext cx="8768298" cy="523220"/>
          </a:xfrm>
          <a:prstGeom prst="rect">
            <a:avLst/>
          </a:prstGeom>
          <a:noFill/>
        </p:spPr>
        <p:txBody>
          <a:bodyPr wrap="none" rtlCol="0">
            <a:spAutoFit/>
          </a:bodyPr>
          <a:lstStyle/>
          <a:p>
            <a:r>
              <a:rPr lang="en-US" sz="2800" dirty="0"/>
              <a:t>Deductive is broad to narrow. Inductive is narrow to broad.</a:t>
            </a:r>
          </a:p>
        </p:txBody>
      </p:sp>
      <p:graphicFrame>
        <p:nvGraphicFramePr>
          <p:cNvPr id="3" name="Table 5">
            <a:extLst>
              <a:ext uri="{FF2B5EF4-FFF2-40B4-BE49-F238E27FC236}">
                <a16:creationId xmlns:a16="http://schemas.microsoft.com/office/drawing/2014/main" id="{E58C5E02-0D88-6CD5-BDA8-BA56A859A2A7}"/>
              </a:ext>
            </a:extLst>
          </p:cNvPr>
          <p:cNvGraphicFramePr>
            <a:graphicFrameLocks noGrp="1"/>
          </p:cNvGraphicFramePr>
          <p:nvPr>
            <p:extLst>
              <p:ext uri="{D42A27DB-BD31-4B8C-83A1-F6EECF244321}">
                <p14:modId xmlns:p14="http://schemas.microsoft.com/office/powerpoint/2010/main" val="1992421644"/>
              </p:ext>
            </p:extLst>
          </p:nvPr>
        </p:nvGraphicFramePr>
        <p:xfrm>
          <a:off x="3424064" y="4208201"/>
          <a:ext cx="7043373" cy="1036320"/>
        </p:xfrm>
        <a:graphic>
          <a:graphicData uri="http://schemas.openxmlformats.org/drawingml/2006/table">
            <a:tbl>
              <a:tblPr firstRow="1" bandRow="1">
                <a:tableStyleId>{93296810-A885-4BE3-A3E7-6D5BEEA58F35}</a:tableStyleId>
              </a:tblPr>
              <a:tblGrid>
                <a:gridCol w="7043373">
                  <a:extLst>
                    <a:ext uri="{9D8B030D-6E8A-4147-A177-3AD203B41FA5}">
                      <a16:colId xmlns:a16="http://schemas.microsoft.com/office/drawing/2014/main" val="2261605097"/>
                    </a:ext>
                  </a:extLst>
                </a:gridCol>
              </a:tblGrid>
              <a:tr h="370840">
                <a:tc>
                  <a:txBody>
                    <a:bodyPr/>
                    <a:lstStyle/>
                    <a:p>
                      <a:r>
                        <a:rPr lang="en-US" sz="2800" b="0" dirty="0">
                          <a:solidFill>
                            <a:srgbClr val="13294B"/>
                          </a:solidFill>
                        </a:rPr>
                        <a:t>[1] The sun has risen every day before today</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978927"/>
                  </a:ext>
                </a:extLst>
              </a:tr>
              <a:tr h="370840">
                <a:tc>
                  <a:txBody>
                    <a:bodyPr/>
                    <a:lstStyle/>
                    <a:p>
                      <a:r>
                        <a:rPr lang="en-US" sz="2800" b="0" i="0" u="none" strike="noStrike" kern="1200" dirty="0">
                          <a:solidFill>
                            <a:schemeClr val="dk1"/>
                          </a:solidFill>
                          <a:effectLst/>
                          <a:latin typeface="+mn-lt"/>
                          <a:ea typeface="+mn-ea"/>
                          <a:cs typeface="+mn-cs"/>
                        </a:rPr>
                        <a:t>∴ [2] </a:t>
                      </a:r>
                      <a:r>
                        <a:rPr lang="en-US" sz="2800" b="0" dirty="0">
                          <a:solidFill>
                            <a:srgbClr val="13294B"/>
                          </a:solidFill>
                        </a:rPr>
                        <a:t>The sun will rise tomorrow as well</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058485"/>
                  </a:ext>
                </a:extLst>
              </a:tr>
            </a:tbl>
          </a:graphicData>
        </a:graphic>
      </p:graphicFrame>
      <p:pic>
        <p:nvPicPr>
          <p:cNvPr id="8" name="Picture 7">
            <a:extLst>
              <a:ext uri="{FF2B5EF4-FFF2-40B4-BE49-F238E27FC236}">
                <a16:creationId xmlns:a16="http://schemas.microsoft.com/office/drawing/2014/main" id="{455B3A85-3CB8-7D3F-DE67-E108FAC0B555}"/>
              </a:ext>
            </a:extLst>
          </p:cNvPr>
          <p:cNvPicPr>
            <a:picLocks noChangeAspect="1"/>
          </p:cNvPicPr>
          <p:nvPr/>
        </p:nvPicPr>
        <p:blipFill>
          <a:blip r:embed="rId2"/>
          <a:stretch>
            <a:fillRect/>
          </a:stretch>
        </p:blipFill>
        <p:spPr>
          <a:xfrm>
            <a:off x="142798" y="738381"/>
            <a:ext cx="3152056" cy="2916464"/>
          </a:xfrm>
          <a:prstGeom prst="rect">
            <a:avLst/>
          </a:prstGeom>
        </p:spPr>
      </p:pic>
    </p:spTree>
    <p:extLst>
      <p:ext uri="{BB962C8B-B14F-4D97-AF65-F5344CB8AC3E}">
        <p14:creationId xmlns:p14="http://schemas.microsoft.com/office/powerpoint/2010/main" val="350343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5025"/>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Arguments</a:t>
            </a:r>
            <a:endParaRPr lang="en-US" dirty="0"/>
          </a:p>
        </p:txBody>
      </p:sp>
      <p:sp>
        <p:nvSpPr>
          <p:cNvPr id="10" name="TextBox 9">
            <a:extLst>
              <a:ext uri="{FF2B5EF4-FFF2-40B4-BE49-F238E27FC236}">
                <a16:creationId xmlns:a16="http://schemas.microsoft.com/office/drawing/2014/main" id="{A24D66CB-D4A9-A9D2-953E-A7B18F7CF740}"/>
              </a:ext>
            </a:extLst>
          </p:cNvPr>
          <p:cNvSpPr txBox="1"/>
          <p:nvPr/>
        </p:nvSpPr>
        <p:spPr>
          <a:xfrm>
            <a:off x="3548588" y="1028946"/>
            <a:ext cx="8402425" cy="2246769"/>
          </a:xfrm>
          <a:prstGeom prst="rect">
            <a:avLst/>
          </a:prstGeom>
          <a:noFill/>
        </p:spPr>
        <p:txBody>
          <a:bodyPr wrap="square" rtlCol="0">
            <a:spAutoFit/>
          </a:bodyPr>
          <a:lstStyle/>
          <a:p>
            <a:r>
              <a:rPr lang="en-US" sz="2800" b="1" dirty="0"/>
              <a:t>Deductive arguments</a:t>
            </a:r>
          </a:p>
          <a:p>
            <a:pPr marL="342900" indent="-342900">
              <a:buFont typeface="Arial" panose="020B0604020202020204" pitchFamily="34" charset="0"/>
              <a:buChar char="•"/>
            </a:pPr>
            <a:r>
              <a:rPr lang="en-US" sz="2800" dirty="0"/>
              <a:t>that is </a:t>
            </a:r>
            <a:r>
              <a:rPr lang="en-US" sz="2800" u="sng" dirty="0"/>
              <a:t>well-grounded</a:t>
            </a:r>
            <a:r>
              <a:rPr lang="en-US" sz="2800" dirty="0"/>
              <a:t> (i.e., has true premises that are clear and well defined) is </a:t>
            </a:r>
            <a:r>
              <a:rPr lang="en-US" sz="2800" u="sng" dirty="0"/>
              <a:t>valid</a:t>
            </a:r>
            <a:r>
              <a:rPr lang="en-US" sz="2800" dirty="0"/>
              <a:t> (i.e., follows the rules of logic) is guaranteed to have a true conclusion.</a:t>
            </a:r>
          </a:p>
          <a:p>
            <a:pPr marL="342900" indent="-342900">
              <a:buFont typeface="Arial" panose="020B0604020202020204" pitchFamily="34" charset="0"/>
              <a:buChar char="•"/>
            </a:pPr>
            <a:r>
              <a:rPr lang="en-US" sz="2800" dirty="0"/>
              <a:t>Arguably cannot generate genuinely new knowledge</a:t>
            </a:r>
          </a:p>
        </p:txBody>
      </p:sp>
      <p:sp>
        <p:nvSpPr>
          <p:cNvPr id="11" name="TextBox 10">
            <a:extLst>
              <a:ext uri="{FF2B5EF4-FFF2-40B4-BE49-F238E27FC236}">
                <a16:creationId xmlns:a16="http://schemas.microsoft.com/office/drawing/2014/main" id="{0B87C3ED-CE36-4ECB-2EF8-4281D375B712}"/>
              </a:ext>
            </a:extLst>
          </p:cNvPr>
          <p:cNvSpPr txBox="1"/>
          <p:nvPr/>
        </p:nvSpPr>
        <p:spPr>
          <a:xfrm>
            <a:off x="3548589" y="3455401"/>
            <a:ext cx="8402425" cy="2246769"/>
          </a:xfrm>
          <a:prstGeom prst="rect">
            <a:avLst/>
          </a:prstGeom>
          <a:noFill/>
        </p:spPr>
        <p:txBody>
          <a:bodyPr wrap="square" rtlCol="0">
            <a:spAutoFit/>
          </a:bodyPr>
          <a:lstStyle/>
          <a:p>
            <a:r>
              <a:rPr lang="en-US" sz="2800" b="1" dirty="0"/>
              <a:t>Inductive arguments </a:t>
            </a:r>
          </a:p>
          <a:p>
            <a:pPr marL="342900" indent="-342900">
              <a:buFont typeface="Arial" panose="020B0604020202020204" pitchFamily="34" charset="0"/>
              <a:buChar char="•"/>
            </a:pPr>
            <a:r>
              <a:rPr lang="en-US" sz="2800" dirty="0"/>
              <a:t>can generate truly new knowledge</a:t>
            </a:r>
          </a:p>
          <a:p>
            <a:pPr marL="342900" indent="-342900">
              <a:buFont typeface="Arial" panose="020B0604020202020204" pitchFamily="34" charset="0"/>
              <a:buChar char="•"/>
            </a:pPr>
            <a:r>
              <a:rPr lang="en-US" sz="2800" dirty="0"/>
              <a:t>give us no guarantees. A good inductive argument can give us a high probability of a true conclusion, but that is all.</a:t>
            </a:r>
          </a:p>
        </p:txBody>
      </p:sp>
      <p:pic>
        <p:nvPicPr>
          <p:cNvPr id="12" name="Picture 11">
            <a:extLst>
              <a:ext uri="{FF2B5EF4-FFF2-40B4-BE49-F238E27FC236}">
                <a16:creationId xmlns:a16="http://schemas.microsoft.com/office/drawing/2014/main" id="{441BB176-FB4F-C147-610F-FE5295342B16}"/>
              </a:ext>
            </a:extLst>
          </p:cNvPr>
          <p:cNvPicPr>
            <a:picLocks noChangeAspect="1"/>
          </p:cNvPicPr>
          <p:nvPr/>
        </p:nvPicPr>
        <p:blipFill>
          <a:blip r:embed="rId2"/>
          <a:stretch>
            <a:fillRect/>
          </a:stretch>
        </p:blipFill>
        <p:spPr>
          <a:xfrm>
            <a:off x="142798" y="1273456"/>
            <a:ext cx="3152056" cy="2916464"/>
          </a:xfrm>
          <a:prstGeom prst="rect">
            <a:avLst/>
          </a:prstGeom>
        </p:spPr>
      </p:pic>
    </p:spTree>
    <p:extLst>
      <p:ext uri="{BB962C8B-B14F-4D97-AF65-F5344CB8AC3E}">
        <p14:creationId xmlns:p14="http://schemas.microsoft.com/office/powerpoint/2010/main" val="69227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2"/>
      <p:bldP spid="11"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5025"/>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Arguments</a:t>
            </a:r>
            <a:endParaRPr lang="en-US" dirty="0"/>
          </a:p>
        </p:txBody>
      </p:sp>
      <p:sp>
        <p:nvSpPr>
          <p:cNvPr id="10" name="TextBox 9">
            <a:extLst>
              <a:ext uri="{FF2B5EF4-FFF2-40B4-BE49-F238E27FC236}">
                <a16:creationId xmlns:a16="http://schemas.microsoft.com/office/drawing/2014/main" id="{A24D66CB-D4A9-A9D2-953E-A7B18F7CF740}"/>
              </a:ext>
            </a:extLst>
          </p:cNvPr>
          <p:cNvSpPr txBox="1"/>
          <p:nvPr/>
        </p:nvSpPr>
        <p:spPr>
          <a:xfrm>
            <a:off x="3706585" y="1028946"/>
            <a:ext cx="8386097" cy="3539430"/>
          </a:xfrm>
          <a:prstGeom prst="rect">
            <a:avLst/>
          </a:prstGeom>
          <a:noFill/>
        </p:spPr>
        <p:txBody>
          <a:bodyPr wrap="square" rtlCol="0">
            <a:spAutoFit/>
          </a:bodyPr>
          <a:lstStyle/>
          <a:p>
            <a:r>
              <a:rPr lang="en-US" sz="2800" dirty="0"/>
              <a:t>We call an argument “sound” if it is both valid (well-formed) and grounded.</a:t>
            </a:r>
          </a:p>
          <a:p>
            <a:endParaRPr lang="en-US" sz="2800" dirty="0"/>
          </a:p>
          <a:p>
            <a:r>
              <a:rPr lang="en-US" sz="2800" dirty="0"/>
              <a:t>In order to evaluate arguments, we need procedures for determining validity and groundedness.</a:t>
            </a:r>
          </a:p>
          <a:p>
            <a:endParaRPr lang="en-US" sz="2800" dirty="0"/>
          </a:p>
          <a:p>
            <a:r>
              <a:rPr lang="en-US" sz="2800" dirty="0"/>
              <a:t>Formal Logic: The study of argument validity. Focus is on the form of the argument, not its content.</a:t>
            </a:r>
          </a:p>
        </p:txBody>
      </p:sp>
      <p:pic>
        <p:nvPicPr>
          <p:cNvPr id="2" name="Picture 1">
            <a:extLst>
              <a:ext uri="{FF2B5EF4-FFF2-40B4-BE49-F238E27FC236}">
                <a16:creationId xmlns:a16="http://schemas.microsoft.com/office/drawing/2014/main" id="{D386E5EE-3FBC-0093-2E3A-E1D896BC2532}"/>
              </a:ext>
            </a:extLst>
          </p:cNvPr>
          <p:cNvPicPr>
            <a:picLocks noChangeAspect="1"/>
          </p:cNvPicPr>
          <p:nvPr/>
        </p:nvPicPr>
        <p:blipFill>
          <a:blip r:embed="rId2"/>
          <a:stretch>
            <a:fillRect/>
          </a:stretch>
        </p:blipFill>
        <p:spPr>
          <a:xfrm>
            <a:off x="142798" y="1273456"/>
            <a:ext cx="3152056" cy="2916464"/>
          </a:xfrm>
          <a:prstGeom prst="rect">
            <a:avLst/>
          </a:prstGeom>
        </p:spPr>
      </p:pic>
    </p:spTree>
    <p:extLst>
      <p:ext uri="{BB962C8B-B14F-4D97-AF65-F5344CB8AC3E}">
        <p14:creationId xmlns:p14="http://schemas.microsoft.com/office/powerpoint/2010/main" val="150316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B2CA281-11FA-A27B-CD7A-9F443FAEA403}"/>
              </a:ext>
            </a:extLst>
          </p:cNvPr>
          <p:cNvSpPr txBox="1">
            <a:spLocks/>
          </p:cNvSpPr>
          <p:nvPr/>
        </p:nvSpPr>
        <p:spPr>
          <a:xfrm>
            <a:off x="0" y="185025"/>
            <a:ext cx="11482251" cy="553356"/>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b="1" i="0" kern="1200">
                <a:solidFill>
                  <a:srgbClr val="E84A27"/>
                </a:solidFill>
                <a:latin typeface="Georgia" panose="02040502050405020303" pitchFamily="18" charset="0"/>
                <a:ea typeface="+mj-ea"/>
                <a:cs typeface="+mj-cs"/>
              </a:defRPr>
            </a:lvl1pPr>
          </a:lstStyle>
          <a:p>
            <a:r>
              <a:rPr lang="en-US" dirty="0">
                <a:latin typeface="Calibri"/>
                <a:cs typeface="Calibri"/>
              </a:rPr>
              <a:t>Fallacies</a:t>
            </a:r>
            <a:endParaRPr lang="en-US" dirty="0"/>
          </a:p>
        </p:txBody>
      </p:sp>
      <p:sp>
        <p:nvSpPr>
          <p:cNvPr id="10" name="TextBox 9">
            <a:extLst>
              <a:ext uri="{FF2B5EF4-FFF2-40B4-BE49-F238E27FC236}">
                <a16:creationId xmlns:a16="http://schemas.microsoft.com/office/drawing/2014/main" id="{A24D66CB-D4A9-A9D2-953E-A7B18F7CF740}"/>
              </a:ext>
            </a:extLst>
          </p:cNvPr>
          <p:cNvSpPr txBox="1"/>
          <p:nvPr/>
        </p:nvSpPr>
        <p:spPr>
          <a:xfrm>
            <a:off x="2855771" y="1839929"/>
            <a:ext cx="8626480" cy="2246769"/>
          </a:xfrm>
          <a:prstGeom prst="rect">
            <a:avLst/>
          </a:prstGeom>
          <a:noFill/>
        </p:spPr>
        <p:txBody>
          <a:bodyPr wrap="square" rtlCol="0">
            <a:spAutoFit/>
          </a:bodyPr>
          <a:lstStyle/>
          <a:p>
            <a:r>
              <a:rPr lang="en-US" sz="2800" dirty="0"/>
              <a:t>Fallacy: a reasoning error that creates an unsound argument that nonetheless sounds attractive to our mind.</a:t>
            </a:r>
          </a:p>
          <a:p>
            <a:endParaRPr lang="en-US" sz="2800" dirty="0"/>
          </a:p>
          <a:p>
            <a:r>
              <a:rPr lang="en-US" sz="2800" dirty="0"/>
              <a:t>These can affect both the groundedness and the validity (form) of the argument.</a:t>
            </a:r>
          </a:p>
        </p:txBody>
      </p:sp>
      <p:pic>
        <p:nvPicPr>
          <p:cNvPr id="21506" name="Picture 2" descr="Formal fallacy - Wikipedia">
            <a:extLst>
              <a:ext uri="{FF2B5EF4-FFF2-40B4-BE49-F238E27FC236}">
                <a16:creationId xmlns:a16="http://schemas.microsoft.com/office/drawing/2014/main" id="{0571EC5A-B9A4-834C-0D75-AA36DCF0E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14384"/>
            <a:ext cx="2390081" cy="239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844648"/>
      </p:ext>
    </p:extLst>
  </p:cSld>
  <p:clrMapOvr>
    <a:masterClrMapping/>
  </p:clrMapOvr>
</p:sld>
</file>

<file path=ppt/theme/theme1.xml><?xml version="1.0" encoding="utf-8"?>
<a:theme xmlns:a="http://schemas.openxmlformats.org/drawingml/2006/main" name="Custom Design">
  <a:themeElements>
    <a:clrScheme name="Custom 5">
      <a:dk1>
        <a:srgbClr val="13284B"/>
      </a:dk1>
      <a:lt1>
        <a:srgbClr val="FFFFFF"/>
      </a:lt1>
      <a:dk2>
        <a:srgbClr val="1E3877"/>
      </a:dk2>
      <a:lt2>
        <a:srgbClr val="F8FAFC"/>
      </a:lt2>
      <a:accent1>
        <a:srgbClr val="FF552E"/>
      </a:accent1>
      <a:accent2>
        <a:srgbClr val="1D58A7"/>
      </a:accent2>
      <a:accent3>
        <a:srgbClr val="F5821E"/>
      </a:accent3>
      <a:accent4>
        <a:srgbClr val="009FD3"/>
      </a:accent4>
      <a:accent5>
        <a:srgbClr val="DD3403"/>
      </a:accent5>
      <a:accent6>
        <a:srgbClr val="D2D2D2"/>
      </a:accent6>
      <a:hlink>
        <a:srgbClr val="1D58A7"/>
      </a:hlink>
      <a:folHlink>
        <a:srgbClr val="DD340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9" id="{EB6B2FBE-53CE-AE45-9D18-D10FBF4063E0}" vid="{7AC8A834-0896-8341-9AC3-2DE1C842C7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Custom Design</Template>
  <TotalTime>10739</TotalTime>
  <Words>4523</Words>
  <Application>Microsoft Macintosh PowerPoint</Application>
  <PresentationFormat>Widescreen</PresentationFormat>
  <Paragraphs>985</Paragraphs>
  <Slides>48</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Georgia</vt:lpstr>
      <vt:lpstr>Wingdings</vt:lpstr>
      <vt:lpstr>Custom Design</vt:lpstr>
      <vt:lpstr>PSYC 496/521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Willits, Jon Anthony</dc:creator>
  <cp:lastModifiedBy>Willits, Jon Anthony</cp:lastModifiedBy>
  <cp:revision>341</cp:revision>
  <dcterms:created xsi:type="dcterms:W3CDTF">2022-08-22T20:35:14Z</dcterms:created>
  <dcterms:modified xsi:type="dcterms:W3CDTF">2025-08-08T20:17:42Z</dcterms:modified>
</cp:coreProperties>
</file>