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310" r:id="rId3"/>
    <p:sldId id="360" r:id="rId4"/>
    <p:sldId id="311" r:id="rId5"/>
    <p:sldId id="349" r:id="rId6"/>
    <p:sldId id="348" r:id="rId7"/>
    <p:sldId id="350" r:id="rId8"/>
    <p:sldId id="313" r:id="rId9"/>
    <p:sldId id="312" r:id="rId10"/>
    <p:sldId id="353" r:id="rId11"/>
    <p:sldId id="351" r:id="rId12"/>
    <p:sldId id="352" r:id="rId13"/>
    <p:sldId id="357" r:id="rId14"/>
    <p:sldId id="354" r:id="rId15"/>
    <p:sldId id="358" r:id="rId16"/>
    <p:sldId id="359" r:id="rId17"/>
    <p:sldId id="35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F33"/>
    <a:srgbClr val="E84A27"/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89"/>
    <p:restoredTop sz="66394"/>
  </p:normalViewPr>
  <p:slideViewPr>
    <p:cSldViewPr snapToGrid="0" snapToObjects="1">
      <p:cViewPr varScale="1">
        <p:scale>
          <a:sx n="93" d="100"/>
          <a:sy n="93" d="100"/>
        </p:scale>
        <p:origin x="4208" y="2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FD3E08-CD1E-6345-BF3D-6B539ADC1145}" type="datetimeFigureOut">
              <a:rPr lang="en-US" smtClean="0"/>
              <a:t>9/12/25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C32C59-1409-2640-866F-4A1083575A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375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6931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80967-20B6-2483-E69D-AF8B794E4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1AB55E-F98F-8584-4B5D-544D1D4EA9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8D4969-A0B3-8306-4DC0-1550B116B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43ED2-3F7B-C9DA-7B9C-E82DE827E1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05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B54C8-B1EF-AB83-1EDA-D4FC0E611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2727E9-35EC-D12C-53D0-1A43A82DD1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56F913-ADFD-D27F-2EED-283C004554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9D279-6547-382C-18E4-0FDFAE6878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53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B1E47-D545-101F-DE12-976B1A543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38A874-99B7-C765-AA71-B62267169A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EFE4C2-E832-895C-034C-C03B3D4F98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E9FFB-0A94-1A5D-5C58-6923005A46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9071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FED26-733C-0C57-0171-9301ED773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C17032-C641-591D-6CEB-3F65934FA8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BCBAD4-9DF3-F72D-7CBB-E4F8631E5C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2A934E-2174-500F-6247-76BA8F017E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57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C80A4-0965-F94D-65F1-2FE6DCF72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731964-0F9E-7C81-8098-7B0C38340D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690E4A-A9CE-47F5-D346-9F7ED444D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025CD-CBA4-DB57-3607-92176C8B1D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50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0933A-BE9A-8B6B-EAF5-6B7FB1123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70FC68-EC4D-1C28-690F-2A82C29A2E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8B6D04-D49B-3325-14B1-CB4C3A073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9B708-B9FD-784C-C3BB-57DC2007E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652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5FF3E-3BBE-3D6B-A7F9-32025A78D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CB22DF-5E4E-C35D-0D77-D8F08AA533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BEBCB4-3FC0-879E-A946-C5770FE08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4D7C2-39BB-4B70-A017-742C5CBD22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64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73C9D-4632-6321-191F-3F829CF26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0FA76A-CE88-33DF-FA17-96B084BF9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B3758-2682-8396-E258-82B7F749A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E2D85-7B1A-D5E9-889D-1C84D89355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45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23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51C48-08C3-20E0-8E8F-7E21E6093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9C1E30-FD2F-1B95-167B-4120D988B4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602477-04E5-6D82-F0E2-42EA2E39B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41C80-AEB8-3354-FFDD-EC08CB5373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16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BA9580-FFEF-AA86-E5E2-1469000EC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E4272C-43FB-F1DC-7749-3CCEDE159E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CA36F9-9C7B-4371-D3BD-24C3A27FAE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D34A1-FCFD-257B-ABFC-75739ACA9E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5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583AA-E83B-B738-AFD0-19273F9AD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11A1B2-A145-4F27-2220-16DF3E432F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EB016A-E73C-BAB2-5C38-8B6B6EB551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BBB61-C012-B047-7F53-96B92BA89F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876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3891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698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A6BD5-0753-2C3A-B83A-245C26A11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15EC24-33EB-4061-77CE-DE1EA4703C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A86DB9-2A56-A08E-1C73-F39730DFA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1157E-5CFF-B00A-4FEA-B8E562B8B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0C32C59-1409-2640-866F-4A1083575A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38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4809-F69F-0D48-97F8-9CF76A5308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1340" y="1122363"/>
            <a:ext cx="5785769" cy="2387600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Title Here:</a:t>
            </a:r>
            <a:b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Tell Your</a:t>
            </a:r>
            <a:b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</a:br>
            <a:r>
              <a:rPr lang="en-US" sz="4000" b="1" dirty="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rPr>
              <a:t>Illinois Story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FA99F5-1DAB-644E-87BD-7B2BE337DBB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1340" y="3602038"/>
            <a:ext cx="5785769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Name: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5E86B4-4E28-5743-B958-4D04BD32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A9BA8F-BF67-344F-9BFA-A8262A79BC8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37075" y="5718264"/>
            <a:ext cx="3117850" cy="807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32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B210D-E74D-9F46-BBEB-61CE8DBFB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7874" y="6095093"/>
            <a:ext cx="2743200" cy="365125"/>
          </a:xfrm>
        </p:spPr>
        <p:txBody>
          <a:bodyPr/>
          <a:lstStyle/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26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C4261-61FB-7142-9417-2F78D37976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8823" y="365125"/>
            <a:ext cx="9614263" cy="1325563"/>
          </a:xfrm>
        </p:spPr>
        <p:txBody>
          <a:bodyPr/>
          <a:lstStyle>
            <a:lvl1pPr algn="ctr">
              <a:defRPr b="1" i="0">
                <a:solidFill>
                  <a:srgbClr val="E84A27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 dirty="0"/>
              <a:t>Hello.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12F32-5110-BE43-86BA-CB778EC42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823" y="1690688"/>
            <a:ext cx="9614263" cy="3625895"/>
          </a:xfrm>
        </p:spPr>
        <p:txBody>
          <a:bodyPr/>
          <a:lstStyle>
            <a:lvl1pPr>
              <a:defRPr>
                <a:solidFill>
                  <a:srgbClr val="13294B"/>
                </a:solidFill>
              </a:defRPr>
            </a:lvl1pPr>
            <a:lvl2pPr>
              <a:defRPr>
                <a:solidFill>
                  <a:srgbClr val="13294B"/>
                </a:solidFill>
              </a:defRPr>
            </a:lvl2pPr>
            <a:lvl3pPr>
              <a:defRPr>
                <a:solidFill>
                  <a:srgbClr val="13294B"/>
                </a:solidFill>
              </a:defRPr>
            </a:lvl3pPr>
            <a:lvl4pPr>
              <a:defRPr>
                <a:solidFill>
                  <a:srgbClr val="13294B"/>
                </a:solidFill>
              </a:defRPr>
            </a:lvl4pPr>
            <a:lvl5pPr>
              <a:defRPr>
                <a:solidFill>
                  <a:srgbClr val="13294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963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26ADA6-32C7-6D47-94AB-D149FA9C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FDBC8-5F1C-654A-9325-61F424413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1FB5C-A5C2-4C44-A9DF-4F6A196EC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06C45-97B4-7545-8562-07255BCE2F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0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E84A27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13294B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13294B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13294B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294B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13294B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552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83CDB9E-798C-A842-B031-6BFA04385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9571" y="773546"/>
            <a:ext cx="5935859" cy="272025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10000" dirty="0">
                <a:latin typeface="Calibri"/>
                <a:cs typeface="Calibri"/>
              </a:rPr>
              <a:t>BCOG 100</a:t>
            </a:r>
            <a:endParaRPr lang="en-US" sz="1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2F9A5BC-DE40-064D-98AE-B1AA2F27430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003651" y="3401147"/>
            <a:ext cx="568560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Calibri"/>
                <a:cs typeface="Calibri"/>
              </a:rPr>
              <a:t>Logic Lecture 3: Evaluating Logical Structure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87BCB3F-D51B-11CA-8A5C-B653C02DD655}"/>
              </a:ext>
            </a:extLst>
          </p:cNvPr>
          <p:cNvSpPr/>
          <p:nvPr/>
        </p:nvSpPr>
        <p:spPr>
          <a:xfrm>
            <a:off x="443346" y="1263072"/>
            <a:ext cx="912090" cy="91209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96C562F-8F13-2516-D9AF-45E75A96A3C5}"/>
              </a:ext>
            </a:extLst>
          </p:cNvPr>
          <p:cNvSpPr/>
          <p:nvPr/>
        </p:nvSpPr>
        <p:spPr>
          <a:xfrm>
            <a:off x="1505528" y="3248890"/>
            <a:ext cx="912090" cy="91209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2052EBC-2E12-F996-BB1F-41F23E64F1BE}"/>
              </a:ext>
            </a:extLst>
          </p:cNvPr>
          <p:cNvSpPr/>
          <p:nvPr/>
        </p:nvSpPr>
        <p:spPr>
          <a:xfrm>
            <a:off x="443345" y="3318162"/>
            <a:ext cx="912090" cy="91209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A4D7291-4D5A-9593-1D85-950EBFC1FF07}"/>
              </a:ext>
            </a:extLst>
          </p:cNvPr>
          <p:cNvSpPr/>
          <p:nvPr/>
        </p:nvSpPr>
        <p:spPr>
          <a:xfrm>
            <a:off x="443346" y="5246253"/>
            <a:ext cx="912090" cy="91209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2E91675-03DF-90EE-942D-06C70F754DEE}"/>
              </a:ext>
            </a:extLst>
          </p:cNvPr>
          <p:cNvCxnSpPr/>
          <p:nvPr/>
        </p:nvCxnSpPr>
        <p:spPr>
          <a:xfrm>
            <a:off x="867642" y="2172278"/>
            <a:ext cx="1052944" cy="1110673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D74029-D6FE-2938-F6DF-602FCD9AA658}"/>
              </a:ext>
            </a:extLst>
          </p:cNvPr>
          <p:cNvCxnSpPr>
            <a:cxnSpLocks/>
          </p:cNvCxnSpPr>
          <p:nvPr/>
        </p:nvCxnSpPr>
        <p:spPr>
          <a:xfrm>
            <a:off x="879187" y="2172278"/>
            <a:ext cx="25400" cy="11799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7831A33E-2612-45D1-F1F0-57371C01F8AB}"/>
              </a:ext>
            </a:extLst>
          </p:cNvPr>
          <p:cNvSpPr/>
          <p:nvPr/>
        </p:nvSpPr>
        <p:spPr>
          <a:xfrm>
            <a:off x="1505528" y="5246253"/>
            <a:ext cx="912090" cy="91209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65D7F4-2920-5911-7086-757F822A07E3}"/>
              </a:ext>
            </a:extLst>
          </p:cNvPr>
          <p:cNvSpPr/>
          <p:nvPr/>
        </p:nvSpPr>
        <p:spPr>
          <a:xfrm>
            <a:off x="2694709" y="5246252"/>
            <a:ext cx="912090" cy="912090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E6F4CE-E239-70EB-26D3-C8CB8E270185}"/>
              </a:ext>
            </a:extLst>
          </p:cNvPr>
          <p:cNvCxnSpPr>
            <a:cxnSpLocks/>
          </p:cNvCxnSpPr>
          <p:nvPr/>
        </p:nvCxnSpPr>
        <p:spPr>
          <a:xfrm>
            <a:off x="1941369" y="4169641"/>
            <a:ext cx="1168399" cy="108758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727C65-F6C0-78C9-A469-40AAD8018B82}"/>
              </a:ext>
            </a:extLst>
          </p:cNvPr>
          <p:cNvCxnSpPr>
            <a:cxnSpLocks/>
          </p:cNvCxnSpPr>
          <p:nvPr/>
        </p:nvCxnSpPr>
        <p:spPr>
          <a:xfrm flipH="1">
            <a:off x="1955223" y="4158096"/>
            <a:ext cx="9238" cy="108758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7C2072-1E04-8B83-DAA8-B48C97536A6F}"/>
              </a:ext>
            </a:extLst>
          </p:cNvPr>
          <p:cNvCxnSpPr>
            <a:cxnSpLocks/>
          </p:cNvCxnSpPr>
          <p:nvPr/>
        </p:nvCxnSpPr>
        <p:spPr>
          <a:xfrm>
            <a:off x="890732" y="4227368"/>
            <a:ext cx="13855" cy="101831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583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FA326-7B4C-5459-C4FC-12CD0E9B7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17C3B8-C30A-E49D-BD25-82BFC236BD43}"/>
              </a:ext>
            </a:extLst>
          </p:cNvPr>
          <p:cNvSpPr txBox="1"/>
          <p:nvPr/>
        </p:nvSpPr>
        <p:spPr>
          <a:xfrm>
            <a:off x="2142078" y="957750"/>
            <a:ext cx="9639104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Implication and Equivalence</a:t>
            </a:r>
          </a:p>
          <a:p>
            <a:endParaRPr lang="en-US" sz="1200" b="1" dirty="0"/>
          </a:p>
          <a:p>
            <a:r>
              <a:rPr lang="en-US" sz="2400" dirty="0"/>
              <a:t>If you’re hungry, you should eat.</a:t>
            </a:r>
          </a:p>
          <a:p>
            <a:r>
              <a:rPr lang="en-US" sz="2400" dirty="0"/>
              <a:t>Either you’re not hungry, or you should eat.</a:t>
            </a:r>
          </a:p>
          <a:p>
            <a:endParaRPr lang="en-US" sz="1200" dirty="0"/>
          </a:p>
          <a:p>
            <a:r>
              <a:rPr lang="en-US" sz="2400" dirty="0"/>
              <a:t>P → Q and ¬P OR Q 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AC9C3E-E39D-F276-0FB1-F58D00FA2CF9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BD0356-876C-1A1F-C79E-B56A133F3429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01E2D91-D22E-801D-5D05-1D0A1F1779A3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3462DC31-861A-D7AC-60D2-99D432EE9300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59FB328D-F18C-BECE-3BD2-F0FF76724C9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Evaluating Logical Structure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B6FB88-A1B3-04D7-A99E-3622CF30C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840644"/>
              </p:ext>
            </p:extLst>
          </p:nvPr>
        </p:nvGraphicFramePr>
        <p:xfrm>
          <a:off x="2564295" y="3187997"/>
          <a:ext cx="8789505" cy="2286000"/>
        </p:xfrm>
        <a:graphic>
          <a:graphicData uri="http://schemas.openxmlformats.org/drawingml/2006/table">
            <a:tbl>
              <a:tblPr/>
              <a:tblGrid>
                <a:gridCol w="1757901">
                  <a:extLst>
                    <a:ext uri="{9D8B030D-6E8A-4147-A177-3AD203B41FA5}">
                      <a16:colId xmlns:a16="http://schemas.microsoft.com/office/drawing/2014/main" val="3948716425"/>
                    </a:ext>
                  </a:extLst>
                </a:gridCol>
                <a:gridCol w="1757901">
                  <a:extLst>
                    <a:ext uri="{9D8B030D-6E8A-4147-A177-3AD203B41FA5}">
                      <a16:colId xmlns:a16="http://schemas.microsoft.com/office/drawing/2014/main" val="2991463580"/>
                    </a:ext>
                  </a:extLst>
                </a:gridCol>
                <a:gridCol w="1757901">
                  <a:extLst>
                    <a:ext uri="{9D8B030D-6E8A-4147-A177-3AD203B41FA5}">
                      <a16:colId xmlns:a16="http://schemas.microsoft.com/office/drawing/2014/main" val="1639207444"/>
                    </a:ext>
                  </a:extLst>
                </a:gridCol>
                <a:gridCol w="1757901">
                  <a:extLst>
                    <a:ext uri="{9D8B030D-6E8A-4147-A177-3AD203B41FA5}">
                      <a16:colId xmlns:a16="http://schemas.microsoft.com/office/drawing/2014/main" val="234702329"/>
                    </a:ext>
                  </a:extLst>
                </a:gridCol>
                <a:gridCol w="1757901">
                  <a:extLst>
                    <a:ext uri="{9D8B030D-6E8A-4147-A177-3AD203B41FA5}">
                      <a16:colId xmlns:a16="http://schemas.microsoft.com/office/drawing/2014/main" val="18384207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P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Q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¬P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P → Q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¬P ∨ Q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72302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268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705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0042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756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2016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3B76A-27E6-864A-5C67-01B20A3B7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D7E4EA25-9A3B-91FE-47AE-D1FBABB05CD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Summarizing Logic and Brain &amp; Cognitive Science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3D1EAB-950B-6FEE-F3CA-6D04FCE8CB77}"/>
              </a:ext>
            </a:extLst>
          </p:cNvPr>
          <p:cNvSpPr txBox="1"/>
          <p:nvPr/>
        </p:nvSpPr>
        <p:spPr>
          <a:xfrm>
            <a:off x="2142078" y="957750"/>
            <a:ext cx="96391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We Learned to Do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Translate everyday statements into formal propositions.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Evaluate arguments for validity and soundness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Identify fallacies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Use truth-functional connectives (AND, OR, NOT, IF…THEN).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Build truth tables to classify statements and test arguments.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Identify tautologies, contradictions, contingencies, and consistency.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Show that argument validity = tautology when premises → conclusion is packaged.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3F725B9-FFB5-FE0B-DEEE-3D1BBF9BFBC3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1F8961-936C-1D25-0539-3A58B0642439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6BE9D4-659D-BCB3-54A3-693A9FD5D707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83BF0390-8C3C-C483-F1BC-1D5FA331EAD7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198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D427D-1E11-A36A-45FF-5ACD4C68F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9B62B117-290A-DE60-4B97-7F45DB4B4A7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Summarizing Logic and Brain &amp; Cognitive Science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ADED3B-5A9D-76D3-1BDA-115F6FF9ECB0}"/>
              </a:ext>
            </a:extLst>
          </p:cNvPr>
          <p:cNvSpPr txBox="1"/>
          <p:nvPr/>
        </p:nvSpPr>
        <p:spPr>
          <a:xfrm>
            <a:off x="2313410" y="1378367"/>
            <a:ext cx="96391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Why This Matters for Logic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Truth tables give us a mechanical test for validity: no hand-waving.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They let us classify statements by their logical structure, not their content.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They highlight deep equivalences (e.g. P → Q </a:t>
            </a:r>
            <a:r>
              <a:rPr lang="en-US" sz="2800" dirty="0">
                <a:sym typeface="Wingdings" pitchFamily="2" charset="2"/>
              </a:rPr>
              <a:t> </a:t>
            </a:r>
            <a:r>
              <a:rPr lang="en-US" sz="2800" dirty="0"/>
              <a:t>¬P ∨ Q).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They give us the foundation for more advanced logics (causal, probabilistic, modal).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F7D0F3-7E1E-2080-88F7-E781C3DE3F72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46F3409-CCA1-3220-5A7B-22BE472022D2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4390919-B27B-56D6-F29F-A8BFFFC5D729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466B28D5-A2F8-DE28-A5D6-B11552C6291E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99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1A6E9-120E-D368-70E0-BDE4A2DA7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CC420BFF-20D8-54A7-DC80-EF1042AAD9F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Summarizing Logic and Brain &amp; Cognitive Science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E7AD7B-28E2-DF5A-FB7D-E52D6394ECFB}"/>
              </a:ext>
            </a:extLst>
          </p:cNvPr>
          <p:cNvSpPr txBox="1"/>
          <p:nvPr/>
        </p:nvSpPr>
        <p:spPr>
          <a:xfrm>
            <a:off x="2142078" y="957750"/>
            <a:ext cx="1004992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Problems with Deduction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Where do premises come from</a:t>
            </a:r>
            <a:r>
              <a:rPr lang="en-US" sz="2400" dirty="0"/>
              <a:t>? Deduction guarantees validity only if premises are true — but logic itself doesn’t supply them.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Translation problem</a:t>
            </a:r>
            <a:r>
              <a:rPr lang="en-US" sz="2400" dirty="0"/>
              <a:t>: Natural language is messy (ambiguity, vagueness, implicit assumptions). Mapping it into precise logical form is often subjective.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Truth-preserving but not truth-producing</a:t>
            </a:r>
            <a:r>
              <a:rPr lang="en-US" sz="2400" dirty="0"/>
              <a:t>: Deduction can’t generate new empirical knowledge; it only makes explicit what was already implicit in the premises.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Complexity explosion</a:t>
            </a:r>
            <a:r>
              <a:rPr lang="en-US" sz="2400" dirty="0"/>
              <a:t>: With many propositions, truth tables and formal proofs become computationally unwieldy (2ⁿ rows).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/>
              <a:t>Human relevance</a:t>
            </a:r>
            <a:r>
              <a:rPr lang="en-US" sz="2400" dirty="0"/>
              <a:t>: Deduction may be too rigid for modeling the flexible, context-sensitive reasoning we see in real cognition.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02F3AB-2B38-EAFA-9D55-F9E9E1040F1B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83E65F1-3E82-B2B8-235A-33003DF5C3E8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80E6E3-31C9-78BA-7BEF-3AC477420E93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A5597838-F356-2ECD-D083-F96756C0AC79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9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DC817-D1C0-FB5D-D018-7D09078E1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1144A127-A335-2F84-FB64-AAC0D6627AE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Summarizing Logic and Brain &amp; Cognitive Science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54639B-8EED-9202-B4C5-88A20E9C2043}"/>
              </a:ext>
            </a:extLst>
          </p:cNvPr>
          <p:cNvSpPr txBox="1"/>
          <p:nvPr/>
        </p:nvSpPr>
        <p:spPr>
          <a:xfrm>
            <a:off x="2313410" y="1378367"/>
            <a:ext cx="96391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Why This Matters for Cognitive Science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Logic is a normative model: it shows what reasoning should look like.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Comparing truth-table logic with human performance reveals biases and fallacies.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Consistency and implication help us model belief systems and inference in the mind.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Modern AI, from early expert systems to today’s neural nets, is tested against logical inference tasks.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62C4264-33D4-777B-E5F6-CC622E3D4CF2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A69FB1E-5285-F19E-00A8-3A237205E332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B73D47-6A8E-AC48-A2E3-27D6EF26BE2D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30CE7C47-89B8-2EFD-3F29-DE164C5E4D5B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607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080EB-98C0-B1B5-F837-1531D4BA9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E651F32B-3EDD-CBCA-DC82-804C8D5FC3A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Summarizing Logic and Brain &amp; Cognitive Science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B27EB5-EB94-A644-ABC8-C5B27B594E11}"/>
              </a:ext>
            </a:extLst>
          </p:cNvPr>
          <p:cNvSpPr txBox="1"/>
          <p:nvPr/>
        </p:nvSpPr>
        <p:spPr>
          <a:xfrm>
            <a:off x="2313410" y="1012954"/>
            <a:ext cx="96391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Is the Human Mind “Naturally” Deductive</a:t>
            </a:r>
          </a:p>
          <a:p>
            <a:endParaRPr lang="en-US" sz="2800" b="1" dirty="0"/>
          </a:p>
          <a:p>
            <a:r>
              <a:rPr lang="en-US" sz="2800" b="1" dirty="0"/>
              <a:t>Arguments in Favor: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People are capable of following deductive rules when trained (e.g., modus ponens tasks).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Some theories in psychology (e.g., “mental logic” models) argue that humans have an innate deductive competence.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Science, math, and technology show humans can reason abstractly and systematically.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There are some things we wouldn't be able to do without deductive capacities.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02DBEC-2E5B-23E1-3CEA-D42D85EF6EE5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3B2BD1E-C461-5AD6-6910-AE93E72743F4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C78D44-A3D0-A548-4DCC-54FF4B598E05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F5562DD2-2B5B-C47F-DF5D-16737AFCB36B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363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3C69D-D876-4F38-12F6-6EAB6D49A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F0BE6B05-678A-DAC7-4634-9A1C4092E2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Summarizing Logic and Brain &amp; Cognitive Science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F70AA5-7725-16A8-F7DC-E9EB819B6CA3}"/>
              </a:ext>
            </a:extLst>
          </p:cNvPr>
          <p:cNvSpPr txBox="1"/>
          <p:nvPr/>
        </p:nvSpPr>
        <p:spPr>
          <a:xfrm>
            <a:off x="2313410" y="1012954"/>
            <a:ext cx="96014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Is the Human Mind “Naturally” Deductive</a:t>
            </a:r>
          </a:p>
          <a:p>
            <a:endParaRPr lang="en-US" sz="2800" b="1" dirty="0"/>
          </a:p>
          <a:p>
            <a:r>
              <a:rPr lang="en-US" sz="2800" b="1" dirty="0"/>
              <a:t>Arguments Against: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Everyday reasoning often departs from strict logic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People use heuristics and probabilistic reasoning instead of deduction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“Bounded rationality”: cognitive limitations lead to shortcuts.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Cultural and contextual variation shows reasoning is not purely formal but embedded in practice.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97C3AD3-7B5E-FB21-310B-2812D9CDE9A2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8B39EA-2320-CD7F-36B0-E0EFCF9BA20B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9030F5-E8A1-5F0D-BD13-013F265478DC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870695A7-DEB8-5AD8-DDFF-CD99AA017895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371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CDDC9-A53C-A5AF-D953-7462E1B5C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92143650-9F29-6C6D-1EAD-BD427761A07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Summarizing Logic and Brain &amp; Cognitive Science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EAB1BF-24F9-ECB6-1ABB-9936B1813F1B}"/>
              </a:ext>
            </a:extLst>
          </p:cNvPr>
          <p:cNvSpPr txBox="1"/>
          <p:nvPr/>
        </p:nvSpPr>
        <p:spPr>
          <a:xfrm>
            <a:off x="2313410" y="1378367"/>
            <a:ext cx="963910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The Big Takeaway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Truth tables and formal logic aren’t just puzzles — they are tools: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Tools to sharpen our own reasoning.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Tools to benchmark cognitive theories.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Tools to connect human thought with artificial systems.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They show us both the power and the limits of purely formal approaches to thinking.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EF15E53-99F1-5D7A-F8F6-E5A1EC98D6C5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3754BA-8D4A-4760-09E3-D3C3397145B5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71E704-7116-DAA7-F411-567924E282C3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73846D06-CDCD-CCDD-5C29-ACB16515DAB6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435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4B2CA281-11FA-A27B-CD7A-9F443FAEA40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Evaluating Logical Structure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A92D8F-BC67-D36F-DFAC-BB3167810E94}"/>
              </a:ext>
            </a:extLst>
          </p:cNvPr>
          <p:cNvSpPr txBox="1"/>
          <p:nvPr/>
        </p:nvSpPr>
        <p:spPr>
          <a:xfrm>
            <a:off x="2142078" y="957750"/>
            <a:ext cx="963910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Reading Check 3-3</a:t>
            </a:r>
          </a:p>
          <a:p>
            <a:endParaRPr lang="en-US" sz="2400" dirty="0"/>
          </a:p>
          <a:p>
            <a:r>
              <a:rPr lang="en-US" sz="2400" dirty="0"/>
              <a:t>Password: logic</a:t>
            </a:r>
          </a:p>
          <a:p>
            <a:endParaRPr lang="en-US" sz="2400" dirty="0"/>
          </a:p>
          <a:p>
            <a:r>
              <a:rPr lang="en-US" sz="2400" dirty="0"/>
              <a:t>Why does it make sense from the perspective of formal logic that P</a:t>
            </a:r>
            <a:r>
              <a:rPr lang="en-US" sz="2400" dirty="0">
                <a:sym typeface="Wingdings" pitchFamily="2" charset="2"/>
              </a:rPr>
              <a:t>Q is true anytime P is false?</a:t>
            </a:r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31F078-93ED-57F2-3A12-1B6B1EB67BC1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D859A8-E246-BCE2-4ABC-AD26F64EA64C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9CF4AD-F6E9-9DFF-5F43-F9D73792E3C0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FDF7F84D-6DFD-AC2C-4343-B6CA1A0B1D21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00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9E12A-B78D-6B95-333A-B82D9B689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3FADD81-CFAF-D38B-ED35-9E4C53FA0585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Evaluating Logical Structure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C72FAB-C31A-5951-D1B5-BE1B506BF041}"/>
              </a:ext>
            </a:extLst>
          </p:cNvPr>
          <p:cNvSpPr txBox="1"/>
          <p:nvPr/>
        </p:nvSpPr>
        <p:spPr>
          <a:xfrm>
            <a:off x="2142078" y="957750"/>
            <a:ext cx="963910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We’ve used truth tables to check whether an argument is valid.</a:t>
            </a:r>
          </a:p>
          <a:p>
            <a:endParaRPr lang="en-US" sz="2400" dirty="0"/>
          </a:p>
          <a:p>
            <a:r>
              <a:rPr lang="en-US" sz="2400" dirty="0"/>
              <a:t>But truth tables can also tell us something about single statements or sets of statements themselves — how they behave across all possible situations.</a:t>
            </a:r>
          </a:p>
          <a:p>
            <a:endParaRPr lang="en-US" sz="2400" dirty="0"/>
          </a:p>
          <a:p>
            <a:r>
              <a:rPr lang="en-US" sz="2400" dirty="0"/>
              <a:t>The following things we’ll look at ask questions like: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Does this formula (or set of formulas) ever come out true?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Does it always?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Never?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Sometimes?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dirty="0"/>
              <a:t>In other words, they’re about the </a:t>
            </a:r>
            <a:r>
              <a:rPr lang="en-US" sz="2400" b="1" dirty="0"/>
              <a:t>overall pattern</a:t>
            </a:r>
            <a:r>
              <a:rPr lang="en-US" sz="2400" dirty="0"/>
              <a:t> of truth values across the table, not just one critical row.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F14E58-5994-3BB7-A38C-64C8A046D73B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218DC6-EB51-A71C-DCB4-F6D172A6ECE6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524F1BA-4003-FE0B-4C49-C38BFA7F7068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16A4CE71-6845-9C89-2A17-0FAD962CFFF3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9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92D8F-BC67-D36F-DFAC-BB3167810E94}"/>
              </a:ext>
            </a:extLst>
          </p:cNvPr>
          <p:cNvSpPr txBox="1"/>
          <p:nvPr/>
        </p:nvSpPr>
        <p:spPr>
          <a:xfrm>
            <a:off x="2179569" y="698343"/>
            <a:ext cx="96391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Contingency vs. Tautology and Contradiction</a:t>
            </a:r>
          </a:p>
          <a:p>
            <a:endParaRPr lang="en-US" sz="1200" b="1" dirty="0"/>
          </a:p>
          <a:p>
            <a:r>
              <a:rPr lang="en-US" sz="2400" b="1" dirty="0"/>
              <a:t>Contingency: </a:t>
            </a:r>
            <a:r>
              <a:rPr lang="en-US" sz="2400" dirty="0"/>
              <a:t>A statement that is true sometimes and false sometimes.</a:t>
            </a:r>
          </a:p>
          <a:p>
            <a:endParaRPr lang="en-US" sz="1200" dirty="0"/>
          </a:p>
          <a:p>
            <a:r>
              <a:rPr lang="en-US" sz="2400" b="1" dirty="0"/>
              <a:t>Tautology: </a:t>
            </a:r>
            <a:r>
              <a:rPr lang="en-US" sz="2400" dirty="0"/>
              <a:t>A statement that is true in every possible situation, no matter the truth values of its parts.</a:t>
            </a:r>
          </a:p>
          <a:p>
            <a:r>
              <a:rPr lang="en-US" sz="2400" b="1" dirty="0"/>
              <a:t>Contradiction</a:t>
            </a:r>
            <a:r>
              <a:rPr lang="en-US" sz="2400" dirty="0"/>
              <a:t>: A statement that is false in every possible situation, no matter the truth value of its parts.</a:t>
            </a:r>
          </a:p>
          <a:p>
            <a:endParaRPr lang="en-US" sz="1200" b="1" dirty="0"/>
          </a:p>
          <a:p>
            <a:r>
              <a:rPr lang="en-US" sz="2400" b="1" dirty="0"/>
              <a:t>Examples: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“Either you will eat dinner tonight, or you won’t.” P OR -P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“You will eat dinner tonight and you will not.” P AND -P</a:t>
            </a:r>
          </a:p>
          <a:p>
            <a:endParaRPr lang="en-US" sz="2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31F078-93ED-57F2-3A12-1B6B1EB67BC1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D859A8-E246-BCE2-4ABC-AD26F64EA64C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9CF4AD-F6E9-9DFF-5F43-F9D73792E3C0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EA3D10-2074-9C05-B0DC-F4D742CBCD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57045"/>
              </p:ext>
            </p:extLst>
          </p:nvPr>
        </p:nvGraphicFramePr>
        <p:xfrm>
          <a:off x="2822299" y="4702133"/>
          <a:ext cx="2923564" cy="1207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004">
                  <a:extLst>
                    <a:ext uri="{9D8B030D-6E8A-4147-A177-3AD203B41FA5}">
                      <a16:colId xmlns:a16="http://schemas.microsoft.com/office/drawing/2014/main" val="3763677509"/>
                    </a:ext>
                  </a:extLst>
                </a:gridCol>
                <a:gridCol w="734291">
                  <a:extLst>
                    <a:ext uri="{9D8B030D-6E8A-4147-A177-3AD203B41FA5}">
                      <a16:colId xmlns:a16="http://schemas.microsoft.com/office/drawing/2014/main" val="805077887"/>
                    </a:ext>
                  </a:extLst>
                </a:gridCol>
                <a:gridCol w="1593269">
                  <a:extLst>
                    <a:ext uri="{9D8B030D-6E8A-4147-A177-3AD203B41FA5}">
                      <a16:colId xmlns:a16="http://schemas.microsoft.com/office/drawing/2014/main" val="2718308430"/>
                    </a:ext>
                  </a:extLst>
                </a:gridCol>
              </a:tblGrid>
              <a:tr h="2400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p</a:t>
                      </a:r>
                    </a:p>
                  </a:txBody>
                  <a:tcPr marT="18288" marB="1828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-p</a:t>
                      </a:r>
                    </a:p>
                  </a:txBody>
                  <a:tcPr marT="18288" marB="1828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p OR -p</a:t>
                      </a:r>
                    </a:p>
                  </a:txBody>
                  <a:tcPr marT="18288" marB="1828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617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T</a:t>
                      </a:r>
                    </a:p>
                  </a:txBody>
                  <a:tcPr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F</a:t>
                      </a:r>
                    </a:p>
                  </a:txBody>
                  <a:tcPr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T</a:t>
                      </a:r>
                    </a:p>
                  </a:txBody>
                  <a:tcPr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40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F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T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T</a:t>
                      </a:r>
                    </a:p>
                  </a:txBody>
                  <a:tcPr marT="18288" marB="182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169666"/>
                  </a:ext>
                </a:extLst>
              </a:tr>
            </a:tbl>
          </a:graphicData>
        </a:graphic>
      </p:graphicFrame>
      <p:sp>
        <p:nvSpPr>
          <p:cNvPr id="9" name="Triangle 8">
            <a:extLst>
              <a:ext uri="{FF2B5EF4-FFF2-40B4-BE49-F238E27FC236}">
                <a16:creationId xmlns:a16="http://schemas.microsoft.com/office/drawing/2014/main" id="{4F04FFAB-72E0-D250-3F4B-CE49DC7FECA9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6A9179CD-EDC3-8A20-B524-91413C31E1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286840"/>
              </p:ext>
            </p:extLst>
          </p:nvPr>
        </p:nvGraphicFramePr>
        <p:xfrm>
          <a:off x="6446137" y="4702133"/>
          <a:ext cx="2923564" cy="12070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004">
                  <a:extLst>
                    <a:ext uri="{9D8B030D-6E8A-4147-A177-3AD203B41FA5}">
                      <a16:colId xmlns:a16="http://schemas.microsoft.com/office/drawing/2014/main" val="3763677509"/>
                    </a:ext>
                  </a:extLst>
                </a:gridCol>
                <a:gridCol w="734291">
                  <a:extLst>
                    <a:ext uri="{9D8B030D-6E8A-4147-A177-3AD203B41FA5}">
                      <a16:colId xmlns:a16="http://schemas.microsoft.com/office/drawing/2014/main" val="805077887"/>
                    </a:ext>
                  </a:extLst>
                </a:gridCol>
                <a:gridCol w="1593269">
                  <a:extLst>
                    <a:ext uri="{9D8B030D-6E8A-4147-A177-3AD203B41FA5}">
                      <a16:colId xmlns:a16="http://schemas.microsoft.com/office/drawing/2014/main" val="2718308430"/>
                    </a:ext>
                  </a:extLst>
                </a:gridCol>
              </a:tblGrid>
              <a:tr h="24002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p</a:t>
                      </a:r>
                    </a:p>
                  </a:txBody>
                  <a:tcPr marT="18288" marB="1828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-p</a:t>
                      </a:r>
                    </a:p>
                  </a:txBody>
                  <a:tcPr marT="18288" marB="1828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p AND -p</a:t>
                      </a:r>
                    </a:p>
                  </a:txBody>
                  <a:tcPr marT="18288" marB="18288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8617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T</a:t>
                      </a:r>
                    </a:p>
                  </a:txBody>
                  <a:tcPr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F</a:t>
                      </a:r>
                    </a:p>
                  </a:txBody>
                  <a:tcPr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F</a:t>
                      </a:r>
                    </a:p>
                  </a:txBody>
                  <a:tcPr marT="18288" marB="18288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40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F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T</a:t>
                      </a:r>
                    </a:p>
                  </a:txBody>
                  <a:tcPr marT="18288" marB="1828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13294B"/>
                          </a:solidFill>
                        </a:rPr>
                        <a:t>F</a:t>
                      </a:r>
                    </a:p>
                  </a:txBody>
                  <a:tcPr marT="18288" marB="1828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169666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0FCD0FE0-43D7-CC38-CC40-54925BFAB92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Evaluating Logical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9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03B0B-77B0-2598-7A65-979BE4579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36B3C-B2E2-EEC6-000B-6E845AC04C6A}"/>
              </a:ext>
            </a:extLst>
          </p:cNvPr>
          <p:cNvSpPr txBox="1"/>
          <p:nvPr/>
        </p:nvSpPr>
        <p:spPr>
          <a:xfrm>
            <a:off x="2142078" y="1027023"/>
            <a:ext cx="9639104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1. Contingency vs. Tautology and Contradiction</a:t>
            </a:r>
          </a:p>
          <a:p>
            <a:endParaRPr lang="en-US" sz="2200" dirty="0"/>
          </a:p>
          <a:p>
            <a:r>
              <a:rPr lang="en-US" sz="2400" dirty="0"/>
              <a:t>On the surface, tautologies (“trivial truths”) and contradictions (“trivial falsehoods”) look useless, but they’re actually workhorses of logic.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Many complex arguments, when analyzed, turn out to be one or the other, and that makes a seemingly complex situation reduce to something very simple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critically, all valid arguments can be expressed in way to show they are actually tautologies, and this is another way of saying it is a valid argument: it must be true.</a:t>
            </a:r>
          </a:p>
          <a:p>
            <a:endParaRPr lang="en-US" sz="1200" b="1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6EF16C8-5EFD-D353-A8F1-A7007917C16F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7F2A914-712B-86A6-0A7B-40A0BC0B0ED3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B6BB31-97FE-6925-2611-6E2AC65C07E0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le 8">
            <a:extLst>
              <a:ext uri="{FF2B5EF4-FFF2-40B4-BE49-F238E27FC236}">
                <a16:creationId xmlns:a16="http://schemas.microsoft.com/office/drawing/2014/main" id="{52C45FF1-499A-6ACA-7B6E-63E00EF3517E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E39C26C3-A732-4DDE-12DF-51717514B8B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Evaluating Logical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42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71D3A-DC6C-30AE-00B4-D461334FB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556FD0-227B-2570-31D1-872F9AF3F8EC}"/>
              </a:ext>
            </a:extLst>
          </p:cNvPr>
          <p:cNvSpPr txBox="1"/>
          <p:nvPr/>
        </p:nvSpPr>
        <p:spPr>
          <a:xfrm>
            <a:off x="2676940" y="957750"/>
            <a:ext cx="9104242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Contingency vs. Tautology and Contradiction</a:t>
            </a:r>
          </a:p>
          <a:p>
            <a:endParaRPr lang="en-US" sz="2200" dirty="0"/>
          </a:p>
          <a:p>
            <a:r>
              <a:rPr lang="en-US" sz="2400" dirty="0"/>
              <a:t>Take modus ponens:</a:t>
            </a:r>
            <a:br>
              <a:rPr lang="en-US" sz="2400" dirty="0"/>
            </a:br>
            <a:r>
              <a:rPr lang="en-US" sz="2400" dirty="0"/>
              <a:t>If P then Q</a:t>
            </a:r>
          </a:p>
          <a:p>
            <a:r>
              <a:rPr lang="en-US" sz="2400" dirty="0"/>
              <a:t>P</a:t>
            </a:r>
          </a:p>
          <a:p>
            <a:r>
              <a:rPr lang="en-US" sz="2400" dirty="0"/>
              <a:t>Therefore Q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3843C4-CC98-7CE6-ACEA-7F6F8AA35256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F04E03-07D3-E5A2-4F56-FBAFB59110A2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757634E-D48E-AB35-2CC6-0ADEBAFDAFE4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le 8">
            <a:extLst>
              <a:ext uri="{FF2B5EF4-FFF2-40B4-BE49-F238E27FC236}">
                <a16:creationId xmlns:a16="http://schemas.microsoft.com/office/drawing/2014/main" id="{0A454EBB-CB33-4FAD-9787-1BAE725E8ACA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4643931-6708-A922-93A7-725ECD30E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137069"/>
              </p:ext>
            </p:extLst>
          </p:nvPr>
        </p:nvGraphicFramePr>
        <p:xfrm>
          <a:off x="2466110" y="3396329"/>
          <a:ext cx="9116284" cy="2286000"/>
        </p:xfrm>
        <a:graphic>
          <a:graphicData uri="http://schemas.openxmlformats.org/drawingml/2006/table">
            <a:tbl>
              <a:tblPr/>
              <a:tblGrid>
                <a:gridCol w="575468">
                  <a:extLst>
                    <a:ext uri="{9D8B030D-6E8A-4147-A177-3AD203B41FA5}">
                      <a16:colId xmlns:a16="http://schemas.microsoft.com/office/drawing/2014/main" val="2224937305"/>
                    </a:ext>
                  </a:extLst>
                </a:gridCol>
                <a:gridCol w="1087729">
                  <a:extLst>
                    <a:ext uri="{9D8B030D-6E8A-4147-A177-3AD203B41FA5}">
                      <a16:colId xmlns:a16="http://schemas.microsoft.com/office/drawing/2014/main" val="2502044113"/>
                    </a:ext>
                  </a:extLst>
                </a:gridCol>
                <a:gridCol w="1530367">
                  <a:extLst>
                    <a:ext uri="{9D8B030D-6E8A-4147-A177-3AD203B41FA5}">
                      <a16:colId xmlns:a16="http://schemas.microsoft.com/office/drawing/2014/main" val="2407672689"/>
                    </a:ext>
                  </a:extLst>
                </a:gridCol>
                <a:gridCol w="2563861">
                  <a:extLst>
                    <a:ext uri="{9D8B030D-6E8A-4147-A177-3AD203B41FA5}">
                      <a16:colId xmlns:a16="http://schemas.microsoft.com/office/drawing/2014/main" val="691553796"/>
                    </a:ext>
                  </a:extLst>
                </a:gridCol>
                <a:gridCol w="3358859">
                  <a:extLst>
                    <a:ext uri="{9D8B030D-6E8A-4147-A177-3AD203B41FA5}">
                      <a16:colId xmlns:a16="http://schemas.microsoft.com/office/drawing/2014/main" val="24527288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P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Q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P → Q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(P → Q) ∧ P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((P → Q) ∧ P) → Q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908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1985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3225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357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3779527"/>
                  </a:ext>
                </a:extLst>
              </a:tr>
            </a:tbl>
          </a:graphicData>
        </a:graphic>
      </p:graphicFrame>
      <p:sp>
        <p:nvSpPr>
          <p:cNvPr id="7" name="Title 6">
            <a:extLst>
              <a:ext uri="{FF2B5EF4-FFF2-40B4-BE49-F238E27FC236}">
                <a16:creationId xmlns:a16="http://schemas.microsoft.com/office/drawing/2014/main" id="{660E7BCC-2413-492E-894F-B34BE49AFA3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Evaluating Logical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5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65EC3-8E0D-4842-FC58-48E69538E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EA7530-369A-542E-18C9-FCF25EBFC061}"/>
              </a:ext>
            </a:extLst>
          </p:cNvPr>
          <p:cNvSpPr txBox="1"/>
          <p:nvPr/>
        </p:nvSpPr>
        <p:spPr>
          <a:xfrm>
            <a:off x="2142078" y="957750"/>
            <a:ext cx="9639104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Contingency vs. Tautology and Contradiction</a:t>
            </a:r>
          </a:p>
          <a:p>
            <a:endParaRPr lang="en-US" sz="2200" dirty="0"/>
          </a:p>
          <a:p>
            <a:r>
              <a:rPr lang="en-US" sz="2400" b="1" dirty="0"/>
              <a:t>Contradictions as “explosions”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Proof by contradiction</a:t>
            </a:r>
            <a:r>
              <a:rPr lang="en-US" sz="2400" dirty="0"/>
              <a:t>: A standard method in logic and mathematics: assume ¬P, derive a contradiction, conclude P must be true.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Consistency checks</a:t>
            </a:r>
            <a:r>
              <a:rPr lang="en-US" sz="2400" dirty="0"/>
              <a:t>: Contradictions flag that a set of beliefs, axioms, or assumptions can’t all be true at once.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CDAD5A-8A54-FE82-D133-A2495845E93B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7029AB6-2AC3-7108-A471-04FFCC1AAA61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DBCEAA1-3F3A-C9D8-3736-87EA13DF1BE7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le 8">
            <a:extLst>
              <a:ext uri="{FF2B5EF4-FFF2-40B4-BE49-F238E27FC236}">
                <a16:creationId xmlns:a16="http://schemas.microsoft.com/office/drawing/2014/main" id="{00E33838-9796-570A-1C6D-257E07023317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07F490B7-99D6-BFBA-8E09-EFA0470FD60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Evaluating Logical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547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92D8F-BC67-D36F-DFAC-BB3167810E94}"/>
              </a:ext>
            </a:extLst>
          </p:cNvPr>
          <p:cNvSpPr txBox="1"/>
          <p:nvPr/>
        </p:nvSpPr>
        <p:spPr>
          <a:xfrm>
            <a:off x="2564295" y="785000"/>
            <a:ext cx="921688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Consistency and Inconsistency</a:t>
            </a:r>
            <a:endParaRPr lang="en-US" sz="2800" dirty="0"/>
          </a:p>
          <a:p>
            <a:endParaRPr lang="en-US" sz="1200" dirty="0"/>
          </a:p>
          <a:p>
            <a:r>
              <a:rPr lang="en-US" sz="2400" b="1" dirty="0"/>
              <a:t>Consistency</a:t>
            </a:r>
            <a:r>
              <a:rPr lang="en-US" sz="2400" dirty="0"/>
              <a:t>: When it is possible for two sentences to be true at the same time</a:t>
            </a:r>
          </a:p>
          <a:p>
            <a:r>
              <a:rPr lang="en-US" sz="2400" b="1" dirty="0"/>
              <a:t>Inconsistency</a:t>
            </a:r>
            <a:r>
              <a:rPr lang="en-US" sz="2400" dirty="0"/>
              <a:t>: When it is not possible for two sentences to be true at the same time.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31F078-93ED-57F2-3A12-1B6B1EB67BC1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D859A8-E246-BCE2-4ABC-AD26F64EA64C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9CF4AD-F6E9-9DFF-5F43-F9D73792E3C0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riangle 8">
            <a:extLst>
              <a:ext uri="{FF2B5EF4-FFF2-40B4-BE49-F238E27FC236}">
                <a16:creationId xmlns:a16="http://schemas.microsoft.com/office/drawing/2014/main" id="{9106157F-F8ED-2839-B696-7D3F29B4BB7F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21A035-DBBA-BA28-5C13-6EC02AC3A433}"/>
              </a:ext>
            </a:extLst>
          </p:cNvPr>
          <p:cNvSpPr txBox="1"/>
          <p:nvPr/>
        </p:nvSpPr>
        <p:spPr>
          <a:xfrm>
            <a:off x="2564295" y="2898946"/>
            <a:ext cx="64887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200" dirty="0"/>
              <a:t>P → Q  (“If it is raining, the ground is wet.”)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P      (“It is raining.”)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/>
              <a:t>¬Q   (“The ground is not wet.”)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EFD32D9E-92F4-E921-34A9-E72274A818A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Evaluating Logical Structure</a:t>
            </a: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0D0F5A5-F327-6995-568D-7CBF380CEE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893725"/>
              </p:ext>
            </p:extLst>
          </p:nvPr>
        </p:nvGraphicFramePr>
        <p:xfrm>
          <a:off x="3103423" y="3969880"/>
          <a:ext cx="8866903" cy="2103120"/>
        </p:xfrm>
        <a:graphic>
          <a:graphicData uri="http://schemas.openxmlformats.org/drawingml/2006/table">
            <a:tbl>
              <a:tblPr/>
              <a:tblGrid>
                <a:gridCol w="679162">
                  <a:extLst>
                    <a:ext uri="{9D8B030D-6E8A-4147-A177-3AD203B41FA5}">
                      <a16:colId xmlns:a16="http://schemas.microsoft.com/office/drawing/2014/main" val="91707113"/>
                    </a:ext>
                  </a:extLst>
                </a:gridCol>
                <a:gridCol w="817516">
                  <a:extLst>
                    <a:ext uri="{9D8B030D-6E8A-4147-A177-3AD203B41FA5}">
                      <a16:colId xmlns:a16="http://schemas.microsoft.com/office/drawing/2014/main" val="1905834691"/>
                    </a:ext>
                  </a:extLst>
                </a:gridCol>
                <a:gridCol w="1315790">
                  <a:extLst>
                    <a:ext uri="{9D8B030D-6E8A-4147-A177-3AD203B41FA5}">
                      <a16:colId xmlns:a16="http://schemas.microsoft.com/office/drawing/2014/main" val="2061635529"/>
                    </a:ext>
                  </a:extLst>
                </a:gridCol>
                <a:gridCol w="1482436">
                  <a:extLst>
                    <a:ext uri="{9D8B030D-6E8A-4147-A177-3AD203B41FA5}">
                      <a16:colId xmlns:a16="http://schemas.microsoft.com/office/drawing/2014/main" val="1996081602"/>
                    </a:ext>
                  </a:extLst>
                </a:gridCol>
                <a:gridCol w="1385455">
                  <a:extLst>
                    <a:ext uri="{9D8B030D-6E8A-4147-A177-3AD203B41FA5}">
                      <a16:colId xmlns:a16="http://schemas.microsoft.com/office/drawing/2014/main" val="2433133640"/>
                    </a:ext>
                  </a:extLst>
                </a:gridCol>
                <a:gridCol w="1842654">
                  <a:extLst>
                    <a:ext uri="{9D8B030D-6E8A-4147-A177-3AD203B41FA5}">
                      <a16:colId xmlns:a16="http://schemas.microsoft.com/office/drawing/2014/main" val="994687086"/>
                    </a:ext>
                  </a:extLst>
                </a:gridCol>
                <a:gridCol w="1343890">
                  <a:extLst>
                    <a:ext uri="{9D8B030D-6E8A-4147-A177-3AD203B41FA5}">
                      <a16:colId xmlns:a16="http://schemas.microsoft.com/office/drawing/2014/main" val="1087928062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P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Q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P → Q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Premise 1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Premise 2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Premise 3 (¬Q)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b="1"/>
                        <a:t>All true?</a:t>
                      </a:r>
                      <a:endParaRPr lang="en-US" sz="18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32702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1119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36755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24794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873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599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A92D8F-BC67-D36F-DFAC-BB3167810E94}"/>
              </a:ext>
            </a:extLst>
          </p:cNvPr>
          <p:cNvSpPr txBox="1"/>
          <p:nvPr/>
        </p:nvSpPr>
        <p:spPr>
          <a:xfrm>
            <a:off x="2564294" y="957750"/>
            <a:ext cx="9216887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Implication and Equivalence</a:t>
            </a:r>
          </a:p>
          <a:p>
            <a:endParaRPr lang="en-US" sz="2400" b="1" dirty="0"/>
          </a:p>
          <a:p>
            <a:r>
              <a:rPr lang="en-US" sz="2400" b="1" dirty="0"/>
              <a:t>Implication</a:t>
            </a:r>
            <a:r>
              <a:rPr lang="en-US" sz="2400" dirty="0"/>
              <a:t>: A sentence S1 truth-functionally implies S2 </a:t>
            </a:r>
            <a:r>
              <a:rPr lang="en-US" sz="2400" dirty="0" err="1"/>
              <a:t>iff</a:t>
            </a:r>
            <a:r>
              <a:rPr lang="en-US" sz="2400" dirty="0"/>
              <a:t> whenever S1 is true, S2 is also true</a:t>
            </a:r>
          </a:p>
          <a:p>
            <a:endParaRPr lang="en-US" sz="2400" dirty="0"/>
          </a:p>
          <a:p>
            <a:r>
              <a:rPr lang="en-US" sz="2400" b="1" dirty="0"/>
              <a:t>Equivalence</a:t>
            </a:r>
            <a:r>
              <a:rPr lang="en-US" sz="2400" dirty="0"/>
              <a:t>: S1 and S2 have all the same truth values.</a:t>
            </a:r>
          </a:p>
          <a:p>
            <a:endParaRPr lang="en-US" sz="2400" dirty="0"/>
          </a:p>
          <a:p>
            <a:r>
              <a:rPr lang="en-US" sz="2400" dirty="0"/>
              <a:t>Not just trivial puzzles: these tools let us</a:t>
            </a:r>
          </a:p>
          <a:p>
            <a:r>
              <a:rPr lang="en-US" sz="2400" dirty="0"/>
              <a:t>	•	simplify complex arguments,</a:t>
            </a:r>
          </a:p>
          <a:p>
            <a:r>
              <a:rPr lang="en-US" sz="2400" dirty="0"/>
              <a:t>	•	detect when two formulations are secretly the same,</a:t>
            </a:r>
          </a:p>
          <a:p>
            <a:r>
              <a:rPr lang="en-US" sz="2400" dirty="0"/>
              <a:t>	•	see whether a claim really follows from another.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31F078-93ED-57F2-3A12-1B6B1EB67BC1}"/>
              </a:ext>
            </a:extLst>
          </p:cNvPr>
          <p:cNvCxnSpPr>
            <a:cxnSpLocks/>
          </p:cNvCxnSpPr>
          <p:nvPr/>
        </p:nvCxnSpPr>
        <p:spPr>
          <a:xfrm flipV="1">
            <a:off x="80266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D859A8-E246-BCE2-4ABC-AD26F64EA64C}"/>
              </a:ext>
            </a:extLst>
          </p:cNvPr>
          <p:cNvCxnSpPr>
            <a:cxnSpLocks/>
          </p:cNvCxnSpPr>
          <p:nvPr/>
        </p:nvCxnSpPr>
        <p:spPr>
          <a:xfrm flipV="1">
            <a:off x="1445392" y="3540020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D9CF4AD-F6E9-9DFF-5F43-F9D73792E3C0}"/>
              </a:ext>
            </a:extLst>
          </p:cNvPr>
          <p:cNvCxnSpPr>
            <a:cxnSpLocks/>
          </p:cNvCxnSpPr>
          <p:nvPr/>
        </p:nvCxnSpPr>
        <p:spPr>
          <a:xfrm flipV="1">
            <a:off x="1166192" y="1288133"/>
            <a:ext cx="0" cy="137777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riangle 6">
            <a:extLst>
              <a:ext uri="{FF2B5EF4-FFF2-40B4-BE49-F238E27FC236}">
                <a16:creationId xmlns:a16="http://schemas.microsoft.com/office/drawing/2014/main" id="{4F266984-935D-A58E-5EAA-358065DB300D}"/>
              </a:ext>
            </a:extLst>
          </p:cNvPr>
          <p:cNvSpPr/>
          <p:nvPr/>
        </p:nvSpPr>
        <p:spPr>
          <a:xfrm>
            <a:off x="410818" y="2257872"/>
            <a:ext cx="1510748" cy="1282148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>
              <a:solidFill>
                <a:schemeClr val="tx1"/>
              </a:solidFill>
            </a:endParaRPr>
          </a:p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Title 6">
            <a:extLst>
              <a:ext uri="{FF2B5EF4-FFF2-40B4-BE49-F238E27FC236}">
                <a16:creationId xmlns:a16="http://schemas.microsoft.com/office/drawing/2014/main" id="{49FBE118-E9E1-17CC-B76F-7E9D9B82DE4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482251" cy="735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rgbClr val="E84A27"/>
                </a:solidFill>
                <a:latin typeface="Georgia" panose="02040502050405020303" pitchFamily="18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Calibri"/>
                <a:cs typeface="Calibri"/>
              </a:rPr>
              <a:t>Evaluating Logical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225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Custom Design">
  <a:themeElements>
    <a:clrScheme name="Custom 5">
      <a:dk1>
        <a:srgbClr val="13284B"/>
      </a:dk1>
      <a:lt1>
        <a:srgbClr val="FFFFFF"/>
      </a:lt1>
      <a:dk2>
        <a:srgbClr val="1E3877"/>
      </a:dk2>
      <a:lt2>
        <a:srgbClr val="F8FAFC"/>
      </a:lt2>
      <a:accent1>
        <a:srgbClr val="FF552E"/>
      </a:accent1>
      <a:accent2>
        <a:srgbClr val="1D58A7"/>
      </a:accent2>
      <a:accent3>
        <a:srgbClr val="F5821E"/>
      </a:accent3>
      <a:accent4>
        <a:srgbClr val="009FD3"/>
      </a:accent4>
      <a:accent5>
        <a:srgbClr val="DD3403"/>
      </a:accent5>
      <a:accent6>
        <a:srgbClr val="D2D2D2"/>
      </a:accent6>
      <a:hlink>
        <a:srgbClr val="1D58A7"/>
      </a:hlink>
      <a:folHlink>
        <a:srgbClr val="DD3403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9" id="{EB6B2FBE-53CE-AE45-9D18-D10FBF4063E0}" vid="{7AC8A834-0896-8341-9AC3-2DE1C842C7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13435</TotalTime>
  <Words>1298</Words>
  <Application>Microsoft Macintosh PowerPoint</Application>
  <PresentationFormat>Widescreen</PresentationFormat>
  <Paragraphs>247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Georgia</vt:lpstr>
      <vt:lpstr>Wingdings</vt:lpstr>
      <vt:lpstr>Custom Design</vt:lpstr>
      <vt:lpstr>BCOG 100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Here</dc:title>
  <dc:creator>Willits, Jon Anthony</dc:creator>
  <cp:lastModifiedBy>Willits, Jon Anthony</cp:lastModifiedBy>
  <cp:revision>352</cp:revision>
  <dcterms:created xsi:type="dcterms:W3CDTF">2022-08-22T20:35:14Z</dcterms:created>
  <dcterms:modified xsi:type="dcterms:W3CDTF">2025-09-13T00:12:37Z</dcterms:modified>
</cp:coreProperties>
</file>