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25"/>
  </p:notesMasterIdLst>
  <p:sldIdLst>
    <p:sldId id="256" r:id="rId2"/>
    <p:sldId id="344" r:id="rId3"/>
    <p:sldId id="346" r:id="rId4"/>
    <p:sldId id="293" r:id="rId5"/>
    <p:sldId id="294" r:id="rId6"/>
    <p:sldId id="299" r:id="rId7"/>
    <p:sldId id="303" r:id="rId8"/>
    <p:sldId id="304" r:id="rId9"/>
    <p:sldId id="305" r:id="rId10"/>
    <p:sldId id="306" r:id="rId11"/>
    <p:sldId id="307" r:id="rId12"/>
    <p:sldId id="308" r:id="rId13"/>
    <p:sldId id="309" r:id="rId14"/>
    <p:sldId id="345" r:id="rId15"/>
    <p:sldId id="314" r:id="rId16"/>
    <p:sldId id="315" r:id="rId17"/>
    <p:sldId id="316" r:id="rId18"/>
    <p:sldId id="317" r:id="rId19"/>
    <p:sldId id="338" r:id="rId20"/>
    <p:sldId id="318" r:id="rId21"/>
    <p:sldId id="321" r:id="rId22"/>
    <p:sldId id="322" r:id="rId23"/>
    <p:sldId id="32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F33"/>
    <a:srgbClr val="E84A27"/>
    <a:srgbClr val="1329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7"/>
    <p:restoredTop sz="66394"/>
  </p:normalViewPr>
  <p:slideViewPr>
    <p:cSldViewPr snapToGrid="0" snapToObjects="1">
      <p:cViewPr varScale="1">
        <p:scale>
          <a:sx n="93" d="100"/>
          <a:sy n="93" d="100"/>
        </p:scale>
        <p:origin x="4032" y="208"/>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D3E08-CD1E-6345-BF3D-6B539ADC1145}" type="datetimeFigureOut">
              <a:rPr lang="en-US" smtClean="0"/>
              <a:t>9/10/25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32C59-1409-2640-866F-4A1083575A35}" type="slidenum">
              <a:rPr lang="en-US" smtClean="0"/>
              <a:t>‹#›</a:t>
            </a:fld>
            <a:endParaRPr lang="en-US"/>
          </a:p>
        </p:txBody>
      </p:sp>
    </p:spTree>
    <p:extLst>
      <p:ext uri="{BB962C8B-B14F-4D97-AF65-F5344CB8AC3E}">
        <p14:creationId xmlns:p14="http://schemas.microsoft.com/office/powerpoint/2010/main" val="406037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46407-E43A-E4DC-5552-7E0E1CACD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5972BD-69E2-4D20-069B-276CCC29CC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E923CF-F499-AAF4-D162-0338C4426E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0B8D2E-ECEC-5500-6210-0BF7974054CB}"/>
              </a:ext>
            </a:extLst>
          </p:cNvPr>
          <p:cNvSpPr>
            <a:spLocks noGrp="1"/>
          </p:cNvSpPr>
          <p:nvPr>
            <p:ph type="sldNum" sz="quarter" idx="5"/>
          </p:nvPr>
        </p:nvSpPr>
        <p:spPr/>
        <p:txBody>
          <a:bodyPr/>
          <a:lstStyle/>
          <a:p>
            <a:fld id="{B0C32C59-1409-2640-866F-4A1083575A35}" type="slidenum">
              <a:rPr lang="en-US" smtClean="0"/>
              <a:t>2</a:t>
            </a:fld>
            <a:endParaRPr lang="en-US"/>
          </a:p>
        </p:txBody>
      </p:sp>
    </p:spTree>
    <p:extLst>
      <p:ext uri="{BB962C8B-B14F-4D97-AF65-F5344CB8AC3E}">
        <p14:creationId xmlns:p14="http://schemas.microsoft.com/office/powerpoint/2010/main" val="1102423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11</a:t>
            </a:fld>
            <a:endParaRPr lang="en-US"/>
          </a:p>
        </p:txBody>
      </p:sp>
    </p:spTree>
    <p:extLst>
      <p:ext uri="{BB962C8B-B14F-4D97-AF65-F5344CB8AC3E}">
        <p14:creationId xmlns:p14="http://schemas.microsoft.com/office/powerpoint/2010/main" val="1700393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12</a:t>
            </a:fld>
            <a:endParaRPr lang="en-US"/>
          </a:p>
        </p:txBody>
      </p:sp>
    </p:spTree>
    <p:extLst>
      <p:ext uri="{BB962C8B-B14F-4D97-AF65-F5344CB8AC3E}">
        <p14:creationId xmlns:p14="http://schemas.microsoft.com/office/powerpoint/2010/main" val="345918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13</a:t>
            </a:fld>
            <a:endParaRPr lang="en-US"/>
          </a:p>
        </p:txBody>
      </p:sp>
    </p:spTree>
    <p:extLst>
      <p:ext uri="{BB962C8B-B14F-4D97-AF65-F5344CB8AC3E}">
        <p14:creationId xmlns:p14="http://schemas.microsoft.com/office/powerpoint/2010/main" val="132755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FC718-725D-A083-14E2-63C6A6F73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C939C3-36B6-4EEA-EB45-A9604148AC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763BEA-C6C4-CB12-E65B-B82F71956C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3828A8-533A-AF7C-CC7E-039102DE736D}"/>
              </a:ext>
            </a:extLst>
          </p:cNvPr>
          <p:cNvSpPr>
            <a:spLocks noGrp="1"/>
          </p:cNvSpPr>
          <p:nvPr>
            <p:ph type="sldNum" sz="quarter" idx="5"/>
          </p:nvPr>
        </p:nvSpPr>
        <p:spPr/>
        <p:txBody>
          <a:bodyPr/>
          <a:lstStyle/>
          <a:p>
            <a:fld id="{B0C32C59-1409-2640-866F-4A1083575A35}" type="slidenum">
              <a:rPr lang="en-US" smtClean="0"/>
              <a:t>14</a:t>
            </a:fld>
            <a:endParaRPr lang="en-US"/>
          </a:p>
        </p:txBody>
      </p:sp>
    </p:spTree>
    <p:extLst>
      <p:ext uri="{BB962C8B-B14F-4D97-AF65-F5344CB8AC3E}">
        <p14:creationId xmlns:p14="http://schemas.microsoft.com/office/powerpoint/2010/main" val="3457694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15</a:t>
            </a:fld>
            <a:endParaRPr lang="en-US"/>
          </a:p>
        </p:txBody>
      </p:sp>
    </p:spTree>
    <p:extLst>
      <p:ext uri="{BB962C8B-B14F-4D97-AF65-F5344CB8AC3E}">
        <p14:creationId xmlns:p14="http://schemas.microsoft.com/office/powerpoint/2010/main" val="4088207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16</a:t>
            </a:fld>
            <a:endParaRPr lang="en-US"/>
          </a:p>
        </p:txBody>
      </p:sp>
    </p:spTree>
    <p:extLst>
      <p:ext uri="{BB962C8B-B14F-4D97-AF65-F5344CB8AC3E}">
        <p14:creationId xmlns:p14="http://schemas.microsoft.com/office/powerpoint/2010/main" val="624572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17</a:t>
            </a:fld>
            <a:endParaRPr lang="en-US"/>
          </a:p>
        </p:txBody>
      </p:sp>
    </p:spTree>
    <p:extLst>
      <p:ext uri="{BB962C8B-B14F-4D97-AF65-F5344CB8AC3E}">
        <p14:creationId xmlns:p14="http://schemas.microsoft.com/office/powerpoint/2010/main" val="4191465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18</a:t>
            </a:fld>
            <a:endParaRPr lang="en-US"/>
          </a:p>
        </p:txBody>
      </p:sp>
    </p:spTree>
    <p:extLst>
      <p:ext uri="{BB962C8B-B14F-4D97-AF65-F5344CB8AC3E}">
        <p14:creationId xmlns:p14="http://schemas.microsoft.com/office/powerpoint/2010/main" val="3130700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19</a:t>
            </a:fld>
            <a:endParaRPr lang="en-US"/>
          </a:p>
        </p:txBody>
      </p:sp>
    </p:spTree>
    <p:extLst>
      <p:ext uri="{BB962C8B-B14F-4D97-AF65-F5344CB8AC3E}">
        <p14:creationId xmlns:p14="http://schemas.microsoft.com/office/powerpoint/2010/main" val="3206490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Why introduce a second validity test when we already have a perfectly good one? Truth tables are not always user-friendly, and our truth-functional language is insufficient for all of the logical work we want to do.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20</a:t>
            </a:fld>
            <a:endParaRPr lang="en-US"/>
          </a:p>
        </p:txBody>
      </p:sp>
    </p:spTree>
    <p:extLst>
      <p:ext uri="{BB962C8B-B14F-4D97-AF65-F5344CB8AC3E}">
        <p14:creationId xmlns:p14="http://schemas.microsoft.com/office/powerpoint/2010/main" val="2246665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D8701-DE44-1707-B1E2-38DBF8944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6684E4-A5A3-DDB9-E504-E8F882B4A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4AD951-DC24-7FED-1334-A52B0BDC47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AABC9C-F1CC-487A-2906-FB12A5F9FDD2}"/>
              </a:ext>
            </a:extLst>
          </p:cNvPr>
          <p:cNvSpPr>
            <a:spLocks noGrp="1"/>
          </p:cNvSpPr>
          <p:nvPr>
            <p:ph type="sldNum" sz="quarter" idx="5"/>
          </p:nvPr>
        </p:nvSpPr>
        <p:spPr/>
        <p:txBody>
          <a:bodyPr/>
          <a:lstStyle/>
          <a:p>
            <a:fld id="{B0C32C59-1409-2640-866F-4A1083575A35}" type="slidenum">
              <a:rPr lang="en-US" smtClean="0"/>
              <a:t>3</a:t>
            </a:fld>
            <a:endParaRPr lang="en-US"/>
          </a:p>
        </p:txBody>
      </p:sp>
    </p:spTree>
    <p:extLst>
      <p:ext uri="{BB962C8B-B14F-4D97-AF65-F5344CB8AC3E}">
        <p14:creationId xmlns:p14="http://schemas.microsoft.com/office/powerpoint/2010/main" val="3792935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21</a:t>
            </a:fld>
            <a:endParaRPr lang="en-US"/>
          </a:p>
        </p:txBody>
      </p:sp>
    </p:spTree>
    <p:extLst>
      <p:ext uri="{BB962C8B-B14F-4D97-AF65-F5344CB8AC3E}">
        <p14:creationId xmlns:p14="http://schemas.microsoft.com/office/powerpoint/2010/main" val="3221797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22</a:t>
            </a:fld>
            <a:endParaRPr lang="en-US"/>
          </a:p>
        </p:txBody>
      </p:sp>
    </p:spTree>
    <p:extLst>
      <p:ext uri="{BB962C8B-B14F-4D97-AF65-F5344CB8AC3E}">
        <p14:creationId xmlns:p14="http://schemas.microsoft.com/office/powerpoint/2010/main" val="2111798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23</a:t>
            </a:fld>
            <a:endParaRPr lang="en-US"/>
          </a:p>
        </p:txBody>
      </p:sp>
    </p:spTree>
    <p:extLst>
      <p:ext uri="{BB962C8B-B14F-4D97-AF65-F5344CB8AC3E}">
        <p14:creationId xmlns:p14="http://schemas.microsoft.com/office/powerpoint/2010/main" val="1499910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We have learned that there are two criteria for acceptable arguments: well-groundedness and validity. You have also seen that there are two types of arguments: inductive and deductive. So far, you have examined some aspects of informal logic—that is, analysis of the well-groundedness of arguments—and you have looked at validity concerns for inductive arguments. What remains is deductive validity, the aspect of logic that has historically commanded a great amount of attention from logicians. In this lecture, you will be introduced to formal logic. </a:t>
            </a:r>
            <a:endParaRPr lang="en-US" dirty="0"/>
          </a:p>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a:t>
            </a:fld>
            <a:endParaRPr lang="en-US"/>
          </a:p>
        </p:txBody>
      </p:sp>
    </p:spTree>
    <p:extLst>
      <p:ext uri="{BB962C8B-B14F-4D97-AF65-F5344CB8AC3E}">
        <p14:creationId xmlns:p14="http://schemas.microsoft.com/office/powerpoint/2010/main" val="210615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5</a:t>
            </a:fld>
            <a:endParaRPr lang="en-US"/>
          </a:p>
        </p:txBody>
      </p:sp>
    </p:spTree>
    <p:extLst>
      <p:ext uri="{BB962C8B-B14F-4D97-AF65-F5344CB8AC3E}">
        <p14:creationId xmlns:p14="http://schemas.microsoft.com/office/powerpoint/2010/main" val="3017430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6</a:t>
            </a:fld>
            <a:endParaRPr lang="en-US"/>
          </a:p>
        </p:txBody>
      </p:sp>
    </p:spTree>
    <p:extLst>
      <p:ext uri="{BB962C8B-B14F-4D97-AF65-F5344CB8AC3E}">
        <p14:creationId xmlns:p14="http://schemas.microsoft.com/office/powerpoint/2010/main" val="295505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7</a:t>
            </a:fld>
            <a:endParaRPr lang="en-US"/>
          </a:p>
        </p:txBody>
      </p:sp>
    </p:spTree>
    <p:extLst>
      <p:ext uri="{BB962C8B-B14F-4D97-AF65-F5344CB8AC3E}">
        <p14:creationId xmlns:p14="http://schemas.microsoft.com/office/powerpoint/2010/main" val="1350499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8</a:t>
            </a:fld>
            <a:endParaRPr lang="en-US"/>
          </a:p>
        </p:txBody>
      </p:sp>
    </p:spTree>
    <p:extLst>
      <p:ext uri="{BB962C8B-B14F-4D97-AF65-F5344CB8AC3E}">
        <p14:creationId xmlns:p14="http://schemas.microsoft.com/office/powerpoint/2010/main" val="114050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9</a:t>
            </a:fld>
            <a:endParaRPr lang="en-US"/>
          </a:p>
        </p:txBody>
      </p:sp>
    </p:spTree>
    <p:extLst>
      <p:ext uri="{BB962C8B-B14F-4D97-AF65-F5344CB8AC3E}">
        <p14:creationId xmlns:p14="http://schemas.microsoft.com/office/powerpoint/2010/main" val="1001482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sky is blue BECAUSE Einstein was a physicist</a:t>
            </a:r>
          </a:p>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10</a:t>
            </a:fld>
            <a:endParaRPr lang="en-US"/>
          </a:p>
        </p:txBody>
      </p:sp>
    </p:spTree>
    <p:extLst>
      <p:ext uri="{BB962C8B-B14F-4D97-AF65-F5344CB8AC3E}">
        <p14:creationId xmlns:p14="http://schemas.microsoft.com/office/powerpoint/2010/main" val="1769670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4809-F69F-0D48-97F8-9CF76A5308DF}"/>
              </a:ext>
            </a:extLst>
          </p:cNvPr>
          <p:cNvSpPr>
            <a:spLocks noGrp="1"/>
          </p:cNvSpPr>
          <p:nvPr>
            <p:ph type="ctrTitle" hasCustomPrompt="1"/>
          </p:nvPr>
        </p:nvSpPr>
        <p:spPr>
          <a:xfrm>
            <a:off x="471340" y="1122363"/>
            <a:ext cx="5785769" cy="2387600"/>
          </a:xfrm>
        </p:spPr>
        <p:txBody>
          <a:bodyPr anchor="b">
            <a:normAutofit/>
          </a:bodyPr>
          <a:lstStyle>
            <a:lvl1pPr algn="l">
              <a:defRPr sz="4000">
                <a:solidFill>
                  <a:schemeClr val="bg1"/>
                </a:solidFill>
              </a:defRPr>
            </a:lvl1pPr>
          </a:lstStyle>
          <a:p>
            <a:r>
              <a:rPr lang="en-US" sz="4000" b="1" dirty="0">
                <a:solidFill>
                  <a:schemeClr val="bg1"/>
                </a:solidFill>
                <a:latin typeface="Georgia" charset="0"/>
                <a:ea typeface="Georgia" charset="0"/>
                <a:cs typeface="Georgia" charset="0"/>
              </a:rPr>
              <a:t>Title Here:</a:t>
            </a:r>
            <a:br>
              <a:rPr lang="en-US" sz="4000" b="1" dirty="0">
                <a:solidFill>
                  <a:schemeClr val="bg1"/>
                </a:solidFill>
                <a:latin typeface="Georgia" charset="0"/>
                <a:ea typeface="Georgia" charset="0"/>
                <a:cs typeface="Georgia" charset="0"/>
              </a:rPr>
            </a:br>
            <a:r>
              <a:rPr lang="en-US" sz="4000" b="1" dirty="0">
                <a:solidFill>
                  <a:schemeClr val="bg1"/>
                </a:solidFill>
                <a:latin typeface="Georgia" charset="0"/>
                <a:ea typeface="Georgia" charset="0"/>
                <a:cs typeface="Georgia" charset="0"/>
              </a:rPr>
              <a:t>Tell Your</a:t>
            </a:r>
            <a:br>
              <a:rPr lang="en-US" sz="4000" b="1" dirty="0">
                <a:solidFill>
                  <a:schemeClr val="bg1"/>
                </a:solidFill>
                <a:latin typeface="Georgia" charset="0"/>
                <a:ea typeface="Georgia" charset="0"/>
                <a:cs typeface="Georgia" charset="0"/>
              </a:rPr>
            </a:br>
            <a:r>
              <a:rPr lang="en-US" sz="4000" b="1" dirty="0">
                <a:solidFill>
                  <a:schemeClr val="bg1"/>
                </a:solidFill>
                <a:latin typeface="Georgia" charset="0"/>
                <a:ea typeface="Georgia" charset="0"/>
                <a:cs typeface="Georgia" charset="0"/>
              </a:rPr>
              <a:t>Illinois Story</a:t>
            </a:r>
            <a:endParaRPr lang="en-US" dirty="0"/>
          </a:p>
        </p:txBody>
      </p:sp>
      <p:sp>
        <p:nvSpPr>
          <p:cNvPr id="3" name="Subtitle 2">
            <a:extLst>
              <a:ext uri="{FF2B5EF4-FFF2-40B4-BE49-F238E27FC236}">
                <a16:creationId xmlns:a16="http://schemas.microsoft.com/office/drawing/2014/main" id="{C5FA99F5-1DAB-644E-87BD-7B2BE337DBBB}"/>
              </a:ext>
            </a:extLst>
          </p:cNvPr>
          <p:cNvSpPr>
            <a:spLocks noGrp="1"/>
          </p:cNvSpPr>
          <p:nvPr>
            <p:ph type="subTitle" idx="1" hasCustomPrompt="1"/>
          </p:nvPr>
        </p:nvSpPr>
        <p:spPr>
          <a:xfrm>
            <a:off x="471340" y="3602038"/>
            <a:ext cx="5785769" cy="1655762"/>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6" name="Slide Number Placeholder 5">
            <a:extLst>
              <a:ext uri="{FF2B5EF4-FFF2-40B4-BE49-F238E27FC236}">
                <a16:creationId xmlns:a16="http://schemas.microsoft.com/office/drawing/2014/main" id="{1D5E86B4-4E28-5743-B958-4D04BD329DC7}"/>
              </a:ext>
            </a:extLst>
          </p:cNvPr>
          <p:cNvSpPr>
            <a:spLocks noGrp="1"/>
          </p:cNvSpPr>
          <p:nvPr>
            <p:ph type="sldNum" sz="quarter" idx="12"/>
          </p:nvPr>
        </p:nvSpPr>
        <p:spPr/>
        <p:txBody>
          <a:bodyPr/>
          <a:lstStyle/>
          <a:p>
            <a:fld id="{47306C45-97B4-7545-8562-07255BCE2FE0}" type="slidenum">
              <a:rPr lang="en-US" smtClean="0"/>
              <a:t>‹#›</a:t>
            </a:fld>
            <a:endParaRPr lang="en-US"/>
          </a:p>
        </p:txBody>
      </p:sp>
      <p:pic>
        <p:nvPicPr>
          <p:cNvPr id="5" name="Picture 4">
            <a:extLst>
              <a:ext uri="{FF2B5EF4-FFF2-40B4-BE49-F238E27FC236}">
                <a16:creationId xmlns:a16="http://schemas.microsoft.com/office/drawing/2014/main" id="{96A9BA8F-BF67-344F-9BFA-A8262A79BC82}"/>
              </a:ext>
            </a:extLst>
          </p:cNvPr>
          <p:cNvPicPr>
            <a:picLocks noChangeAspect="1"/>
          </p:cNvPicPr>
          <p:nvPr userDrawn="1"/>
        </p:nvPicPr>
        <p:blipFill>
          <a:blip r:embed="rId3"/>
          <a:stretch>
            <a:fillRect/>
          </a:stretch>
        </p:blipFill>
        <p:spPr>
          <a:xfrm>
            <a:off x="4537075" y="5718264"/>
            <a:ext cx="3117850" cy="807948"/>
          </a:xfrm>
          <a:prstGeom prst="rect">
            <a:avLst/>
          </a:prstGeom>
        </p:spPr>
      </p:pic>
    </p:spTree>
    <p:extLst>
      <p:ext uri="{BB962C8B-B14F-4D97-AF65-F5344CB8AC3E}">
        <p14:creationId xmlns:p14="http://schemas.microsoft.com/office/powerpoint/2010/main" val="67832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15B210D-E74D-9F46-BBEB-61CE8DBFBD6C}"/>
              </a:ext>
            </a:extLst>
          </p:cNvPr>
          <p:cNvSpPr>
            <a:spLocks noGrp="1"/>
          </p:cNvSpPr>
          <p:nvPr>
            <p:ph type="sldNum" sz="quarter" idx="12"/>
          </p:nvPr>
        </p:nvSpPr>
        <p:spPr>
          <a:xfrm>
            <a:off x="9117874" y="6095093"/>
            <a:ext cx="2743200" cy="365125"/>
          </a:xfrm>
        </p:spPr>
        <p:txBody>
          <a:bodyPr/>
          <a:lstStyle/>
          <a:p>
            <a:fld id="{47306C45-97B4-7545-8562-07255BCE2FE0}" type="slidenum">
              <a:rPr lang="en-US" smtClean="0"/>
              <a:t>‹#›</a:t>
            </a:fld>
            <a:endParaRPr lang="en-US"/>
          </a:p>
        </p:txBody>
      </p:sp>
    </p:spTree>
    <p:extLst>
      <p:ext uri="{BB962C8B-B14F-4D97-AF65-F5344CB8AC3E}">
        <p14:creationId xmlns:p14="http://schemas.microsoft.com/office/powerpoint/2010/main" val="14872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4261-61FB-7142-9417-2F78D3797632}"/>
              </a:ext>
            </a:extLst>
          </p:cNvPr>
          <p:cNvSpPr>
            <a:spLocks noGrp="1"/>
          </p:cNvSpPr>
          <p:nvPr>
            <p:ph type="title" hasCustomPrompt="1"/>
          </p:nvPr>
        </p:nvSpPr>
        <p:spPr>
          <a:xfrm>
            <a:off x="378823" y="365125"/>
            <a:ext cx="9614263" cy="1325563"/>
          </a:xfrm>
        </p:spPr>
        <p:txBody>
          <a:bodyPr/>
          <a:lstStyle>
            <a:lvl1pPr algn="ctr">
              <a:defRPr b="1" i="0">
                <a:solidFill>
                  <a:srgbClr val="E84A27"/>
                </a:solidFill>
                <a:latin typeface="Georgia" panose="02040502050405020303" pitchFamily="18" charset="0"/>
              </a:defRPr>
            </a:lvl1pPr>
          </a:lstStyle>
          <a:p>
            <a:r>
              <a:rPr lang="en-US" dirty="0"/>
              <a:t>Hello.</a:t>
            </a:r>
          </a:p>
        </p:txBody>
      </p:sp>
      <p:sp>
        <p:nvSpPr>
          <p:cNvPr id="3" name="Content Placeholder 2">
            <a:extLst>
              <a:ext uri="{FF2B5EF4-FFF2-40B4-BE49-F238E27FC236}">
                <a16:creationId xmlns:a16="http://schemas.microsoft.com/office/drawing/2014/main" id="{AB412F32-5110-BE43-86BA-CB778EC424F5}"/>
              </a:ext>
            </a:extLst>
          </p:cNvPr>
          <p:cNvSpPr>
            <a:spLocks noGrp="1"/>
          </p:cNvSpPr>
          <p:nvPr>
            <p:ph idx="1"/>
          </p:nvPr>
        </p:nvSpPr>
        <p:spPr>
          <a:xfrm>
            <a:off x="378823" y="1690688"/>
            <a:ext cx="9614263" cy="3625895"/>
          </a:xfrm>
        </p:spPr>
        <p:txBody>
          <a:bodyPr/>
          <a:lstStyle>
            <a:lvl1pPr>
              <a:defRPr>
                <a:solidFill>
                  <a:srgbClr val="13294B"/>
                </a:solidFill>
              </a:defRPr>
            </a:lvl1pPr>
            <a:lvl2pPr>
              <a:defRPr>
                <a:solidFill>
                  <a:srgbClr val="13294B"/>
                </a:solidFill>
              </a:defRPr>
            </a:lvl2pPr>
            <a:lvl3pPr>
              <a:defRPr>
                <a:solidFill>
                  <a:srgbClr val="13294B"/>
                </a:solidFill>
              </a:defRPr>
            </a:lvl3pPr>
            <a:lvl4pPr>
              <a:defRPr>
                <a:solidFill>
                  <a:srgbClr val="13294B"/>
                </a:solidFill>
              </a:defRPr>
            </a:lvl4pPr>
            <a:lvl5pPr>
              <a:defRPr>
                <a:solidFill>
                  <a:srgbClr val="13294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6963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26ADA6-32C7-6D47-94AB-D149FA9C1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FDBC8-5F1C-654A-9325-61F424413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771FB5C-A5C2-4C44-A9DF-4F6A196EC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06C45-97B4-7545-8562-07255BCE2FE0}" type="slidenum">
              <a:rPr lang="en-US" smtClean="0"/>
              <a:t>‹#›</a:t>
            </a:fld>
            <a:endParaRPr lang="en-US"/>
          </a:p>
        </p:txBody>
      </p:sp>
    </p:spTree>
    <p:extLst>
      <p:ext uri="{BB962C8B-B14F-4D97-AF65-F5344CB8AC3E}">
        <p14:creationId xmlns:p14="http://schemas.microsoft.com/office/powerpoint/2010/main" val="100808044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3294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3294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3294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552E"/>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3CDB9E-798C-A842-B031-6BFA04385C39}"/>
              </a:ext>
            </a:extLst>
          </p:cNvPr>
          <p:cNvSpPr>
            <a:spLocks noGrp="1"/>
          </p:cNvSpPr>
          <p:nvPr>
            <p:ph type="ctrTitle"/>
          </p:nvPr>
        </p:nvSpPr>
        <p:spPr>
          <a:xfrm>
            <a:off x="3699571" y="773546"/>
            <a:ext cx="5935859" cy="2720253"/>
          </a:xfrm>
        </p:spPr>
        <p:txBody>
          <a:bodyPr>
            <a:normAutofit fontScale="90000"/>
          </a:bodyPr>
          <a:lstStyle/>
          <a:p>
            <a:pPr algn="ctr"/>
            <a:r>
              <a:rPr lang="en-US" sz="10000" dirty="0">
                <a:latin typeface="Calibri"/>
                <a:cs typeface="Calibri"/>
              </a:rPr>
              <a:t>BCOG 100</a:t>
            </a:r>
            <a:endParaRPr lang="en-US" sz="10000" dirty="0">
              <a:latin typeface="Calibri" panose="020F0502020204030204" pitchFamily="34" charset="0"/>
              <a:cs typeface="Calibri" panose="020F0502020204030204" pitchFamily="34" charset="0"/>
            </a:endParaRPr>
          </a:p>
        </p:txBody>
      </p:sp>
      <p:sp>
        <p:nvSpPr>
          <p:cNvPr id="7" name="Subtitle 6">
            <a:extLst>
              <a:ext uri="{FF2B5EF4-FFF2-40B4-BE49-F238E27FC236}">
                <a16:creationId xmlns:a16="http://schemas.microsoft.com/office/drawing/2014/main" id="{C2F9A5BC-DE40-064D-98AE-B1AA2F274302}"/>
              </a:ext>
            </a:extLst>
          </p:cNvPr>
          <p:cNvSpPr>
            <a:spLocks noGrp="1"/>
          </p:cNvSpPr>
          <p:nvPr>
            <p:ph type="subTitle" idx="4294967295"/>
          </p:nvPr>
        </p:nvSpPr>
        <p:spPr>
          <a:xfrm>
            <a:off x="4003651" y="3401147"/>
            <a:ext cx="5685609" cy="1655762"/>
          </a:xfrm>
        </p:spPr>
        <p:txBody>
          <a:bodyPr vert="horz" lIns="91440" tIns="45720" rIns="91440" bIns="45720" rtlCol="0" anchor="t">
            <a:normAutofit/>
          </a:bodyPr>
          <a:lstStyle/>
          <a:p>
            <a:pPr marL="0" indent="0" algn="ctr">
              <a:buNone/>
            </a:pPr>
            <a:r>
              <a:rPr lang="en-US" dirty="0">
                <a:latin typeface="Calibri"/>
                <a:cs typeface="Calibri"/>
              </a:rPr>
              <a:t>Logic Lecture 2: Formal Logic</a:t>
            </a:r>
          </a:p>
        </p:txBody>
      </p:sp>
      <p:sp>
        <p:nvSpPr>
          <p:cNvPr id="2" name="Oval 1">
            <a:extLst>
              <a:ext uri="{FF2B5EF4-FFF2-40B4-BE49-F238E27FC236}">
                <a16:creationId xmlns:a16="http://schemas.microsoft.com/office/drawing/2014/main" id="{C87BCB3F-D51B-11CA-8A5C-B653C02DD655}"/>
              </a:ext>
            </a:extLst>
          </p:cNvPr>
          <p:cNvSpPr/>
          <p:nvPr/>
        </p:nvSpPr>
        <p:spPr>
          <a:xfrm>
            <a:off x="443346" y="1263072"/>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96C562F-8F13-2516-D9AF-45E75A96A3C5}"/>
              </a:ext>
            </a:extLst>
          </p:cNvPr>
          <p:cNvSpPr/>
          <p:nvPr/>
        </p:nvSpPr>
        <p:spPr>
          <a:xfrm>
            <a:off x="1505528" y="3248890"/>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2052EBC-2E12-F996-BB1F-41F23E64F1BE}"/>
              </a:ext>
            </a:extLst>
          </p:cNvPr>
          <p:cNvSpPr/>
          <p:nvPr/>
        </p:nvSpPr>
        <p:spPr>
          <a:xfrm>
            <a:off x="443345" y="3318162"/>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4D7291-4D5A-9593-1D85-950EBFC1FF07}"/>
              </a:ext>
            </a:extLst>
          </p:cNvPr>
          <p:cNvSpPr/>
          <p:nvPr/>
        </p:nvSpPr>
        <p:spPr>
          <a:xfrm>
            <a:off x="443346" y="5246253"/>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02E91675-03DF-90EE-942D-06C70F754DEE}"/>
              </a:ext>
            </a:extLst>
          </p:cNvPr>
          <p:cNvCxnSpPr/>
          <p:nvPr/>
        </p:nvCxnSpPr>
        <p:spPr>
          <a:xfrm>
            <a:off x="867642" y="2172278"/>
            <a:ext cx="1052944" cy="111067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2D74029-D6FE-2938-F6DF-602FCD9AA658}"/>
              </a:ext>
            </a:extLst>
          </p:cNvPr>
          <p:cNvCxnSpPr>
            <a:cxnSpLocks/>
          </p:cNvCxnSpPr>
          <p:nvPr/>
        </p:nvCxnSpPr>
        <p:spPr>
          <a:xfrm>
            <a:off x="879187" y="2172278"/>
            <a:ext cx="25400" cy="117994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7831A33E-2612-45D1-F1F0-57371C01F8AB}"/>
              </a:ext>
            </a:extLst>
          </p:cNvPr>
          <p:cNvSpPr/>
          <p:nvPr/>
        </p:nvSpPr>
        <p:spPr>
          <a:xfrm>
            <a:off x="1505528" y="5246253"/>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565D7F4-2920-5911-7086-757F822A07E3}"/>
              </a:ext>
            </a:extLst>
          </p:cNvPr>
          <p:cNvSpPr/>
          <p:nvPr/>
        </p:nvSpPr>
        <p:spPr>
          <a:xfrm>
            <a:off x="2694709" y="5246252"/>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FE6F4CE-E239-70EB-26D3-C8CB8E270185}"/>
              </a:ext>
            </a:extLst>
          </p:cNvPr>
          <p:cNvCxnSpPr>
            <a:cxnSpLocks/>
          </p:cNvCxnSpPr>
          <p:nvPr/>
        </p:nvCxnSpPr>
        <p:spPr>
          <a:xfrm>
            <a:off x="1941369" y="4169641"/>
            <a:ext cx="1168399" cy="108758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0727C65-F6C0-78C9-A469-40AAD8018B82}"/>
              </a:ext>
            </a:extLst>
          </p:cNvPr>
          <p:cNvCxnSpPr>
            <a:cxnSpLocks/>
          </p:cNvCxnSpPr>
          <p:nvPr/>
        </p:nvCxnSpPr>
        <p:spPr>
          <a:xfrm flipH="1">
            <a:off x="1955223" y="4158096"/>
            <a:ext cx="9238" cy="108758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4A7C2072-1E04-8B83-DAA8-B48C97536A6F}"/>
              </a:ext>
            </a:extLst>
          </p:cNvPr>
          <p:cNvCxnSpPr>
            <a:cxnSpLocks/>
          </p:cNvCxnSpPr>
          <p:nvPr/>
        </p:nvCxnSpPr>
        <p:spPr>
          <a:xfrm>
            <a:off x="890732" y="4227368"/>
            <a:ext cx="13855" cy="101831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72583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E7131C1-3B92-5B96-1655-3D724D93C351}"/>
              </a:ext>
            </a:extLst>
          </p:cNvPr>
          <p:cNvSpPr txBox="1"/>
          <p:nvPr/>
        </p:nvSpPr>
        <p:spPr>
          <a:xfrm>
            <a:off x="2343199" y="643010"/>
            <a:ext cx="9848801" cy="3200876"/>
          </a:xfrm>
          <a:prstGeom prst="rect">
            <a:avLst/>
          </a:prstGeom>
          <a:noFill/>
        </p:spPr>
        <p:txBody>
          <a:bodyPr wrap="square" rtlCol="0">
            <a:spAutoFit/>
          </a:bodyPr>
          <a:lstStyle/>
          <a:p>
            <a:r>
              <a:rPr lang="en-US" sz="2400" b="1" dirty="0"/>
              <a:t>Not all connectives are truth functional</a:t>
            </a:r>
          </a:p>
          <a:p>
            <a:endParaRPr lang="en-US" sz="1200" dirty="0"/>
          </a:p>
          <a:p>
            <a:r>
              <a:rPr lang="en-US" sz="2200" dirty="0"/>
              <a:t>P: Apples fall from trees</a:t>
            </a:r>
          </a:p>
          <a:p>
            <a:r>
              <a:rPr lang="en-US" sz="2200" dirty="0"/>
              <a:t>Q: Gravity pulls objects together proportional to their mass</a:t>
            </a:r>
          </a:p>
          <a:p>
            <a:r>
              <a:rPr lang="en-US" sz="2200" dirty="0"/>
              <a:t>P BECAUSE Q: Apples fall from trees BECAUSE Gravity pulls objects together proportional to their mass</a:t>
            </a:r>
          </a:p>
          <a:p>
            <a:endParaRPr lang="en-US" sz="1200" dirty="0"/>
          </a:p>
          <a:p>
            <a:r>
              <a:rPr lang="en-US" sz="2200" dirty="0"/>
              <a:t>P: The sky is blue</a:t>
            </a:r>
          </a:p>
          <a:p>
            <a:r>
              <a:rPr lang="en-US" sz="2200" dirty="0"/>
              <a:t>Q: Einstein was a physicist</a:t>
            </a:r>
          </a:p>
          <a:p>
            <a:r>
              <a:rPr lang="en-US" sz="2200" dirty="0"/>
              <a:t>P BECAUSE Q: The sky is blue BECAUSE Einstein was a physicist</a:t>
            </a:r>
          </a:p>
        </p:txBody>
      </p:sp>
      <p:graphicFrame>
        <p:nvGraphicFramePr>
          <p:cNvPr id="12" name="Table 11">
            <a:extLst>
              <a:ext uri="{FF2B5EF4-FFF2-40B4-BE49-F238E27FC236}">
                <a16:creationId xmlns:a16="http://schemas.microsoft.com/office/drawing/2014/main" id="{136249B1-6E98-04EE-518E-9DF3D80DAE24}"/>
              </a:ext>
            </a:extLst>
          </p:cNvPr>
          <p:cNvGraphicFramePr>
            <a:graphicFrameLocks noGrp="1"/>
          </p:cNvGraphicFramePr>
          <p:nvPr>
            <p:extLst>
              <p:ext uri="{D42A27DB-BD31-4B8C-83A1-F6EECF244321}">
                <p14:modId xmlns:p14="http://schemas.microsoft.com/office/powerpoint/2010/main" val="1139251036"/>
              </p:ext>
            </p:extLst>
          </p:nvPr>
        </p:nvGraphicFramePr>
        <p:xfrm>
          <a:off x="1921566" y="4022525"/>
          <a:ext cx="4990143" cy="2011680"/>
        </p:xfrm>
        <a:graphic>
          <a:graphicData uri="http://schemas.openxmlformats.org/drawingml/2006/table">
            <a:tbl>
              <a:tblPr firstRow="1" bandRow="1">
                <a:tableStyleId>{5C22544A-7EE6-4342-B048-85BDC9FD1C3A}</a:tableStyleId>
              </a:tblPr>
              <a:tblGrid>
                <a:gridCol w="1667505">
                  <a:extLst>
                    <a:ext uri="{9D8B030D-6E8A-4147-A177-3AD203B41FA5}">
                      <a16:colId xmlns:a16="http://schemas.microsoft.com/office/drawing/2014/main" val="3763677509"/>
                    </a:ext>
                  </a:extLst>
                </a:gridCol>
                <a:gridCol w="1659257">
                  <a:extLst>
                    <a:ext uri="{9D8B030D-6E8A-4147-A177-3AD203B41FA5}">
                      <a16:colId xmlns:a16="http://schemas.microsoft.com/office/drawing/2014/main" val="805077887"/>
                    </a:ext>
                  </a:extLst>
                </a:gridCol>
                <a:gridCol w="1663381">
                  <a:extLst>
                    <a:ext uri="{9D8B030D-6E8A-4147-A177-3AD203B41FA5}">
                      <a16:colId xmlns:a16="http://schemas.microsoft.com/office/drawing/2014/main" val="2749624822"/>
                    </a:ext>
                  </a:extLst>
                </a:gridCol>
              </a:tblGrid>
              <a:tr h="269134">
                <a:tc>
                  <a:txBody>
                    <a:bodyPr/>
                    <a:lstStyle/>
                    <a:p>
                      <a:pPr algn="ctr"/>
                      <a:r>
                        <a:rPr lang="en-US" sz="2400" dirty="0">
                          <a:solidFill>
                            <a:srgbClr val="13294B"/>
                          </a:solidFill>
                        </a:rPr>
                        <a:t>P</a:t>
                      </a:r>
                    </a:p>
                  </a:txBody>
                  <a:tcPr marL="45720" marR="18288"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L="45720" marR="18288"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because Q</a:t>
                      </a:r>
                    </a:p>
                  </a:txBody>
                  <a:tcPr marL="45720" marR="18288"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88079">
                <a:tc>
                  <a:txBody>
                    <a:bodyPr/>
                    <a:lstStyle/>
                    <a:p>
                      <a:pPr algn="ctr"/>
                      <a:r>
                        <a:rPr lang="en-US" sz="2400" dirty="0">
                          <a:solidFill>
                            <a:srgbClr val="13294B"/>
                          </a:solidFill>
                        </a:rPr>
                        <a:t>T</a:t>
                      </a:r>
                    </a:p>
                  </a:txBody>
                  <a:tcPr marL="45720" marR="18288"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L="45720" marR="18288"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a:t>
                      </a:r>
                    </a:p>
                  </a:txBody>
                  <a:tcPr marL="45720" marR="18288"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88079">
                <a:tc>
                  <a:txBody>
                    <a:bodyPr/>
                    <a:lstStyle/>
                    <a:p>
                      <a:pPr algn="ctr"/>
                      <a:r>
                        <a:rPr lang="en-US" sz="2400" dirty="0">
                          <a:solidFill>
                            <a:srgbClr val="13294B"/>
                          </a:solidFill>
                        </a:rPr>
                        <a:t>T</a:t>
                      </a:r>
                    </a:p>
                  </a:txBody>
                  <a:tcPr marL="45720" marR="18288" marT="18288" marB="18288">
                    <a:noFill/>
                  </a:tcPr>
                </a:tc>
                <a:tc>
                  <a:txBody>
                    <a:bodyPr/>
                    <a:lstStyle/>
                    <a:p>
                      <a:pPr algn="ctr"/>
                      <a:r>
                        <a:rPr lang="en-US" sz="2400" dirty="0">
                          <a:solidFill>
                            <a:srgbClr val="13294B"/>
                          </a:solidFill>
                        </a:rPr>
                        <a:t>F</a:t>
                      </a:r>
                    </a:p>
                  </a:txBody>
                  <a:tcPr marL="45720" marR="18288" marT="18288" marB="18288">
                    <a:noFill/>
                  </a:tcPr>
                </a:tc>
                <a:tc>
                  <a:txBody>
                    <a:bodyPr/>
                    <a:lstStyle/>
                    <a:p>
                      <a:pPr algn="ctr"/>
                      <a:r>
                        <a:rPr lang="en-US" sz="2400" dirty="0">
                          <a:solidFill>
                            <a:srgbClr val="13294B"/>
                          </a:solidFill>
                        </a:rPr>
                        <a:t>?</a:t>
                      </a:r>
                    </a:p>
                  </a:txBody>
                  <a:tcPr marL="45720" marR="18288" marT="18288" marB="18288">
                    <a:noFill/>
                  </a:tcPr>
                </a:tc>
                <a:extLst>
                  <a:ext uri="{0D108BD9-81ED-4DB2-BD59-A6C34878D82A}">
                    <a16:rowId xmlns:a16="http://schemas.microsoft.com/office/drawing/2014/main" val="3651169666"/>
                  </a:ext>
                </a:extLst>
              </a:tr>
              <a:tr h="388079">
                <a:tc>
                  <a:txBody>
                    <a:bodyPr/>
                    <a:lstStyle/>
                    <a:p>
                      <a:pPr algn="ctr"/>
                      <a:r>
                        <a:rPr lang="en-US" sz="2400" dirty="0">
                          <a:solidFill>
                            <a:srgbClr val="13294B"/>
                          </a:solidFill>
                        </a:rPr>
                        <a:t>F</a:t>
                      </a:r>
                    </a:p>
                  </a:txBody>
                  <a:tcPr marL="45720" marR="18288" marT="18288" marB="18288">
                    <a:noFill/>
                  </a:tcPr>
                </a:tc>
                <a:tc>
                  <a:txBody>
                    <a:bodyPr/>
                    <a:lstStyle/>
                    <a:p>
                      <a:pPr algn="ctr"/>
                      <a:r>
                        <a:rPr lang="en-US" sz="2400" dirty="0">
                          <a:solidFill>
                            <a:srgbClr val="13294B"/>
                          </a:solidFill>
                        </a:rPr>
                        <a:t>T</a:t>
                      </a:r>
                    </a:p>
                  </a:txBody>
                  <a:tcPr marL="45720" marR="18288" marT="18288" marB="18288">
                    <a:noFill/>
                  </a:tcPr>
                </a:tc>
                <a:tc>
                  <a:txBody>
                    <a:bodyPr/>
                    <a:lstStyle/>
                    <a:p>
                      <a:pPr algn="ctr"/>
                      <a:r>
                        <a:rPr lang="en-US" sz="2400" dirty="0">
                          <a:solidFill>
                            <a:srgbClr val="13294B"/>
                          </a:solidFill>
                        </a:rPr>
                        <a:t>?</a:t>
                      </a:r>
                    </a:p>
                  </a:txBody>
                  <a:tcPr marL="45720" marR="18288" marT="18288" marB="18288">
                    <a:noFill/>
                  </a:tcPr>
                </a:tc>
                <a:extLst>
                  <a:ext uri="{0D108BD9-81ED-4DB2-BD59-A6C34878D82A}">
                    <a16:rowId xmlns:a16="http://schemas.microsoft.com/office/drawing/2014/main" val="1562089345"/>
                  </a:ext>
                </a:extLst>
              </a:tr>
              <a:tr h="388079">
                <a:tc>
                  <a:txBody>
                    <a:bodyPr/>
                    <a:lstStyle/>
                    <a:p>
                      <a:pPr algn="ctr"/>
                      <a:r>
                        <a:rPr lang="en-US" sz="2400" dirty="0">
                          <a:solidFill>
                            <a:srgbClr val="13294B"/>
                          </a:solidFill>
                        </a:rPr>
                        <a:t>F</a:t>
                      </a:r>
                    </a:p>
                  </a:txBody>
                  <a:tcPr marL="45720" marR="18288" marT="18288" marB="18288">
                    <a:noFill/>
                  </a:tcPr>
                </a:tc>
                <a:tc>
                  <a:txBody>
                    <a:bodyPr/>
                    <a:lstStyle/>
                    <a:p>
                      <a:pPr algn="ctr"/>
                      <a:r>
                        <a:rPr lang="en-US" sz="2400" dirty="0">
                          <a:solidFill>
                            <a:srgbClr val="13294B"/>
                          </a:solidFill>
                        </a:rPr>
                        <a:t>F</a:t>
                      </a:r>
                    </a:p>
                  </a:txBody>
                  <a:tcPr marL="45720" marR="18288" marT="18288" marB="18288">
                    <a:noFill/>
                  </a:tcPr>
                </a:tc>
                <a:tc>
                  <a:txBody>
                    <a:bodyPr/>
                    <a:lstStyle/>
                    <a:p>
                      <a:pPr algn="ctr"/>
                      <a:r>
                        <a:rPr lang="en-US" sz="2400" dirty="0">
                          <a:solidFill>
                            <a:srgbClr val="13294B"/>
                          </a:solidFill>
                        </a:rPr>
                        <a:t>?</a:t>
                      </a:r>
                    </a:p>
                  </a:txBody>
                  <a:tcPr marL="45720" marR="18288" marT="18288" marB="18288">
                    <a:noFill/>
                  </a:tcPr>
                </a:tc>
                <a:extLst>
                  <a:ext uri="{0D108BD9-81ED-4DB2-BD59-A6C34878D82A}">
                    <a16:rowId xmlns:a16="http://schemas.microsoft.com/office/drawing/2014/main" val="441968622"/>
                  </a:ext>
                </a:extLst>
              </a:tr>
            </a:tbl>
          </a:graphicData>
        </a:graphic>
      </p:graphicFrame>
      <p:sp>
        <p:nvSpPr>
          <p:cNvPr id="11" name="Triangle 10">
            <a:extLst>
              <a:ext uri="{FF2B5EF4-FFF2-40B4-BE49-F238E27FC236}">
                <a16:creationId xmlns:a16="http://schemas.microsoft.com/office/drawing/2014/main" id="{CF2653D7-6837-0AD4-F889-9A12E7D868EF}"/>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3" name="TextBox 2">
            <a:extLst>
              <a:ext uri="{FF2B5EF4-FFF2-40B4-BE49-F238E27FC236}">
                <a16:creationId xmlns:a16="http://schemas.microsoft.com/office/drawing/2014/main" id="{E1B23CE7-07CF-CC55-9DF8-A93BF60A7A23}"/>
              </a:ext>
            </a:extLst>
          </p:cNvPr>
          <p:cNvSpPr txBox="1"/>
          <p:nvPr/>
        </p:nvSpPr>
        <p:spPr>
          <a:xfrm>
            <a:off x="7333342" y="3797943"/>
            <a:ext cx="4649780" cy="2308324"/>
          </a:xfrm>
          <a:prstGeom prst="rect">
            <a:avLst/>
          </a:prstGeom>
          <a:noFill/>
        </p:spPr>
        <p:txBody>
          <a:bodyPr wrap="square" rtlCol="0">
            <a:spAutoFit/>
          </a:bodyPr>
          <a:lstStyle/>
          <a:p>
            <a:r>
              <a:rPr lang="en-US" sz="2200" dirty="0"/>
              <a:t>For OR, the truth value of column can be determined regardless of the content of what P and Q stand for. </a:t>
            </a:r>
          </a:p>
          <a:p>
            <a:endParaRPr lang="en-US" sz="1200" dirty="0"/>
          </a:p>
          <a:p>
            <a:r>
              <a:rPr lang="en-US" sz="2200" dirty="0"/>
              <a:t>For BECAUSE, this is not true. This is what makes OR a special ”truth functional” connective.</a:t>
            </a:r>
          </a:p>
        </p:txBody>
      </p:sp>
      <p:sp>
        <p:nvSpPr>
          <p:cNvPr id="5" name="Title 6">
            <a:extLst>
              <a:ext uri="{FF2B5EF4-FFF2-40B4-BE49-F238E27FC236}">
                <a16:creationId xmlns:a16="http://schemas.microsoft.com/office/drawing/2014/main" id="{06ACEBC3-91B9-474B-D2B9-70FFBC9E5198}"/>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Truth Functional Logic</a:t>
            </a:r>
            <a:endParaRPr lang="en-US" dirty="0"/>
          </a:p>
        </p:txBody>
      </p:sp>
    </p:spTree>
    <p:extLst>
      <p:ext uri="{BB962C8B-B14F-4D97-AF65-F5344CB8AC3E}">
        <p14:creationId xmlns:p14="http://schemas.microsoft.com/office/powerpoint/2010/main" val="193386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4">
            <a:extLst>
              <a:ext uri="{FF2B5EF4-FFF2-40B4-BE49-F238E27FC236}">
                <a16:creationId xmlns:a16="http://schemas.microsoft.com/office/drawing/2014/main" id="{E50A12B5-8F5A-6394-96CD-6A74C889B7EC}"/>
              </a:ext>
            </a:extLst>
          </p:cNvPr>
          <p:cNvGraphicFramePr>
            <a:graphicFrameLocks noGrp="1"/>
          </p:cNvGraphicFramePr>
          <p:nvPr>
            <p:extLst>
              <p:ext uri="{D42A27DB-BD31-4B8C-83A1-F6EECF244321}">
                <p14:modId xmlns:p14="http://schemas.microsoft.com/office/powerpoint/2010/main" val="4149982834"/>
              </p:ext>
            </p:extLst>
          </p:nvPr>
        </p:nvGraphicFramePr>
        <p:xfrm>
          <a:off x="7508217" y="735162"/>
          <a:ext cx="3547674" cy="2414016"/>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240028">
                <a:tc gridSpan="3">
                  <a:txBody>
                    <a:bodyPr/>
                    <a:lstStyle/>
                    <a:p>
                      <a:pPr algn="ctr"/>
                      <a:r>
                        <a:rPr lang="en-US" sz="2400" dirty="0">
                          <a:solidFill>
                            <a:srgbClr val="13294B"/>
                          </a:solidFill>
                        </a:rPr>
                        <a:t>AND (&amp; ^ *)</a:t>
                      </a:r>
                    </a:p>
                  </a:txBody>
                  <a:tcPr marT="18288" marB="18288">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4262748"/>
                  </a:ext>
                </a:extLst>
              </a:tr>
              <a:tr h="240028">
                <a:tc>
                  <a:txBody>
                    <a:bodyPr/>
                    <a:lstStyle/>
                    <a:p>
                      <a:pPr algn="ctr"/>
                      <a:r>
                        <a:rPr lang="en-US" sz="2400" dirty="0">
                          <a:solidFill>
                            <a:srgbClr val="13294B"/>
                          </a:solidFill>
                        </a:rPr>
                        <a:t>P</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&amp; Q</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441968622"/>
                  </a:ext>
                </a:extLst>
              </a:tr>
            </a:tbl>
          </a:graphicData>
        </a:graphic>
      </p:graphicFrame>
      <p:graphicFrame>
        <p:nvGraphicFramePr>
          <p:cNvPr id="5" name="Table 4">
            <a:extLst>
              <a:ext uri="{FF2B5EF4-FFF2-40B4-BE49-F238E27FC236}">
                <a16:creationId xmlns:a16="http://schemas.microsoft.com/office/drawing/2014/main" id="{D0B715A2-CA6B-C058-C35F-7C8A97869478}"/>
              </a:ext>
            </a:extLst>
          </p:cNvPr>
          <p:cNvGraphicFramePr>
            <a:graphicFrameLocks noGrp="1"/>
          </p:cNvGraphicFramePr>
          <p:nvPr>
            <p:extLst>
              <p:ext uri="{D42A27DB-BD31-4B8C-83A1-F6EECF244321}">
                <p14:modId xmlns:p14="http://schemas.microsoft.com/office/powerpoint/2010/main" val="2341639409"/>
              </p:ext>
            </p:extLst>
          </p:nvPr>
        </p:nvGraphicFramePr>
        <p:xfrm>
          <a:off x="2676940" y="570570"/>
          <a:ext cx="3547674" cy="2578608"/>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388079">
                <a:tc gridSpan="3">
                  <a:txBody>
                    <a:bodyPr/>
                    <a:lstStyle/>
                    <a:p>
                      <a:pPr algn="ctr"/>
                      <a:r>
                        <a:rPr lang="en-US" sz="2400" dirty="0">
                          <a:solidFill>
                            <a:srgbClr val="13294B"/>
                          </a:solidFill>
                        </a:rPr>
                        <a:t>OR (v +)</a:t>
                      </a:r>
                    </a:p>
                  </a:txBody>
                  <a:tcPr marL="45720" marR="18288" marB="18288">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marL="45720" marR="18288" marB="18288">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rgbClr val="13294B"/>
                        </a:solidFill>
                      </a:endParaRPr>
                    </a:p>
                  </a:txBody>
                  <a:tcPr marL="45720" marR="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5579019"/>
                  </a:ext>
                </a:extLst>
              </a:tr>
              <a:tr h="388079">
                <a:tc>
                  <a:txBody>
                    <a:bodyPr/>
                    <a:lstStyle/>
                    <a:p>
                      <a:pPr algn="ctr"/>
                      <a:r>
                        <a:rPr lang="en-US" sz="2400" dirty="0">
                          <a:solidFill>
                            <a:srgbClr val="13294B"/>
                          </a:solidFill>
                        </a:rPr>
                        <a:t>P</a:t>
                      </a:r>
                    </a:p>
                  </a:txBody>
                  <a:tcPr marL="45720" marR="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L="45720" marR="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13294B"/>
                          </a:solidFill>
                        </a:rPr>
                        <a:t>P </a:t>
                      </a:r>
                      <a:r>
                        <a:rPr lang="en-US" sz="1800" b="1" kern="1200" dirty="0">
                          <a:solidFill>
                            <a:srgbClr val="13294B"/>
                          </a:solidFill>
                          <a:effectLst/>
                          <a:latin typeface="+mn-lt"/>
                          <a:ea typeface="+mn-ea"/>
                          <a:cs typeface="+mn-cs"/>
                        </a:rPr>
                        <a:t>∨</a:t>
                      </a:r>
                      <a:r>
                        <a:rPr lang="en-US" sz="2400" dirty="0">
                          <a:solidFill>
                            <a:srgbClr val="13294B"/>
                          </a:solidFill>
                        </a:rPr>
                        <a:t> Q</a:t>
                      </a:r>
                    </a:p>
                  </a:txBody>
                  <a:tcPr marL="45720" marR="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88079">
                <a:tc>
                  <a:txBody>
                    <a:bodyPr/>
                    <a:lstStyle/>
                    <a:p>
                      <a:pPr algn="ctr"/>
                      <a:r>
                        <a:rPr lang="en-US" sz="2400" dirty="0">
                          <a:solidFill>
                            <a:srgbClr val="13294B"/>
                          </a:solidFill>
                        </a:rPr>
                        <a:t>T</a:t>
                      </a:r>
                    </a:p>
                  </a:txBody>
                  <a:tcPr marL="45720" marR="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L="45720" marR="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L="45720" marR="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88079">
                <a:tc>
                  <a:txBody>
                    <a:bodyPr/>
                    <a:lstStyle/>
                    <a:p>
                      <a:pPr algn="ctr"/>
                      <a:r>
                        <a:rPr lang="en-US" sz="2400" dirty="0">
                          <a:solidFill>
                            <a:srgbClr val="13294B"/>
                          </a:solidFill>
                        </a:rPr>
                        <a:t>T</a:t>
                      </a:r>
                    </a:p>
                  </a:txBody>
                  <a:tcPr marL="45720" marR="18288" marB="18288">
                    <a:noFill/>
                  </a:tcPr>
                </a:tc>
                <a:tc>
                  <a:txBody>
                    <a:bodyPr/>
                    <a:lstStyle/>
                    <a:p>
                      <a:pPr algn="ctr"/>
                      <a:r>
                        <a:rPr lang="en-US" sz="2400" dirty="0">
                          <a:solidFill>
                            <a:srgbClr val="13294B"/>
                          </a:solidFill>
                        </a:rPr>
                        <a:t>F</a:t>
                      </a:r>
                    </a:p>
                  </a:txBody>
                  <a:tcPr marL="45720" marR="18288" marB="18288">
                    <a:noFill/>
                  </a:tcPr>
                </a:tc>
                <a:tc>
                  <a:txBody>
                    <a:bodyPr/>
                    <a:lstStyle/>
                    <a:p>
                      <a:pPr algn="ctr"/>
                      <a:r>
                        <a:rPr lang="en-US" sz="2400" dirty="0">
                          <a:solidFill>
                            <a:srgbClr val="13294B"/>
                          </a:solidFill>
                        </a:rPr>
                        <a:t>T</a:t>
                      </a:r>
                    </a:p>
                  </a:txBody>
                  <a:tcPr marL="45720" marR="18288" marB="18288">
                    <a:noFill/>
                  </a:tcPr>
                </a:tc>
                <a:extLst>
                  <a:ext uri="{0D108BD9-81ED-4DB2-BD59-A6C34878D82A}">
                    <a16:rowId xmlns:a16="http://schemas.microsoft.com/office/drawing/2014/main" val="3651169666"/>
                  </a:ext>
                </a:extLst>
              </a:tr>
              <a:tr h="388079">
                <a:tc>
                  <a:txBody>
                    <a:bodyPr/>
                    <a:lstStyle/>
                    <a:p>
                      <a:pPr algn="ctr"/>
                      <a:r>
                        <a:rPr lang="en-US" sz="2400" dirty="0">
                          <a:solidFill>
                            <a:srgbClr val="13294B"/>
                          </a:solidFill>
                        </a:rPr>
                        <a:t>F</a:t>
                      </a:r>
                    </a:p>
                  </a:txBody>
                  <a:tcPr marL="45720" marR="18288" marB="18288">
                    <a:noFill/>
                  </a:tcPr>
                </a:tc>
                <a:tc>
                  <a:txBody>
                    <a:bodyPr/>
                    <a:lstStyle/>
                    <a:p>
                      <a:pPr algn="ctr"/>
                      <a:r>
                        <a:rPr lang="en-US" sz="2400" dirty="0">
                          <a:solidFill>
                            <a:srgbClr val="13294B"/>
                          </a:solidFill>
                        </a:rPr>
                        <a:t>T</a:t>
                      </a:r>
                    </a:p>
                  </a:txBody>
                  <a:tcPr marL="45720" marR="18288" marB="18288">
                    <a:noFill/>
                  </a:tcPr>
                </a:tc>
                <a:tc>
                  <a:txBody>
                    <a:bodyPr/>
                    <a:lstStyle/>
                    <a:p>
                      <a:pPr algn="ctr"/>
                      <a:r>
                        <a:rPr lang="en-US" sz="2400" dirty="0">
                          <a:solidFill>
                            <a:srgbClr val="13294B"/>
                          </a:solidFill>
                        </a:rPr>
                        <a:t>T</a:t>
                      </a:r>
                    </a:p>
                  </a:txBody>
                  <a:tcPr marL="45720" marR="18288" marB="18288">
                    <a:noFill/>
                  </a:tcPr>
                </a:tc>
                <a:extLst>
                  <a:ext uri="{0D108BD9-81ED-4DB2-BD59-A6C34878D82A}">
                    <a16:rowId xmlns:a16="http://schemas.microsoft.com/office/drawing/2014/main" val="1562089345"/>
                  </a:ext>
                </a:extLst>
              </a:tr>
              <a:tr h="388079">
                <a:tc>
                  <a:txBody>
                    <a:bodyPr/>
                    <a:lstStyle/>
                    <a:p>
                      <a:pPr algn="ctr"/>
                      <a:r>
                        <a:rPr lang="en-US" sz="2400" dirty="0">
                          <a:solidFill>
                            <a:srgbClr val="13294B"/>
                          </a:solidFill>
                        </a:rPr>
                        <a:t>F</a:t>
                      </a:r>
                    </a:p>
                  </a:txBody>
                  <a:tcPr marL="45720" marR="18288" marB="18288">
                    <a:noFill/>
                  </a:tcPr>
                </a:tc>
                <a:tc>
                  <a:txBody>
                    <a:bodyPr/>
                    <a:lstStyle/>
                    <a:p>
                      <a:pPr algn="ctr"/>
                      <a:r>
                        <a:rPr lang="en-US" sz="2400" dirty="0">
                          <a:solidFill>
                            <a:srgbClr val="13294B"/>
                          </a:solidFill>
                        </a:rPr>
                        <a:t>F</a:t>
                      </a:r>
                    </a:p>
                  </a:txBody>
                  <a:tcPr marL="45720" marR="18288" marB="18288">
                    <a:noFill/>
                  </a:tcPr>
                </a:tc>
                <a:tc>
                  <a:txBody>
                    <a:bodyPr/>
                    <a:lstStyle/>
                    <a:p>
                      <a:pPr algn="ctr"/>
                      <a:r>
                        <a:rPr lang="en-US" sz="2400" dirty="0">
                          <a:solidFill>
                            <a:srgbClr val="13294B"/>
                          </a:solidFill>
                        </a:rPr>
                        <a:t>F</a:t>
                      </a:r>
                    </a:p>
                  </a:txBody>
                  <a:tcPr marL="45720" marR="18288" marB="18288">
                    <a:noFill/>
                  </a:tcPr>
                </a:tc>
                <a:extLst>
                  <a:ext uri="{0D108BD9-81ED-4DB2-BD59-A6C34878D82A}">
                    <a16:rowId xmlns:a16="http://schemas.microsoft.com/office/drawing/2014/main" val="441968622"/>
                  </a:ext>
                </a:extLst>
              </a:tr>
            </a:tbl>
          </a:graphicData>
        </a:graphic>
      </p:graphicFrame>
      <p:graphicFrame>
        <p:nvGraphicFramePr>
          <p:cNvPr id="7" name="Table 4">
            <a:extLst>
              <a:ext uri="{FF2B5EF4-FFF2-40B4-BE49-F238E27FC236}">
                <a16:creationId xmlns:a16="http://schemas.microsoft.com/office/drawing/2014/main" id="{8CA0E456-8B72-A0EE-692D-8511F6B4A601}"/>
              </a:ext>
            </a:extLst>
          </p:cNvPr>
          <p:cNvGraphicFramePr>
            <a:graphicFrameLocks noGrp="1"/>
          </p:cNvGraphicFramePr>
          <p:nvPr>
            <p:extLst>
              <p:ext uri="{D42A27DB-BD31-4B8C-83A1-F6EECF244321}">
                <p14:modId xmlns:p14="http://schemas.microsoft.com/office/powerpoint/2010/main" val="3713020886"/>
              </p:ext>
            </p:extLst>
          </p:nvPr>
        </p:nvGraphicFramePr>
        <p:xfrm>
          <a:off x="3268219" y="3708823"/>
          <a:ext cx="2365116" cy="1828800"/>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2749624822"/>
                    </a:ext>
                  </a:extLst>
                </a:gridCol>
              </a:tblGrid>
              <a:tr h="24002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13294B"/>
                          </a:solidFill>
                        </a:rPr>
                        <a:t>NOT (- ~ ¬)</a:t>
                      </a:r>
                    </a:p>
                  </a:txBody>
                  <a:tcPr>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4780468"/>
                  </a:ext>
                </a:extLst>
              </a:tr>
              <a:tr h="240028">
                <a:tc>
                  <a:txBody>
                    <a:bodyPr/>
                    <a:lstStyle/>
                    <a:p>
                      <a:pPr algn="ctr"/>
                      <a:r>
                        <a:rPr lang="en-US" sz="2400" dirty="0">
                          <a:solidFill>
                            <a:srgbClr val="13294B"/>
                          </a:solidFill>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F</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F</a:t>
                      </a:r>
                    </a:p>
                  </a:txBody>
                  <a:tcPr>
                    <a:noFill/>
                  </a:tcPr>
                </a:tc>
                <a:tc>
                  <a:txBody>
                    <a:bodyPr/>
                    <a:lstStyle/>
                    <a:p>
                      <a:pPr algn="ctr"/>
                      <a:r>
                        <a:rPr lang="en-US" sz="2400" dirty="0">
                          <a:solidFill>
                            <a:srgbClr val="13294B"/>
                          </a:solidFill>
                        </a:rPr>
                        <a:t>T</a:t>
                      </a:r>
                    </a:p>
                  </a:txBody>
                  <a:tcPr>
                    <a:noFill/>
                  </a:tcPr>
                </a:tc>
                <a:extLst>
                  <a:ext uri="{0D108BD9-81ED-4DB2-BD59-A6C34878D82A}">
                    <a16:rowId xmlns:a16="http://schemas.microsoft.com/office/drawing/2014/main" val="3651169666"/>
                  </a:ext>
                </a:extLst>
              </a:tr>
            </a:tbl>
          </a:graphicData>
        </a:graphic>
      </p:graphicFrame>
      <p:graphicFrame>
        <p:nvGraphicFramePr>
          <p:cNvPr id="8" name="Table 4">
            <a:extLst>
              <a:ext uri="{FF2B5EF4-FFF2-40B4-BE49-F238E27FC236}">
                <a16:creationId xmlns:a16="http://schemas.microsoft.com/office/drawing/2014/main" id="{16225D96-441F-BF9C-6E4C-CEE3D660BF20}"/>
              </a:ext>
            </a:extLst>
          </p:cNvPr>
          <p:cNvGraphicFramePr>
            <a:graphicFrameLocks noGrp="1"/>
          </p:cNvGraphicFramePr>
          <p:nvPr>
            <p:extLst>
              <p:ext uri="{D42A27DB-BD31-4B8C-83A1-F6EECF244321}">
                <p14:modId xmlns:p14="http://schemas.microsoft.com/office/powerpoint/2010/main" val="1457293541"/>
              </p:ext>
            </p:extLst>
          </p:nvPr>
        </p:nvGraphicFramePr>
        <p:xfrm>
          <a:off x="7508217" y="3458237"/>
          <a:ext cx="3547674" cy="2414016"/>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240028">
                <a:tc gridSpan="3">
                  <a:txBody>
                    <a:bodyPr/>
                    <a:lstStyle/>
                    <a:p>
                      <a:pPr algn="ctr"/>
                      <a:r>
                        <a:rPr lang="en-US" sz="2400" dirty="0">
                          <a:solidFill>
                            <a:srgbClr val="13294B"/>
                          </a:solidFill>
                        </a:rPr>
                        <a:t>IF, </a:t>
                      </a:r>
                      <a:r>
                        <a:rPr lang="en-US" sz="2400" dirty="0">
                          <a:solidFill>
                            <a:srgbClr val="13294B"/>
                          </a:solidFill>
                          <a:sym typeface="Wingdings" pitchFamily="2" charset="2"/>
                        </a:rPr>
                        <a:t>THEN ( ⇒)</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7484934"/>
                  </a:ext>
                </a:extLst>
              </a:tr>
              <a:tr h="240028">
                <a:tc>
                  <a:txBody>
                    <a:bodyPr/>
                    <a:lstStyle/>
                    <a:p>
                      <a:pPr algn="ctr"/>
                      <a:r>
                        <a:rPr lang="en-US" sz="2400" dirty="0">
                          <a:solidFill>
                            <a:srgbClr val="13294B"/>
                          </a:solidFill>
                        </a:rPr>
                        <a:t>P</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a:t>
                      </a:r>
                      <a:r>
                        <a:rPr lang="en-US" sz="2400" dirty="0">
                          <a:solidFill>
                            <a:srgbClr val="13294B"/>
                          </a:solidFill>
                          <a:sym typeface="Wingdings" pitchFamily="2" charset="2"/>
                        </a:rPr>
                        <a:t></a:t>
                      </a:r>
                      <a:r>
                        <a:rPr lang="en-US" sz="2400" dirty="0">
                          <a:solidFill>
                            <a:srgbClr val="13294B"/>
                          </a:solidFill>
                        </a:rPr>
                        <a:t> Q</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9" name="Triangle 8">
            <a:extLst>
              <a:ext uri="{FF2B5EF4-FFF2-40B4-BE49-F238E27FC236}">
                <a16:creationId xmlns:a16="http://schemas.microsoft.com/office/drawing/2014/main" id="{084F55D1-C4F8-0A5C-F96E-20212164027B}"/>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11" name="Title 6">
            <a:extLst>
              <a:ext uri="{FF2B5EF4-FFF2-40B4-BE49-F238E27FC236}">
                <a16:creationId xmlns:a16="http://schemas.microsoft.com/office/drawing/2014/main" id="{663D9FC0-3FDD-9F26-7EFD-2B752F9C875B}"/>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Truth Tables</a:t>
            </a:r>
            <a:endParaRPr lang="en-US" dirty="0"/>
          </a:p>
        </p:txBody>
      </p:sp>
    </p:spTree>
    <p:extLst>
      <p:ext uri="{BB962C8B-B14F-4D97-AF65-F5344CB8AC3E}">
        <p14:creationId xmlns:p14="http://schemas.microsoft.com/office/powerpoint/2010/main" val="333008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4">
            <a:extLst>
              <a:ext uri="{FF2B5EF4-FFF2-40B4-BE49-F238E27FC236}">
                <a16:creationId xmlns:a16="http://schemas.microsoft.com/office/drawing/2014/main" id="{16225D96-441F-BF9C-6E4C-CEE3D660BF20}"/>
              </a:ext>
            </a:extLst>
          </p:cNvPr>
          <p:cNvGraphicFramePr>
            <a:graphicFrameLocks noGrp="1"/>
          </p:cNvGraphicFramePr>
          <p:nvPr>
            <p:extLst>
              <p:ext uri="{D42A27DB-BD31-4B8C-83A1-F6EECF244321}">
                <p14:modId xmlns:p14="http://schemas.microsoft.com/office/powerpoint/2010/main" val="625375530"/>
              </p:ext>
            </p:extLst>
          </p:nvPr>
        </p:nvGraphicFramePr>
        <p:xfrm>
          <a:off x="5158779" y="770013"/>
          <a:ext cx="3547674" cy="2414016"/>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240028">
                <a:tc gridSpan="3">
                  <a:txBody>
                    <a:bodyPr/>
                    <a:lstStyle/>
                    <a:p>
                      <a:pPr algn="ctr"/>
                      <a:r>
                        <a:rPr lang="en-US" sz="2400" dirty="0">
                          <a:solidFill>
                            <a:srgbClr val="13294B"/>
                          </a:solidFill>
                        </a:rPr>
                        <a:t>IF </a:t>
                      </a:r>
                      <a:r>
                        <a:rPr lang="en-US" sz="2400" dirty="0">
                          <a:solidFill>
                            <a:srgbClr val="13294B"/>
                          </a:solidFill>
                          <a:sym typeface="Wingdings" pitchFamily="2" charset="2"/>
                        </a:rPr>
                        <a:t> THEN</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9430226"/>
                  </a:ext>
                </a:extLst>
              </a:tr>
              <a:tr h="240028">
                <a:tc>
                  <a:txBody>
                    <a:bodyPr/>
                    <a:lstStyle/>
                    <a:p>
                      <a:pPr algn="ctr"/>
                      <a:r>
                        <a:rPr lang="en-US" sz="2400" dirty="0">
                          <a:solidFill>
                            <a:srgbClr val="13294B"/>
                          </a:solidFill>
                        </a:rPr>
                        <a:t>P</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a:t>
                      </a:r>
                      <a:r>
                        <a:rPr lang="en-US" sz="2400" dirty="0">
                          <a:solidFill>
                            <a:srgbClr val="13294B"/>
                          </a:solidFill>
                          <a:sym typeface="Wingdings" pitchFamily="2" charset="2"/>
                        </a:rPr>
                        <a:t></a:t>
                      </a:r>
                      <a:r>
                        <a:rPr lang="en-US" sz="2400" dirty="0">
                          <a:solidFill>
                            <a:srgbClr val="13294B"/>
                          </a:solidFill>
                        </a:rPr>
                        <a:t> Q</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11" name="TextBox 10">
            <a:extLst>
              <a:ext uri="{FF2B5EF4-FFF2-40B4-BE49-F238E27FC236}">
                <a16:creationId xmlns:a16="http://schemas.microsoft.com/office/drawing/2014/main" id="{B344E5DC-7DDD-E4D7-2B63-8FC4D00E4232}"/>
              </a:ext>
            </a:extLst>
          </p:cNvPr>
          <p:cNvSpPr txBox="1"/>
          <p:nvPr/>
        </p:nvSpPr>
        <p:spPr>
          <a:xfrm>
            <a:off x="3131126" y="3540020"/>
            <a:ext cx="8708213" cy="2308324"/>
          </a:xfrm>
          <a:prstGeom prst="rect">
            <a:avLst/>
          </a:prstGeom>
          <a:noFill/>
        </p:spPr>
        <p:txBody>
          <a:bodyPr wrap="square" rtlCol="0">
            <a:spAutoFit/>
          </a:bodyPr>
          <a:lstStyle/>
          <a:p>
            <a:r>
              <a:rPr lang="en-US" sz="2400" dirty="0"/>
              <a:t>Why are the last two rows true?</a:t>
            </a:r>
          </a:p>
          <a:p>
            <a:endParaRPr lang="en-US" sz="1200" dirty="0"/>
          </a:p>
          <a:p>
            <a:r>
              <a:rPr lang="en-US" sz="2400" dirty="0"/>
              <a:t>P you average at least a 93% on all your assignments</a:t>
            </a:r>
          </a:p>
          <a:p>
            <a:r>
              <a:rPr lang="en-US" sz="2400" dirty="0"/>
              <a:t>Q You get at least an A in the class</a:t>
            </a:r>
          </a:p>
          <a:p>
            <a:endParaRPr lang="en-US" sz="1200" dirty="0"/>
          </a:p>
          <a:p>
            <a:r>
              <a:rPr lang="en-US" sz="2400" dirty="0"/>
              <a:t>If you average at least a 93% on all your assignments, you will get at least an A in the class.</a:t>
            </a:r>
          </a:p>
        </p:txBody>
      </p:sp>
      <p:sp>
        <p:nvSpPr>
          <p:cNvPr id="12" name="Triangle 11">
            <a:extLst>
              <a:ext uri="{FF2B5EF4-FFF2-40B4-BE49-F238E27FC236}">
                <a16:creationId xmlns:a16="http://schemas.microsoft.com/office/drawing/2014/main" id="{5F85B5A1-90E9-5D86-BAFE-E08A635A5AD8}"/>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3" name="Title 6">
            <a:extLst>
              <a:ext uri="{FF2B5EF4-FFF2-40B4-BE49-F238E27FC236}">
                <a16:creationId xmlns:a16="http://schemas.microsoft.com/office/drawing/2014/main" id="{28DD0F48-CCD2-DF16-3A1D-E74B553C9441}"/>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Truth Tables</a:t>
            </a:r>
            <a:endParaRPr lang="en-US" dirty="0"/>
          </a:p>
        </p:txBody>
      </p:sp>
    </p:spTree>
    <p:extLst>
      <p:ext uri="{BB962C8B-B14F-4D97-AF65-F5344CB8AC3E}">
        <p14:creationId xmlns:p14="http://schemas.microsoft.com/office/powerpoint/2010/main" val="28711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109551" y="730659"/>
            <a:ext cx="9639104" cy="1569660"/>
          </a:xfrm>
          <a:prstGeom prst="rect">
            <a:avLst/>
          </a:prstGeom>
          <a:noFill/>
        </p:spPr>
        <p:txBody>
          <a:bodyPr wrap="square" rtlCol="0">
            <a:spAutoFit/>
          </a:bodyPr>
          <a:lstStyle/>
          <a:p>
            <a:r>
              <a:rPr lang="en-US" sz="2400" dirty="0"/>
              <a:t>If you didn’t wash and didn’t brush your teeth, you’re not ready for bed.</a:t>
            </a:r>
          </a:p>
          <a:p>
            <a:r>
              <a:rPr lang="en-US" sz="2400" dirty="0"/>
              <a:t>P: you washed your face</a:t>
            </a:r>
          </a:p>
          <a:p>
            <a:r>
              <a:rPr lang="en-US" sz="2400" dirty="0"/>
              <a:t>Q: you brushed your teeth</a:t>
            </a:r>
          </a:p>
          <a:p>
            <a:r>
              <a:rPr lang="en-US" sz="2400" dirty="0"/>
              <a:t>R: you’re ready for bed</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riangle 4">
            <a:extLst>
              <a:ext uri="{FF2B5EF4-FFF2-40B4-BE49-F238E27FC236}">
                <a16:creationId xmlns:a16="http://schemas.microsoft.com/office/drawing/2014/main" id="{94D6BF5B-82B8-5A4E-8552-5951BDD4820D}"/>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graphicFrame>
        <p:nvGraphicFramePr>
          <p:cNvPr id="7" name="Table 6">
            <a:extLst>
              <a:ext uri="{FF2B5EF4-FFF2-40B4-BE49-F238E27FC236}">
                <a16:creationId xmlns:a16="http://schemas.microsoft.com/office/drawing/2014/main" id="{2042A1A0-2C72-CD6B-585A-2C39FA140248}"/>
              </a:ext>
            </a:extLst>
          </p:cNvPr>
          <p:cNvGraphicFramePr>
            <a:graphicFrameLocks noGrp="1"/>
          </p:cNvGraphicFramePr>
          <p:nvPr>
            <p:extLst>
              <p:ext uri="{D42A27DB-BD31-4B8C-83A1-F6EECF244321}">
                <p14:modId xmlns:p14="http://schemas.microsoft.com/office/powerpoint/2010/main" val="1580861280"/>
              </p:ext>
            </p:extLst>
          </p:nvPr>
        </p:nvGraphicFramePr>
        <p:xfrm>
          <a:off x="2313410" y="2314668"/>
          <a:ext cx="9639088" cy="3606800"/>
        </p:xfrm>
        <a:graphic>
          <a:graphicData uri="http://schemas.openxmlformats.org/drawingml/2006/table">
            <a:tbl>
              <a:tblPr firstRow="1" bandRow="1">
                <a:tableStyleId>{5C22544A-7EE6-4342-B048-85BDC9FD1C3A}</a:tableStyleId>
              </a:tblPr>
              <a:tblGrid>
                <a:gridCol w="873136">
                  <a:extLst>
                    <a:ext uri="{9D8B030D-6E8A-4147-A177-3AD203B41FA5}">
                      <a16:colId xmlns:a16="http://schemas.microsoft.com/office/drawing/2014/main" val="3224201780"/>
                    </a:ext>
                  </a:extLst>
                </a:gridCol>
                <a:gridCol w="900546">
                  <a:extLst>
                    <a:ext uri="{9D8B030D-6E8A-4147-A177-3AD203B41FA5}">
                      <a16:colId xmlns:a16="http://schemas.microsoft.com/office/drawing/2014/main" val="2712678734"/>
                    </a:ext>
                  </a:extLst>
                </a:gridCol>
                <a:gridCol w="1025236">
                  <a:extLst>
                    <a:ext uri="{9D8B030D-6E8A-4147-A177-3AD203B41FA5}">
                      <a16:colId xmlns:a16="http://schemas.microsoft.com/office/drawing/2014/main" val="2136123899"/>
                    </a:ext>
                  </a:extLst>
                </a:gridCol>
                <a:gridCol w="1011382">
                  <a:extLst>
                    <a:ext uri="{9D8B030D-6E8A-4147-A177-3AD203B41FA5}">
                      <a16:colId xmlns:a16="http://schemas.microsoft.com/office/drawing/2014/main" val="2282853841"/>
                    </a:ext>
                  </a:extLst>
                </a:gridCol>
                <a:gridCol w="969818">
                  <a:extLst>
                    <a:ext uri="{9D8B030D-6E8A-4147-A177-3AD203B41FA5}">
                      <a16:colId xmlns:a16="http://schemas.microsoft.com/office/drawing/2014/main" val="2466635101"/>
                    </a:ext>
                  </a:extLst>
                </a:gridCol>
                <a:gridCol w="1440873">
                  <a:extLst>
                    <a:ext uri="{9D8B030D-6E8A-4147-A177-3AD203B41FA5}">
                      <a16:colId xmlns:a16="http://schemas.microsoft.com/office/drawing/2014/main" val="3086702315"/>
                    </a:ext>
                  </a:extLst>
                </a:gridCol>
                <a:gridCol w="997527">
                  <a:extLst>
                    <a:ext uri="{9D8B030D-6E8A-4147-A177-3AD203B41FA5}">
                      <a16:colId xmlns:a16="http://schemas.microsoft.com/office/drawing/2014/main" val="1881633694"/>
                    </a:ext>
                  </a:extLst>
                </a:gridCol>
                <a:gridCol w="2420570">
                  <a:extLst>
                    <a:ext uri="{9D8B030D-6E8A-4147-A177-3AD203B41FA5}">
                      <a16:colId xmlns:a16="http://schemas.microsoft.com/office/drawing/2014/main" val="3153033963"/>
                    </a:ext>
                  </a:extLst>
                </a:gridCol>
              </a:tblGrid>
              <a:tr h="478029">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-P AND -Q</a:t>
                      </a:r>
                    </a:p>
                  </a:txBody>
                  <a:tcPr/>
                </a:tc>
                <a:tc>
                  <a:txBody>
                    <a:bodyPr/>
                    <a:lstStyle/>
                    <a:p>
                      <a:pPr algn="ctr"/>
                      <a:r>
                        <a:rPr lang="en-US" dirty="0"/>
                        <a:t>-R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 AND -Q)</a:t>
                      </a:r>
                      <a:br>
                        <a:rPr lang="en-US" dirty="0"/>
                      </a:br>
                      <a:r>
                        <a:rPr lang="en-US" dirty="0"/>
                        <a:t> </a:t>
                      </a:r>
                      <a:r>
                        <a:rPr lang="en-US" dirty="0">
                          <a:sym typeface="Wingdings" pitchFamily="2" charset="2"/>
                        </a:rPr>
                        <a:t> -R</a:t>
                      </a:r>
                      <a:endParaRPr lang="en-US" dirty="0"/>
                    </a:p>
                  </a:txBody>
                  <a:tcPr/>
                </a:tc>
                <a:extLst>
                  <a:ext uri="{0D108BD9-81ED-4DB2-BD59-A6C34878D82A}">
                    <a16:rowId xmlns:a16="http://schemas.microsoft.com/office/drawing/2014/main" val="1933616021"/>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3987767748"/>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3597601446"/>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2881695071"/>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528319443"/>
                  </a:ext>
                </a:extLst>
              </a:tr>
              <a:tr h="370840">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1884693250"/>
                  </a:ext>
                </a:extLst>
              </a:tr>
              <a:tr h="370840">
                <a:tc>
                  <a:txBody>
                    <a:bodyPr/>
                    <a:lstStyle/>
                    <a:p>
                      <a:pPr algn="ctr"/>
                      <a:r>
                        <a:rPr lang="en-US" dirty="0"/>
                        <a:t>F</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368165566"/>
                  </a:ext>
                </a:extLst>
              </a:tr>
              <a:tr h="370840">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2339371716"/>
                  </a:ext>
                </a:extLst>
              </a:tr>
              <a:tr h="370840">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978964583"/>
                  </a:ext>
                </a:extLst>
              </a:tr>
            </a:tbl>
          </a:graphicData>
        </a:graphic>
      </p:graphicFrame>
      <p:sp>
        <p:nvSpPr>
          <p:cNvPr id="8" name="Title 6">
            <a:extLst>
              <a:ext uri="{FF2B5EF4-FFF2-40B4-BE49-F238E27FC236}">
                <a16:creationId xmlns:a16="http://schemas.microsoft.com/office/drawing/2014/main" id="{521B6E67-8F1D-E0B4-1A4A-14C7BAAF2491}"/>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Truth Tables</a:t>
            </a:r>
            <a:endParaRPr lang="en-US" dirty="0"/>
          </a:p>
        </p:txBody>
      </p:sp>
      <p:sp>
        <p:nvSpPr>
          <p:cNvPr id="9" name="Rectangle 8">
            <a:extLst>
              <a:ext uri="{FF2B5EF4-FFF2-40B4-BE49-F238E27FC236}">
                <a16:creationId xmlns:a16="http://schemas.microsoft.com/office/drawing/2014/main" id="{08A60304-274B-B5D7-A1D4-0F3D51D1FEBA}"/>
              </a:ext>
            </a:extLst>
          </p:cNvPr>
          <p:cNvSpPr/>
          <p:nvPr/>
        </p:nvSpPr>
        <p:spPr>
          <a:xfrm>
            <a:off x="5140036" y="2257872"/>
            <a:ext cx="2279132" cy="36635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766163-2CC5-2164-E90B-4E328C222090}"/>
              </a:ext>
            </a:extLst>
          </p:cNvPr>
          <p:cNvSpPr/>
          <p:nvPr/>
        </p:nvSpPr>
        <p:spPr>
          <a:xfrm>
            <a:off x="7155812" y="2286270"/>
            <a:ext cx="2567008" cy="36635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EC8440-5DB2-DD90-6C8F-E9162CAA997B}"/>
              </a:ext>
            </a:extLst>
          </p:cNvPr>
          <p:cNvSpPr/>
          <p:nvPr/>
        </p:nvSpPr>
        <p:spPr>
          <a:xfrm>
            <a:off x="9573491" y="2147725"/>
            <a:ext cx="2567008" cy="37880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18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86486-EF68-DE8B-2A16-896C3C4AB7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C84FD49-BA66-FC6E-AC83-9BC4218900B0}"/>
              </a:ext>
            </a:extLst>
          </p:cNvPr>
          <p:cNvSpPr txBox="1"/>
          <p:nvPr/>
        </p:nvSpPr>
        <p:spPr>
          <a:xfrm>
            <a:off x="2164511" y="735162"/>
            <a:ext cx="9960461" cy="5416868"/>
          </a:xfrm>
          <a:prstGeom prst="rect">
            <a:avLst/>
          </a:prstGeom>
          <a:noFill/>
        </p:spPr>
        <p:txBody>
          <a:bodyPr wrap="square" rtlCol="0">
            <a:spAutoFit/>
          </a:bodyPr>
          <a:lstStyle/>
          <a:p>
            <a:r>
              <a:rPr lang="en-US" sz="2400" dirty="0"/>
              <a:t>This seems like a lot of work. What’s the point of identifying propositions and truth functional connectives, and making all these truth tables?</a:t>
            </a:r>
          </a:p>
          <a:p>
            <a:endParaRPr lang="en-US" sz="600" dirty="0"/>
          </a:p>
          <a:p>
            <a:pPr marL="457200" indent="-457200">
              <a:buFont typeface="+mj-lt"/>
              <a:buAutoNum type="arabicPeriod"/>
            </a:pPr>
            <a:r>
              <a:rPr lang="en-US" sz="2200" b="1" dirty="0"/>
              <a:t>Logic as a model of structured thought</a:t>
            </a:r>
            <a:r>
              <a:rPr lang="en-US" sz="2200" dirty="0"/>
              <a:t>: Truth tables give us a precise way to represent and evaluate these structures, so we can test theories about how people actually reason.</a:t>
            </a:r>
          </a:p>
          <a:p>
            <a:pPr marL="457200" indent="-457200">
              <a:buFont typeface="+mj-lt"/>
              <a:buAutoNum type="arabicPeriod"/>
            </a:pPr>
            <a:r>
              <a:rPr lang="en-US" sz="2200" b="1" dirty="0"/>
              <a:t>Separating form from content</a:t>
            </a:r>
            <a:r>
              <a:rPr lang="en-US" sz="2200" dirty="0"/>
              <a:t>: This is a hallmark of higher cognition — the ability to reason abstractly, to transfer patterns across domains (“if X then Y” applies in physics, in social rules, in moral reasoning).</a:t>
            </a:r>
          </a:p>
          <a:p>
            <a:pPr marL="457200" indent="-457200">
              <a:buFont typeface="+mj-lt"/>
              <a:buAutoNum type="arabicPeriod"/>
            </a:pPr>
            <a:r>
              <a:rPr lang="en-US" sz="2200" b="1" dirty="0"/>
              <a:t>Normative vs descriptive reasoning: </a:t>
            </a:r>
            <a:r>
              <a:rPr lang="en-US" sz="2200" dirty="0"/>
              <a:t>Truth tables give us a clean formal benchmark. Without a formal baseline, you can’t even measure what’s “illogical.”</a:t>
            </a:r>
          </a:p>
          <a:p>
            <a:pPr marL="457200" indent="-457200">
              <a:buFont typeface="+mj-lt"/>
              <a:buAutoNum type="arabicPeriod"/>
            </a:pPr>
            <a:r>
              <a:rPr lang="en-US" sz="2200" b="1" dirty="0"/>
              <a:t>Formalization as cognitive modeling</a:t>
            </a:r>
            <a:r>
              <a:rPr lang="en-US" sz="2200" dirty="0"/>
              <a:t>: If cognition is computational, then representing propositions and operators gives us one possible model of how reasoning could be implemented in the mind or in a neural net.</a:t>
            </a:r>
          </a:p>
          <a:p>
            <a:pPr marL="457200" indent="-457200">
              <a:buFont typeface="+mj-lt"/>
              <a:buAutoNum type="arabicPeriod"/>
            </a:pPr>
            <a:r>
              <a:rPr lang="en-US" sz="2200" b="1" dirty="0"/>
              <a:t>Building blocks for richer systems</a:t>
            </a:r>
            <a:r>
              <a:rPr lang="en-US" sz="2200" dirty="0"/>
              <a:t>: Once we have truth functional logic in place, there’s a lot that we can do with it.</a:t>
            </a:r>
          </a:p>
        </p:txBody>
      </p:sp>
      <p:cxnSp>
        <p:nvCxnSpPr>
          <p:cNvPr id="10" name="Straight Arrow Connector 9">
            <a:extLst>
              <a:ext uri="{FF2B5EF4-FFF2-40B4-BE49-F238E27FC236}">
                <a16:creationId xmlns:a16="http://schemas.microsoft.com/office/drawing/2014/main" id="{401F95AA-21DF-7F76-E80F-F35F68231A8F}"/>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6418F9-6273-21F3-8D9A-F05C00CE330B}"/>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2311079-427A-6E70-FE47-43E2E89A33DD}"/>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riangle 4">
            <a:extLst>
              <a:ext uri="{FF2B5EF4-FFF2-40B4-BE49-F238E27FC236}">
                <a16:creationId xmlns:a16="http://schemas.microsoft.com/office/drawing/2014/main" id="{EDFBB9F6-5FC2-0822-136D-C5F6CF2F23DA}"/>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3" name="Title 6">
            <a:extLst>
              <a:ext uri="{FF2B5EF4-FFF2-40B4-BE49-F238E27FC236}">
                <a16:creationId xmlns:a16="http://schemas.microsoft.com/office/drawing/2014/main" id="{175C4CD4-02CA-DE36-E336-5A07E32CBFF7}"/>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Truth Tables</a:t>
            </a:r>
            <a:endParaRPr lang="en-US" dirty="0"/>
          </a:p>
        </p:txBody>
      </p:sp>
    </p:spTree>
    <p:extLst>
      <p:ext uri="{BB962C8B-B14F-4D97-AF65-F5344CB8AC3E}">
        <p14:creationId xmlns:p14="http://schemas.microsoft.com/office/powerpoint/2010/main" val="9635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2369880"/>
          </a:xfrm>
          <a:prstGeom prst="rect">
            <a:avLst/>
          </a:prstGeom>
          <a:noFill/>
        </p:spPr>
        <p:txBody>
          <a:bodyPr wrap="square" rtlCol="0">
            <a:spAutoFit/>
          </a:bodyPr>
          <a:lstStyle/>
          <a:p>
            <a:r>
              <a:rPr lang="en-US" sz="2800" b="1" dirty="0"/>
              <a:t>Truth Tables and Proving Validity</a:t>
            </a:r>
            <a:endParaRPr lang="en-US" sz="2800" dirty="0"/>
          </a:p>
          <a:p>
            <a:endParaRPr lang="en-US" sz="2400" dirty="0"/>
          </a:p>
          <a:p>
            <a:r>
              <a:rPr lang="en-US" sz="2400" dirty="0"/>
              <a:t>An argument is valid </a:t>
            </a:r>
            <a:r>
              <a:rPr lang="en-US" sz="2400" dirty="0" err="1"/>
              <a:t>iff</a:t>
            </a:r>
            <a:r>
              <a:rPr lang="en-US" sz="2400" dirty="0"/>
              <a:t> its premise set implies its conclusion</a:t>
            </a:r>
          </a:p>
          <a:p>
            <a:endParaRPr lang="en-US" sz="2400" dirty="0"/>
          </a:p>
          <a:p>
            <a:r>
              <a:rPr lang="en-US" sz="2400" dirty="0"/>
              <a:t>Just make a big truth table, and if all cases where all premises are true, the conclusions are true, the argument is valid</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riangle 2">
            <a:extLst>
              <a:ext uri="{FF2B5EF4-FFF2-40B4-BE49-F238E27FC236}">
                <a16:creationId xmlns:a16="http://schemas.microsoft.com/office/drawing/2014/main" id="{01993E71-9177-6644-5BBF-095B7C301F32}"/>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5" name="Title 6">
            <a:extLst>
              <a:ext uri="{FF2B5EF4-FFF2-40B4-BE49-F238E27FC236}">
                <a16:creationId xmlns:a16="http://schemas.microsoft.com/office/drawing/2014/main" id="{63EF2F8A-8BD5-604D-FDC2-5BA170314E2E}"/>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Proving Validity</a:t>
            </a:r>
            <a:endParaRPr lang="en-US" dirty="0"/>
          </a:p>
        </p:txBody>
      </p:sp>
    </p:spTree>
    <p:extLst>
      <p:ext uri="{BB962C8B-B14F-4D97-AF65-F5344CB8AC3E}">
        <p14:creationId xmlns:p14="http://schemas.microsoft.com/office/powerpoint/2010/main" val="39520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1261884"/>
          </a:xfrm>
          <a:prstGeom prst="rect">
            <a:avLst/>
          </a:prstGeom>
          <a:noFill/>
        </p:spPr>
        <p:txBody>
          <a:bodyPr wrap="square" rtlCol="0">
            <a:spAutoFit/>
          </a:bodyPr>
          <a:lstStyle/>
          <a:p>
            <a:r>
              <a:rPr lang="en-US" sz="2800" b="1" dirty="0"/>
              <a:t>Truth Tables and Proving Validity</a:t>
            </a:r>
            <a:endParaRPr lang="en-US" sz="2800" dirty="0"/>
          </a:p>
          <a:p>
            <a:endParaRPr lang="en-US" sz="2400" dirty="0"/>
          </a:p>
          <a:p>
            <a:r>
              <a:rPr lang="en-US" sz="2400" dirty="0"/>
              <a:t>Example Modus Ponens</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60AC9911-1D7C-54F1-662D-6683E7B45DBD}"/>
              </a:ext>
            </a:extLst>
          </p:cNvPr>
          <p:cNvGraphicFramePr>
            <a:graphicFrameLocks noGrp="1"/>
          </p:cNvGraphicFramePr>
          <p:nvPr/>
        </p:nvGraphicFramePr>
        <p:xfrm>
          <a:off x="2522507" y="2158079"/>
          <a:ext cx="4025241" cy="1188720"/>
        </p:xfrm>
        <a:graphic>
          <a:graphicData uri="http://schemas.openxmlformats.org/drawingml/2006/table">
            <a:tbl>
              <a:tblPr firstRow="1" bandRow="1">
                <a:tableStyleId>{93296810-A885-4BE3-A3E7-6D5BEEA58F35}</a:tableStyleId>
              </a:tblPr>
              <a:tblGrid>
                <a:gridCol w="4025241">
                  <a:extLst>
                    <a:ext uri="{9D8B030D-6E8A-4147-A177-3AD203B41FA5}">
                      <a16:colId xmlns:a16="http://schemas.microsoft.com/office/drawing/2014/main" val="2261605097"/>
                    </a:ext>
                  </a:extLst>
                </a:gridCol>
              </a:tblGrid>
              <a:tr h="370840">
                <a:tc>
                  <a:txBody>
                    <a:bodyPr/>
                    <a:lstStyle/>
                    <a:p>
                      <a:r>
                        <a:rPr lang="en-US" sz="2200" b="0" dirty="0">
                          <a:solidFill>
                            <a:srgbClr val="13294B"/>
                          </a:solidFill>
                        </a:rPr>
                        <a:t>[1] m </a:t>
                      </a:r>
                      <a:r>
                        <a:rPr lang="en-US" sz="2200" b="0" dirty="0">
                          <a:solidFill>
                            <a:srgbClr val="13294B"/>
                          </a:solidFill>
                          <a:sym typeface="Wingdings" pitchFamily="2" charset="2"/>
                        </a:rPr>
                        <a:t> n</a:t>
                      </a:r>
                      <a:endParaRPr lang="en-US" sz="2200" b="0" dirty="0">
                        <a:solidFill>
                          <a:srgbClr val="13294B"/>
                        </a:solidFill>
                      </a:endParaRPr>
                    </a:p>
                    <a:p>
                      <a:r>
                        <a:rPr lang="en-US" sz="2200" b="0" dirty="0">
                          <a:solidFill>
                            <a:srgbClr val="13294B"/>
                          </a:solidFill>
                        </a:rPr>
                        <a:t>[2] m</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200" b="0" i="0" u="none" strike="noStrike" kern="1200" dirty="0">
                          <a:solidFill>
                            <a:schemeClr val="dk1"/>
                          </a:solidFill>
                          <a:effectLst/>
                          <a:latin typeface="+mn-lt"/>
                          <a:ea typeface="+mn-ea"/>
                          <a:cs typeface="+mn-cs"/>
                        </a:rPr>
                        <a:t>∴ [3] </a:t>
                      </a:r>
                      <a:r>
                        <a:rPr lang="en-US" sz="2200" b="0" dirty="0">
                          <a:solidFill>
                            <a:srgbClr val="13294B"/>
                          </a:solidFill>
                        </a:rPr>
                        <a:t>n</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5" name="Table 4">
            <a:extLst>
              <a:ext uri="{FF2B5EF4-FFF2-40B4-BE49-F238E27FC236}">
                <a16:creationId xmlns:a16="http://schemas.microsoft.com/office/drawing/2014/main" id="{319759E5-55A1-408B-4275-1F5578400612}"/>
              </a:ext>
            </a:extLst>
          </p:cNvPr>
          <p:cNvGraphicFramePr>
            <a:graphicFrameLocks noGrp="1"/>
          </p:cNvGraphicFramePr>
          <p:nvPr/>
        </p:nvGraphicFramePr>
        <p:xfrm>
          <a:off x="2142078" y="3694082"/>
          <a:ext cx="3223668" cy="2011680"/>
        </p:xfrm>
        <a:graphic>
          <a:graphicData uri="http://schemas.openxmlformats.org/drawingml/2006/table">
            <a:tbl>
              <a:tblPr firstRow="1" bandRow="1">
                <a:tableStyleId>{5C22544A-7EE6-4342-B048-85BDC9FD1C3A}</a:tableStyleId>
              </a:tblPr>
              <a:tblGrid>
                <a:gridCol w="1074556">
                  <a:extLst>
                    <a:ext uri="{9D8B030D-6E8A-4147-A177-3AD203B41FA5}">
                      <a16:colId xmlns:a16="http://schemas.microsoft.com/office/drawing/2014/main" val="3763677509"/>
                    </a:ext>
                  </a:extLst>
                </a:gridCol>
                <a:gridCol w="1074556">
                  <a:extLst>
                    <a:ext uri="{9D8B030D-6E8A-4147-A177-3AD203B41FA5}">
                      <a16:colId xmlns:a16="http://schemas.microsoft.com/office/drawing/2014/main" val="805077887"/>
                    </a:ext>
                  </a:extLst>
                </a:gridCol>
                <a:gridCol w="1074556">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m</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n</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err="1">
                          <a:solidFill>
                            <a:srgbClr val="13294B"/>
                          </a:solidFill>
                        </a:rPr>
                        <a:t>m</a:t>
                      </a:r>
                      <a:r>
                        <a:rPr lang="en-US" sz="2400" dirty="0" err="1">
                          <a:solidFill>
                            <a:srgbClr val="13294B"/>
                          </a:solidFill>
                          <a:sym typeface="Wingdings" pitchFamily="2" charset="2"/>
                        </a:rPr>
                        <a:t>n</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7" name="Triangle 6">
            <a:extLst>
              <a:ext uri="{FF2B5EF4-FFF2-40B4-BE49-F238E27FC236}">
                <a16:creationId xmlns:a16="http://schemas.microsoft.com/office/drawing/2014/main" id="{5BCB4231-1D45-C943-4CF2-5A959C5CD27B}"/>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graphicFrame>
        <p:nvGraphicFramePr>
          <p:cNvPr id="6" name="Table 5">
            <a:extLst>
              <a:ext uri="{FF2B5EF4-FFF2-40B4-BE49-F238E27FC236}">
                <a16:creationId xmlns:a16="http://schemas.microsoft.com/office/drawing/2014/main" id="{796BCDD1-6A96-8D45-E71C-0D9243341D25}"/>
              </a:ext>
            </a:extLst>
          </p:cNvPr>
          <p:cNvGraphicFramePr>
            <a:graphicFrameLocks noGrp="1"/>
          </p:cNvGraphicFramePr>
          <p:nvPr/>
        </p:nvGraphicFramePr>
        <p:xfrm>
          <a:off x="6705161" y="3694082"/>
          <a:ext cx="3223668" cy="2011680"/>
        </p:xfrm>
        <a:graphic>
          <a:graphicData uri="http://schemas.openxmlformats.org/drawingml/2006/table">
            <a:tbl>
              <a:tblPr firstRow="1" bandRow="1">
                <a:tableStyleId>{5C22544A-7EE6-4342-B048-85BDC9FD1C3A}</a:tableStyleId>
              </a:tblPr>
              <a:tblGrid>
                <a:gridCol w="1074556">
                  <a:extLst>
                    <a:ext uri="{9D8B030D-6E8A-4147-A177-3AD203B41FA5}">
                      <a16:colId xmlns:a16="http://schemas.microsoft.com/office/drawing/2014/main" val="3763677509"/>
                    </a:ext>
                  </a:extLst>
                </a:gridCol>
                <a:gridCol w="1074556">
                  <a:extLst>
                    <a:ext uri="{9D8B030D-6E8A-4147-A177-3AD203B41FA5}">
                      <a16:colId xmlns:a16="http://schemas.microsoft.com/office/drawing/2014/main" val="805077887"/>
                    </a:ext>
                  </a:extLst>
                </a:gridCol>
                <a:gridCol w="1074556">
                  <a:extLst>
                    <a:ext uri="{9D8B030D-6E8A-4147-A177-3AD203B41FA5}">
                      <a16:colId xmlns:a16="http://schemas.microsoft.com/office/drawing/2014/main" val="2749624822"/>
                    </a:ext>
                  </a:extLst>
                </a:gridCol>
              </a:tblGrid>
              <a:tr h="240028">
                <a:tc>
                  <a:txBody>
                    <a:bodyPr/>
                    <a:lstStyle/>
                    <a:p>
                      <a:pPr algn="ctr"/>
                      <a:r>
                        <a:rPr lang="en-US" sz="2400" dirty="0" err="1">
                          <a:solidFill>
                            <a:srgbClr val="13294B"/>
                          </a:solidFill>
                        </a:rPr>
                        <a:t>m</a:t>
                      </a:r>
                      <a:r>
                        <a:rPr lang="en-US" sz="2400" dirty="0" err="1">
                          <a:solidFill>
                            <a:srgbClr val="13294B"/>
                          </a:solidFill>
                          <a:sym typeface="Wingdings" pitchFamily="2" charset="2"/>
                        </a:rPr>
                        <a:t>n</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m</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n</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441968622"/>
                  </a:ext>
                </a:extLst>
              </a:tr>
            </a:tbl>
          </a:graphicData>
        </a:graphic>
      </p:graphicFrame>
      <p:sp>
        <p:nvSpPr>
          <p:cNvPr id="8" name="Title 6">
            <a:extLst>
              <a:ext uri="{FF2B5EF4-FFF2-40B4-BE49-F238E27FC236}">
                <a16:creationId xmlns:a16="http://schemas.microsoft.com/office/drawing/2014/main" id="{749B3CE0-1F90-C253-D0F1-BEF4833D3E35}"/>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Proving Validity</a:t>
            </a:r>
            <a:endParaRPr lang="en-US" dirty="0"/>
          </a:p>
        </p:txBody>
      </p:sp>
    </p:spTree>
    <p:extLst>
      <p:ext uri="{BB962C8B-B14F-4D97-AF65-F5344CB8AC3E}">
        <p14:creationId xmlns:p14="http://schemas.microsoft.com/office/powerpoint/2010/main" val="396379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1261884"/>
          </a:xfrm>
          <a:prstGeom prst="rect">
            <a:avLst/>
          </a:prstGeom>
          <a:noFill/>
        </p:spPr>
        <p:txBody>
          <a:bodyPr wrap="square" rtlCol="0">
            <a:spAutoFit/>
          </a:bodyPr>
          <a:lstStyle/>
          <a:p>
            <a:r>
              <a:rPr lang="en-US" sz="2800" b="1" dirty="0"/>
              <a:t>Truth Tables and Proving Validity</a:t>
            </a:r>
            <a:endParaRPr lang="en-US" sz="2800" dirty="0"/>
          </a:p>
          <a:p>
            <a:endParaRPr lang="en-US" sz="2400" dirty="0"/>
          </a:p>
          <a:p>
            <a:r>
              <a:rPr lang="en-US" sz="2400" dirty="0"/>
              <a:t>The fallacy of affirming the consequent</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60AC9911-1D7C-54F1-662D-6683E7B45DBD}"/>
              </a:ext>
            </a:extLst>
          </p:cNvPr>
          <p:cNvGraphicFramePr>
            <a:graphicFrameLocks noGrp="1"/>
          </p:cNvGraphicFramePr>
          <p:nvPr/>
        </p:nvGraphicFramePr>
        <p:xfrm>
          <a:off x="2522507" y="2158079"/>
          <a:ext cx="4025241" cy="1188720"/>
        </p:xfrm>
        <a:graphic>
          <a:graphicData uri="http://schemas.openxmlformats.org/drawingml/2006/table">
            <a:tbl>
              <a:tblPr firstRow="1" bandRow="1">
                <a:tableStyleId>{93296810-A885-4BE3-A3E7-6D5BEEA58F35}</a:tableStyleId>
              </a:tblPr>
              <a:tblGrid>
                <a:gridCol w="4025241">
                  <a:extLst>
                    <a:ext uri="{9D8B030D-6E8A-4147-A177-3AD203B41FA5}">
                      <a16:colId xmlns:a16="http://schemas.microsoft.com/office/drawing/2014/main" val="2261605097"/>
                    </a:ext>
                  </a:extLst>
                </a:gridCol>
              </a:tblGrid>
              <a:tr h="370840">
                <a:tc>
                  <a:txBody>
                    <a:bodyPr/>
                    <a:lstStyle/>
                    <a:p>
                      <a:r>
                        <a:rPr lang="en-US" sz="2200" b="0" dirty="0">
                          <a:solidFill>
                            <a:srgbClr val="13294B"/>
                          </a:solidFill>
                        </a:rPr>
                        <a:t>[1] m </a:t>
                      </a:r>
                      <a:r>
                        <a:rPr lang="en-US" sz="2200" b="0" dirty="0">
                          <a:solidFill>
                            <a:srgbClr val="13294B"/>
                          </a:solidFill>
                          <a:sym typeface="Wingdings" pitchFamily="2" charset="2"/>
                        </a:rPr>
                        <a:t> n</a:t>
                      </a:r>
                      <a:endParaRPr lang="en-US" sz="2200" b="0" dirty="0">
                        <a:solidFill>
                          <a:srgbClr val="13294B"/>
                        </a:solidFill>
                      </a:endParaRPr>
                    </a:p>
                    <a:p>
                      <a:r>
                        <a:rPr lang="en-US" sz="2200" b="0" dirty="0">
                          <a:solidFill>
                            <a:srgbClr val="13294B"/>
                          </a:solidFill>
                        </a:rPr>
                        <a:t>[2] 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200" b="0" i="0" u="none" strike="noStrike" kern="1200" dirty="0">
                          <a:solidFill>
                            <a:schemeClr val="dk1"/>
                          </a:solidFill>
                          <a:effectLst/>
                          <a:latin typeface="+mn-lt"/>
                          <a:ea typeface="+mn-ea"/>
                          <a:cs typeface="+mn-cs"/>
                        </a:rPr>
                        <a:t>∴ [3] </a:t>
                      </a:r>
                      <a:r>
                        <a:rPr lang="en-US" sz="2200" b="0" i="0" u="none" strike="noStrike" kern="1200" dirty="0">
                          <a:solidFill>
                            <a:srgbClr val="13294B"/>
                          </a:solidFill>
                          <a:effectLst/>
                          <a:latin typeface="+mn-lt"/>
                          <a:ea typeface="+mn-ea"/>
                          <a:cs typeface="+mn-cs"/>
                        </a:rPr>
                        <a:t>m</a:t>
                      </a:r>
                      <a:endParaRPr lang="en-US" sz="22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5" name="Table 4">
            <a:extLst>
              <a:ext uri="{FF2B5EF4-FFF2-40B4-BE49-F238E27FC236}">
                <a16:creationId xmlns:a16="http://schemas.microsoft.com/office/drawing/2014/main" id="{319759E5-55A1-408B-4275-1F5578400612}"/>
              </a:ext>
            </a:extLst>
          </p:cNvPr>
          <p:cNvGraphicFramePr>
            <a:graphicFrameLocks noGrp="1"/>
          </p:cNvGraphicFramePr>
          <p:nvPr/>
        </p:nvGraphicFramePr>
        <p:xfrm>
          <a:off x="2142078" y="3694082"/>
          <a:ext cx="3223668" cy="2011680"/>
        </p:xfrm>
        <a:graphic>
          <a:graphicData uri="http://schemas.openxmlformats.org/drawingml/2006/table">
            <a:tbl>
              <a:tblPr firstRow="1" bandRow="1">
                <a:tableStyleId>{5C22544A-7EE6-4342-B048-85BDC9FD1C3A}</a:tableStyleId>
              </a:tblPr>
              <a:tblGrid>
                <a:gridCol w="1074556">
                  <a:extLst>
                    <a:ext uri="{9D8B030D-6E8A-4147-A177-3AD203B41FA5}">
                      <a16:colId xmlns:a16="http://schemas.microsoft.com/office/drawing/2014/main" val="3763677509"/>
                    </a:ext>
                  </a:extLst>
                </a:gridCol>
                <a:gridCol w="1074556">
                  <a:extLst>
                    <a:ext uri="{9D8B030D-6E8A-4147-A177-3AD203B41FA5}">
                      <a16:colId xmlns:a16="http://schemas.microsoft.com/office/drawing/2014/main" val="805077887"/>
                    </a:ext>
                  </a:extLst>
                </a:gridCol>
                <a:gridCol w="1074556">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m</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n</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err="1">
                          <a:solidFill>
                            <a:srgbClr val="13294B"/>
                          </a:solidFill>
                        </a:rPr>
                        <a:t>m</a:t>
                      </a:r>
                      <a:r>
                        <a:rPr lang="en-US" sz="2400" dirty="0" err="1">
                          <a:solidFill>
                            <a:srgbClr val="13294B"/>
                          </a:solidFill>
                          <a:sym typeface="Wingdings" pitchFamily="2" charset="2"/>
                        </a:rPr>
                        <a:t>n</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7" name="Triangle 6">
            <a:extLst>
              <a:ext uri="{FF2B5EF4-FFF2-40B4-BE49-F238E27FC236}">
                <a16:creationId xmlns:a16="http://schemas.microsoft.com/office/drawing/2014/main" id="{34147FF1-1CC1-1687-0569-E1F9A12F1D29}"/>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graphicFrame>
        <p:nvGraphicFramePr>
          <p:cNvPr id="6" name="Table 5">
            <a:extLst>
              <a:ext uri="{FF2B5EF4-FFF2-40B4-BE49-F238E27FC236}">
                <a16:creationId xmlns:a16="http://schemas.microsoft.com/office/drawing/2014/main" id="{28462542-B66D-0D44-7014-8B0C34BD77AA}"/>
              </a:ext>
            </a:extLst>
          </p:cNvPr>
          <p:cNvGraphicFramePr>
            <a:graphicFrameLocks noGrp="1"/>
          </p:cNvGraphicFramePr>
          <p:nvPr/>
        </p:nvGraphicFramePr>
        <p:xfrm>
          <a:off x="6296852" y="3694082"/>
          <a:ext cx="3223668" cy="2011680"/>
        </p:xfrm>
        <a:graphic>
          <a:graphicData uri="http://schemas.openxmlformats.org/drawingml/2006/table">
            <a:tbl>
              <a:tblPr firstRow="1" bandRow="1">
                <a:tableStyleId>{5C22544A-7EE6-4342-B048-85BDC9FD1C3A}</a:tableStyleId>
              </a:tblPr>
              <a:tblGrid>
                <a:gridCol w="1074556">
                  <a:extLst>
                    <a:ext uri="{9D8B030D-6E8A-4147-A177-3AD203B41FA5}">
                      <a16:colId xmlns:a16="http://schemas.microsoft.com/office/drawing/2014/main" val="3763677509"/>
                    </a:ext>
                  </a:extLst>
                </a:gridCol>
                <a:gridCol w="1074556">
                  <a:extLst>
                    <a:ext uri="{9D8B030D-6E8A-4147-A177-3AD203B41FA5}">
                      <a16:colId xmlns:a16="http://schemas.microsoft.com/office/drawing/2014/main" val="805077887"/>
                    </a:ext>
                  </a:extLst>
                </a:gridCol>
                <a:gridCol w="1074556">
                  <a:extLst>
                    <a:ext uri="{9D8B030D-6E8A-4147-A177-3AD203B41FA5}">
                      <a16:colId xmlns:a16="http://schemas.microsoft.com/office/drawing/2014/main" val="2749624822"/>
                    </a:ext>
                  </a:extLst>
                </a:gridCol>
              </a:tblGrid>
              <a:tr h="240028">
                <a:tc>
                  <a:txBody>
                    <a:bodyPr/>
                    <a:lstStyle/>
                    <a:p>
                      <a:pPr algn="ctr"/>
                      <a:r>
                        <a:rPr lang="en-US" sz="2400" dirty="0" err="1">
                          <a:solidFill>
                            <a:srgbClr val="13294B"/>
                          </a:solidFill>
                        </a:rPr>
                        <a:t>m</a:t>
                      </a:r>
                      <a:r>
                        <a:rPr lang="en-US" sz="2400" dirty="0" err="1">
                          <a:solidFill>
                            <a:srgbClr val="13294B"/>
                          </a:solidFill>
                          <a:sym typeface="Wingdings" pitchFamily="2" charset="2"/>
                        </a:rPr>
                        <a:t>n</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n</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m</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441968622"/>
                  </a:ext>
                </a:extLst>
              </a:tr>
            </a:tbl>
          </a:graphicData>
        </a:graphic>
      </p:graphicFrame>
      <p:sp>
        <p:nvSpPr>
          <p:cNvPr id="8" name="Title 6">
            <a:extLst>
              <a:ext uri="{FF2B5EF4-FFF2-40B4-BE49-F238E27FC236}">
                <a16:creationId xmlns:a16="http://schemas.microsoft.com/office/drawing/2014/main" id="{03A1F83F-1752-BE34-809A-D2F377071A85}"/>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Proving Validity</a:t>
            </a:r>
            <a:endParaRPr lang="en-US" dirty="0"/>
          </a:p>
        </p:txBody>
      </p:sp>
    </p:spTree>
    <p:extLst>
      <p:ext uri="{BB962C8B-B14F-4D97-AF65-F5344CB8AC3E}">
        <p14:creationId xmlns:p14="http://schemas.microsoft.com/office/powerpoint/2010/main" val="137017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1813609" y="735162"/>
            <a:ext cx="9561221" cy="2185214"/>
          </a:xfrm>
          <a:prstGeom prst="rect">
            <a:avLst/>
          </a:prstGeom>
          <a:noFill/>
        </p:spPr>
        <p:txBody>
          <a:bodyPr wrap="square" rtlCol="0">
            <a:spAutoFit/>
          </a:bodyPr>
          <a:lstStyle/>
          <a:p>
            <a:r>
              <a:rPr lang="en-US" sz="2800" b="1" dirty="0"/>
              <a:t>Truth Tables and Proving Validity</a:t>
            </a:r>
            <a:endParaRPr lang="en-US" sz="2800" dirty="0"/>
          </a:p>
          <a:p>
            <a:endParaRPr lang="en-US" sz="1200" b="1" dirty="0"/>
          </a:p>
          <a:p>
            <a:r>
              <a:rPr lang="en-US" sz="2400" b="1" dirty="0"/>
              <a:t>Three atomic sentences</a:t>
            </a:r>
          </a:p>
          <a:p>
            <a:r>
              <a:rPr lang="en-US" sz="2400" dirty="0"/>
              <a:t>If there is precipitation and the temperature is below freezing, then there is snow. There is not not snow or the temp is below freezing. Therefore, there is precipitation or there is snow.</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319759E5-55A1-408B-4275-1F5578400612}"/>
              </a:ext>
            </a:extLst>
          </p:cNvPr>
          <p:cNvGraphicFramePr>
            <a:graphicFrameLocks noGrp="1"/>
          </p:cNvGraphicFramePr>
          <p:nvPr/>
        </p:nvGraphicFramePr>
        <p:xfrm>
          <a:off x="5838850" y="2574860"/>
          <a:ext cx="6178978" cy="3308096"/>
        </p:xfrm>
        <a:graphic>
          <a:graphicData uri="http://schemas.openxmlformats.org/drawingml/2006/table">
            <a:tbl>
              <a:tblPr firstRow="1" bandRow="1">
                <a:tableStyleId>{5C22544A-7EE6-4342-B048-85BDC9FD1C3A}</a:tableStyleId>
              </a:tblPr>
              <a:tblGrid>
                <a:gridCol w="400312">
                  <a:extLst>
                    <a:ext uri="{9D8B030D-6E8A-4147-A177-3AD203B41FA5}">
                      <a16:colId xmlns:a16="http://schemas.microsoft.com/office/drawing/2014/main" val="3763677509"/>
                    </a:ext>
                  </a:extLst>
                </a:gridCol>
                <a:gridCol w="400312">
                  <a:extLst>
                    <a:ext uri="{9D8B030D-6E8A-4147-A177-3AD203B41FA5}">
                      <a16:colId xmlns:a16="http://schemas.microsoft.com/office/drawing/2014/main" val="805077887"/>
                    </a:ext>
                  </a:extLst>
                </a:gridCol>
                <a:gridCol w="400312">
                  <a:extLst>
                    <a:ext uri="{9D8B030D-6E8A-4147-A177-3AD203B41FA5}">
                      <a16:colId xmlns:a16="http://schemas.microsoft.com/office/drawing/2014/main" val="2749624822"/>
                    </a:ext>
                  </a:extLst>
                </a:gridCol>
                <a:gridCol w="716285">
                  <a:extLst>
                    <a:ext uri="{9D8B030D-6E8A-4147-A177-3AD203B41FA5}">
                      <a16:colId xmlns:a16="http://schemas.microsoft.com/office/drawing/2014/main" val="1068621244"/>
                    </a:ext>
                  </a:extLst>
                </a:gridCol>
                <a:gridCol w="1338943">
                  <a:extLst>
                    <a:ext uri="{9D8B030D-6E8A-4147-A177-3AD203B41FA5}">
                      <a16:colId xmlns:a16="http://schemas.microsoft.com/office/drawing/2014/main" val="1753845983"/>
                    </a:ext>
                  </a:extLst>
                </a:gridCol>
                <a:gridCol w="506186">
                  <a:extLst>
                    <a:ext uri="{9D8B030D-6E8A-4147-A177-3AD203B41FA5}">
                      <a16:colId xmlns:a16="http://schemas.microsoft.com/office/drawing/2014/main" val="1952494076"/>
                    </a:ext>
                  </a:extLst>
                </a:gridCol>
                <a:gridCol w="1303858">
                  <a:extLst>
                    <a:ext uri="{9D8B030D-6E8A-4147-A177-3AD203B41FA5}">
                      <a16:colId xmlns:a16="http://schemas.microsoft.com/office/drawing/2014/main" val="3039526029"/>
                    </a:ext>
                  </a:extLst>
                </a:gridCol>
                <a:gridCol w="1112770">
                  <a:extLst>
                    <a:ext uri="{9D8B030D-6E8A-4147-A177-3AD203B41FA5}">
                      <a16:colId xmlns:a16="http://schemas.microsoft.com/office/drawing/2014/main" val="1195671708"/>
                    </a:ext>
                  </a:extLst>
                </a:gridCol>
              </a:tblGrid>
              <a:tr h="240028">
                <a:tc>
                  <a:txBody>
                    <a:bodyPr/>
                    <a:lstStyle/>
                    <a:p>
                      <a:pPr algn="ctr"/>
                      <a:r>
                        <a:rPr lang="en-US" sz="2000" dirty="0">
                          <a:solidFill>
                            <a:srgbClr val="13294B"/>
                          </a:solidFill>
                        </a:rPr>
                        <a:t>a</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13294B"/>
                          </a:solidFill>
                        </a:rPr>
                        <a:t>b</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13294B"/>
                          </a:solidFill>
                        </a:rPr>
                        <a:t>c</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rgbClr val="13294B"/>
                          </a:solidFill>
                        </a:rPr>
                        <a:t>a&amp;b</a:t>
                      </a:r>
                      <a:endParaRPr lang="en-US" sz="20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13294B"/>
                          </a:solidFill>
                        </a:rPr>
                        <a:t>(</a:t>
                      </a:r>
                      <a:r>
                        <a:rPr lang="en-US" sz="2000" dirty="0" err="1">
                          <a:solidFill>
                            <a:srgbClr val="13294B"/>
                          </a:solidFill>
                        </a:rPr>
                        <a:t>a&amp;b</a:t>
                      </a:r>
                      <a:r>
                        <a:rPr lang="en-US" sz="2000" dirty="0">
                          <a:solidFill>
                            <a:srgbClr val="13294B"/>
                          </a:solidFill>
                        </a:rPr>
                        <a:t>)</a:t>
                      </a:r>
                      <a:r>
                        <a:rPr lang="en-US" sz="2000" dirty="0">
                          <a:solidFill>
                            <a:srgbClr val="13294B"/>
                          </a:solidFill>
                          <a:sym typeface="Wingdings" pitchFamily="2" charset="2"/>
                        </a:rPr>
                        <a:t>c</a:t>
                      </a:r>
                      <a:endParaRPr lang="en-US" sz="2000" dirty="0">
                        <a:solidFill>
                          <a:srgbClr val="13294B"/>
                        </a:solidFill>
                      </a:endParaRPr>
                    </a:p>
                  </a:txBody>
                  <a:tcPr marT="18288" marB="18288">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rgbClr val="13294B"/>
                          </a:solidFill>
                        </a:rPr>
                        <a:t>-c</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13294B"/>
                          </a:solidFill>
                        </a:rPr>
                        <a:t>-c V b</a:t>
                      </a:r>
                    </a:p>
                  </a:txBody>
                  <a:tcPr marT="18288" marB="18288">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rgbClr val="13294B"/>
                          </a:solidFill>
                        </a:rPr>
                        <a:t>a V c</a:t>
                      </a:r>
                    </a:p>
                  </a:txBody>
                  <a:tcPr marT="18288" marB="18288">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98617517"/>
                  </a:ext>
                </a:extLst>
              </a:tr>
              <a:tr h="370840">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solidFill>
                      <a:schemeClr val="accent6"/>
                    </a:solidFill>
                  </a:tcPr>
                </a:tc>
                <a:tc>
                  <a:txBody>
                    <a:bodyPr/>
                    <a:lstStyle/>
                    <a:p>
                      <a:pPr algn="ctr"/>
                      <a:r>
                        <a:rPr lang="en-US" sz="2000" dirty="0">
                          <a:solidFill>
                            <a:srgbClr val="13294B"/>
                          </a:solidFill>
                        </a:rPr>
                        <a:t>F</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solidFill>
                      <a:schemeClr val="accent6"/>
                    </a:solid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solidFill>
                      <a:schemeClr val="accent6">
                        <a:lumMod val="75000"/>
                      </a:schemeClr>
                    </a:solidFill>
                  </a:tcPr>
                </a:tc>
                <a:extLst>
                  <a:ext uri="{0D108BD9-81ED-4DB2-BD59-A6C34878D82A}">
                    <a16:rowId xmlns:a16="http://schemas.microsoft.com/office/drawing/2014/main" val="1547404091"/>
                  </a:ext>
                </a:extLst>
              </a:tr>
              <a:tr h="370840">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solidFill>
                      <a:schemeClr val="accent6"/>
                    </a:solid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3651169666"/>
                  </a:ext>
                </a:extLst>
              </a:tr>
              <a:tr h="370840">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1562089345"/>
                  </a:ext>
                </a:extLst>
              </a:tr>
              <a:tr h="370840">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441968622"/>
                  </a:ext>
                </a:extLst>
              </a:tr>
              <a:tr h="370840">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1650230984"/>
                  </a:ext>
                </a:extLst>
              </a:tr>
              <a:tr h="370840">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solidFill>
                      <a:schemeClr val="accent6">
                        <a:lumMod val="75000"/>
                      </a:schemeClr>
                    </a:solidFill>
                  </a:tcPr>
                </a:tc>
                <a:extLst>
                  <a:ext uri="{0D108BD9-81ED-4DB2-BD59-A6C34878D82A}">
                    <a16:rowId xmlns:a16="http://schemas.microsoft.com/office/drawing/2014/main" val="2842079499"/>
                  </a:ext>
                </a:extLst>
              </a:tr>
              <a:tr h="370840">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1329404665"/>
                  </a:ext>
                </a:extLst>
              </a:tr>
              <a:tr h="370840">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solidFill>
                      <a:schemeClr val="accent6">
                        <a:lumMod val="75000"/>
                      </a:schemeClr>
                    </a:solidFill>
                  </a:tcPr>
                </a:tc>
                <a:extLst>
                  <a:ext uri="{0D108BD9-81ED-4DB2-BD59-A6C34878D82A}">
                    <a16:rowId xmlns:a16="http://schemas.microsoft.com/office/drawing/2014/main" val="1504367038"/>
                  </a:ext>
                </a:extLst>
              </a:tr>
            </a:tbl>
          </a:graphicData>
        </a:graphic>
      </p:graphicFrame>
      <p:sp>
        <p:nvSpPr>
          <p:cNvPr id="7" name="TextBox 6">
            <a:extLst>
              <a:ext uri="{FF2B5EF4-FFF2-40B4-BE49-F238E27FC236}">
                <a16:creationId xmlns:a16="http://schemas.microsoft.com/office/drawing/2014/main" id="{9A71FB57-35A4-8752-F259-D3DB3EDC5258}"/>
              </a:ext>
            </a:extLst>
          </p:cNvPr>
          <p:cNvSpPr txBox="1"/>
          <p:nvPr/>
        </p:nvSpPr>
        <p:spPr>
          <a:xfrm>
            <a:off x="2105674" y="3097656"/>
            <a:ext cx="4025240" cy="1569660"/>
          </a:xfrm>
          <a:prstGeom prst="rect">
            <a:avLst/>
          </a:prstGeom>
          <a:noFill/>
        </p:spPr>
        <p:txBody>
          <a:bodyPr wrap="square" rtlCol="0">
            <a:spAutoFit/>
          </a:bodyPr>
          <a:lstStyle/>
          <a:p>
            <a:r>
              <a:rPr lang="en-US" sz="2400" dirty="0"/>
              <a:t>a: there is precipitation</a:t>
            </a:r>
          </a:p>
          <a:p>
            <a:r>
              <a:rPr lang="en-US" sz="2400" dirty="0"/>
              <a:t>b: it is below freezing</a:t>
            </a:r>
          </a:p>
          <a:p>
            <a:r>
              <a:rPr lang="en-US" sz="2400" dirty="0"/>
              <a:t>c: there is snow</a:t>
            </a:r>
          </a:p>
          <a:p>
            <a:endParaRPr lang="en-US" sz="2400" dirty="0"/>
          </a:p>
        </p:txBody>
      </p:sp>
      <p:graphicFrame>
        <p:nvGraphicFramePr>
          <p:cNvPr id="8" name="Table 5">
            <a:extLst>
              <a:ext uri="{FF2B5EF4-FFF2-40B4-BE49-F238E27FC236}">
                <a16:creationId xmlns:a16="http://schemas.microsoft.com/office/drawing/2014/main" id="{1538FABF-CF02-BF2D-2154-624A66664BF7}"/>
              </a:ext>
            </a:extLst>
          </p:cNvPr>
          <p:cNvGraphicFramePr>
            <a:graphicFrameLocks noGrp="1"/>
          </p:cNvGraphicFramePr>
          <p:nvPr>
            <p:extLst>
              <p:ext uri="{D42A27DB-BD31-4B8C-83A1-F6EECF244321}">
                <p14:modId xmlns:p14="http://schemas.microsoft.com/office/powerpoint/2010/main" val="2264295384"/>
              </p:ext>
            </p:extLst>
          </p:nvPr>
        </p:nvGraphicFramePr>
        <p:xfrm>
          <a:off x="1813609" y="4600129"/>
          <a:ext cx="4025241" cy="1188720"/>
        </p:xfrm>
        <a:graphic>
          <a:graphicData uri="http://schemas.openxmlformats.org/drawingml/2006/table">
            <a:tbl>
              <a:tblPr firstRow="1" bandRow="1">
                <a:tableStyleId>{93296810-A885-4BE3-A3E7-6D5BEEA58F35}</a:tableStyleId>
              </a:tblPr>
              <a:tblGrid>
                <a:gridCol w="4025241">
                  <a:extLst>
                    <a:ext uri="{9D8B030D-6E8A-4147-A177-3AD203B41FA5}">
                      <a16:colId xmlns:a16="http://schemas.microsoft.com/office/drawing/2014/main" val="2261605097"/>
                    </a:ext>
                  </a:extLst>
                </a:gridCol>
              </a:tblGrid>
              <a:tr h="370840">
                <a:tc>
                  <a:txBody>
                    <a:bodyPr/>
                    <a:lstStyle/>
                    <a:p>
                      <a:r>
                        <a:rPr lang="en-US" sz="2200" b="0" dirty="0">
                          <a:solidFill>
                            <a:srgbClr val="13294B"/>
                          </a:solidFill>
                        </a:rPr>
                        <a:t>[1] (</a:t>
                      </a:r>
                      <a:r>
                        <a:rPr lang="en-US" sz="2200" b="0" dirty="0" err="1">
                          <a:solidFill>
                            <a:srgbClr val="13294B"/>
                          </a:solidFill>
                        </a:rPr>
                        <a:t>a&amp;b</a:t>
                      </a:r>
                      <a:r>
                        <a:rPr lang="en-US" sz="2200" b="0" dirty="0">
                          <a:solidFill>
                            <a:srgbClr val="13294B"/>
                          </a:solidFill>
                        </a:rPr>
                        <a:t>)</a:t>
                      </a:r>
                      <a:r>
                        <a:rPr lang="en-US" sz="2200" b="0" dirty="0">
                          <a:solidFill>
                            <a:srgbClr val="13294B"/>
                          </a:solidFill>
                          <a:sym typeface="Wingdings" pitchFamily="2" charset="2"/>
                        </a:rPr>
                        <a:t> c</a:t>
                      </a:r>
                      <a:endParaRPr lang="en-US" sz="2200" b="0" dirty="0">
                        <a:solidFill>
                          <a:srgbClr val="13294B"/>
                        </a:solidFill>
                      </a:endParaRPr>
                    </a:p>
                    <a:p>
                      <a:r>
                        <a:rPr lang="en-US" sz="2200" b="0" dirty="0">
                          <a:solidFill>
                            <a:srgbClr val="13294B"/>
                          </a:solidFill>
                        </a:rPr>
                        <a:t>[2] –c </a:t>
                      </a:r>
                      <a:r>
                        <a:rPr lang="en-US" sz="2000" b="0" kern="1200" dirty="0">
                          <a:solidFill>
                            <a:srgbClr val="13294B"/>
                          </a:solidFill>
                          <a:effectLst/>
                          <a:latin typeface="+mn-lt"/>
                          <a:ea typeface="+mn-ea"/>
                          <a:cs typeface="+mn-cs"/>
                        </a:rPr>
                        <a:t>∨ b</a:t>
                      </a:r>
                      <a:endParaRPr lang="en-US" sz="2200" b="0" dirty="0">
                        <a:solidFill>
                          <a:srgbClr val="13294B"/>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200" b="0" i="0" u="none" strike="noStrike" kern="1200" dirty="0">
                          <a:solidFill>
                            <a:schemeClr val="dk1"/>
                          </a:solidFill>
                          <a:effectLst/>
                          <a:latin typeface="+mn-lt"/>
                          <a:ea typeface="+mn-ea"/>
                          <a:cs typeface="+mn-cs"/>
                        </a:rPr>
                        <a:t>∴ [3] </a:t>
                      </a:r>
                      <a:r>
                        <a:rPr lang="en-US" sz="2200" b="0" i="0" u="none" strike="noStrike" kern="1200" dirty="0">
                          <a:solidFill>
                            <a:srgbClr val="13294B"/>
                          </a:solidFill>
                          <a:effectLst/>
                          <a:latin typeface="+mn-lt"/>
                          <a:ea typeface="+mn-ea"/>
                          <a:cs typeface="+mn-cs"/>
                        </a:rPr>
                        <a:t>a </a:t>
                      </a:r>
                      <a:r>
                        <a:rPr lang="en-US" sz="2000" b="0" kern="1200" dirty="0">
                          <a:solidFill>
                            <a:srgbClr val="13294B"/>
                          </a:solidFill>
                          <a:effectLst/>
                          <a:latin typeface="+mn-lt"/>
                          <a:ea typeface="+mn-ea"/>
                          <a:cs typeface="+mn-cs"/>
                        </a:rPr>
                        <a:t>∨ c</a:t>
                      </a:r>
                      <a:endParaRPr lang="en-US" sz="22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sp>
        <p:nvSpPr>
          <p:cNvPr id="9" name="Triangle 8">
            <a:extLst>
              <a:ext uri="{FF2B5EF4-FFF2-40B4-BE49-F238E27FC236}">
                <a16:creationId xmlns:a16="http://schemas.microsoft.com/office/drawing/2014/main" id="{8B772D71-107E-B8F1-51C6-2057F4D7C925}"/>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3" name="Title 6">
            <a:extLst>
              <a:ext uri="{FF2B5EF4-FFF2-40B4-BE49-F238E27FC236}">
                <a16:creationId xmlns:a16="http://schemas.microsoft.com/office/drawing/2014/main" id="{60C69CFA-E298-18F3-A0FB-22214F15AB80}"/>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Proving Validity</a:t>
            </a:r>
            <a:endParaRPr lang="en-US" dirty="0"/>
          </a:p>
        </p:txBody>
      </p:sp>
    </p:spTree>
    <p:extLst>
      <p:ext uri="{BB962C8B-B14F-4D97-AF65-F5344CB8AC3E}">
        <p14:creationId xmlns:p14="http://schemas.microsoft.com/office/powerpoint/2010/main" val="160715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9519A463-B625-D21D-A46F-B26D7D984476}"/>
              </a:ext>
            </a:extLst>
          </p:cNvPr>
          <p:cNvGraphicFramePr>
            <a:graphicFrameLocks noGrp="1"/>
          </p:cNvGraphicFramePr>
          <p:nvPr>
            <p:extLst>
              <p:ext uri="{D42A27DB-BD31-4B8C-83A1-F6EECF244321}">
                <p14:modId xmlns:p14="http://schemas.microsoft.com/office/powerpoint/2010/main" val="3032120315"/>
              </p:ext>
            </p:extLst>
          </p:nvPr>
        </p:nvGraphicFramePr>
        <p:xfrm>
          <a:off x="2564295" y="1977021"/>
          <a:ext cx="1510748" cy="3108960"/>
        </p:xfrm>
        <a:graphic>
          <a:graphicData uri="http://schemas.openxmlformats.org/drawingml/2006/table">
            <a:tbl>
              <a:tblPr firstRow="1" bandRow="1">
                <a:tableStyleId>{93296810-A885-4BE3-A3E7-6D5BEEA58F35}</a:tableStyleId>
              </a:tblPr>
              <a:tblGrid>
                <a:gridCol w="1510748">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a:t>
                      </a:r>
                      <a:r>
                        <a:rPr lang="en-US" sz="2400" b="0" dirty="0" err="1">
                          <a:solidFill>
                            <a:srgbClr val="13294B"/>
                          </a:solidFill>
                        </a:rPr>
                        <a:t>a</a:t>
                      </a:r>
                      <a:r>
                        <a:rPr lang="en-US" sz="2400" b="0" dirty="0" err="1">
                          <a:solidFill>
                            <a:srgbClr val="13294B"/>
                          </a:solidFill>
                          <a:sym typeface="Wingdings" pitchFamily="2" charset="2"/>
                        </a:rPr>
                        <a:t>b</a:t>
                      </a:r>
                      <a:endParaRPr lang="en-US" sz="2400" b="0" dirty="0">
                        <a:solidFill>
                          <a:srgbClr val="13294B"/>
                        </a:solidFill>
                      </a:endParaRPr>
                    </a:p>
                    <a:p>
                      <a:r>
                        <a:rPr lang="en-US" sz="2400" b="0" dirty="0">
                          <a:solidFill>
                            <a:srgbClr val="13294B"/>
                          </a:solidFill>
                        </a:rPr>
                        <a:t>[2] </a:t>
                      </a:r>
                      <a:r>
                        <a:rPr lang="en-US" sz="2400" b="0" dirty="0" err="1">
                          <a:solidFill>
                            <a:srgbClr val="13294B"/>
                          </a:solidFill>
                        </a:rPr>
                        <a:t>b</a:t>
                      </a:r>
                      <a:r>
                        <a:rPr lang="en-US" sz="2400" b="0" dirty="0" err="1">
                          <a:solidFill>
                            <a:srgbClr val="13294B"/>
                          </a:solidFill>
                          <a:sym typeface="Wingdings" pitchFamily="2" charset="2"/>
                        </a:rPr>
                        <a:t>c</a:t>
                      </a:r>
                      <a:endParaRPr lang="en-US" sz="2400" b="0" dirty="0">
                        <a:solidFill>
                          <a:srgbClr val="13294B"/>
                        </a:solidFill>
                        <a:sym typeface="Wingdings" pitchFamily="2" charset="2"/>
                      </a:endParaRPr>
                    </a:p>
                    <a:p>
                      <a:r>
                        <a:rPr lang="en-US" sz="2400" b="0" dirty="0">
                          <a:solidFill>
                            <a:srgbClr val="13294B"/>
                          </a:solidFill>
                          <a:sym typeface="Wingdings" pitchFamily="2" charset="2"/>
                        </a:rPr>
                        <a:t>[3] </a:t>
                      </a:r>
                      <a:r>
                        <a:rPr lang="en-US" sz="2400" b="0" dirty="0" err="1">
                          <a:solidFill>
                            <a:srgbClr val="13294B"/>
                          </a:solidFill>
                          <a:sym typeface="Wingdings" pitchFamily="2" charset="2"/>
                        </a:rPr>
                        <a:t>cd</a:t>
                      </a:r>
                      <a:endParaRPr lang="en-US" sz="2400" b="0" dirty="0">
                        <a:solidFill>
                          <a:srgbClr val="13294B"/>
                        </a:solidFill>
                        <a:sym typeface="Wingdings" pitchFamily="2" charset="2"/>
                      </a:endParaRPr>
                    </a:p>
                    <a:p>
                      <a:r>
                        <a:rPr lang="en-US" sz="2400" b="0" dirty="0">
                          <a:solidFill>
                            <a:srgbClr val="13294B"/>
                          </a:solidFill>
                          <a:sym typeface="Wingdings" pitchFamily="2" charset="2"/>
                        </a:rPr>
                        <a:t>[4] </a:t>
                      </a:r>
                      <a:r>
                        <a:rPr lang="en-US" sz="2400" b="0" dirty="0" err="1">
                          <a:solidFill>
                            <a:srgbClr val="13294B"/>
                          </a:solidFill>
                          <a:sym typeface="Wingdings" pitchFamily="2" charset="2"/>
                        </a:rPr>
                        <a:t>de</a:t>
                      </a:r>
                      <a:endParaRPr lang="en-US" sz="2400" b="0" dirty="0">
                        <a:solidFill>
                          <a:srgbClr val="13294B"/>
                        </a:solidFill>
                        <a:sym typeface="Wingdings" pitchFamily="2" charset="2"/>
                      </a:endParaRPr>
                    </a:p>
                    <a:p>
                      <a:r>
                        <a:rPr lang="en-US" sz="2400" b="0" dirty="0">
                          <a:solidFill>
                            <a:srgbClr val="13294B"/>
                          </a:solidFill>
                          <a:sym typeface="Wingdings" pitchFamily="2" charset="2"/>
                        </a:rPr>
                        <a:t>[5] </a:t>
                      </a:r>
                      <a:r>
                        <a:rPr lang="en-US" sz="2400" b="0" dirty="0" err="1">
                          <a:solidFill>
                            <a:srgbClr val="13294B"/>
                          </a:solidFill>
                          <a:sym typeface="Wingdings" pitchFamily="2" charset="2"/>
                        </a:rPr>
                        <a:t>ef</a:t>
                      </a:r>
                      <a:endParaRPr lang="en-US" sz="2400" b="0" dirty="0">
                        <a:solidFill>
                          <a:srgbClr val="13294B"/>
                        </a:solidFill>
                        <a:sym typeface="Wingdings" pitchFamily="2" charset="2"/>
                      </a:endParaRPr>
                    </a:p>
                    <a:p>
                      <a:r>
                        <a:rPr lang="en-US" sz="2400" b="0" dirty="0">
                          <a:solidFill>
                            <a:srgbClr val="13294B"/>
                          </a:solidFill>
                          <a:sym typeface="Wingdings" pitchFamily="2" charset="2"/>
                        </a:rPr>
                        <a:t>[6] </a:t>
                      </a:r>
                      <a:r>
                        <a:rPr lang="en-US" sz="2400" b="0" dirty="0" err="1">
                          <a:solidFill>
                            <a:srgbClr val="13294B"/>
                          </a:solidFill>
                          <a:sym typeface="Wingdings" pitchFamily="2" charset="2"/>
                        </a:rPr>
                        <a:t>fg</a:t>
                      </a:r>
                      <a:endParaRPr lang="en-US" sz="2400" b="0" dirty="0">
                        <a:solidFill>
                          <a:srgbClr val="13294B"/>
                        </a:solidFill>
                        <a:sym typeface="Wingdings" pitchFamily="2" charset="2"/>
                      </a:endParaRPr>
                    </a:p>
                    <a:p>
                      <a:r>
                        <a:rPr lang="en-US" sz="2400" b="0" dirty="0">
                          <a:solidFill>
                            <a:srgbClr val="13294B"/>
                          </a:solidFill>
                          <a:sym typeface="Wingdings" pitchFamily="2" charset="2"/>
                        </a:rPr>
                        <a:t>[7] a</a:t>
                      </a:r>
                      <a:endParaRPr lang="en-US" sz="2400" b="0" dirty="0">
                        <a:solidFill>
                          <a:srgbClr val="13294B"/>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400" b="0" i="0" u="none" strike="noStrike" kern="1200" dirty="0">
                          <a:solidFill>
                            <a:schemeClr val="dk1"/>
                          </a:solidFill>
                          <a:effectLst/>
                          <a:latin typeface="+mn-lt"/>
                          <a:ea typeface="+mn-ea"/>
                          <a:cs typeface="+mn-cs"/>
                        </a:rPr>
                        <a:t>∴ [8] </a:t>
                      </a:r>
                      <a:r>
                        <a:rPr lang="en-US" sz="2400" b="0" i="0" u="none" strike="noStrike" kern="1200" dirty="0">
                          <a:solidFill>
                            <a:srgbClr val="13294B"/>
                          </a:solidFill>
                          <a:effectLst/>
                          <a:latin typeface="+mn-lt"/>
                          <a:ea typeface="+mn-ea"/>
                          <a:cs typeface="+mn-cs"/>
                        </a:rPr>
                        <a:t>g</a:t>
                      </a:r>
                      <a:endParaRPr lang="en-US" sz="24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sp>
        <p:nvSpPr>
          <p:cNvPr id="8" name="Triangle 7">
            <a:extLst>
              <a:ext uri="{FF2B5EF4-FFF2-40B4-BE49-F238E27FC236}">
                <a16:creationId xmlns:a16="http://schemas.microsoft.com/office/drawing/2014/main" id="{C4323308-EEDF-8C78-C906-DE366298DC0A}"/>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2" name="TextBox 1">
            <a:extLst>
              <a:ext uri="{FF2B5EF4-FFF2-40B4-BE49-F238E27FC236}">
                <a16:creationId xmlns:a16="http://schemas.microsoft.com/office/drawing/2014/main" id="{632E2D56-C0A2-B251-69AD-112862F0F0BE}"/>
              </a:ext>
            </a:extLst>
          </p:cNvPr>
          <p:cNvSpPr txBox="1"/>
          <p:nvPr/>
        </p:nvSpPr>
        <p:spPr>
          <a:xfrm>
            <a:off x="6539345" y="2549236"/>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8C6548F-761E-95E9-F448-BB9E0A685F0C}"/>
              </a:ext>
            </a:extLst>
          </p:cNvPr>
          <p:cNvSpPr txBox="1"/>
          <p:nvPr/>
        </p:nvSpPr>
        <p:spPr>
          <a:xfrm>
            <a:off x="4253345" y="1977021"/>
            <a:ext cx="7527837" cy="1631216"/>
          </a:xfrm>
          <a:prstGeom prst="rect">
            <a:avLst/>
          </a:prstGeom>
          <a:noFill/>
        </p:spPr>
        <p:txBody>
          <a:bodyPr wrap="square" rtlCol="0">
            <a:spAutoFit/>
          </a:bodyPr>
          <a:lstStyle/>
          <a:p>
            <a:r>
              <a:rPr lang="en-US" sz="2800" b="1" dirty="0"/>
              <a:t>Truth Tables and Proving Validity</a:t>
            </a:r>
            <a:endParaRPr lang="en-US" sz="2800" dirty="0"/>
          </a:p>
          <a:p>
            <a:endParaRPr lang="en-US" sz="2400" dirty="0"/>
          </a:p>
          <a:p>
            <a:r>
              <a:rPr lang="en-US" sz="2400" dirty="0"/>
              <a:t>How many rows and columns would you need, just to prove this pretty clearly true thing?</a:t>
            </a:r>
          </a:p>
        </p:txBody>
      </p:sp>
      <p:sp>
        <p:nvSpPr>
          <p:cNvPr id="6" name="Title 6">
            <a:extLst>
              <a:ext uri="{FF2B5EF4-FFF2-40B4-BE49-F238E27FC236}">
                <a16:creationId xmlns:a16="http://schemas.microsoft.com/office/drawing/2014/main" id="{F490BC42-738D-65F0-275D-BD312D6542DD}"/>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Proving Validity</a:t>
            </a:r>
            <a:endParaRPr lang="en-US" dirty="0"/>
          </a:p>
        </p:txBody>
      </p:sp>
    </p:spTree>
    <p:extLst>
      <p:ext uri="{BB962C8B-B14F-4D97-AF65-F5344CB8AC3E}">
        <p14:creationId xmlns:p14="http://schemas.microsoft.com/office/powerpoint/2010/main" val="165070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C4400-83C0-D820-6FCF-A5DE3AD4ABEC}"/>
            </a:ext>
          </a:extLst>
        </p:cNvPr>
        <p:cNvGrpSpPr/>
        <p:nvPr/>
      </p:nvGrpSpPr>
      <p:grpSpPr>
        <a:xfrm>
          <a:off x="0" y="0"/>
          <a:ext cx="0" cy="0"/>
          <a:chOff x="0" y="0"/>
          <a:chExt cx="0" cy="0"/>
        </a:xfrm>
      </p:grpSpPr>
      <p:sp>
        <p:nvSpPr>
          <p:cNvPr id="4" name="Title 6">
            <a:extLst>
              <a:ext uri="{FF2B5EF4-FFF2-40B4-BE49-F238E27FC236}">
                <a16:creationId xmlns:a16="http://schemas.microsoft.com/office/drawing/2014/main" id="{FC9EAE40-4F9E-9452-C248-4BB63FB44AAB}"/>
              </a:ext>
            </a:extLst>
          </p:cNvPr>
          <p:cNvSpPr txBox="1">
            <a:spLocks/>
          </p:cNvSpPr>
          <p:nvPr/>
        </p:nvSpPr>
        <p:spPr>
          <a:xfrm>
            <a:off x="0" y="0"/>
            <a:ext cx="11482251" cy="95790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Reading Check 3-2</a:t>
            </a:r>
            <a:endParaRPr lang="en-US" dirty="0"/>
          </a:p>
        </p:txBody>
      </p:sp>
      <p:sp>
        <p:nvSpPr>
          <p:cNvPr id="2" name="Text Placeholder 2">
            <a:extLst>
              <a:ext uri="{FF2B5EF4-FFF2-40B4-BE49-F238E27FC236}">
                <a16:creationId xmlns:a16="http://schemas.microsoft.com/office/drawing/2014/main" id="{9DB86ACF-6411-716E-C319-4F97C5285F99}"/>
              </a:ext>
            </a:extLst>
          </p:cNvPr>
          <p:cNvSpPr txBox="1">
            <a:spLocks/>
          </p:cNvSpPr>
          <p:nvPr/>
        </p:nvSpPr>
        <p:spPr>
          <a:xfrm>
            <a:off x="3128963" y="627545"/>
            <a:ext cx="8958262" cy="52052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3294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3294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3294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0">
              <a:spcBef>
                <a:spcPts val="0"/>
              </a:spcBef>
              <a:buNone/>
            </a:pPr>
            <a:endParaRPr lang="en-US" dirty="0"/>
          </a:p>
        </p:txBody>
      </p:sp>
      <p:sp>
        <p:nvSpPr>
          <p:cNvPr id="5" name="TextBox 4">
            <a:extLst>
              <a:ext uri="{FF2B5EF4-FFF2-40B4-BE49-F238E27FC236}">
                <a16:creationId xmlns:a16="http://schemas.microsoft.com/office/drawing/2014/main" id="{1653F71B-8B94-17B7-C3B2-E43CDD92BB45}"/>
              </a:ext>
            </a:extLst>
          </p:cNvPr>
          <p:cNvSpPr txBox="1"/>
          <p:nvPr/>
        </p:nvSpPr>
        <p:spPr>
          <a:xfrm>
            <a:off x="1429615" y="1825676"/>
            <a:ext cx="10166640" cy="1569660"/>
          </a:xfrm>
          <a:prstGeom prst="rect">
            <a:avLst/>
          </a:prstGeom>
          <a:noFill/>
        </p:spPr>
        <p:txBody>
          <a:bodyPr wrap="square" rtlCol="0">
            <a:spAutoFit/>
          </a:bodyPr>
          <a:lstStyle/>
          <a:p>
            <a:r>
              <a:rPr lang="en-US" sz="3200" dirty="0"/>
              <a:t>Password: truth</a:t>
            </a:r>
          </a:p>
          <a:p>
            <a:endParaRPr lang="en-US" sz="3200" dirty="0"/>
          </a:p>
          <a:p>
            <a:r>
              <a:rPr lang="en-US" sz="3200" dirty="0"/>
              <a:t>Question: What’s a truth table, and why are they useful?</a:t>
            </a:r>
          </a:p>
        </p:txBody>
      </p:sp>
    </p:spTree>
    <p:extLst>
      <p:ext uri="{BB962C8B-B14F-4D97-AF65-F5344CB8AC3E}">
        <p14:creationId xmlns:p14="http://schemas.microsoft.com/office/powerpoint/2010/main" val="12370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219961" y="735162"/>
            <a:ext cx="9561221" cy="5324535"/>
          </a:xfrm>
          <a:prstGeom prst="rect">
            <a:avLst/>
          </a:prstGeom>
          <a:noFill/>
        </p:spPr>
        <p:txBody>
          <a:bodyPr wrap="square" rtlCol="0">
            <a:spAutoFit/>
          </a:bodyPr>
          <a:lstStyle/>
          <a:p>
            <a:r>
              <a:rPr lang="en-US" sz="2800" b="1" dirty="0"/>
              <a:t>Proving Validity with Natural Deduction</a:t>
            </a:r>
          </a:p>
          <a:p>
            <a:endParaRPr lang="en-US" sz="1200" dirty="0"/>
          </a:p>
          <a:p>
            <a:r>
              <a:rPr lang="en-US" sz="2400" dirty="0"/>
              <a:t>Another, more powerful method for determining if arguments are logical</a:t>
            </a:r>
          </a:p>
          <a:p>
            <a:endParaRPr lang="en-US" sz="1200" dirty="0"/>
          </a:p>
          <a:p>
            <a:r>
              <a:rPr lang="en-US" sz="2400" dirty="0"/>
              <a:t>Think of deduction like a game.</a:t>
            </a:r>
          </a:p>
          <a:p>
            <a:r>
              <a:rPr lang="en-US" sz="2400" dirty="0"/>
              <a:t>The board is three columns</a:t>
            </a:r>
          </a:p>
          <a:p>
            <a:r>
              <a:rPr lang="en-US" sz="2400" dirty="0"/>
              <a:t>C1: Positive integers in ascending order, each line has a number</a:t>
            </a:r>
          </a:p>
          <a:p>
            <a:r>
              <a:rPr lang="en-US" sz="2400" dirty="0"/>
              <a:t>C2: Nothing but true sentences written in our truth functional language</a:t>
            </a:r>
          </a:p>
          <a:p>
            <a:r>
              <a:rPr lang="en-US" sz="2400" dirty="0"/>
              <a:t>C3: The justification that allowed a sentence to be placed in C2</a:t>
            </a:r>
          </a:p>
          <a:p>
            <a:endParaRPr lang="en-US" sz="1200" dirty="0"/>
          </a:p>
          <a:p>
            <a:r>
              <a:rPr lang="en-US" sz="2400" dirty="0"/>
              <a:t>We start with our premises as the first rows, with “premise” written as their justification in C3. </a:t>
            </a:r>
          </a:p>
          <a:p>
            <a:endParaRPr lang="en-US" sz="1200" dirty="0"/>
          </a:p>
          <a:p>
            <a:r>
              <a:rPr lang="en-US" sz="2400" dirty="0"/>
              <a:t>We are then trying to transform rows, using allowed transformation rules, until we arrive at our conclusion. If we succeed, valid argument.</a:t>
            </a:r>
          </a:p>
          <a:p>
            <a:pPr marL="457200" indent="-457200">
              <a:buFont typeface="+mj-lt"/>
              <a:buAutoNum type="arabicPeriod"/>
            </a:pPr>
            <a:endParaRPr lang="en-US" sz="2400"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riangle 2">
            <a:extLst>
              <a:ext uri="{FF2B5EF4-FFF2-40B4-BE49-F238E27FC236}">
                <a16:creationId xmlns:a16="http://schemas.microsoft.com/office/drawing/2014/main" id="{671CA590-E943-E2B2-F012-9D5A97E05022}"/>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5" name="Title 6">
            <a:extLst>
              <a:ext uri="{FF2B5EF4-FFF2-40B4-BE49-F238E27FC236}">
                <a16:creationId xmlns:a16="http://schemas.microsoft.com/office/drawing/2014/main" id="{D4C73E54-941E-A7A1-7460-AA5FCDFF9FF5}"/>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Proving Validity</a:t>
            </a:r>
            <a:endParaRPr lang="en-US" dirty="0"/>
          </a:p>
        </p:txBody>
      </p:sp>
    </p:spTree>
    <p:extLst>
      <p:ext uri="{BB962C8B-B14F-4D97-AF65-F5344CB8AC3E}">
        <p14:creationId xmlns:p14="http://schemas.microsoft.com/office/powerpoint/2010/main" val="406041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21542"/>
            <a:ext cx="11482251" cy="8248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Proving Validity</a:t>
            </a:r>
            <a:endParaRPr lang="en-US"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9519A463-B625-D21D-A46F-B26D7D984476}"/>
              </a:ext>
            </a:extLst>
          </p:cNvPr>
          <p:cNvGraphicFramePr>
            <a:graphicFrameLocks noGrp="1"/>
          </p:cNvGraphicFramePr>
          <p:nvPr/>
        </p:nvGraphicFramePr>
        <p:xfrm>
          <a:off x="2564295" y="1288133"/>
          <a:ext cx="1510748" cy="3108960"/>
        </p:xfrm>
        <a:graphic>
          <a:graphicData uri="http://schemas.openxmlformats.org/drawingml/2006/table">
            <a:tbl>
              <a:tblPr firstRow="1" bandRow="1">
                <a:tableStyleId>{93296810-A885-4BE3-A3E7-6D5BEEA58F35}</a:tableStyleId>
              </a:tblPr>
              <a:tblGrid>
                <a:gridCol w="1510748">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a:t>
                      </a:r>
                      <a:r>
                        <a:rPr lang="en-US" sz="2400" b="0" dirty="0" err="1">
                          <a:solidFill>
                            <a:srgbClr val="13294B"/>
                          </a:solidFill>
                        </a:rPr>
                        <a:t>a</a:t>
                      </a:r>
                      <a:r>
                        <a:rPr lang="en-US" sz="2400" b="0" dirty="0" err="1">
                          <a:solidFill>
                            <a:srgbClr val="13294B"/>
                          </a:solidFill>
                          <a:sym typeface="Wingdings" pitchFamily="2" charset="2"/>
                        </a:rPr>
                        <a:t>b</a:t>
                      </a:r>
                      <a:endParaRPr lang="en-US" sz="2400" b="0" dirty="0">
                        <a:solidFill>
                          <a:srgbClr val="13294B"/>
                        </a:solidFill>
                      </a:endParaRPr>
                    </a:p>
                    <a:p>
                      <a:r>
                        <a:rPr lang="en-US" sz="2400" b="0" dirty="0">
                          <a:solidFill>
                            <a:srgbClr val="13294B"/>
                          </a:solidFill>
                        </a:rPr>
                        <a:t>[2] </a:t>
                      </a:r>
                      <a:r>
                        <a:rPr lang="en-US" sz="2400" b="0" dirty="0" err="1">
                          <a:solidFill>
                            <a:srgbClr val="13294B"/>
                          </a:solidFill>
                        </a:rPr>
                        <a:t>b</a:t>
                      </a:r>
                      <a:r>
                        <a:rPr lang="en-US" sz="2400" b="0" dirty="0" err="1">
                          <a:solidFill>
                            <a:srgbClr val="13294B"/>
                          </a:solidFill>
                          <a:sym typeface="Wingdings" pitchFamily="2" charset="2"/>
                        </a:rPr>
                        <a:t>c</a:t>
                      </a:r>
                      <a:endParaRPr lang="en-US" sz="2400" b="0" dirty="0">
                        <a:solidFill>
                          <a:srgbClr val="13294B"/>
                        </a:solidFill>
                        <a:sym typeface="Wingdings" pitchFamily="2" charset="2"/>
                      </a:endParaRPr>
                    </a:p>
                    <a:p>
                      <a:r>
                        <a:rPr lang="en-US" sz="2400" b="0" dirty="0">
                          <a:solidFill>
                            <a:srgbClr val="13294B"/>
                          </a:solidFill>
                          <a:sym typeface="Wingdings" pitchFamily="2" charset="2"/>
                        </a:rPr>
                        <a:t>[3] </a:t>
                      </a:r>
                      <a:r>
                        <a:rPr lang="en-US" sz="2400" b="0" dirty="0" err="1">
                          <a:solidFill>
                            <a:srgbClr val="13294B"/>
                          </a:solidFill>
                          <a:sym typeface="Wingdings" pitchFamily="2" charset="2"/>
                        </a:rPr>
                        <a:t>cd</a:t>
                      </a:r>
                      <a:endParaRPr lang="en-US" sz="2400" b="0" dirty="0">
                        <a:solidFill>
                          <a:srgbClr val="13294B"/>
                        </a:solidFill>
                        <a:sym typeface="Wingdings" pitchFamily="2" charset="2"/>
                      </a:endParaRPr>
                    </a:p>
                    <a:p>
                      <a:r>
                        <a:rPr lang="en-US" sz="2400" b="0" dirty="0">
                          <a:solidFill>
                            <a:srgbClr val="13294B"/>
                          </a:solidFill>
                          <a:sym typeface="Wingdings" pitchFamily="2" charset="2"/>
                        </a:rPr>
                        <a:t>[4] </a:t>
                      </a:r>
                      <a:r>
                        <a:rPr lang="en-US" sz="2400" b="0" dirty="0" err="1">
                          <a:solidFill>
                            <a:srgbClr val="13294B"/>
                          </a:solidFill>
                          <a:sym typeface="Wingdings" pitchFamily="2" charset="2"/>
                        </a:rPr>
                        <a:t>de</a:t>
                      </a:r>
                      <a:endParaRPr lang="en-US" sz="2400" b="0" dirty="0">
                        <a:solidFill>
                          <a:srgbClr val="13294B"/>
                        </a:solidFill>
                        <a:sym typeface="Wingdings" pitchFamily="2" charset="2"/>
                      </a:endParaRPr>
                    </a:p>
                    <a:p>
                      <a:r>
                        <a:rPr lang="en-US" sz="2400" b="0" dirty="0">
                          <a:solidFill>
                            <a:srgbClr val="13294B"/>
                          </a:solidFill>
                          <a:sym typeface="Wingdings" pitchFamily="2" charset="2"/>
                        </a:rPr>
                        <a:t>[5] </a:t>
                      </a:r>
                      <a:r>
                        <a:rPr lang="en-US" sz="2400" b="0" dirty="0" err="1">
                          <a:solidFill>
                            <a:srgbClr val="13294B"/>
                          </a:solidFill>
                          <a:sym typeface="Wingdings" pitchFamily="2" charset="2"/>
                        </a:rPr>
                        <a:t>ef</a:t>
                      </a:r>
                      <a:endParaRPr lang="en-US" sz="2400" b="0" dirty="0">
                        <a:solidFill>
                          <a:srgbClr val="13294B"/>
                        </a:solidFill>
                        <a:sym typeface="Wingdings" pitchFamily="2" charset="2"/>
                      </a:endParaRPr>
                    </a:p>
                    <a:p>
                      <a:r>
                        <a:rPr lang="en-US" sz="2400" b="0" dirty="0">
                          <a:solidFill>
                            <a:srgbClr val="13294B"/>
                          </a:solidFill>
                          <a:sym typeface="Wingdings" pitchFamily="2" charset="2"/>
                        </a:rPr>
                        <a:t>[6] </a:t>
                      </a:r>
                      <a:r>
                        <a:rPr lang="en-US" sz="2400" b="0" dirty="0" err="1">
                          <a:solidFill>
                            <a:srgbClr val="13294B"/>
                          </a:solidFill>
                          <a:sym typeface="Wingdings" pitchFamily="2" charset="2"/>
                        </a:rPr>
                        <a:t>fg</a:t>
                      </a:r>
                      <a:endParaRPr lang="en-US" sz="2400" b="0" dirty="0">
                        <a:solidFill>
                          <a:srgbClr val="13294B"/>
                        </a:solidFill>
                        <a:sym typeface="Wingdings" pitchFamily="2" charset="2"/>
                      </a:endParaRPr>
                    </a:p>
                    <a:p>
                      <a:r>
                        <a:rPr lang="en-US" sz="2400" b="0" dirty="0">
                          <a:solidFill>
                            <a:srgbClr val="13294B"/>
                          </a:solidFill>
                          <a:sym typeface="Wingdings" pitchFamily="2" charset="2"/>
                        </a:rPr>
                        <a:t>[7] a</a:t>
                      </a:r>
                      <a:endParaRPr lang="en-US" sz="2400" b="0" dirty="0">
                        <a:solidFill>
                          <a:srgbClr val="13294B"/>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400" b="0" i="0" u="none" strike="noStrike" kern="1200" dirty="0">
                          <a:solidFill>
                            <a:schemeClr val="dk1"/>
                          </a:solidFill>
                          <a:effectLst/>
                          <a:latin typeface="+mn-lt"/>
                          <a:ea typeface="+mn-ea"/>
                          <a:cs typeface="+mn-cs"/>
                        </a:rPr>
                        <a:t>∴ [8] </a:t>
                      </a:r>
                      <a:r>
                        <a:rPr lang="en-US" sz="2400" b="0" i="0" u="none" strike="noStrike" kern="1200" dirty="0">
                          <a:solidFill>
                            <a:srgbClr val="13294B"/>
                          </a:solidFill>
                          <a:effectLst/>
                          <a:latin typeface="+mn-lt"/>
                          <a:ea typeface="+mn-ea"/>
                          <a:cs typeface="+mn-cs"/>
                        </a:rPr>
                        <a:t>g</a:t>
                      </a:r>
                      <a:endParaRPr lang="en-US" sz="24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7" name="Table 6">
            <a:extLst>
              <a:ext uri="{FF2B5EF4-FFF2-40B4-BE49-F238E27FC236}">
                <a16:creationId xmlns:a16="http://schemas.microsoft.com/office/drawing/2014/main" id="{2388B401-1FA7-08B6-2512-A6F2DE80D209}"/>
              </a:ext>
            </a:extLst>
          </p:cNvPr>
          <p:cNvGraphicFramePr>
            <a:graphicFrameLocks noGrp="1"/>
          </p:cNvGraphicFramePr>
          <p:nvPr/>
        </p:nvGraphicFramePr>
        <p:xfrm>
          <a:off x="5603773" y="735162"/>
          <a:ext cx="5552664" cy="5193792"/>
        </p:xfrm>
        <a:graphic>
          <a:graphicData uri="http://schemas.openxmlformats.org/drawingml/2006/table">
            <a:tbl>
              <a:tblPr firstRow="1" bandRow="1">
                <a:tableStyleId>{5C22544A-7EE6-4342-B048-85BDC9FD1C3A}</a:tableStyleId>
              </a:tblPr>
              <a:tblGrid>
                <a:gridCol w="1850888">
                  <a:extLst>
                    <a:ext uri="{9D8B030D-6E8A-4147-A177-3AD203B41FA5}">
                      <a16:colId xmlns:a16="http://schemas.microsoft.com/office/drawing/2014/main" val="3763677509"/>
                    </a:ext>
                  </a:extLst>
                </a:gridCol>
                <a:gridCol w="1850888">
                  <a:extLst>
                    <a:ext uri="{9D8B030D-6E8A-4147-A177-3AD203B41FA5}">
                      <a16:colId xmlns:a16="http://schemas.microsoft.com/office/drawing/2014/main" val="805077887"/>
                    </a:ext>
                  </a:extLst>
                </a:gridCol>
                <a:gridCol w="1850888">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line</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S</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justification</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1</a:t>
                      </a:r>
                    </a:p>
                    <a:p>
                      <a:pPr algn="ctr"/>
                      <a:r>
                        <a:rPr lang="en-US" sz="2400" dirty="0">
                          <a:solidFill>
                            <a:srgbClr val="13294B"/>
                          </a:solidFill>
                        </a:rPr>
                        <a:t>2</a:t>
                      </a:r>
                    </a:p>
                    <a:p>
                      <a:pPr algn="ctr"/>
                      <a:r>
                        <a:rPr lang="en-US" sz="2400" dirty="0">
                          <a:solidFill>
                            <a:srgbClr val="13294B"/>
                          </a:solidFill>
                        </a:rPr>
                        <a:t>3</a:t>
                      </a:r>
                    </a:p>
                    <a:p>
                      <a:pPr algn="ctr"/>
                      <a:r>
                        <a:rPr lang="en-US" sz="2400" dirty="0">
                          <a:solidFill>
                            <a:srgbClr val="13294B"/>
                          </a:solidFill>
                        </a:rPr>
                        <a:t>4</a:t>
                      </a:r>
                    </a:p>
                    <a:p>
                      <a:pPr algn="ctr"/>
                      <a:r>
                        <a:rPr lang="en-US" sz="2400" dirty="0">
                          <a:solidFill>
                            <a:srgbClr val="13294B"/>
                          </a:solidFill>
                        </a:rPr>
                        <a:t>5</a:t>
                      </a:r>
                    </a:p>
                    <a:p>
                      <a:pPr algn="ctr"/>
                      <a:r>
                        <a:rPr lang="en-US" sz="2400" dirty="0">
                          <a:solidFill>
                            <a:srgbClr val="13294B"/>
                          </a:solidFill>
                        </a:rPr>
                        <a:t>6</a:t>
                      </a:r>
                    </a:p>
                    <a:p>
                      <a:pPr algn="ctr"/>
                      <a:r>
                        <a:rPr lang="en-US" sz="2400" dirty="0">
                          <a:solidFill>
                            <a:srgbClr val="13294B"/>
                          </a:solidFill>
                        </a:rPr>
                        <a:t>7</a:t>
                      </a:r>
                    </a:p>
                    <a:p>
                      <a:pPr algn="ctr"/>
                      <a:r>
                        <a:rPr lang="en-US" sz="2400" dirty="0">
                          <a:solidFill>
                            <a:srgbClr val="13294B"/>
                          </a:solidFill>
                        </a:rPr>
                        <a:t>8</a:t>
                      </a:r>
                    </a:p>
                    <a:p>
                      <a:pPr algn="ctr"/>
                      <a:r>
                        <a:rPr lang="en-US" sz="2400" dirty="0">
                          <a:solidFill>
                            <a:srgbClr val="13294B"/>
                          </a:solidFill>
                        </a:rPr>
                        <a:t>9</a:t>
                      </a:r>
                    </a:p>
                    <a:p>
                      <a:pPr algn="ctr"/>
                      <a:r>
                        <a:rPr lang="en-US" sz="2400" dirty="0">
                          <a:solidFill>
                            <a:srgbClr val="13294B"/>
                          </a:solidFill>
                        </a:rPr>
                        <a:t>10</a:t>
                      </a:r>
                    </a:p>
                    <a:p>
                      <a:pPr algn="ctr"/>
                      <a:r>
                        <a:rPr lang="en-US" sz="2400" dirty="0">
                          <a:solidFill>
                            <a:srgbClr val="13294B"/>
                          </a:solidFill>
                        </a:rPr>
                        <a:t>11</a:t>
                      </a:r>
                    </a:p>
                    <a:p>
                      <a:pPr algn="ctr"/>
                      <a:r>
                        <a:rPr lang="en-US" sz="2400" dirty="0">
                          <a:solidFill>
                            <a:srgbClr val="13294B"/>
                          </a:solidFill>
                        </a:rPr>
                        <a:t>12</a:t>
                      </a:r>
                    </a:p>
                    <a:p>
                      <a:pPr algn="ctr"/>
                      <a:r>
                        <a:rPr lang="en-US" sz="2400" dirty="0">
                          <a:solidFill>
                            <a:srgbClr val="13294B"/>
                          </a:solidFill>
                        </a:rPr>
                        <a:t>13</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err="1">
                          <a:solidFill>
                            <a:srgbClr val="13294B"/>
                          </a:solidFill>
                        </a:rPr>
                        <a:t>a</a:t>
                      </a:r>
                      <a:r>
                        <a:rPr lang="en-US" sz="2400" dirty="0" err="1">
                          <a:solidFill>
                            <a:srgbClr val="13294B"/>
                          </a:solidFill>
                          <a:sym typeface="Wingdings" pitchFamily="2" charset="2"/>
                        </a:rPr>
                        <a:t>b</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bc</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cd</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de</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ef</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fg</a:t>
                      </a:r>
                      <a:endParaRPr lang="en-US" sz="2400" dirty="0">
                        <a:solidFill>
                          <a:srgbClr val="13294B"/>
                        </a:solidFill>
                        <a:sym typeface="Wingdings" pitchFamily="2" charset="2"/>
                      </a:endParaRPr>
                    </a:p>
                    <a:p>
                      <a:pPr algn="ctr"/>
                      <a:r>
                        <a:rPr lang="en-US" sz="2400" dirty="0">
                          <a:solidFill>
                            <a:srgbClr val="13294B"/>
                          </a:solidFill>
                          <a:sym typeface="Wingdings" pitchFamily="2" charset="2"/>
                        </a:rPr>
                        <a:t>a</a:t>
                      </a:r>
                    </a:p>
                    <a:p>
                      <a:pPr algn="ctr"/>
                      <a:r>
                        <a:rPr lang="en-US" sz="2400" dirty="0">
                          <a:solidFill>
                            <a:srgbClr val="13294B"/>
                          </a:solidFill>
                          <a:sym typeface="Wingdings" pitchFamily="2" charset="2"/>
                        </a:rPr>
                        <a:t>b</a:t>
                      </a:r>
                    </a:p>
                    <a:p>
                      <a:pPr algn="ctr"/>
                      <a:r>
                        <a:rPr lang="en-US" sz="2400" dirty="0">
                          <a:solidFill>
                            <a:srgbClr val="13294B"/>
                          </a:solidFill>
                          <a:sym typeface="Wingdings" pitchFamily="2" charset="2"/>
                        </a:rPr>
                        <a:t>c</a:t>
                      </a:r>
                    </a:p>
                    <a:p>
                      <a:pPr algn="ctr"/>
                      <a:r>
                        <a:rPr lang="en-US" sz="2400" dirty="0">
                          <a:solidFill>
                            <a:srgbClr val="13294B"/>
                          </a:solidFill>
                          <a:sym typeface="Wingdings" pitchFamily="2" charset="2"/>
                        </a:rPr>
                        <a:t>d</a:t>
                      </a:r>
                    </a:p>
                    <a:p>
                      <a:pPr algn="ctr"/>
                      <a:r>
                        <a:rPr lang="en-US" sz="2400" dirty="0">
                          <a:solidFill>
                            <a:srgbClr val="13294B"/>
                          </a:solidFill>
                          <a:sym typeface="Wingdings" pitchFamily="2" charset="2"/>
                        </a:rPr>
                        <a:t>e</a:t>
                      </a:r>
                    </a:p>
                    <a:p>
                      <a:pPr algn="ctr"/>
                      <a:r>
                        <a:rPr lang="en-US" sz="2400" dirty="0">
                          <a:solidFill>
                            <a:srgbClr val="13294B"/>
                          </a:solidFill>
                          <a:sym typeface="Wingdings" pitchFamily="2" charset="2"/>
                        </a:rPr>
                        <a:t>f</a:t>
                      </a:r>
                    </a:p>
                    <a:p>
                      <a:pPr algn="ctr"/>
                      <a:r>
                        <a:rPr lang="en-US" sz="2400" dirty="0">
                          <a:solidFill>
                            <a:srgbClr val="13294B"/>
                          </a:solidFill>
                          <a:sym typeface="Wingdings" pitchFamily="2" charset="2"/>
                        </a:rPr>
                        <a:t>g</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MP1,7</a:t>
                      </a:r>
                    </a:p>
                    <a:p>
                      <a:pPr algn="ctr"/>
                      <a:r>
                        <a:rPr lang="en-US" sz="2400" dirty="0">
                          <a:solidFill>
                            <a:srgbClr val="13294B"/>
                          </a:solidFill>
                        </a:rPr>
                        <a:t>MP2,8</a:t>
                      </a:r>
                    </a:p>
                    <a:p>
                      <a:pPr algn="ctr"/>
                      <a:r>
                        <a:rPr lang="en-US" sz="2400" dirty="0">
                          <a:solidFill>
                            <a:srgbClr val="13294B"/>
                          </a:solidFill>
                        </a:rPr>
                        <a:t>MP3,9</a:t>
                      </a:r>
                    </a:p>
                    <a:p>
                      <a:pPr algn="ctr"/>
                      <a:r>
                        <a:rPr lang="en-US" sz="2400" dirty="0">
                          <a:solidFill>
                            <a:srgbClr val="13294B"/>
                          </a:solidFill>
                        </a:rPr>
                        <a:t>MP4,10</a:t>
                      </a:r>
                    </a:p>
                    <a:p>
                      <a:pPr algn="ctr"/>
                      <a:r>
                        <a:rPr lang="en-US" sz="2400" dirty="0">
                          <a:solidFill>
                            <a:srgbClr val="13294B"/>
                          </a:solidFill>
                        </a:rPr>
                        <a:t>MP5,11</a:t>
                      </a:r>
                    </a:p>
                    <a:p>
                      <a:pPr algn="ctr"/>
                      <a:r>
                        <a:rPr lang="en-US" sz="2400" dirty="0">
                          <a:solidFill>
                            <a:srgbClr val="13294B"/>
                          </a:solidFill>
                        </a:rPr>
                        <a:t>MP6,12</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bl>
          </a:graphicData>
        </a:graphic>
      </p:graphicFrame>
      <p:sp>
        <p:nvSpPr>
          <p:cNvPr id="2" name="Triangle 1">
            <a:extLst>
              <a:ext uri="{FF2B5EF4-FFF2-40B4-BE49-F238E27FC236}">
                <a16:creationId xmlns:a16="http://schemas.microsoft.com/office/drawing/2014/main" id="{922B701D-20ED-F1CE-DA7D-00BECA010703}"/>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Tree>
    <p:extLst>
      <p:ext uri="{BB962C8B-B14F-4D97-AF65-F5344CB8AC3E}">
        <p14:creationId xmlns:p14="http://schemas.microsoft.com/office/powerpoint/2010/main" val="1639386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E85EF5F-B0B0-18CA-1221-E6F592588168}"/>
              </a:ext>
            </a:extLst>
          </p:cNvPr>
          <p:cNvSpPr txBox="1"/>
          <p:nvPr/>
        </p:nvSpPr>
        <p:spPr>
          <a:xfrm>
            <a:off x="2219961" y="735162"/>
            <a:ext cx="9561221" cy="461665"/>
          </a:xfrm>
          <a:prstGeom prst="rect">
            <a:avLst/>
          </a:prstGeom>
          <a:noFill/>
        </p:spPr>
        <p:txBody>
          <a:bodyPr wrap="square" rtlCol="0">
            <a:spAutoFit/>
          </a:bodyPr>
          <a:lstStyle/>
          <a:p>
            <a:r>
              <a:rPr lang="en-US" sz="2400" b="1" dirty="0"/>
              <a:t>The rules of inference</a:t>
            </a:r>
          </a:p>
        </p:txBody>
      </p:sp>
      <p:graphicFrame>
        <p:nvGraphicFramePr>
          <p:cNvPr id="5" name="Table 7">
            <a:extLst>
              <a:ext uri="{FF2B5EF4-FFF2-40B4-BE49-F238E27FC236}">
                <a16:creationId xmlns:a16="http://schemas.microsoft.com/office/drawing/2014/main" id="{4E8B7437-7CBA-1412-05C1-66FB30791BCF}"/>
              </a:ext>
            </a:extLst>
          </p:cNvPr>
          <p:cNvGraphicFramePr>
            <a:graphicFrameLocks noGrp="1"/>
          </p:cNvGraphicFramePr>
          <p:nvPr/>
        </p:nvGraphicFramePr>
        <p:xfrm>
          <a:off x="1921566" y="1288133"/>
          <a:ext cx="9859607" cy="4114800"/>
        </p:xfrm>
        <a:graphic>
          <a:graphicData uri="http://schemas.openxmlformats.org/drawingml/2006/table">
            <a:tbl>
              <a:tblPr firstRow="1" bandRow="1">
                <a:tableStyleId>{5C22544A-7EE6-4342-B048-85BDC9FD1C3A}</a:tableStyleId>
              </a:tblPr>
              <a:tblGrid>
                <a:gridCol w="3646477">
                  <a:extLst>
                    <a:ext uri="{9D8B030D-6E8A-4147-A177-3AD203B41FA5}">
                      <a16:colId xmlns:a16="http://schemas.microsoft.com/office/drawing/2014/main" val="2785195125"/>
                    </a:ext>
                  </a:extLst>
                </a:gridCol>
                <a:gridCol w="1534886">
                  <a:extLst>
                    <a:ext uri="{9D8B030D-6E8A-4147-A177-3AD203B41FA5}">
                      <a16:colId xmlns:a16="http://schemas.microsoft.com/office/drawing/2014/main" val="3599921618"/>
                    </a:ext>
                  </a:extLst>
                </a:gridCol>
                <a:gridCol w="1436787">
                  <a:extLst>
                    <a:ext uri="{9D8B030D-6E8A-4147-A177-3AD203B41FA5}">
                      <a16:colId xmlns:a16="http://schemas.microsoft.com/office/drawing/2014/main" val="3280824711"/>
                    </a:ext>
                  </a:extLst>
                </a:gridCol>
                <a:gridCol w="1599625">
                  <a:extLst>
                    <a:ext uri="{9D8B030D-6E8A-4147-A177-3AD203B41FA5}">
                      <a16:colId xmlns:a16="http://schemas.microsoft.com/office/drawing/2014/main" val="699503927"/>
                    </a:ext>
                  </a:extLst>
                </a:gridCol>
                <a:gridCol w="1641832">
                  <a:extLst>
                    <a:ext uri="{9D8B030D-6E8A-4147-A177-3AD203B41FA5}">
                      <a16:colId xmlns:a16="http://schemas.microsoft.com/office/drawing/2014/main" val="833654004"/>
                    </a:ext>
                  </a:extLst>
                </a:gridCol>
              </a:tblGrid>
              <a:tr h="370840">
                <a:tc>
                  <a:txBody>
                    <a:bodyPr/>
                    <a:lstStyle/>
                    <a:p>
                      <a:r>
                        <a:rPr lang="en-US" sz="2400" dirty="0"/>
                        <a:t>Rule</a:t>
                      </a:r>
                    </a:p>
                  </a:txBody>
                  <a:tcPr/>
                </a:tc>
                <a:tc>
                  <a:txBody>
                    <a:bodyPr/>
                    <a:lstStyle/>
                    <a:p>
                      <a:r>
                        <a:rPr lang="en-US" sz="2400" dirty="0"/>
                        <a:t>Premise 1</a:t>
                      </a:r>
                    </a:p>
                  </a:txBody>
                  <a:tcPr/>
                </a:tc>
                <a:tc>
                  <a:txBody>
                    <a:bodyPr/>
                    <a:lstStyle/>
                    <a:p>
                      <a:r>
                        <a:rPr lang="en-US" sz="2400" dirty="0"/>
                        <a:t>Premise 2</a:t>
                      </a:r>
                    </a:p>
                  </a:txBody>
                  <a:tcPr/>
                </a:tc>
                <a:tc>
                  <a:txBody>
                    <a:bodyPr/>
                    <a:lstStyle/>
                    <a:p>
                      <a:r>
                        <a:rPr lang="en-US" sz="2400" dirty="0"/>
                        <a:t>Premise 3</a:t>
                      </a:r>
                    </a:p>
                  </a:txBody>
                  <a:tcPr/>
                </a:tc>
                <a:tc>
                  <a:txBody>
                    <a:bodyPr/>
                    <a:lstStyle/>
                    <a:p>
                      <a:r>
                        <a:rPr lang="en-US" sz="2400" dirty="0"/>
                        <a:t>Conclusion</a:t>
                      </a:r>
                    </a:p>
                  </a:txBody>
                  <a:tcPr/>
                </a:tc>
                <a:extLst>
                  <a:ext uri="{0D108BD9-81ED-4DB2-BD59-A6C34878D82A}">
                    <a16:rowId xmlns:a16="http://schemas.microsoft.com/office/drawing/2014/main" val="2195665774"/>
                  </a:ext>
                </a:extLst>
              </a:tr>
              <a:tr h="370840">
                <a:tc>
                  <a:txBody>
                    <a:bodyPr/>
                    <a:lstStyle/>
                    <a:p>
                      <a:r>
                        <a:rPr lang="en-US" sz="2400" dirty="0"/>
                        <a:t>Modus Ponens (MP)</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A</a:t>
                      </a:r>
                    </a:p>
                  </a:txBody>
                  <a:tcPr/>
                </a:tc>
                <a:tc>
                  <a:txBody>
                    <a:bodyPr/>
                    <a:lstStyle/>
                    <a:p>
                      <a:endParaRPr lang="en-US" sz="2400" dirty="0"/>
                    </a:p>
                  </a:txBody>
                  <a:tcPr/>
                </a:tc>
                <a:tc>
                  <a:txBody>
                    <a:bodyPr/>
                    <a:lstStyle/>
                    <a:p>
                      <a:r>
                        <a:rPr lang="en-US" sz="2400" dirty="0"/>
                        <a:t>B</a:t>
                      </a:r>
                    </a:p>
                  </a:txBody>
                  <a:tcPr/>
                </a:tc>
                <a:extLst>
                  <a:ext uri="{0D108BD9-81ED-4DB2-BD59-A6C34878D82A}">
                    <a16:rowId xmlns:a16="http://schemas.microsoft.com/office/drawing/2014/main" val="2798278478"/>
                  </a:ext>
                </a:extLst>
              </a:tr>
              <a:tr h="370840">
                <a:tc>
                  <a:txBody>
                    <a:bodyPr/>
                    <a:lstStyle/>
                    <a:p>
                      <a:r>
                        <a:rPr lang="en-US" sz="2400" dirty="0"/>
                        <a:t>Modus </a:t>
                      </a:r>
                      <a:r>
                        <a:rPr lang="en-US" sz="2400" dirty="0" err="1"/>
                        <a:t>Tonens</a:t>
                      </a:r>
                      <a:r>
                        <a:rPr lang="en-US" sz="2400" dirty="0"/>
                        <a:t> (MT)</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-B</a:t>
                      </a:r>
                    </a:p>
                  </a:txBody>
                  <a:tcPr/>
                </a:tc>
                <a:tc>
                  <a:txBody>
                    <a:bodyPr/>
                    <a:lstStyle/>
                    <a:p>
                      <a:endParaRPr lang="en-US" sz="2400" dirty="0"/>
                    </a:p>
                  </a:txBody>
                  <a:tcPr/>
                </a:tc>
                <a:tc>
                  <a:txBody>
                    <a:bodyPr/>
                    <a:lstStyle/>
                    <a:p>
                      <a:r>
                        <a:rPr lang="en-US" sz="2400" dirty="0"/>
                        <a:t>-A</a:t>
                      </a:r>
                    </a:p>
                  </a:txBody>
                  <a:tcPr/>
                </a:tc>
                <a:extLst>
                  <a:ext uri="{0D108BD9-81ED-4DB2-BD59-A6C34878D82A}">
                    <a16:rowId xmlns:a16="http://schemas.microsoft.com/office/drawing/2014/main" val="4012444019"/>
                  </a:ext>
                </a:extLst>
              </a:tr>
              <a:tr h="370840">
                <a:tc>
                  <a:txBody>
                    <a:bodyPr/>
                    <a:lstStyle/>
                    <a:p>
                      <a:r>
                        <a:rPr lang="en-US" sz="2400" dirty="0"/>
                        <a:t>Hypoth. Syllogism (HS)</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B</a:t>
                      </a:r>
                      <a:r>
                        <a:rPr lang="en-US" sz="2400" dirty="0">
                          <a:sym typeface="Wingdings" pitchFamily="2" charset="2"/>
                        </a:rPr>
                        <a:t>C</a:t>
                      </a:r>
                      <a:endParaRPr lang="en-US" sz="2400" dirty="0"/>
                    </a:p>
                  </a:txBody>
                  <a:tcPr/>
                </a:tc>
                <a:tc>
                  <a:txBody>
                    <a:bodyPr/>
                    <a:lstStyle/>
                    <a:p>
                      <a:endParaRPr lang="en-US" sz="2400" dirty="0"/>
                    </a:p>
                  </a:txBody>
                  <a:tcPr/>
                </a:tc>
                <a:tc>
                  <a:txBody>
                    <a:bodyPr/>
                    <a:lstStyle/>
                    <a:p>
                      <a:r>
                        <a:rPr lang="en-US" sz="2400" dirty="0"/>
                        <a:t>A</a:t>
                      </a:r>
                      <a:r>
                        <a:rPr lang="en-US" sz="2400" dirty="0">
                          <a:sym typeface="Wingdings" pitchFamily="2" charset="2"/>
                        </a:rPr>
                        <a:t>C</a:t>
                      </a:r>
                      <a:endParaRPr lang="en-US" sz="2400" dirty="0"/>
                    </a:p>
                  </a:txBody>
                  <a:tcPr/>
                </a:tc>
                <a:extLst>
                  <a:ext uri="{0D108BD9-81ED-4DB2-BD59-A6C34878D82A}">
                    <a16:rowId xmlns:a16="http://schemas.microsoft.com/office/drawing/2014/main" val="1479405506"/>
                  </a:ext>
                </a:extLst>
              </a:tr>
              <a:tr h="370840">
                <a:tc>
                  <a:txBody>
                    <a:bodyPr/>
                    <a:lstStyle/>
                    <a:p>
                      <a:r>
                        <a:rPr lang="en-US" sz="2400" dirty="0"/>
                        <a:t>Conjunction (</a:t>
                      </a:r>
                      <a:r>
                        <a:rPr lang="en-US" sz="2400" dirty="0" err="1"/>
                        <a:t>Conj</a:t>
                      </a:r>
                      <a:r>
                        <a:rPr lang="en-US" sz="2400" dirty="0"/>
                        <a:t>)</a:t>
                      </a:r>
                    </a:p>
                  </a:txBody>
                  <a:tcPr/>
                </a:tc>
                <a:tc>
                  <a:txBody>
                    <a:bodyPr/>
                    <a:lstStyle/>
                    <a:p>
                      <a:r>
                        <a:rPr lang="en-US" sz="2400" dirty="0"/>
                        <a:t>A</a:t>
                      </a:r>
                    </a:p>
                  </a:txBody>
                  <a:tcPr/>
                </a:tc>
                <a:tc>
                  <a:txBody>
                    <a:bodyPr/>
                    <a:lstStyle/>
                    <a:p>
                      <a:r>
                        <a:rPr lang="en-US" sz="2400" dirty="0"/>
                        <a:t>B</a:t>
                      </a:r>
                    </a:p>
                  </a:txBody>
                  <a:tcPr/>
                </a:tc>
                <a:tc>
                  <a:txBody>
                    <a:bodyPr/>
                    <a:lstStyle/>
                    <a:p>
                      <a:endParaRPr lang="en-US" sz="2400" dirty="0"/>
                    </a:p>
                  </a:txBody>
                  <a:tcPr/>
                </a:tc>
                <a:tc>
                  <a:txBody>
                    <a:bodyPr/>
                    <a:lstStyle/>
                    <a:p>
                      <a:r>
                        <a:rPr lang="en-US" sz="2400" dirty="0"/>
                        <a:t>A&amp;B</a:t>
                      </a:r>
                    </a:p>
                  </a:txBody>
                  <a:tcPr/>
                </a:tc>
                <a:extLst>
                  <a:ext uri="{0D108BD9-81ED-4DB2-BD59-A6C34878D82A}">
                    <a16:rowId xmlns:a16="http://schemas.microsoft.com/office/drawing/2014/main" val="167082631"/>
                  </a:ext>
                </a:extLst>
              </a:tr>
              <a:tr h="370840">
                <a:tc>
                  <a:txBody>
                    <a:bodyPr/>
                    <a:lstStyle/>
                    <a:p>
                      <a:r>
                        <a:rPr lang="en-US" sz="2400" dirty="0"/>
                        <a:t>Simplification (Simp)</a:t>
                      </a:r>
                    </a:p>
                  </a:txBody>
                  <a:tcPr/>
                </a:tc>
                <a:tc>
                  <a:txBody>
                    <a:bodyPr/>
                    <a:lstStyle/>
                    <a:p>
                      <a:r>
                        <a:rPr lang="en-US" sz="2400" dirty="0"/>
                        <a:t>A&amp;B</a:t>
                      </a:r>
                    </a:p>
                  </a:txBody>
                  <a:tcPr/>
                </a:tc>
                <a:tc>
                  <a:txBody>
                    <a:bodyPr/>
                    <a:lstStyle/>
                    <a:p>
                      <a:endParaRPr lang="en-US" sz="2400" dirty="0"/>
                    </a:p>
                  </a:txBody>
                  <a:tcPr/>
                </a:tc>
                <a:tc>
                  <a:txBody>
                    <a:bodyPr/>
                    <a:lstStyle/>
                    <a:p>
                      <a:endParaRPr lang="en-US" sz="2400" dirty="0"/>
                    </a:p>
                  </a:txBody>
                  <a:tcPr/>
                </a:tc>
                <a:tc>
                  <a:txBody>
                    <a:bodyPr/>
                    <a:lstStyle/>
                    <a:p>
                      <a:r>
                        <a:rPr lang="en-US" sz="2400" dirty="0"/>
                        <a:t>A</a:t>
                      </a:r>
                    </a:p>
                  </a:txBody>
                  <a:tcPr/>
                </a:tc>
                <a:extLst>
                  <a:ext uri="{0D108BD9-81ED-4DB2-BD59-A6C34878D82A}">
                    <a16:rowId xmlns:a16="http://schemas.microsoft.com/office/drawing/2014/main" val="774497909"/>
                  </a:ext>
                </a:extLst>
              </a:tr>
              <a:tr h="370840">
                <a:tc>
                  <a:txBody>
                    <a:bodyPr/>
                    <a:lstStyle/>
                    <a:p>
                      <a:r>
                        <a:rPr lang="en-US" sz="2400" dirty="0"/>
                        <a:t>Addition (Add)</a:t>
                      </a:r>
                    </a:p>
                  </a:txBody>
                  <a:tcPr/>
                </a:tc>
                <a:tc>
                  <a:txBody>
                    <a:bodyPr/>
                    <a:lstStyle/>
                    <a:p>
                      <a:r>
                        <a:rPr lang="en-US" sz="2400" dirty="0"/>
                        <a:t>A</a:t>
                      </a:r>
                    </a:p>
                  </a:txBody>
                  <a:tcPr/>
                </a:tc>
                <a:tc>
                  <a:txBody>
                    <a:bodyPr/>
                    <a:lstStyle/>
                    <a:p>
                      <a:endParaRPr lang="en-US" sz="2400" dirty="0"/>
                    </a:p>
                  </a:txBody>
                  <a:tcPr/>
                </a:tc>
                <a:tc>
                  <a:txBody>
                    <a:bodyPr/>
                    <a:lstStyle/>
                    <a:p>
                      <a:endParaRPr lang="en-US" sz="2400" dirty="0"/>
                    </a:p>
                  </a:txBody>
                  <a:tcPr/>
                </a:tc>
                <a:tc>
                  <a:txBody>
                    <a:bodyPr/>
                    <a:lstStyle/>
                    <a:p>
                      <a:r>
                        <a:rPr lang="en-US" sz="2400" dirty="0" err="1"/>
                        <a:t>AvB</a:t>
                      </a:r>
                      <a:endParaRPr lang="en-US" sz="2400" dirty="0"/>
                    </a:p>
                  </a:txBody>
                  <a:tcPr/>
                </a:tc>
                <a:extLst>
                  <a:ext uri="{0D108BD9-81ED-4DB2-BD59-A6C34878D82A}">
                    <a16:rowId xmlns:a16="http://schemas.microsoft.com/office/drawing/2014/main" val="4076242356"/>
                  </a:ext>
                </a:extLst>
              </a:tr>
              <a:tr h="370840">
                <a:tc>
                  <a:txBody>
                    <a:bodyPr/>
                    <a:lstStyle/>
                    <a:p>
                      <a:r>
                        <a:rPr lang="en-US" sz="2400" dirty="0"/>
                        <a:t>Disjunctive Syllogism (DS)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t>AvB</a:t>
                      </a:r>
                      <a:endParaRPr lang="en-US" sz="2400" dirty="0"/>
                    </a:p>
                  </a:txBody>
                  <a:tcPr/>
                </a:tc>
                <a:tc>
                  <a:txBody>
                    <a:bodyPr/>
                    <a:lstStyle/>
                    <a:p>
                      <a:r>
                        <a:rPr lang="en-US" sz="2400" dirty="0"/>
                        <a:t>-A</a:t>
                      </a:r>
                    </a:p>
                  </a:txBody>
                  <a:tcPr/>
                </a:tc>
                <a:tc>
                  <a:txBody>
                    <a:bodyPr/>
                    <a:lstStyle/>
                    <a:p>
                      <a:endParaRPr lang="en-US" sz="2400" dirty="0"/>
                    </a:p>
                  </a:txBody>
                  <a:tcPr/>
                </a:tc>
                <a:tc>
                  <a:txBody>
                    <a:bodyPr/>
                    <a:lstStyle/>
                    <a:p>
                      <a:r>
                        <a:rPr lang="en-US" sz="2400" dirty="0"/>
                        <a:t>B</a:t>
                      </a:r>
                    </a:p>
                  </a:txBody>
                  <a:tcPr/>
                </a:tc>
                <a:extLst>
                  <a:ext uri="{0D108BD9-81ED-4DB2-BD59-A6C34878D82A}">
                    <a16:rowId xmlns:a16="http://schemas.microsoft.com/office/drawing/2014/main" val="4160915912"/>
                  </a:ext>
                </a:extLst>
              </a:tr>
              <a:tr h="370840">
                <a:tc>
                  <a:txBody>
                    <a:bodyPr/>
                    <a:lstStyle/>
                    <a:p>
                      <a:r>
                        <a:rPr lang="en-US" sz="2400" dirty="0"/>
                        <a:t>Constructive Dilemma (CD)</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C</a:t>
                      </a:r>
                      <a:r>
                        <a:rPr lang="en-US" sz="2400" dirty="0">
                          <a:sym typeface="Wingdings" pitchFamily="2" charset="2"/>
                        </a:rPr>
                        <a:t>D</a:t>
                      </a:r>
                      <a:endParaRPr lang="en-US" sz="2400" dirty="0"/>
                    </a:p>
                  </a:txBody>
                  <a:tcPr/>
                </a:tc>
                <a:tc>
                  <a:txBody>
                    <a:bodyPr/>
                    <a:lstStyle/>
                    <a:p>
                      <a:r>
                        <a:rPr lang="en-US" sz="2400" dirty="0" err="1"/>
                        <a:t>AvC</a:t>
                      </a:r>
                      <a:endParaRPr lang="en-US" sz="2400" dirty="0"/>
                    </a:p>
                  </a:txBody>
                  <a:tcPr/>
                </a:tc>
                <a:tc>
                  <a:txBody>
                    <a:bodyPr/>
                    <a:lstStyle/>
                    <a:p>
                      <a:r>
                        <a:rPr lang="en-US" sz="2400" dirty="0" err="1"/>
                        <a:t>BvD</a:t>
                      </a:r>
                      <a:endParaRPr lang="en-US" sz="2400" dirty="0"/>
                    </a:p>
                  </a:txBody>
                  <a:tcPr/>
                </a:tc>
                <a:extLst>
                  <a:ext uri="{0D108BD9-81ED-4DB2-BD59-A6C34878D82A}">
                    <a16:rowId xmlns:a16="http://schemas.microsoft.com/office/drawing/2014/main" val="391002876"/>
                  </a:ext>
                </a:extLst>
              </a:tr>
            </a:tbl>
          </a:graphicData>
        </a:graphic>
      </p:graphicFrame>
      <p:sp>
        <p:nvSpPr>
          <p:cNvPr id="8" name="Triangle 7">
            <a:extLst>
              <a:ext uri="{FF2B5EF4-FFF2-40B4-BE49-F238E27FC236}">
                <a16:creationId xmlns:a16="http://schemas.microsoft.com/office/drawing/2014/main" id="{800EC529-1120-000A-4C93-E41AA3599317}"/>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7" name="Title 6">
            <a:extLst>
              <a:ext uri="{FF2B5EF4-FFF2-40B4-BE49-F238E27FC236}">
                <a16:creationId xmlns:a16="http://schemas.microsoft.com/office/drawing/2014/main" id="{50E3F66B-92DD-45D5-3585-4CA6E2E6E201}"/>
              </a:ext>
            </a:extLst>
          </p:cNvPr>
          <p:cNvSpPr txBox="1">
            <a:spLocks/>
          </p:cNvSpPr>
          <p:nvPr/>
        </p:nvSpPr>
        <p:spPr>
          <a:xfrm>
            <a:off x="0" y="-21542"/>
            <a:ext cx="11482251" cy="8248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Proving Validity</a:t>
            </a:r>
            <a:endParaRPr lang="en-US" dirty="0"/>
          </a:p>
        </p:txBody>
      </p:sp>
    </p:spTree>
    <p:extLst>
      <p:ext uri="{BB962C8B-B14F-4D97-AF65-F5344CB8AC3E}">
        <p14:creationId xmlns:p14="http://schemas.microsoft.com/office/powerpoint/2010/main" val="86788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E85EF5F-B0B0-18CA-1221-E6F592588168}"/>
              </a:ext>
            </a:extLst>
          </p:cNvPr>
          <p:cNvSpPr txBox="1"/>
          <p:nvPr/>
        </p:nvSpPr>
        <p:spPr>
          <a:xfrm>
            <a:off x="2219961" y="735162"/>
            <a:ext cx="9561221" cy="461665"/>
          </a:xfrm>
          <a:prstGeom prst="rect">
            <a:avLst/>
          </a:prstGeom>
          <a:noFill/>
        </p:spPr>
        <p:txBody>
          <a:bodyPr wrap="square" rtlCol="0">
            <a:spAutoFit/>
          </a:bodyPr>
          <a:lstStyle/>
          <a:p>
            <a:r>
              <a:rPr lang="en-US" sz="2400" b="1" dirty="0"/>
              <a:t>The rules of inference</a:t>
            </a:r>
          </a:p>
        </p:txBody>
      </p:sp>
      <p:graphicFrame>
        <p:nvGraphicFramePr>
          <p:cNvPr id="5" name="Table 7">
            <a:extLst>
              <a:ext uri="{FF2B5EF4-FFF2-40B4-BE49-F238E27FC236}">
                <a16:creationId xmlns:a16="http://schemas.microsoft.com/office/drawing/2014/main" id="{4E8B7437-7CBA-1412-05C1-66FB30791BCF}"/>
              </a:ext>
            </a:extLst>
          </p:cNvPr>
          <p:cNvGraphicFramePr>
            <a:graphicFrameLocks noGrp="1"/>
          </p:cNvGraphicFramePr>
          <p:nvPr/>
        </p:nvGraphicFramePr>
        <p:xfrm>
          <a:off x="1921566" y="1288133"/>
          <a:ext cx="10270434" cy="4572000"/>
        </p:xfrm>
        <a:graphic>
          <a:graphicData uri="http://schemas.openxmlformats.org/drawingml/2006/table">
            <a:tbl>
              <a:tblPr firstRow="1" bandRow="1">
                <a:tableStyleId>{5C22544A-7EE6-4342-B048-85BDC9FD1C3A}</a:tableStyleId>
              </a:tblPr>
              <a:tblGrid>
                <a:gridCol w="3385220">
                  <a:extLst>
                    <a:ext uri="{9D8B030D-6E8A-4147-A177-3AD203B41FA5}">
                      <a16:colId xmlns:a16="http://schemas.microsoft.com/office/drawing/2014/main" val="2785195125"/>
                    </a:ext>
                  </a:extLst>
                </a:gridCol>
                <a:gridCol w="1485900">
                  <a:extLst>
                    <a:ext uri="{9D8B030D-6E8A-4147-A177-3AD203B41FA5}">
                      <a16:colId xmlns:a16="http://schemas.microsoft.com/office/drawing/2014/main" val="3599921618"/>
                    </a:ext>
                  </a:extLst>
                </a:gridCol>
                <a:gridCol w="1877785">
                  <a:extLst>
                    <a:ext uri="{9D8B030D-6E8A-4147-A177-3AD203B41FA5}">
                      <a16:colId xmlns:a16="http://schemas.microsoft.com/office/drawing/2014/main" val="3280824711"/>
                    </a:ext>
                  </a:extLst>
                </a:gridCol>
                <a:gridCol w="1485900">
                  <a:extLst>
                    <a:ext uri="{9D8B030D-6E8A-4147-A177-3AD203B41FA5}">
                      <a16:colId xmlns:a16="http://schemas.microsoft.com/office/drawing/2014/main" val="699503927"/>
                    </a:ext>
                  </a:extLst>
                </a:gridCol>
                <a:gridCol w="2035629">
                  <a:extLst>
                    <a:ext uri="{9D8B030D-6E8A-4147-A177-3AD203B41FA5}">
                      <a16:colId xmlns:a16="http://schemas.microsoft.com/office/drawing/2014/main" val="833654004"/>
                    </a:ext>
                  </a:extLst>
                </a:gridCol>
              </a:tblGrid>
              <a:tr h="370840">
                <a:tc>
                  <a:txBody>
                    <a:bodyPr/>
                    <a:lstStyle/>
                    <a:p>
                      <a:r>
                        <a:rPr lang="en-US" sz="2400" dirty="0"/>
                        <a:t>Rule</a:t>
                      </a:r>
                    </a:p>
                  </a:txBody>
                  <a:tcPr/>
                </a:tc>
                <a:tc>
                  <a:txBody>
                    <a:bodyPr/>
                    <a:lstStyle/>
                    <a:p>
                      <a:r>
                        <a:rPr lang="en-US" sz="2400" dirty="0"/>
                        <a:t>Premise 1</a:t>
                      </a:r>
                    </a:p>
                  </a:txBody>
                  <a:tcPr/>
                </a:tc>
                <a:tc>
                  <a:txBody>
                    <a:bodyPr/>
                    <a:lstStyle/>
                    <a:p>
                      <a:r>
                        <a:rPr lang="en-US" sz="2400" dirty="0"/>
                        <a:t>Conclusion</a:t>
                      </a:r>
                    </a:p>
                  </a:txBody>
                  <a:tcPr/>
                </a:tc>
                <a:tc>
                  <a:txBody>
                    <a:bodyPr/>
                    <a:lstStyle/>
                    <a:p>
                      <a:r>
                        <a:rPr lang="en-US" sz="2400" dirty="0"/>
                        <a:t>Premise 1</a:t>
                      </a:r>
                    </a:p>
                  </a:txBody>
                  <a:tcPr/>
                </a:tc>
                <a:tc>
                  <a:txBody>
                    <a:bodyPr/>
                    <a:lstStyle/>
                    <a:p>
                      <a:r>
                        <a:rPr lang="en-US" sz="2400" dirty="0"/>
                        <a:t>Conclusion</a:t>
                      </a:r>
                    </a:p>
                  </a:txBody>
                  <a:tcPr/>
                </a:tc>
                <a:extLst>
                  <a:ext uri="{0D108BD9-81ED-4DB2-BD59-A6C34878D82A}">
                    <a16:rowId xmlns:a16="http://schemas.microsoft.com/office/drawing/2014/main" val="2195665774"/>
                  </a:ext>
                </a:extLst>
              </a:tr>
              <a:tr h="370840">
                <a:tc>
                  <a:txBody>
                    <a:bodyPr/>
                    <a:lstStyle/>
                    <a:p>
                      <a:r>
                        <a:rPr lang="en-US" sz="2400" dirty="0"/>
                        <a:t>Double Negation (DN)</a:t>
                      </a:r>
                    </a:p>
                  </a:txBody>
                  <a:tcPr/>
                </a:tc>
                <a:tc>
                  <a:txBody>
                    <a:bodyPr/>
                    <a:lstStyle/>
                    <a:p>
                      <a:r>
                        <a:rPr lang="en-US" sz="2400" dirty="0"/>
                        <a:t>A</a:t>
                      </a:r>
                    </a:p>
                  </a:txBody>
                  <a:tcPr/>
                </a:tc>
                <a:tc>
                  <a:txBody>
                    <a:bodyPr/>
                    <a:lstStyle/>
                    <a:p>
                      <a:r>
                        <a:rPr lang="en-US" sz="2400" dirty="0"/>
                        <a:t>- - A</a:t>
                      </a:r>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798278478"/>
                  </a:ext>
                </a:extLst>
              </a:tr>
              <a:tr h="370840">
                <a:tc>
                  <a:txBody>
                    <a:bodyPr/>
                    <a:lstStyle/>
                    <a:p>
                      <a:r>
                        <a:rPr lang="en-US" sz="2400" dirty="0" err="1"/>
                        <a:t>DeMorgan’s</a:t>
                      </a:r>
                      <a:r>
                        <a:rPr lang="en-US" sz="2400" dirty="0"/>
                        <a:t> </a:t>
                      </a:r>
                      <a:r>
                        <a:rPr lang="en-US" sz="2400" dirty="0" err="1"/>
                        <a:t>Theor</a:t>
                      </a:r>
                      <a:r>
                        <a:rPr lang="en-US" sz="2400" dirty="0"/>
                        <a:t>. (</a:t>
                      </a:r>
                      <a:r>
                        <a:rPr lang="en-US" sz="2400" dirty="0" err="1"/>
                        <a:t>DeM</a:t>
                      </a:r>
                      <a:r>
                        <a:rPr lang="en-US" sz="2400" dirty="0"/>
                        <a:t>)</a:t>
                      </a:r>
                    </a:p>
                  </a:txBody>
                  <a:tcPr/>
                </a:tc>
                <a:tc>
                  <a:txBody>
                    <a:bodyPr/>
                    <a:lstStyle/>
                    <a:p>
                      <a:r>
                        <a:rPr lang="en-US" sz="2400" dirty="0"/>
                        <a:t>-(</a:t>
                      </a:r>
                      <a:r>
                        <a:rPr lang="en-US" sz="2400" dirty="0" err="1"/>
                        <a:t>AvB</a:t>
                      </a:r>
                      <a:r>
                        <a:rPr lang="en-US" sz="2400" dirty="0"/>
                        <a:t>)</a:t>
                      </a:r>
                    </a:p>
                  </a:txBody>
                  <a:tcPr/>
                </a:tc>
                <a:tc>
                  <a:txBody>
                    <a:bodyPr/>
                    <a:lstStyle/>
                    <a:p>
                      <a:r>
                        <a:rPr lang="en-US" sz="2400" dirty="0"/>
                        <a:t>-A&amp;-B</a:t>
                      </a:r>
                    </a:p>
                  </a:txBody>
                  <a:tcPr/>
                </a:tc>
                <a:tc>
                  <a:txBody>
                    <a:bodyPr/>
                    <a:lstStyle/>
                    <a:p>
                      <a:r>
                        <a:rPr lang="en-US" sz="2400" dirty="0"/>
                        <a:t>-(A&amp;B)</a:t>
                      </a:r>
                    </a:p>
                  </a:txBody>
                  <a:tcPr/>
                </a:tc>
                <a:tc>
                  <a:txBody>
                    <a:bodyPr/>
                    <a:lstStyle/>
                    <a:p>
                      <a:r>
                        <a:rPr lang="en-US" sz="2400" dirty="0"/>
                        <a:t>-Av-B</a:t>
                      </a:r>
                    </a:p>
                  </a:txBody>
                  <a:tcPr/>
                </a:tc>
                <a:extLst>
                  <a:ext uri="{0D108BD9-81ED-4DB2-BD59-A6C34878D82A}">
                    <a16:rowId xmlns:a16="http://schemas.microsoft.com/office/drawing/2014/main" val="4012444019"/>
                  </a:ext>
                </a:extLst>
              </a:tr>
              <a:tr h="370840">
                <a:tc>
                  <a:txBody>
                    <a:bodyPr/>
                    <a:lstStyle/>
                    <a:p>
                      <a:r>
                        <a:rPr lang="en-US" sz="2400" dirty="0"/>
                        <a:t>Distributive (</a:t>
                      </a:r>
                      <a:r>
                        <a:rPr lang="en-US" sz="2400" dirty="0" err="1"/>
                        <a:t>Dist</a:t>
                      </a:r>
                      <a:r>
                        <a:rPr lang="en-US" sz="2400" dirty="0"/>
                        <a:t>)</a:t>
                      </a:r>
                    </a:p>
                  </a:txBody>
                  <a:tcPr/>
                </a:tc>
                <a:tc>
                  <a:txBody>
                    <a:bodyPr/>
                    <a:lstStyle/>
                    <a:p>
                      <a:r>
                        <a:rPr lang="en-US" sz="2400" dirty="0"/>
                        <a:t>Av(B&amp;C)</a:t>
                      </a:r>
                    </a:p>
                  </a:txBody>
                  <a:tcPr/>
                </a:tc>
                <a:tc>
                  <a:txBody>
                    <a:bodyPr/>
                    <a:lstStyle/>
                    <a:p>
                      <a:r>
                        <a:rPr lang="en-US" sz="2400" dirty="0"/>
                        <a:t>(</a:t>
                      </a:r>
                      <a:r>
                        <a:rPr lang="en-US" sz="2400" dirty="0" err="1"/>
                        <a:t>AvB</a:t>
                      </a:r>
                      <a:r>
                        <a:rPr lang="en-US" sz="2400" dirty="0"/>
                        <a:t>) &amp; (</a:t>
                      </a:r>
                      <a:r>
                        <a:rPr lang="en-US" sz="2400" dirty="0" err="1"/>
                        <a:t>AvC</a:t>
                      </a:r>
                      <a:r>
                        <a:rPr lang="en-US" sz="2400" dirty="0"/>
                        <a:t>)</a:t>
                      </a:r>
                    </a:p>
                  </a:txBody>
                  <a:tcPr/>
                </a:tc>
                <a:tc>
                  <a:txBody>
                    <a:bodyPr/>
                    <a:lstStyle/>
                    <a:p>
                      <a:r>
                        <a:rPr lang="en-US" sz="2400" dirty="0"/>
                        <a:t>A&amp;(</a:t>
                      </a:r>
                      <a:r>
                        <a:rPr lang="en-US" sz="2400" dirty="0" err="1"/>
                        <a:t>BvC</a:t>
                      </a:r>
                      <a:r>
                        <a:rPr lang="en-US" sz="2400" dirty="0"/>
                        <a:t>)</a:t>
                      </a:r>
                    </a:p>
                  </a:txBody>
                  <a:tcPr/>
                </a:tc>
                <a:tc>
                  <a:txBody>
                    <a:bodyPr/>
                    <a:lstStyle/>
                    <a:p>
                      <a:r>
                        <a:rPr lang="en-US" sz="2400" dirty="0"/>
                        <a:t>(A&amp;B) v (A&amp;C)</a:t>
                      </a:r>
                    </a:p>
                  </a:txBody>
                  <a:tcPr/>
                </a:tc>
                <a:extLst>
                  <a:ext uri="{0D108BD9-81ED-4DB2-BD59-A6C34878D82A}">
                    <a16:rowId xmlns:a16="http://schemas.microsoft.com/office/drawing/2014/main" val="1479405506"/>
                  </a:ext>
                </a:extLst>
              </a:tr>
              <a:tr h="370840">
                <a:tc>
                  <a:txBody>
                    <a:bodyPr/>
                    <a:lstStyle/>
                    <a:p>
                      <a:r>
                        <a:rPr lang="en-US" sz="2400" dirty="0"/>
                        <a:t>Associative (Assoc)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Av(</a:t>
                      </a:r>
                      <a:r>
                        <a:rPr lang="en-US" sz="2400" dirty="0" err="1"/>
                        <a:t>BvC</a:t>
                      </a:r>
                      <a:r>
                        <a:rPr lang="en-US" sz="2400" dirty="0"/>
                        <a:t>)</a:t>
                      </a:r>
                    </a:p>
                  </a:txBody>
                  <a:tcPr/>
                </a:tc>
                <a:tc>
                  <a:txBody>
                    <a:bodyPr/>
                    <a:lstStyle/>
                    <a:p>
                      <a:r>
                        <a:rPr lang="en-US" sz="2400" dirty="0"/>
                        <a:t>(</a:t>
                      </a:r>
                      <a:r>
                        <a:rPr lang="en-US" sz="2400" dirty="0" err="1"/>
                        <a:t>AvB</a:t>
                      </a:r>
                      <a:r>
                        <a:rPr lang="en-US" sz="2400" dirty="0"/>
                        <a:t>)</a:t>
                      </a:r>
                      <a:r>
                        <a:rPr lang="en-US" sz="2400" dirty="0" err="1"/>
                        <a:t>vC</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A&amp;(B&amp;C)</a:t>
                      </a:r>
                    </a:p>
                  </a:txBody>
                  <a:tcPr/>
                </a:tc>
                <a:tc>
                  <a:txBody>
                    <a:bodyPr/>
                    <a:lstStyle/>
                    <a:p>
                      <a:r>
                        <a:rPr lang="en-US" sz="2400" dirty="0"/>
                        <a:t>(A&amp;B)&amp;C</a:t>
                      </a:r>
                    </a:p>
                  </a:txBody>
                  <a:tcPr/>
                </a:tc>
                <a:extLst>
                  <a:ext uri="{0D108BD9-81ED-4DB2-BD59-A6C34878D82A}">
                    <a16:rowId xmlns:a16="http://schemas.microsoft.com/office/drawing/2014/main" val="167082631"/>
                  </a:ext>
                </a:extLst>
              </a:tr>
              <a:tr h="370840">
                <a:tc>
                  <a:txBody>
                    <a:bodyPr/>
                    <a:lstStyle/>
                    <a:p>
                      <a:r>
                        <a:rPr lang="en-US" sz="2400" dirty="0"/>
                        <a:t>Commutative (Comm)</a:t>
                      </a:r>
                    </a:p>
                  </a:txBody>
                  <a:tcPr/>
                </a:tc>
                <a:tc>
                  <a:txBody>
                    <a:bodyPr/>
                    <a:lstStyle/>
                    <a:p>
                      <a:r>
                        <a:rPr lang="en-US" sz="2400" dirty="0" err="1"/>
                        <a:t>AvB</a:t>
                      </a:r>
                      <a:endParaRPr lang="en-US" sz="2400" dirty="0"/>
                    </a:p>
                  </a:txBody>
                  <a:tcPr/>
                </a:tc>
                <a:tc>
                  <a:txBody>
                    <a:bodyPr/>
                    <a:lstStyle/>
                    <a:p>
                      <a:r>
                        <a:rPr lang="en-US" sz="2400" dirty="0" err="1"/>
                        <a:t>BvA</a:t>
                      </a:r>
                      <a:endParaRPr lang="en-US" sz="2400" dirty="0"/>
                    </a:p>
                  </a:txBody>
                  <a:tcPr/>
                </a:tc>
                <a:tc>
                  <a:txBody>
                    <a:bodyPr/>
                    <a:lstStyle/>
                    <a:p>
                      <a:r>
                        <a:rPr lang="en-US" sz="2400" dirty="0"/>
                        <a:t>A&amp;B</a:t>
                      </a:r>
                    </a:p>
                  </a:txBody>
                  <a:tcPr/>
                </a:tc>
                <a:tc>
                  <a:txBody>
                    <a:bodyPr/>
                    <a:lstStyle/>
                    <a:p>
                      <a:r>
                        <a:rPr lang="en-US" sz="2400" dirty="0"/>
                        <a:t>B&amp;A</a:t>
                      </a:r>
                    </a:p>
                  </a:txBody>
                  <a:tcPr/>
                </a:tc>
                <a:extLst>
                  <a:ext uri="{0D108BD9-81ED-4DB2-BD59-A6C34878D82A}">
                    <a16:rowId xmlns:a16="http://schemas.microsoft.com/office/drawing/2014/main" val="774497909"/>
                  </a:ext>
                </a:extLst>
              </a:tr>
              <a:tr h="370840">
                <a:tc>
                  <a:txBody>
                    <a:bodyPr/>
                    <a:lstStyle/>
                    <a:p>
                      <a:r>
                        <a:rPr lang="en-US" sz="2400" dirty="0"/>
                        <a:t>Contradiction (Contra)</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-B</a:t>
                      </a:r>
                      <a:r>
                        <a:rPr lang="en-US" sz="2400" dirty="0">
                          <a:sym typeface="Wingdings" pitchFamily="2" charset="2"/>
                        </a:rPr>
                        <a:t>-A</a:t>
                      </a:r>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4076242356"/>
                  </a:ext>
                </a:extLst>
              </a:tr>
              <a:tr h="370840">
                <a:tc>
                  <a:txBody>
                    <a:bodyPr/>
                    <a:lstStyle/>
                    <a:p>
                      <a:r>
                        <a:rPr lang="en-US" sz="2400" dirty="0"/>
                        <a:t>Exportation (Exp)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(A&amp;B)</a:t>
                      </a:r>
                      <a:r>
                        <a:rPr lang="en-US" sz="2400" dirty="0">
                          <a:sym typeface="Wingdings" pitchFamily="2" charset="2"/>
                        </a:rPr>
                        <a:t>C</a:t>
                      </a:r>
                      <a:endParaRPr lang="en-US" sz="2400" dirty="0"/>
                    </a:p>
                  </a:txBody>
                  <a:tcPr/>
                </a:tc>
                <a:tc>
                  <a:txBody>
                    <a:bodyPr/>
                    <a:lstStyle/>
                    <a:p>
                      <a:r>
                        <a:rPr lang="en-US" sz="2400" dirty="0"/>
                        <a:t>A</a:t>
                      </a:r>
                      <a:r>
                        <a:rPr lang="en-US" sz="2400" dirty="0">
                          <a:sym typeface="Wingdings" pitchFamily="2" charset="2"/>
                        </a:rPr>
                        <a:t>(BC)</a:t>
                      </a:r>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4160915912"/>
                  </a:ext>
                </a:extLst>
              </a:tr>
              <a:tr h="370840">
                <a:tc>
                  <a:txBody>
                    <a:bodyPr/>
                    <a:lstStyle/>
                    <a:p>
                      <a:r>
                        <a:rPr lang="en-US" sz="2400" dirty="0"/>
                        <a:t>Implicature (</a:t>
                      </a:r>
                      <a:r>
                        <a:rPr lang="en-US" sz="2400" dirty="0" err="1"/>
                        <a:t>Impl</a:t>
                      </a:r>
                      <a:r>
                        <a:rPr lang="en-US" sz="2400" dirty="0"/>
                        <a:t>)</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a:t>
                      </a:r>
                      <a:r>
                        <a:rPr lang="en-US" sz="2400" dirty="0" err="1"/>
                        <a:t>AvB</a:t>
                      </a:r>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91002876"/>
                  </a:ext>
                </a:extLst>
              </a:tr>
              <a:tr h="370840">
                <a:tc>
                  <a:txBody>
                    <a:bodyPr/>
                    <a:lstStyle/>
                    <a:p>
                      <a:r>
                        <a:rPr lang="en-US" sz="2400" dirty="0"/>
                        <a:t>Tautology Taut)</a:t>
                      </a:r>
                    </a:p>
                  </a:txBody>
                  <a:tcPr/>
                </a:tc>
                <a:tc>
                  <a:txBody>
                    <a:bodyPr/>
                    <a:lstStyle/>
                    <a:p>
                      <a:r>
                        <a:rPr lang="en-US" sz="2400" dirty="0" err="1"/>
                        <a:t>AvA</a:t>
                      </a:r>
                      <a:endParaRPr lang="en-US" sz="2400" dirty="0"/>
                    </a:p>
                  </a:txBody>
                  <a:tcPr/>
                </a:tc>
                <a:tc>
                  <a:txBody>
                    <a:bodyPr/>
                    <a:lstStyle/>
                    <a:p>
                      <a:r>
                        <a:rPr lang="en-US" sz="2400" dirty="0"/>
                        <a:t>A</a:t>
                      </a:r>
                    </a:p>
                  </a:txBody>
                  <a:tcPr/>
                </a:tc>
                <a:tc>
                  <a:txBody>
                    <a:bodyPr/>
                    <a:lstStyle/>
                    <a:p>
                      <a:r>
                        <a:rPr lang="en-US" sz="2400" dirty="0"/>
                        <a:t>A&amp;A</a:t>
                      </a:r>
                    </a:p>
                  </a:txBody>
                  <a:tcPr/>
                </a:tc>
                <a:tc>
                  <a:txBody>
                    <a:bodyPr/>
                    <a:lstStyle/>
                    <a:p>
                      <a:r>
                        <a:rPr lang="en-US" sz="2400" dirty="0"/>
                        <a:t>A</a:t>
                      </a:r>
                    </a:p>
                  </a:txBody>
                  <a:tcPr/>
                </a:tc>
                <a:extLst>
                  <a:ext uri="{0D108BD9-81ED-4DB2-BD59-A6C34878D82A}">
                    <a16:rowId xmlns:a16="http://schemas.microsoft.com/office/drawing/2014/main" val="3340047106"/>
                  </a:ext>
                </a:extLst>
              </a:tr>
            </a:tbl>
          </a:graphicData>
        </a:graphic>
      </p:graphicFrame>
      <p:sp>
        <p:nvSpPr>
          <p:cNvPr id="3" name="Triangle 2">
            <a:extLst>
              <a:ext uri="{FF2B5EF4-FFF2-40B4-BE49-F238E27FC236}">
                <a16:creationId xmlns:a16="http://schemas.microsoft.com/office/drawing/2014/main" id="{1A926026-C061-CA74-FEEB-9126F3611485}"/>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6" name="Title 6">
            <a:extLst>
              <a:ext uri="{FF2B5EF4-FFF2-40B4-BE49-F238E27FC236}">
                <a16:creationId xmlns:a16="http://schemas.microsoft.com/office/drawing/2014/main" id="{4B44C06E-BF69-BBF4-575B-8727C2F63E8B}"/>
              </a:ext>
            </a:extLst>
          </p:cNvPr>
          <p:cNvSpPr txBox="1">
            <a:spLocks/>
          </p:cNvSpPr>
          <p:nvPr/>
        </p:nvSpPr>
        <p:spPr>
          <a:xfrm>
            <a:off x="0" y="-21542"/>
            <a:ext cx="11482251" cy="8248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Proving Validity</a:t>
            </a:r>
            <a:endParaRPr lang="en-US" dirty="0"/>
          </a:p>
        </p:txBody>
      </p:sp>
    </p:spTree>
    <p:extLst>
      <p:ext uri="{BB962C8B-B14F-4D97-AF65-F5344CB8AC3E}">
        <p14:creationId xmlns:p14="http://schemas.microsoft.com/office/powerpoint/2010/main" val="226195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924DD-03F0-4F5B-C78B-FF28EB3C81AF}"/>
            </a:ext>
          </a:extLst>
        </p:cNvPr>
        <p:cNvGrpSpPr/>
        <p:nvPr/>
      </p:nvGrpSpPr>
      <p:grpSpPr>
        <a:xfrm>
          <a:off x="0" y="0"/>
          <a:ext cx="0" cy="0"/>
          <a:chOff x="0" y="0"/>
          <a:chExt cx="0" cy="0"/>
        </a:xfrm>
      </p:grpSpPr>
      <p:sp>
        <p:nvSpPr>
          <p:cNvPr id="4" name="Title 6">
            <a:extLst>
              <a:ext uri="{FF2B5EF4-FFF2-40B4-BE49-F238E27FC236}">
                <a16:creationId xmlns:a16="http://schemas.microsoft.com/office/drawing/2014/main" id="{68BE07F2-C7B7-50E6-003D-A6041DA08333}"/>
              </a:ext>
            </a:extLst>
          </p:cNvPr>
          <p:cNvSpPr txBox="1">
            <a:spLocks/>
          </p:cNvSpPr>
          <p:nvPr/>
        </p:nvSpPr>
        <p:spPr>
          <a:xfrm>
            <a:off x="0" y="0"/>
            <a:ext cx="11482251" cy="95790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a:t>
            </a:r>
            <a:endParaRPr lang="en-US" dirty="0"/>
          </a:p>
        </p:txBody>
      </p:sp>
      <p:sp>
        <p:nvSpPr>
          <p:cNvPr id="2" name="Text Placeholder 2">
            <a:extLst>
              <a:ext uri="{FF2B5EF4-FFF2-40B4-BE49-F238E27FC236}">
                <a16:creationId xmlns:a16="http://schemas.microsoft.com/office/drawing/2014/main" id="{4B093044-7BFC-EBF6-9BA9-159A30754B78}"/>
              </a:ext>
            </a:extLst>
          </p:cNvPr>
          <p:cNvSpPr txBox="1">
            <a:spLocks/>
          </p:cNvSpPr>
          <p:nvPr/>
        </p:nvSpPr>
        <p:spPr>
          <a:xfrm>
            <a:off x="3128963" y="627545"/>
            <a:ext cx="8958262" cy="52052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3294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3294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3294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0">
              <a:spcBef>
                <a:spcPts val="0"/>
              </a:spcBef>
              <a:buNone/>
            </a:pPr>
            <a:endParaRPr lang="en-US" dirty="0"/>
          </a:p>
        </p:txBody>
      </p:sp>
      <p:sp>
        <p:nvSpPr>
          <p:cNvPr id="5" name="TextBox 4">
            <a:extLst>
              <a:ext uri="{FF2B5EF4-FFF2-40B4-BE49-F238E27FC236}">
                <a16:creationId xmlns:a16="http://schemas.microsoft.com/office/drawing/2014/main" id="{DEC4AED1-92E8-32B2-74F5-AE5CCFA1B165}"/>
              </a:ext>
            </a:extLst>
          </p:cNvPr>
          <p:cNvSpPr txBox="1"/>
          <p:nvPr/>
        </p:nvSpPr>
        <p:spPr>
          <a:xfrm>
            <a:off x="2828924" y="1177437"/>
            <a:ext cx="8958261" cy="3970318"/>
          </a:xfrm>
          <a:prstGeom prst="rect">
            <a:avLst/>
          </a:prstGeom>
          <a:noFill/>
        </p:spPr>
        <p:txBody>
          <a:bodyPr wrap="square" rtlCol="0">
            <a:spAutoFit/>
          </a:bodyPr>
          <a:lstStyle/>
          <a:p>
            <a:r>
              <a:rPr lang="en-US" sz="2800" dirty="0"/>
              <a:t>To evaluate arguments, we need procedures for determining:</a:t>
            </a:r>
          </a:p>
          <a:p>
            <a:endParaRPr lang="en-US" sz="2800" dirty="0"/>
          </a:p>
          <a:p>
            <a:pPr marL="457200" indent="-457200">
              <a:buFont typeface="Arial" panose="020B0604020202020204" pitchFamily="34" charset="0"/>
              <a:buChar char="•"/>
            </a:pPr>
            <a:r>
              <a:rPr lang="en-US" sz="2800" dirty="0" err="1"/>
              <a:t>groundedness</a:t>
            </a:r>
            <a:r>
              <a:rPr lang="en-US" sz="2800" dirty="0"/>
              <a:t> (are the premises true)</a:t>
            </a:r>
          </a:p>
          <a:p>
            <a:pPr marL="457200" indent="-457200">
              <a:buFont typeface="Arial" panose="020B0604020202020204" pitchFamily="34" charset="0"/>
              <a:buChar char="•"/>
            </a:pPr>
            <a:r>
              <a:rPr lang="en-US" sz="2800" dirty="0"/>
              <a:t>validity (is the conclusion necessarily true if the premises are true)</a:t>
            </a:r>
          </a:p>
          <a:p>
            <a:pPr marL="457200" indent="-457200">
              <a:buFont typeface="Arial" panose="020B0604020202020204" pitchFamily="34" charset="0"/>
              <a:buChar char="•"/>
            </a:pPr>
            <a:endParaRPr lang="en-US" sz="2800" dirty="0"/>
          </a:p>
          <a:p>
            <a:r>
              <a:rPr lang="en-US" sz="2800" dirty="0"/>
              <a:t>There are many ways we can make both of these kinds of mistakes. Commonly recurring mistakes are called </a:t>
            </a:r>
            <a:r>
              <a:rPr lang="en-US" sz="2800" b="1" dirty="0"/>
              <a:t>fallacies</a:t>
            </a:r>
            <a:r>
              <a:rPr lang="en-US" sz="2800" dirty="0"/>
              <a:t>.</a:t>
            </a:r>
          </a:p>
        </p:txBody>
      </p:sp>
      <p:pic>
        <p:nvPicPr>
          <p:cNvPr id="3" name="Picture 1" descr="page79image7422160">
            <a:extLst>
              <a:ext uri="{FF2B5EF4-FFF2-40B4-BE49-F238E27FC236}">
                <a16:creationId xmlns:a16="http://schemas.microsoft.com/office/drawing/2014/main" id="{7994850C-044B-C1DF-2CEE-E65E8F8CA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955235" y="735162"/>
            <a:ext cx="9236765" cy="5262979"/>
          </a:xfrm>
          <a:prstGeom prst="rect">
            <a:avLst/>
          </a:prstGeom>
          <a:noFill/>
        </p:spPr>
        <p:txBody>
          <a:bodyPr wrap="square" rtlCol="0">
            <a:spAutoFit/>
          </a:bodyPr>
          <a:lstStyle/>
          <a:p>
            <a:r>
              <a:rPr lang="en-US" sz="2400" b="1" u="sng" dirty="0"/>
              <a:t>Formal logic </a:t>
            </a:r>
            <a:r>
              <a:rPr lang="en-US" sz="2400" dirty="0"/>
              <a:t>examines what propositions necessarily follow from what other propositions because of their forms, </a:t>
            </a:r>
            <a:r>
              <a:rPr lang="en-US" sz="2400" i="1" dirty="0"/>
              <a:t>regardless of their content</a:t>
            </a:r>
          </a:p>
          <a:p>
            <a:endParaRPr lang="en-US" sz="1200" u="sng" dirty="0"/>
          </a:p>
          <a:p>
            <a:r>
              <a:rPr lang="en-US" sz="2400" b="1" u="sng" dirty="0"/>
              <a:t>Propositions</a:t>
            </a:r>
            <a:r>
              <a:rPr lang="en-US" sz="2400" dirty="0"/>
              <a:t>: declarative sentences that have a subject and a predicate, the thing that we are asserting about the subject.</a:t>
            </a:r>
          </a:p>
          <a:p>
            <a:endParaRPr lang="en-US" sz="1200" dirty="0"/>
          </a:p>
          <a:p>
            <a:r>
              <a:rPr lang="en-US" sz="2400" dirty="0"/>
              <a:t>All dogs have tails. Fido is a dog. Therefore. Fido has a tail.</a:t>
            </a:r>
          </a:p>
          <a:p>
            <a:r>
              <a:rPr lang="en-US" sz="2400" dirty="0"/>
              <a:t>All dogs have tails. Max has a tail. Therefore, Max is a dog.</a:t>
            </a:r>
          </a:p>
          <a:p>
            <a:endParaRPr lang="en-US" sz="1200" dirty="0"/>
          </a:p>
          <a:p>
            <a:r>
              <a:rPr lang="en-US" sz="2400" dirty="0"/>
              <a:t>All X’s have F.</a:t>
            </a:r>
          </a:p>
          <a:p>
            <a:r>
              <a:rPr lang="en-US" sz="2400" dirty="0"/>
              <a:t>x is a n X</a:t>
            </a:r>
          </a:p>
          <a:p>
            <a:r>
              <a:rPr lang="en-US" sz="2400" dirty="0"/>
              <a:t>Therefore, x has F.</a:t>
            </a:r>
          </a:p>
          <a:p>
            <a:endParaRPr lang="en-US" sz="1200" dirty="0"/>
          </a:p>
          <a:p>
            <a:r>
              <a:rPr lang="en-US" sz="2400" dirty="0"/>
              <a:t>All X’s have F.</a:t>
            </a:r>
          </a:p>
          <a:p>
            <a:r>
              <a:rPr lang="en-US" sz="2400" dirty="0"/>
              <a:t>x has an F.</a:t>
            </a:r>
          </a:p>
          <a:p>
            <a:r>
              <a:rPr lang="en-US" sz="2400" dirty="0"/>
              <a:t>Therefore, x is an X.</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sp>
        <p:nvSpPr>
          <p:cNvPr id="5" name="Title 6">
            <a:extLst>
              <a:ext uri="{FF2B5EF4-FFF2-40B4-BE49-F238E27FC236}">
                <a16:creationId xmlns:a16="http://schemas.microsoft.com/office/drawing/2014/main" id="{3210CB6D-751A-EF3C-1160-6EF3655E4B29}"/>
              </a:ext>
            </a:extLst>
          </p:cNvPr>
          <p:cNvSpPr txBox="1">
            <a:spLocks/>
          </p:cNvSpPr>
          <p:nvPr/>
        </p:nvSpPr>
        <p:spPr>
          <a:xfrm>
            <a:off x="0" y="0"/>
            <a:ext cx="11482251" cy="95790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a:t>
            </a:r>
            <a:endParaRPr lang="en-US" dirty="0"/>
          </a:p>
        </p:txBody>
      </p:sp>
    </p:spTree>
    <p:extLst>
      <p:ext uri="{BB962C8B-B14F-4D97-AF65-F5344CB8AC3E}">
        <p14:creationId xmlns:p14="http://schemas.microsoft.com/office/powerpoint/2010/main" val="44966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798352" y="621427"/>
            <a:ext cx="6610691" cy="1292662"/>
          </a:xfrm>
          <a:prstGeom prst="rect">
            <a:avLst/>
          </a:prstGeom>
          <a:noFill/>
        </p:spPr>
        <p:txBody>
          <a:bodyPr wrap="square" rtlCol="0">
            <a:spAutoFit/>
          </a:bodyPr>
          <a:lstStyle/>
          <a:p>
            <a:r>
              <a:rPr lang="en-US" sz="2400" b="1" dirty="0"/>
              <a:t>Aristotle’s categorical propositions:</a:t>
            </a:r>
          </a:p>
          <a:p>
            <a:r>
              <a:rPr lang="en-US" dirty="0"/>
              <a:t>A proposition is true </a:t>
            </a:r>
            <a:r>
              <a:rPr lang="en-US" dirty="0" err="1"/>
              <a:t>iff</a:t>
            </a:r>
            <a:r>
              <a:rPr lang="en-US" dirty="0"/>
              <a:t> (if and only if) the subject has the property asserted by the predicate and is false if not. Four types of categorical propositions, presented in Aristotle’s “square of opposition”</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grpSp>
        <p:nvGrpSpPr>
          <p:cNvPr id="15" name="Group 14">
            <a:extLst>
              <a:ext uri="{FF2B5EF4-FFF2-40B4-BE49-F238E27FC236}">
                <a16:creationId xmlns:a16="http://schemas.microsoft.com/office/drawing/2014/main" id="{B6CB4887-6564-FDBC-DC24-65DFB5221A47}"/>
              </a:ext>
            </a:extLst>
          </p:cNvPr>
          <p:cNvGrpSpPr/>
          <p:nvPr/>
        </p:nvGrpSpPr>
        <p:grpSpPr>
          <a:xfrm>
            <a:off x="2516249" y="1914089"/>
            <a:ext cx="6783464" cy="3936562"/>
            <a:chOff x="3631209" y="2163515"/>
            <a:chExt cx="6783464" cy="3936562"/>
          </a:xfrm>
        </p:grpSpPr>
        <p:pic>
          <p:nvPicPr>
            <p:cNvPr id="8" name="Picture 7">
              <a:extLst>
                <a:ext uri="{FF2B5EF4-FFF2-40B4-BE49-F238E27FC236}">
                  <a16:creationId xmlns:a16="http://schemas.microsoft.com/office/drawing/2014/main" id="{AA2F4BB5-8CF1-C727-F3BC-F6F9FF0E82E2}"/>
                </a:ext>
              </a:extLst>
            </p:cNvPr>
            <p:cNvPicPr>
              <a:picLocks noChangeAspect="1"/>
            </p:cNvPicPr>
            <p:nvPr/>
          </p:nvPicPr>
          <p:blipFill>
            <a:blip r:embed="rId4"/>
            <a:stretch>
              <a:fillRect/>
            </a:stretch>
          </p:blipFill>
          <p:spPr>
            <a:xfrm>
              <a:off x="4736941" y="2611229"/>
              <a:ext cx="4572000" cy="3225800"/>
            </a:xfrm>
            <a:prstGeom prst="rect">
              <a:avLst/>
            </a:prstGeom>
          </p:spPr>
        </p:pic>
        <p:sp>
          <p:nvSpPr>
            <p:cNvPr id="10" name="TextBox 9">
              <a:extLst>
                <a:ext uri="{FF2B5EF4-FFF2-40B4-BE49-F238E27FC236}">
                  <a16:creationId xmlns:a16="http://schemas.microsoft.com/office/drawing/2014/main" id="{D5E62067-79C3-0658-9AD6-5C06AE0FD9CF}"/>
                </a:ext>
              </a:extLst>
            </p:cNvPr>
            <p:cNvSpPr txBox="1"/>
            <p:nvPr/>
          </p:nvSpPr>
          <p:spPr>
            <a:xfrm>
              <a:off x="3631209" y="3886340"/>
              <a:ext cx="1255643" cy="369332"/>
            </a:xfrm>
            <a:prstGeom prst="rect">
              <a:avLst/>
            </a:prstGeom>
            <a:noFill/>
          </p:spPr>
          <p:txBody>
            <a:bodyPr wrap="square">
              <a:spAutoFit/>
            </a:bodyPr>
            <a:lstStyle/>
            <a:p>
              <a:r>
                <a:rPr lang="en-US" sz="1800" dirty="0"/>
                <a:t>Affirmative</a:t>
              </a:r>
            </a:p>
          </p:txBody>
        </p:sp>
        <p:sp>
          <p:nvSpPr>
            <p:cNvPr id="12" name="TextBox 11">
              <a:extLst>
                <a:ext uri="{FF2B5EF4-FFF2-40B4-BE49-F238E27FC236}">
                  <a16:creationId xmlns:a16="http://schemas.microsoft.com/office/drawing/2014/main" id="{107B53A2-9C83-7541-866F-28E1C2C9FA97}"/>
                </a:ext>
              </a:extLst>
            </p:cNvPr>
            <p:cNvSpPr txBox="1"/>
            <p:nvPr/>
          </p:nvSpPr>
          <p:spPr>
            <a:xfrm>
              <a:off x="6395119" y="5730745"/>
              <a:ext cx="1255643" cy="369332"/>
            </a:xfrm>
            <a:prstGeom prst="rect">
              <a:avLst/>
            </a:prstGeom>
            <a:noFill/>
          </p:spPr>
          <p:txBody>
            <a:bodyPr wrap="square">
              <a:spAutoFit/>
            </a:bodyPr>
            <a:lstStyle/>
            <a:p>
              <a:r>
                <a:rPr lang="en-US" sz="1800" dirty="0"/>
                <a:t>Particular</a:t>
              </a:r>
            </a:p>
          </p:txBody>
        </p:sp>
        <p:sp>
          <p:nvSpPr>
            <p:cNvPr id="13" name="TextBox 12">
              <a:extLst>
                <a:ext uri="{FF2B5EF4-FFF2-40B4-BE49-F238E27FC236}">
                  <a16:creationId xmlns:a16="http://schemas.microsoft.com/office/drawing/2014/main" id="{020ED73C-D13C-D181-E7BB-3ECB315624C7}"/>
                </a:ext>
              </a:extLst>
            </p:cNvPr>
            <p:cNvSpPr txBox="1"/>
            <p:nvPr/>
          </p:nvSpPr>
          <p:spPr>
            <a:xfrm>
              <a:off x="9159030" y="3854797"/>
              <a:ext cx="1255643" cy="369332"/>
            </a:xfrm>
            <a:prstGeom prst="rect">
              <a:avLst/>
            </a:prstGeom>
            <a:noFill/>
          </p:spPr>
          <p:txBody>
            <a:bodyPr wrap="square">
              <a:spAutoFit/>
            </a:bodyPr>
            <a:lstStyle/>
            <a:p>
              <a:r>
                <a:rPr lang="en-US" sz="1800" dirty="0"/>
                <a:t>Negative</a:t>
              </a:r>
            </a:p>
          </p:txBody>
        </p:sp>
        <p:sp>
          <p:nvSpPr>
            <p:cNvPr id="14" name="TextBox 13">
              <a:extLst>
                <a:ext uri="{FF2B5EF4-FFF2-40B4-BE49-F238E27FC236}">
                  <a16:creationId xmlns:a16="http://schemas.microsoft.com/office/drawing/2014/main" id="{A3AF8ED8-942F-5CEC-453E-D3B373809710}"/>
                </a:ext>
              </a:extLst>
            </p:cNvPr>
            <p:cNvSpPr txBox="1"/>
            <p:nvPr/>
          </p:nvSpPr>
          <p:spPr>
            <a:xfrm>
              <a:off x="6395119" y="2163515"/>
              <a:ext cx="1255643" cy="369332"/>
            </a:xfrm>
            <a:prstGeom prst="rect">
              <a:avLst/>
            </a:prstGeom>
            <a:noFill/>
          </p:spPr>
          <p:txBody>
            <a:bodyPr wrap="square">
              <a:spAutoFit/>
            </a:bodyPr>
            <a:lstStyle/>
            <a:p>
              <a:r>
                <a:rPr lang="en-US" sz="1800" dirty="0"/>
                <a:t>Universal</a:t>
              </a:r>
            </a:p>
          </p:txBody>
        </p:sp>
      </p:grpSp>
      <p:sp>
        <p:nvSpPr>
          <p:cNvPr id="16" name="TextBox 15">
            <a:extLst>
              <a:ext uri="{FF2B5EF4-FFF2-40B4-BE49-F238E27FC236}">
                <a16:creationId xmlns:a16="http://schemas.microsoft.com/office/drawing/2014/main" id="{778AB481-BE36-E843-9E5A-B15D7598B1D5}"/>
              </a:ext>
            </a:extLst>
          </p:cNvPr>
          <p:cNvSpPr txBox="1"/>
          <p:nvPr/>
        </p:nvSpPr>
        <p:spPr>
          <a:xfrm>
            <a:off x="9299713" y="1238662"/>
            <a:ext cx="2666999" cy="1631216"/>
          </a:xfrm>
          <a:prstGeom prst="rect">
            <a:avLst/>
          </a:prstGeom>
          <a:noFill/>
        </p:spPr>
        <p:txBody>
          <a:bodyPr wrap="square" rtlCol="0">
            <a:spAutoFit/>
          </a:bodyPr>
          <a:lstStyle/>
          <a:p>
            <a:r>
              <a:rPr lang="en-US" sz="2000" b="1" dirty="0"/>
              <a:t>Contradictories</a:t>
            </a:r>
            <a:r>
              <a:rPr lang="en-US" sz="2000" dirty="0"/>
              <a:t>:</a:t>
            </a:r>
          </a:p>
          <a:p>
            <a:r>
              <a:rPr lang="en-US" sz="2000" dirty="0"/>
              <a:t>Opposite corners are negations, as in A is true </a:t>
            </a:r>
            <a:r>
              <a:rPr lang="en-US" sz="2000" dirty="0" err="1"/>
              <a:t>iff</a:t>
            </a:r>
            <a:r>
              <a:rPr lang="en-US" sz="2000" dirty="0"/>
              <a:t> O is false, and I is true </a:t>
            </a:r>
            <a:r>
              <a:rPr lang="en-US" sz="2000" dirty="0" err="1"/>
              <a:t>iff</a:t>
            </a:r>
            <a:r>
              <a:rPr lang="en-US" sz="2000" dirty="0"/>
              <a:t> E is false </a:t>
            </a:r>
          </a:p>
        </p:txBody>
      </p:sp>
      <p:sp>
        <p:nvSpPr>
          <p:cNvPr id="17" name="TextBox 16">
            <a:extLst>
              <a:ext uri="{FF2B5EF4-FFF2-40B4-BE49-F238E27FC236}">
                <a16:creationId xmlns:a16="http://schemas.microsoft.com/office/drawing/2014/main" id="{F5BCBA66-28ED-BBEE-B6A2-52EF1836A9F1}"/>
              </a:ext>
            </a:extLst>
          </p:cNvPr>
          <p:cNvSpPr txBox="1"/>
          <p:nvPr/>
        </p:nvSpPr>
        <p:spPr>
          <a:xfrm>
            <a:off x="9299713" y="3034051"/>
            <a:ext cx="2666999" cy="1323439"/>
          </a:xfrm>
          <a:prstGeom prst="rect">
            <a:avLst/>
          </a:prstGeom>
          <a:noFill/>
        </p:spPr>
        <p:txBody>
          <a:bodyPr wrap="square" rtlCol="0">
            <a:spAutoFit/>
          </a:bodyPr>
          <a:lstStyle/>
          <a:p>
            <a:r>
              <a:rPr lang="en-US" sz="2000" b="1" dirty="0"/>
              <a:t>Contraries</a:t>
            </a:r>
            <a:r>
              <a:rPr lang="en-US" sz="2000" dirty="0"/>
              <a:t>:</a:t>
            </a:r>
          </a:p>
          <a:p>
            <a:r>
              <a:rPr lang="en-US" sz="2000" dirty="0"/>
              <a:t>A and E sentences cannot both be true, but can both be false</a:t>
            </a:r>
          </a:p>
        </p:txBody>
      </p:sp>
      <p:sp>
        <p:nvSpPr>
          <p:cNvPr id="18" name="TextBox 17">
            <a:extLst>
              <a:ext uri="{FF2B5EF4-FFF2-40B4-BE49-F238E27FC236}">
                <a16:creationId xmlns:a16="http://schemas.microsoft.com/office/drawing/2014/main" id="{3A129216-561B-4131-3813-092F7FE4D6E9}"/>
              </a:ext>
            </a:extLst>
          </p:cNvPr>
          <p:cNvSpPr txBox="1"/>
          <p:nvPr/>
        </p:nvSpPr>
        <p:spPr>
          <a:xfrm>
            <a:off x="9299713" y="4617612"/>
            <a:ext cx="2666999" cy="1323439"/>
          </a:xfrm>
          <a:prstGeom prst="rect">
            <a:avLst/>
          </a:prstGeom>
          <a:noFill/>
        </p:spPr>
        <p:txBody>
          <a:bodyPr wrap="square" rtlCol="0">
            <a:spAutoFit/>
          </a:bodyPr>
          <a:lstStyle/>
          <a:p>
            <a:r>
              <a:rPr lang="en-US" sz="2000" b="1" dirty="0"/>
              <a:t>Subcontraries</a:t>
            </a:r>
            <a:r>
              <a:rPr lang="en-US" sz="2000" dirty="0"/>
              <a:t>:</a:t>
            </a:r>
          </a:p>
          <a:p>
            <a:r>
              <a:rPr lang="en-US" sz="2000" dirty="0"/>
              <a:t>I and O sentences can both be true, but cannot both be false</a:t>
            </a:r>
          </a:p>
        </p:txBody>
      </p:sp>
      <p:sp>
        <p:nvSpPr>
          <p:cNvPr id="4" name="Title 6">
            <a:extLst>
              <a:ext uri="{FF2B5EF4-FFF2-40B4-BE49-F238E27FC236}">
                <a16:creationId xmlns:a16="http://schemas.microsoft.com/office/drawing/2014/main" id="{4CF372F7-19D4-96E5-5DD9-D7652C7E1703}"/>
              </a:ext>
            </a:extLst>
          </p:cNvPr>
          <p:cNvSpPr txBox="1">
            <a:spLocks/>
          </p:cNvSpPr>
          <p:nvPr/>
        </p:nvSpPr>
        <p:spPr>
          <a:xfrm>
            <a:off x="0" y="0"/>
            <a:ext cx="11482251" cy="95790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a:t>
            </a:r>
            <a:endParaRPr lang="en-US" dirty="0"/>
          </a:p>
        </p:txBody>
      </p:sp>
    </p:spTree>
    <p:extLst>
      <p:ext uri="{BB962C8B-B14F-4D97-AF65-F5344CB8AC3E}">
        <p14:creationId xmlns:p14="http://schemas.microsoft.com/office/powerpoint/2010/main" val="7860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088122" y="1288133"/>
            <a:ext cx="1010387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Philosophy and science must be done with words, but words are ambiguous and vague</a:t>
            </a:r>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dirty="0"/>
              <a:t>Develop an artificial language, one with exactitude required built into its very grammatical structure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dirty="0"/>
              <a:t>By translating natural languages into this language, we could see whether they were real questions and determine their truth conditions</a:t>
            </a:r>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dirty="0"/>
              <a:t>The German mathematician/logician/philosopher </a:t>
            </a:r>
            <a:r>
              <a:rPr lang="en-US" sz="2400" dirty="0" err="1"/>
              <a:t>Gottlob</a:t>
            </a:r>
            <a:r>
              <a:rPr lang="en-US" sz="2400" dirty="0"/>
              <a:t> Frege called his attempt at framing such a language </a:t>
            </a:r>
            <a:r>
              <a:rPr lang="en-US" sz="2400" dirty="0" err="1"/>
              <a:t>Begriffschrift</a:t>
            </a:r>
            <a:r>
              <a:rPr lang="en-US" sz="2400" dirty="0"/>
              <a:t>, or concept writing. It ultimately became truth-functional logic.</a:t>
            </a:r>
          </a:p>
        </p:txBody>
      </p:sp>
      <p:sp>
        <p:nvSpPr>
          <p:cNvPr id="6" name="Triangle 5">
            <a:extLst>
              <a:ext uri="{FF2B5EF4-FFF2-40B4-BE49-F238E27FC236}">
                <a16:creationId xmlns:a16="http://schemas.microsoft.com/office/drawing/2014/main" id="{C6BE065E-EB16-AC66-41BB-43F10173BEE8}"/>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16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313410" y="1443841"/>
            <a:ext cx="9639104" cy="3970318"/>
          </a:xfrm>
          <a:prstGeom prst="rect">
            <a:avLst/>
          </a:prstGeom>
          <a:noFill/>
        </p:spPr>
        <p:txBody>
          <a:bodyPr wrap="square" rtlCol="0">
            <a:spAutoFit/>
          </a:bodyPr>
          <a:lstStyle/>
          <a:p>
            <a:r>
              <a:rPr lang="en-US" sz="2400" dirty="0"/>
              <a:t>Function here means same thing as in math</a:t>
            </a:r>
          </a:p>
          <a:p>
            <a:pPr marL="800100" lvl="1" indent="-342900">
              <a:buFont typeface="Arial" panose="020B0604020202020204" pitchFamily="34" charset="0"/>
              <a:buChar char="•"/>
            </a:pPr>
            <a:r>
              <a:rPr lang="en-US" sz="2400" dirty="0"/>
              <a:t>y = f(x) means for every value of x there is a unique value of y</a:t>
            </a:r>
          </a:p>
          <a:p>
            <a:pPr marL="800100" lvl="1" indent="-342900">
              <a:buFont typeface="Arial" panose="020B0604020202020204" pitchFamily="34" charset="0"/>
              <a:buChar char="•"/>
            </a:pPr>
            <a:r>
              <a:rPr lang="en-US" sz="2400" dirty="0"/>
              <a:t>Takes in an input and spits out something well defined</a:t>
            </a:r>
          </a:p>
          <a:p>
            <a:pPr marL="800100" lvl="1" indent="-342900">
              <a:buFont typeface="Arial" panose="020B0604020202020204" pitchFamily="34" charset="0"/>
              <a:buChar char="•"/>
            </a:pPr>
            <a:r>
              <a:rPr lang="en-US" sz="2400" dirty="0"/>
              <a:t>But instead of numbers, truth values T and F</a:t>
            </a:r>
          </a:p>
          <a:p>
            <a:pPr marL="800100" lvl="1" indent="-342900">
              <a:buFont typeface="Arial" panose="020B0604020202020204" pitchFamily="34" charset="0"/>
              <a:buChar char="•"/>
            </a:pPr>
            <a:endParaRPr lang="en-US" sz="2400" dirty="0"/>
          </a:p>
          <a:p>
            <a:pPr marL="15875" lvl="1"/>
            <a:r>
              <a:rPr lang="en-US" sz="2400" dirty="0"/>
              <a:t>The goal in truth functional logic is to figure out, if we know the truth value of a particular sentence, what other sentences have to be true or false?</a:t>
            </a:r>
          </a:p>
          <a:p>
            <a:pPr marL="15875" lvl="1"/>
            <a:endParaRPr lang="en-US" sz="2400" dirty="0"/>
          </a:p>
          <a:p>
            <a:pPr marL="15875" lvl="1"/>
            <a:r>
              <a:rPr lang="en-US" sz="2400" dirty="0"/>
              <a:t>As with Aristotle, goal is for rules that are concerned with the form, content is irrelevant</a:t>
            </a:r>
          </a:p>
          <a:p>
            <a:pPr marL="171450" indent="-171450">
              <a:buFont typeface="Arial" panose="020B0604020202020204" pitchFamily="34" charset="0"/>
              <a:buChar char="•"/>
            </a:pPr>
            <a:endParaRPr lang="en-US" sz="1200"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riangle 2">
            <a:extLst>
              <a:ext uri="{FF2B5EF4-FFF2-40B4-BE49-F238E27FC236}">
                <a16:creationId xmlns:a16="http://schemas.microsoft.com/office/drawing/2014/main" id="{D81B5096-C6F2-66F0-B42A-E27173554858}"/>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5" name="Title 6">
            <a:extLst>
              <a:ext uri="{FF2B5EF4-FFF2-40B4-BE49-F238E27FC236}">
                <a16:creationId xmlns:a16="http://schemas.microsoft.com/office/drawing/2014/main" id="{3B4A7D15-D95A-CDF4-B332-0A87EE6CC3D5}"/>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Truth Functional Logic</a:t>
            </a:r>
            <a:endParaRPr lang="en-US" dirty="0"/>
          </a:p>
        </p:txBody>
      </p:sp>
    </p:spTree>
    <p:extLst>
      <p:ext uri="{BB962C8B-B14F-4D97-AF65-F5344CB8AC3E}">
        <p14:creationId xmlns:p14="http://schemas.microsoft.com/office/powerpoint/2010/main" val="225710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313410" y="1375452"/>
            <a:ext cx="9639104" cy="3046988"/>
          </a:xfrm>
          <a:prstGeom prst="rect">
            <a:avLst/>
          </a:prstGeom>
          <a:noFill/>
        </p:spPr>
        <p:txBody>
          <a:bodyPr wrap="square" rtlCol="0">
            <a:spAutoFit/>
          </a:bodyPr>
          <a:lstStyle/>
          <a:p>
            <a:r>
              <a:rPr lang="en-US" sz="2400" dirty="0"/>
              <a:t>Truth functional logic has two elements</a:t>
            </a:r>
          </a:p>
          <a:p>
            <a:pPr marL="800100" lvl="1" indent="-342900">
              <a:buFont typeface="Arial" panose="020B0604020202020204" pitchFamily="34" charset="0"/>
              <a:buChar char="•"/>
            </a:pPr>
            <a:r>
              <a:rPr lang="en-US" sz="2400" dirty="0"/>
              <a:t>Atomic sentences: Simple declarative sentences</a:t>
            </a:r>
          </a:p>
          <a:p>
            <a:pPr marL="800100" lvl="1" indent="-342900">
              <a:buFont typeface="Arial" panose="020B0604020202020204" pitchFamily="34" charset="0"/>
              <a:buChar char="•"/>
            </a:pPr>
            <a:r>
              <a:rPr lang="en-US" sz="2400" dirty="0"/>
              <a:t>Truth functional connective: a word that joins atomic sentences</a:t>
            </a:r>
          </a:p>
          <a:p>
            <a:pPr lvl="1"/>
            <a:endParaRPr lang="en-US" sz="2400" dirty="0"/>
          </a:p>
          <a:p>
            <a:r>
              <a:rPr lang="en-US" sz="2400" dirty="0"/>
              <a:t>The sky is blue AND I was born in 1872</a:t>
            </a:r>
          </a:p>
          <a:p>
            <a:endParaRPr lang="en-US" sz="2400" dirty="0"/>
          </a:p>
          <a:p>
            <a:r>
              <a:rPr lang="en-US" sz="2400" dirty="0"/>
              <a:t>A connective is truth functional </a:t>
            </a:r>
            <a:r>
              <a:rPr lang="en-US" sz="2400" dirty="0" err="1"/>
              <a:t>iff</a:t>
            </a:r>
            <a:r>
              <a:rPr lang="en-US" sz="2400" dirty="0"/>
              <a:t> the truth of the joined sentence can be determined as a function of its parts and the value of the connective</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riangle 4">
            <a:extLst>
              <a:ext uri="{FF2B5EF4-FFF2-40B4-BE49-F238E27FC236}">
                <a16:creationId xmlns:a16="http://schemas.microsoft.com/office/drawing/2014/main" id="{AA55280A-DD8B-7870-D7EA-88D85235D3B7}"/>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3" name="Title 6">
            <a:extLst>
              <a:ext uri="{FF2B5EF4-FFF2-40B4-BE49-F238E27FC236}">
                <a16:creationId xmlns:a16="http://schemas.microsoft.com/office/drawing/2014/main" id="{AE93E1A1-5032-8B93-233F-268F411765E9}"/>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Truth Functional Logic</a:t>
            </a:r>
            <a:endParaRPr lang="en-US" dirty="0"/>
          </a:p>
        </p:txBody>
      </p:sp>
    </p:spTree>
    <p:extLst>
      <p:ext uri="{BB962C8B-B14F-4D97-AF65-F5344CB8AC3E}">
        <p14:creationId xmlns:p14="http://schemas.microsoft.com/office/powerpoint/2010/main" val="125360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208182" y="1553832"/>
            <a:ext cx="9639104" cy="461665"/>
          </a:xfrm>
          <a:prstGeom prst="rect">
            <a:avLst/>
          </a:prstGeom>
          <a:noFill/>
        </p:spPr>
        <p:txBody>
          <a:bodyPr wrap="square" rtlCol="0">
            <a:spAutoFit/>
          </a:bodyPr>
          <a:lstStyle/>
          <a:p>
            <a:r>
              <a:rPr lang="en-US" sz="2400" dirty="0"/>
              <a:t>Truth functional connectives can be defined in truth tables</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4">
            <a:extLst>
              <a:ext uri="{FF2B5EF4-FFF2-40B4-BE49-F238E27FC236}">
                <a16:creationId xmlns:a16="http://schemas.microsoft.com/office/drawing/2014/main" id="{E50A12B5-8F5A-6394-96CD-6A74C889B7EC}"/>
              </a:ext>
            </a:extLst>
          </p:cNvPr>
          <p:cNvGraphicFramePr>
            <a:graphicFrameLocks noGrp="1"/>
          </p:cNvGraphicFramePr>
          <p:nvPr>
            <p:extLst>
              <p:ext uri="{D42A27DB-BD31-4B8C-83A1-F6EECF244321}">
                <p14:modId xmlns:p14="http://schemas.microsoft.com/office/powerpoint/2010/main" val="912493210"/>
              </p:ext>
            </p:extLst>
          </p:nvPr>
        </p:nvGraphicFramePr>
        <p:xfrm>
          <a:off x="3967288" y="2221992"/>
          <a:ext cx="3547674" cy="2414016"/>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240028">
                <a:tc gridSpan="3">
                  <a:txBody>
                    <a:bodyPr/>
                    <a:lstStyle/>
                    <a:p>
                      <a:pPr algn="ctr"/>
                      <a:r>
                        <a:rPr lang="en-US" sz="2400" dirty="0">
                          <a:solidFill>
                            <a:srgbClr val="13294B"/>
                          </a:solidFill>
                        </a:rPr>
                        <a:t>AND</a:t>
                      </a:r>
                    </a:p>
                  </a:txBody>
                  <a:tcPr marT="18288" marB="18288">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9579776"/>
                  </a:ext>
                </a:extLst>
              </a:tr>
              <a:tr h="240028">
                <a:tc>
                  <a:txBody>
                    <a:bodyPr/>
                    <a:lstStyle/>
                    <a:p>
                      <a:pPr algn="ctr"/>
                      <a:r>
                        <a:rPr lang="en-US" sz="2400" dirty="0">
                          <a:solidFill>
                            <a:srgbClr val="13294B"/>
                          </a:solidFill>
                        </a:rPr>
                        <a:t>P</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and Q</a:t>
                      </a:r>
                    </a:p>
                  </a:txBody>
                  <a:tcPr marT="18288" marB="1828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441968622"/>
                  </a:ext>
                </a:extLst>
              </a:tr>
            </a:tbl>
          </a:graphicData>
        </a:graphic>
      </p:graphicFrame>
      <p:sp>
        <p:nvSpPr>
          <p:cNvPr id="13" name="Triangle 12">
            <a:extLst>
              <a:ext uri="{FF2B5EF4-FFF2-40B4-BE49-F238E27FC236}">
                <a16:creationId xmlns:a16="http://schemas.microsoft.com/office/drawing/2014/main" id="{EE3949AE-55F6-C27E-E43E-8EF560881A0C}"/>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a:p>
            <a:pPr algn="ctr"/>
            <a:endParaRPr lang="en-US" sz="3200" dirty="0">
              <a:solidFill>
                <a:schemeClr val="tx1"/>
              </a:solidFill>
            </a:endParaRPr>
          </a:p>
        </p:txBody>
      </p:sp>
      <p:sp>
        <p:nvSpPr>
          <p:cNvPr id="5" name="Title 6">
            <a:extLst>
              <a:ext uri="{FF2B5EF4-FFF2-40B4-BE49-F238E27FC236}">
                <a16:creationId xmlns:a16="http://schemas.microsoft.com/office/drawing/2014/main" id="{D6EDBDBA-5909-3335-44CD-DD66E5C1F4A6}"/>
              </a:ext>
            </a:extLst>
          </p:cNvPr>
          <p:cNvSpPr txBox="1">
            <a:spLocks/>
          </p:cNvSpPr>
          <p:nvPr/>
        </p:nvSpPr>
        <p:spPr>
          <a:xfrm>
            <a:off x="0" y="0"/>
            <a:ext cx="11482251" cy="7351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Truth Functional Logic</a:t>
            </a:r>
            <a:endParaRPr lang="en-US" dirty="0"/>
          </a:p>
        </p:txBody>
      </p:sp>
    </p:spTree>
    <p:extLst>
      <p:ext uri="{BB962C8B-B14F-4D97-AF65-F5344CB8AC3E}">
        <p14:creationId xmlns:p14="http://schemas.microsoft.com/office/powerpoint/2010/main" val="460144050"/>
      </p:ext>
    </p:extLst>
  </p:cSld>
  <p:clrMapOvr>
    <a:masterClrMapping/>
  </p:clrMapOvr>
</p:sld>
</file>

<file path=ppt/theme/theme1.xml><?xml version="1.0" encoding="utf-8"?>
<a:theme xmlns:a="http://schemas.openxmlformats.org/drawingml/2006/main" name="Custom Design">
  <a:themeElements>
    <a:clrScheme name="Custom 5">
      <a:dk1>
        <a:srgbClr val="13284B"/>
      </a:dk1>
      <a:lt1>
        <a:srgbClr val="FFFFFF"/>
      </a:lt1>
      <a:dk2>
        <a:srgbClr val="1E3877"/>
      </a:dk2>
      <a:lt2>
        <a:srgbClr val="F8FAFC"/>
      </a:lt2>
      <a:accent1>
        <a:srgbClr val="FF552E"/>
      </a:accent1>
      <a:accent2>
        <a:srgbClr val="1D58A7"/>
      </a:accent2>
      <a:accent3>
        <a:srgbClr val="F5821E"/>
      </a:accent3>
      <a:accent4>
        <a:srgbClr val="009FD3"/>
      </a:accent4>
      <a:accent5>
        <a:srgbClr val="DD3403"/>
      </a:accent5>
      <a:accent6>
        <a:srgbClr val="D2D2D2"/>
      </a:accent6>
      <a:hlink>
        <a:srgbClr val="1D58A7"/>
      </a:hlink>
      <a:folHlink>
        <a:srgbClr val="DD340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9" id="{EB6B2FBE-53CE-AE45-9D18-D10FBF4063E0}" vid="{7AC8A834-0896-8341-9AC3-2DE1C842C7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Custom Design</Template>
  <TotalTime>13118</TotalTime>
  <Words>2226</Words>
  <Application>Microsoft Macintosh PowerPoint</Application>
  <PresentationFormat>Widescreen</PresentationFormat>
  <Paragraphs>628</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Georgia</vt:lpstr>
      <vt:lpstr>Wingdings</vt:lpstr>
      <vt:lpstr>Custom Design</vt:lpstr>
      <vt:lpstr>BCOG 100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Willits, Jon Anthony</dc:creator>
  <cp:lastModifiedBy>Willits, Jon Anthony</cp:lastModifiedBy>
  <cp:revision>351</cp:revision>
  <dcterms:created xsi:type="dcterms:W3CDTF">2022-08-22T20:35:14Z</dcterms:created>
  <dcterms:modified xsi:type="dcterms:W3CDTF">2025-09-10T23:20:59Z</dcterms:modified>
</cp:coreProperties>
</file>