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84" r:id="rId3"/>
    <p:sldId id="300" r:id="rId4"/>
    <p:sldId id="331" r:id="rId5"/>
    <p:sldId id="286" r:id="rId6"/>
    <p:sldId id="287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292" r:id="rId17"/>
    <p:sldId id="294" r:id="rId18"/>
    <p:sldId id="342" r:id="rId19"/>
    <p:sldId id="343" r:id="rId20"/>
    <p:sldId id="341" r:id="rId21"/>
    <p:sldId id="344" r:id="rId22"/>
    <p:sldId id="345" r:id="rId23"/>
    <p:sldId id="299" r:id="rId24"/>
    <p:sldId id="346" r:id="rId25"/>
    <p:sldId id="347" r:id="rId26"/>
    <p:sldId id="348" r:id="rId27"/>
    <p:sldId id="349" r:id="rId28"/>
    <p:sldId id="350" r:id="rId29"/>
    <p:sldId id="351" r:id="rId30"/>
    <p:sldId id="305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16" r:id="rId40"/>
    <p:sldId id="360" r:id="rId41"/>
    <p:sldId id="361" r:id="rId42"/>
    <p:sldId id="362" r:id="rId43"/>
    <p:sldId id="363" r:id="rId44"/>
    <p:sldId id="364" r:id="rId45"/>
    <p:sldId id="365" r:id="rId46"/>
    <p:sldId id="323" r:id="rId47"/>
    <p:sldId id="370" r:id="rId48"/>
    <p:sldId id="371" r:id="rId49"/>
    <p:sldId id="366" r:id="rId50"/>
    <p:sldId id="367" r:id="rId51"/>
    <p:sldId id="368" r:id="rId52"/>
    <p:sldId id="369" r:id="rId53"/>
    <p:sldId id="372" r:id="rId54"/>
    <p:sldId id="373" r:id="rId55"/>
  </p:sldIdLst>
  <p:sldSz cx="9144000" cy="5143500" type="screen16x9"/>
  <p:notesSz cx="6858000" cy="9144000"/>
  <p:embeddedFontLst>
    <p:embeddedFont>
      <p:font typeface="Montserrat" panose="020B0604020202020204" charset="0"/>
      <p:regular r:id="rId57"/>
      <p:bold r:id="rId58"/>
      <p:italic r:id="rId59"/>
      <p:boldItalic r:id="rId60"/>
    </p:embeddedFont>
    <p:embeddedFont>
      <p:font typeface="Montserrat ExtraBold" panose="020B0604020202020204" charset="0"/>
      <p:bold r:id="rId61"/>
      <p:boldItalic r:id="rId62"/>
    </p:embeddedFont>
    <p:embeddedFont>
      <p:font typeface="Montserrat Ligh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A9CC7-8278-4D26-A8DA-49E458208509}">
  <a:tblStyle styleId="{5E6A9CC7-8278-4D26-A8DA-49E458208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wiseman/DS300/blob/master/Notebooks/Post%20Clustering.ipyn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eddit/reddit-comments-may-2015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607218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dirty="0"/>
              <a:t>Utilizing Clustering Techniques to Generate Reddit Recommendations</a:t>
            </a:r>
            <a:br>
              <a:rPr lang="en-US" sz="3500" dirty="0"/>
            </a:br>
            <a:br>
              <a:rPr lang="en-US" sz="3500" dirty="0"/>
            </a:br>
            <a:endParaRPr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B7C06-D2F2-4DFA-9A22-0D412BBCCF21}"/>
              </a:ext>
            </a:extLst>
          </p:cNvPr>
          <p:cNvSpPr txBox="1"/>
          <p:nvPr/>
        </p:nvSpPr>
        <p:spPr>
          <a:xfrm>
            <a:off x="3836582" y="3168502"/>
            <a:ext cx="4210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Jonathan Wiseman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November 19, 2019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DS 300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F28-423E-4A17-9967-1E8ABB0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2481-2A0E-4EF4-9B43-CF8C0F47C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these numeric representations of documents and relevant similarity measures, we can perform clustering</a:t>
            </a:r>
          </a:p>
          <a:p>
            <a:r>
              <a:rPr lang="en-US" dirty="0"/>
              <a:t>Can use any of the traditional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Agglomerative Hierarchical</a:t>
            </a:r>
          </a:p>
          <a:p>
            <a:pPr lvl="1"/>
            <a:r>
              <a:rPr lang="en-US" dirty="0"/>
              <a:t>DBSCAN and OPTICS</a:t>
            </a:r>
          </a:p>
          <a:p>
            <a:pPr lvl="1"/>
            <a:r>
              <a:rPr lang="en-US" dirty="0"/>
              <a:t>Affinity Propagation</a:t>
            </a:r>
          </a:p>
          <a:p>
            <a:pPr lvl="1"/>
            <a:r>
              <a:rPr lang="en-US" dirty="0"/>
              <a:t>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5F88-35E6-4C17-AC0A-777FE4EAD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61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C506-2E9C-47B0-A59C-BA382727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Vectors in Two-Dimensions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3EA1A-CF40-430C-81BE-7065C6F70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190B6-1B05-4985-9DEE-895AC3D2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301"/>
            <a:ext cx="9144000" cy="44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21A4-F57D-48B8-8F1A-3F253F55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Small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BBB-33A4-41ED-BC31-C9DF523AC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 of dimensionality: these matrixes are huge!</a:t>
            </a:r>
          </a:p>
          <a:p>
            <a:r>
              <a:rPr lang="en-US" dirty="0"/>
              <a:t>Must perform some decomposition: lose variance in data and have yet another hyperparameter to tune</a:t>
            </a:r>
          </a:p>
          <a:p>
            <a:r>
              <a:rPr lang="en-US" dirty="0"/>
              <a:t>Another approach: document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0ED7-9175-4D3E-B950-FA03F7DC1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0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E7E-EB42-46D6-9F88-3BB24C22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BD6D-6646-4178-8EE2-0D987255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another way to produce numeric representations of text?</a:t>
            </a:r>
          </a:p>
          <a:p>
            <a:r>
              <a:rPr lang="en-US" dirty="0"/>
              <a:t>Doc2Vec: “learn continuous distributed vector representations for pieces of text”</a:t>
            </a:r>
          </a:p>
          <a:p>
            <a:r>
              <a:rPr lang="en-US" dirty="0"/>
              <a:t>Many implementations exist</a:t>
            </a:r>
          </a:p>
          <a:p>
            <a:r>
              <a:rPr lang="en-US" dirty="0"/>
              <a:t>Can choose final dimension of vectors</a:t>
            </a:r>
          </a:p>
          <a:p>
            <a:pPr lvl="1"/>
            <a:r>
              <a:rPr lang="en-US" dirty="0"/>
              <a:t>Memory and specification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94D2-52C7-4222-A806-AEFC96ED9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30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393-80E6-4B56-9E52-A157C9DF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A88A-F14D-4636-A1F9-A474B9BE7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concise numeric representations</a:t>
            </a:r>
          </a:p>
          <a:p>
            <a:pPr lvl="1"/>
            <a:r>
              <a:rPr lang="en-US" dirty="0"/>
              <a:t>Dimensions greatly reduced</a:t>
            </a:r>
          </a:p>
          <a:p>
            <a:pPr lvl="1"/>
            <a:r>
              <a:rPr lang="en-US" dirty="0"/>
              <a:t>Reduces computation time</a:t>
            </a:r>
          </a:p>
          <a:p>
            <a:pPr lvl="1"/>
            <a:r>
              <a:rPr lang="en-US" dirty="0"/>
              <a:t>Opens up more algorithms</a:t>
            </a:r>
          </a:p>
          <a:p>
            <a:r>
              <a:rPr lang="en-US" dirty="0"/>
              <a:t>Unsupervised algorithm</a:t>
            </a:r>
          </a:p>
          <a:p>
            <a:r>
              <a:rPr lang="en-US" dirty="0"/>
              <a:t>Can be trained on a specific corpus: can draw out differences specific to your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5489-77B8-47C7-A260-8689D6C9D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72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D89-B304-4152-B0FF-7C43B8E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5E02-DEDD-446F-A700-322BAB516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A picture containing sky, flying&#10;&#10;Description automatically generated">
            <a:extLst>
              <a:ext uri="{FF2B5EF4-FFF2-40B4-BE49-F238E27FC236}">
                <a16:creationId xmlns:a16="http://schemas.microsoft.com/office/drawing/2014/main" id="{E226D291-817F-4688-820A-6498E20E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7" y="749100"/>
            <a:ext cx="7158825" cy="4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9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E69-2B64-4FFD-A6DF-BFBDBFC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1948F-9942-4628-A1F3-79E98E534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interesting topic area</a:t>
            </a:r>
          </a:p>
          <a:p>
            <a:r>
              <a:rPr lang="en-US" dirty="0"/>
              <a:t>What if we were able to recommend subreddits or posts to users based on clustering?</a:t>
            </a:r>
          </a:p>
          <a:p>
            <a:r>
              <a:rPr lang="en-US" dirty="0"/>
              <a:t>Can we visualize subreddits and posts based on their numeric representations?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0B05-CF26-4256-830D-1490EBFEF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46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B1D-D3F1-4199-BD74-22D95A60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7F83-107F-47FE-8277-30E796FA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 &amp; Models</a:t>
            </a:r>
          </a:p>
        </p:txBody>
      </p:sp>
    </p:spTree>
    <p:extLst>
      <p:ext uri="{BB962C8B-B14F-4D97-AF65-F5344CB8AC3E}">
        <p14:creationId xmlns:p14="http://schemas.microsoft.com/office/powerpoint/2010/main" val="102878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F673-EFE3-46C4-9E29-D5E0DC3E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note 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1284-3A00-448F-A955-98499DB4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037" y="1598987"/>
            <a:ext cx="6455700" cy="2902500"/>
          </a:xfrm>
        </p:spPr>
        <p:txBody>
          <a:bodyPr/>
          <a:lstStyle/>
          <a:p>
            <a:r>
              <a:rPr lang="en-US" sz="1700" dirty="0"/>
              <a:t>What did we notice from the previous two visualizations?</a:t>
            </a:r>
          </a:p>
          <a:p>
            <a:pPr lvl="1"/>
            <a:r>
              <a:rPr lang="en-US" sz="1700" dirty="0"/>
              <a:t>Lots of overlap </a:t>
            </a:r>
            <a:r>
              <a:rPr lang="en-US" sz="1700" dirty="0">
                <a:sym typeface="Wingdings" panose="05000000000000000000" pitchFamily="2" charset="2"/>
              </a:rPr>
              <a:t> poor silhouette score</a:t>
            </a:r>
          </a:p>
          <a:p>
            <a:r>
              <a:rPr lang="en-US" sz="1700" dirty="0">
                <a:sym typeface="Wingdings" panose="05000000000000000000" pitchFamily="2" charset="2"/>
              </a:rPr>
              <a:t>What if we had labels for each point?</a:t>
            </a:r>
          </a:p>
          <a:p>
            <a:pPr lvl="1"/>
            <a:r>
              <a:rPr lang="en-US" sz="1700" dirty="0">
                <a:sym typeface="Wingdings" panose="05000000000000000000" pitchFamily="2" charset="2"/>
              </a:rPr>
              <a:t>Then we could use external measures to assess model accuracy</a:t>
            </a:r>
          </a:p>
          <a:p>
            <a:r>
              <a:rPr lang="en-US" sz="1700" dirty="0">
                <a:sym typeface="Wingdings" panose="05000000000000000000" pitchFamily="2" charset="2"/>
              </a:rPr>
              <a:t>Completeness: observations in the same class are in the same cluster</a:t>
            </a:r>
          </a:p>
          <a:p>
            <a:r>
              <a:rPr lang="en-US" sz="1700" dirty="0">
                <a:sym typeface="Wingdings" panose="05000000000000000000" pitchFamily="2" charset="2"/>
              </a:rPr>
              <a:t>Homogeneity: clusters contain observations that have the same class</a:t>
            </a:r>
          </a:p>
          <a:p>
            <a:r>
              <a:rPr lang="en-US" sz="1700" dirty="0">
                <a:sym typeface="Wingdings" panose="05000000000000000000" pitchFamily="2" charset="2"/>
              </a:rPr>
              <a:t>V-Score: average of completeness and homogeneity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8794-D44C-42D6-A4D0-FDB927474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27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56C5-16A5-4B76-B877-D929585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metrics should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A550-1F85-43E3-AE2E-B7B286ACB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necessarily want all observations from a class in the same cluster?</a:t>
            </a:r>
          </a:p>
          <a:p>
            <a:pPr lvl="1"/>
            <a:r>
              <a:rPr lang="en-US" dirty="0"/>
              <a:t>For subreddits that’s fine, but there are thousands of posts</a:t>
            </a:r>
          </a:p>
          <a:p>
            <a:pPr lvl="1"/>
            <a:r>
              <a:rPr lang="en-US" dirty="0"/>
              <a:t>Putting all posts in the same cluster would produce massive clusters which are not helpful</a:t>
            </a:r>
          </a:p>
          <a:p>
            <a:r>
              <a:rPr lang="en-US" dirty="0"/>
              <a:t>Main focus should be on maximizing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49877-F8B7-4BFD-B7EA-CF0260690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58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BBE1-0568-4172-AACD-97600CCA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D096-C65C-45A4-96DB-8CC6F72D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613273"/>
            <a:ext cx="6455700" cy="3412589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sz="1900" dirty="0"/>
              <a:t>Introduction and Aim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Document clustering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Algorithms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Metrics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How to represent documents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Reddit and its API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scraping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cleaning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Making document vectors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Clustering and Experiments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Application and Results</a:t>
            </a:r>
          </a:p>
          <a:p>
            <a:pPr>
              <a:buFont typeface="+mj-lt"/>
              <a:buAutoNum type="arabicPeriod"/>
            </a:pPr>
            <a:r>
              <a:rPr lang="en-US" sz="1900"/>
              <a:t>Conclusion</a:t>
            </a: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028F-0301-4C8C-BBB9-6D788D891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639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C42-1017-4B59-B410-5BDDC2E2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877C-0EFF-43A0-96AA-1ABFDE9FD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PRAW: an API for interacting with Reddit</a:t>
            </a:r>
          </a:p>
          <a:p>
            <a:pPr lvl="1"/>
            <a:r>
              <a:rPr lang="en-US" dirty="0"/>
              <a:t>Need an account and to set up a developer application</a:t>
            </a:r>
          </a:p>
          <a:p>
            <a:r>
              <a:rPr lang="en-US" dirty="0"/>
              <a:t>Since we need labels, collect by category</a:t>
            </a:r>
          </a:p>
          <a:p>
            <a:r>
              <a:rPr lang="en-US" dirty="0"/>
              <a:t>Compiled a list of 8 categories and ~5 subreddits in each category</a:t>
            </a:r>
          </a:p>
          <a:p>
            <a:r>
              <a:rPr lang="en-US" dirty="0"/>
              <a:t>Scraped top first- and second-level posts from 30 most upvoted posts on each sub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7E70-0D8C-4E62-A86B-837052818C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96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F06E-FF54-4864-85C7-37C0DD3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86D1-1372-4B73-841B-AC1E9E58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~3000 comments for each subreddit</a:t>
            </a:r>
          </a:p>
          <a:p>
            <a:pPr lvl="1"/>
            <a:r>
              <a:rPr lang="en-US" dirty="0"/>
              <a:t>~100 comments per post</a:t>
            </a:r>
          </a:p>
          <a:p>
            <a:pPr lvl="1"/>
            <a:r>
              <a:rPr lang="en-US" dirty="0"/>
              <a:t>30 posts per sub</a:t>
            </a:r>
          </a:p>
          <a:p>
            <a:r>
              <a:rPr lang="en-US" dirty="0"/>
              <a:t>37 subs total</a:t>
            </a:r>
          </a:p>
          <a:p>
            <a:pPr lvl="1"/>
            <a:r>
              <a:rPr lang="en-US" dirty="0"/>
              <a:t>~111,000 comments total</a:t>
            </a:r>
          </a:p>
          <a:p>
            <a:r>
              <a:rPr lang="en-US" dirty="0"/>
              <a:t>Some don’t have that many comments: reading subs are pretty barren (no controversial opinions presented in there)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99BB-1770-46C6-80B7-998F7916B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47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267-3CFE-484D-B1E2-F2417AE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7248-C212-426B-AF5D-78E262B9D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limited by </a:t>
            </a:r>
            <a:r>
              <a:rPr lang="en-US" dirty="0" err="1"/>
              <a:t>tf-idf</a:t>
            </a:r>
            <a:r>
              <a:rPr lang="en-US" dirty="0"/>
              <a:t> vectorization: k-means is the only one fast enough (mini-batch variant)</a:t>
            </a:r>
          </a:p>
          <a:p>
            <a:r>
              <a:rPr lang="en-US" dirty="0"/>
              <a:t>With embeddings, can add:</a:t>
            </a:r>
          </a:p>
          <a:p>
            <a:pPr lvl="1"/>
            <a:r>
              <a:rPr lang="en-US" b="1" dirty="0"/>
              <a:t>Hierarchical:</a:t>
            </a:r>
            <a:r>
              <a:rPr lang="en-US" dirty="0"/>
              <a:t> Agglomerative Hierarchical</a:t>
            </a:r>
          </a:p>
          <a:p>
            <a:pPr lvl="1"/>
            <a:r>
              <a:rPr lang="en-US" b="1" dirty="0"/>
              <a:t>Density-based:</a:t>
            </a:r>
            <a:r>
              <a:rPr lang="en-US" dirty="0"/>
              <a:t> DBSCAN &amp; OPTICS </a:t>
            </a:r>
          </a:p>
          <a:p>
            <a:pPr lvl="1"/>
            <a:r>
              <a:rPr lang="en-US" b="1" dirty="0"/>
              <a:t>Other:</a:t>
            </a:r>
            <a:r>
              <a:rPr lang="en-US" dirty="0"/>
              <a:t> Affinity Propagation &amp; 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A2C6-460D-4B72-BC03-33BB362BA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860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078-746B-435D-93BE-42B5027E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3E76-BE4C-4716-BC02-478BDB9EF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Cleaning and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69056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63A-7902-42CF-A4B5-68A5299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 word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1302-0219-4EFC-A5C1-C3D556C3B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words are important</a:t>
            </a:r>
          </a:p>
          <a:p>
            <a:pPr lvl="1"/>
            <a:r>
              <a:rPr lang="en-US" dirty="0"/>
              <a:t>A, the, it, him, her, and, but, because, etc.</a:t>
            </a:r>
          </a:p>
          <a:p>
            <a:pPr lvl="1"/>
            <a:r>
              <a:rPr lang="en-US" dirty="0"/>
              <a:t>Called stop words</a:t>
            </a:r>
          </a:p>
          <a:p>
            <a:r>
              <a:rPr lang="en-US" dirty="0"/>
              <a:t>NLTK: very useful natural language processing library in Python</a:t>
            </a:r>
          </a:p>
          <a:p>
            <a:r>
              <a:rPr lang="en-US" dirty="0"/>
              <a:t>For each post, stop words were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DFBF-65B8-4C07-8631-7266FE137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08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1B2F-A254-4BB8-9677-AAC0C074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51C6-B7DD-487D-ADA4-5B9E9581A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How about different forms of the same word?</a:t>
            </a:r>
          </a:p>
          <a:p>
            <a:pPr lvl="1"/>
            <a:r>
              <a:rPr lang="en-US" sz="1800" dirty="0"/>
              <a:t>Pay, pays, paid, payment, etc.</a:t>
            </a:r>
          </a:p>
          <a:p>
            <a:r>
              <a:rPr lang="en-US" sz="1800" dirty="0"/>
              <a:t>Different approaches to reduce to base form: stemming and lemmatization</a:t>
            </a:r>
          </a:p>
          <a:p>
            <a:pPr lvl="1"/>
            <a:r>
              <a:rPr lang="en-US" sz="1800" dirty="0"/>
              <a:t>Stemming: “chopping off” endings</a:t>
            </a:r>
          </a:p>
          <a:p>
            <a:pPr lvl="1"/>
            <a:r>
              <a:rPr lang="en-US" sz="1800" dirty="0"/>
              <a:t>Lemmatization: uses morphological analysis</a:t>
            </a:r>
          </a:p>
          <a:p>
            <a:r>
              <a:rPr lang="en-US" sz="1800" dirty="0"/>
              <a:t>Approaches:</a:t>
            </a:r>
          </a:p>
          <a:p>
            <a:pPr lvl="1"/>
            <a:r>
              <a:rPr lang="en-US" sz="1800" dirty="0"/>
              <a:t>Lancaster Stemmer</a:t>
            </a:r>
          </a:p>
          <a:p>
            <a:pPr lvl="1"/>
            <a:r>
              <a:rPr lang="en-US" sz="1800" dirty="0"/>
              <a:t>Porter Stemmer</a:t>
            </a:r>
          </a:p>
          <a:p>
            <a:pPr lvl="1"/>
            <a:r>
              <a:rPr lang="en-US" sz="1800" dirty="0" err="1"/>
              <a:t>Lemmatizer</a:t>
            </a:r>
            <a:r>
              <a:rPr lang="en-US" sz="1800" dirty="0"/>
              <a:t> (using WordNet)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65B1-CAD2-4FAF-98CC-27327D75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86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51F3-ED46-43FB-AA54-3E37DF4D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vs. Lemmatization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0DD3-6603-44BD-907C-6364DC215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3601-1F48-439C-85CF-866792F65EC4}"/>
              </a:ext>
            </a:extLst>
          </p:cNvPr>
          <p:cNvGrpSpPr/>
          <p:nvPr/>
        </p:nvGrpSpPr>
        <p:grpSpPr>
          <a:xfrm>
            <a:off x="49432" y="2575258"/>
            <a:ext cx="3986212" cy="2394141"/>
            <a:chOff x="325242" y="1743102"/>
            <a:chExt cx="3986212" cy="239414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ADB8EB-C4DA-4EEE-8D79-E8A2E593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42" y="1743102"/>
              <a:ext cx="3986212" cy="21259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DDF4D-B160-4692-B9B1-6A58B6D2C2FA}"/>
                </a:ext>
              </a:extLst>
            </p:cNvPr>
            <p:cNvSpPr txBox="1"/>
            <p:nvPr/>
          </p:nvSpPr>
          <p:spPr>
            <a:xfrm>
              <a:off x="642939" y="3829466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Lancaster Stemmer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35B0B1-FE56-4AEF-B7D0-BBE8199E0D06}"/>
              </a:ext>
            </a:extLst>
          </p:cNvPr>
          <p:cNvGrpSpPr/>
          <p:nvPr/>
        </p:nvGrpSpPr>
        <p:grpSpPr>
          <a:xfrm>
            <a:off x="4726367" y="2498314"/>
            <a:ext cx="4135935" cy="2405425"/>
            <a:chOff x="4929486" y="1857375"/>
            <a:chExt cx="4135935" cy="2405425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771321-FFA7-439B-B70E-748A2E0A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208" y="1857375"/>
              <a:ext cx="3986213" cy="21259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BE43F7-47D3-4932-BD92-CC54EF937F26}"/>
                </a:ext>
              </a:extLst>
            </p:cNvPr>
            <p:cNvSpPr txBox="1"/>
            <p:nvPr/>
          </p:nvSpPr>
          <p:spPr>
            <a:xfrm>
              <a:off x="4929486" y="3955023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Porter Stemmer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901005-41F0-4665-842E-272661CBDD7D}"/>
              </a:ext>
            </a:extLst>
          </p:cNvPr>
          <p:cNvGrpSpPr/>
          <p:nvPr/>
        </p:nvGrpSpPr>
        <p:grpSpPr>
          <a:xfrm>
            <a:off x="2318101" y="696300"/>
            <a:ext cx="4282678" cy="2489954"/>
            <a:chOff x="2548534" y="18098"/>
            <a:chExt cx="4282678" cy="2489954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1EFBE8D-D8A0-481A-8923-3CF952AC7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8534" y="18098"/>
              <a:ext cx="4282678" cy="22840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69EE44-9FA6-4FA3-851D-A4BCC5E91484}"/>
                </a:ext>
              </a:extLst>
            </p:cNvPr>
            <p:cNvSpPr txBox="1"/>
            <p:nvPr/>
          </p:nvSpPr>
          <p:spPr>
            <a:xfrm>
              <a:off x="3407569" y="2200275"/>
              <a:ext cx="255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Lemmatizer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77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A0C-9CDF-40AB-8218-B5BD8FE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one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45C0-6F07-4DAB-903F-BA1DCB418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significant difference between them</a:t>
            </a:r>
          </a:p>
          <a:p>
            <a:r>
              <a:rPr lang="en-US" dirty="0"/>
              <a:t>However, lemmatization allows us to produce word clouds as an EDA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303DC-7FEE-4478-ABC1-4C2F5F066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68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AA2-6F61-4AAF-8F29-17FDD48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B6D1-701A-4208-A757-1377AA98C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 mentioned, two approaches to vectorization</a:t>
            </a:r>
          </a:p>
          <a:p>
            <a:pPr lvl="1"/>
            <a:r>
              <a:rPr lang="en-US" sz="2000" dirty="0"/>
              <a:t>TF-IDF Vectorizer (using SK-Learn implementation)</a:t>
            </a:r>
          </a:p>
          <a:p>
            <a:pPr lvl="1"/>
            <a:r>
              <a:rPr lang="en-US" sz="2000" dirty="0"/>
              <a:t>Word Embeddings (using </a:t>
            </a:r>
            <a:r>
              <a:rPr lang="en-US" sz="2000" dirty="0" err="1"/>
              <a:t>Gensim</a:t>
            </a:r>
            <a:r>
              <a:rPr lang="en-US" sz="2000" dirty="0"/>
              <a:t> implementation)</a:t>
            </a:r>
          </a:p>
          <a:p>
            <a:r>
              <a:rPr lang="en-US" sz="2000" dirty="0"/>
              <a:t>Trained embeddings on dataset (without reading subs included)</a:t>
            </a:r>
          </a:p>
          <a:p>
            <a:pPr lvl="1"/>
            <a:r>
              <a:rPr lang="en-US" sz="2000" dirty="0"/>
              <a:t>Treated dimension as a hyperparameter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323B-2085-4AC5-94BD-F00D2B08D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6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0C3A-D887-4B48-9C18-752346FA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6C376-DB2F-405B-9EAC-FFB1DC629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747624F-E52E-4BE2-BEA5-BAE51B6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4" y="696300"/>
            <a:ext cx="2423044" cy="42148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CA1877-80B6-4397-B4BA-1E29B829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6" y="696300"/>
            <a:ext cx="2173815" cy="421481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DCE2FE3-8C9D-4454-A09F-7990EE85AAF0}"/>
              </a:ext>
            </a:extLst>
          </p:cNvPr>
          <p:cNvSpPr/>
          <p:nvPr/>
        </p:nvSpPr>
        <p:spPr>
          <a:xfrm>
            <a:off x="3593306" y="750094"/>
            <a:ext cx="264319" cy="17073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EBFD-3515-42D1-9C90-733DD2BF796F}"/>
              </a:ext>
            </a:extLst>
          </p:cNvPr>
          <p:cNvSpPr txBox="1"/>
          <p:nvPr/>
        </p:nvSpPr>
        <p:spPr>
          <a:xfrm>
            <a:off x="3857625" y="1439251"/>
            <a:ext cx="112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range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990CED-F9CC-4110-9CCA-55F7B03BC4C3}"/>
              </a:ext>
            </a:extLst>
          </p:cNvPr>
          <p:cNvSpPr/>
          <p:nvPr/>
        </p:nvSpPr>
        <p:spPr>
          <a:xfrm rot="10800000">
            <a:off x="5799988" y="2164556"/>
            <a:ext cx="278606" cy="5232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6A056-5080-434A-84FE-4F2C9F15E3DE}"/>
              </a:ext>
            </a:extLst>
          </p:cNvPr>
          <p:cNvSpPr txBox="1"/>
          <p:nvPr/>
        </p:nvSpPr>
        <p:spPr>
          <a:xfrm>
            <a:off x="4669745" y="1949112"/>
            <a:ext cx="153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Maximizes homogeneity, keeps some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27428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11-C672-4FFB-881F-6ECD6BC3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05C88-72BA-4487-A6CC-57F8C5E8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E32-82AB-4F07-AE09-A966AD504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853F-DAB0-4D48-A611-B1A68D60D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687652"/>
            <a:ext cx="4450556" cy="784800"/>
          </a:xfrm>
        </p:spPr>
        <p:txBody>
          <a:bodyPr/>
          <a:lstStyle/>
          <a:p>
            <a:r>
              <a:rPr lang="en-US" dirty="0"/>
              <a:t>Clustering Algorithms, TF-IDF Vectors vs. Embeddings</a:t>
            </a:r>
          </a:p>
        </p:txBody>
      </p:sp>
    </p:spTree>
    <p:extLst>
      <p:ext uri="{BB962C8B-B14F-4D97-AF65-F5344CB8AC3E}">
        <p14:creationId xmlns:p14="http://schemas.microsoft.com/office/powerpoint/2010/main" val="2130677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CC1-DAD3-4FE0-A369-1BB85132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EEA7-680D-4789-9BAF-9C8CC91C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275" y="1448968"/>
            <a:ext cx="6455700" cy="1887164"/>
          </a:xfrm>
        </p:spPr>
        <p:txBody>
          <a:bodyPr/>
          <a:lstStyle/>
          <a:p>
            <a:r>
              <a:rPr lang="en-US" sz="1800" dirty="0"/>
              <a:t>Standard process: find ideal k value, cluster, view results</a:t>
            </a:r>
          </a:p>
          <a:p>
            <a:pPr lvl="1"/>
            <a:r>
              <a:rPr lang="en-US" sz="1800" dirty="0"/>
              <a:t>Have a k already from number of categories</a:t>
            </a:r>
          </a:p>
          <a:p>
            <a:pPr lvl="1"/>
            <a:r>
              <a:rPr lang="en-US" sz="1800" dirty="0"/>
              <a:t>Still search for ideal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1C6C-2552-4240-818E-887B69F020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624A34-E821-40B2-8F07-15E68948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4" y="2768431"/>
            <a:ext cx="3354851" cy="230028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62FF015-BF05-49DC-B486-BF95D80A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17" y="2768480"/>
            <a:ext cx="3440691" cy="23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0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23F-AAFB-472E-8163-262076D7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F271-5E55-4591-9F77-3203B779A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number of clusters can improve homogeneity</a:t>
            </a:r>
          </a:p>
          <a:p>
            <a:r>
              <a:rPr lang="en-US" dirty="0"/>
              <a:t>Overlapping clusters </a:t>
            </a:r>
            <a:r>
              <a:rPr lang="en-US" dirty="0">
                <a:sym typeface="Wingdings" panose="05000000000000000000" pitchFamily="2" charset="2"/>
              </a:rPr>
              <a:t> low silhouette score</a:t>
            </a:r>
          </a:p>
          <a:p>
            <a:r>
              <a:rPr lang="en-US" dirty="0">
                <a:sym typeface="Wingdings" panose="05000000000000000000" pitchFamily="2" charset="2"/>
              </a:rPr>
              <a:t>Worthwhile to search for ideal number of clusters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7279-450D-4358-BEFF-717FFEA68E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7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DA9F-33A5-4647-ADB4-107CFD17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Agglomerative Hierarchical with 11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4976-00D0-46BC-AFD7-EFC349FCA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293C7-639C-4E82-B71E-0E2C2AE0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18" y="1750218"/>
            <a:ext cx="5043111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18B-1235-4F42-83A3-68B759D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C56-C2FA-4E66-B3F7-367F35534C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95428-450C-4EF8-884B-597EA357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43" y="1722650"/>
            <a:ext cx="5074313" cy="3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E9F-4DF4-4D45-ABB4-25896D7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D3AF-5DEF-4E98-B745-46248B69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algorithms perform very poorly</a:t>
            </a:r>
          </a:p>
          <a:p>
            <a:r>
              <a:rPr lang="en-US" dirty="0"/>
              <a:t>Have a tendency to make a few very large clusters</a:t>
            </a:r>
          </a:p>
          <a:p>
            <a:pPr lvl="1"/>
            <a:r>
              <a:rPr lang="en-US" dirty="0"/>
              <a:t>Brings down homogeneity</a:t>
            </a:r>
          </a:p>
          <a:p>
            <a:r>
              <a:rPr lang="en-US" dirty="0"/>
              <a:t>Not a good fit for this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74F8-AC56-4D9B-BEC8-E63ECD5A9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15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1E89-C821-4BF3-9EB4-305E743D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D301F-B960-4526-B95A-028488BD7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6E102-5318-4BAF-9579-AE8249D3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1743075"/>
            <a:ext cx="3923219" cy="2870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39B25-93E4-4086-B18A-0040507C6416}"/>
              </a:ext>
            </a:extLst>
          </p:cNvPr>
          <p:cNvSpPr txBox="1"/>
          <p:nvPr/>
        </p:nvSpPr>
        <p:spPr>
          <a:xfrm>
            <a:off x="631571" y="461317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Affinity Propagation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40A64B8-BA7E-4C5A-A200-9CF3DC40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90" y="1743075"/>
            <a:ext cx="4183366" cy="2870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5C186A-3DD2-49E2-A473-D421BC4BF9E9}"/>
              </a:ext>
            </a:extLst>
          </p:cNvPr>
          <p:cNvSpPr txBox="1"/>
          <p:nvPr/>
        </p:nvSpPr>
        <p:spPr>
          <a:xfrm>
            <a:off x="5168683" y="459596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67626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506-C25D-4F4A-BD00-A55D21E5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Affinity Propagation and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C9A7-2C1E-4370-B656-4D89719B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Affinity propagation: matrix-based algorithm focused on finding “</a:t>
            </a:r>
            <a:r>
              <a:rPr lang="en-US" dirty="0" err="1"/>
              <a:t>examplars</a:t>
            </a:r>
            <a:r>
              <a:rPr lang="en-US" dirty="0"/>
              <a:t>” in the dataset and using them to calculate boundaries</a:t>
            </a:r>
          </a:p>
          <a:p>
            <a:r>
              <a:rPr lang="en-US" dirty="0"/>
              <a:t>Spectral clustering: uses decomposition to cluster in lower dimensions</a:t>
            </a:r>
          </a:p>
          <a:p>
            <a:pPr lvl="1"/>
            <a:r>
              <a:rPr lang="en-US" dirty="0"/>
              <a:t>Spectral decomposition: eigenvalues of a similarity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C297-6C23-4C17-9194-093D5A1FB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631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A738-6673-405D-B344-4E043FAC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029C-8C26-4B79-A95F-2CBBDDFD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441824"/>
            <a:ext cx="6455700" cy="2902500"/>
          </a:xfrm>
        </p:spPr>
        <p:txBody>
          <a:bodyPr/>
          <a:lstStyle/>
          <a:p>
            <a:r>
              <a:rPr lang="en-US" dirty="0"/>
              <a:t>Using the TF-IDF vectorization</a:t>
            </a:r>
          </a:p>
          <a:p>
            <a:pPr lvl="1"/>
            <a:r>
              <a:rPr lang="en-US" dirty="0"/>
              <a:t>Silhouette 0.5</a:t>
            </a:r>
          </a:p>
          <a:p>
            <a:pPr lvl="1"/>
            <a:r>
              <a:rPr lang="en-US" dirty="0"/>
              <a:t>Homogeneity 0.85</a:t>
            </a:r>
          </a:p>
          <a:p>
            <a:r>
              <a:rPr lang="en-US" dirty="0"/>
              <a:t>Using posts instead of subreddits</a:t>
            </a:r>
          </a:p>
          <a:p>
            <a:pPr lvl="1"/>
            <a:r>
              <a:rPr lang="en-US" dirty="0"/>
              <a:t>Same overall process, much more difficult</a:t>
            </a:r>
          </a:p>
          <a:p>
            <a:pPr lvl="1"/>
            <a:r>
              <a:rPr lang="en-US" dirty="0"/>
              <a:t>Can view at: </a:t>
            </a:r>
            <a:r>
              <a:rPr lang="en-US" dirty="0">
                <a:hlinkClick r:id="rId2"/>
              </a:rPr>
              <a:t>https://github.com/jonwiseman/DS300/blob/master/Notebooks/Post%20Clustering.ipynb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CA8E-212E-439B-8A5C-EFC1B3734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08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1CDD-F35B-4961-8004-5688E2B8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C095-597E-43DA-821A-1D7D236DB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0930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28D3A-084B-46DC-ACE5-B036C791E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5F0D20-0DC6-4431-9FF9-39D81C45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0120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A4B0B-701A-4B68-99BB-3AAE19EF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631"/>
            <a:ext cx="9144000" cy="19636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B9842D-3472-4FFC-AD1A-0AAAB8B9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7769"/>
            <a:ext cx="914400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7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6B46-6213-453F-8A18-8D1C7370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Sanity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8F40-7D8E-4F6B-B0CE-3380CA76B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Check closest subreddits using </a:t>
            </a:r>
            <a:r>
              <a:rPr lang="en-US" sz="1800" dirty="0" err="1"/>
              <a:t>Gensim’s</a:t>
            </a:r>
            <a:r>
              <a:rPr lang="en-US" sz="1800" dirty="0"/>
              <a:t> built-in </a:t>
            </a:r>
            <a:r>
              <a:rPr lang="en-US" sz="1800" dirty="0" err="1"/>
              <a:t>most_similar</a:t>
            </a:r>
            <a:r>
              <a:rPr lang="en-US" sz="1800" dirty="0"/>
              <a:t>() method</a:t>
            </a:r>
          </a:p>
          <a:p>
            <a:r>
              <a:rPr lang="en-US" sz="1800" dirty="0"/>
              <a:t>A sample subreddit: r/</a:t>
            </a:r>
            <a:r>
              <a:rPr lang="en-US" sz="1800" dirty="0" err="1"/>
              <a:t>pcgaming</a:t>
            </a:r>
            <a:endParaRPr lang="en-US" sz="1800" dirty="0"/>
          </a:p>
          <a:p>
            <a:r>
              <a:rPr lang="en-US" sz="1800" dirty="0"/>
              <a:t>5 closest subreddits: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lvl="1"/>
            <a:r>
              <a:rPr lang="en-US" sz="1800" dirty="0"/>
              <a:t>r/games</a:t>
            </a:r>
          </a:p>
          <a:p>
            <a:pPr lvl="1"/>
            <a:r>
              <a:rPr lang="en-US" sz="1800" dirty="0"/>
              <a:t>r/gadgets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r/gaming</a:t>
            </a:r>
          </a:p>
          <a:p>
            <a:r>
              <a:rPr lang="en-US" sz="1800" dirty="0"/>
              <a:t>All make sense, so our embeddings are reasonable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4265-556E-4A9E-9827-24BBC99E6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6F2-8ED5-40E5-8B7A-427226F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86F1-97CA-4C2C-B01F-263C0130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Decent, but not all that useful (right?)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5C1A-E7CE-47EC-A30F-8C28686DF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36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5523-8519-43B4-9B19-E5D449F3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Agglomerative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68FC-8590-4608-AA2F-06DC7D128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xboxone</a:t>
            </a:r>
            <a:endParaRPr lang="en-US" dirty="0"/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Bigger cluster, more gaming subreddits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BE1A6-CE95-4FC0-B48D-975B55FA6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03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D3A1-0DFA-4D68-94FE-CF7FD54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Affinity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3EF2-D657-44B8-B82D-1CDEB246F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r/</a:t>
            </a:r>
            <a:r>
              <a:rPr lang="en-US" sz="1800" dirty="0" err="1"/>
              <a:t>pcgaming</a:t>
            </a:r>
            <a:r>
              <a:rPr lang="en-US" sz="1800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r/gaming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r/ps4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r/technology</a:t>
            </a:r>
          </a:p>
          <a:p>
            <a:r>
              <a:rPr lang="en-US" sz="1800" dirty="0"/>
              <a:t>All reasonable recommendations; much bigger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7E3C6-39FF-4CEB-8F55-CCB460364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26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F8BE-EB62-4A54-AF09-792DC53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FCC6-CDAB-4049-BF37-BD9FEA647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Very small cluster, very similar to 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0F9A6-779F-4CC3-BCEF-F5352EE36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039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63BB-1D13-4280-A949-E7951390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FBA5-00CC-4FC5-9A94-27788D4CE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and Affinity Propagation give best results</a:t>
            </a:r>
          </a:p>
          <a:p>
            <a:r>
              <a:rPr lang="en-US" dirty="0"/>
              <a:t>All give reasonable </a:t>
            </a:r>
            <a:r>
              <a:rPr lang="en-US" dirty="0" err="1"/>
              <a:t>clusterings</a:t>
            </a:r>
            <a:r>
              <a:rPr lang="en-US" dirty="0"/>
              <a:t>, nothing unexpected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C707-40C8-4AFE-B26D-94DBB8EF3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004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AB9-5E19-45CE-BC60-189C8947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3D3C-BF36-430E-BC1A-6DA99390E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836335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F9EA-D1B7-4675-ADAB-13A2C035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3B36-A500-406A-9AE0-AA251948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clustering is an interesting area with diverse applications</a:t>
            </a:r>
          </a:p>
          <a:p>
            <a:r>
              <a:rPr lang="en-US" dirty="0"/>
              <a:t>Interaction of multiple parts: data collection, language cleaning, model creation (and neural network training)</a:t>
            </a:r>
          </a:p>
          <a:p>
            <a:r>
              <a:rPr lang="en-US" dirty="0"/>
              <a:t>Need a complete understanding of each part in order to create accurate representations of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9689-4822-41FD-B74D-EF1D37E093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508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434-0ABF-45F1-8FCE-EDA9E9FC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4AC1-091C-4FF0-80D1-38AA33B1B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Were able to produce a rudimentary recommendation system using document clustering</a:t>
            </a:r>
          </a:p>
          <a:p>
            <a:r>
              <a:rPr lang="en-US" sz="2000" dirty="0"/>
              <a:t>Also able to visualize subreddits’ relationships</a:t>
            </a:r>
          </a:p>
          <a:p>
            <a:r>
              <a:rPr lang="en-US" sz="2000" dirty="0"/>
              <a:t>Varying cluster sizes: small to large</a:t>
            </a:r>
          </a:p>
          <a:p>
            <a:r>
              <a:rPr lang="en-US" sz="2000" dirty="0"/>
              <a:t>Always had overlapping clusters: need larger dataset to bring out differences between subreddits</a:t>
            </a:r>
          </a:p>
          <a:p>
            <a:r>
              <a:rPr lang="en-US" sz="2000" dirty="0"/>
              <a:t>TF-IDF model actually had better results, but is limited due to size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3B475-1176-4B64-B854-E8C4EF5F5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202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54F2-8A16-4F93-9EFC-1476EDCA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0D763-9E66-499D-93AC-58C82547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374475"/>
            <a:ext cx="6455700" cy="2902500"/>
          </a:xfrm>
        </p:spPr>
        <p:txBody>
          <a:bodyPr/>
          <a:lstStyle/>
          <a:p>
            <a:r>
              <a:rPr lang="en-US" dirty="0"/>
              <a:t>To really bring out the differences in text, we should collect a bigger dataset</a:t>
            </a:r>
          </a:p>
          <a:p>
            <a:r>
              <a:rPr lang="en-US" dirty="0"/>
              <a:t>But scraping is expensive: API requests are limited, it’s hard to access posts, and there are a lot of cleaning steps</a:t>
            </a:r>
          </a:p>
          <a:p>
            <a:r>
              <a:rPr lang="en-US" dirty="0"/>
              <a:t>Which posts should we collect?</a:t>
            </a:r>
          </a:p>
          <a:p>
            <a:pPr lvl="1"/>
            <a:r>
              <a:rPr lang="en-US" dirty="0"/>
              <a:t>Top posts of all time tend to be highly focused on big events/news stories</a:t>
            </a:r>
          </a:p>
          <a:p>
            <a:pPr lvl="1"/>
            <a:r>
              <a:rPr lang="en-US" dirty="0"/>
              <a:t>Not every post has enough comments to really contribute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38F7-7A68-4FC9-91D5-3954627AC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1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CD9C-546F-49C3-BECF-9626886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95AB-F016-4A55-AA82-3BCCF6137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online communities distinguished by their language?</a:t>
            </a:r>
          </a:p>
          <a:p>
            <a:r>
              <a:rPr lang="en-US" dirty="0"/>
              <a:t>How is language similar within topics?  Between topics?  How does it vary within topics?</a:t>
            </a:r>
          </a:p>
          <a:p>
            <a:r>
              <a:rPr lang="en-US" dirty="0"/>
              <a:t>How can this similarity be measured and used?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786C-6391-4B33-B11A-4AE66F0066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009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7A92-9EE8-4ABA-96E1-F27FFAAA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Improvements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ED0A-7E62-49E6-B504-25C2590E0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subreddits to collect?</a:t>
            </a:r>
          </a:p>
          <a:p>
            <a:pPr lvl="1"/>
            <a:r>
              <a:rPr lang="en-US" dirty="0"/>
              <a:t>Only the most active ones?</a:t>
            </a:r>
          </a:p>
          <a:p>
            <a:pPr lvl="1"/>
            <a:r>
              <a:rPr lang="en-US" dirty="0"/>
              <a:t>Putting a threshold on the minimum number of comments in order to be clustered</a:t>
            </a:r>
          </a:p>
          <a:p>
            <a:r>
              <a:rPr lang="en-US" dirty="0"/>
              <a:t>Sampling to get more representative comments</a:t>
            </a:r>
          </a:p>
          <a:p>
            <a:r>
              <a:rPr lang="en-US" dirty="0"/>
              <a:t>Size becomes an issue (like in next slide)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CFF8A-0E81-4A45-B883-6898F04FD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1126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CC82-FBF3-443A-97DB-097C2E75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potential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4ECF-BAA3-4283-8360-F32B2451C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https://www.kaggle.com/reddit/reddit-comments-may-2015</a:t>
            </a:r>
            <a:endParaRPr lang="en-US" dirty="0"/>
          </a:p>
          <a:p>
            <a:r>
              <a:rPr lang="en-US" dirty="0"/>
              <a:t>All comments on Reddit in May 2015, scraped using a similar process</a:t>
            </a:r>
          </a:p>
          <a:p>
            <a:r>
              <a:rPr lang="en-US" dirty="0"/>
              <a:t>Stored in an SQLite file</a:t>
            </a:r>
          </a:p>
          <a:p>
            <a:r>
              <a:rPr lang="en-US" dirty="0"/>
              <a:t>~20 GB compressed, ~40 GB to use</a:t>
            </a:r>
          </a:p>
          <a:p>
            <a:r>
              <a:rPr lang="en-US" dirty="0"/>
              <a:t>Size and access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53F6-9C13-4DD8-BC67-CBE473EF28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8223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FFB-C1FA-429C-BFC0-82C84245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DA59E-D7D9-47B5-AC8F-6A5B9BB0E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Training embeddings was done very clumsily: treated as a hyperparameter for a K-Means model (without altering anything else in the model)</a:t>
            </a:r>
          </a:p>
          <a:p>
            <a:r>
              <a:rPr lang="en-US" sz="2000" dirty="0"/>
              <a:t>Need to do more research into the Doc2Vec algorithm and how it works</a:t>
            </a:r>
          </a:p>
          <a:p>
            <a:r>
              <a:rPr lang="en-US" sz="2000" dirty="0"/>
              <a:t>For TF-IDF vectorization, need a better understanding of how to perform dimensionality reduction without losing too much of data’s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4DD9F-75D7-4230-A6CC-D0A40A438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379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39E7-0459-4DF2-99EA-5942BA86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Improvements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CC15-D3AE-4806-BD1B-16E45D737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hand-label subreddits into categories</a:t>
            </a:r>
          </a:p>
          <a:p>
            <a:pPr lvl="1"/>
            <a:r>
              <a:rPr lang="en-US" dirty="0"/>
              <a:t>Very subjective</a:t>
            </a:r>
          </a:p>
          <a:p>
            <a:pPr lvl="1"/>
            <a:r>
              <a:rPr lang="en-US" dirty="0"/>
              <a:t>Huge influence on which subreddits are collected</a:t>
            </a:r>
          </a:p>
          <a:p>
            <a:r>
              <a:rPr lang="en-US" dirty="0"/>
              <a:t>At its heart, clustering is an unsupervised problem</a:t>
            </a:r>
          </a:p>
          <a:p>
            <a:pPr lvl="1"/>
            <a:r>
              <a:rPr lang="en-US" dirty="0"/>
              <a:t>Need to collect data for more subreddits and perform truly unsupervised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E3D20-EB19-4227-BBA2-F550946CC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110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B22A-CFC8-4DA5-9820-DDBE59F2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3600"/>
            <a:ext cx="9144000" cy="696300"/>
          </a:xfrm>
        </p:spPr>
        <p:txBody>
          <a:bodyPr/>
          <a:lstStyle/>
          <a:p>
            <a:r>
              <a:rPr lang="en-US" sz="50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8700F-C990-45CF-8B0E-4AE13EE85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4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7A3-222F-407E-AD42-9656F39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Document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826E-7E86-419C-9A37-07A25F4CB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of cluster analysis</a:t>
            </a:r>
          </a:p>
          <a:p>
            <a:pPr lvl="1"/>
            <a:r>
              <a:rPr lang="en-US" u="sng" dirty="0"/>
              <a:t>Unsupervised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Form groups: items in a group more similar to each other than to items in other groups</a:t>
            </a:r>
          </a:p>
          <a:p>
            <a:r>
              <a:rPr lang="en-US" dirty="0"/>
              <a:t>Intuitive for observations with lots of features (including numeric features)</a:t>
            </a:r>
          </a:p>
          <a:p>
            <a:pPr lvl="1"/>
            <a:r>
              <a:rPr lang="en-US" dirty="0"/>
              <a:t>Class examples: log files from network traffic, medical data (cancer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C9B1-4519-491D-8770-D8F7232EB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1643-76DA-476A-B215-612EDF6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represent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F8B4-5246-4165-B8C2-69AD7633C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(like articles, research papers, comment sections) have some superficial features: length, date, author, maybe manually assigned tags/categories</a:t>
            </a:r>
          </a:p>
          <a:p>
            <a:r>
              <a:rPr lang="en-US" dirty="0"/>
              <a:t>What about the actual content?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Corpus: a collection of documents</a:t>
            </a:r>
          </a:p>
          <a:p>
            <a:pPr lvl="1"/>
            <a:r>
              <a:rPr lang="en-US" dirty="0"/>
              <a:t>Lexicon/vocabulary: all of the words present in a corpus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C190-F034-4707-96F1-6F9A83BDE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7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9B0-55F0-412D-AA05-DF57785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8739-9E64-4D64-9AA4-42C0D8842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Let n be the number of terms in a corpus’ lexicon</a:t>
            </a:r>
          </a:p>
          <a:p>
            <a:r>
              <a:rPr lang="en-US" sz="2000" dirty="0"/>
              <a:t>Then each document can be represented as an 1xn vector</a:t>
            </a:r>
          </a:p>
          <a:p>
            <a:pPr lvl="1"/>
            <a:r>
              <a:rPr lang="en-US" sz="2000" dirty="0"/>
              <a:t>Columns/features: words in the lexicon</a:t>
            </a:r>
          </a:p>
          <a:p>
            <a:pPr lvl="1"/>
            <a:r>
              <a:rPr lang="en-US" sz="2000" dirty="0"/>
              <a:t>Values: presence/absence or count</a:t>
            </a:r>
          </a:p>
          <a:p>
            <a:r>
              <a:rPr lang="en-US" sz="2000" dirty="0"/>
              <a:t>We can </a:t>
            </a:r>
            <a:r>
              <a:rPr lang="en-US" sz="2000" i="1" dirty="0"/>
              <a:t>vectorize</a:t>
            </a:r>
            <a:r>
              <a:rPr lang="en-US" sz="2000" dirty="0"/>
              <a:t> each document in our corpus and combine to form the term-document matrix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2F79-0FED-4342-A916-105F3CB3D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8DA-0F33-4A90-8ACE-4C369BF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Bag-of-Words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C03F-1280-4E6D-BDD2-32D760CC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This approach, which ignores the ordering of words, is called bag-of-words</a:t>
            </a:r>
          </a:p>
          <a:p>
            <a:r>
              <a:rPr lang="en-US" sz="1700" dirty="0"/>
              <a:t>We can compute the similarity between any two document vectors</a:t>
            </a:r>
          </a:p>
          <a:p>
            <a:r>
              <a:rPr lang="en-US" sz="1700" dirty="0"/>
              <a:t>Most common measures:</a:t>
            </a:r>
          </a:p>
          <a:p>
            <a:pPr lvl="2"/>
            <a:r>
              <a:rPr lang="en-US" sz="1700" dirty="0"/>
              <a:t>Euclidian distance</a:t>
            </a:r>
          </a:p>
          <a:p>
            <a:pPr lvl="2"/>
            <a:r>
              <a:rPr lang="en-US" sz="1700" dirty="0"/>
              <a:t>Cosine similarity</a:t>
            </a:r>
          </a:p>
          <a:p>
            <a:r>
              <a:rPr lang="en-US" sz="1700" dirty="0"/>
              <a:t>Other measures:</a:t>
            </a:r>
          </a:p>
          <a:p>
            <a:pPr lvl="1"/>
            <a:r>
              <a:rPr lang="en-US" sz="1700" dirty="0"/>
              <a:t>Correlation</a:t>
            </a:r>
          </a:p>
          <a:p>
            <a:pPr lvl="1"/>
            <a:r>
              <a:rPr lang="en-US" sz="1700" dirty="0"/>
              <a:t>Jaccard Coefficient</a:t>
            </a:r>
          </a:p>
          <a:p>
            <a:pPr lvl="1"/>
            <a:r>
              <a:rPr lang="en-US" sz="1700" dirty="0"/>
              <a:t>Averaged </a:t>
            </a:r>
            <a:r>
              <a:rPr lang="en-US" sz="1700" dirty="0" err="1"/>
              <a:t>Kullback-Leibler</a:t>
            </a:r>
            <a:r>
              <a:rPr lang="en-US" sz="1700" dirty="0"/>
              <a:t> Divergence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2BD6-0EDB-4130-A9BC-216E7389FD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584214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1716</Words>
  <Application>Microsoft Office PowerPoint</Application>
  <PresentationFormat>On-screen Show (16:9)</PresentationFormat>
  <Paragraphs>310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Montserrat</vt:lpstr>
      <vt:lpstr>Montserrat ExtraBold</vt:lpstr>
      <vt:lpstr>Arial</vt:lpstr>
      <vt:lpstr>Montserrat Light</vt:lpstr>
      <vt:lpstr>Wart template</vt:lpstr>
      <vt:lpstr>Utilizing Clustering Techniques to Generate Reddit Recommendations  </vt:lpstr>
      <vt:lpstr>Outline</vt:lpstr>
      <vt:lpstr>Introduction and Aim</vt:lpstr>
      <vt:lpstr>PowerPoint Presentation</vt:lpstr>
      <vt:lpstr>Thoughts</vt:lpstr>
      <vt:lpstr>Introduction to Document Clustering</vt:lpstr>
      <vt:lpstr>How to represent documents</vt:lpstr>
      <vt:lpstr>Document Vectors</vt:lpstr>
      <vt:lpstr>Bag-of-Words Model</vt:lpstr>
      <vt:lpstr>Clustering Document Vectors</vt:lpstr>
      <vt:lpstr>Visualizing Document Vectors in Two-Dimensions</vt:lpstr>
      <vt:lpstr>One Small Problem</vt:lpstr>
      <vt:lpstr>Document Embeddings</vt:lpstr>
      <vt:lpstr>Benefits of Document Embeddings</vt:lpstr>
      <vt:lpstr>Visualizing Document Embeddings</vt:lpstr>
      <vt:lpstr>Goals</vt:lpstr>
      <vt:lpstr>Design</vt:lpstr>
      <vt:lpstr>A note on metrics</vt:lpstr>
      <vt:lpstr>Which metrics should we use?</vt:lpstr>
      <vt:lpstr>Datasets</vt:lpstr>
      <vt:lpstr>Dataset summary</vt:lpstr>
      <vt:lpstr>Models</vt:lpstr>
      <vt:lpstr>Data Processing</vt:lpstr>
      <vt:lpstr>Stop word removal</vt:lpstr>
      <vt:lpstr>Lemmatization</vt:lpstr>
      <vt:lpstr>Stemming vs. Lemmatization Comparison</vt:lpstr>
      <vt:lpstr>Which one to use?</vt:lpstr>
      <vt:lpstr>Vectorization</vt:lpstr>
      <vt:lpstr>Training Document Embeddings</vt:lpstr>
      <vt:lpstr>Experiments</vt:lpstr>
      <vt:lpstr>K-Means</vt:lpstr>
      <vt:lpstr>Observations</vt:lpstr>
      <vt:lpstr>Agglomerative Hierarchical with 11 clusters</vt:lpstr>
      <vt:lpstr>DBSCAN</vt:lpstr>
      <vt:lpstr>Observations</vt:lpstr>
      <vt:lpstr>Additional algorithms</vt:lpstr>
      <vt:lpstr>Affinity Propagation and Spectral Clustering</vt:lpstr>
      <vt:lpstr>Other experiments</vt:lpstr>
      <vt:lpstr>Results</vt:lpstr>
      <vt:lpstr>Sanity check</vt:lpstr>
      <vt:lpstr>Using K-Means</vt:lpstr>
      <vt:lpstr>Using Agglomerative Clustering</vt:lpstr>
      <vt:lpstr>Using Affinity Propagation</vt:lpstr>
      <vt:lpstr>Using Spectral Clustering</vt:lpstr>
      <vt:lpstr>Overall</vt:lpstr>
      <vt:lpstr>Conclusion</vt:lpstr>
      <vt:lpstr>Summary</vt:lpstr>
      <vt:lpstr>Project Results</vt:lpstr>
      <vt:lpstr>Dataset Improvements</vt:lpstr>
      <vt:lpstr>Dataset Improvements (cont.)</vt:lpstr>
      <vt:lpstr>A potential dataset</vt:lpstr>
      <vt:lpstr>Method Improvements</vt:lpstr>
      <vt:lpstr>Method Improvements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 for Predicting NFL Game Outcomes in Real Time</dc:title>
  <cp:lastModifiedBy>Jonathan Wiseman</cp:lastModifiedBy>
  <cp:revision>604</cp:revision>
  <dcterms:modified xsi:type="dcterms:W3CDTF">2019-11-30T22:40:48Z</dcterms:modified>
</cp:coreProperties>
</file>