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</p:sldIdLst>
  <p:sldSz cx="9144000" cy="5143500" type="screen16x9"/>
  <p:notesSz cx="6858000" cy="9144000"/>
  <p:embeddedFontLst>
    <p:embeddedFont>
      <p:font typeface="Dosis ExtraLight" panose="020B0604020202020204" charset="0"/>
      <p:regular r:id="rId33"/>
      <p:bold r:id="rId34"/>
    </p:embeddedFont>
    <p:embeddedFont>
      <p:font typeface="Titillium Web" panose="020B0604020202020204" charset="0"/>
      <p:regular r:id="rId35"/>
      <p:bold r:id="rId36"/>
      <p:italic r:id="rId37"/>
      <p:boldItalic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DAD23-75CF-4516-B366-DF6C1E9F5BBB}">
  <a:tblStyle styleId="{B38DAD23-75CF-4516-B366-DF6C1E9F5B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wiseman/DraftSen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Monitoring Public Sentiment of NFL Draft Picks via Machine Learning</a:t>
            </a:r>
            <a:endParaRPr sz="4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7DADB-0489-4035-A895-5AC0F7746D93}"/>
              </a:ext>
            </a:extLst>
          </p:cNvPr>
          <p:cNvSpPr txBox="1"/>
          <p:nvPr/>
        </p:nvSpPr>
        <p:spPr>
          <a:xfrm>
            <a:off x="3173506" y="3792071"/>
            <a:ext cx="3536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Dosis ExtraLight" panose="020B0604020202020204" charset="0"/>
              </a:rPr>
              <a:t>Jonathan Wiseman</a:t>
            </a:r>
          </a:p>
          <a:p>
            <a:r>
              <a:rPr lang="en-US" dirty="0">
                <a:solidFill>
                  <a:schemeClr val="accent2"/>
                </a:solidFill>
                <a:latin typeface="Dosis ExtraLight" panose="020B0604020202020204" charset="0"/>
              </a:rPr>
              <a:t>SCAD 2020</a:t>
            </a:r>
          </a:p>
          <a:p>
            <a:r>
              <a:rPr lang="en-US" dirty="0">
                <a:hlinkClick r:id="rId3"/>
              </a:rPr>
              <a:t>https://github.com/jonwiseman/DraftSense</a:t>
            </a:r>
            <a:endParaRPr lang="en-US" dirty="0">
              <a:solidFill>
                <a:schemeClr val="accent2"/>
              </a:solidFill>
              <a:latin typeface="Dosis Extra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B7EB-7F1D-410A-AD2D-DA625D9A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158C-0FF7-4C16-A405-A83AAB6BA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Aggregate forecasting: combining a number of different forecasts performs better than any individual forecast</a:t>
            </a:r>
          </a:p>
          <a:p>
            <a:r>
              <a:rPr lang="en-US" dirty="0"/>
              <a:t>For us: get a grip on public reaction to a draft pick based on thousands of individual comments</a:t>
            </a:r>
          </a:p>
          <a:p>
            <a:r>
              <a:rPr lang="en-US" dirty="0"/>
              <a:t>Further application: measuring future success of draftees based on initial reaction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761E-508C-4975-818A-5F9F407D25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40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1F7-7C8C-4280-B9B2-6C7CBF507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3B14-6902-4C91-BB0D-CD4189FBB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Scraping, Cleaning, and Labeling Thousands of Reddit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F4DB-B034-4977-BBA3-7F94A68D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1489-E244-44B2-9EF8-9BDB54E30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50" dirty="0"/>
              <a:t>Reddit is a popular news aggregation and content hosting website</a:t>
            </a:r>
          </a:p>
          <a:p>
            <a:r>
              <a:rPr lang="en-US" sz="1550" dirty="0"/>
              <a:t>r/NFL is a subreddit dedicated to all things professional football</a:t>
            </a:r>
          </a:p>
          <a:p>
            <a:r>
              <a:rPr lang="en-US" sz="1550" dirty="0"/>
              <a:t>An auto-moderator posts a dedicated thread for draft picks</a:t>
            </a:r>
          </a:p>
          <a:p>
            <a:r>
              <a:rPr lang="en-US" sz="1550" dirty="0"/>
              <a:t>Each thread accrues comments that reflect on the draft pick</a:t>
            </a:r>
          </a:p>
          <a:p>
            <a:endParaRPr lang="en-US" sz="15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AC2D-0F03-423B-A489-F97100BEE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90E742-2B11-465F-88A6-74C02DBE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96775"/>
            <a:ext cx="2980042" cy="3087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9281B3A-463A-4063-8A79-8C3A0DD0A82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582578"/>
            <a:ext cx="3060196" cy="531223"/>
          </a:xfrm>
        </p:spPr>
        <p:txBody>
          <a:bodyPr/>
          <a:lstStyle/>
          <a:p>
            <a:pPr marL="101600" indent="0">
              <a:buNone/>
            </a:pPr>
            <a:r>
              <a:rPr lang="en-US" sz="1200" dirty="0"/>
              <a:t>An example of an auto-mod draft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1CF75-149D-4B2C-8CDD-5B6DC400C570}"/>
              </a:ext>
            </a:extLst>
          </p:cNvPr>
          <p:cNvSpPr/>
          <p:nvPr/>
        </p:nvSpPr>
        <p:spPr>
          <a:xfrm>
            <a:off x="4753539" y="4483391"/>
            <a:ext cx="611838" cy="200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2058-A425-4A19-9E05-8775B4F2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5826D-2332-437D-9D40-DCBBD7364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a more directed target, I decided to scrape comments from QB draft threads</a:t>
            </a:r>
          </a:p>
          <a:p>
            <a:r>
              <a:rPr lang="en-US" dirty="0"/>
              <a:t>Scraped all first-level and all second-level comments</a:t>
            </a:r>
          </a:p>
          <a:p>
            <a:r>
              <a:rPr lang="en-US" dirty="0"/>
              <a:t>Chose 12 players from the past three years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B944B-2351-4189-AACC-DA85C9F43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263300-DB6E-4CDA-867C-7E12945F0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42"/>
          <a:stretch/>
        </p:blipFill>
        <p:spPr>
          <a:xfrm>
            <a:off x="4098850" y="1765863"/>
            <a:ext cx="3448190" cy="2293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6DA64B-EB10-4A15-877C-ED910DCF0DAB}"/>
              </a:ext>
            </a:extLst>
          </p:cNvPr>
          <p:cNvSpPr/>
          <p:nvPr/>
        </p:nvSpPr>
        <p:spPr>
          <a:xfrm>
            <a:off x="4098850" y="1762651"/>
            <a:ext cx="3448190" cy="91331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9A903-C929-49C5-8457-C500D9D874F4}"/>
              </a:ext>
            </a:extLst>
          </p:cNvPr>
          <p:cNvSpPr/>
          <p:nvPr/>
        </p:nvSpPr>
        <p:spPr>
          <a:xfrm>
            <a:off x="4098850" y="2675967"/>
            <a:ext cx="3448190" cy="759962"/>
          </a:xfrm>
          <a:prstGeom prst="rect">
            <a:avLst/>
          </a:prstGeom>
          <a:solidFill>
            <a:srgbClr val="00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DF5C0-D05F-4F91-AAC5-768C0BC85E9B}"/>
              </a:ext>
            </a:extLst>
          </p:cNvPr>
          <p:cNvSpPr/>
          <p:nvPr/>
        </p:nvSpPr>
        <p:spPr>
          <a:xfrm>
            <a:off x="4098850" y="3435929"/>
            <a:ext cx="3448190" cy="6234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F0-2BEF-4FF5-A0E8-04C7A6E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24BF-FF54-4E07-902D-D5D7A1EF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However, not every comment is ready to use as-is</a:t>
            </a:r>
          </a:p>
          <a:p>
            <a:r>
              <a:rPr lang="en-US" sz="1300" dirty="0"/>
              <a:t>There are undesirable or unusable features: emojis, hyperlinks, or links to other users/places on Reddit</a:t>
            </a:r>
          </a:p>
          <a:p>
            <a:pPr lvl="1"/>
            <a:r>
              <a:rPr lang="en-US" sz="1300" dirty="0"/>
              <a:t>While using emojis would be very helpful, most existing language processing models don’t handle them</a:t>
            </a:r>
          </a:p>
          <a:p>
            <a:r>
              <a:rPr lang="en-US" sz="1300" dirty="0"/>
              <a:t>So, we have to clean our dataset before it can be used</a:t>
            </a:r>
          </a:p>
          <a:p>
            <a:r>
              <a:rPr lang="en-US" sz="1300" dirty="0"/>
              <a:t>Major steps:</a:t>
            </a:r>
          </a:p>
          <a:p>
            <a:pPr lvl="1"/>
            <a:r>
              <a:rPr lang="en-US" sz="1300" dirty="0"/>
              <a:t>Remove emojis</a:t>
            </a:r>
          </a:p>
          <a:p>
            <a:pPr lvl="1"/>
            <a:r>
              <a:rPr lang="en-US" sz="1300" dirty="0"/>
              <a:t>Remove URLs</a:t>
            </a:r>
          </a:p>
          <a:p>
            <a:pPr lvl="1"/>
            <a:r>
              <a:rPr lang="en-US" sz="1300" dirty="0"/>
              <a:t>Number signs and hashtags</a:t>
            </a:r>
          </a:p>
          <a:p>
            <a:pPr lvl="1"/>
            <a:r>
              <a:rPr lang="en-US" sz="1300" dirty="0"/>
              <a:t>Quotation marks</a:t>
            </a:r>
          </a:p>
          <a:p>
            <a:pPr lvl="1"/>
            <a:r>
              <a:rPr lang="en-US" sz="1300" dirty="0"/>
              <a:t>Brackets, parentheses</a:t>
            </a:r>
          </a:p>
          <a:p>
            <a:pPr lvl="1"/>
            <a:r>
              <a:rPr lang="en-US" sz="1300" dirty="0"/>
              <a:t>Slashes</a:t>
            </a:r>
          </a:p>
          <a:p>
            <a:pPr lvl="1"/>
            <a:r>
              <a:rPr lang="en-US" sz="1300" dirty="0"/>
              <a:t>Asterisks</a:t>
            </a:r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44334-F30F-4F1C-B5E0-2C05513FEC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39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4F8A-D019-48DE-A435-E6A3138D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 Labelling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91A7F-9B56-4921-92B7-50D7652C4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In total, there were ~15,000 comments</a:t>
            </a:r>
          </a:p>
          <a:p>
            <a:r>
              <a:rPr lang="en-US" sz="1500" dirty="0"/>
              <a:t>But, none of these comments are explicitly labeled</a:t>
            </a:r>
          </a:p>
          <a:p>
            <a:pPr lvl="1"/>
            <a:r>
              <a:rPr lang="en-US" sz="1500" dirty="0"/>
              <a:t>In order for a computer to learn if a comment is positive or negative, it needs to know what it actually is</a:t>
            </a:r>
          </a:p>
          <a:p>
            <a:r>
              <a:rPr lang="en-US" sz="1500" dirty="0"/>
              <a:t>As such, I heroically labeled each comment</a:t>
            </a:r>
          </a:p>
          <a:p>
            <a:r>
              <a:rPr lang="en-US" sz="1500" dirty="0"/>
              <a:t>What if a comment is not explicitly positive or negative?</a:t>
            </a:r>
          </a:p>
          <a:p>
            <a:pPr lvl="1"/>
            <a:r>
              <a:rPr lang="en-US" sz="1500" dirty="0"/>
              <a:t>Two other categories: jokes/memes and irrelevant</a:t>
            </a:r>
          </a:p>
          <a:p>
            <a:r>
              <a:rPr lang="en-US" sz="1500" dirty="0"/>
              <a:t>What makes a comment irrelevant?</a:t>
            </a:r>
          </a:p>
          <a:p>
            <a:pPr lvl="1"/>
            <a:r>
              <a:rPr lang="en-US" sz="1500" dirty="0"/>
              <a:t>Discusses other players, coaches, or trades</a:t>
            </a:r>
          </a:p>
          <a:p>
            <a:r>
              <a:rPr lang="en-US" sz="1500" dirty="0"/>
              <a:t>What makes a comment a joke?</a:t>
            </a:r>
          </a:p>
          <a:p>
            <a:pPr lvl="1"/>
            <a:r>
              <a:rPr lang="en-US" sz="1500" dirty="0"/>
              <a:t>Used personal judgement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F8966-8150-4501-8E15-3058670E3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602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8B7B-FDCB-4770-A711-CC0F2C24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Labelling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1E526-9280-41F6-A3AD-1490FD50B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Positive: 1616</a:t>
            </a:r>
          </a:p>
          <a:p>
            <a:r>
              <a:rPr lang="en-US" dirty="0"/>
              <a:t>Negative: 2652</a:t>
            </a:r>
          </a:p>
          <a:p>
            <a:r>
              <a:rPr lang="en-US" dirty="0"/>
              <a:t>Jokes/memes: 3035</a:t>
            </a:r>
          </a:p>
          <a:p>
            <a:r>
              <a:rPr lang="en-US" dirty="0"/>
              <a:t>Irrelevant: 7131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B2A99-B78A-4C7D-B72D-79EC50D1E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D3467-D8E1-43D9-8529-9B3F673F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40" y="1596775"/>
            <a:ext cx="3634529" cy="24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7E91-58EF-4B68-86F6-1DE9B58DF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Dataset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11252-5EE8-4619-9761-431BCFBDA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Compliments, Insults, and Jokes</a:t>
            </a:r>
          </a:p>
        </p:txBody>
      </p:sp>
    </p:spTree>
    <p:extLst>
      <p:ext uri="{BB962C8B-B14F-4D97-AF65-F5344CB8AC3E}">
        <p14:creationId xmlns:p14="http://schemas.microsoft.com/office/powerpoint/2010/main" val="74514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03E8-22F7-4F43-A4FD-A18833E7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Exploring the Language of the 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96CC-EAA9-447B-9C50-678B5B222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a positive comment different from a negative comment?</a:t>
            </a:r>
          </a:p>
          <a:p>
            <a:r>
              <a:rPr lang="en-US" dirty="0"/>
              <a:t>Are there shared jokes that get applied to every player?</a:t>
            </a:r>
          </a:p>
          <a:p>
            <a:r>
              <a:rPr lang="en-US" dirty="0"/>
              <a:t>How harsh is the language used to insult draft picks?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6504D-A3BA-44F8-A42C-FB185D94F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488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694F-4D83-49F8-A40A-993749A1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Most Beloved Players…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4D01-FCDC-44EB-82BA-92508A172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Deshaun Watson (250) and Josh Rosen (241) received the most positive comments</a:t>
            </a:r>
          </a:p>
          <a:p>
            <a:r>
              <a:rPr lang="en-US" sz="1500" dirty="0"/>
              <a:t>Josh Allen (55) received the fewest</a:t>
            </a:r>
          </a:p>
          <a:p>
            <a:r>
              <a:rPr lang="en-US" sz="1500" dirty="0"/>
              <a:t>Trends:</a:t>
            </a:r>
          </a:p>
          <a:p>
            <a:pPr lvl="1"/>
            <a:r>
              <a:rPr lang="en-US" sz="1500" dirty="0"/>
              <a:t>Evaluation words: good, best, great</a:t>
            </a:r>
          </a:p>
          <a:p>
            <a:pPr lvl="1"/>
            <a:r>
              <a:rPr lang="en-US" sz="1500" dirty="0"/>
              <a:t>Specific lingo: steal, trade, QB</a:t>
            </a:r>
          </a:p>
          <a:p>
            <a:pPr lvl="1"/>
            <a:r>
              <a:rPr lang="en-US" sz="1500" dirty="0"/>
              <a:t>Words about the future: </a:t>
            </a:r>
            <a:r>
              <a:rPr lang="en-US" sz="1500" dirty="0" err="1"/>
              <a:t>gonna</a:t>
            </a:r>
            <a:r>
              <a:rPr lang="en-US" sz="1500" dirty="0"/>
              <a:t>, go, will</a:t>
            </a:r>
          </a:p>
          <a:p>
            <a:pPr lvl="1"/>
            <a:r>
              <a:rPr lang="en-US" sz="1500" dirty="0"/>
              <a:t>Very few expletives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98FF-471A-48EF-BAEC-C4967D1C7B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933F9-28ED-4DCA-A2EA-CB04E8DF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00" y="1991719"/>
            <a:ext cx="3460270" cy="26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49"/>
            <a:ext cx="3242400" cy="2957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4"/>
            </a:pPr>
            <a:r>
              <a:rPr lang="en-US" sz="1300" b="1" dirty="0"/>
              <a:t>Model Creation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Sentence Embedding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Machine Learning</a:t>
            </a:r>
          </a:p>
          <a:p>
            <a:pPr marL="342900">
              <a:buClr>
                <a:schemeClr val="dk1"/>
              </a:buClr>
              <a:buSzPts val="1100"/>
              <a:buFont typeface="+mj-lt"/>
              <a:buAutoNum type="arabicPeriod" startAt="4"/>
            </a:pPr>
            <a:r>
              <a:rPr lang="en-US" sz="1300" b="1" dirty="0"/>
              <a:t>Conclusion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The Good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The Bad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/>
              <a:t>Future Work</a:t>
            </a:r>
            <a:endParaRPr sz="1300" b="1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Introduction and Aim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NFL Draft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Reddit and r/NFL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Sentiment Analysis</a:t>
            </a:r>
          </a:p>
          <a:p>
            <a:pPr marL="8572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Aggregate Forecasting</a:t>
            </a:r>
          </a:p>
          <a:p>
            <a:pPr marL="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Dataset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Collection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Cleaning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Labelling</a:t>
            </a:r>
          </a:p>
          <a:p>
            <a:pPr marL="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Dataset Exploration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Language of the NFL Draft</a:t>
            </a:r>
          </a:p>
          <a:p>
            <a:pPr marL="857250" lvl="1" indent="-400050"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en-US" sz="1300" b="1" dirty="0">
                <a:latin typeface="Titillium Web"/>
                <a:ea typeface="Titillium Web"/>
                <a:cs typeface="Titillium Web"/>
                <a:sym typeface="Titillium Web"/>
              </a:rPr>
              <a:t>Reddit’s Unique Language</a:t>
            </a:r>
            <a:endParaRPr sz="13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957D-A033-4D1F-82CA-9F672889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Most Reviled Players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5F3D8-F96C-43AD-90A9-23135A868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Daniel Jones (879) and Mitchell Trubisky (611) were the most hated players on r/NFL</a:t>
            </a:r>
          </a:p>
          <a:p>
            <a:r>
              <a:rPr lang="en-US" sz="1500" dirty="0"/>
              <a:t>Josh Rosen (34) received the fewest negative comments</a:t>
            </a:r>
          </a:p>
          <a:p>
            <a:r>
              <a:rPr lang="en-US" sz="1500" dirty="0"/>
              <a:t>General trends:</a:t>
            </a:r>
          </a:p>
          <a:p>
            <a:pPr lvl="1"/>
            <a:r>
              <a:rPr lang="en-US" sz="1500" dirty="0"/>
              <a:t>LOTS of profanity</a:t>
            </a:r>
          </a:p>
          <a:p>
            <a:pPr lvl="1"/>
            <a:r>
              <a:rPr lang="en-US" sz="1500" dirty="0"/>
              <a:t>Emotional language: anger</a:t>
            </a:r>
          </a:p>
          <a:p>
            <a:pPr lvl="1"/>
            <a:r>
              <a:rPr lang="en-US" sz="1500" dirty="0"/>
              <a:t>TONS of single-word reactions: bust, bad, wow, oh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C394F-B42C-4702-8203-33BB576F63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67F4E-A2D9-4F5D-A64B-98FBDB06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50" y="1762650"/>
            <a:ext cx="3375740" cy="25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1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40D1-FB18-4BFF-B04F-34B57829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Interesting Trends in Negative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CD80A-363F-4A42-BFD9-FBE9B4835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In fact, negative comments are significantly shorter than positive comments</a:t>
            </a:r>
          </a:p>
          <a:p>
            <a:r>
              <a:rPr lang="en-US" sz="1500" dirty="0"/>
              <a:t>Total number of characters in each category:</a:t>
            </a:r>
          </a:p>
          <a:p>
            <a:pPr lvl="1"/>
            <a:r>
              <a:rPr lang="en-US" sz="1500" dirty="0"/>
              <a:t>Positive: 26,305</a:t>
            </a:r>
          </a:p>
          <a:p>
            <a:pPr lvl="1"/>
            <a:r>
              <a:rPr lang="en-US" sz="1500" dirty="0"/>
              <a:t>Negative: 24,718</a:t>
            </a:r>
          </a:p>
          <a:p>
            <a:r>
              <a:rPr lang="en-US" sz="1500" dirty="0"/>
              <a:t>Despite having significantly more data, there is less total negative text</a:t>
            </a:r>
          </a:p>
          <a:p>
            <a:r>
              <a:rPr lang="en-US" sz="1500" dirty="0"/>
              <a:t>On average, negative comments are also significantly shorter than positive ones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F77E2-6EE7-4A88-B1CD-86B8B3C90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AFC22-F529-441E-BB84-2909B76A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00" y="1762650"/>
            <a:ext cx="3682056" cy="2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B60-24BC-4AED-AADE-37594244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at One-Word Comments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5BF6C-4975-4BA9-852B-48EC8B088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Since so many negative comments are a single-word, it is interesting to explore them</a:t>
            </a:r>
          </a:p>
          <a:p>
            <a:r>
              <a:rPr lang="en-US" sz="1500" dirty="0"/>
              <a:t>There are a ton of duplicates:</a:t>
            </a:r>
          </a:p>
          <a:p>
            <a:pPr lvl="1"/>
            <a:r>
              <a:rPr lang="en-US" sz="1500" dirty="0"/>
              <a:t>What’s the difference between HAHAHAH and HAHAHAHAHAHA?</a:t>
            </a:r>
          </a:p>
          <a:p>
            <a:pPr lvl="1"/>
            <a:r>
              <a:rPr lang="en-US" sz="1500" dirty="0"/>
              <a:t>For an eventual model, nothing</a:t>
            </a:r>
          </a:p>
          <a:p>
            <a:r>
              <a:rPr lang="en-US" sz="1500" dirty="0"/>
              <a:t>Take a look at the most popular ones after consolidating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A0F1-1D74-4DBE-B09F-59ECA5F907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94F7AF-2D0F-41B8-BA7F-13C5609C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9" y="2153620"/>
            <a:ext cx="3296651" cy="23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6D54-E194-496E-B1E2-F9436A5D3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18215-82D0-4F9C-9089-3F20C8A5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Sentence Embedding, Sentiment Analysis, and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3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693-A159-4E8D-8A9E-8F12CB06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Represent Words and Sentences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EF69D-AC0C-481B-B453-C9D5DF1DC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Most machine learning models take numeric vectors as input</a:t>
            </a:r>
          </a:p>
          <a:p>
            <a:r>
              <a:rPr lang="en-US" sz="1400" dirty="0"/>
              <a:t>But we’ve got words</a:t>
            </a:r>
          </a:p>
          <a:p>
            <a:pPr lvl="1"/>
            <a:r>
              <a:rPr lang="en-US" sz="1400" dirty="0"/>
              <a:t>And not every comment is the same length</a:t>
            </a:r>
          </a:p>
          <a:p>
            <a:r>
              <a:rPr lang="en-US" sz="1400" dirty="0"/>
              <a:t>It is possible to represent a word vector (a sequence of words) as a number</a:t>
            </a:r>
          </a:p>
          <a:p>
            <a:r>
              <a:rPr lang="en-US" sz="1400" dirty="0"/>
              <a:t>Couple of approaches:</a:t>
            </a:r>
          </a:p>
          <a:p>
            <a:pPr lvl="1"/>
            <a:r>
              <a:rPr lang="en-US" sz="1400" dirty="0"/>
              <a:t>Bag of words: big matrix of documents (columns) and words (rows); 1 if present and 0 if absent (or maybe weighted somehow)</a:t>
            </a:r>
          </a:p>
          <a:p>
            <a:pPr lvl="1"/>
            <a:r>
              <a:rPr lang="en-US" sz="1400" dirty="0"/>
              <a:t>Embedding: </a:t>
            </a:r>
          </a:p>
          <a:p>
            <a:pPr lvl="2"/>
            <a:r>
              <a:rPr lang="en-US" sz="1400" dirty="0"/>
              <a:t>Word: create vectors such that similar words are closer together (with some distance metric)</a:t>
            </a:r>
          </a:p>
          <a:p>
            <a:pPr lvl="2"/>
            <a:r>
              <a:rPr lang="en-US" sz="1400" dirty="0"/>
              <a:t>Sentence: train a neural network to predict the next word in a sentence/document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AAAE-9919-49B3-BF47-0B54BFB16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516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0BB6-9BA8-493A-9A5B-4D4F2836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Sentence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5C47-890A-4AB5-B577-5CBBE5096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/>
              <a:t>Sent2Vec: represent variable length pieces of text as numeric vectors</a:t>
            </a:r>
          </a:p>
          <a:p>
            <a:r>
              <a:rPr lang="en-US" sz="1500" dirty="0"/>
              <a:t>Neural network trained on your dataset</a:t>
            </a:r>
          </a:p>
          <a:p>
            <a:r>
              <a:rPr lang="en-US" sz="1500" dirty="0"/>
              <a:t>Implementation: </a:t>
            </a:r>
            <a:r>
              <a:rPr lang="en-US" sz="1500" dirty="0" err="1"/>
              <a:t>GenSim</a:t>
            </a:r>
            <a:endParaRPr lang="en-US" sz="1500" dirty="0"/>
          </a:p>
          <a:p>
            <a:r>
              <a:rPr lang="en-US" sz="1500" dirty="0"/>
              <a:t>Search for ideal embedding dimension based on sentiment analysis performance</a:t>
            </a:r>
          </a:p>
          <a:p>
            <a:r>
              <a:rPr lang="en-US" sz="1500" dirty="0"/>
              <a:t>Somewhere around 60-70 for this task and dataset</a:t>
            </a:r>
          </a:p>
          <a:p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9C42D-CF0D-4340-8EAA-65F8652F9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F2FB8E-C167-4325-B679-C350033F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00" y="1596776"/>
            <a:ext cx="3242400" cy="1596697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C7609E9C-5934-4E4C-AA88-BBE75C5B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00" y="3338945"/>
            <a:ext cx="3242400" cy="17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F993-D2B3-4F32-B0FB-7C86E56F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DB23-80E3-47BE-8452-4F5D2438C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Four models were tested:</a:t>
            </a:r>
          </a:p>
          <a:p>
            <a:pPr lvl="1"/>
            <a:r>
              <a:rPr lang="en-US" sz="1300" dirty="0"/>
              <a:t>Logistic regression: ~77% accuracy</a:t>
            </a:r>
          </a:p>
          <a:p>
            <a:pPr lvl="1"/>
            <a:r>
              <a:rPr lang="en-US" sz="1300" dirty="0"/>
              <a:t>Naïve Bayes: ~65%</a:t>
            </a:r>
          </a:p>
          <a:p>
            <a:pPr lvl="1"/>
            <a:r>
              <a:rPr lang="en-US" sz="1300" dirty="0"/>
              <a:t>Random Forest: ~77%</a:t>
            </a:r>
          </a:p>
          <a:p>
            <a:pPr lvl="1"/>
            <a:r>
              <a:rPr lang="en-US" sz="1300" dirty="0"/>
              <a:t>Support Vector Machine: ~84%</a:t>
            </a:r>
          </a:p>
          <a:p>
            <a:r>
              <a:rPr lang="en-US" sz="1300" dirty="0"/>
              <a:t>Support vector machine performs the best with a vector size of 62</a:t>
            </a:r>
          </a:p>
          <a:p>
            <a:r>
              <a:rPr lang="en-US" sz="1300" dirty="0"/>
              <a:t>What does this mean?</a:t>
            </a:r>
          </a:p>
          <a:p>
            <a:pPr lvl="1"/>
            <a:r>
              <a:rPr lang="en-US" sz="1300" dirty="0"/>
              <a:t>We have a trained model that can determine if a comment is positive or negative about 84% of the time</a:t>
            </a:r>
          </a:p>
          <a:p>
            <a:r>
              <a:rPr lang="en-US" sz="1300" dirty="0"/>
              <a:t>Could we do better?</a:t>
            </a:r>
          </a:p>
          <a:p>
            <a:pPr lvl="1"/>
            <a:r>
              <a:rPr lang="en-US" sz="1300" dirty="0"/>
              <a:t>Parameter tuning</a:t>
            </a:r>
          </a:p>
          <a:p>
            <a:pPr lvl="1"/>
            <a:r>
              <a:rPr lang="en-US" sz="1300" dirty="0"/>
              <a:t>Gathering a larger dataset</a:t>
            </a:r>
          </a:p>
          <a:p>
            <a:pPr lvl="1"/>
            <a:r>
              <a:rPr lang="en-US" sz="1300" dirty="0"/>
              <a:t>Using different embedding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ABC44-1FA6-4FA5-ACF4-E620306B4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43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5322-BDC6-4505-8309-49AC173E9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0FAF7-99F9-484F-95FB-4A32E5C92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Good, the Bad,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4209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654-27D4-443A-A5F2-D241FE74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697C-6550-4739-91E7-3DC880CB2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 of a publicly available sentiment analysis dataset focused on football</a:t>
            </a:r>
          </a:p>
          <a:p>
            <a:r>
              <a:rPr lang="en-US" dirty="0"/>
              <a:t>Labels were of high enough quality for a simple sentiment analysis task</a:t>
            </a:r>
          </a:p>
          <a:p>
            <a:r>
              <a:rPr lang="en-US" dirty="0"/>
              <a:t>Achieved ~85% accuracy</a:t>
            </a:r>
          </a:p>
          <a:p>
            <a:r>
              <a:rPr lang="en-US" dirty="0"/>
              <a:t>Interesting language 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A646D-CADB-42EB-B617-3AB8CADE1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812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21E1-D350-4FDE-AFE0-30243619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4B66-7101-4F18-A978-5D9CC32E0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15,000 comments, only about 4,000 usable</a:t>
            </a:r>
          </a:p>
          <a:p>
            <a:r>
              <a:rPr lang="en-US" dirty="0"/>
              <a:t>Manual labelling: subjectivity and extremely slow speed</a:t>
            </a:r>
          </a:p>
          <a:p>
            <a:r>
              <a:rPr lang="en-US" dirty="0"/>
              <a:t>Only used one sentence embedding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9F182-8B24-48C5-8E13-DC3CF2791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3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F641-327A-467F-8A46-B55F0B6C6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and 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7CD74-F9F1-4DAE-8259-84B989649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Football, Forecasting, and Language</a:t>
            </a:r>
          </a:p>
        </p:txBody>
      </p:sp>
    </p:spTree>
    <p:extLst>
      <p:ext uri="{BB962C8B-B14F-4D97-AF65-F5344CB8AC3E}">
        <p14:creationId xmlns:p14="http://schemas.microsoft.com/office/powerpoint/2010/main" val="192649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2EF7-5606-40E9-B371-BEA44E17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0886-9D54-4E63-8005-69A04DB2C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Exploration of more embedding algorithms</a:t>
            </a:r>
          </a:p>
          <a:p>
            <a:r>
              <a:rPr lang="en-US" sz="2000" dirty="0"/>
              <a:t>Comparison between reaction and eventual QB performance</a:t>
            </a:r>
          </a:p>
          <a:p>
            <a:r>
              <a:rPr lang="en-US" sz="2000" dirty="0"/>
              <a:t>Live application: 2020 draft</a:t>
            </a:r>
          </a:p>
          <a:p>
            <a:r>
              <a:rPr lang="en-US" sz="2000" dirty="0"/>
              <a:t>Multi-class classification: detecting joke and irrelevant comments</a:t>
            </a:r>
          </a:p>
          <a:p>
            <a:r>
              <a:rPr lang="en-US" sz="2000" dirty="0"/>
              <a:t>Expanded dataset</a:t>
            </a:r>
          </a:p>
          <a:p>
            <a:pPr lvl="1"/>
            <a:r>
              <a:rPr lang="en-US" sz="2000" dirty="0"/>
              <a:t>Help with labeling: multiple reviewers for each comment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94D5-1705-42D6-BB77-2C3F9F252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3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024C5A-A220-4A2C-9C53-ACFF0604F2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88454-B64E-4EFC-9ACB-9C6FF37F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36" y="287430"/>
            <a:ext cx="6017927" cy="45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2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5FC4-2B16-4E0D-A72F-B4BA774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You Just Saw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71E3B-31D8-4F38-8202-354ECD08C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clouds: visualizations of the most popular words and phrases in a text collection</a:t>
            </a:r>
          </a:p>
          <a:p>
            <a:r>
              <a:rPr lang="en-US" dirty="0"/>
              <a:t>Each word cloud represents comments made about a quarterback after his selection in the NFL Draft</a:t>
            </a:r>
          </a:p>
          <a:p>
            <a:r>
              <a:rPr lang="en-US" dirty="0"/>
              <a:t>The source?  Reddit’s r/NFL community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BCCCA-FE3D-427A-96E7-7D752FC6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99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88B9-4590-4783-878A-B5888458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FE4B-DB35-4D85-89FC-95E13AC5F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50" dirty="0"/>
              <a:t>After looking at those word clouds, I have some thoughts…</a:t>
            </a:r>
          </a:p>
          <a:p>
            <a:r>
              <a:rPr lang="en-US" sz="2050" dirty="0"/>
              <a:t>How does the language used to discuss draftees differ?</a:t>
            </a:r>
          </a:p>
          <a:p>
            <a:r>
              <a:rPr lang="en-US" sz="2050" dirty="0"/>
              <a:t>Can we detect if these opinions are positive or negative?</a:t>
            </a:r>
          </a:p>
          <a:p>
            <a:r>
              <a:rPr lang="en-US" sz="2050" dirty="0"/>
              <a:t>Is the public any good at gauging how good a draft pick is?</a:t>
            </a:r>
          </a:p>
          <a:p>
            <a:r>
              <a:rPr lang="en-US" sz="2050" dirty="0"/>
              <a:t>Can we use these opinions in any meaningful way?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3A8CB-4107-48BD-AE17-13B3E1FBC0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517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3E96-10F7-441E-9CFE-DD98C462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Answering These Questions…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908F-FE00-4F07-B3D5-F6CDE0EAD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need to explore some interesting topics in machine learning and forecasting</a:t>
            </a:r>
          </a:p>
          <a:p>
            <a:r>
              <a:rPr lang="en-US" dirty="0"/>
              <a:t>There are two big ones we need to understand: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Aggregate Forecasting</a:t>
            </a:r>
          </a:p>
          <a:p>
            <a:r>
              <a:rPr lang="en-US" dirty="0"/>
              <a:t>But first, let’s make sure we’re all on the same page…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9BDA5-8A48-467E-872E-C274988B4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03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6971-2AA8-4077-A84B-AB45D7C9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Background: the NFL 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0EF90-B05B-4F23-8F28-21673F042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Annual event in which college players are selected by pro teams</a:t>
            </a:r>
          </a:p>
          <a:p>
            <a:r>
              <a:rPr lang="en-US" sz="2000" dirty="0"/>
              <a:t>Draft order is determined by previous season’s performances</a:t>
            </a:r>
          </a:p>
          <a:p>
            <a:r>
              <a:rPr lang="en-US" sz="2000" dirty="0"/>
              <a:t>High draft pick: first two rounds; particularly first 10 picks</a:t>
            </a:r>
          </a:p>
          <a:p>
            <a:r>
              <a:rPr lang="en-US" sz="2000" dirty="0"/>
              <a:t>Some useful terminology:</a:t>
            </a:r>
          </a:p>
          <a:p>
            <a:pPr lvl="1"/>
            <a:r>
              <a:rPr lang="en-US" sz="2000" dirty="0"/>
              <a:t>Steal: great value pick for the position</a:t>
            </a:r>
          </a:p>
          <a:p>
            <a:pPr lvl="1"/>
            <a:r>
              <a:rPr lang="en-US" sz="2000" dirty="0"/>
              <a:t>Bust: high pick, likely failure</a:t>
            </a:r>
          </a:p>
          <a:p>
            <a:pPr lvl="1"/>
            <a:r>
              <a:rPr lang="en-US" sz="2000" dirty="0"/>
              <a:t>Reach: high pick, questionable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951F-8EBD-49FB-9545-E7F2272BD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71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297E-4808-4BFB-B7A8-C1EFF0CF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4BF8-E41F-4A94-AD8B-144D39A02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Automatic extraction of standpoint, view, and mood of an author</a:t>
            </a:r>
          </a:p>
          <a:p>
            <a:r>
              <a:rPr lang="en-US" sz="2000" dirty="0"/>
              <a:t>Common applications:</a:t>
            </a:r>
          </a:p>
          <a:p>
            <a:pPr lvl="1"/>
            <a:r>
              <a:rPr lang="en-US" sz="2000" dirty="0"/>
              <a:t>Marketing</a:t>
            </a:r>
          </a:p>
          <a:p>
            <a:pPr lvl="1"/>
            <a:r>
              <a:rPr lang="en-US" sz="2000" dirty="0"/>
              <a:t>Product reviews</a:t>
            </a:r>
          </a:p>
          <a:p>
            <a:pPr lvl="1"/>
            <a:r>
              <a:rPr lang="en-US" sz="2000" dirty="0"/>
              <a:t>Additional input for search engines</a:t>
            </a:r>
          </a:p>
          <a:p>
            <a:r>
              <a:rPr lang="en-US" sz="2000" dirty="0"/>
              <a:t>Our application: determining the polarity of a Reddit comment</a:t>
            </a:r>
          </a:p>
          <a:p>
            <a:pPr lvl="1"/>
            <a:r>
              <a:rPr lang="en-US" sz="2000" dirty="0"/>
              <a:t>Polarity: positive or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DB99C-01C2-47C9-B286-CDBA155DF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624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1294</Words>
  <Application>Microsoft Office PowerPoint</Application>
  <PresentationFormat>On-screen Show (16:9)</PresentationFormat>
  <Paragraphs>210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Dosis ExtraLight</vt:lpstr>
      <vt:lpstr>Titillium Web Light</vt:lpstr>
      <vt:lpstr>Titillium Web</vt:lpstr>
      <vt:lpstr>Arial</vt:lpstr>
      <vt:lpstr>Mowbray template</vt:lpstr>
      <vt:lpstr>Monitoring Public Sentiment of NFL Draft Picks via Machine Learning</vt:lpstr>
      <vt:lpstr>Outline</vt:lpstr>
      <vt:lpstr>Introduction and Aim</vt:lpstr>
      <vt:lpstr>PowerPoint Presentation</vt:lpstr>
      <vt:lpstr>What You Just Saw</vt:lpstr>
      <vt:lpstr>Some Thoughts</vt:lpstr>
      <vt:lpstr>Answering These Questions…</vt:lpstr>
      <vt:lpstr>Background: the NFL Draft</vt:lpstr>
      <vt:lpstr>Sentiment Analysis</vt:lpstr>
      <vt:lpstr>Why?</vt:lpstr>
      <vt:lpstr>Dataset</vt:lpstr>
      <vt:lpstr>Source</vt:lpstr>
      <vt:lpstr>Comment Scraping</vt:lpstr>
      <vt:lpstr>Comment Cleaning</vt:lpstr>
      <vt:lpstr>Comment Labelling</vt:lpstr>
      <vt:lpstr>Labelling Results</vt:lpstr>
      <vt:lpstr>Dataset Exploration</vt:lpstr>
      <vt:lpstr>Exploring the Language of the Draft</vt:lpstr>
      <vt:lpstr>Our Most Beloved Players…</vt:lpstr>
      <vt:lpstr>Our Most Reviled Players</vt:lpstr>
      <vt:lpstr>Interesting Trends in Negative Language</vt:lpstr>
      <vt:lpstr>Looking at One-Word Comments</vt:lpstr>
      <vt:lpstr>Model Creation</vt:lpstr>
      <vt:lpstr>How to Represent Words and Sentences</vt:lpstr>
      <vt:lpstr>Sentence Embedding</vt:lpstr>
      <vt:lpstr>Model Training</vt:lpstr>
      <vt:lpstr>Conclusion</vt:lpstr>
      <vt:lpstr>The Good</vt:lpstr>
      <vt:lpstr>The Bad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Public Sentiment of NFL Draft Picks via Machine Learning</dc:title>
  <cp:lastModifiedBy>Jonathan Wiseman</cp:lastModifiedBy>
  <cp:revision>29</cp:revision>
  <dcterms:modified xsi:type="dcterms:W3CDTF">2020-04-16T16:00:22Z</dcterms:modified>
</cp:coreProperties>
</file>