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69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jonathanwoong/Documents/CS%20M117/report-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jonathanwoong/Documents/CS%20M117/report-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jonathanwoong/Documents/CS%20M117/report-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jonathanwoong/Documents/CS%20M117/report-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jonathanwoong/Documents/CS%20M117/report-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Users/jonathanwoong/Documents/CS%20M117/report-graph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localhost/Users/jonathanwoong/Documents/CS%20M117/report-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Distance vs. Signal</a:t>
            </a:r>
            <a:r>
              <a:rPr lang="en-US" baseline="0"/>
              <a:t> Strength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60.0</c:v>
                </c:pt>
                <c:pt idx="2">
                  <c:v>90.0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-64.0</c:v>
                </c:pt>
                <c:pt idx="1">
                  <c:v>-71.0</c:v>
                </c:pt>
                <c:pt idx="2">
                  <c:v>-81.0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269888"/>
        <c:axId val="2118794944"/>
      </c:scatterChart>
      <c:valAx>
        <c:axId val="204626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(ft)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794944"/>
        <c:crosses val="autoZero"/>
        <c:crossBetween val="midCat"/>
      </c:valAx>
      <c:valAx>
        <c:axId val="211879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Signal Strength (dBm)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269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Distance vs. Signal-to-Noise</a:t>
            </a:r>
            <a:r>
              <a:rPr lang="en-US" baseline="0"/>
              <a:t> Ratio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Sheet1!$B$6:$B$8</c:f>
              <c:numCache>
                <c:formatCode>General</c:formatCode>
                <c:ptCount val="3"/>
                <c:pt idx="0">
                  <c:v>30.0</c:v>
                </c:pt>
                <c:pt idx="1">
                  <c:v>60.0</c:v>
                </c:pt>
                <c:pt idx="2">
                  <c:v>90.0</c:v>
                </c:pt>
              </c:numCache>
            </c:numRef>
          </c:xVal>
          <c:yVal>
            <c:numRef>
              <c:f>Sheet1!$C$6:$C$8</c:f>
              <c:numCache>
                <c:formatCode>General</c:formatCode>
                <c:ptCount val="3"/>
                <c:pt idx="0">
                  <c:v>19.0</c:v>
                </c:pt>
                <c:pt idx="1">
                  <c:v>11.0</c:v>
                </c:pt>
                <c:pt idx="2">
                  <c:v>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668880"/>
        <c:axId val="2130730656"/>
      </c:scatterChart>
      <c:valAx>
        <c:axId val="2118668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(ft)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730656"/>
        <c:crosses val="autoZero"/>
        <c:crossBetween val="midCat"/>
      </c:valAx>
      <c:valAx>
        <c:axId val="213073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Signal-to-Noise Ratio (dB)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66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Signal-to-Noise</a:t>
            </a:r>
            <a:r>
              <a:rPr lang="en-US" baseline="0"/>
              <a:t> Ratio vs. UDP Throughput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Sheet1!$C$10:$C$12</c:f>
              <c:numCache>
                <c:formatCode>General</c:formatCode>
                <c:ptCount val="3"/>
                <c:pt idx="0">
                  <c:v>19.0</c:v>
                </c:pt>
                <c:pt idx="1">
                  <c:v>11.0</c:v>
                </c:pt>
                <c:pt idx="2">
                  <c:v>6.0</c:v>
                </c:pt>
              </c:numCache>
            </c:numRef>
          </c:xVal>
          <c:yVal>
            <c:numRef>
              <c:f>Sheet1!$D$10:$D$12</c:f>
              <c:numCache>
                <c:formatCode>General</c:formatCode>
                <c:ptCount val="3"/>
                <c:pt idx="0">
                  <c:v>15800.0</c:v>
                </c:pt>
                <c:pt idx="1">
                  <c:v>5470.0</c:v>
                </c:pt>
                <c:pt idx="2">
                  <c:v>1100.0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3721680"/>
        <c:axId val="2139317840"/>
      </c:scatterChart>
      <c:valAx>
        <c:axId val="2123721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Signal-to-Noise</a:t>
                </a:r>
                <a:r>
                  <a:rPr lang="en-US" baseline="0"/>
                  <a:t> Ratio (dB)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317840"/>
        <c:crosses val="autoZero"/>
        <c:crossBetween val="midCat"/>
      </c:valAx>
      <c:valAx>
        <c:axId val="213931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UDP Throughput (Kbps)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21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Signal-to-Noise Ratio vs. TCP Throughput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Sheet1!$C$14:$C$16</c:f>
              <c:numCache>
                <c:formatCode>General</c:formatCode>
                <c:ptCount val="3"/>
                <c:pt idx="0">
                  <c:v>19.0</c:v>
                </c:pt>
                <c:pt idx="1">
                  <c:v>11.0</c:v>
                </c:pt>
                <c:pt idx="2">
                  <c:v>6.0</c:v>
                </c:pt>
              </c:numCache>
            </c:numRef>
          </c:xVal>
          <c:yVal>
            <c:numRef>
              <c:f>Sheet1!$D$14:$D$16</c:f>
              <c:numCache>
                <c:formatCode>General</c:formatCode>
                <c:ptCount val="3"/>
                <c:pt idx="0">
                  <c:v>18400.0</c:v>
                </c:pt>
                <c:pt idx="1">
                  <c:v>1240.0</c:v>
                </c:pt>
                <c:pt idx="2">
                  <c:v>892.0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9815008"/>
        <c:axId val="2127360736"/>
      </c:scatterChart>
      <c:valAx>
        <c:axId val="213981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Signal-to-Noise</a:t>
                </a:r>
                <a:r>
                  <a:rPr lang="en-US" baseline="0"/>
                  <a:t> Ratio (dB)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360736"/>
        <c:crosses val="autoZero"/>
        <c:crossBetween val="midCat"/>
      </c:valAx>
      <c:valAx>
        <c:axId val="212736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TCP Throughput</a:t>
                </a:r>
                <a:r>
                  <a:rPr lang="en-US" baseline="0"/>
                  <a:t> (Kbps)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815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Microwave Strength vs. UDP Throughput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Sheet1!$B$19:$B$24</c:f>
              <c:numCache>
                <c:formatCode>General</c:formatCode>
                <c:ptCount val="6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xVal>
          <c:yVal>
            <c:numRef>
              <c:f>Sheet1!$C$19:$C$24</c:f>
              <c:numCache>
                <c:formatCode>General</c:formatCode>
                <c:ptCount val="6"/>
                <c:pt idx="0">
                  <c:v>121.0</c:v>
                </c:pt>
                <c:pt idx="1">
                  <c:v>81.1</c:v>
                </c:pt>
                <c:pt idx="2">
                  <c:v>76.2</c:v>
                </c:pt>
                <c:pt idx="3">
                  <c:v>70.6</c:v>
                </c:pt>
                <c:pt idx="4">
                  <c:v>87.1</c:v>
                </c:pt>
                <c:pt idx="5">
                  <c:v>46.6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415616"/>
        <c:axId val="2138506416"/>
      </c:scatterChart>
      <c:valAx>
        <c:axId val="2118415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Microwave Level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506416"/>
        <c:crosses val="autoZero"/>
        <c:crossBetween val="midCat"/>
      </c:valAx>
      <c:valAx>
        <c:axId val="213850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UDP Throughput (Kbps)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415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Microwave Level vs. TCP Throughput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Sheet1!$B$26:$B$31</c:f>
              <c:numCache>
                <c:formatCode>General</c:formatCode>
                <c:ptCount val="6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xVal>
          <c:yVal>
            <c:numRef>
              <c:f>Sheet1!$C$26:$C$31</c:f>
              <c:numCache>
                <c:formatCode>General</c:formatCode>
                <c:ptCount val="6"/>
                <c:pt idx="0">
                  <c:v>21000.0</c:v>
                </c:pt>
                <c:pt idx="1">
                  <c:v>18700.0</c:v>
                </c:pt>
                <c:pt idx="2">
                  <c:v>20800.0</c:v>
                </c:pt>
                <c:pt idx="3">
                  <c:v>15000.0</c:v>
                </c:pt>
                <c:pt idx="4">
                  <c:v>17300.0</c:v>
                </c:pt>
                <c:pt idx="5">
                  <c:v>18200.0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9902400"/>
        <c:axId val="-2126246368"/>
      </c:scatterChart>
      <c:valAx>
        <c:axId val="2139902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Microwave Level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6246368"/>
        <c:crosses val="autoZero"/>
        <c:crossBetween val="midCat"/>
      </c:valAx>
      <c:valAx>
        <c:axId val="-212624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TCP Throughput</a:t>
                </a:r>
                <a:r>
                  <a:rPr lang="en-US" baseline="0"/>
                  <a:t> (Kbps)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902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Throughput vs. Distance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DH1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Sheet1!$B$34:$B$36</c:f>
              <c:numCache>
                <c:formatCode>General</c:formatCode>
                <c:ptCount val="3"/>
                <c:pt idx="0">
                  <c:v>10.0</c:v>
                </c:pt>
                <c:pt idx="1">
                  <c:v>15.0</c:v>
                </c:pt>
                <c:pt idx="2">
                  <c:v>30.0</c:v>
                </c:pt>
              </c:numCache>
            </c:numRef>
          </c:xVal>
          <c:yVal>
            <c:numRef>
              <c:f>Sheet1!$C$34:$C$36</c:f>
              <c:numCache>
                <c:formatCode>General</c:formatCode>
                <c:ptCount val="3"/>
                <c:pt idx="0">
                  <c:v>55.0</c:v>
                </c:pt>
                <c:pt idx="1">
                  <c:v>45.0</c:v>
                </c:pt>
                <c:pt idx="2">
                  <c:v>16.0</c:v>
                </c:pt>
              </c:numCache>
            </c:numRef>
          </c:yVal>
          <c:smooth val="0"/>
        </c:ser>
        <c:ser>
          <c:idx val="1"/>
          <c:order val="1"/>
          <c:tx>
            <c:v>DH3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Sheet1!$B$34:$B$36</c:f>
              <c:numCache>
                <c:formatCode>General</c:formatCode>
                <c:ptCount val="3"/>
                <c:pt idx="0">
                  <c:v>10.0</c:v>
                </c:pt>
                <c:pt idx="1">
                  <c:v>15.0</c:v>
                </c:pt>
                <c:pt idx="2">
                  <c:v>30.0</c:v>
                </c:pt>
              </c:numCache>
            </c:numRef>
          </c:xVal>
          <c:yVal>
            <c:numRef>
              <c:f>Sheet1!$D$34:$D$36</c:f>
              <c:numCache>
                <c:formatCode>General</c:formatCode>
                <c:ptCount val="3"/>
                <c:pt idx="0">
                  <c:v>180.0</c:v>
                </c:pt>
                <c:pt idx="1">
                  <c:v>120.0</c:v>
                </c:pt>
                <c:pt idx="2">
                  <c:v>70.0</c:v>
                </c:pt>
              </c:numCache>
            </c:numRef>
          </c:yVal>
          <c:smooth val="0"/>
        </c:ser>
        <c:ser>
          <c:idx val="2"/>
          <c:order val="2"/>
          <c:tx>
            <c:v>DH5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Sheet1!$B$34:$B$36</c:f>
              <c:numCache>
                <c:formatCode>General</c:formatCode>
                <c:ptCount val="3"/>
                <c:pt idx="0">
                  <c:v>10.0</c:v>
                </c:pt>
                <c:pt idx="1">
                  <c:v>15.0</c:v>
                </c:pt>
                <c:pt idx="2">
                  <c:v>30.0</c:v>
                </c:pt>
              </c:numCache>
            </c:numRef>
          </c:xVal>
          <c:yVal>
            <c:numRef>
              <c:f>Sheet1!$E$34:$E$36</c:f>
              <c:numCache>
                <c:formatCode>General</c:formatCode>
                <c:ptCount val="3"/>
                <c:pt idx="0">
                  <c:v>240.0</c:v>
                </c:pt>
                <c:pt idx="1">
                  <c:v>210.0</c:v>
                </c:pt>
                <c:pt idx="2">
                  <c:v>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2762480"/>
        <c:axId val="2129640032"/>
      </c:scatterChart>
      <c:valAx>
        <c:axId val="-2122762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(ft)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640032"/>
        <c:crosses val="autoZero"/>
        <c:crossBetween val="midCat"/>
      </c:valAx>
      <c:valAx>
        <c:axId val="212964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Throughput (Kbps)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2762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</a:t>
            </a:r>
            <a:r>
              <a:rPr lang="en-US" baseline="0"/>
              <a:t> of Slaves vs. Data Throughput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DH3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Sheet1!$B$39:$B$41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xVal>
          <c:yVal>
            <c:numRef>
              <c:f>Sheet1!$D$39:$D$41</c:f>
              <c:numCache>
                <c:formatCode>General</c:formatCode>
                <c:ptCount val="3"/>
                <c:pt idx="0">
                  <c:v>195.0</c:v>
                </c:pt>
                <c:pt idx="1">
                  <c:v>50.0</c:v>
                </c:pt>
                <c:pt idx="2">
                  <c:v>25.0</c:v>
                </c:pt>
              </c:numCache>
            </c:numRef>
          </c:yVal>
          <c:smooth val="0"/>
        </c:ser>
        <c:ser>
          <c:idx val="0"/>
          <c:order val="1"/>
          <c:tx>
            <c:v>DH1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Sheet1!$B$39:$B$41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xVal>
          <c:yVal>
            <c:numRef>
              <c:f>Sheet1!$C$39:$C$41</c:f>
              <c:numCache>
                <c:formatCode>General</c:formatCode>
                <c:ptCount val="3"/>
                <c:pt idx="0">
                  <c:v>60.0</c:v>
                </c:pt>
                <c:pt idx="1">
                  <c:v>15.0</c:v>
                </c:pt>
                <c:pt idx="2">
                  <c:v>8.0</c:v>
                </c:pt>
              </c:numCache>
            </c:numRef>
          </c:yVal>
          <c:smooth val="0"/>
        </c:ser>
        <c:ser>
          <c:idx val="2"/>
          <c:order val="2"/>
          <c:tx>
            <c:v>DH5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Sheet1!$B$39:$B$41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xVal>
          <c:yVal>
            <c:numRef>
              <c:f>Sheet1!$E$39:$E$41</c:f>
              <c:numCache>
                <c:formatCode>General</c:formatCode>
                <c:ptCount val="3"/>
                <c:pt idx="0">
                  <c:v>260.0</c:v>
                </c:pt>
                <c:pt idx="1">
                  <c:v>65.0</c:v>
                </c:pt>
                <c:pt idx="2">
                  <c:v>40.0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9799040"/>
        <c:axId val="2129931216"/>
      </c:scatterChart>
      <c:valAx>
        <c:axId val="-2119799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Slaves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931216"/>
        <c:crosses val="autoZero"/>
        <c:crossBetween val="midCat"/>
      </c:valAx>
      <c:valAx>
        <c:axId val="212993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</a:t>
                </a:r>
                <a:r>
                  <a:rPr lang="en-US" baseline="0"/>
                  <a:t> Throughput (Kbps)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799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1536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0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7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9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614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9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8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677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63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128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Wireless Data Transmission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Lab 1 &amp; 2</a:t>
            </a:r>
          </a:p>
          <a:p>
            <a:r>
              <a:rPr lang="en-US" dirty="0" smtClean="0"/>
              <a:t>Jonathan </a:t>
            </a:r>
            <a:r>
              <a:rPr lang="en-US" dirty="0" err="1" smtClean="0"/>
              <a:t>Woong</a:t>
            </a:r>
            <a:endParaRPr lang="en-US" dirty="0" smtClean="0"/>
          </a:p>
          <a:p>
            <a:r>
              <a:rPr lang="en-US" dirty="0" smtClean="0"/>
              <a:t>CS M117 </a:t>
            </a:r>
            <a:r>
              <a:rPr lang="mr-IN" dirty="0" smtClean="0"/>
              <a:t>–</a:t>
            </a:r>
            <a:r>
              <a:rPr lang="en-US" dirty="0" smtClean="0"/>
              <a:t> Discussion 1B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Summer 2017</a:t>
            </a:r>
          </a:p>
          <a:p>
            <a:r>
              <a:rPr lang="en-US" dirty="0" smtClean="0"/>
              <a:t>July 18,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1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75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Lab 2C &amp; 2D Results </a:t>
            </a:r>
            <a:r>
              <a:rPr lang="mr-IN" sz="2800" dirty="0" smtClean="0"/>
              <a:t>–</a:t>
            </a:r>
            <a:r>
              <a:rPr lang="en-US" sz="2800" dirty="0" smtClean="0"/>
              <a:t> Fairness of Bluetooth &amp; Fairness between Bluetooth and 802.11b TCP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668541"/>
              </p:ext>
            </p:extLst>
          </p:nvPr>
        </p:nvGraphicFramePr>
        <p:xfrm>
          <a:off x="1371600" y="1694329"/>
          <a:ext cx="4814046" cy="484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682"/>
                <a:gridCol w="1604682"/>
                <a:gridCol w="1604682"/>
              </a:tblGrid>
              <a:tr h="9532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Pair</a:t>
                      </a:r>
                      <a:r>
                        <a:rPr lang="en-US" sz="1400" baseline="0" dirty="0" smtClean="0"/>
                        <a:t> Data Rate (Kbps)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Observations</a:t>
                      </a:r>
                      <a:endParaRPr lang="en-US" sz="1400" dirty="0"/>
                    </a:p>
                  </a:txBody>
                  <a:tcPr/>
                </a:tc>
              </a:tr>
              <a:tr h="1177526">
                <a:tc>
                  <a:txBody>
                    <a:bodyPr/>
                    <a:lstStyle/>
                    <a:p>
                      <a:r>
                        <a:rPr lang="en-US" dirty="0" smtClean="0"/>
                        <a:t>Before Interference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266.56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None</a:t>
                      </a:r>
                      <a:endParaRPr lang="en-US" sz="1400" dirty="0"/>
                    </a:p>
                  </a:txBody>
                  <a:tcPr/>
                </a:tc>
              </a:tr>
              <a:tr h="1345745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3 connections crossing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</a:t>
                      </a:r>
                      <a:r>
                        <a:rPr lang="en-US" sz="1400" baseline="0" dirty="0" smtClean="0"/>
                        <a:t>y tries to establish connection</a:t>
                      </a:r>
                      <a:endParaRPr lang="en-US" sz="1400" dirty="0"/>
                    </a:p>
                  </a:txBody>
                  <a:tcPr/>
                </a:tc>
              </a:tr>
              <a:tr h="682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endParaRPr lang="en-US" sz="1400" dirty="0"/>
                    </a:p>
                  </a:txBody>
                  <a:tcPr/>
                </a:tc>
              </a:tr>
              <a:tr h="682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4207"/>
              </p:ext>
            </p:extLst>
          </p:nvPr>
        </p:nvGraphicFramePr>
        <p:xfrm>
          <a:off x="6339543" y="1694328"/>
          <a:ext cx="5359398" cy="4840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466"/>
                <a:gridCol w="1786466"/>
                <a:gridCol w="1786466"/>
              </a:tblGrid>
              <a:tr h="10649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Rate (Kbps)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Observations</a:t>
                      </a:r>
                      <a:endParaRPr lang="en-US" dirty="0"/>
                    </a:p>
                  </a:txBody>
                  <a:tcPr/>
                </a:tc>
              </a:tr>
              <a:tr h="1887985"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 Throughput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266.56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1887985">
                <a:tc>
                  <a:txBody>
                    <a:bodyPr/>
                    <a:lstStyle/>
                    <a:p>
                      <a:r>
                        <a:rPr lang="en-US" dirty="0" smtClean="0"/>
                        <a:t>802.11b TCP Throughput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64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9247"/>
          </a:xfrm>
        </p:spPr>
        <p:txBody>
          <a:bodyPr/>
          <a:lstStyle/>
          <a:p>
            <a:r>
              <a:rPr lang="en-US" dirty="0" smtClean="0"/>
              <a:t>Lab 2A &amp; 2B </a:t>
            </a:r>
            <a:r>
              <a:rPr lang="mr-IN" dirty="0" smtClean="0"/>
              <a:t>–</a:t>
            </a:r>
            <a:r>
              <a:rPr lang="en-US" dirty="0" smtClean="0"/>
              <a:t> Diagrams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564790"/>
              </p:ext>
            </p:extLst>
          </p:nvPr>
        </p:nvGraphicFramePr>
        <p:xfrm>
          <a:off x="941295" y="1479176"/>
          <a:ext cx="5567082" cy="5096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05297"/>
              </p:ext>
            </p:extLst>
          </p:nvPr>
        </p:nvGraphicFramePr>
        <p:xfrm>
          <a:off x="6669741" y="1479176"/>
          <a:ext cx="5365377" cy="5096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418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89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516367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Lab 1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The decrease in UDP throughput is fairly linear with decrease in SNR</a:t>
            </a:r>
          </a:p>
          <a:p>
            <a:pPr lvl="1"/>
            <a:r>
              <a:rPr lang="en-US" dirty="0" smtClean="0"/>
              <a:t>The decrease in TCP is not very linear with decrease in SNR</a:t>
            </a:r>
          </a:p>
          <a:p>
            <a:pPr lvl="1"/>
            <a:r>
              <a:rPr lang="en-US" dirty="0" smtClean="0"/>
              <a:t>TCP throughput decreased faster than that UDP throughput</a:t>
            </a:r>
          </a:p>
          <a:p>
            <a:r>
              <a:rPr lang="en-US" dirty="0" smtClean="0"/>
              <a:t>Lab 1B</a:t>
            </a:r>
          </a:p>
          <a:p>
            <a:pPr lvl="1"/>
            <a:r>
              <a:rPr lang="en-US" dirty="0" smtClean="0"/>
              <a:t>UDP throughput is significantly lower than TCP throughput with Microwave Off</a:t>
            </a:r>
          </a:p>
          <a:p>
            <a:pPr lvl="1"/>
            <a:r>
              <a:rPr lang="en-US" dirty="0" smtClean="0"/>
              <a:t>UDP throughput is significantly lower than TCP throughput with Microwave On</a:t>
            </a:r>
          </a:p>
          <a:p>
            <a:pPr lvl="1"/>
            <a:r>
              <a:rPr lang="en-US" dirty="0" smtClean="0"/>
              <a:t>UDP throughput decreases more than TCP throughput with Microwave On</a:t>
            </a:r>
          </a:p>
          <a:p>
            <a:r>
              <a:rPr lang="en-US" dirty="0" smtClean="0"/>
              <a:t>Lab 2A</a:t>
            </a:r>
          </a:p>
          <a:p>
            <a:pPr lvl="1"/>
            <a:r>
              <a:rPr lang="en-US" dirty="0" smtClean="0"/>
              <a:t>Data rate relationship: DH1 &lt; DH3 &lt; DH5</a:t>
            </a:r>
          </a:p>
          <a:p>
            <a:pPr lvl="1"/>
            <a:r>
              <a:rPr lang="en-US" dirty="0" smtClean="0"/>
              <a:t>Data rate decreases almost linearly as distance increases</a:t>
            </a:r>
          </a:p>
          <a:p>
            <a:r>
              <a:rPr lang="en-US" dirty="0" smtClean="0"/>
              <a:t>Lab 2B</a:t>
            </a:r>
          </a:p>
          <a:p>
            <a:pPr lvl="1"/>
            <a:r>
              <a:rPr lang="en-US" dirty="0" smtClean="0"/>
              <a:t>Data rate relationship: DH1 &lt; DH3 &lt; DH5</a:t>
            </a:r>
          </a:p>
          <a:p>
            <a:pPr lvl="1"/>
            <a:r>
              <a:rPr lang="en-US" dirty="0" smtClean="0"/>
              <a:t>Data rate decreases almost exponentially as number of slaves increases</a:t>
            </a:r>
          </a:p>
          <a:p>
            <a:r>
              <a:rPr lang="en-US" dirty="0" smtClean="0"/>
              <a:t>Lab 2C</a:t>
            </a:r>
          </a:p>
          <a:p>
            <a:pPr lvl="1"/>
            <a:r>
              <a:rPr lang="en-US" dirty="0" smtClean="0"/>
              <a:t>Data rates for 3 connections crossing is inconsistent</a:t>
            </a:r>
          </a:p>
          <a:p>
            <a:pPr lvl="1"/>
            <a:r>
              <a:rPr lang="en-US" dirty="0" smtClean="0"/>
              <a:t>Data rates for 3 connections crossing is expected to decrease (maybe error was made)</a:t>
            </a:r>
          </a:p>
          <a:p>
            <a:r>
              <a:rPr lang="en-US" dirty="0" smtClean="0"/>
              <a:t>Lab 2D</a:t>
            </a:r>
          </a:p>
          <a:p>
            <a:pPr lvl="1"/>
            <a:r>
              <a:rPr lang="en-US" dirty="0" smtClean="0"/>
              <a:t>Bluetooth and </a:t>
            </a:r>
            <a:r>
              <a:rPr lang="en-US" dirty="0" err="1" smtClean="0"/>
              <a:t>WiFi</a:t>
            </a:r>
            <a:r>
              <a:rPr lang="en-US" dirty="0" smtClean="0"/>
              <a:t> fairness accurate: </a:t>
            </a:r>
            <a:r>
              <a:rPr lang="en-US" dirty="0" err="1" smtClean="0"/>
              <a:t>WiFi</a:t>
            </a:r>
            <a:r>
              <a:rPr lang="en-US" dirty="0" smtClean="0"/>
              <a:t> throughput is significantly higher than Bluetooth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80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6071"/>
            <a:ext cx="9601200" cy="436132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For both TCP, UDP, and Bluetooth, throughput will decrease as distance, number of nodes, and interference increases</a:t>
            </a:r>
          </a:p>
          <a:p>
            <a:r>
              <a:rPr lang="en-US" sz="4000" dirty="0" smtClean="0"/>
              <a:t>Bluetooth transmission speeds are always much lower than </a:t>
            </a:r>
            <a:r>
              <a:rPr lang="en-US" sz="4000" dirty="0" err="1" smtClean="0"/>
              <a:t>WiFi</a:t>
            </a:r>
            <a:endParaRPr lang="en-US" sz="4000" dirty="0" smtClean="0"/>
          </a:p>
          <a:p>
            <a:r>
              <a:rPr lang="en-US" sz="4000" dirty="0" err="1" smtClean="0">
                <a:latin typeface="Courier" charset="0"/>
                <a:ea typeface="Courier" charset="0"/>
                <a:cs typeface="Courier" charset="0"/>
              </a:rPr>
              <a:t>iperf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000" dirty="0" smtClean="0"/>
              <a:t>is a tool for performing measurements on network parameters</a:t>
            </a:r>
          </a:p>
          <a:p>
            <a:r>
              <a:rPr lang="en-US" sz="4000" dirty="0" smtClean="0"/>
              <a:t>Results were fairly consistent with expectations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8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(Goals)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Lab 1</a:t>
            </a:r>
          </a:p>
          <a:p>
            <a:pPr lvl="1"/>
            <a:r>
              <a:rPr lang="en-US" dirty="0" smtClean="0"/>
              <a:t>Develop a basic understanding of wireless throughput by analyzing UDP and TCP connections under multiple scenarios</a:t>
            </a:r>
          </a:p>
          <a:p>
            <a:pPr lvl="1"/>
            <a:r>
              <a:rPr lang="en-US" dirty="0" smtClean="0"/>
              <a:t>Experience potential instability of TCP under certain circumstances</a:t>
            </a:r>
          </a:p>
          <a:p>
            <a:pPr lvl="1"/>
            <a:r>
              <a:rPr lang="en-US" dirty="0" smtClean="0"/>
              <a:t>Become familiar with network performance measurement tools</a:t>
            </a:r>
          </a:p>
          <a:p>
            <a:pPr lvl="1"/>
            <a:r>
              <a:rPr lang="en-US" dirty="0" smtClean="0"/>
              <a:t>Measure the relationship between communication distance and data transmission rates/signal strength</a:t>
            </a:r>
          </a:p>
          <a:p>
            <a:r>
              <a:rPr lang="en-US" dirty="0" smtClean="0"/>
              <a:t>Lab 2</a:t>
            </a:r>
          </a:p>
          <a:p>
            <a:pPr lvl="1"/>
            <a:r>
              <a:rPr lang="en-US" dirty="0" smtClean="0"/>
              <a:t>Measure the relationship between communication distance and Bit Error Rate (BER)</a:t>
            </a:r>
          </a:p>
          <a:p>
            <a:pPr lvl="1"/>
            <a:r>
              <a:rPr lang="en-US" dirty="0" smtClean="0"/>
              <a:t>Measure the effects of one-to-many Bluetooth connections on multiple devices</a:t>
            </a:r>
          </a:p>
          <a:p>
            <a:pPr lvl="1"/>
            <a:r>
              <a:rPr lang="en-US" dirty="0" smtClean="0"/>
              <a:t>Measure the interference of Bluetooth devices</a:t>
            </a:r>
          </a:p>
          <a:p>
            <a:pPr lvl="1"/>
            <a:r>
              <a:rPr lang="en-US" dirty="0" smtClean="0"/>
              <a:t>Measure the interference and fairness between Bluetooth and IEEE 802.11 devices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6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9247"/>
          </a:xfrm>
        </p:spPr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5047"/>
            <a:ext cx="9601200" cy="4482353"/>
          </a:xfrm>
        </p:spPr>
        <p:txBody>
          <a:bodyPr/>
          <a:lstStyle/>
          <a:p>
            <a:r>
              <a:rPr lang="en-US" sz="2400" dirty="0" smtClean="0"/>
              <a:t>Lab 1A</a:t>
            </a:r>
          </a:p>
          <a:p>
            <a:pPr lvl="1"/>
            <a:r>
              <a:rPr lang="en-US" sz="2400" dirty="0" smtClean="0"/>
              <a:t>UDP </a:t>
            </a:r>
            <a:r>
              <a:rPr lang="en-US" sz="2400" i="0" dirty="0" err="1">
                <a:latin typeface="Courier" charset="0"/>
                <a:ea typeface="Courier" charset="0"/>
                <a:cs typeface="Courier" charset="0"/>
              </a:rPr>
              <a:t>iperf</a:t>
            </a:r>
            <a:r>
              <a:rPr lang="en-US" sz="2400" dirty="0" smtClean="0"/>
              <a:t> client sends constant bit rate stream to server</a:t>
            </a:r>
          </a:p>
          <a:p>
            <a:pPr lvl="1"/>
            <a:r>
              <a:rPr lang="en-US" sz="2400" dirty="0" smtClean="0"/>
              <a:t>UDP </a:t>
            </a:r>
            <a:r>
              <a:rPr lang="en-US" sz="2400" i="0" dirty="0" err="1" smtClean="0">
                <a:latin typeface="Courier" charset="0"/>
                <a:ea typeface="Courier" charset="0"/>
                <a:cs typeface="Courier" charset="0"/>
              </a:rPr>
              <a:t>iperf</a:t>
            </a:r>
            <a:r>
              <a:rPr lang="en-US" sz="2400" dirty="0" smtClean="0"/>
              <a:t> server reports datagram losses and throughput</a:t>
            </a:r>
          </a:p>
          <a:p>
            <a:pPr lvl="1"/>
            <a:r>
              <a:rPr lang="en-US" sz="2400" dirty="0" smtClean="0"/>
              <a:t>TCP </a:t>
            </a:r>
            <a:r>
              <a:rPr lang="en-US" sz="2400" i="0" dirty="0" err="1">
                <a:latin typeface="Courier" charset="0"/>
                <a:ea typeface="Courier" charset="0"/>
                <a:cs typeface="Courier" charset="0"/>
              </a:rPr>
              <a:t>iperf</a:t>
            </a:r>
            <a:r>
              <a:rPr lang="en-US" sz="2400" dirty="0" smtClean="0"/>
              <a:t> client sends as much data as possible for a fixed time period</a:t>
            </a:r>
          </a:p>
          <a:p>
            <a:pPr lvl="1"/>
            <a:r>
              <a:rPr lang="en-US" sz="2400" dirty="0" smtClean="0"/>
              <a:t>TCP </a:t>
            </a:r>
            <a:r>
              <a:rPr lang="en-US" sz="2400" i="0" dirty="0" err="1">
                <a:latin typeface="Courier" charset="0"/>
                <a:ea typeface="Courier" charset="0"/>
                <a:cs typeface="Courier" charset="0"/>
              </a:rPr>
              <a:t>iperf</a:t>
            </a:r>
            <a:r>
              <a:rPr lang="en-US" sz="2400" dirty="0" smtClean="0"/>
              <a:t> server reports throughput</a:t>
            </a:r>
          </a:p>
          <a:p>
            <a:pPr lvl="1"/>
            <a:r>
              <a:rPr lang="en-US" sz="2400" dirty="0" smtClean="0"/>
              <a:t>Expect UDP (No ACK) to be faster than TCP (ACK)</a:t>
            </a:r>
            <a:endParaRPr lang="en-US" sz="2400" dirty="0" smtClean="0"/>
          </a:p>
          <a:p>
            <a:r>
              <a:rPr lang="en-US" sz="2400" dirty="0" smtClean="0"/>
              <a:t>Lab 1B</a:t>
            </a:r>
          </a:p>
          <a:p>
            <a:pPr lvl="1"/>
            <a:r>
              <a:rPr lang="en-US" sz="2400" dirty="0" smtClean="0"/>
              <a:t>Expect microwave interference to reduce </a:t>
            </a:r>
            <a:r>
              <a:rPr lang="en-US" sz="2400" dirty="0" err="1" smtClean="0"/>
              <a:t>WiFi</a:t>
            </a:r>
            <a:r>
              <a:rPr lang="en-US" sz="2400" dirty="0" smtClean="0"/>
              <a:t> throughput due to shared frequency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9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2694"/>
          </a:xfrm>
        </p:spPr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8494"/>
            <a:ext cx="9601200" cy="44689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2A</a:t>
            </a:r>
          </a:p>
          <a:p>
            <a:pPr lvl="1"/>
            <a:r>
              <a:rPr lang="en-US" sz="2400" dirty="0" smtClean="0"/>
              <a:t>Expected data rates: DH1 &lt; DH3 &lt; DH5</a:t>
            </a:r>
          </a:p>
          <a:p>
            <a:pPr lvl="1"/>
            <a:r>
              <a:rPr lang="en-US" sz="2400" dirty="0" smtClean="0"/>
              <a:t>Expect data rate to decrease as distance increases</a:t>
            </a:r>
          </a:p>
          <a:p>
            <a:r>
              <a:rPr lang="en-US" sz="2400" dirty="0" smtClean="0"/>
              <a:t>Lab 2B</a:t>
            </a:r>
          </a:p>
          <a:p>
            <a:pPr lvl="1"/>
            <a:r>
              <a:rPr lang="en-US" sz="2400" dirty="0" smtClean="0"/>
              <a:t>Expect data rate to decrease as number of slaves increases </a:t>
            </a:r>
          </a:p>
          <a:p>
            <a:r>
              <a:rPr lang="en-US" sz="2400" dirty="0" smtClean="0"/>
              <a:t>Lab 2C</a:t>
            </a:r>
          </a:p>
          <a:p>
            <a:pPr lvl="1"/>
            <a:r>
              <a:rPr lang="en-US" sz="2400" dirty="0" smtClean="0"/>
              <a:t>Expect data rate to decrease with crossing connections due to interference</a:t>
            </a:r>
          </a:p>
          <a:p>
            <a:r>
              <a:rPr lang="en-US" sz="2400" dirty="0" smtClean="0"/>
              <a:t>Lab 2D</a:t>
            </a:r>
          </a:p>
          <a:p>
            <a:pPr lvl="1"/>
            <a:r>
              <a:rPr lang="en-US" sz="2400" dirty="0" smtClean="0"/>
              <a:t>Expect Bluetooth throughput to be less than </a:t>
            </a:r>
            <a:r>
              <a:rPr lang="en-US" sz="2400" dirty="0" err="1" smtClean="0"/>
              <a:t>WiFi</a:t>
            </a:r>
            <a:r>
              <a:rPr lang="en-US" sz="2400" dirty="0" smtClean="0"/>
              <a:t> throughput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543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109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1A Results </a:t>
            </a:r>
            <a:r>
              <a:rPr lang="mr-IN" sz="2400" dirty="0" smtClean="0"/>
              <a:t>–</a:t>
            </a:r>
            <a:r>
              <a:rPr lang="en-US" sz="2400" dirty="0" smtClean="0"/>
              <a:t> TCP and UDP Throughput vs. Signal Strength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471145"/>
              </p:ext>
            </p:extLst>
          </p:nvPr>
        </p:nvGraphicFramePr>
        <p:xfrm>
          <a:off x="889000" y="1879600"/>
          <a:ext cx="11112504" cy="4559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/>
                <a:gridCol w="1389063"/>
                <a:gridCol w="1389063"/>
                <a:gridCol w="1389063"/>
                <a:gridCol w="1389063"/>
                <a:gridCol w="1389063"/>
                <a:gridCol w="1389063"/>
                <a:gridCol w="1389063"/>
              </a:tblGrid>
              <a:tr h="13722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Approx.</a:t>
                      </a:r>
                      <a:r>
                        <a:rPr lang="en-US" sz="1400" baseline="0" dirty="0" smtClean="0"/>
                        <a:t> Distance from Access Point (feet)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Signal Strength (</a:t>
                      </a:r>
                      <a:r>
                        <a:rPr lang="en-US" sz="1400" dirty="0" err="1" smtClean="0"/>
                        <a:t>dBm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Noise Power (</a:t>
                      </a:r>
                      <a:r>
                        <a:rPr lang="en-US" sz="1400" dirty="0" err="1" smtClean="0"/>
                        <a:t>dBm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SNR (dB)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UDP Data Rate (Kbps)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 Data Rate (Kbps)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Observations</a:t>
                      </a:r>
                      <a:endParaRPr lang="en-US" sz="1400" dirty="0"/>
                    </a:p>
                  </a:txBody>
                  <a:tcPr/>
                </a:tc>
              </a:tr>
              <a:tr h="7525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Wall</a:t>
                      </a:r>
                      <a:r>
                        <a:rPr lang="en-US" sz="1400" baseline="0" dirty="0" smtClean="0"/>
                        <a:t> Across 3704 Entry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3722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 to 3428 Suite Main Entry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5,470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Did</a:t>
                      </a:r>
                      <a:r>
                        <a:rPr lang="en-US" sz="1400" baseline="0" dirty="0" smtClean="0"/>
                        <a:t> not receive ACK of last datagram after 10 tries</a:t>
                      </a:r>
                      <a:endParaRPr lang="en-US" sz="1400" dirty="0"/>
                    </a:p>
                  </a:txBody>
                  <a:tcPr/>
                </a:tc>
              </a:tr>
              <a:tr h="10623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 to 3424 Entry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datagram received out of order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03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0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1A Results </a:t>
            </a:r>
            <a:r>
              <a:rPr lang="mr-IN" dirty="0" smtClean="0"/>
              <a:t>–</a:t>
            </a:r>
            <a:r>
              <a:rPr lang="en-US" dirty="0" smtClean="0"/>
              <a:t> Diagrams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96876"/>
              </p:ext>
            </p:extLst>
          </p:nvPr>
        </p:nvGraphicFramePr>
        <p:xfrm>
          <a:off x="1371600" y="1346200"/>
          <a:ext cx="5109882" cy="2647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26624"/>
              </p:ext>
            </p:extLst>
          </p:nvPr>
        </p:nvGraphicFramePr>
        <p:xfrm>
          <a:off x="6891286" y="1346200"/>
          <a:ext cx="4861444" cy="2612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98835"/>
              </p:ext>
            </p:extLst>
          </p:nvPr>
        </p:nvGraphicFramePr>
        <p:xfrm>
          <a:off x="1371600" y="4170083"/>
          <a:ext cx="5109882" cy="2406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68776"/>
              </p:ext>
            </p:extLst>
          </p:nvPr>
        </p:nvGraphicFramePr>
        <p:xfrm>
          <a:off x="6891286" y="4170083"/>
          <a:ext cx="4861444" cy="2406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799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840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Lab 1B Results </a:t>
            </a:r>
            <a:r>
              <a:rPr lang="mr-IN" sz="2800" dirty="0" smtClean="0"/>
              <a:t>–</a:t>
            </a:r>
            <a:r>
              <a:rPr lang="en-US" sz="2800" dirty="0" smtClean="0"/>
              <a:t> Noise &amp; Throughput with Microwave Oven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378568"/>
              </p:ext>
            </p:extLst>
          </p:nvPr>
        </p:nvGraphicFramePr>
        <p:xfrm>
          <a:off x="1048868" y="1331252"/>
          <a:ext cx="10771096" cy="511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728"/>
                <a:gridCol w="1538728"/>
                <a:gridCol w="1538728"/>
                <a:gridCol w="1538728"/>
                <a:gridCol w="1538728"/>
                <a:gridCol w="1538728"/>
                <a:gridCol w="1538728"/>
              </a:tblGrid>
              <a:tr h="7299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Microwave Oven</a:t>
                      </a:r>
                      <a:r>
                        <a:rPr lang="en-US" sz="1400" baseline="0" dirty="0" smtClean="0"/>
                        <a:t> 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Signal Strength (</a:t>
                      </a:r>
                      <a:r>
                        <a:rPr lang="en-US" sz="1400" dirty="0" err="1" smtClean="0"/>
                        <a:t>dBm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Noise Power (</a:t>
                      </a:r>
                      <a:r>
                        <a:rPr lang="en-US" sz="1400" dirty="0" err="1" smtClean="0"/>
                        <a:t>dBm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UDP Data Rate (Kbps)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 Data Rate (Kbps)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Spectrum Analyzer Display Observation</a:t>
                      </a:r>
                      <a:r>
                        <a:rPr lang="en-US" sz="1400" baseline="0" dirty="0" smtClean="0"/>
                        <a:t>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Observations</a:t>
                      </a:r>
                      <a:endParaRPr lang="en-US" sz="1400" dirty="0"/>
                    </a:p>
                  </a:txBody>
                  <a:tcPr/>
                </a:tc>
              </a:tr>
              <a:tr h="729984"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None</a:t>
                      </a:r>
                      <a:endParaRPr lang="en-US" sz="1400" dirty="0"/>
                    </a:p>
                  </a:txBody>
                  <a:tcPr/>
                </a:tc>
              </a:tr>
              <a:tr h="729984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datagram</a:t>
                      </a:r>
                      <a:r>
                        <a:rPr lang="en-US" sz="1400" baseline="0" dirty="0" smtClean="0"/>
                        <a:t> received out of order</a:t>
                      </a:r>
                      <a:endParaRPr lang="en-US" sz="1400" dirty="0"/>
                    </a:p>
                  </a:txBody>
                  <a:tcPr/>
                </a:tc>
              </a:tr>
              <a:tr h="729984">
                <a:tc>
                  <a:txBody>
                    <a:bodyPr/>
                    <a:lstStyle/>
                    <a:p>
                      <a:r>
                        <a:rPr lang="en-US" dirty="0" smtClean="0"/>
                        <a:t>Medium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17,300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datagram received</a:t>
                      </a:r>
                      <a:r>
                        <a:rPr lang="en-US" sz="1400" baseline="0" dirty="0" smtClean="0"/>
                        <a:t> out of order</a:t>
                      </a:r>
                      <a:endParaRPr lang="en-US" sz="1400" dirty="0"/>
                    </a:p>
                  </a:txBody>
                  <a:tcPr/>
                </a:tc>
              </a:tr>
              <a:tr h="729984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datagram received out of order</a:t>
                      </a:r>
                      <a:endParaRPr lang="en-US" sz="1400" dirty="0"/>
                    </a:p>
                  </a:txBody>
                  <a:tcPr/>
                </a:tc>
              </a:tr>
              <a:tr h="729984">
                <a:tc>
                  <a:txBody>
                    <a:bodyPr/>
                    <a:lstStyle/>
                    <a:p>
                      <a:r>
                        <a:rPr lang="en-US" dirty="0" smtClean="0"/>
                        <a:t>Defrost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None</a:t>
                      </a:r>
                      <a:endParaRPr lang="en-US" sz="1400" dirty="0"/>
                    </a:p>
                  </a:txBody>
                  <a:tcPr/>
                </a:tc>
              </a:tr>
              <a:tr h="729984">
                <a:tc>
                  <a:txBody>
                    <a:bodyPr/>
                    <a:lstStyle/>
                    <a:p>
                      <a:r>
                        <a:rPr lang="en-US" dirty="0" smtClean="0"/>
                        <a:t>Warm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datagram received out of order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0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141"/>
          </a:xfrm>
        </p:spPr>
        <p:txBody>
          <a:bodyPr/>
          <a:lstStyle/>
          <a:p>
            <a:r>
              <a:rPr lang="en-US" smtClean="0"/>
              <a:t>Lab 1B Results --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24854"/>
              </p:ext>
            </p:extLst>
          </p:nvPr>
        </p:nvGraphicFramePr>
        <p:xfrm>
          <a:off x="921536" y="1411941"/>
          <a:ext cx="5654075" cy="519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26332"/>
              </p:ext>
            </p:extLst>
          </p:nvPr>
        </p:nvGraphicFramePr>
        <p:xfrm>
          <a:off x="6681359" y="1411941"/>
          <a:ext cx="5349276" cy="519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435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27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Lab 2A &amp; 2B Results </a:t>
            </a:r>
            <a:r>
              <a:rPr lang="mr-IN" sz="2800" dirty="0" smtClean="0"/>
              <a:t>–</a:t>
            </a:r>
            <a:r>
              <a:rPr lang="en-US" sz="2800" dirty="0" smtClean="0"/>
              <a:t> Data Throughput vs. Distance &amp; Data Throughput vs. # of Slaves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632831"/>
              </p:ext>
            </p:extLst>
          </p:nvPr>
        </p:nvGraphicFramePr>
        <p:xfrm>
          <a:off x="1371600" y="1600199"/>
          <a:ext cx="4800600" cy="498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  <a:gridCol w="1200150"/>
              </a:tblGrid>
              <a:tr h="8028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Distance (</a:t>
                      </a:r>
                      <a:r>
                        <a:rPr lang="en-US" sz="1400" dirty="0" err="1" smtClean="0"/>
                        <a:t>ft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Packet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Rate (Kbps)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Observations</a:t>
                      </a:r>
                      <a:endParaRPr lang="en-US" sz="1400" dirty="0"/>
                    </a:p>
                  </a:txBody>
                  <a:tcPr/>
                </a:tc>
              </a:tr>
              <a:tr h="465117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Consistent</a:t>
                      </a:r>
                      <a:endParaRPr lang="en-US" sz="1400" dirty="0"/>
                    </a:p>
                  </a:txBody>
                  <a:tcPr/>
                </a:tc>
              </a:tr>
              <a:tr h="4651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endParaRPr lang="en-US" sz="1400" dirty="0"/>
                    </a:p>
                  </a:txBody>
                  <a:tcPr/>
                </a:tc>
              </a:tr>
              <a:tr h="4651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Inconsistent</a:t>
                      </a:r>
                      <a:endParaRPr lang="en-US" sz="1400" dirty="0"/>
                    </a:p>
                  </a:txBody>
                  <a:tcPr/>
                </a:tc>
              </a:tr>
              <a:tr h="465117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Consistent</a:t>
                      </a:r>
                      <a:endParaRPr lang="en-US" sz="1400" dirty="0"/>
                    </a:p>
                  </a:txBody>
                  <a:tcPr/>
                </a:tc>
              </a:tr>
              <a:tr h="4651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endParaRPr lang="en-US" sz="1400" dirty="0"/>
                    </a:p>
                  </a:txBody>
                  <a:tcPr/>
                </a:tc>
              </a:tr>
              <a:tr h="4651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Inconsistent</a:t>
                      </a:r>
                      <a:endParaRPr lang="en-US" sz="1400" dirty="0"/>
                    </a:p>
                  </a:txBody>
                  <a:tcPr/>
                </a:tc>
              </a:tr>
              <a:tr h="465117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Consistent</a:t>
                      </a:r>
                      <a:endParaRPr lang="en-US" sz="1400" dirty="0"/>
                    </a:p>
                  </a:txBody>
                  <a:tcPr/>
                </a:tc>
              </a:tr>
              <a:tr h="4651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endParaRPr lang="en-US" sz="1400" dirty="0"/>
                    </a:p>
                  </a:txBody>
                  <a:tcPr/>
                </a:tc>
              </a:tr>
              <a:tr h="4651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Inconsistent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061285"/>
              </p:ext>
            </p:extLst>
          </p:nvPr>
        </p:nvGraphicFramePr>
        <p:xfrm>
          <a:off x="6674223" y="1600199"/>
          <a:ext cx="4800600" cy="498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  <a:gridCol w="1200150"/>
              </a:tblGrid>
              <a:tr h="8028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 Slaves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Packet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Rate (Kbps)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Observations</a:t>
                      </a:r>
                      <a:endParaRPr lang="en-US" sz="1400" dirty="0"/>
                    </a:p>
                  </a:txBody>
                  <a:tcPr/>
                </a:tc>
              </a:tr>
              <a:tr h="465117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</a:tr>
              <a:tr h="4651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4651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465117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4x</a:t>
                      </a:r>
                      <a:r>
                        <a:rPr lang="en-US" baseline="0" dirty="0" smtClean="0"/>
                        <a:t> smaller</a:t>
                      </a:r>
                      <a:endParaRPr lang="en-US" dirty="0"/>
                    </a:p>
                  </a:txBody>
                  <a:tcPr/>
                </a:tc>
              </a:tr>
              <a:tr h="4651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4651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465117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8x smaller</a:t>
                      </a:r>
                      <a:endParaRPr lang="en-US" dirty="0"/>
                    </a:p>
                  </a:txBody>
                  <a:tcPr/>
                </a:tc>
              </a:tr>
              <a:tr h="4651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4651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8189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201</TotalTime>
  <Words>946</Words>
  <Application>Microsoft Macintosh PowerPoint</Application>
  <PresentationFormat>Widescreen</PresentationFormat>
  <Paragraphs>261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Courier</vt:lpstr>
      <vt:lpstr>Franklin Gothic Book</vt:lpstr>
      <vt:lpstr>Crop</vt:lpstr>
      <vt:lpstr>Wireless Data Transmission</vt:lpstr>
      <vt:lpstr>Abstract (Goals)</vt:lpstr>
      <vt:lpstr>Theory</vt:lpstr>
      <vt:lpstr>Theory</vt:lpstr>
      <vt:lpstr>Lab 1A Results – TCP and UDP Throughput vs. Signal Strength</vt:lpstr>
      <vt:lpstr>Lab 1A Results – Diagrams</vt:lpstr>
      <vt:lpstr>Lab 1B Results – Noise &amp; Throughput with Microwave Oven</vt:lpstr>
      <vt:lpstr>Lab 1B Results -- Diagrams</vt:lpstr>
      <vt:lpstr>Lab 2A &amp; 2B Results – Data Throughput vs. Distance &amp; Data Throughput vs. # of Slaves</vt:lpstr>
      <vt:lpstr>Lab 2C &amp; 2D Results – Fairness of Bluetooth &amp; Fairness between Bluetooth and 802.11b TCP</vt:lpstr>
      <vt:lpstr>Lab 2A &amp; 2B – Diagrams</vt:lpstr>
      <vt:lpstr>Discussion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Data Transmission</dc:title>
  <dc:creator>Microsoft Office User</dc:creator>
  <cp:lastModifiedBy>Microsoft Office User</cp:lastModifiedBy>
  <cp:revision>22</cp:revision>
  <dcterms:created xsi:type="dcterms:W3CDTF">2017-07-19T04:08:37Z</dcterms:created>
  <dcterms:modified xsi:type="dcterms:W3CDTF">2017-07-19T07:52:03Z</dcterms:modified>
</cp:coreProperties>
</file>