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sldIdLst>
    <p:sldId id="256" r:id="rId2"/>
    <p:sldId id="268" r:id="rId3"/>
    <p:sldId id="267" r:id="rId4"/>
    <p:sldId id="269" r:id="rId5"/>
    <p:sldId id="270" r:id="rId6"/>
    <p:sldId id="271" r:id="rId7"/>
    <p:sldId id="272" r:id="rId8"/>
    <p:sldId id="274" r:id="rId9"/>
    <p:sldId id="275" r:id="rId10"/>
    <p:sldId id="276" r:id="rId11"/>
    <p:sldId id="277" r:id="rId12"/>
    <p:sldId id="278" r:id="rId13"/>
    <p:sldId id="279" r:id="rId14"/>
    <p:sldId id="280" r:id="rId15"/>
    <p:sldId id="282" r:id="rId16"/>
    <p:sldId id="283" r:id="rId17"/>
    <p:sldId id="284" r:id="rId18"/>
    <p:sldId id="285" r:id="rId19"/>
    <p:sldId id="286" r:id="rId20"/>
    <p:sldId id="287" r:id="rId21"/>
    <p:sldId id="288" r:id="rId22"/>
    <p:sldId id="289" r:id="rId23"/>
    <p:sldId id="290" r:id="rId24"/>
    <p:sldId id="293" r:id="rId25"/>
    <p:sldId id="292" r:id="rId26"/>
    <p:sldId id="294" r:id="rId27"/>
    <p:sldId id="295" r:id="rId28"/>
    <p:sldId id="296" r:id="rId29"/>
    <p:sldId id="297" r:id="rId30"/>
    <p:sldId id="298" r:id="rId31"/>
    <p:sldId id="281" r:id="rId32"/>
    <p:sldId id="257" r:id="rId33"/>
    <p:sldId id="258" r:id="rId34"/>
    <p:sldId id="259" r:id="rId35"/>
    <p:sldId id="260" r:id="rId36"/>
    <p:sldId id="273" r:id="rId37"/>
    <p:sldId id="261" r:id="rId38"/>
    <p:sldId id="262" r:id="rId39"/>
    <p:sldId id="263" r:id="rId40"/>
    <p:sldId id="264" r:id="rId41"/>
    <p:sldId id="265" r:id="rId42"/>
    <p:sldId id="299" r:id="rId43"/>
    <p:sldId id="300" r:id="rId44"/>
    <p:sldId id="301" r:id="rId45"/>
    <p:sldId id="302" r:id="rId46"/>
    <p:sldId id="303" r:id="rId47"/>
    <p:sldId id="304" r:id="rId48"/>
    <p:sldId id="266"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12"/>
    <p:restoredTop sz="94671"/>
  </p:normalViewPr>
  <p:slideViewPr>
    <p:cSldViewPr snapToGrid="0" snapToObjects="1">
      <p:cViewPr varScale="1">
        <p:scale>
          <a:sx n="133" d="100"/>
          <a:sy n="133" d="100"/>
        </p:scale>
        <p:origin x="1752" y="48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hyperlink" Target="https://smu365-my.sharepoint.com/:u:/r/personal/jarocha_smu_edu/Documents/DS%206371%20-%20Unit%202/interactive_creativity_plot.html?csf=1&amp;web=1&amp;e=2Ibg0k" TargetMode="Externa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svg"/><Relationship Id="rId1" Type="http://schemas.openxmlformats.org/officeDocument/2006/relationships/image" Target="../media/image4.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image" Target="../media/image23.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hyperlink" Target="https://smu365-my.sharepoint.com/:u:/r/personal/jarocha_smu_edu/Documents/DS%206371%20-%20Unit%202/interactive_creativity_plot.html?csf=1&amp;web=1&amp;e=2Ibg0k" TargetMode="External"/></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svg"/><Relationship Id="rId1" Type="http://schemas.openxmlformats.org/officeDocument/2006/relationships/image" Target="../media/image4.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7EF84A-D986-406B-A784-DC0C96A08AA0}"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4275B8E2-419F-4731-893D-4E8B64B18F04}">
      <dgm:prSet/>
      <dgm:spPr/>
      <dgm:t>
        <a:bodyPr/>
        <a:lstStyle/>
        <a:p>
          <a:pPr>
            <a:lnSpc>
              <a:spcPct val="100000"/>
            </a:lnSpc>
          </a:pPr>
          <a:r>
            <a:rPr lang="en-US" dirty="0">
              <a:solidFill>
                <a:schemeClr val="bg2"/>
              </a:solidFill>
            </a:rPr>
            <a:t>A 95% confidence interval of ($1.23, $1.60) for (</a:t>
          </a:r>
          <a:r>
            <a:rPr lang="el-GR" dirty="0">
              <a:solidFill>
                <a:schemeClr val="bg2"/>
              </a:solidFill>
            </a:rPr>
            <a:t>μ_</a:t>
          </a:r>
          <a:r>
            <a:rPr lang="en-US" dirty="0">
              <a:solidFill>
                <a:schemeClr val="bg2"/>
              </a:solidFill>
            </a:rPr>
            <a:t>new - </a:t>
          </a:r>
          <a:r>
            <a:rPr lang="el-GR" dirty="0">
              <a:solidFill>
                <a:schemeClr val="bg2"/>
              </a:solidFill>
            </a:rPr>
            <a:t>μ_</a:t>
          </a:r>
          <a:r>
            <a:rPr lang="en-US" dirty="0">
              <a:solidFill>
                <a:schemeClr val="bg2"/>
              </a:solidFill>
            </a:rPr>
            <a:t>old) means we're 95% confident that the actual difference in mean sales between the new and old marketing strategies falls within this range</a:t>
          </a:r>
        </a:p>
      </dgm:t>
    </dgm:pt>
    <dgm:pt modelId="{DE30634D-1098-445D-84EE-E5B2F0558A76}" type="parTrans" cxnId="{87EC9E39-24A5-4ABD-8D6A-57C26C671545}">
      <dgm:prSet/>
      <dgm:spPr/>
      <dgm:t>
        <a:bodyPr/>
        <a:lstStyle/>
        <a:p>
          <a:endParaRPr lang="en-US"/>
        </a:p>
      </dgm:t>
    </dgm:pt>
    <dgm:pt modelId="{1FB64357-BF81-41A3-A23C-4ECF1CBC006D}" type="sibTrans" cxnId="{87EC9E39-24A5-4ABD-8D6A-57C26C671545}">
      <dgm:prSet/>
      <dgm:spPr/>
      <dgm:t>
        <a:bodyPr/>
        <a:lstStyle/>
        <a:p>
          <a:endParaRPr lang="en-US"/>
        </a:p>
      </dgm:t>
    </dgm:pt>
    <dgm:pt modelId="{B10B12C3-EA3A-409A-9E33-774776A18A07}">
      <dgm:prSet/>
      <dgm:spPr/>
      <dgm:t>
        <a:bodyPr/>
        <a:lstStyle/>
        <a:p>
          <a:pPr>
            <a:lnSpc>
              <a:spcPct val="100000"/>
            </a:lnSpc>
          </a:pPr>
          <a:r>
            <a:rPr lang="en-US">
              <a:solidFill>
                <a:schemeClr val="bg2"/>
              </a:solidFill>
            </a:rPr>
            <a:t>Since this interval does not contain 0 (both bounds are positive), the result is statistically significant</a:t>
          </a:r>
        </a:p>
      </dgm:t>
    </dgm:pt>
    <dgm:pt modelId="{9E8BB1BE-07AB-4FFE-B5D3-10C9EFC98E65}" type="parTrans" cxnId="{E52370E0-51A8-409C-A4BE-50F8D8B66985}">
      <dgm:prSet/>
      <dgm:spPr/>
      <dgm:t>
        <a:bodyPr/>
        <a:lstStyle/>
        <a:p>
          <a:endParaRPr lang="en-US"/>
        </a:p>
      </dgm:t>
    </dgm:pt>
    <dgm:pt modelId="{80448845-7090-48B7-9ADF-783BA886926B}" type="sibTrans" cxnId="{E52370E0-51A8-409C-A4BE-50F8D8B66985}">
      <dgm:prSet/>
      <dgm:spPr/>
      <dgm:t>
        <a:bodyPr/>
        <a:lstStyle/>
        <a:p>
          <a:endParaRPr lang="en-US"/>
        </a:p>
      </dgm:t>
    </dgm:pt>
    <dgm:pt modelId="{8B60489C-5074-44EB-A3D8-622AEA9EBFBE}">
      <dgm:prSet/>
      <dgm:spPr/>
      <dgm:t>
        <a:bodyPr/>
        <a:lstStyle/>
        <a:p>
          <a:pPr>
            <a:lnSpc>
              <a:spcPct val="100000"/>
            </a:lnSpc>
          </a:pPr>
          <a:r>
            <a:rPr lang="en-US" dirty="0">
              <a:solidFill>
                <a:schemeClr val="bg2"/>
              </a:solidFill>
            </a:rPr>
            <a:t>In other words, we have strong evidence that the new marketing strategy is genuinely increasing sales, and this increase is not just due to random chance</a:t>
          </a:r>
        </a:p>
      </dgm:t>
    </dgm:pt>
    <dgm:pt modelId="{3B752E34-0714-4E93-865C-9EE2C1ACF1AD}" type="parTrans" cxnId="{C9436ED8-81B1-474C-9BE5-7BD888A3FE0D}">
      <dgm:prSet/>
      <dgm:spPr/>
      <dgm:t>
        <a:bodyPr/>
        <a:lstStyle/>
        <a:p>
          <a:endParaRPr lang="en-US"/>
        </a:p>
      </dgm:t>
    </dgm:pt>
    <dgm:pt modelId="{C9FE384B-521C-476C-859B-DCBB9943E613}" type="sibTrans" cxnId="{C9436ED8-81B1-474C-9BE5-7BD888A3FE0D}">
      <dgm:prSet/>
      <dgm:spPr/>
      <dgm:t>
        <a:bodyPr/>
        <a:lstStyle/>
        <a:p>
          <a:endParaRPr lang="en-US"/>
        </a:p>
      </dgm:t>
    </dgm:pt>
    <dgm:pt modelId="{379E7697-5EC8-4123-8595-D1037A6F42AA}" type="pres">
      <dgm:prSet presAssocID="{867EF84A-D986-406B-A784-DC0C96A08AA0}" presName="root" presStyleCnt="0">
        <dgm:presLayoutVars>
          <dgm:dir/>
          <dgm:resizeHandles val="exact"/>
        </dgm:presLayoutVars>
      </dgm:prSet>
      <dgm:spPr/>
    </dgm:pt>
    <dgm:pt modelId="{5E80352D-8B68-40FA-A99B-0F4842B851FF}" type="pres">
      <dgm:prSet presAssocID="{4275B8E2-419F-4731-893D-4E8B64B18F04}" presName="compNode" presStyleCnt="0"/>
      <dgm:spPr/>
    </dgm:pt>
    <dgm:pt modelId="{8BD4523D-A7A4-4BCC-95F4-C8A3A9775314}" type="pres">
      <dgm:prSet presAssocID="{4275B8E2-419F-4731-893D-4E8B64B18F0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ye dropper"/>
        </a:ext>
      </dgm:extLst>
    </dgm:pt>
    <dgm:pt modelId="{4E1DB5CA-8EB8-4A40-8394-2F1A39EA9A8C}" type="pres">
      <dgm:prSet presAssocID="{4275B8E2-419F-4731-893D-4E8B64B18F04}" presName="spaceRect" presStyleCnt="0"/>
      <dgm:spPr/>
    </dgm:pt>
    <dgm:pt modelId="{9DAA8BEA-5E29-4918-A9A8-8DF3ACBE1722}" type="pres">
      <dgm:prSet presAssocID="{4275B8E2-419F-4731-893D-4E8B64B18F04}" presName="textRect" presStyleLbl="revTx" presStyleIdx="0" presStyleCnt="3">
        <dgm:presLayoutVars>
          <dgm:chMax val="1"/>
          <dgm:chPref val="1"/>
        </dgm:presLayoutVars>
      </dgm:prSet>
      <dgm:spPr/>
    </dgm:pt>
    <dgm:pt modelId="{11A97AB8-B195-416C-8D8F-87500D1E86E6}" type="pres">
      <dgm:prSet presAssocID="{1FB64357-BF81-41A3-A23C-4ECF1CBC006D}" presName="sibTrans" presStyleCnt="0"/>
      <dgm:spPr/>
    </dgm:pt>
    <dgm:pt modelId="{C9103F17-CDED-48E3-9FEC-23DDAD67914D}" type="pres">
      <dgm:prSet presAssocID="{B10B12C3-EA3A-409A-9E33-774776A18A07}" presName="compNode" presStyleCnt="0"/>
      <dgm:spPr/>
    </dgm:pt>
    <dgm:pt modelId="{29781E5D-7B46-40C4-BB03-DA586ECF5822}" type="pres">
      <dgm:prSet presAssocID="{B10B12C3-EA3A-409A-9E33-774776A18A0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20AAB39B-3B6B-4F7E-A2CA-DC7252C7FBC7}" type="pres">
      <dgm:prSet presAssocID="{B10B12C3-EA3A-409A-9E33-774776A18A07}" presName="spaceRect" presStyleCnt="0"/>
      <dgm:spPr/>
    </dgm:pt>
    <dgm:pt modelId="{8807840C-E6E4-4627-BC7B-9DA9179D1EF5}" type="pres">
      <dgm:prSet presAssocID="{B10B12C3-EA3A-409A-9E33-774776A18A07}" presName="textRect" presStyleLbl="revTx" presStyleIdx="1" presStyleCnt="3">
        <dgm:presLayoutVars>
          <dgm:chMax val="1"/>
          <dgm:chPref val="1"/>
        </dgm:presLayoutVars>
      </dgm:prSet>
      <dgm:spPr/>
    </dgm:pt>
    <dgm:pt modelId="{88EE3111-1C77-43D0-9AE6-1C3C82FCD839}" type="pres">
      <dgm:prSet presAssocID="{80448845-7090-48B7-9ADF-783BA886926B}" presName="sibTrans" presStyleCnt="0"/>
      <dgm:spPr/>
    </dgm:pt>
    <dgm:pt modelId="{4E1E9357-2C8D-435A-8C02-7C4E05847084}" type="pres">
      <dgm:prSet presAssocID="{8B60489C-5074-44EB-A3D8-622AEA9EBFBE}" presName="compNode" presStyleCnt="0"/>
      <dgm:spPr/>
    </dgm:pt>
    <dgm:pt modelId="{4B1A1D4B-0EDB-4F80-98E9-B92EE348838B}" type="pres">
      <dgm:prSet presAssocID="{8B60489C-5074-44EB-A3D8-622AEA9EBFBE}" presName="iconRect" presStyleLbl="node1" presStyleIdx="2" presStyleCnt="3" custLinFactNeighborX="80778" custLinFactNeighborY="-343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aximize"/>
        </a:ext>
      </dgm:extLst>
    </dgm:pt>
    <dgm:pt modelId="{E06A6301-BFD6-450A-AFFD-81E4C4FBA636}" type="pres">
      <dgm:prSet presAssocID="{8B60489C-5074-44EB-A3D8-622AEA9EBFBE}" presName="spaceRect" presStyleCnt="0"/>
      <dgm:spPr/>
    </dgm:pt>
    <dgm:pt modelId="{55A2EC86-FD5D-4690-A3A7-82E825C48562}" type="pres">
      <dgm:prSet presAssocID="{8B60489C-5074-44EB-A3D8-622AEA9EBFBE}" presName="textRect" presStyleLbl="revTx" presStyleIdx="2" presStyleCnt="3" custScaleX="226430" custScaleY="92224">
        <dgm:presLayoutVars>
          <dgm:chMax val="1"/>
          <dgm:chPref val="1"/>
        </dgm:presLayoutVars>
      </dgm:prSet>
      <dgm:spPr/>
    </dgm:pt>
  </dgm:ptLst>
  <dgm:cxnLst>
    <dgm:cxn modelId="{F7F3BA25-7223-4089-B6AF-B7FFA69C23AC}" type="presOf" srcId="{B10B12C3-EA3A-409A-9E33-774776A18A07}" destId="{8807840C-E6E4-4627-BC7B-9DA9179D1EF5}" srcOrd="0" destOrd="0" presId="urn:microsoft.com/office/officeart/2018/2/layout/IconLabelList"/>
    <dgm:cxn modelId="{87EC9E39-24A5-4ABD-8D6A-57C26C671545}" srcId="{867EF84A-D986-406B-A784-DC0C96A08AA0}" destId="{4275B8E2-419F-4731-893D-4E8B64B18F04}" srcOrd="0" destOrd="0" parTransId="{DE30634D-1098-445D-84EE-E5B2F0558A76}" sibTransId="{1FB64357-BF81-41A3-A23C-4ECF1CBC006D}"/>
    <dgm:cxn modelId="{8640505E-42C6-4A9F-BAB2-C2CD86195C99}" type="presOf" srcId="{4275B8E2-419F-4731-893D-4E8B64B18F04}" destId="{9DAA8BEA-5E29-4918-A9A8-8DF3ACBE1722}" srcOrd="0" destOrd="0" presId="urn:microsoft.com/office/officeart/2018/2/layout/IconLabelList"/>
    <dgm:cxn modelId="{A2BE9461-040B-443A-BE24-B9F43CF65B57}" type="presOf" srcId="{8B60489C-5074-44EB-A3D8-622AEA9EBFBE}" destId="{55A2EC86-FD5D-4690-A3A7-82E825C48562}" srcOrd="0" destOrd="0" presId="urn:microsoft.com/office/officeart/2018/2/layout/IconLabelList"/>
    <dgm:cxn modelId="{477C2ACF-8509-4DB8-8064-F9D32849E021}" type="presOf" srcId="{867EF84A-D986-406B-A784-DC0C96A08AA0}" destId="{379E7697-5EC8-4123-8595-D1037A6F42AA}" srcOrd="0" destOrd="0" presId="urn:microsoft.com/office/officeart/2018/2/layout/IconLabelList"/>
    <dgm:cxn modelId="{C9436ED8-81B1-474C-9BE5-7BD888A3FE0D}" srcId="{867EF84A-D986-406B-A784-DC0C96A08AA0}" destId="{8B60489C-5074-44EB-A3D8-622AEA9EBFBE}" srcOrd="2" destOrd="0" parTransId="{3B752E34-0714-4E93-865C-9EE2C1ACF1AD}" sibTransId="{C9FE384B-521C-476C-859B-DCBB9943E613}"/>
    <dgm:cxn modelId="{E52370E0-51A8-409C-A4BE-50F8D8B66985}" srcId="{867EF84A-D986-406B-A784-DC0C96A08AA0}" destId="{B10B12C3-EA3A-409A-9E33-774776A18A07}" srcOrd="1" destOrd="0" parTransId="{9E8BB1BE-07AB-4FFE-B5D3-10C9EFC98E65}" sibTransId="{80448845-7090-48B7-9ADF-783BA886926B}"/>
    <dgm:cxn modelId="{0B60F683-22A2-427A-96BB-15FE0FC0C7F0}" type="presParOf" srcId="{379E7697-5EC8-4123-8595-D1037A6F42AA}" destId="{5E80352D-8B68-40FA-A99B-0F4842B851FF}" srcOrd="0" destOrd="0" presId="urn:microsoft.com/office/officeart/2018/2/layout/IconLabelList"/>
    <dgm:cxn modelId="{FADAFBBA-9F75-4EC9-A51E-525DDBD53588}" type="presParOf" srcId="{5E80352D-8B68-40FA-A99B-0F4842B851FF}" destId="{8BD4523D-A7A4-4BCC-95F4-C8A3A9775314}" srcOrd="0" destOrd="0" presId="urn:microsoft.com/office/officeart/2018/2/layout/IconLabelList"/>
    <dgm:cxn modelId="{6AD64746-F27A-45AE-B834-24FAA00F41B8}" type="presParOf" srcId="{5E80352D-8B68-40FA-A99B-0F4842B851FF}" destId="{4E1DB5CA-8EB8-4A40-8394-2F1A39EA9A8C}" srcOrd="1" destOrd="0" presId="urn:microsoft.com/office/officeart/2018/2/layout/IconLabelList"/>
    <dgm:cxn modelId="{6E9906ED-4564-42E4-A129-94402E0329E6}" type="presParOf" srcId="{5E80352D-8B68-40FA-A99B-0F4842B851FF}" destId="{9DAA8BEA-5E29-4918-A9A8-8DF3ACBE1722}" srcOrd="2" destOrd="0" presId="urn:microsoft.com/office/officeart/2018/2/layout/IconLabelList"/>
    <dgm:cxn modelId="{39AAF45A-A55C-4B4A-9790-60B868A75D5A}" type="presParOf" srcId="{379E7697-5EC8-4123-8595-D1037A6F42AA}" destId="{11A97AB8-B195-416C-8D8F-87500D1E86E6}" srcOrd="1" destOrd="0" presId="urn:microsoft.com/office/officeart/2018/2/layout/IconLabelList"/>
    <dgm:cxn modelId="{17C8AE74-0B11-4AD5-80E4-8BBF91BC9B93}" type="presParOf" srcId="{379E7697-5EC8-4123-8595-D1037A6F42AA}" destId="{C9103F17-CDED-48E3-9FEC-23DDAD67914D}" srcOrd="2" destOrd="0" presId="urn:microsoft.com/office/officeart/2018/2/layout/IconLabelList"/>
    <dgm:cxn modelId="{10134A6E-54B7-464E-9313-9305E7B0BB0F}" type="presParOf" srcId="{C9103F17-CDED-48E3-9FEC-23DDAD67914D}" destId="{29781E5D-7B46-40C4-BB03-DA586ECF5822}" srcOrd="0" destOrd="0" presId="urn:microsoft.com/office/officeart/2018/2/layout/IconLabelList"/>
    <dgm:cxn modelId="{452A6303-34C1-4426-9C8B-80EB4585FF13}" type="presParOf" srcId="{C9103F17-CDED-48E3-9FEC-23DDAD67914D}" destId="{20AAB39B-3B6B-4F7E-A2CA-DC7252C7FBC7}" srcOrd="1" destOrd="0" presId="urn:microsoft.com/office/officeart/2018/2/layout/IconLabelList"/>
    <dgm:cxn modelId="{B38703A6-9C4B-4E6A-A494-7FE967721D52}" type="presParOf" srcId="{C9103F17-CDED-48E3-9FEC-23DDAD67914D}" destId="{8807840C-E6E4-4627-BC7B-9DA9179D1EF5}" srcOrd="2" destOrd="0" presId="urn:microsoft.com/office/officeart/2018/2/layout/IconLabelList"/>
    <dgm:cxn modelId="{CE8FE698-4F12-4EC0-80E8-F3EAEAF2510B}" type="presParOf" srcId="{379E7697-5EC8-4123-8595-D1037A6F42AA}" destId="{88EE3111-1C77-43D0-9AE6-1C3C82FCD839}" srcOrd="3" destOrd="0" presId="urn:microsoft.com/office/officeart/2018/2/layout/IconLabelList"/>
    <dgm:cxn modelId="{C1B30FCC-8522-467C-8B6F-62456B753F46}" type="presParOf" srcId="{379E7697-5EC8-4123-8595-D1037A6F42AA}" destId="{4E1E9357-2C8D-435A-8C02-7C4E05847084}" srcOrd="4" destOrd="0" presId="urn:microsoft.com/office/officeart/2018/2/layout/IconLabelList"/>
    <dgm:cxn modelId="{839A03CD-A26C-4610-9BB0-5BAA711FDDC6}" type="presParOf" srcId="{4E1E9357-2C8D-435A-8C02-7C4E05847084}" destId="{4B1A1D4B-0EDB-4F80-98E9-B92EE348838B}" srcOrd="0" destOrd="0" presId="urn:microsoft.com/office/officeart/2018/2/layout/IconLabelList"/>
    <dgm:cxn modelId="{E5A29DB6-4BF3-44BB-9596-7FB71835C41C}" type="presParOf" srcId="{4E1E9357-2C8D-435A-8C02-7C4E05847084}" destId="{E06A6301-BFD6-450A-AFFD-81E4C4FBA636}" srcOrd="1" destOrd="0" presId="urn:microsoft.com/office/officeart/2018/2/layout/IconLabelList"/>
    <dgm:cxn modelId="{CB1B99F8-0C0B-4E57-BC6E-021BEF8B2A6B}" type="presParOf" srcId="{4E1E9357-2C8D-435A-8C02-7C4E05847084}" destId="{55A2EC86-FD5D-4690-A3A7-82E825C4856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9D4F61B-597E-4106-BB10-57B1323377F6}"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AC0E41D-4B8F-4AFD-A8E9-528E9D07466E}">
      <dgm:prSet/>
      <dgm:spPr/>
      <dgm:t>
        <a:bodyPr/>
        <a:lstStyle/>
        <a:p>
          <a:pPr>
            <a:lnSpc>
              <a:spcPct val="100000"/>
            </a:lnSpc>
            <a:defRPr cap="all"/>
          </a:pPr>
          <a:r>
            <a:rPr lang="en-US" dirty="0"/>
            <a:t>- </a:t>
          </a:r>
          <a:r>
            <a:rPr lang="en-US" dirty="0">
              <a:hlinkClick xmlns:r="http://schemas.openxmlformats.org/officeDocument/2006/relationships" r:id="rId1"/>
            </a:rPr>
            <a:t>Link to interactive visualization for exploration</a:t>
          </a:r>
          <a:r>
            <a:rPr lang="en-US" dirty="0"/>
            <a:t>.</a:t>
          </a:r>
        </a:p>
      </dgm:t>
    </dgm:pt>
    <dgm:pt modelId="{0F765E60-5F43-4646-98E9-9072ACFB87E1}" type="parTrans" cxnId="{831AC48A-94AA-48AE-8C7E-BAE94B0D280D}">
      <dgm:prSet/>
      <dgm:spPr/>
      <dgm:t>
        <a:bodyPr/>
        <a:lstStyle/>
        <a:p>
          <a:endParaRPr lang="en-US"/>
        </a:p>
      </dgm:t>
    </dgm:pt>
    <dgm:pt modelId="{7BE50BB3-F764-4C72-8D25-B15A550E0D65}" type="sibTrans" cxnId="{831AC48A-94AA-48AE-8C7E-BAE94B0D280D}">
      <dgm:prSet/>
      <dgm:spPr/>
      <dgm:t>
        <a:bodyPr/>
        <a:lstStyle/>
        <a:p>
          <a:endParaRPr lang="en-US"/>
        </a:p>
      </dgm:t>
    </dgm:pt>
    <dgm:pt modelId="{2C9E9FB9-2896-4142-8943-8574A8546FFC}">
      <dgm:prSet/>
      <dgm:spPr/>
      <dgm:t>
        <a:bodyPr/>
        <a:lstStyle/>
        <a:p>
          <a:pPr>
            <a:lnSpc>
              <a:spcPct val="100000"/>
            </a:lnSpc>
            <a:defRPr cap="all"/>
          </a:pPr>
          <a:r>
            <a:rPr lang="en-US"/>
            <a:t>- Open floor for audience questions.</a:t>
          </a:r>
        </a:p>
      </dgm:t>
    </dgm:pt>
    <dgm:pt modelId="{216544E4-7D86-4638-B638-02E7C2145692}" type="parTrans" cxnId="{CD2BE1EF-28CC-46A2-A0A9-862919B3C382}">
      <dgm:prSet/>
      <dgm:spPr/>
      <dgm:t>
        <a:bodyPr/>
        <a:lstStyle/>
        <a:p>
          <a:endParaRPr lang="en-US"/>
        </a:p>
      </dgm:t>
    </dgm:pt>
    <dgm:pt modelId="{1BA4134C-8A7E-4879-8C05-A0D8A56F7AE2}" type="sibTrans" cxnId="{CD2BE1EF-28CC-46A2-A0A9-862919B3C382}">
      <dgm:prSet/>
      <dgm:spPr/>
      <dgm:t>
        <a:bodyPr/>
        <a:lstStyle/>
        <a:p>
          <a:endParaRPr lang="en-US"/>
        </a:p>
      </dgm:t>
    </dgm:pt>
    <dgm:pt modelId="{AE1FFDC8-C95D-400D-9E0F-8263BD96E735}" type="pres">
      <dgm:prSet presAssocID="{A9D4F61B-597E-4106-BB10-57B1323377F6}" presName="root" presStyleCnt="0">
        <dgm:presLayoutVars>
          <dgm:dir/>
          <dgm:resizeHandles val="exact"/>
        </dgm:presLayoutVars>
      </dgm:prSet>
      <dgm:spPr/>
    </dgm:pt>
    <dgm:pt modelId="{CF241110-63E2-4280-86B6-79435A3EDDAE}" type="pres">
      <dgm:prSet presAssocID="{0AC0E41D-4B8F-4AFD-A8E9-528E9D07466E}" presName="compNode" presStyleCnt="0"/>
      <dgm:spPr/>
    </dgm:pt>
    <dgm:pt modelId="{18EE0F96-DA53-49AB-80E4-68960BAE1020}" type="pres">
      <dgm:prSet presAssocID="{0AC0E41D-4B8F-4AFD-A8E9-528E9D07466E}" presName="iconBgRect" presStyleLbl="bgShp" presStyleIdx="0" presStyleCnt="2"/>
      <dgm:spPr>
        <a:prstGeom prst="round2DiagRect">
          <a:avLst>
            <a:gd name="adj1" fmla="val 29727"/>
            <a:gd name="adj2" fmla="val 0"/>
          </a:avLst>
        </a:prstGeom>
        <a:blipFill rotWithShape="0">
          <a:blip xmlns:r="http://schemas.openxmlformats.org/officeDocument/2006/relationships" r:embed="rId2"/>
          <a:srcRect/>
          <a:stretch>
            <a:fillRect l="-31000" r="-31000"/>
          </a:stretch>
        </a:blipFill>
      </dgm:spPr>
    </dgm:pt>
    <dgm:pt modelId="{7C347E4E-2DB9-42A1-8612-AEB58ADF98FC}" type="pres">
      <dgm:prSet presAssocID="{0AC0E41D-4B8F-4AFD-A8E9-528E9D07466E}" presName="iconRect" presStyleLbl="node1" presStyleIdx="0"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nk"/>
        </a:ext>
      </dgm:extLst>
    </dgm:pt>
    <dgm:pt modelId="{EAF96099-ED3D-43AA-BF61-2BB9D9E59382}" type="pres">
      <dgm:prSet presAssocID="{0AC0E41D-4B8F-4AFD-A8E9-528E9D07466E}" presName="spaceRect" presStyleCnt="0"/>
      <dgm:spPr/>
    </dgm:pt>
    <dgm:pt modelId="{B7E6EC5D-5789-417E-85AC-0D76D142970D}" type="pres">
      <dgm:prSet presAssocID="{0AC0E41D-4B8F-4AFD-A8E9-528E9D07466E}" presName="textRect" presStyleLbl="revTx" presStyleIdx="0" presStyleCnt="2">
        <dgm:presLayoutVars>
          <dgm:chMax val="1"/>
          <dgm:chPref val="1"/>
        </dgm:presLayoutVars>
      </dgm:prSet>
      <dgm:spPr/>
    </dgm:pt>
    <dgm:pt modelId="{E4D45D97-76E3-4809-9415-DC7ED9D55BCD}" type="pres">
      <dgm:prSet presAssocID="{7BE50BB3-F764-4C72-8D25-B15A550E0D65}" presName="sibTrans" presStyleCnt="0"/>
      <dgm:spPr/>
    </dgm:pt>
    <dgm:pt modelId="{6D361E92-4974-45E3-B3FF-8E9CBC165AD7}" type="pres">
      <dgm:prSet presAssocID="{2C9E9FB9-2896-4142-8943-8574A8546FFC}" presName="compNode" presStyleCnt="0"/>
      <dgm:spPr/>
    </dgm:pt>
    <dgm:pt modelId="{0B8697E0-F432-45A8-BC83-019443374723}" type="pres">
      <dgm:prSet presAssocID="{2C9E9FB9-2896-4142-8943-8574A8546FFC}" presName="iconBgRect" presStyleLbl="bgShp" presStyleIdx="1" presStyleCnt="2"/>
      <dgm:spPr>
        <a:prstGeom prst="round2DiagRect">
          <a:avLst>
            <a:gd name="adj1" fmla="val 29727"/>
            <a:gd name="adj2" fmla="val 0"/>
          </a:avLst>
        </a:prstGeom>
      </dgm:spPr>
    </dgm:pt>
    <dgm:pt modelId="{058A3A78-D944-4C7B-874D-6FB9656BD25C}" type="pres">
      <dgm:prSet presAssocID="{2C9E9FB9-2896-4142-8943-8574A8546FFC}" presName="iconRect" presStyleLbl="node1" presStyleIdx="1" presStyleCnt="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arketing"/>
        </a:ext>
      </dgm:extLst>
    </dgm:pt>
    <dgm:pt modelId="{058088FE-92E7-430B-B980-E29D52DA5D49}" type="pres">
      <dgm:prSet presAssocID="{2C9E9FB9-2896-4142-8943-8574A8546FFC}" presName="spaceRect" presStyleCnt="0"/>
      <dgm:spPr/>
    </dgm:pt>
    <dgm:pt modelId="{ED085166-6B88-4A29-A6DA-C501336F9667}" type="pres">
      <dgm:prSet presAssocID="{2C9E9FB9-2896-4142-8943-8574A8546FFC}" presName="textRect" presStyleLbl="revTx" presStyleIdx="1" presStyleCnt="2">
        <dgm:presLayoutVars>
          <dgm:chMax val="1"/>
          <dgm:chPref val="1"/>
        </dgm:presLayoutVars>
      </dgm:prSet>
      <dgm:spPr/>
    </dgm:pt>
  </dgm:ptLst>
  <dgm:cxnLst>
    <dgm:cxn modelId="{45C1D936-DB27-BD40-A3AF-7782E683E298}" type="presOf" srcId="{2C9E9FB9-2896-4142-8943-8574A8546FFC}" destId="{ED085166-6B88-4A29-A6DA-C501336F9667}" srcOrd="0" destOrd="0" presId="urn:microsoft.com/office/officeart/2018/5/layout/IconLeafLabelList"/>
    <dgm:cxn modelId="{2A62E749-DEA4-564D-A586-13AA7269D975}" type="presOf" srcId="{A9D4F61B-597E-4106-BB10-57B1323377F6}" destId="{AE1FFDC8-C95D-400D-9E0F-8263BD96E735}" srcOrd="0" destOrd="0" presId="urn:microsoft.com/office/officeart/2018/5/layout/IconLeafLabelList"/>
    <dgm:cxn modelId="{831AC48A-94AA-48AE-8C7E-BAE94B0D280D}" srcId="{A9D4F61B-597E-4106-BB10-57B1323377F6}" destId="{0AC0E41D-4B8F-4AFD-A8E9-528E9D07466E}" srcOrd="0" destOrd="0" parTransId="{0F765E60-5F43-4646-98E9-9072ACFB87E1}" sibTransId="{7BE50BB3-F764-4C72-8D25-B15A550E0D65}"/>
    <dgm:cxn modelId="{F0796F97-94D7-B349-830F-B7B0E69C4B29}" type="presOf" srcId="{0AC0E41D-4B8F-4AFD-A8E9-528E9D07466E}" destId="{B7E6EC5D-5789-417E-85AC-0D76D142970D}" srcOrd="0" destOrd="0" presId="urn:microsoft.com/office/officeart/2018/5/layout/IconLeafLabelList"/>
    <dgm:cxn modelId="{CD2BE1EF-28CC-46A2-A0A9-862919B3C382}" srcId="{A9D4F61B-597E-4106-BB10-57B1323377F6}" destId="{2C9E9FB9-2896-4142-8943-8574A8546FFC}" srcOrd="1" destOrd="0" parTransId="{216544E4-7D86-4638-B638-02E7C2145692}" sibTransId="{1BA4134C-8A7E-4879-8C05-A0D8A56F7AE2}"/>
    <dgm:cxn modelId="{8EC64892-9769-1340-BE45-04A6961F4E96}" type="presParOf" srcId="{AE1FFDC8-C95D-400D-9E0F-8263BD96E735}" destId="{CF241110-63E2-4280-86B6-79435A3EDDAE}" srcOrd="0" destOrd="0" presId="urn:microsoft.com/office/officeart/2018/5/layout/IconLeafLabelList"/>
    <dgm:cxn modelId="{7EAECA09-B691-9649-B931-E376EC393E3D}" type="presParOf" srcId="{CF241110-63E2-4280-86B6-79435A3EDDAE}" destId="{18EE0F96-DA53-49AB-80E4-68960BAE1020}" srcOrd="0" destOrd="0" presId="urn:microsoft.com/office/officeart/2018/5/layout/IconLeafLabelList"/>
    <dgm:cxn modelId="{A8B679D4-CEFF-8844-8FF6-1568EF965ABD}" type="presParOf" srcId="{CF241110-63E2-4280-86B6-79435A3EDDAE}" destId="{7C347E4E-2DB9-42A1-8612-AEB58ADF98FC}" srcOrd="1" destOrd="0" presId="urn:microsoft.com/office/officeart/2018/5/layout/IconLeafLabelList"/>
    <dgm:cxn modelId="{D1746D5E-6702-5649-AD03-2E223A33D4B4}" type="presParOf" srcId="{CF241110-63E2-4280-86B6-79435A3EDDAE}" destId="{EAF96099-ED3D-43AA-BF61-2BB9D9E59382}" srcOrd="2" destOrd="0" presId="urn:microsoft.com/office/officeart/2018/5/layout/IconLeafLabelList"/>
    <dgm:cxn modelId="{20C8709B-3E7C-C142-BCBD-A1B3FC68BA27}" type="presParOf" srcId="{CF241110-63E2-4280-86B6-79435A3EDDAE}" destId="{B7E6EC5D-5789-417E-85AC-0D76D142970D}" srcOrd="3" destOrd="0" presId="urn:microsoft.com/office/officeart/2018/5/layout/IconLeafLabelList"/>
    <dgm:cxn modelId="{5DE51913-A679-0343-950D-D1AC5457D466}" type="presParOf" srcId="{AE1FFDC8-C95D-400D-9E0F-8263BD96E735}" destId="{E4D45D97-76E3-4809-9415-DC7ED9D55BCD}" srcOrd="1" destOrd="0" presId="urn:microsoft.com/office/officeart/2018/5/layout/IconLeafLabelList"/>
    <dgm:cxn modelId="{4CC756A8-9862-CF48-8F5B-723C84D59DAD}" type="presParOf" srcId="{AE1FFDC8-C95D-400D-9E0F-8263BD96E735}" destId="{6D361E92-4974-45E3-B3FF-8E9CBC165AD7}" srcOrd="2" destOrd="0" presId="urn:microsoft.com/office/officeart/2018/5/layout/IconLeafLabelList"/>
    <dgm:cxn modelId="{7EA1433A-45AE-DC4C-B105-64C03E95F4E1}" type="presParOf" srcId="{6D361E92-4974-45E3-B3FF-8E9CBC165AD7}" destId="{0B8697E0-F432-45A8-BC83-019443374723}" srcOrd="0" destOrd="0" presId="urn:microsoft.com/office/officeart/2018/5/layout/IconLeafLabelList"/>
    <dgm:cxn modelId="{66BD6319-C337-6F40-9B37-2F0E82A64DCC}" type="presParOf" srcId="{6D361E92-4974-45E3-B3FF-8E9CBC165AD7}" destId="{058A3A78-D944-4C7B-874D-6FB9656BD25C}" srcOrd="1" destOrd="0" presId="urn:microsoft.com/office/officeart/2018/5/layout/IconLeafLabelList"/>
    <dgm:cxn modelId="{1B37A8FD-57BB-3240-BAC1-66F21D5BEC92}" type="presParOf" srcId="{6D361E92-4974-45E3-B3FF-8E9CBC165AD7}" destId="{058088FE-92E7-430B-B980-E29D52DA5D49}" srcOrd="2" destOrd="0" presId="urn:microsoft.com/office/officeart/2018/5/layout/IconLeafLabelList"/>
    <dgm:cxn modelId="{EA1C07AE-D7B1-504B-AB64-7DB34A8C1611}" type="presParOf" srcId="{6D361E92-4974-45E3-B3FF-8E9CBC165AD7}" destId="{ED085166-6B88-4A29-A6DA-C501336F9667}" srcOrd="3" destOrd="0" presId="urn:microsoft.com/office/officeart/2018/5/layout/IconLeafLabelList"/>
  </dgm:cxnLst>
  <dgm:bg>
    <a:solidFill>
      <a:schemeClr val="accent5"/>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888B1E-A617-4C2B-A0B9-DBDD97C86512}" type="doc">
      <dgm:prSet loTypeId="urn:microsoft.com/office/officeart/2018/2/layout/Icon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045F4CCA-A073-4BAF-9494-4BE25FE4EB32}">
      <dgm:prSet/>
      <dgm:spPr/>
      <dgm:t>
        <a:bodyPr/>
        <a:lstStyle/>
        <a:p>
          <a:pPr>
            <a:lnSpc>
              <a:spcPct val="100000"/>
            </a:lnSpc>
          </a:pPr>
          <a:r>
            <a:rPr lang="en-US"/>
            <a:t>- Explore the effect of intrinsic vs. extrinsic treatments on creativity scores.</a:t>
          </a:r>
        </a:p>
      </dgm:t>
    </dgm:pt>
    <dgm:pt modelId="{E911A520-3EE2-41CF-AB68-4A1DD94E003F}" type="parTrans" cxnId="{E7D2F9C8-CA63-4EEC-944F-B3EEA17A9BDC}">
      <dgm:prSet/>
      <dgm:spPr/>
      <dgm:t>
        <a:bodyPr/>
        <a:lstStyle/>
        <a:p>
          <a:endParaRPr lang="en-US"/>
        </a:p>
      </dgm:t>
    </dgm:pt>
    <dgm:pt modelId="{9D8F6F8B-4981-4F38-85FB-7304B7E192A3}" type="sibTrans" cxnId="{E7D2F9C8-CA63-4EEC-944F-B3EEA17A9BDC}">
      <dgm:prSet/>
      <dgm:spPr/>
      <dgm:t>
        <a:bodyPr/>
        <a:lstStyle/>
        <a:p>
          <a:endParaRPr lang="en-US"/>
        </a:p>
      </dgm:t>
    </dgm:pt>
    <dgm:pt modelId="{1DC1926C-C116-4778-837B-B9398E931996}">
      <dgm:prSet/>
      <dgm:spPr/>
      <dgm:t>
        <a:bodyPr/>
        <a:lstStyle/>
        <a:p>
          <a:pPr>
            <a:lnSpc>
              <a:spcPct val="100000"/>
            </a:lnSpc>
          </a:pPr>
          <a:r>
            <a:rPr lang="en-US"/>
            <a:t>- Perform statistical tests to determine significance.</a:t>
          </a:r>
        </a:p>
      </dgm:t>
    </dgm:pt>
    <dgm:pt modelId="{E586DCC6-787E-46C9-8D10-7658435C3F52}" type="parTrans" cxnId="{F83B185B-14F0-4FE1-A844-5A88E3253ECA}">
      <dgm:prSet/>
      <dgm:spPr/>
      <dgm:t>
        <a:bodyPr/>
        <a:lstStyle/>
        <a:p>
          <a:endParaRPr lang="en-US"/>
        </a:p>
      </dgm:t>
    </dgm:pt>
    <dgm:pt modelId="{CB82E7DD-0E24-488E-9FBB-BDBB967998AB}" type="sibTrans" cxnId="{F83B185B-14F0-4FE1-A844-5A88E3253ECA}">
      <dgm:prSet/>
      <dgm:spPr/>
      <dgm:t>
        <a:bodyPr/>
        <a:lstStyle/>
        <a:p>
          <a:endParaRPr lang="en-US"/>
        </a:p>
      </dgm:t>
    </dgm:pt>
    <dgm:pt modelId="{E913B08C-3ADE-4291-AF1C-92A9891C199C}">
      <dgm:prSet/>
      <dgm:spPr/>
      <dgm:t>
        <a:bodyPr/>
        <a:lstStyle/>
        <a:p>
          <a:pPr>
            <a:lnSpc>
              <a:spcPct val="100000"/>
            </a:lnSpc>
          </a:pPr>
          <a:r>
            <a:rPr lang="en-US"/>
            <a:t>- Provide actionable insights based on findings.</a:t>
          </a:r>
        </a:p>
      </dgm:t>
    </dgm:pt>
    <dgm:pt modelId="{29DBA9DC-CD0C-46FB-AFBD-1A8B22013FEA}" type="parTrans" cxnId="{7543F78D-9CE1-4217-8366-B9E311CBFC90}">
      <dgm:prSet/>
      <dgm:spPr/>
      <dgm:t>
        <a:bodyPr/>
        <a:lstStyle/>
        <a:p>
          <a:endParaRPr lang="en-US"/>
        </a:p>
      </dgm:t>
    </dgm:pt>
    <dgm:pt modelId="{B0F8F916-06C8-4211-A111-A3B37692DAD9}" type="sibTrans" cxnId="{7543F78D-9CE1-4217-8366-B9E311CBFC90}">
      <dgm:prSet/>
      <dgm:spPr/>
      <dgm:t>
        <a:bodyPr/>
        <a:lstStyle/>
        <a:p>
          <a:endParaRPr lang="en-US"/>
        </a:p>
      </dgm:t>
    </dgm:pt>
    <dgm:pt modelId="{B5B660E3-47F9-4155-A741-E3F592F18C6D}" type="pres">
      <dgm:prSet presAssocID="{B1888B1E-A617-4C2B-A0B9-DBDD97C86512}" presName="root" presStyleCnt="0">
        <dgm:presLayoutVars>
          <dgm:dir/>
          <dgm:resizeHandles val="exact"/>
        </dgm:presLayoutVars>
      </dgm:prSet>
      <dgm:spPr/>
    </dgm:pt>
    <dgm:pt modelId="{CC52F1FE-B945-4356-B14A-7136EF9B3572}" type="pres">
      <dgm:prSet presAssocID="{045F4CCA-A073-4BAF-9494-4BE25FE4EB32}" presName="compNode" presStyleCnt="0"/>
      <dgm:spPr/>
    </dgm:pt>
    <dgm:pt modelId="{9937AE28-0880-42FA-BF67-A319A8E210DF}" type="pres">
      <dgm:prSet presAssocID="{045F4CCA-A073-4BAF-9494-4BE25FE4EB3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in in head"/>
        </a:ext>
      </dgm:extLst>
    </dgm:pt>
    <dgm:pt modelId="{520E0191-0A6F-4E07-A639-121BA01D27D9}" type="pres">
      <dgm:prSet presAssocID="{045F4CCA-A073-4BAF-9494-4BE25FE4EB32}" presName="spaceRect" presStyleCnt="0"/>
      <dgm:spPr/>
    </dgm:pt>
    <dgm:pt modelId="{F239FE9A-65BE-4C63-8A97-DC5DFD7D370D}" type="pres">
      <dgm:prSet presAssocID="{045F4CCA-A073-4BAF-9494-4BE25FE4EB32}" presName="textRect" presStyleLbl="revTx" presStyleIdx="0" presStyleCnt="3">
        <dgm:presLayoutVars>
          <dgm:chMax val="1"/>
          <dgm:chPref val="1"/>
        </dgm:presLayoutVars>
      </dgm:prSet>
      <dgm:spPr/>
    </dgm:pt>
    <dgm:pt modelId="{6A3B042A-E7BC-40FF-B47C-1BE4E90E1FB7}" type="pres">
      <dgm:prSet presAssocID="{9D8F6F8B-4981-4F38-85FB-7304B7E192A3}" presName="sibTrans" presStyleCnt="0"/>
      <dgm:spPr/>
    </dgm:pt>
    <dgm:pt modelId="{8984D703-5054-4FAD-8033-DACABAB3179E}" type="pres">
      <dgm:prSet presAssocID="{1DC1926C-C116-4778-837B-B9398E931996}" presName="compNode" presStyleCnt="0"/>
      <dgm:spPr/>
    </dgm:pt>
    <dgm:pt modelId="{8747129F-5E2A-4277-8FA2-D241FCD8FB1B}" type="pres">
      <dgm:prSet presAssocID="{1DC1926C-C116-4778-837B-B9398E93199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0E6A77A7-536E-43D0-97E8-B2139D40FBB7}" type="pres">
      <dgm:prSet presAssocID="{1DC1926C-C116-4778-837B-B9398E931996}" presName="spaceRect" presStyleCnt="0"/>
      <dgm:spPr/>
    </dgm:pt>
    <dgm:pt modelId="{9AF69C64-A744-4BCB-B54F-D894ADD6DF4A}" type="pres">
      <dgm:prSet presAssocID="{1DC1926C-C116-4778-837B-B9398E931996}" presName="textRect" presStyleLbl="revTx" presStyleIdx="1" presStyleCnt="3">
        <dgm:presLayoutVars>
          <dgm:chMax val="1"/>
          <dgm:chPref val="1"/>
        </dgm:presLayoutVars>
      </dgm:prSet>
      <dgm:spPr/>
    </dgm:pt>
    <dgm:pt modelId="{ED5DC46A-FEC4-4313-97AD-640D9DA1DCBE}" type="pres">
      <dgm:prSet presAssocID="{CB82E7DD-0E24-488E-9FBB-BDBB967998AB}" presName="sibTrans" presStyleCnt="0"/>
      <dgm:spPr/>
    </dgm:pt>
    <dgm:pt modelId="{908CD77B-5E7D-426F-9B3A-9E2EF6557860}" type="pres">
      <dgm:prSet presAssocID="{E913B08C-3ADE-4291-AF1C-92A9891C199C}" presName="compNode" presStyleCnt="0"/>
      <dgm:spPr/>
    </dgm:pt>
    <dgm:pt modelId="{64741FB1-9BA4-4EDF-84C0-D303F087C86A}" type="pres">
      <dgm:prSet presAssocID="{E913B08C-3ADE-4291-AF1C-92A9891C199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pper board"/>
        </a:ext>
      </dgm:extLst>
    </dgm:pt>
    <dgm:pt modelId="{D51E814C-E97B-4A73-AB88-A052D6DD60D8}" type="pres">
      <dgm:prSet presAssocID="{E913B08C-3ADE-4291-AF1C-92A9891C199C}" presName="spaceRect" presStyleCnt="0"/>
      <dgm:spPr/>
    </dgm:pt>
    <dgm:pt modelId="{A9B6842E-099D-4ED2-888B-6973C2199829}" type="pres">
      <dgm:prSet presAssocID="{E913B08C-3ADE-4291-AF1C-92A9891C199C}" presName="textRect" presStyleLbl="revTx" presStyleIdx="2" presStyleCnt="3">
        <dgm:presLayoutVars>
          <dgm:chMax val="1"/>
          <dgm:chPref val="1"/>
        </dgm:presLayoutVars>
      </dgm:prSet>
      <dgm:spPr/>
    </dgm:pt>
  </dgm:ptLst>
  <dgm:cxnLst>
    <dgm:cxn modelId="{AC9D131D-F179-EB44-B39F-ACD6D47F0A1F}" type="presOf" srcId="{E913B08C-3ADE-4291-AF1C-92A9891C199C}" destId="{A9B6842E-099D-4ED2-888B-6973C2199829}" srcOrd="0" destOrd="0" presId="urn:microsoft.com/office/officeart/2018/2/layout/IconLabelList"/>
    <dgm:cxn modelId="{4EE1DE1D-DE97-7B49-9655-D685A30846C4}" type="presOf" srcId="{1DC1926C-C116-4778-837B-B9398E931996}" destId="{9AF69C64-A744-4BCB-B54F-D894ADD6DF4A}" srcOrd="0" destOrd="0" presId="urn:microsoft.com/office/officeart/2018/2/layout/IconLabelList"/>
    <dgm:cxn modelId="{C3737047-7884-0E45-8E83-0F972EAD314F}" type="presOf" srcId="{B1888B1E-A617-4C2B-A0B9-DBDD97C86512}" destId="{B5B660E3-47F9-4155-A741-E3F592F18C6D}" srcOrd="0" destOrd="0" presId="urn:microsoft.com/office/officeart/2018/2/layout/IconLabelList"/>
    <dgm:cxn modelId="{16EF474E-63D6-FC40-8CB7-B3ACF030DD52}" type="presOf" srcId="{045F4CCA-A073-4BAF-9494-4BE25FE4EB32}" destId="{F239FE9A-65BE-4C63-8A97-DC5DFD7D370D}" srcOrd="0" destOrd="0" presId="urn:microsoft.com/office/officeart/2018/2/layout/IconLabelList"/>
    <dgm:cxn modelId="{F83B185B-14F0-4FE1-A844-5A88E3253ECA}" srcId="{B1888B1E-A617-4C2B-A0B9-DBDD97C86512}" destId="{1DC1926C-C116-4778-837B-B9398E931996}" srcOrd="1" destOrd="0" parTransId="{E586DCC6-787E-46C9-8D10-7658435C3F52}" sibTransId="{CB82E7DD-0E24-488E-9FBB-BDBB967998AB}"/>
    <dgm:cxn modelId="{7543F78D-9CE1-4217-8366-B9E311CBFC90}" srcId="{B1888B1E-A617-4C2B-A0B9-DBDD97C86512}" destId="{E913B08C-3ADE-4291-AF1C-92A9891C199C}" srcOrd="2" destOrd="0" parTransId="{29DBA9DC-CD0C-46FB-AFBD-1A8B22013FEA}" sibTransId="{B0F8F916-06C8-4211-A111-A3B37692DAD9}"/>
    <dgm:cxn modelId="{E7D2F9C8-CA63-4EEC-944F-B3EEA17A9BDC}" srcId="{B1888B1E-A617-4C2B-A0B9-DBDD97C86512}" destId="{045F4CCA-A073-4BAF-9494-4BE25FE4EB32}" srcOrd="0" destOrd="0" parTransId="{E911A520-3EE2-41CF-AB68-4A1DD94E003F}" sibTransId="{9D8F6F8B-4981-4F38-85FB-7304B7E192A3}"/>
    <dgm:cxn modelId="{761D815C-CDA8-AB43-A290-FE3EC5276CC6}" type="presParOf" srcId="{B5B660E3-47F9-4155-A741-E3F592F18C6D}" destId="{CC52F1FE-B945-4356-B14A-7136EF9B3572}" srcOrd="0" destOrd="0" presId="urn:microsoft.com/office/officeart/2018/2/layout/IconLabelList"/>
    <dgm:cxn modelId="{9255EEC4-2766-A844-8B20-CB7E8D194D8F}" type="presParOf" srcId="{CC52F1FE-B945-4356-B14A-7136EF9B3572}" destId="{9937AE28-0880-42FA-BF67-A319A8E210DF}" srcOrd="0" destOrd="0" presId="urn:microsoft.com/office/officeart/2018/2/layout/IconLabelList"/>
    <dgm:cxn modelId="{25BE1A82-4DE1-F844-96B8-09321A0B5F88}" type="presParOf" srcId="{CC52F1FE-B945-4356-B14A-7136EF9B3572}" destId="{520E0191-0A6F-4E07-A639-121BA01D27D9}" srcOrd="1" destOrd="0" presId="urn:microsoft.com/office/officeart/2018/2/layout/IconLabelList"/>
    <dgm:cxn modelId="{38CB6137-85AF-F846-8705-237D3673BC76}" type="presParOf" srcId="{CC52F1FE-B945-4356-B14A-7136EF9B3572}" destId="{F239FE9A-65BE-4C63-8A97-DC5DFD7D370D}" srcOrd="2" destOrd="0" presId="urn:microsoft.com/office/officeart/2018/2/layout/IconLabelList"/>
    <dgm:cxn modelId="{6AA6BDAE-5C59-4F42-8D11-A585F23E9367}" type="presParOf" srcId="{B5B660E3-47F9-4155-A741-E3F592F18C6D}" destId="{6A3B042A-E7BC-40FF-B47C-1BE4E90E1FB7}" srcOrd="1" destOrd="0" presId="urn:microsoft.com/office/officeart/2018/2/layout/IconLabelList"/>
    <dgm:cxn modelId="{784A2A76-66B7-EC4C-8DCE-871F9560762B}" type="presParOf" srcId="{B5B660E3-47F9-4155-A741-E3F592F18C6D}" destId="{8984D703-5054-4FAD-8033-DACABAB3179E}" srcOrd="2" destOrd="0" presId="urn:microsoft.com/office/officeart/2018/2/layout/IconLabelList"/>
    <dgm:cxn modelId="{58F5071F-172B-7442-A15A-3989A302FD2D}" type="presParOf" srcId="{8984D703-5054-4FAD-8033-DACABAB3179E}" destId="{8747129F-5E2A-4277-8FA2-D241FCD8FB1B}" srcOrd="0" destOrd="0" presId="urn:microsoft.com/office/officeart/2018/2/layout/IconLabelList"/>
    <dgm:cxn modelId="{F46F0EB3-5284-2D40-9A6E-D4268DF42078}" type="presParOf" srcId="{8984D703-5054-4FAD-8033-DACABAB3179E}" destId="{0E6A77A7-536E-43D0-97E8-B2139D40FBB7}" srcOrd="1" destOrd="0" presId="urn:microsoft.com/office/officeart/2018/2/layout/IconLabelList"/>
    <dgm:cxn modelId="{FD41AF94-D8D0-6644-AA76-673C5E183714}" type="presParOf" srcId="{8984D703-5054-4FAD-8033-DACABAB3179E}" destId="{9AF69C64-A744-4BCB-B54F-D894ADD6DF4A}" srcOrd="2" destOrd="0" presId="urn:microsoft.com/office/officeart/2018/2/layout/IconLabelList"/>
    <dgm:cxn modelId="{97558544-283E-6A40-91CD-755BC5235F45}" type="presParOf" srcId="{B5B660E3-47F9-4155-A741-E3F592F18C6D}" destId="{ED5DC46A-FEC4-4313-97AD-640D9DA1DCBE}" srcOrd="3" destOrd="0" presId="urn:microsoft.com/office/officeart/2018/2/layout/IconLabelList"/>
    <dgm:cxn modelId="{1710FDE9-C44D-EC40-8DD9-C5B790A01BE7}" type="presParOf" srcId="{B5B660E3-47F9-4155-A741-E3F592F18C6D}" destId="{908CD77B-5E7D-426F-9B3A-9E2EF6557860}" srcOrd="4" destOrd="0" presId="urn:microsoft.com/office/officeart/2018/2/layout/IconLabelList"/>
    <dgm:cxn modelId="{D633F64E-FC15-5F47-96DE-71B5E53D6A5E}" type="presParOf" srcId="{908CD77B-5E7D-426F-9B3A-9E2EF6557860}" destId="{64741FB1-9BA4-4EDF-84C0-D303F087C86A}" srcOrd="0" destOrd="0" presId="urn:microsoft.com/office/officeart/2018/2/layout/IconLabelList"/>
    <dgm:cxn modelId="{872B3679-5B2D-5C47-A359-B00AC8DE9815}" type="presParOf" srcId="{908CD77B-5E7D-426F-9B3A-9E2EF6557860}" destId="{D51E814C-E97B-4A73-AB88-A052D6DD60D8}" srcOrd="1" destOrd="0" presId="urn:microsoft.com/office/officeart/2018/2/layout/IconLabelList"/>
    <dgm:cxn modelId="{CD686C98-B5B6-3742-9878-242F44E5B29F}" type="presParOf" srcId="{908CD77B-5E7D-426F-9B3A-9E2EF6557860}" destId="{A9B6842E-099D-4ED2-888B-6973C219982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7FA97AF-3E3F-42EA-A09A-67B6D06BE57F}"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5577C00-E91F-44F7-B57C-0A2A96A8F2F0}">
      <dgm:prSet/>
      <dgm:spPr/>
      <dgm:t>
        <a:bodyPr/>
        <a:lstStyle/>
        <a:p>
          <a:pPr>
            <a:lnSpc>
              <a:spcPct val="100000"/>
            </a:lnSpc>
            <a:defRPr cap="all"/>
          </a:pPr>
          <a:r>
            <a:rPr lang="en-US" dirty="0"/>
            <a:t>- Data Source: 47 creativity scores categorized by treatment type (intrinsic/extrinsic).</a:t>
          </a:r>
        </a:p>
      </dgm:t>
    </dgm:pt>
    <dgm:pt modelId="{7A5C885F-556D-4EEB-AD82-0063D6895779}" type="parTrans" cxnId="{6A1C0C8D-8267-46E1-ACC2-3DE51962AC08}">
      <dgm:prSet/>
      <dgm:spPr/>
      <dgm:t>
        <a:bodyPr/>
        <a:lstStyle/>
        <a:p>
          <a:endParaRPr lang="en-US"/>
        </a:p>
      </dgm:t>
    </dgm:pt>
    <dgm:pt modelId="{BAC43A19-D326-453A-A558-7C0777246D4A}" type="sibTrans" cxnId="{6A1C0C8D-8267-46E1-ACC2-3DE51962AC08}">
      <dgm:prSet/>
      <dgm:spPr/>
      <dgm:t>
        <a:bodyPr/>
        <a:lstStyle/>
        <a:p>
          <a:pPr>
            <a:lnSpc>
              <a:spcPct val="100000"/>
            </a:lnSpc>
          </a:pPr>
          <a:endParaRPr lang="en-US"/>
        </a:p>
      </dgm:t>
    </dgm:pt>
    <dgm:pt modelId="{240D4438-F199-477A-A842-00D0E84C0850}">
      <dgm:prSet/>
      <dgm:spPr/>
      <dgm:t>
        <a:bodyPr/>
        <a:lstStyle/>
        <a:p>
          <a:pPr>
            <a:lnSpc>
              <a:spcPct val="100000"/>
            </a:lnSpc>
            <a:defRPr cap="all"/>
          </a:pPr>
          <a:r>
            <a:rPr lang="en-US"/>
            <a:t>- Statistical Methods: Descriptive statistics, boxplot visualization, and t-test.</a:t>
          </a:r>
        </a:p>
      </dgm:t>
    </dgm:pt>
    <dgm:pt modelId="{6E452DF6-76F9-4B3A-8094-537AB01C92E3}" type="parTrans" cxnId="{0F35A88D-8969-4A89-AE1D-89587089166A}">
      <dgm:prSet/>
      <dgm:spPr/>
      <dgm:t>
        <a:bodyPr/>
        <a:lstStyle/>
        <a:p>
          <a:endParaRPr lang="en-US"/>
        </a:p>
      </dgm:t>
    </dgm:pt>
    <dgm:pt modelId="{25ABC4FF-E93A-4D29-88D4-3450B2807CAB}" type="sibTrans" cxnId="{0F35A88D-8969-4A89-AE1D-89587089166A}">
      <dgm:prSet/>
      <dgm:spPr/>
      <dgm:t>
        <a:bodyPr/>
        <a:lstStyle/>
        <a:p>
          <a:pPr>
            <a:lnSpc>
              <a:spcPct val="100000"/>
            </a:lnSpc>
          </a:pPr>
          <a:endParaRPr lang="en-US"/>
        </a:p>
      </dgm:t>
    </dgm:pt>
    <dgm:pt modelId="{AA462682-738B-41CF-805A-68326CEC5513}">
      <dgm:prSet/>
      <dgm:spPr/>
      <dgm:t>
        <a:bodyPr/>
        <a:lstStyle/>
        <a:p>
          <a:pPr>
            <a:lnSpc>
              <a:spcPct val="100000"/>
            </a:lnSpc>
            <a:defRPr cap="all"/>
          </a:pPr>
          <a:r>
            <a:rPr lang="en-US"/>
            <a:t>- Software: R and Plotly for analysis and visualization.</a:t>
          </a:r>
        </a:p>
      </dgm:t>
    </dgm:pt>
    <dgm:pt modelId="{7F870FC1-09A4-40A5-98B8-0DAC3AC94BCA}" type="parTrans" cxnId="{55E2856E-C81A-4CAF-AF13-908E4C34A928}">
      <dgm:prSet/>
      <dgm:spPr/>
      <dgm:t>
        <a:bodyPr/>
        <a:lstStyle/>
        <a:p>
          <a:endParaRPr lang="en-US"/>
        </a:p>
      </dgm:t>
    </dgm:pt>
    <dgm:pt modelId="{21AC29CE-A802-430B-B835-7BFC55C26DBB}" type="sibTrans" cxnId="{55E2856E-C81A-4CAF-AF13-908E4C34A928}">
      <dgm:prSet/>
      <dgm:spPr/>
      <dgm:t>
        <a:bodyPr/>
        <a:lstStyle/>
        <a:p>
          <a:endParaRPr lang="en-US"/>
        </a:p>
      </dgm:t>
    </dgm:pt>
    <dgm:pt modelId="{7047922D-39B1-438B-B2CC-177E0C8D421D}" type="pres">
      <dgm:prSet presAssocID="{97FA97AF-3E3F-42EA-A09A-67B6D06BE57F}" presName="root" presStyleCnt="0">
        <dgm:presLayoutVars>
          <dgm:dir/>
          <dgm:resizeHandles val="exact"/>
        </dgm:presLayoutVars>
      </dgm:prSet>
      <dgm:spPr/>
    </dgm:pt>
    <dgm:pt modelId="{D938ECF5-AE19-4E83-8FB2-87869CEE863F}" type="pres">
      <dgm:prSet presAssocID="{B5577C00-E91F-44F7-B57C-0A2A96A8F2F0}" presName="compNode" presStyleCnt="0"/>
      <dgm:spPr/>
    </dgm:pt>
    <dgm:pt modelId="{EBB74FAE-C71F-4D6A-B978-999E968590BD}" type="pres">
      <dgm:prSet presAssocID="{B5577C00-E91F-44F7-B57C-0A2A96A8F2F0}" presName="iconBgRect" presStyleLbl="bgShp" presStyleIdx="0" presStyleCnt="3"/>
      <dgm:spPr/>
    </dgm:pt>
    <dgm:pt modelId="{EA517D95-7868-44AC-B96B-5042D09D26B9}" type="pres">
      <dgm:prSet presAssocID="{B5577C00-E91F-44F7-B57C-0A2A96A8F2F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41E327F4-53B4-4AC7-8DE7-1FEEBBD304E6}" type="pres">
      <dgm:prSet presAssocID="{B5577C00-E91F-44F7-B57C-0A2A96A8F2F0}" presName="spaceRect" presStyleCnt="0"/>
      <dgm:spPr/>
    </dgm:pt>
    <dgm:pt modelId="{10087D8E-3651-4AF1-BED9-30EB22EF4986}" type="pres">
      <dgm:prSet presAssocID="{B5577C00-E91F-44F7-B57C-0A2A96A8F2F0}" presName="textRect" presStyleLbl="revTx" presStyleIdx="0" presStyleCnt="3">
        <dgm:presLayoutVars>
          <dgm:chMax val="1"/>
          <dgm:chPref val="1"/>
        </dgm:presLayoutVars>
      </dgm:prSet>
      <dgm:spPr/>
    </dgm:pt>
    <dgm:pt modelId="{62FA9B9C-9E5F-48BB-8C20-A351892DC074}" type="pres">
      <dgm:prSet presAssocID="{BAC43A19-D326-453A-A558-7C0777246D4A}" presName="sibTrans" presStyleCnt="0"/>
      <dgm:spPr/>
    </dgm:pt>
    <dgm:pt modelId="{F2915669-B193-46BD-BF1E-35798E2193EB}" type="pres">
      <dgm:prSet presAssocID="{240D4438-F199-477A-A842-00D0E84C0850}" presName="compNode" presStyleCnt="0"/>
      <dgm:spPr/>
    </dgm:pt>
    <dgm:pt modelId="{29CF905F-0E85-42AD-960D-04B97AA97A2B}" type="pres">
      <dgm:prSet presAssocID="{240D4438-F199-477A-A842-00D0E84C0850}" presName="iconBgRect" presStyleLbl="bgShp" presStyleIdx="1" presStyleCnt="3"/>
      <dgm:spPr/>
    </dgm:pt>
    <dgm:pt modelId="{D955B8CC-9B63-4248-9F96-DA1163AC76FF}" type="pres">
      <dgm:prSet presAssocID="{240D4438-F199-477A-A842-00D0E84C085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31059C25-0902-4AAA-ACD2-DBA310A0A121}" type="pres">
      <dgm:prSet presAssocID="{240D4438-F199-477A-A842-00D0E84C0850}" presName="spaceRect" presStyleCnt="0"/>
      <dgm:spPr/>
    </dgm:pt>
    <dgm:pt modelId="{9D025E62-620D-43CA-A684-DFE382FB466B}" type="pres">
      <dgm:prSet presAssocID="{240D4438-F199-477A-A842-00D0E84C0850}" presName="textRect" presStyleLbl="revTx" presStyleIdx="1" presStyleCnt="3">
        <dgm:presLayoutVars>
          <dgm:chMax val="1"/>
          <dgm:chPref val="1"/>
        </dgm:presLayoutVars>
      </dgm:prSet>
      <dgm:spPr/>
    </dgm:pt>
    <dgm:pt modelId="{DB3101C5-F24B-4336-B688-E0EDAC4C469B}" type="pres">
      <dgm:prSet presAssocID="{25ABC4FF-E93A-4D29-88D4-3450B2807CAB}" presName="sibTrans" presStyleCnt="0"/>
      <dgm:spPr/>
    </dgm:pt>
    <dgm:pt modelId="{B1EDF6C0-337A-4BF1-ABC7-C843179F8D0C}" type="pres">
      <dgm:prSet presAssocID="{AA462682-738B-41CF-805A-68326CEC5513}" presName="compNode" presStyleCnt="0"/>
      <dgm:spPr/>
    </dgm:pt>
    <dgm:pt modelId="{B1E2EC8F-BEBB-4FFB-B83F-6B9ED21760E3}" type="pres">
      <dgm:prSet presAssocID="{AA462682-738B-41CF-805A-68326CEC5513}" presName="iconBgRect" presStyleLbl="bgShp" presStyleIdx="2" presStyleCnt="3"/>
      <dgm:spPr/>
    </dgm:pt>
    <dgm:pt modelId="{E3D28D13-09AC-44A4-B067-8AF0D84FCDE2}" type="pres">
      <dgm:prSet presAssocID="{AA462682-738B-41CF-805A-68326CEC551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esearch"/>
        </a:ext>
      </dgm:extLst>
    </dgm:pt>
    <dgm:pt modelId="{AF965AD2-E7BE-4428-BD93-2BE901233A0C}" type="pres">
      <dgm:prSet presAssocID="{AA462682-738B-41CF-805A-68326CEC5513}" presName="spaceRect" presStyleCnt="0"/>
      <dgm:spPr/>
    </dgm:pt>
    <dgm:pt modelId="{C649199E-7F8E-4FE8-B6A1-74C1AC0F1F10}" type="pres">
      <dgm:prSet presAssocID="{AA462682-738B-41CF-805A-68326CEC5513}" presName="textRect" presStyleLbl="revTx" presStyleIdx="2" presStyleCnt="3">
        <dgm:presLayoutVars>
          <dgm:chMax val="1"/>
          <dgm:chPref val="1"/>
        </dgm:presLayoutVars>
      </dgm:prSet>
      <dgm:spPr/>
    </dgm:pt>
  </dgm:ptLst>
  <dgm:cxnLst>
    <dgm:cxn modelId="{49027B67-81A4-D44B-81C2-CC47DEBEE6F5}" type="presOf" srcId="{97FA97AF-3E3F-42EA-A09A-67B6D06BE57F}" destId="{7047922D-39B1-438B-B2CC-177E0C8D421D}" srcOrd="0" destOrd="0" presId="urn:microsoft.com/office/officeart/2018/5/layout/IconCircleLabelList"/>
    <dgm:cxn modelId="{55E2856E-C81A-4CAF-AF13-908E4C34A928}" srcId="{97FA97AF-3E3F-42EA-A09A-67B6D06BE57F}" destId="{AA462682-738B-41CF-805A-68326CEC5513}" srcOrd="2" destOrd="0" parTransId="{7F870FC1-09A4-40A5-98B8-0DAC3AC94BCA}" sibTransId="{21AC29CE-A802-430B-B835-7BFC55C26DBB}"/>
    <dgm:cxn modelId="{868CC475-BBF3-3141-85D4-9FC5D4434BA8}" type="presOf" srcId="{B5577C00-E91F-44F7-B57C-0A2A96A8F2F0}" destId="{10087D8E-3651-4AF1-BED9-30EB22EF4986}" srcOrd="0" destOrd="0" presId="urn:microsoft.com/office/officeart/2018/5/layout/IconCircleLabelList"/>
    <dgm:cxn modelId="{6A1C0C8D-8267-46E1-ACC2-3DE51962AC08}" srcId="{97FA97AF-3E3F-42EA-A09A-67B6D06BE57F}" destId="{B5577C00-E91F-44F7-B57C-0A2A96A8F2F0}" srcOrd="0" destOrd="0" parTransId="{7A5C885F-556D-4EEB-AD82-0063D6895779}" sibTransId="{BAC43A19-D326-453A-A558-7C0777246D4A}"/>
    <dgm:cxn modelId="{0F35A88D-8969-4A89-AE1D-89587089166A}" srcId="{97FA97AF-3E3F-42EA-A09A-67B6D06BE57F}" destId="{240D4438-F199-477A-A842-00D0E84C0850}" srcOrd="1" destOrd="0" parTransId="{6E452DF6-76F9-4B3A-8094-537AB01C92E3}" sibTransId="{25ABC4FF-E93A-4D29-88D4-3450B2807CAB}"/>
    <dgm:cxn modelId="{520B0BB7-2E57-FF4D-852E-223E86B94728}" type="presOf" srcId="{240D4438-F199-477A-A842-00D0E84C0850}" destId="{9D025E62-620D-43CA-A684-DFE382FB466B}" srcOrd="0" destOrd="0" presId="urn:microsoft.com/office/officeart/2018/5/layout/IconCircleLabelList"/>
    <dgm:cxn modelId="{4A1A99BA-93B5-A945-80FB-53D1E203C775}" type="presOf" srcId="{AA462682-738B-41CF-805A-68326CEC5513}" destId="{C649199E-7F8E-4FE8-B6A1-74C1AC0F1F10}" srcOrd="0" destOrd="0" presId="urn:microsoft.com/office/officeart/2018/5/layout/IconCircleLabelList"/>
    <dgm:cxn modelId="{E515AD80-8CEB-664B-BBCB-D1C6FD4DFD7D}" type="presParOf" srcId="{7047922D-39B1-438B-B2CC-177E0C8D421D}" destId="{D938ECF5-AE19-4E83-8FB2-87869CEE863F}" srcOrd="0" destOrd="0" presId="urn:microsoft.com/office/officeart/2018/5/layout/IconCircleLabelList"/>
    <dgm:cxn modelId="{ABFC1B27-F903-184B-B334-7C01A84FDC64}" type="presParOf" srcId="{D938ECF5-AE19-4E83-8FB2-87869CEE863F}" destId="{EBB74FAE-C71F-4D6A-B978-999E968590BD}" srcOrd="0" destOrd="0" presId="urn:microsoft.com/office/officeart/2018/5/layout/IconCircleLabelList"/>
    <dgm:cxn modelId="{CC8EC520-AA4E-A340-9432-997785DC249A}" type="presParOf" srcId="{D938ECF5-AE19-4E83-8FB2-87869CEE863F}" destId="{EA517D95-7868-44AC-B96B-5042D09D26B9}" srcOrd="1" destOrd="0" presId="urn:microsoft.com/office/officeart/2018/5/layout/IconCircleLabelList"/>
    <dgm:cxn modelId="{BE3C178C-CE21-7B40-97CC-9EE3A03ADA97}" type="presParOf" srcId="{D938ECF5-AE19-4E83-8FB2-87869CEE863F}" destId="{41E327F4-53B4-4AC7-8DE7-1FEEBBD304E6}" srcOrd="2" destOrd="0" presId="urn:microsoft.com/office/officeart/2018/5/layout/IconCircleLabelList"/>
    <dgm:cxn modelId="{5CAE1820-A2F8-0344-B4BD-32CC1DE0FC72}" type="presParOf" srcId="{D938ECF5-AE19-4E83-8FB2-87869CEE863F}" destId="{10087D8E-3651-4AF1-BED9-30EB22EF4986}" srcOrd="3" destOrd="0" presId="urn:microsoft.com/office/officeart/2018/5/layout/IconCircleLabelList"/>
    <dgm:cxn modelId="{721FBE54-3B97-5B45-88B5-97E262AFCE56}" type="presParOf" srcId="{7047922D-39B1-438B-B2CC-177E0C8D421D}" destId="{62FA9B9C-9E5F-48BB-8C20-A351892DC074}" srcOrd="1" destOrd="0" presId="urn:microsoft.com/office/officeart/2018/5/layout/IconCircleLabelList"/>
    <dgm:cxn modelId="{007D2931-865E-5C40-A073-07DFE6E9D8EC}" type="presParOf" srcId="{7047922D-39B1-438B-B2CC-177E0C8D421D}" destId="{F2915669-B193-46BD-BF1E-35798E2193EB}" srcOrd="2" destOrd="0" presId="urn:microsoft.com/office/officeart/2018/5/layout/IconCircleLabelList"/>
    <dgm:cxn modelId="{3A0DE547-5ADB-1445-9FAE-17A49CC17A38}" type="presParOf" srcId="{F2915669-B193-46BD-BF1E-35798E2193EB}" destId="{29CF905F-0E85-42AD-960D-04B97AA97A2B}" srcOrd="0" destOrd="0" presId="urn:microsoft.com/office/officeart/2018/5/layout/IconCircleLabelList"/>
    <dgm:cxn modelId="{41D7C0C4-D71B-DA41-948F-76B616699404}" type="presParOf" srcId="{F2915669-B193-46BD-BF1E-35798E2193EB}" destId="{D955B8CC-9B63-4248-9F96-DA1163AC76FF}" srcOrd="1" destOrd="0" presId="urn:microsoft.com/office/officeart/2018/5/layout/IconCircleLabelList"/>
    <dgm:cxn modelId="{97F478E5-FF57-0644-BAD4-C9A5C36DADB4}" type="presParOf" srcId="{F2915669-B193-46BD-BF1E-35798E2193EB}" destId="{31059C25-0902-4AAA-ACD2-DBA310A0A121}" srcOrd="2" destOrd="0" presId="urn:microsoft.com/office/officeart/2018/5/layout/IconCircleLabelList"/>
    <dgm:cxn modelId="{09D18F5C-C561-8C4A-AEFF-BC578626109F}" type="presParOf" srcId="{F2915669-B193-46BD-BF1E-35798E2193EB}" destId="{9D025E62-620D-43CA-A684-DFE382FB466B}" srcOrd="3" destOrd="0" presId="urn:microsoft.com/office/officeart/2018/5/layout/IconCircleLabelList"/>
    <dgm:cxn modelId="{A50B88F5-2623-6F41-9BF2-CC119BC19068}" type="presParOf" srcId="{7047922D-39B1-438B-B2CC-177E0C8D421D}" destId="{DB3101C5-F24B-4336-B688-E0EDAC4C469B}" srcOrd="3" destOrd="0" presId="urn:microsoft.com/office/officeart/2018/5/layout/IconCircleLabelList"/>
    <dgm:cxn modelId="{798311D7-E0D3-8543-843C-DE5F7B158FD3}" type="presParOf" srcId="{7047922D-39B1-438B-B2CC-177E0C8D421D}" destId="{B1EDF6C0-337A-4BF1-ABC7-C843179F8D0C}" srcOrd="4" destOrd="0" presId="urn:microsoft.com/office/officeart/2018/5/layout/IconCircleLabelList"/>
    <dgm:cxn modelId="{C7C330A6-A08D-8446-8282-08F1BCAB118C}" type="presParOf" srcId="{B1EDF6C0-337A-4BF1-ABC7-C843179F8D0C}" destId="{B1E2EC8F-BEBB-4FFB-B83F-6B9ED21760E3}" srcOrd="0" destOrd="0" presId="urn:microsoft.com/office/officeart/2018/5/layout/IconCircleLabelList"/>
    <dgm:cxn modelId="{E1AC3F6D-B0F6-614B-961B-4DEE53C0EC48}" type="presParOf" srcId="{B1EDF6C0-337A-4BF1-ABC7-C843179F8D0C}" destId="{E3D28D13-09AC-44A4-B067-8AF0D84FCDE2}" srcOrd="1" destOrd="0" presId="urn:microsoft.com/office/officeart/2018/5/layout/IconCircleLabelList"/>
    <dgm:cxn modelId="{ED5A8F0A-C1EC-A641-9F70-9371811FBA3E}" type="presParOf" srcId="{B1EDF6C0-337A-4BF1-ABC7-C843179F8D0C}" destId="{AF965AD2-E7BE-4428-BD93-2BE901233A0C}" srcOrd="2" destOrd="0" presId="urn:microsoft.com/office/officeart/2018/5/layout/IconCircleLabelList"/>
    <dgm:cxn modelId="{BE20D0C5-9D2E-B649-A423-51C1CF7283CC}" type="presParOf" srcId="{B1EDF6C0-337A-4BF1-ABC7-C843179F8D0C}" destId="{C649199E-7F8E-4FE8-B6A1-74C1AC0F1F10}"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F6D1E04-7092-4A3D-8F26-3F61FC76B229}"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ADF0B99-02AD-429C-9EBB-2D2F2A8A2C19}">
      <dgm:prSet/>
      <dgm:spPr/>
      <dgm:t>
        <a:bodyPr anchor="ctr"/>
        <a:lstStyle/>
        <a:p>
          <a:pPr algn="ctr">
            <a:lnSpc>
              <a:spcPct val="100000"/>
            </a:lnSpc>
            <a:defRPr cap="all"/>
          </a:pPr>
          <a:r>
            <a:rPr lang="en-US" dirty="0"/>
            <a:t>Intrinsic Treatment</a:t>
          </a:r>
        </a:p>
        <a:p>
          <a:pPr algn="ctr">
            <a:lnSpc>
              <a:spcPct val="100000"/>
            </a:lnSpc>
            <a:defRPr cap="all"/>
          </a:pPr>
          <a:r>
            <a:rPr lang="en-US" dirty="0"/>
            <a:t>Mean: 19.8</a:t>
          </a:r>
        </a:p>
        <a:p>
          <a:pPr algn="ctr">
            <a:lnSpc>
              <a:spcPct val="100000"/>
            </a:lnSpc>
            <a:defRPr cap="all"/>
          </a:pPr>
          <a:r>
            <a:rPr lang="en-US" dirty="0"/>
            <a:t>SD: 5.2</a:t>
          </a:r>
        </a:p>
      </dgm:t>
    </dgm:pt>
    <dgm:pt modelId="{F018BAB9-0C4A-4603-93E1-40E30EC8C6D8}" type="parTrans" cxnId="{EB6064BD-7E4F-4981-B6E5-20BD53CF3549}">
      <dgm:prSet/>
      <dgm:spPr/>
      <dgm:t>
        <a:bodyPr/>
        <a:lstStyle/>
        <a:p>
          <a:endParaRPr lang="en-US"/>
        </a:p>
      </dgm:t>
    </dgm:pt>
    <dgm:pt modelId="{A137FA78-A9A4-4C34-AB25-BC375AE88E25}" type="sibTrans" cxnId="{EB6064BD-7E4F-4981-B6E5-20BD53CF3549}">
      <dgm:prSet/>
      <dgm:spPr/>
      <dgm:t>
        <a:bodyPr/>
        <a:lstStyle/>
        <a:p>
          <a:pPr>
            <a:lnSpc>
              <a:spcPct val="100000"/>
            </a:lnSpc>
          </a:pPr>
          <a:endParaRPr lang="en-US"/>
        </a:p>
      </dgm:t>
    </dgm:pt>
    <dgm:pt modelId="{CC310BCF-5CAE-44D5-900E-B63505AC0CF1}">
      <dgm:prSet custT="1"/>
      <dgm:spPr/>
      <dgm:t>
        <a:bodyPr anchor="ctr"/>
        <a:lstStyle/>
        <a:p>
          <a:pPr>
            <a:lnSpc>
              <a:spcPct val="100000"/>
            </a:lnSpc>
            <a:defRPr cap="all"/>
          </a:pPr>
          <a:r>
            <a:rPr lang="en-US" sz="1800" dirty="0"/>
            <a:t>Extrinsic Treatment</a:t>
          </a:r>
        </a:p>
        <a:p>
          <a:pPr>
            <a:lnSpc>
              <a:spcPct val="100000"/>
            </a:lnSpc>
            <a:defRPr cap="all"/>
          </a:pPr>
          <a:r>
            <a:rPr lang="en-US" sz="1800" dirty="0"/>
            <a:t>Mean: 15.2</a:t>
          </a:r>
        </a:p>
        <a:p>
          <a:pPr>
            <a:lnSpc>
              <a:spcPct val="100000"/>
            </a:lnSpc>
            <a:defRPr cap="all"/>
          </a:pPr>
          <a:r>
            <a:rPr lang="en-US" sz="1800" dirty="0"/>
            <a:t>SD 6.1</a:t>
          </a:r>
        </a:p>
      </dgm:t>
    </dgm:pt>
    <dgm:pt modelId="{1AF14DCC-A132-4D4F-83C4-7656B7D25D65}" type="parTrans" cxnId="{143DA191-D26F-4BBA-8762-CA0FE6D2C195}">
      <dgm:prSet/>
      <dgm:spPr/>
      <dgm:t>
        <a:bodyPr/>
        <a:lstStyle/>
        <a:p>
          <a:endParaRPr lang="en-US"/>
        </a:p>
      </dgm:t>
    </dgm:pt>
    <dgm:pt modelId="{82307CB5-4CE6-4EB5-9EAA-ED933530CCDB}" type="sibTrans" cxnId="{143DA191-D26F-4BBA-8762-CA0FE6D2C195}">
      <dgm:prSet/>
      <dgm:spPr/>
      <dgm:t>
        <a:bodyPr/>
        <a:lstStyle/>
        <a:p>
          <a:endParaRPr lang="en-US"/>
        </a:p>
      </dgm:t>
    </dgm:pt>
    <dgm:pt modelId="{9DF2BF14-F260-4F15-B250-FBA61E502BEF}" type="pres">
      <dgm:prSet presAssocID="{3F6D1E04-7092-4A3D-8F26-3F61FC76B229}" presName="root" presStyleCnt="0">
        <dgm:presLayoutVars>
          <dgm:dir/>
          <dgm:resizeHandles val="exact"/>
        </dgm:presLayoutVars>
      </dgm:prSet>
      <dgm:spPr/>
    </dgm:pt>
    <dgm:pt modelId="{43B0389B-38A6-44F9-8ADD-AEB62FC7CE2B}" type="pres">
      <dgm:prSet presAssocID="{6ADF0B99-02AD-429C-9EBB-2D2F2A8A2C19}" presName="compNode" presStyleCnt="0"/>
      <dgm:spPr/>
    </dgm:pt>
    <dgm:pt modelId="{888CB465-E354-47FF-A8D2-5421698F4035}" type="pres">
      <dgm:prSet presAssocID="{6ADF0B99-02AD-429C-9EBB-2D2F2A8A2C19}" presName="iconBgRect" presStyleLbl="bgShp" presStyleIdx="0" presStyleCnt="2"/>
      <dgm:spPr>
        <a:prstGeom prst="round2DiagRect">
          <a:avLst>
            <a:gd name="adj1" fmla="val 29727"/>
            <a:gd name="adj2" fmla="val 0"/>
          </a:avLst>
        </a:prstGeom>
      </dgm:spPr>
    </dgm:pt>
    <dgm:pt modelId="{32EB9C8F-8FA8-4B40-81F4-57FD00012096}" type="pres">
      <dgm:prSet presAssocID="{6ADF0B99-02AD-429C-9EBB-2D2F2A8A2C1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1D0A2A62-2E99-4BEE-AB9E-2BF5BAC37645}" type="pres">
      <dgm:prSet presAssocID="{6ADF0B99-02AD-429C-9EBB-2D2F2A8A2C19}" presName="spaceRect" presStyleCnt="0"/>
      <dgm:spPr/>
    </dgm:pt>
    <dgm:pt modelId="{115358A2-F7C9-4417-8E53-095033EDFD57}" type="pres">
      <dgm:prSet presAssocID="{6ADF0B99-02AD-429C-9EBB-2D2F2A8A2C19}" presName="textRect" presStyleLbl="revTx" presStyleIdx="0" presStyleCnt="2" custScaleY="160612">
        <dgm:presLayoutVars>
          <dgm:chMax val="1"/>
          <dgm:chPref val="1"/>
        </dgm:presLayoutVars>
      </dgm:prSet>
      <dgm:spPr/>
    </dgm:pt>
    <dgm:pt modelId="{36599FB3-B7F8-4806-80BE-2F6B27DFE3CE}" type="pres">
      <dgm:prSet presAssocID="{A137FA78-A9A4-4C34-AB25-BC375AE88E25}" presName="sibTrans" presStyleCnt="0"/>
      <dgm:spPr/>
    </dgm:pt>
    <dgm:pt modelId="{E9DE68EF-4F0E-4416-82BF-AD82ECD1BD2D}" type="pres">
      <dgm:prSet presAssocID="{CC310BCF-5CAE-44D5-900E-B63505AC0CF1}" presName="compNode" presStyleCnt="0"/>
      <dgm:spPr/>
    </dgm:pt>
    <dgm:pt modelId="{EBDAF0D8-8FD9-4C7C-AA3C-D7B14F5DE2A8}" type="pres">
      <dgm:prSet presAssocID="{CC310BCF-5CAE-44D5-900E-B63505AC0CF1}" presName="iconBgRect" presStyleLbl="bgShp" presStyleIdx="1" presStyleCnt="2"/>
      <dgm:spPr>
        <a:prstGeom prst="round2DiagRect">
          <a:avLst>
            <a:gd name="adj1" fmla="val 29727"/>
            <a:gd name="adj2" fmla="val 0"/>
          </a:avLst>
        </a:prstGeom>
      </dgm:spPr>
    </dgm:pt>
    <dgm:pt modelId="{8F6ABF3E-18B3-41D3-A86E-C6C2A1C38F7E}" type="pres">
      <dgm:prSet presAssocID="{CC310BCF-5CAE-44D5-900E-B63505AC0CF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Key"/>
        </a:ext>
      </dgm:extLst>
    </dgm:pt>
    <dgm:pt modelId="{3088954D-8A4E-44A2-B35A-159B5381ED0B}" type="pres">
      <dgm:prSet presAssocID="{CC310BCF-5CAE-44D5-900E-B63505AC0CF1}" presName="spaceRect" presStyleCnt="0"/>
      <dgm:spPr/>
    </dgm:pt>
    <dgm:pt modelId="{32607A97-0667-421F-A0D7-AE812F1FA1BA}" type="pres">
      <dgm:prSet presAssocID="{CC310BCF-5CAE-44D5-900E-B63505AC0CF1}" presName="textRect" presStyleLbl="revTx" presStyleIdx="1" presStyleCnt="2" custScaleY="159509">
        <dgm:presLayoutVars>
          <dgm:chMax val="1"/>
          <dgm:chPref val="1"/>
        </dgm:presLayoutVars>
      </dgm:prSet>
      <dgm:spPr/>
    </dgm:pt>
  </dgm:ptLst>
  <dgm:cxnLst>
    <dgm:cxn modelId="{A3C4033B-9144-A148-ADDD-155BCDD551AD}" type="presOf" srcId="{3F6D1E04-7092-4A3D-8F26-3F61FC76B229}" destId="{9DF2BF14-F260-4F15-B250-FBA61E502BEF}" srcOrd="0" destOrd="0" presId="urn:microsoft.com/office/officeart/2018/5/layout/IconLeafLabelList"/>
    <dgm:cxn modelId="{143DA191-D26F-4BBA-8762-CA0FE6D2C195}" srcId="{3F6D1E04-7092-4A3D-8F26-3F61FC76B229}" destId="{CC310BCF-5CAE-44D5-900E-B63505AC0CF1}" srcOrd="1" destOrd="0" parTransId="{1AF14DCC-A132-4D4F-83C4-7656B7D25D65}" sibTransId="{82307CB5-4CE6-4EB5-9EAA-ED933530CCDB}"/>
    <dgm:cxn modelId="{D0D043BB-DF34-6041-A262-1CD11FD90691}" type="presOf" srcId="{CC310BCF-5CAE-44D5-900E-B63505AC0CF1}" destId="{32607A97-0667-421F-A0D7-AE812F1FA1BA}" srcOrd="0" destOrd="0" presId="urn:microsoft.com/office/officeart/2018/5/layout/IconLeafLabelList"/>
    <dgm:cxn modelId="{EB6064BD-7E4F-4981-B6E5-20BD53CF3549}" srcId="{3F6D1E04-7092-4A3D-8F26-3F61FC76B229}" destId="{6ADF0B99-02AD-429C-9EBB-2D2F2A8A2C19}" srcOrd="0" destOrd="0" parTransId="{F018BAB9-0C4A-4603-93E1-40E30EC8C6D8}" sibTransId="{A137FA78-A9A4-4C34-AB25-BC375AE88E25}"/>
    <dgm:cxn modelId="{CC82E1C2-2416-C54D-BACC-9BF47115D361}" type="presOf" srcId="{6ADF0B99-02AD-429C-9EBB-2D2F2A8A2C19}" destId="{115358A2-F7C9-4417-8E53-095033EDFD57}" srcOrd="0" destOrd="0" presId="urn:microsoft.com/office/officeart/2018/5/layout/IconLeafLabelList"/>
    <dgm:cxn modelId="{DB21A497-6171-2441-859C-803499256ED3}" type="presParOf" srcId="{9DF2BF14-F260-4F15-B250-FBA61E502BEF}" destId="{43B0389B-38A6-44F9-8ADD-AEB62FC7CE2B}" srcOrd="0" destOrd="0" presId="urn:microsoft.com/office/officeart/2018/5/layout/IconLeafLabelList"/>
    <dgm:cxn modelId="{2966DC70-55C9-E84B-B317-34EB0D454C67}" type="presParOf" srcId="{43B0389B-38A6-44F9-8ADD-AEB62FC7CE2B}" destId="{888CB465-E354-47FF-A8D2-5421698F4035}" srcOrd="0" destOrd="0" presId="urn:microsoft.com/office/officeart/2018/5/layout/IconLeafLabelList"/>
    <dgm:cxn modelId="{A15BB9B4-065F-D143-A3F2-3277BA5B7223}" type="presParOf" srcId="{43B0389B-38A6-44F9-8ADD-AEB62FC7CE2B}" destId="{32EB9C8F-8FA8-4B40-81F4-57FD00012096}" srcOrd="1" destOrd="0" presId="urn:microsoft.com/office/officeart/2018/5/layout/IconLeafLabelList"/>
    <dgm:cxn modelId="{D57D3574-8875-4A41-B462-D766893FB020}" type="presParOf" srcId="{43B0389B-38A6-44F9-8ADD-AEB62FC7CE2B}" destId="{1D0A2A62-2E99-4BEE-AB9E-2BF5BAC37645}" srcOrd="2" destOrd="0" presId="urn:microsoft.com/office/officeart/2018/5/layout/IconLeafLabelList"/>
    <dgm:cxn modelId="{60170930-9DC0-914A-B3D8-BBD8348308E4}" type="presParOf" srcId="{43B0389B-38A6-44F9-8ADD-AEB62FC7CE2B}" destId="{115358A2-F7C9-4417-8E53-095033EDFD57}" srcOrd="3" destOrd="0" presId="urn:microsoft.com/office/officeart/2018/5/layout/IconLeafLabelList"/>
    <dgm:cxn modelId="{CE432CBA-9D06-2F4F-8C8D-9AB91776A914}" type="presParOf" srcId="{9DF2BF14-F260-4F15-B250-FBA61E502BEF}" destId="{36599FB3-B7F8-4806-80BE-2F6B27DFE3CE}" srcOrd="1" destOrd="0" presId="urn:microsoft.com/office/officeart/2018/5/layout/IconLeafLabelList"/>
    <dgm:cxn modelId="{EE6C4BE1-2F43-9046-9C8C-9A30E0E47681}" type="presParOf" srcId="{9DF2BF14-F260-4F15-B250-FBA61E502BEF}" destId="{E9DE68EF-4F0E-4416-82BF-AD82ECD1BD2D}" srcOrd="2" destOrd="0" presId="urn:microsoft.com/office/officeart/2018/5/layout/IconLeafLabelList"/>
    <dgm:cxn modelId="{2EA00A75-819A-6E4D-BB0A-2BA5AFA95676}" type="presParOf" srcId="{E9DE68EF-4F0E-4416-82BF-AD82ECD1BD2D}" destId="{EBDAF0D8-8FD9-4C7C-AA3C-D7B14F5DE2A8}" srcOrd="0" destOrd="0" presId="urn:microsoft.com/office/officeart/2018/5/layout/IconLeafLabelList"/>
    <dgm:cxn modelId="{CB50583E-C4BA-E44F-985C-B9B6C1BD3B26}" type="presParOf" srcId="{E9DE68EF-4F0E-4416-82BF-AD82ECD1BD2D}" destId="{8F6ABF3E-18B3-41D3-A86E-C6C2A1C38F7E}" srcOrd="1" destOrd="0" presId="urn:microsoft.com/office/officeart/2018/5/layout/IconLeafLabelList"/>
    <dgm:cxn modelId="{AB438BC1-DCA0-A24B-B739-E57CA73E32AE}" type="presParOf" srcId="{E9DE68EF-4F0E-4416-82BF-AD82ECD1BD2D}" destId="{3088954D-8A4E-44A2-B35A-159B5381ED0B}" srcOrd="2" destOrd="0" presId="urn:microsoft.com/office/officeart/2018/5/layout/IconLeafLabelList"/>
    <dgm:cxn modelId="{6FAA52D4-D948-014C-893F-35918D016AE5}" type="presParOf" srcId="{E9DE68EF-4F0E-4416-82BF-AD82ECD1BD2D}" destId="{32607A97-0667-421F-A0D7-AE812F1FA1BA}"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5999131-5E70-43AA-A288-AD1C5739F36F}"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32995916-C959-46F2-9C7B-C4AE5B577CF9}">
      <dgm:prSet/>
      <dgm:spPr/>
      <dgm:t>
        <a:bodyPr/>
        <a:lstStyle/>
        <a:p>
          <a:r>
            <a:rPr lang="en-US" dirty="0"/>
            <a:t>- Boxplot illustrating distribution of creativity scores by treatment.</a:t>
          </a:r>
        </a:p>
      </dgm:t>
    </dgm:pt>
    <dgm:pt modelId="{431D2B73-2BC8-4054-8895-1F29A1A34832}" type="parTrans" cxnId="{34ADFC3B-D72F-4C89-AFDE-0E9541E33D4A}">
      <dgm:prSet/>
      <dgm:spPr/>
      <dgm:t>
        <a:bodyPr/>
        <a:lstStyle/>
        <a:p>
          <a:endParaRPr lang="en-US"/>
        </a:p>
      </dgm:t>
    </dgm:pt>
    <dgm:pt modelId="{75A7A190-C7E3-477C-B718-4FB616B51E00}" type="sibTrans" cxnId="{34ADFC3B-D72F-4C89-AFDE-0E9541E33D4A}">
      <dgm:prSet/>
      <dgm:spPr/>
      <dgm:t>
        <a:bodyPr/>
        <a:lstStyle/>
        <a:p>
          <a:endParaRPr lang="en-US"/>
        </a:p>
      </dgm:t>
    </dgm:pt>
    <dgm:pt modelId="{675666B4-2E20-4367-99AB-E478633AD19C}">
      <dgm:prSet/>
      <dgm:spPr/>
      <dgm:t>
        <a:bodyPr/>
        <a:lstStyle/>
        <a:p>
          <a:r>
            <a:rPr lang="en-US" dirty="0"/>
            <a:t>- Overlay of individual data points and mean values.</a:t>
          </a:r>
        </a:p>
      </dgm:t>
    </dgm:pt>
    <dgm:pt modelId="{336C80DF-99B5-4765-B226-35D0481F3AF1}" type="parTrans" cxnId="{B716E004-477B-4F97-A449-F45BDF4DB4FA}">
      <dgm:prSet/>
      <dgm:spPr/>
      <dgm:t>
        <a:bodyPr/>
        <a:lstStyle/>
        <a:p>
          <a:endParaRPr lang="en-US"/>
        </a:p>
      </dgm:t>
    </dgm:pt>
    <dgm:pt modelId="{C27D55DA-A7C3-4D1E-BC78-2667AB63EF74}" type="sibTrans" cxnId="{B716E004-477B-4F97-A449-F45BDF4DB4FA}">
      <dgm:prSet/>
      <dgm:spPr/>
      <dgm:t>
        <a:bodyPr/>
        <a:lstStyle/>
        <a:p>
          <a:endParaRPr lang="en-US"/>
        </a:p>
      </dgm:t>
    </dgm:pt>
    <dgm:pt modelId="{A6C2C4B4-7742-4CED-8E1B-A52AA98DCB86}">
      <dgm:prSet/>
      <dgm:spPr/>
      <dgm:t>
        <a:bodyPr/>
        <a:lstStyle/>
        <a:p>
          <a:r>
            <a:rPr lang="en-US" dirty="0"/>
            <a:t>- Key findings highlighted in annotations.</a:t>
          </a:r>
        </a:p>
      </dgm:t>
    </dgm:pt>
    <dgm:pt modelId="{73F840ED-6DC9-4E32-B038-72786B3CEFE5}" type="parTrans" cxnId="{4A22949B-6F7A-46DE-9850-0BF3FBB3270B}">
      <dgm:prSet/>
      <dgm:spPr/>
      <dgm:t>
        <a:bodyPr/>
        <a:lstStyle/>
        <a:p>
          <a:endParaRPr lang="en-US"/>
        </a:p>
      </dgm:t>
    </dgm:pt>
    <dgm:pt modelId="{913EF347-02A1-4E52-AFE9-4E27C1FCB59F}" type="sibTrans" cxnId="{4A22949B-6F7A-46DE-9850-0BF3FBB3270B}">
      <dgm:prSet/>
      <dgm:spPr/>
      <dgm:t>
        <a:bodyPr/>
        <a:lstStyle/>
        <a:p>
          <a:endParaRPr lang="en-US"/>
        </a:p>
      </dgm:t>
    </dgm:pt>
    <dgm:pt modelId="{18603CBA-893E-834A-81E8-25AED094758F}" type="pres">
      <dgm:prSet presAssocID="{F5999131-5E70-43AA-A288-AD1C5739F36F}" presName="diagram" presStyleCnt="0">
        <dgm:presLayoutVars>
          <dgm:dir/>
          <dgm:resizeHandles val="exact"/>
        </dgm:presLayoutVars>
      </dgm:prSet>
      <dgm:spPr/>
    </dgm:pt>
    <dgm:pt modelId="{20E0DF22-B1F0-A044-AB2D-DC998F2EC8EA}" type="pres">
      <dgm:prSet presAssocID="{32995916-C959-46F2-9C7B-C4AE5B577CF9}" presName="node" presStyleLbl="node1" presStyleIdx="0" presStyleCnt="3">
        <dgm:presLayoutVars>
          <dgm:bulletEnabled val="1"/>
        </dgm:presLayoutVars>
      </dgm:prSet>
      <dgm:spPr/>
    </dgm:pt>
    <dgm:pt modelId="{05854280-ACC7-254C-B607-EC7E34483051}" type="pres">
      <dgm:prSet presAssocID="{75A7A190-C7E3-477C-B718-4FB616B51E00}" presName="sibTrans" presStyleCnt="0"/>
      <dgm:spPr/>
    </dgm:pt>
    <dgm:pt modelId="{EE4A296D-76F0-E248-B769-9C4E58FAB4EB}" type="pres">
      <dgm:prSet presAssocID="{675666B4-2E20-4367-99AB-E478633AD19C}" presName="node" presStyleLbl="node1" presStyleIdx="1" presStyleCnt="3">
        <dgm:presLayoutVars>
          <dgm:bulletEnabled val="1"/>
        </dgm:presLayoutVars>
      </dgm:prSet>
      <dgm:spPr/>
    </dgm:pt>
    <dgm:pt modelId="{3EB61837-39DC-1749-85E1-19CC67C409B0}" type="pres">
      <dgm:prSet presAssocID="{C27D55DA-A7C3-4D1E-BC78-2667AB63EF74}" presName="sibTrans" presStyleCnt="0"/>
      <dgm:spPr/>
    </dgm:pt>
    <dgm:pt modelId="{DFF25847-2043-C447-ADA3-60CA08789792}" type="pres">
      <dgm:prSet presAssocID="{A6C2C4B4-7742-4CED-8E1B-A52AA98DCB86}" presName="node" presStyleLbl="node1" presStyleIdx="2" presStyleCnt="3">
        <dgm:presLayoutVars>
          <dgm:bulletEnabled val="1"/>
        </dgm:presLayoutVars>
      </dgm:prSet>
      <dgm:spPr/>
    </dgm:pt>
  </dgm:ptLst>
  <dgm:cxnLst>
    <dgm:cxn modelId="{B716E004-477B-4F97-A449-F45BDF4DB4FA}" srcId="{F5999131-5E70-43AA-A288-AD1C5739F36F}" destId="{675666B4-2E20-4367-99AB-E478633AD19C}" srcOrd="1" destOrd="0" parTransId="{336C80DF-99B5-4765-B226-35D0481F3AF1}" sibTransId="{C27D55DA-A7C3-4D1E-BC78-2667AB63EF74}"/>
    <dgm:cxn modelId="{2296FD0A-1F5E-0940-B6A3-1917931447B8}" type="presOf" srcId="{A6C2C4B4-7742-4CED-8E1B-A52AA98DCB86}" destId="{DFF25847-2043-C447-ADA3-60CA08789792}" srcOrd="0" destOrd="0" presId="urn:microsoft.com/office/officeart/2005/8/layout/default"/>
    <dgm:cxn modelId="{2B8B201D-9BC7-3D45-BBA7-64D343134C69}" type="presOf" srcId="{675666B4-2E20-4367-99AB-E478633AD19C}" destId="{EE4A296D-76F0-E248-B769-9C4E58FAB4EB}" srcOrd="0" destOrd="0" presId="urn:microsoft.com/office/officeart/2005/8/layout/default"/>
    <dgm:cxn modelId="{34ADFC3B-D72F-4C89-AFDE-0E9541E33D4A}" srcId="{F5999131-5E70-43AA-A288-AD1C5739F36F}" destId="{32995916-C959-46F2-9C7B-C4AE5B577CF9}" srcOrd="0" destOrd="0" parTransId="{431D2B73-2BC8-4054-8895-1F29A1A34832}" sibTransId="{75A7A190-C7E3-477C-B718-4FB616B51E00}"/>
    <dgm:cxn modelId="{4A22949B-6F7A-46DE-9850-0BF3FBB3270B}" srcId="{F5999131-5E70-43AA-A288-AD1C5739F36F}" destId="{A6C2C4B4-7742-4CED-8E1B-A52AA98DCB86}" srcOrd="2" destOrd="0" parTransId="{73F840ED-6DC9-4E32-B038-72786B3CEFE5}" sibTransId="{913EF347-02A1-4E52-AFE9-4E27C1FCB59F}"/>
    <dgm:cxn modelId="{392619E4-0652-4740-9C33-AF79AA87318F}" type="presOf" srcId="{32995916-C959-46F2-9C7B-C4AE5B577CF9}" destId="{20E0DF22-B1F0-A044-AB2D-DC998F2EC8EA}" srcOrd="0" destOrd="0" presId="urn:microsoft.com/office/officeart/2005/8/layout/default"/>
    <dgm:cxn modelId="{966E97FB-F9AF-4A48-A8C6-3E43D33DDED9}" type="presOf" srcId="{F5999131-5E70-43AA-A288-AD1C5739F36F}" destId="{18603CBA-893E-834A-81E8-25AED094758F}" srcOrd="0" destOrd="0" presId="urn:microsoft.com/office/officeart/2005/8/layout/default"/>
    <dgm:cxn modelId="{1C418681-5FDB-5B43-8EF4-41228E4C1EC4}" type="presParOf" srcId="{18603CBA-893E-834A-81E8-25AED094758F}" destId="{20E0DF22-B1F0-A044-AB2D-DC998F2EC8EA}" srcOrd="0" destOrd="0" presId="urn:microsoft.com/office/officeart/2005/8/layout/default"/>
    <dgm:cxn modelId="{BC4538C6-BF8A-C343-BCB6-CBDF0582463D}" type="presParOf" srcId="{18603CBA-893E-834A-81E8-25AED094758F}" destId="{05854280-ACC7-254C-B607-EC7E34483051}" srcOrd="1" destOrd="0" presId="urn:microsoft.com/office/officeart/2005/8/layout/default"/>
    <dgm:cxn modelId="{4EF7537A-5858-264D-95C8-2CC92382B7D7}" type="presParOf" srcId="{18603CBA-893E-834A-81E8-25AED094758F}" destId="{EE4A296D-76F0-E248-B769-9C4E58FAB4EB}" srcOrd="2" destOrd="0" presId="urn:microsoft.com/office/officeart/2005/8/layout/default"/>
    <dgm:cxn modelId="{C25C1B9E-04A1-9C4A-B79E-D57FADAB81F8}" type="presParOf" srcId="{18603CBA-893E-834A-81E8-25AED094758F}" destId="{3EB61837-39DC-1749-85E1-19CC67C409B0}" srcOrd="3" destOrd="0" presId="urn:microsoft.com/office/officeart/2005/8/layout/default"/>
    <dgm:cxn modelId="{EFCB70AF-E178-454F-9CEE-1149C51F2BA6}" type="presParOf" srcId="{18603CBA-893E-834A-81E8-25AED094758F}" destId="{DFF25847-2043-C447-ADA3-60CA08789792}"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C1AA7D7-2D60-4963-9ADA-ECE4FBE9961D}"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FDD7AEA9-A869-4DEA-B7CB-0054420D2A7B}">
      <dgm:prSet/>
      <dgm:spPr/>
      <dgm:t>
        <a:bodyPr/>
        <a:lstStyle/>
        <a:p>
          <a:r>
            <a:rPr lang="en-US" dirty="0"/>
            <a:t>- Hypotheses:</a:t>
          </a:r>
        </a:p>
      </dgm:t>
    </dgm:pt>
    <dgm:pt modelId="{949309DD-B505-4BF8-9B17-E29291A8BBF1}" type="parTrans" cxnId="{09BAFA3D-8397-465D-8E22-8112ED37C484}">
      <dgm:prSet/>
      <dgm:spPr/>
      <dgm:t>
        <a:bodyPr/>
        <a:lstStyle/>
        <a:p>
          <a:endParaRPr lang="en-US"/>
        </a:p>
      </dgm:t>
    </dgm:pt>
    <dgm:pt modelId="{E2104DFC-0296-470F-933D-EA0A924C04DC}" type="sibTrans" cxnId="{09BAFA3D-8397-465D-8E22-8112ED37C484}">
      <dgm:prSet/>
      <dgm:spPr/>
      <dgm:t>
        <a:bodyPr/>
        <a:lstStyle/>
        <a:p>
          <a:endParaRPr lang="en-US"/>
        </a:p>
      </dgm:t>
    </dgm:pt>
    <dgm:pt modelId="{B99BEFBD-ED59-4F45-BF3C-545971FD3898}">
      <dgm:prSet/>
      <dgm:spPr/>
      <dgm:t>
        <a:bodyPr/>
        <a:lstStyle/>
        <a:p>
          <a:r>
            <a:rPr lang="en-US"/>
            <a:t>- Null: No difference in creativity scores between treatments.</a:t>
          </a:r>
        </a:p>
      </dgm:t>
    </dgm:pt>
    <dgm:pt modelId="{1427F71D-9AC4-467B-9C6E-B7F3D0F5A57C}" type="parTrans" cxnId="{11C230D3-0AC8-4FAD-BB0E-B6E99F903561}">
      <dgm:prSet/>
      <dgm:spPr/>
      <dgm:t>
        <a:bodyPr/>
        <a:lstStyle/>
        <a:p>
          <a:endParaRPr lang="en-US"/>
        </a:p>
      </dgm:t>
    </dgm:pt>
    <dgm:pt modelId="{D25B5C4E-2380-4CE2-BD6D-2BB0D93B4A46}" type="sibTrans" cxnId="{11C230D3-0AC8-4FAD-BB0E-B6E99F903561}">
      <dgm:prSet/>
      <dgm:spPr/>
      <dgm:t>
        <a:bodyPr/>
        <a:lstStyle/>
        <a:p>
          <a:endParaRPr lang="en-US"/>
        </a:p>
      </dgm:t>
    </dgm:pt>
    <dgm:pt modelId="{07422F0B-11F6-4C6F-927E-0B04C0C5CF5A}">
      <dgm:prSet/>
      <dgm:spPr/>
      <dgm:t>
        <a:bodyPr/>
        <a:lstStyle/>
        <a:p>
          <a:r>
            <a:rPr lang="en-US"/>
            <a:t>- Alternative: A difference exists.</a:t>
          </a:r>
        </a:p>
      </dgm:t>
    </dgm:pt>
    <dgm:pt modelId="{AA64D2BA-2D40-4235-A743-44CAA3D2AE92}" type="parTrans" cxnId="{57CA4ED9-56A7-48AC-BBB0-820ECB9C71A5}">
      <dgm:prSet/>
      <dgm:spPr/>
      <dgm:t>
        <a:bodyPr/>
        <a:lstStyle/>
        <a:p>
          <a:endParaRPr lang="en-US"/>
        </a:p>
      </dgm:t>
    </dgm:pt>
    <dgm:pt modelId="{4084A3DC-2DB8-4A19-B04B-1F77EE2F0F27}" type="sibTrans" cxnId="{57CA4ED9-56A7-48AC-BBB0-820ECB9C71A5}">
      <dgm:prSet/>
      <dgm:spPr/>
      <dgm:t>
        <a:bodyPr/>
        <a:lstStyle/>
        <a:p>
          <a:endParaRPr lang="en-US"/>
        </a:p>
      </dgm:t>
    </dgm:pt>
    <dgm:pt modelId="{89CF82E4-A991-4B5F-BB70-A7537C688CFB}">
      <dgm:prSet/>
      <dgm:spPr/>
      <dgm:t>
        <a:bodyPr/>
        <a:lstStyle/>
        <a:p>
          <a:r>
            <a:rPr lang="en-US"/>
            <a:t>- p-value and confidence interval interpretation.</a:t>
          </a:r>
        </a:p>
      </dgm:t>
    </dgm:pt>
    <dgm:pt modelId="{C3191D2E-B9B0-431B-8491-5119C0156FFE}" type="parTrans" cxnId="{838FAEF8-BBE3-4097-9751-A39DE4B4EE19}">
      <dgm:prSet/>
      <dgm:spPr/>
      <dgm:t>
        <a:bodyPr/>
        <a:lstStyle/>
        <a:p>
          <a:endParaRPr lang="en-US"/>
        </a:p>
      </dgm:t>
    </dgm:pt>
    <dgm:pt modelId="{8C1AD793-C21A-41F8-8703-9B697760C14E}" type="sibTrans" cxnId="{838FAEF8-BBE3-4097-9751-A39DE4B4EE19}">
      <dgm:prSet/>
      <dgm:spPr/>
      <dgm:t>
        <a:bodyPr/>
        <a:lstStyle/>
        <a:p>
          <a:endParaRPr lang="en-US"/>
        </a:p>
      </dgm:t>
    </dgm:pt>
    <dgm:pt modelId="{C794207B-AD27-4AFF-9EA2-D4774C1E73D8}">
      <dgm:prSet/>
      <dgm:spPr/>
      <dgm:t>
        <a:bodyPr/>
        <a:lstStyle/>
        <a:p>
          <a:r>
            <a:rPr lang="en-US"/>
            <a:t>- Decision: Reject or fail to reject the null hypothesis.</a:t>
          </a:r>
        </a:p>
      </dgm:t>
    </dgm:pt>
    <dgm:pt modelId="{98CD3C06-A9B4-44C4-969D-3C929718542D}" type="parTrans" cxnId="{24E92485-E728-4478-82E7-F08A0264BC19}">
      <dgm:prSet/>
      <dgm:spPr/>
      <dgm:t>
        <a:bodyPr/>
        <a:lstStyle/>
        <a:p>
          <a:endParaRPr lang="en-US"/>
        </a:p>
      </dgm:t>
    </dgm:pt>
    <dgm:pt modelId="{788203A6-3B5B-45EE-BEBC-C79E1B7131FF}" type="sibTrans" cxnId="{24E92485-E728-4478-82E7-F08A0264BC19}">
      <dgm:prSet/>
      <dgm:spPr/>
      <dgm:t>
        <a:bodyPr/>
        <a:lstStyle/>
        <a:p>
          <a:endParaRPr lang="en-US"/>
        </a:p>
      </dgm:t>
    </dgm:pt>
    <dgm:pt modelId="{AE88AB28-D1C7-5845-A17C-D870251E5FA4}" type="pres">
      <dgm:prSet presAssocID="{7C1AA7D7-2D60-4963-9ADA-ECE4FBE9961D}" presName="Name0" presStyleCnt="0">
        <dgm:presLayoutVars>
          <dgm:dir/>
          <dgm:resizeHandles val="exact"/>
        </dgm:presLayoutVars>
      </dgm:prSet>
      <dgm:spPr/>
    </dgm:pt>
    <dgm:pt modelId="{2F97EC14-25E4-644E-AA56-C42ED2A0C5CC}" type="pres">
      <dgm:prSet presAssocID="{FDD7AEA9-A869-4DEA-B7CB-0054420D2A7B}" presName="node" presStyleLbl="node1" presStyleIdx="0" presStyleCnt="5">
        <dgm:presLayoutVars>
          <dgm:bulletEnabled val="1"/>
        </dgm:presLayoutVars>
      </dgm:prSet>
      <dgm:spPr/>
    </dgm:pt>
    <dgm:pt modelId="{74C1D870-5A0B-5648-AE4B-CF3BE8CF0BB9}" type="pres">
      <dgm:prSet presAssocID="{E2104DFC-0296-470F-933D-EA0A924C04DC}" presName="sibTrans" presStyleLbl="sibTrans1D1" presStyleIdx="0" presStyleCnt="4"/>
      <dgm:spPr/>
    </dgm:pt>
    <dgm:pt modelId="{7E0B87F4-4E2D-8741-B075-886FA6614E13}" type="pres">
      <dgm:prSet presAssocID="{E2104DFC-0296-470F-933D-EA0A924C04DC}" presName="connectorText" presStyleLbl="sibTrans1D1" presStyleIdx="0" presStyleCnt="4"/>
      <dgm:spPr/>
    </dgm:pt>
    <dgm:pt modelId="{ECD93B44-2FBC-DA43-9704-514BDDAF585F}" type="pres">
      <dgm:prSet presAssocID="{B99BEFBD-ED59-4F45-BF3C-545971FD3898}" presName="node" presStyleLbl="node1" presStyleIdx="1" presStyleCnt="5">
        <dgm:presLayoutVars>
          <dgm:bulletEnabled val="1"/>
        </dgm:presLayoutVars>
      </dgm:prSet>
      <dgm:spPr/>
    </dgm:pt>
    <dgm:pt modelId="{358D0149-10C1-E348-910C-3C9514123638}" type="pres">
      <dgm:prSet presAssocID="{D25B5C4E-2380-4CE2-BD6D-2BB0D93B4A46}" presName="sibTrans" presStyleLbl="sibTrans1D1" presStyleIdx="1" presStyleCnt="4"/>
      <dgm:spPr/>
    </dgm:pt>
    <dgm:pt modelId="{ACB8B832-A6A0-824C-804E-9F021B8A5FAD}" type="pres">
      <dgm:prSet presAssocID="{D25B5C4E-2380-4CE2-BD6D-2BB0D93B4A46}" presName="connectorText" presStyleLbl="sibTrans1D1" presStyleIdx="1" presStyleCnt="4"/>
      <dgm:spPr/>
    </dgm:pt>
    <dgm:pt modelId="{EFFCBD40-A3A7-E847-A685-267BEFEB763B}" type="pres">
      <dgm:prSet presAssocID="{07422F0B-11F6-4C6F-927E-0B04C0C5CF5A}" presName="node" presStyleLbl="node1" presStyleIdx="2" presStyleCnt="5">
        <dgm:presLayoutVars>
          <dgm:bulletEnabled val="1"/>
        </dgm:presLayoutVars>
      </dgm:prSet>
      <dgm:spPr/>
    </dgm:pt>
    <dgm:pt modelId="{C66C5B88-F830-8944-A3C1-8D9C42B3D7D6}" type="pres">
      <dgm:prSet presAssocID="{4084A3DC-2DB8-4A19-B04B-1F77EE2F0F27}" presName="sibTrans" presStyleLbl="sibTrans1D1" presStyleIdx="2" presStyleCnt="4"/>
      <dgm:spPr/>
    </dgm:pt>
    <dgm:pt modelId="{61B28CAA-CF29-AF43-9FA8-4B3270B34966}" type="pres">
      <dgm:prSet presAssocID="{4084A3DC-2DB8-4A19-B04B-1F77EE2F0F27}" presName="connectorText" presStyleLbl="sibTrans1D1" presStyleIdx="2" presStyleCnt="4"/>
      <dgm:spPr/>
    </dgm:pt>
    <dgm:pt modelId="{9C5B1F9D-E2DC-9649-A71F-F6B9115D29D6}" type="pres">
      <dgm:prSet presAssocID="{89CF82E4-A991-4B5F-BB70-A7537C688CFB}" presName="node" presStyleLbl="node1" presStyleIdx="3" presStyleCnt="5">
        <dgm:presLayoutVars>
          <dgm:bulletEnabled val="1"/>
        </dgm:presLayoutVars>
      </dgm:prSet>
      <dgm:spPr/>
    </dgm:pt>
    <dgm:pt modelId="{6FB67C29-6265-FB4D-8DFA-1A8775ED2E6F}" type="pres">
      <dgm:prSet presAssocID="{8C1AD793-C21A-41F8-8703-9B697760C14E}" presName="sibTrans" presStyleLbl="sibTrans1D1" presStyleIdx="3" presStyleCnt="4"/>
      <dgm:spPr/>
    </dgm:pt>
    <dgm:pt modelId="{95F93AEF-32F9-BF48-BF81-CFC207778381}" type="pres">
      <dgm:prSet presAssocID="{8C1AD793-C21A-41F8-8703-9B697760C14E}" presName="connectorText" presStyleLbl="sibTrans1D1" presStyleIdx="3" presStyleCnt="4"/>
      <dgm:spPr/>
    </dgm:pt>
    <dgm:pt modelId="{2135EC36-14C0-9B4E-A45E-3F64AE750809}" type="pres">
      <dgm:prSet presAssocID="{C794207B-AD27-4AFF-9EA2-D4774C1E73D8}" presName="node" presStyleLbl="node1" presStyleIdx="4" presStyleCnt="5">
        <dgm:presLayoutVars>
          <dgm:bulletEnabled val="1"/>
        </dgm:presLayoutVars>
      </dgm:prSet>
      <dgm:spPr/>
    </dgm:pt>
  </dgm:ptLst>
  <dgm:cxnLst>
    <dgm:cxn modelId="{D9CA5828-9491-834B-8CD3-57E43D569A2F}" type="presOf" srcId="{E2104DFC-0296-470F-933D-EA0A924C04DC}" destId="{74C1D870-5A0B-5648-AE4B-CF3BE8CF0BB9}" srcOrd="0" destOrd="0" presId="urn:microsoft.com/office/officeart/2016/7/layout/RepeatingBendingProcessNew"/>
    <dgm:cxn modelId="{09BAFA3D-8397-465D-8E22-8112ED37C484}" srcId="{7C1AA7D7-2D60-4963-9ADA-ECE4FBE9961D}" destId="{FDD7AEA9-A869-4DEA-B7CB-0054420D2A7B}" srcOrd="0" destOrd="0" parTransId="{949309DD-B505-4BF8-9B17-E29291A8BBF1}" sibTransId="{E2104DFC-0296-470F-933D-EA0A924C04DC}"/>
    <dgm:cxn modelId="{07AED140-F210-EC4F-8253-4E60C2EA4880}" type="presOf" srcId="{4084A3DC-2DB8-4A19-B04B-1F77EE2F0F27}" destId="{C66C5B88-F830-8944-A3C1-8D9C42B3D7D6}" srcOrd="0" destOrd="0" presId="urn:microsoft.com/office/officeart/2016/7/layout/RepeatingBendingProcessNew"/>
    <dgm:cxn modelId="{0E0A7955-A918-B240-A794-4A1F0EB9A17F}" type="presOf" srcId="{8C1AD793-C21A-41F8-8703-9B697760C14E}" destId="{6FB67C29-6265-FB4D-8DFA-1A8775ED2E6F}" srcOrd="0" destOrd="0" presId="urn:microsoft.com/office/officeart/2016/7/layout/RepeatingBendingProcessNew"/>
    <dgm:cxn modelId="{FA29B766-A97E-4441-AEC2-43F67CC44F8D}" type="presOf" srcId="{FDD7AEA9-A869-4DEA-B7CB-0054420D2A7B}" destId="{2F97EC14-25E4-644E-AA56-C42ED2A0C5CC}" srcOrd="0" destOrd="0" presId="urn:microsoft.com/office/officeart/2016/7/layout/RepeatingBendingProcessNew"/>
    <dgm:cxn modelId="{A820B96D-1D4A-C94D-A175-3581E99256E7}" type="presOf" srcId="{8C1AD793-C21A-41F8-8703-9B697760C14E}" destId="{95F93AEF-32F9-BF48-BF81-CFC207778381}" srcOrd="1" destOrd="0" presId="urn:microsoft.com/office/officeart/2016/7/layout/RepeatingBendingProcessNew"/>
    <dgm:cxn modelId="{3B72E27F-2AC4-504B-BAA6-275A55E10FB9}" type="presOf" srcId="{D25B5C4E-2380-4CE2-BD6D-2BB0D93B4A46}" destId="{ACB8B832-A6A0-824C-804E-9F021B8A5FAD}" srcOrd="1" destOrd="0" presId="urn:microsoft.com/office/officeart/2016/7/layout/RepeatingBendingProcessNew"/>
    <dgm:cxn modelId="{24E92485-E728-4478-82E7-F08A0264BC19}" srcId="{7C1AA7D7-2D60-4963-9ADA-ECE4FBE9961D}" destId="{C794207B-AD27-4AFF-9EA2-D4774C1E73D8}" srcOrd="4" destOrd="0" parTransId="{98CD3C06-A9B4-44C4-969D-3C929718542D}" sibTransId="{788203A6-3B5B-45EE-BEBC-C79E1B7131FF}"/>
    <dgm:cxn modelId="{BD57F593-2BAB-144C-9670-C237C201021A}" type="presOf" srcId="{E2104DFC-0296-470F-933D-EA0A924C04DC}" destId="{7E0B87F4-4E2D-8741-B075-886FA6614E13}" srcOrd="1" destOrd="0" presId="urn:microsoft.com/office/officeart/2016/7/layout/RepeatingBendingProcessNew"/>
    <dgm:cxn modelId="{DFB2579A-81AA-F341-99CC-B5BE4848BE1E}" type="presOf" srcId="{07422F0B-11F6-4C6F-927E-0B04C0C5CF5A}" destId="{EFFCBD40-A3A7-E847-A685-267BEFEB763B}" srcOrd="0" destOrd="0" presId="urn:microsoft.com/office/officeart/2016/7/layout/RepeatingBendingProcessNew"/>
    <dgm:cxn modelId="{46810AA2-53ED-584A-8A7C-4A3819CEE00D}" type="presOf" srcId="{C794207B-AD27-4AFF-9EA2-D4774C1E73D8}" destId="{2135EC36-14C0-9B4E-A45E-3F64AE750809}" srcOrd="0" destOrd="0" presId="urn:microsoft.com/office/officeart/2016/7/layout/RepeatingBendingProcessNew"/>
    <dgm:cxn modelId="{83DBFFAB-69CC-BC44-B3FD-9D811879E737}" type="presOf" srcId="{B99BEFBD-ED59-4F45-BF3C-545971FD3898}" destId="{ECD93B44-2FBC-DA43-9704-514BDDAF585F}" srcOrd="0" destOrd="0" presId="urn:microsoft.com/office/officeart/2016/7/layout/RepeatingBendingProcessNew"/>
    <dgm:cxn modelId="{3BF30BB7-A7C0-4341-AB76-78ADC222EB62}" type="presOf" srcId="{4084A3DC-2DB8-4A19-B04B-1F77EE2F0F27}" destId="{61B28CAA-CF29-AF43-9FA8-4B3270B34966}" srcOrd="1" destOrd="0" presId="urn:microsoft.com/office/officeart/2016/7/layout/RepeatingBendingProcessNew"/>
    <dgm:cxn modelId="{93115ECA-0C62-9B4F-9016-6DF9A657316F}" type="presOf" srcId="{7C1AA7D7-2D60-4963-9ADA-ECE4FBE9961D}" destId="{AE88AB28-D1C7-5845-A17C-D870251E5FA4}" srcOrd="0" destOrd="0" presId="urn:microsoft.com/office/officeart/2016/7/layout/RepeatingBendingProcessNew"/>
    <dgm:cxn modelId="{11C230D3-0AC8-4FAD-BB0E-B6E99F903561}" srcId="{7C1AA7D7-2D60-4963-9ADA-ECE4FBE9961D}" destId="{B99BEFBD-ED59-4F45-BF3C-545971FD3898}" srcOrd="1" destOrd="0" parTransId="{1427F71D-9AC4-467B-9C6E-B7F3D0F5A57C}" sibTransId="{D25B5C4E-2380-4CE2-BD6D-2BB0D93B4A46}"/>
    <dgm:cxn modelId="{57CA4ED9-56A7-48AC-BBB0-820ECB9C71A5}" srcId="{7C1AA7D7-2D60-4963-9ADA-ECE4FBE9961D}" destId="{07422F0B-11F6-4C6F-927E-0B04C0C5CF5A}" srcOrd="2" destOrd="0" parTransId="{AA64D2BA-2D40-4235-A743-44CAA3D2AE92}" sibTransId="{4084A3DC-2DB8-4A19-B04B-1F77EE2F0F27}"/>
    <dgm:cxn modelId="{A368B7E2-543B-1C4A-9AC5-4EE8F0CC3084}" type="presOf" srcId="{D25B5C4E-2380-4CE2-BD6D-2BB0D93B4A46}" destId="{358D0149-10C1-E348-910C-3C9514123638}" srcOrd="0" destOrd="0" presId="urn:microsoft.com/office/officeart/2016/7/layout/RepeatingBendingProcessNew"/>
    <dgm:cxn modelId="{5FEFA2ED-A2A1-1548-ACF9-35211926EBAE}" type="presOf" srcId="{89CF82E4-A991-4B5F-BB70-A7537C688CFB}" destId="{9C5B1F9D-E2DC-9649-A71F-F6B9115D29D6}" srcOrd="0" destOrd="0" presId="urn:microsoft.com/office/officeart/2016/7/layout/RepeatingBendingProcessNew"/>
    <dgm:cxn modelId="{838FAEF8-BBE3-4097-9751-A39DE4B4EE19}" srcId="{7C1AA7D7-2D60-4963-9ADA-ECE4FBE9961D}" destId="{89CF82E4-A991-4B5F-BB70-A7537C688CFB}" srcOrd="3" destOrd="0" parTransId="{C3191D2E-B9B0-431B-8491-5119C0156FFE}" sibTransId="{8C1AD793-C21A-41F8-8703-9B697760C14E}"/>
    <dgm:cxn modelId="{8E41F240-8169-6140-BEDC-6CBBA6F40751}" type="presParOf" srcId="{AE88AB28-D1C7-5845-A17C-D870251E5FA4}" destId="{2F97EC14-25E4-644E-AA56-C42ED2A0C5CC}" srcOrd="0" destOrd="0" presId="urn:microsoft.com/office/officeart/2016/7/layout/RepeatingBendingProcessNew"/>
    <dgm:cxn modelId="{6894E7B0-02C2-BD47-BE67-CAEA072C595C}" type="presParOf" srcId="{AE88AB28-D1C7-5845-A17C-D870251E5FA4}" destId="{74C1D870-5A0B-5648-AE4B-CF3BE8CF0BB9}" srcOrd="1" destOrd="0" presId="urn:microsoft.com/office/officeart/2016/7/layout/RepeatingBendingProcessNew"/>
    <dgm:cxn modelId="{6EACFB4B-239C-114A-B51B-8EFCC25A924B}" type="presParOf" srcId="{74C1D870-5A0B-5648-AE4B-CF3BE8CF0BB9}" destId="{7E0B87F4-4E2D-8741-B075-886FA6614E13}" srcOrd="0" destOrd="0" presId="urn:microsoft.com/office/officeart/2016/7/layout/RepeatingBendingProcessNew"/>
    <dgm:cxn modelId="{50692AAC-0640-934A-BDCD-3683654419FF}" type="presParOf" srcId="{AE88AB28-D1C7-5845-A17C-D870251E5FA4}" destId="{ECD93B44-2FBC-DA43-9704-514BDDAF585F}" srcOrd="2" destOrd="0" presId="urn:microsoft.com/office/officeart/2016/7/layout/RepeatingBendingProcessNew"/>
    <dgm:cxn modelId="{B382F6A6-0133-734C-9C17-F57998E5B719}" type="presParOf" srcId="{AE88AB28-D1C7-5845-A17C-D870251E5FA4}" destId="{358D0149-10C1-E348-910C-3C9514123638}" srcOrd="3" destOrd="0" presId="urn:microsoft.com/office/officeart/2016/7/layout/RepeatingBendingProcessNew"/>
    <dgm:cxn modelId="{D395AAFD-2B51-F245-A130-E0BE814DE03C}" type="presParOf" srcId="{358D0149-10C1-E348-910C-3C9514123638}" destId="{ACB8B832-A6A0-824C-804E-9F021B8A5FAD}" srcOrd="0" destOrd="0" presId="urn:microsoft.com/office/officeart/2016/7/layout/RepeatingBendingProcessNew"/>
    <dgm:cxn modelId="{C4382980-EED2-8F4E-B419-32F8BF2F58F8}" type="presParOf" srcId="{AE88AB28-D1C7-5845-A17C-D870251E5FA4}" destId="{EFFCBD40-A3A7-E847-A685-267BEFEB763B}" srcOrd="4" destOrd="0" presId="urn:microsoft.com/office/officeart/2016/7/layout/RepeatingBendingProcessNew"/>
    <dgm:cxn modelId="{388568BA-9BF6-404F-A2FA-9A2DA9CF274E}" type="presParOf" srcId="{AE88AB28-D1C7-5845-A17C-D870251E5FA4}" destId="{C66C5B88-F830-8944-A3C1-8D9C42B3D7D6}" srcOrd="5" destOrd="0" presId="urn:microsoft.com/office/officeart/2016/7/layout/RepeatingBendingProcessNew"/>
    <dgm:cxn modelId="{8F6FC6AE-24B6-D24E-BC5E-D86F8156495C}" type="presParOf" srcId="{C66C5B88-F830-8944-A3C1-8D9C42B3D7D6}" destId="{61B28CAA-CF29-AF43-9FA8-4B3270B34966}" srcOrd="0" destOrd="0" presId="urn:microsoft.com/office/officeart/2016/7/layout/RepeatingBendingProcessNew"/>
    <dgm:cxn modelId="{D243755D-DA47-7143-BBCC-D48CD4B540F5}" type="presParOf" srcId="{AE88AB28-D1C7-5845-A17C-D870251E5FA4}" destId="{9C5B1F9D-E2DC-9649-A71F-F6B9115D29D6}" srcOrd="6" destOrd="0" presId="urn:microsoft.com/office/officeart/2016/7/layout/RepeatingBendingProcessNew"/>
    <dgm:cxn modelId="{413E8499-0645-8B4E-9A8E-761A1F4C4D51}" type="presParOf" srcId="{AE88AB28-D1C7-5845-A17C-D870251E5FA4}" destId="{6FB67C29-6265-FB4D-8DFA-1A8775ED2E6F}" srcOrd="7" destOrd="0" presId="urn:microsoft.com/office/officeart/2016/7/layout/RepeatingBendingProcessNew"/>
    <dgm:cxn modelId="{D97566CB-B48B-4F47-8E24-5F19A5AEFA54}" type="presParOf" srcId="{6FB67C29-6265-FB4D-8DFA-1A8775ED2E6F}" destId="{95F93AEF-32F9-BF48-BF81-CFC207778381}" srcOrd="0" destOrd="0" presId="urn:microsoft.com/office/officeart/2016/7/layout/RepeatingBendingProcessNew"/>
    <dgm:cxn modelId="{55395C0C-D7A2-6B45-B856-131083DA4097}" type="presParOf" srcId="{AE88AB28-D1C7-5845-A17C-D870251E5FA4}" destId="{2135EC36-14C0-9B4E-A45E-3F64AE750809}" srcOrd="8"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468F9F5-3AF4-4381-BE75-EB87788E4587}"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14296500-4AAB-4BEE-B3B0-92A1D4FE993C}">
      <dgm:prSet/>
      <dgm:spPr/>
      <dgm:t>
        <a:bodyPr/>
        <a:lstStyle/>
        <a:p>
          <a:r>
            <a:rPr lang="en-US" dirty="0"/>
            <a:t>- Extrinsic treatment shows higher mean creativity but also higher variability.</a:t>
          </a:r>
        </a:p>
      </dgm:t>
    </dgm:pt>
    <dgm:pt modelId="{6DD82801-66ED-47B5-8CC6-0651D28D0758}" type="parTrans" cxnId="{83272095-E0F9-4F91-822C-B83E0FF7E98F}">
      <dgm:prSet/>
      <dgm:spPr/>
      <dgm:t>
        <a:bodyPr/>
        <a:lstStyle/>
        <a:p>
          <a:endParaRPr lang="en-US"/>
        </a:p>
      </dgm:t>
    </dgm:pt>
    <dgm:pt modelId="{F9D76E4E-41D1-41ED-88A9-A77C29E00641}" type="sibTrans" cxnId="{83272095-E0F9-4F91-822C-B83E0FF7E98F}">
      <dgm:prSet/>
      <dgm:spPr/>
      <dgm:t>
        <a:bodyPr/>
        <a:lstStyle/>
        <a:p>
          <a:endParaRPr lang="en-US"/>
        </a:p>
      </dgm:t>
    </dgm:pt>
    <dgm:pt modelId="{2D8565E8-1434-439E-8F23-611365781DC1}">
      <dgm:prSet/>
      <dgm:spPr/>
      <dgm:t>
        <a:bodyPr/>
        <a:lstStyle/>
        <a:p>
          <a:r>
            <a:rPr lang="en-US"/>
            <a:t>- Use intrinsic motivation for consistent creativity.</a:t>
          </a:r>
        </a:p>
      </dgm:t>
    </dgm:pt>
    <dgm:pt modelId="{D01797C7-F8A2-446D-90CC-1AE6558D2E70}" type="parTrans" cxnId="{B327B260-4BE2-4E12-BA9A-52BFF0046300}">
      <dgm:prSet/>
      <dgm:spPr/>
      <dgm:t>
        <a:bodyPr/>
        <a:lstStyle/>
        <a:p>
          <a:endParaRPr lang="en-US"/>
        </a:p>
      </dgm:t>
    </dgm:pt>
    <dgm:pt modelId="{D08EA500-4572-4E55-80AF-1D9AACCD7CDF}" type="sibTrans" cxnId="{B327B260-4BE2-4E12-BA9A-52BFF0046300}">
      <dgm:prSet/>
      <dgm:spPr/>
      <dgm:t>
        <a:bodyPr/>
        <a:lstStyle/>
        <a:p>
          <a:endParaRPr lang="en-US"/>
        </a:p>
      </dgm:t>
    </dgm:pt>
    <dgm:pt modelId="{4C041E5C-83A9-45F0-BF47-AD5836ABE092}">
      <dgm:prSet/>
      <dgm:spPr/>
      <dgm:t>
        <a:bodyPr/>
        <a:lstStyle/>
        <a:p>
          <a:r>
            <a:rPr lang="en-US"/>
            <a:t>- Consider external costs or practicality for extrinsic motivators.</a:t>
          </a:r>
        </a:p>
      </dgm:t>
    </dgm:pt>
    <dgm:pt modelId="{4A01444C-A88C-4380-80B8-14E01BA3FC52}" type="parTrans" cxnId="{CBA66550-66B2-4B9E-AD7F-D5477EE2C52B}">
      <dgm:prSet/>
      <dgm:spPr/>
      <dgm:t>
        <a:bodyPr/>
        <a:lstStyle/>
        <a:p>
          <a:endParaRPr lang="en-US"/>
        </a:p>
      </dgm:t>
    </dgm:pt>
    <dgm:pt modelId="{8A7ADD0C-5DAB-45AC-BF1F-9E5D07031C16}" type="sibTrans" cxnId="{CBA66550-66B2-4B9E-AD7F-D5477EE2C52B}">
      <dgm:prSet/>
      <dgm:spPr/>
      <dgm:t>
        <a:bodyPr/>
        <a:lstStyle/>
        <a:p>
          <a:endParaRPr lang="en-US"/>
        </a:p>
      </dgm:t>
    </dgm:pt>
    <dgm:pt modelId="{206F9AE9-F05D-054C-A7F0-50AB191D0294}" type="pres">
      <dgm:prSet presAssocID="{1468F9F5-3AF4-4381-BE75-EB87788E4587}" presName="linear" presStyleCnt="0">
        <dgm:presLayoutVars>
          <dgm:animLvl val="lvl"/>
          <dgm:resizeHandles val="exact"/>
        </dgm:presLayoutVars>
      </dgm:prSet>
      <dgm:spPr/>
    </dgm:pt>
    <dgm:pt modelId="{AB31FAA2-A5DB-8344-A1BD-120C188673B7}" type="pres">
      <dgm:prSet presAssocID="{14296500-4AAB-4BEE-B3B0-92A1D4FE993C}" presName="parentText" presStyleLbl="node1" presStyleIdx="0" presStyleCnt="3">
        <dgm:presLayoutVars>
          <dgm:chMax val="0"/>
          <dgm:bulletEnabled val="1"/>
        </dgm:presLayoutVars>
      </dgm:prSet>
      <dgm:spPr/>
    </dgm:pt>
    <dgm:pt modelId="{ED17588E-3F8A-7345-948F-15123209DFDF}" type="pres">
      <dgm:prSet presAssocID="{F9D76E4E-41D1-41ED-88A9-A77C29E00641}" presName="spacer" presStyleCnt="0"/>
      <dgm:spPr/>
    </dgm:pt>
    <dgm:pt modelId="{8C615C7A-B805-364D-BB01-7BA44273C60B}" type="pres">
      <dgm:prSet presAssocID="{2D8565E8-1434-439E-8F23-611365781DC1}" presName="parentText" presStyleLbl="node1" presStyleIdx="1" presStyleCnt="3">
        <dgm:presLayoutVars>
          <dgm:chMax val="0"/>
          <dgm:bulletEnabled val="1"/>
        </dgm:presLayoutVars>
      </dgm:prSet>
      <dgm:spPr/>
    </dgm:pt>
    <dgm:pt modelId="{4B89C947-DAF0-3140-B724-A53A9B123644}" type="pres">
      <dgm:prSet presAssocID="{D08EA500-4572-4E55-80AF-1D9AACCD7CDF}" presName="spacer" presStyleCnt="0"/>
      <dgm:spPr/>
    </dgm:pt>
    <dgm:pt modelId="{A5B5DE5E-E220-F747-BA85-A2D9D64D3385}" type="pres">
      <dgm:prSet presAssocID="{4C041E5C-83A9-45F0-BF47-AD5836ABE092}" presName="parentText" presStyleLbl="node1" presStyleIdx="2" presStyleCnt="3">
        <dgm:presLayoutVars>
          <dgm:chMax val="0"/>
          <dgm:bulletEnabled val="1"/>
        </dgm:presLayoutVars>
      </dgm:prSet>
      <dgm:spPr/>
    </dgm:pt>
  </dgm:ptLst>
  <dgm:cxnLst>
    <dgm:cxn modelId="{919E5F14-BAAE-EC41-B391-B4C9504EB817}" type="presOf" srcId="{2D8565E8-1434-439E-8F23-611365781DC1}" destId="{8C615C7A-B805-364D-BB01-7BA44273C60B}" srcOrd="0" destOrd="0" presId="urn:microsoft.com/office/officeart/2005/8/layout/vList2"/>
    <dgm:cxn modelId="{027DDA23-172B-AA41-924B-433EEFE534FF}" type="presOf" srcId="{1468F9F5-3AF4-4381-BE75-EB87788E4587}" destId="{206F9AE9-F05D-054C-A7F0-50AB191D0294}" srcOrd="0" destOrd="0" presId="urn:microsoft.com/office/officeart/2005/8/layout/vList2"/>
    <dgm:cxn modelId="{0904112C-7456-7046-8BBE-46E612D26ECD}" type="presOf" srcId="{14296500-4AAB-4BEE-B3B0-92A1D4FE993C}" destId="{AB31FAA2-A5DB-8344-A1BD-120C188673B7}" srcOrd="0" destOrd="0" presId="urn:microsoft.com/office/officeart/2005/8/layout/vList2"/>
    <dgm:cxn modelId="{6784F631-82C5-5B46-8345-A09E671C3621}" type="presOf" srcId="{4C041E5C-83A9-45F0-BF47-AD5836ABE092}" destId="{A5B5DE5E-E220-F747-BA85-A2D9D64D3385}" srcOrd="0" destOrd="0" presId="urn:microsoft.com/office/officeart/2005/8/layout/vList2"/>
    <dgm:cxn modelId="{CBA66550-66B2-4B9E-AD7F-D5477EE2C52B}" srcId="{1468F9F5-3AF4-4381-BE75-EB87788E4587}" destId="{4C041E5C-83A9-45F0-BF47-AD5836ABE092}" srcOrd="2" destOrd="0" parTransId="{4A01444C-A88C-4380-80B8-14E01BA3FC52}" sibTransId="{8A7ADD0C-5DAB-45AC-BF1F-9E5D07031C16}"/>
    <dgm:cxn modelId="{B327B260-4BE2-4E12-BA9A-52BFF0046300}" srcId="{1468F9F5-3AF4-4381-BE75-EB87788E4587}" destId="{2D8565E8-1434-439E-8F23-611365781DC1}" srcOrd="1" destOrd="0" parTransId="{D01797C7-F8A2-446D-90CC-1AE6558D2E70}" sibTransId="{D08EA500-4572-4E55-80AF-1D9AACCD7CDF}"/>
    <dgm:cxn modelId="{83272095-E0F9-4F91-822C-B83E0FF7E98F}" srcId="{1468F9F5-3AF4-4381-BE75-EB87788E4587}" destId="{14296500-4AAB-4BEE-B3B0-92A1D4FE993C}" srcOrd="0" destOrd="0" parTransId="{6DD82801-66ED-47B5-8CC6-0651D28D0758}" sibTransId="{F9D76E4E-41D1-41ED-88A9-A77C29E00641}"/>
    <dgm:cxn modelId="{E2AD384F-A7C2-2140-8611-B0094F616593}" type="presParOf" srcId="{206F9AE9-F05D-054C-A7F0-50AB191D0294}" destId="{AB31FAA2-A5DB-8344-A1BD-120C188673B7}" srcOrd="0" destOrd="0" presId="urn:microsoft.com/office/officeart/2005/8/layout/vList2"/>
    <dgm:cxn modelId="{D66B62FF-4C49-6448-A73E-142B0DBE194B}" type="presParOf" srcId="{206F9AE9-F05D-054C-A7F0-50AB191D0294}" destId="{ED17588E-3F8A-7345-948F-15123209DFDF}" srcOrd="1" destOrd="0" presId="urn:microsoft.com/office/officeart/2005/8/layout/vList2"/>
    <dgm:cxn modelId="{437A349D-8929-8D46-8C9C-D3DB0A720C22}" type="presParOf" srcId="{206F9AE9-F05D-054C-A7F0-50AB191D0294}" destId="{8C615C7A-B805-364D-BB01-7BA44273C60B}" srcOrd="2" destOrd="0" presId="urn:microsoft.com/office/officeart/2005/8/layout/vList2"/>
    <dgm:cxn modelId="{F6485212-8887-D548-B80E-A640516D2D95}" type="presParOf" srcId="{206F9AE9-F05D-054C-A7F0-50AB191D0294}" destId="{4B89C947-DAF0-3140-B724-A53A9B123644}" srcOrd="3" destOrd="0" presId="urn:microsoft.com/office/officeart/2005/8/layout/vList2"/>
    <dgm:cxn modelId="{AF1072D0-3F60-4F47-9F0D-A69FAC4D8962}" type="presParOf" srcId="{206F9AE9-F05D-054C-A7F0-50AB191D0294}" destId="{A5B5DE5E-E220-F747-BA85-A2D9D64D338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D333781-0C9C-488D-964F-758EC63AD873}"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1564A7EB-5A7D-4195-887E-6DB77F535FC3}">
      <dgm:prSet/>
      <dgm:spPr/>
      <dgm:t>
        <a:bodyPr/>
        <a:lstStyle/>
        <a:p>
          <a:r>
            <a:rPr lang="en-US" dirty="0"/>
            <a:t>- Statistical Significance: Interpretation of p-value and confidence intervals.</a:t>
          </a:r>
        </a:p>
      </dgm:t>
    </dgm:pt>
    <dgm:pt modelId="{9DFFBB45-A908-4776-9F78-B01A79016F1C}" type="parTrans" cxnId="{4DA41701-87AD-4FD1-9FC3-19EB0E0EBDC3}">
      <dgm:prSet/>
      <dgm:spPr/>
      <dgm:t>
        <a:bodyPr/>
        <a:lstStyle/>
        <a:p>
          <a:endParaRPr lang="en-US"/>
        </a:p>
      </dgm:t>
    </dgm:pt>
    <dgm:pt modelId="{CCA78645-584E-4680-B9D9-8762011F1547}" type="sibTrans" cxnId="{4DA41701-87AD-4FD1-9FC3-19EB0E0EBDC3}">
      <dgm:prSet/>
      <dgm:spPr/>
      <dgm:t>
        <a:bodyPr/>
        <a:lstStyle/>
        <a:p>
          <a:endParaRPr lang="en-US"/>
        </a:p>
      </dgm:t>
    </dgm:pt>
    <dgm:pt modelId="{DE4F33AC-2401-4C35-A6C1-2793F51A9573}">
      <dgm:prSet/>
      <dgm:spPr/>
      <dgm:t>
        <a:bodyPr/>
        <a:lstStyle/>
        <a:p>
          <a:r>
            <a:rPr lang="en-US"/>
            <a:t>- Practical Significance: Real-world application of findings.</a:t>
          </a:r>
        </a:p>
      </dgm:t>
    </dgm:pt>
    <dgm:pt modelId="{F5AB4795-13DE-403E-A10F-FDB4EC439998}" type="parTrans" cxnId="{FD0AD8D1-9C2D-4D72-949C-66AAB9F4CF60}">
      <dgm:prSet/>
      <dgm:spPr/>
      <dgm:t>
        <a:bodyPr/>
        <a:lstStyle/>
        <a:p>
          <a:endParaRPr lang="en-US"/>
        </a:p>
      </dgm:t>
    </dgm:pt>
    <dgm:pt modelId="{A7FA2E13-5B00-4737-B826-C6019050087A}" type="sibTrans" cxnId="{FD0AD8D1-9C2D-4D72-949C-66AAB9F4CF60}">
      <dgm:prSet/>
      <dgm:spPr/>
      <dgm:t>
        <a:bodyPr/>
        <a:lstStyle/>
        <a:p>
          <a:endParaRPr lang="en-US"/>
        </a:p>
      </dgm:t>
    </dgm:pt>
    <dgm:pt modelId="{957B3FF1-693F-42AE-99A7-5DA67A3740EE}">
      <dgm:prSet/>
      <dgm:spPr/>
      <dgm:t>
        <a:bodyPr/>
        <a:lstStyle/>
        <a:p>
          <a:r>
            <a:rPr lang="en-US"/>
            <a:t>- Cost-benefit analysis for motivation strategies.</a:t>
          </a:r>
        </a:p>
      </dgm:t>
    </dgm:pt>
    <dgm:pt modelId="{DE428E29-5435-4722-8907-A01D3966AFDC}" type="parTrans" cxnId="{FB857A81-0F2B-496F-A545-C0F7FD83CB29}">
      <dgm:prSet/>
      <dgm:spPr/>
      <dgm:t>
        <a:bodyPr/>
        <a:lstStyle/>
        <a:p>
          <a:endParaRPr lang="en-US"/>
        </a:p>
      </dgm:t>
    </dgm:pt>
    <dgm:pt modelId="{DA030ACC-74FF-469B-A8C1-2EEF49CA1D8F}" type="sibTrans" cxnId="{FB857A81-0F2B-496F-A545-C0F7FD83CB29}">
      <dgm:prSet/>
      <dgm:spPr/>
      <dgm:t>
        <a:bodyPr/>
        <a:lstStyle/>
        <a:p>
          <a:endParaRPr lang="en-US"/>
        </a:p>
      </dgm:t>
    </dgm:pt>
    <dgm:pt modelId="{A2BDA8D8-FE86-DC45-89FF-060DB8BDEDF5}" type="pres">
      <dgm:prSet presAssocID="{1D333781-0C9C-488D-964F-758EC63AD873}" presName="outerComposite" presStyleCnt="0">
        <dgm:presLayoutVars>
          <dgm:chMax val="5"/>
          <dgm:dir/>
          <dgm:resizeHandles val="exact"/>
        </dgm:presLayoutVars>
      </dgm:prSet>
      <dgm:spPr/>
    </dgm:pt>
    <dgm:pt modelId="{F2580CD6-EA0C-E245-8D3B-8CAC2553B57A}" type="pres">
      <dgm:prSet presAssocID="{1D333781-0C9C-488D-964F-758EC63AD873}" presName="dummyMaxCanvas" presStyleCnt="0">
        <dgm:presLayoutVars/>
      </dgm:prSet>
      <dgm:spPr/>
    </dgm:pt>
    <dgm:pt modelId="{4204225E-75A7-ED41-9153-234C89616125}" type="pres">
      <dgm:prSet presAssocID="{1D333781-0C9C-488D-964F-758EC63AD873}" presName="ThreeNodes_1" presStyleLbl="node1" presStyleIdx="0" presStyleCnt="3">
        <dgm:presLayoutVars>
          <dgm:bulletEnabled val="1"/>
        </dgm:presLayoutVars>
      </dgm:prSet>
      <dgm:spPr/>
    </dgm:pt>
    <dgm:pt modelId="{B4136716-6CA0-2D40-8B50-20454D1C3196}" type="pres">
      <dgm:prSet presAssocID="{1D333781-0C9C-488D-964F-758EC63AD873}" presName="ThreeNodes_2" presStyleLbl="node1" presStyleIdx="1" presStyleCnt="3">
        <dgm:presLayoutVars>
          <dgm:bulletEnabled val="1"/>
        </dgm:presLayoutVars>
      </dgm:prSet>
      <dgm:spPr/>
    </dgm:pt>
    <dgm:pt modelId="{02913910-2D04-8D41-9E81-05B28F55F608}" type="pres">
      <dgm:prSet presAssocID="{1D333781-0C9C-488D-964F-758EC63AD873}" presName="ThreeNodes_3" presStyleLbl="node1" presStyleIdx="2" presStyleCnt="3">
        <dgm:presLayoutVars>
          <dgm:bulletEnabled val="1"/>
        </dgm:presLayoutVars>
      </dgm:prSet>
      <dgm:spPr/>
    </dgm:pt>
    <dgm:pt modelId="{4E8E6DB5-225E-234A-8073-153827B2A505}" type="pres">
      <dgm:prSet presAssocID="{1D333781-0C9C-488D-964F-758EC63AD873}" presName="ThreeConn_1-2" presStyleLbl="fgAccFollowNode1" presStyleIdx="0" presStyleCnt="2">
        <dgm:presLayoutVars>
          <dgm:bulletEnabled val="1"/>
        </dgm:presLayoutVars>
      </dgm:prSet>
      <dgm:spPr/>
    </dgm:pt>
    <dgm:pt modelId="{27C77386-E9F4-0C44-AE1F-235DE38D7640}" type="pres">
      <dgm:prSet presAssocID="{1D333781-0C9C-488D-964F-758EC63AD873}" presName="ThreeConn_2-3" presStyleLbl="fgAccFollowNode1" presStyleIdx="1" presStyleCnt="2">
        <dgm:presLayoutVars>
          <dgm:bulletEnabled val="1"/>
        </dgm:presLayoutVars>
      </dgm:prSet>
      <dgm:spPr/>
    </dgm:pt>
    <dgm:pt modelId="{39702AFA-2E96-8944-A6EB-4B5B9B6E08B1}" type="pres">
      <dgm:prSet presAssocID="{1D333781-0C9C-488D-964F-758EC63AD873}" presName="ThreeNodes_1_text" presStyleLbl="node1" presStyleIdx="2" presStyleCnt="3">
        <dgm:presLayoutVars>
          <dgm:bulletEnabled val="1"/>
        </dgm:presLayoutVars>
      </dgm:prSet>
      <dgm:spPr/>
    </dgm:pt>
    <dgm:pt modelId="{17A47C45-7AD7-2946-B07A-BD88415C08E5}" type="pres">
      <dgm:prSet presAssocID="{1D333781-0C9C-488D-964F-758EC63AD873}" presName="ThreeNodes_2_text" presStyleLbl="node1" presStyleIdx="2" presStyleCnt="3">
        <dgm:presLayoutVars>
          <dgm:bulletEnabled val="1"/>
        </dgm:presLayoutVars>
      </dgm:prSet>
      <dgm:spPr/>
    </dgm:pt>
    <dgm:pt modelId="{62F00F71-02CF-8044-88DA-594E5C3D1C35}" type="pres">
      <dgm:prSet presAssocID="{1D333781-0C9C-488D-964F-758EC63AD873}" presName="ThreeNodes_3_text" presStyleLbl="node1" presStyleIdx="2" presStyleCnt="3">
        <dgm:presLayoutVars>
          <dgm:bulletEnabled val="1"/>
        </dgm:presLayoutVars>
      </dgm:prSet>
      <dgm:spPr/>
    </dgm:pt>
  </dgm:ptLst>
  <dgm:cxnLst>
    <dgm:cxn modelId="{4DA41701-87AD-4FD1-9FC3-19EB0E0EBDC3}" srcId="{1D333781-0C9C-488D-964F-758EC63AD873}" destId="{1564A7EB-5A7D-4195-887E-6DB77F535FC3}" srcOrd="0" destOrd="0" parTransId="{9DFFBB45-A908-4776-9F78-B01A79016F1C}" sibTransId="{CCA78645-584E-4680-B9D9-8762011F1547}"/>
    <dgm:cxn modelId="{47400D03-E6ED-5446-A853-64EFB31B35CC}" type="presOf" srcId="{957B3FF1-693F-42AE-99A7-5DA67A3740EE}" destId="{02913910-2D04-8D41-9E81-05B28F55F608}" srcOrd="0" destOrd="0" presId="urn:microsoft.com/office/officeart/2005/8/layout/vProcess5"/>
    <dgm:cxn modelId="{0B1D2320-A3B7-B34E-A002-32960AEE8C1A}" type="presOf" srcId="{DE4F33AC-2401-4C35-A6C1-2793F51A9573}" destId="{B4136716-6CA0-2D40-8B50-20454D1C3196}" srcOrd="0" destOrd="0" presId="urn:microsoft.com/office/officeart/2005/8/layout/vProcess5"/>
    <dgm:cxn modelId="{A4C6CA4B-62AC-A14D-96B9-F4B7365DD44E}" type="presOf" srcId="{957B3FF1-693F-42AE-99A7-5DA67A3740EE}" destId="{62F00F71-02CF-8044-88DA-594E5C3D1C35}" srcOrd="1" destOrd="0" presId="urn:microsoft.com/office/officeart/2005/8/layout/vProcess5"/>
    <dgm:cxn modelId="{0E3E9B5D-BE33-E64D-B235-6876FCDE2AD2}" type="presOf" srcId="{DE4F33AC-2401-4C35-A6C1-2793F51A9573}" destId="{17A47C45-7AD7-2946-B07A-BD88415C08E5}" srcOrd="1" destOrd="0" presId="urn:microsoft.com/office/officeart/2005/8/layout/vProcess5"/>
    <dgm:cxn modelId="{42118A60-CB26-5E4D-BB1A-53BCEE4F60CB}" type="presOf" srcId="{1564A7EB-5A7D-4195-887E-6DB77F535FC3}" destId="{4204225E-75A7-ED41-9153-234C89616125}" srcOrd="0" destOrd="0" presId="urn:microsoft.com/office/officeart/2005/8/layout/vProcess5"/>
    <dgm:cxn modelId="{FB857A81-0F2B-496F-A545-C0F7FD83CB29}" srcId="{1D333781-0C9C-488D-964F-758EC63AD873}" destId="{957B3FF1-693F-42AE-99A7-5DA67A3740EE}" srcOrd="2" destOrd="0" parTransId="{DE428E29-5435-4722-8907-A01D3966AFDC}" sibTransId="{DA030ACC-74FF-469B-A8C1-2EEF49CA1D8F}"/>
    <dgm:cxn modelId="{67108D9C-62F7-A146-A279-4FC53341BFD4}" type="presOf" srcId="{CCA78645-584E-4680-B9D9-8762011F1547}" destId="{4E8E6DB5-225E-234A-8073-153827B2A505}" srcOrd="0" destOrd="0" presId="urn:microsoft.com/office/officeart/2005/8/layout/vProcess5"/>
    <dgm:cxn modelId="{CF0408AC-9AE7-B347-95D8-E64889C59090}" type="presOf" srcId="{1D333781-0C9C-488D-964F-758EC63AD873}" destId="{A2BDA8D8-FE86-DC45-89FF-060DB8BDEDF5}" srcOrd="0" destOrd="0" presId="urn:microsoft.com/office/officeart/2005/8/layout/vProcess5"/>
    <dgm:cxn modelId="{6D1646CD-8A51-3D4D-BB26-F5E94EED5A75}" type="presOf" srcId="{A7FA2E13-5B00-4737-B826-C6019050087A}" destId="{27C77386-E9F4-0C44-AE1F-235DE38D7640}" srcOrd="0" destOrd="0" presId="urn:microsoft.com/office/officeart/2005/8/layout/vProcess5"/>
    <dgm:cxn modelId="{FD0AD8D1-9C2D-4D72-949C-66AAB9F4CF60}" srcId="{1D333781-0C9C-488D-964F-758EC63AD873}" destId="{DE4F33AC-2401-4C35-A6C1-2793F51A9573}" srcOrd="1" destOrd="0" parTransId="{F5AB4795-13DE-403E-A10F-FDB4EC439998}" sibTransId="{A7FA2E13-5B00-4737-B826-C6019050087A}"/>
    <dgm:cxn modelId="{CC3FBDD2-B29A-F941-8A38-AD1196CFDBBC}" type="presOf" srcId="{1564A7EB-5A7D-4195-887E-6DB77F535FC3}" destId="{39702AFA-2E96-8944-A6EB-4B5B9B6E08B1}" srcOrd="1" destOrd="0" presId="urn:microsoft.com/office/officeart/2005/8/layout/vProcess5"/>
    <dgm:cxn modelId="{350C425E-B30A-6E40-882C-BE503C1F209C}" type="presParOf" srcId="{A2BDA8D8-FE86-DC45-89FF-060DB8BDEDF5}" destId="{F2580CD6-EA0C-E245-8D3B-8CAC2553B57A}" srcOrd="0" destOrd="0" presId="urn:microsoft.com/office/officeart/2005/8/layout/vProcess5"/>
    <dgm:cxn modelId="{2D63495E-FFF2-6D46-BF1A-DC8497B75BD7}" type="presParOf" srcId="{A2BDA8D8-FE86-DC45-89FF-060DB8BDEDF5}" destId="{4204225E-75A7-ED41-9153-234C89616125}" srcOrd="1" destOrd="0" presId="urn:microsoft.com/office/officeart/2005/8/layout/vProcess5"/>
    <dgm:cxn modelId="{45DCD785-C7F2-3746-A103-937E67A563D5}" type="presParOf" srcId="{A2BDA8D8-FE86-DC45-89FF-060DB8BDEDF5}" destId="{B4136716-6CA0-2D40-8B50-20454D1C3196}" srcOrd="2" destOrd="0" presId="urn:microsoft.com/office/officeart/2005/8/layout/vProcess5"/>
    <dgm:cxn modelId="{1FCB153D-FB6E-EA47-ADF9-969B00787D7E}" type="presParOf" srcId="{A2BDA8D8-FE86-DC45-89FF-060DB8BDEDF5}" destId="{02913910-2D04-8D41-9E81-05B28F55F608}" srcOrd="3" destOrd="0" presId="urn:microsoft.com/office/officeart/2005/8/layout/vProcess5"/>
    <dgm:cxn modelId="{32E8528A-5D33-3E44-A14D-0CA680C61957}" type="presParOf" srcId="{A2BDA8D8-FE86-DC45-89FF-060DB8BDEDF5}" destId="{4E8E6DB5-225E-234A-8073-153827B2A505}" srcOrd="4" destOrd="0" presId="urn:microsoft.com/office/officeart/2005/8/layout/vProcess5"/>
    <dgm:cxn modelId="{AF42E8A3-6913-9E49-A9E7-EA1E9DA2B0EC}" type="presParOf" srcId="{A2BDA8D8-FE86-DC45-89FF-060DB8BDEDF5}" destId="{27C77386-E9F4-0C44-AE1F-235DE38D7640}" srcOrd="5" destOrd="0" presId="urn:microsoft.com/office/officeart/2005/8/layout/vProcess5"/>
    <dgm:cxn modelId="{C6B259CD-7349-B04B-92DC-DD0972E9CAA6}" type="presParOf" srcId="{A2BDA8D8-FE86-DC45-89FF-060DB8BDEDF5}" destId="{39702AFA-2E96-8944-A6EB-4B5B9B6E08B1}" srcOrd="6" destOrd="0" presId="urn:microsoft.com/office/officeart/2005/8/layout/vProcess5"/>
    <dgm:cxn modelId="{FAFCC4D1-BE52-E24F-821C-ED468061E94C}" type="presParOf" srcId="{A2BDA8D8-FE86-DC45-89FF-060DB8BDEDF5}" destId="{17A47C45-7AD7-2946-B07A-BD88415C08E5}" srcOrd="7" destOrd="0" presId="urn:microsoft.com/office/officeart/2005/8/layout/vProcess5"/>
    <dgm:cxn modelId="{B8A4A3E5-2B1A-0E42-841E-EBB2EA17AF98}" type="presParOf" srcId="{A2BDA8D8-FE86-DC45-89FF-060DB8BDEDF5}" destId="{62F00F71-02CF-8044-88DA-594E5C3D1C35}"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EF6ED73-99DF-4A88-8217-94EB7604A154}" type="doc">
      <dgm:prSet loTypeId="urn:microsoft.com/office/officeart/2016/7/layout/RepeatingBendingProcessNew" loCatId="process" qsTypeId="urn:microsoft.com/office/officeart/2005/8/quickstyle/simple1" qsCatId="simple" csTypeId="urn:microsoft.com/office/officeart/2018/5/colors/Iconchunking_neutralicon_colorful1" csCatId="colorful" phldr="1"/>
      <dgm:spPr/>
      <dgm:t>
        <a:bodyPr/>
        <a:lstStyle/>
        <a:p>
          <a:endParaRPr lang="en-US"/>
        </a:p>
      </dgm:t>
    </dgm:pt>
    <dgm:pt modelId="{4D5140A1-29B5-46C2-AB63-85FF198A772D}">
      <dgm:prSet/>
      <dgm:spPr>
        <a:solidFill>
          <a:schemeClr val="accent6"/>
        </a:solidFill>
      </dgm:spPr>
      <dgm:t>
        <a:bodyPr/>
        <a:lstStyle/>
        <a:p>
          <a:r>
            <a:rPr lang="en-US" dirty="0"/>
            <a:t>- Findings:</a:t>
          </a:r>
        </a:p>
      </dgm:t>
    </dgm:pt>
    <dgm:pt modelId="{AA644D02-54EB-45F9-BF63-7CC3EB289282}" type="parTrans" cxnId="{C760EA89-4483-4B1F-B0E8-D998BFF831D4}">
      <dgm:prSet/>
      <dgm:spPr/>
      <dgm:t>
        <a:bodyPr/>
        <a:lstStyle/>
        <a:p>
          <a:endParaRPr lang="en-US"/>
        </a:p>
      </dgm:t>
    </dgm:pt>
    <dgm:pt modelId="{B7A6B7CC-60B5-4722-9B86-E2F19A3FF0CE}" type="sibTrans" cxnId="{C760EA89-4483-4B1F-B0E8-D998BFF831D4}">
      <dgm:prSet/>
      <dgm:spPr/>
      <dgm:t>
        <a:bodyPr/>
        <a:lstStyle/>
        <a:p>
          <a:endParaRPr lang="en-US"/>
        </a:p>
      </dgm:t>
    </dgm:pt>
    <dgm:pt modelId="{51203390-5CD5-4A6C-866A-C76D0EBCADD1}">
      <dgm:prSet/>
      <dgm:spPr>
        <a:solidFill>
          <a:schemeClr val="bg2"/>
        </a:solidFill>
      </dgm:spPr>
      <dgm:t>
        <a:bodyPr/>
        <a:lstStyle/>
        <a:p>
          <a:r>
            <a:rPr lang="en-US" dirty="0"/>
            <a:t>- Treatment type influences creativity scores.</a:t>
          </a:r>
        </a:p>
      </dgm:t>
    </dgm:pt>
    <dgm:pt modelId="{46776D3F-FD1F-4134-9DAF-FFB95DD9AA01}" type="parTrans" cxnId="{AC661FBD-B3AE-4F79-8CD8-4D9C5A234BD9}">
      <dgm:prSet/>
      <dgm:spPr/>
      <dgm:t>
        <a:bodyPr/>
        <a:lstStyle/>
        <a:p>
          <a:endParaRPr lang="en-US"/>
        </a:p>
      </dgm:t>
    </dgm:pt>
    <dgm:pt modelId="{63F1D9B5-414C-4E56-9954-9A27D1A75256}" type="sibTrans" cxnId="{AC661FBD-B3AE-4F79-8CD8-4D9C5A234BD9}">
      <dgm:prSet/>
      <dgm:spPr/>
      <dgm:t>
        <a:bodyPr/>
        <a:lstStyle/>
        <a:p>
          <a:endParaRPr lang="en-US"/>
        </a:p>
      </dgm:t>
    </dgm:pt>
    <dgm:pt modelId="{20975E10-3C5A-4EB7-BD6D-D3146256713E}">
      <dgm:prSet/>
      <dgm:spPr>
        <a:solidFill>
          <a:schemeClr val="accent5"/>
        </a:solidFill>
      </dgm:spPr>
      <dgm:t>
        <a:bodyPr/>
        <a:lstStyle/>
        <a:p>
          <a:r>
            <a:rPr lang="en-US" dirty="0"/>
            <a:t>- Statistical evidence supports the differences.</a:t>
          </a:r>
        </a:p>
      </dgm:t>
    </dgm:pt>
    <dgm:pt modelId="{E184EDA7-A8F0-4580-87F1-0B5958852488}" type="parTrans" cxnId="{9A70CC0E-6798-4116-8B7F-096AED738E04}">
      <dgm:prSet/>
      <dgm:spPr/>
      <dgm:t>
        <a:bodyPr/>
        <a:lstStyle/>
        <a:p>
          <a:endParaRPr lang="en-US"/>
        </a:p>
      </dgm:t>
    </dgm:pt>
    <dgm:pt modelId="{089304A1-90A7-4B12-BADE-DE384332D425}" type="sibTrans" cxnId="{9A70CC0E-6798-4116-8B7F-096AED738E04}">
      <dgm:prSet/>
      <dgm:spPr/>
      <dgm:t>
        <a:bodyPr/>
        <a:lstStyle/>
        <a:p>
          <a:endParaRPr lang="en-US"/>
        </a:p>
      </dgm:t>
    </dgm:pt>
    <dgm:pt modelId="{FB2ADFD8-D2E4-45C4-9CC0-A626E912D949}">
      <dgm:prSet/>
      <dgm:spPr>
        <a:solidFill>
          <a:schemeClr val="accent6"/>
        </a:solidFill>
      </dgm:spPr>
      <dgm:t>
        <a:bodyPr/>
        <a:lstStyle/>
        <a:p>
          <a:r>
            <a:rPr lang="en-US"/>
            <a:t>- Future Directions:</a:t>
          </a:r>
        </a:p>
      </dgm:t>
    </dgm:pt>
    <dgm:pt modelId="{D0BDEB5C-AA73-4F93-A93D-1C4D43D81122}" type="parTrans" cxnId="{4D38FCB5-7306-472C-BB5B-394C42C9653C}">
      <dgm:prSet/>
      <dgm:spPr/>
      <dgm:t>
        <a:bodyPr/>
        <a:lstStyle/>
        <a:p>
          <a:endParaRPr lang="en-US"/>
        </a:p>
      </dgm:t>
    </dgm:pt>
    <dgm:pt modelId="{8A6E1462-E9AE-440D-9851-739D0BC2CB5F}" type="sibTrans" cxnId="{4D38FCB5-7306-472C-BB5B-394C42C9653C}">
      <dgm:prSet/>
      <dgm:spPr/>
      <dgm:t>
        <a:bodyPr/>
        <a:lstStyle/>
        <a:p>
          <a:endParaRPr lang="en-US"/>
        </a:p>
      </dgm:t>
    </dgm:pt>
    <dgm:pt modelId="{090FF3B3-1037-4538-99BF-9321B01B5D46}">
      <dgm:prSet/>
      <dgm:spPr>
        <a:solidFill>
          <a:schemeClr val="bg2"/>
        </a:solidFill>
      </dgm:spPr>
      <dgm:t>
        <a:bodyPr/>
        <a:lstStyle/>
        <a:p>
          <a:r>
            <a:rPr lang="en-US" dirty="0"/>
            <a:t>- Investigate underlying mechanisms of motivation.</a:t>
          </a:r>
        </a:p>
      </dgm:t>
    </dgm:pt>
    <dgm:pt modelId="{C33A8EEE-2A44-44C4-B87B-27F35E712939}" type="parTrans" cxnId="{B38D23FD-3035-46A5-B54C-A56DA6DABDE8}">
      <dgm:prSet/>
      <dgm:spPr/>
      <dgm:t>
        <a:bodyPr/>
        <a:lstStyle/>
        <a:p>
          <a:endParaRPr lang="en-US"/>
        </a:p>
      </dgm:t>
    </dgm:pt>
    <dgm:pt modelId="{AC9DD858-A369-466E-BD5F-AA5FB896EA1B}" type="sibTrans" cxnId="{B38D23FD-3035-46A5-B54C-A56DA6DABDE8}">
      <dgm:prSet/>
      <dgm:spPr/>
      <dgm:t>
        <a:bodyPr/>
        <a:lstStyle/>
        <a:p>
          <a:endParaRPr lang="en-US"/>
        </a:p>
      </dgm:t>
    </dgm:pt>
    <dgm:pt modelId="{AEEEFA64-704E-4541-B61F-4A7D9EFB23E6}">
      <dgm:prSet/>
      <dgm:spPr>
        <a:solidFill>
          <a:schemeClr val="accent5"/>
        </a:solidFill>
      </dgm:spPr>
      <dgm:t>
        <a:bodyPr/>
        <a:lstStyle/>
        <a:p>
          <a:r>
            <a:rPr lang="en-US" dirty="0"/>
            <a:t>- Explore broader applications of findings.</a:t>
          </a:r>
        </a:p>
      </dgm:t>
    </dgm:pt>
    <dgm:pt modelId="{1080510F-A4E5-4313-A6A5-797E1E243B4E}" type="parTrans" cxnId="{08DADCDD-D493-403D-B6B2-2348DC435F9A}">
      <dgm:prSet/>
      <dgm:spPr/>
      <dgm:t>
        <a:bodyPr/>
        <a:lstStyle/>
        <a:p>
          <a:endParaRPr lang="en-US"/>
        </a:p>
      </dgm:t>
    </dgm:pt>
    <dgm:pt modelId="{D706A07E-5675-45D5-AE3A-C71B2F492BAE}" type="sibTrans" cxnId="{08DADCDD-D493-403D-B6B2-2348DC435F9A}">
      <dgm:prSet/>
      <dgm:spPr/>
      <dgm:t>
        <a:bodyPr/>
        <a:lstStyle/>
        <a:p>
          <a:endParaRPr lang="en-US"/>
        </a:p>
      </dgm:t>
    </dgm:pt>
    <dgm:pt modelId="{5E4DAC48-961B-C74A-8D02-336D20A5EB3A}" type="pres">
      <dgm:prSet presAssocID="{4EF6ED73-99DF-4A88-8217-94EB7604A154}" presName="Name0" presStyleCnt="0">
        <dgm:presLayoutVars>
          <dgm:dir/>
          <dgm:resizeHandles val="exact"/>
        </dgm:presLayoutVars>
      </dgm:prSet>
      <dgm:spPr/>
    </dgm:pt>
    <dgm:pt modelId="{DD1397F4-C733-1C42-ADA3-3B05E4F76665}" type="pres">
      <dgm:prSet presAssocID="{4D5140A1-29B5-46C2-AB63-85FF198A772D}" presName="node" presStyleLbl="node1" presStyleIdx="0" presStyleCnt="6">
        <dgm:presLayoutVars>
          <dgm:bulletEnabled val="1"/>
        </dgm:presLayoutVars>
      </dgm:prSet>
      <dgm:spPr/>
    </dgm:pt>
    <dgm:pt modelId="{9B5A87D4-904C-3349-A853-D7A74EADE0B7}" type="pres">
      <dgm:prSet presAssocID="{B7A6B7CC-60B5-4722-9B86-E2F19A3FF0CE}" presName="sibTrans" presStyleLbl="sibTrans1D1" presStyleIdx="0" presStyleCnt="5"/>
      <dgm:spPr/>
    </dgm:pt>
    <dgm:pt modelId="{32EC161C-B87B-3245-833D-5A7D1B18CB69}" type="pres">
      <dgm:prSet presAssocID="{B7A6B7CC-60B5-4722-9B86-E2F19A3FF0CE}" presName="connectorText" presStyleLbl="sibTrans1D1" presStyleIdx="0" presStyleCnt="5"/>
      <dgm:spPr/>
    </dgm:pt>
    <dgm:pt modelId="{3C84F055-E90A-424B-9E9D-41752074BAA4}" type="pres">
      <dgm:prSet presAssocID="{51203390-5CD5-4A6C-866A-C76D0EBCADD1}" presName="node" presStyleLbl="node1" presStyleIdx="1" presStyleCnt="6">
        <dgm:presLayoutVars>
          <dgm:bulletEnabled val="1"/>
        </dgm:presLayoutVars>
      </dgm:prSet>
      <dgm:spPr/>
    </dgm:pt>
    <dgm:pt modelId="{7D54BCDD-B1A3-4A42-8728-A74AB293F393}" type="pres">
      <dgm:prSet presAssocID="{63F1D9B5-414C-4E56-9954-9A27D1A75256}" presName="sibTrans" presStyleLbl="sibTrans1D1" presStyleIdx="1" presStyleCnt="5"/>
      <dgm:spPr/>
    </dgm:pt>
    <dgm:pt modelId="{DB5AAB6F-A53E-6444-94CB-2A8D982F2F61}" type="pres">
      <dgm:prSet presAssocID="{63F1D9B5-414C-4E56-9954-9A27D1A75256}" presName="connectorText" presStyleLbl="sibTrans1D1" presStyleIdx="1" presStyleCnt="5"/>
      <dgm:spPr/>
    </dgm:pt>
    <dgm:pt modelId="{BD40DB0A-9443-3442-8506-95C173810B7E}" type="pres">
      <dgm:prSet presAssocID="{20975E10-3C5A-4EB7-BD6D-D3146256713E}" presName="node" presStyleLbl="node1" presStyleIdx="2" presStyleCnt="6">
        <dgm:presLayoutVars>
          <dgm:bulletEnabled val="1"/>
        </dgm:presLayoutVars>
      </dgm:prSet>
      <dgm:spPr/>
    </dgm:pt>
    <dgm:pt modelId="{B87CA518-B3BF-6B4D-BC92-2996C0A1979F}" type="pres">
      <dgm:prSet presAssocID="{089304A1-90A7-4B12-BADE-DE384332D425}" presName="sibTrans" presStyleLbl="sibTrans1D1" presStyleIdx="2" presStyleCnt="5"/>
      <dgm:spPr/>
    </dgm:pt>
    <dgm:pt modelId="{AC8A3C23-317D-5D42-9BD2-2DBC6670A323}" type="pres">
      <dgm:prSet presAssocID="{089304A1-90A7-4B12-BADE-DE384332D425}" presName="connectorText" presStyleLbl="sibTrans1D1" presStyleIdx="2" presStyleCnt="5"/>
      <dgm:spPr/>
    </dgm:pt>
    <dgm:pt modelId="{BFD38068-96CA-FB4B-92B5-63BE81EC1640}" type="pres">
      <dgm:prSet presAssocID="{FB2ADFD8-D2E4-45C4-9CC0-A626E912D949}" presName="node" presStyleLbl="node1" presStyleIdx="3" presStyleCnt="6">
        <dgm:presLayoutVars>
          <dgm:bulletEnabled val="1"/>
        </dgm:presLayoutVars>
      </dgm:prSet>
      <dgm:spPr/>
    </dgm:pt>
    <dgm:pt modelId="{2758EEF2-3484-1C4C-B4CB-10B55D9745BF}" type="pres">
      <dgm:prSet presAssocID="{8A6E1462-E9AE-440D-9851-739D0BC2CB5F}" presName="sibTrans" presStyleLbl="sibTrans1D1" presStyleIdx="3" presStyleCnt="5"/>
      <dgm:spPr/>
    </dgm:pt>
    <dgm:pt modelId="{BA4F6DC4-8581-3C40-BCDF-29F42FCD7310}" type="pres">
      <dgm:prSet presAssocID="{8A6E1462-E9AE-440D-9851-739D0BC2CB5F}" presName="connectorText" presStyleLbl="sibTrans1D1" presStyleIdx="3" presStyleCnt="5"/>
      <dgm:spPr/>
    </dgm:pt>
    <dgm:pt modelId="{5A5518B8-8376-474A-9D52-E082136FC66E}" type="pres">
      <dgm:prSet presAssocID="{090FF3B3-1037-4538-99BF-9321B01B5D46}" presName="node" presStyleLbl="node1" presStyleIdx="4" presStyleCnt="6">
        <dgm:presLayoutVars>
          <dgm:bulletEnabled val="1"/>
        </dgm:presLayoutVars>
      </dgm:prSet>
      <dgm:spPr/>
    </dgm:pt>
    <dgm:pt modelId="{576F54BF-5507-BB49-9E0E-907A6F292218}" type="pres">
      <dgm:prSet presAssocID="{AC9DD858-A369-466E-BD5F-AA5FB896EA1B}" presName="sibTrans" presStyleLbl="sibTrans1D1" presStyleIdx="4" presStyleCnt="5"/>
      <dgm:spPr/>
    </dgm:pt>
    <dgm:pt modelId="{CC821B9F-E2BD-CC47-AE23-15556C243675}" type="pres">
      <dgm:prSet presAssocID="{AC9DD858-A369-466E-BD5F-AA5FB896EA1B}" presName="connectorText" presStyleLbl="sibTrans1D1" presStyleIdx="4" presStyleCnt="5"/>
      <dgm:spPr/>
    </dgm:pt>
    <dgm:pt modelId="{927878E5-34B9-4541-AF0D-6B305717EF28}" type="pres">
      <dgm:prSet presAssocID="{AEEEFA64-704E-4541-B61F-4A7D9EFB23E6}" presName="node" presStyleLbl="node1" presStyleIdx="5" presStyleCnt="6">
        <dgm:presLayoutVars>
          <dgm:bulletEnabled val="1"/>
        </dgm:presLayoutVars>
      </dgm:prSet>
      <dgm:spPr/>
    </dgm:pt>
  </dgm:ptLst>
  <dgm:cxnLst>
    <dgm:cxn modelId="{9A70CC0E-6798-4116-8B7F-096AED738E04}" srcId="{4EF6ED73-99DF-4A88-8217-94EB7604A154}" destId="{20975E10-3C5A-4EB7-BD6D-D3146256713E}" srcOrd="2" destOrd="0" parTransId="{E184EDA7-A8F0-4580-87F1-0B5958852488}" sibTransId="{089304A1-90A7-4B12-BADE-DE384332D425}"/>
    <dgm:cxn modelId="{BB36301B-2D85-504B-9DA1-CD06CC268484}" type="presOf" srcId="{FB2ADFD8-D2E4-45C4-9CC0-A626E912D949}" destId="{BFD38068-96CA-FB4B-92B5-63BE81EC1640}" srcOrd="0" destOrd="0" presId="urn:microsoft.com/office/officeart/2016/7/layout/RepeatingBendingProcessNew"/>
    <dgm:cxn modelId="{FF9D1735-31FF-A945-AE2E-EE5C63186B64}" type="presOf" srcId="{4D5140A1-29B5-46C2-AB63-85FF198A772D}" destId="{DD1397F4-C733-1C42-ADA3-3B05E4F76665}" srcOrd="0" destOrd="0" presId="urn:microsoft.com/office/officeart/2016/7/layout/RepeatingBendingProcessNew"/>
    <dgm:cxn modelId="{B3806B39-1878-244D-898D-225F2FFAEB01}" type="presOf" srcId="{20975E10-3C5A-4EB7-BD6D-D3146256713E}" destId="{BD40DB0A-9443-3442-8506-95C173810B7E}" srcOrd="0" destOrd="0" presId="urn:microsoft.com/office/officeart/2016/7/layout/RepeatingBendingProcessNew"/>
    <dgm:cxn modelId="{BED37B53-3FEE-E54B-8949-07CF9D6AFB00}" type="presOf" srcId="{8A6E1462-E9AE-440D-9851-739D0BC2CB5F}" destId="{BA4F6DC4-8581-3C40-BCDF-29F42FCD7310}" srcOrd="1" destOrd="0" presId="urn:microsoft.com/office/officeart/2016/7/layout/RepeatingBendingProcessNew"/>
    <dgm:cxn modelId="{303DC356-56DF-674A-8730-FD17B0638596}" type="presOf" srcId="{089304A1-90A7-4B12-BADE-DE384332D425}" destId="{AC8A3C23-317D-5D42-9BD2-2DBC6670A323}" srcOrd="1" destOrd="0" presId="urn:microsoft.com/office/officeart/2016/7/layout/RepeatingBendingProcessNew"/>
    <dgm:cxn modelId="{46107A6B-B27D-A043-BC9D-D33010AE4B33}" type="presOf" srcId="{63F1D9B5-414C-4E56-9954-9A27D1A75256}" destId="{DB5AAB6F-A53E-6444-94CB-2A8D982F2F61}" srcOrd="1" destOrd="0" presId="urn:microsoft.com/office/officeart/2016/7/layout/RepeatingBendingProcessNew"/>
    <dgm:cxn modelId="{6955636C-F0DA-5343-AE20-C64490EFCF70}" type="presOf" srcId="{51203390-5CD5-4A6C-866A-C76D0EBCADD1}" destId="{3C84F055-E90A-424B-9E9D-41752074BAA4}" srcOrd="0" destOrd="0" presId="urn:microsoft.com/office/officeart/2016/7/layout/RepeatingBendingProcessNew"/>
    <dgm:cxn modelId="{55627C6E-B097-B44D-BCF9-9154879F88AE}" type="presOf" srcId="{63F1D9B5-414C-4E56-9954-9A27D1A75256}" destId="{7D54BCDD-B1A3-4A42-8728-A74AB293F393}" srcOrd="0" destOrd="0" presId="urn:microsoft.com/office/officeart/2016/7/layout/RepeatingBendingProcessNew"/>
    <dgm:cxn modelId="{61DC8C71-128F-5442-90F1-B07A62F5D987}" type="presOf" srcId="{AC9DD858-A369-466E-BD5F-AA5FB896EA1B}" destId="{576F54BF-5507-BB49-9E0E-907A6F292218}" srcOrd="0" destOrd="0" presId="urn:microsoft.com/office/officeart/2016/7/layout/RepeatingBendingProcessNew"/>
    <dgm:cxn modelId="{6BC1207B-157A-824D-B892-7F1C7E3C9200}" type="presOf" srcId="{090FF3B3-1037-4538-99BF-9321B01B5D46}" destId="{5A5518B8-8376-474A-9D52-E082136FC66E}" srcOrd="0" destOrd="0" presId="urn:microsoft.com/office/officeart/2016/7/layout/RepeatingBendingProcessNew"/>
    <dgm:cxn modelId="{08136287-3388-D74B-90AD-18B2EDAE6205}" type="presOf" srcId="{AEEEFA64-704E-4541-B61F-4A7D9EFB23E6}" destId="{927878E5-34B9-4541-AF0D-6B305717EF28}" srcOrd="0" destOrd="0" presId="urn:microsoft.com/office/officeart/2016/7/layout/RepeatingBendingProcessNew"/>
    <dgm:cxn modelId="{E1D47188-7DE5-854C-B58A-4614DB527E3F}" type="presOf" srcId="{AC9DD858-A369-466E-BD5F-AA5FB896EA1B}" destId="{CC821B9F-E2BD-CC47-AE23-15556C243675}" srcOrd="1" destOrd="0" presId="urn:microsoft.com/office/officeart/2016/7/layout/RepeatingBendingProcessNew"/>
    <dgm:cxn modelId="{D9AA7D88-2775-9D4E-9A87-92A82DA9874E}" type="presOf" srcId="{8A6E1462-E9AE-440D-9851-739D0BC2CB5F}" destId="{2758EEF2-3484-1C4C-B4CB-10B55D9745BF}" srcOrd="0" destOrd="0" presId="urn:microsoft.com/office/officeart/2016/7/layout/RepeatingBendingProcessNew"/>
    <dgm:cxn modelId="{C760EA89-4483-4B1F-B0E8-D998BFF831D4}" srcId="{4EF6ED73-99DF-4A88-8217-94EB7604A154}" destId="{4D5140A1-29B5-46C2-AB63-85FF198A772D}" srcOrd="0" destOrd="0" parTransId="{AA644D02-54EB-45F9-BF63-7CC3EB289282}" sibTransId="{B7A6B7CC-60B5-4722-9B86-E2F19A3FF0CE}"/>
    <dgm:cxn modelId="{ED6F5D96-EBB2-7B4C-BB6B-DBDCE709202D}" type="presOf" srcId="{B7A6B7CC-60B5-4722-9B86-E2F19A3FF0CE}" destId="{9B5A87D4-904C-3349-A853-D7A74EADE0B7}" srcOrd="0" destOrd="0" presId="urn:microsoft.com/office/officeart/2016/7/layout/RepeatingBendingProcessNew"/>
    <dgm:cxn modelId="{E88F9899-4066-2D4D-A182-CBE9C70F82BA}" type="presOf" srcId="{089304A1-90A7-4B12-BADE-DE384332D425}" destId="{B87CA518-B3BF-6B4D-BC92-2996C0A1979F}" srcOrd="0" destOrd="0" presId="urn:microsoft.com/office/officeart/2016/7/layout/RepeatingBendingProcessNew"/>
    <dgm:cxn modelId="{3FD483B3-827A-A44B-AD06-02EA450AF4FD}" type="presOf" srcId="{4EF6ED73-99DF-4A88-8217-94EB7604A154}" destId="{5E4DAC48-961B-C74A-8D02-336D20A5EB3A}" srcOrd="0" destOrd="0" presId="urn:microsoft.com/office/officeart/2016/7/layout/RepeatingBendingProcessNew"/>
    <dgm:cxn modelId="{4D38FCB5-7306-472C-BB5B-394C42C9653C}" srcId="{4EF6ED73-99DF-4A88-8217-94EB7604A154}" destId="{FB2ADFD8-D2E4-45C4-9CC0-A626E912D949}" srcOrd="3" destOrd="0" parTransId="{D0BDEB5C-AA73-4F93-A93D-1C4D43D81122}" sibTransId="{8A6E1462-E9AE-440D-9851-739D0BC2CB5F}"/>
    <dgm:cxn modelId="{AC661FBD-B3AE-4F79-8CD8-4D9C5A234BD9}" srcId="{4EF6ED73-99DF-4A88-8217-94EB7604A154}" destId="{51203390-5CD5-4A6C-866A-C76D0EBCADD1}" srcOrd="1" destOrd="0" parTransId="{46776D3F-FD1F-4134-9DAF-FFB95DD9AA01}" sibTransId="{63F1D9B5-414C-4E56-9954-9A27D1A75256}"/>
    <dgm:cxn modelId="{08DADCDD-D493-403D-B6B2-2348DC435F9A}" srcId="{4EF6ED73-99DF-4A88-8217-94EB7604A154}" destId="{AEEEFA64-704E-4541-B61F-4A7D9EFB23E6}" srcOrd="5" destOrd="0" parTransId="{1080510F-A4E5-4313-A6A5-797E1E243B4E}" sibTransId="{D706A07E-5675-45D5-AE3A-C71B2F492BAE}"/>
    <dgm:cxn modelId="{C1E27DF7-7832-0C49-BBFD-2D209A8A0AAF}" type="presOf" srcId="{B7A6B7CC-60B5-4722-9B86-E2F19A3FF0CE}" destId="{32EC161C-B87B-3245-833D-5A7D1B18CB69}" srcOrd="1" destOrd="0" presId="urn:microsoft.com/office/officeart/2016/7/layout/RepeatingBendingProcessNew"/>
    <dgm:cxn modelId="{B38D23FD-3035-46A5-B54C-A56DA6DABDE8}" srcId="{4EF6ED73-99DF-4A88-8217-94EB7604A154}" destId="{090FF3B3-1037-4538-99BF-9321B01B5D46}" srcOrd="4" destOrd="0" parTransId="{C33A8EEE-2A44-44C4-B87B-27F35E712939}" sibTransId="{AC9DD858-A369-466E-BD5F-AA5FB896EA1B}"/>
    <dgm:cxn modelId="{D46BA0A1-F9F6-BE4C-931E-6BD28F68CD40}" type="presParOf" srcId="{5E4DAC48-961B-C74A-8D02-336D20A5EB3A}" destId="{DD1397F4-C733-1C42-ADA3-3B05E4F76665}" srcOrd="0" destOrd="0" presId="urn:microsoft.com/office/officeart/2016/7/layout/RepeatingBendingProcessNew"/>
    <dgm:cxn modelId="{529C0F70-B253-3A4B-A032-3FEDFFF90C61}" type="presParOf" srcId="{5E4DAC48-961B-C74A-8D02-336D20A5EB3A}" destId="{9B5A87D4-904C-3349-A853-D7A74EADE0B7}" srcOrd="1" destOrd="0" presId="urn:microsoft.com/office/officeart/2016/7/layout/RepeatingBendingProcessNew"/>
    <dgm:cxn modelId="{FFC42117-B152-C247-9406-30B63D527FCD}" type="presParOf" srcId="{9B5A87D4-904C-3349-A853-D7A74EADE0B7}" destId="{32EC161C-B87B-3245-833D-5A7D1B18CB69}" srcOrd="0" destOrd="0" presId="urn:microsoft.com/office/officeart/2016/7/layout/RepeatingBendingProcessNew"/>
    <dgm:cxn modelId="{708A1900-66D7-034F-805F-36229D0576E3}" type="presParOf" srcId="{5E4DAC48-961B-C74A-8D02-336D20A5EB3A}" destId="{3C84F055-E90A-424B-9E9D-41752074BAA4}" srcOrd="2" destOrd="0" presId="urn:microsoft.com/office/officeart/2016/7/layout/RepeatingBendingProcessNew"/>
    <dgm:cxn modelId="{4440F9DA-4C2A-7847-BFDC-DB9BA016D304}" type="presParOf" srcId="{5E4DAC48-961B-C74A-8D02-336D20A5EB3A}" destId="{7D54BCDD-B1A3-4A42-8728-A74AB293F393}" srcOrd="3" destOrd="0" presId="urn:microsoft.com/office/officeart/2016/7/layout/RepeatingBendingProcessNew"/>
    <dgm:cxn modelId="{1C982983-9662-3A43-9507-FC63DBD15A60}" type="presParOf" srcId="{7D54BCDD-B1A3-4A42-8728-A74AB293F393}" destId="{DB5AAB6F-A53E-6444-94CB-2A8D982F2F61}" srcOrd="0" destOrd="0" presId="urn:microsoft.com/office/officeart/2016/7/layout/RepeatingBendingProcessNew"/>
    <dgm:cxn modelId="{BB81BEBB-1CB8-8F4D-868D-B31CCF6323B0}" type="presParOf" srcId="{5E4DAC48-961B-C74A-8D02-336D20A5EB3A}" destId="{BD40DB0A-9443-3442-8506-95C173810B7E}" srcOrd="4" destOrd="0" presId="urn:microsoft.com/office/officeart/2016/7/layout/RepeatingBendingProcessNew"/>
    <dgm:cxn modelId="{4AE80C26-7CE4-E048-9B99-7098CDFFFE2D}" type="presParOf" srcId="{5E4DAC48-961B-C74A-8D02-336D20A5EB3A}" destId="{B87CA518-B3BF-6B4D-BC92-2996C0A1979F}" srcOrd="5" destOrd="0" presId="urn:microsoft.com/office/officeart/2016/7/layout/RepeatingBendingProcessNew"/>
    <dgm:cxn modelId="{83402422-0D0C-684D-9C13-B54A72F2D590}" type="presParOf" srcId="{B87CA518-B3BF-6B4D-BC92-2996C0A1979F}" destId="{AC8A3C23-317D-5D42-9BD2-2DBC6670A323}" srcOrd="0" destOrd="0" presId="urn:microsoft.com/office/officeart/2016/7/layout/RepeatingBendingProcessNew"/>
    <dgm:cxn modelId="{F854AF75-7CA1-7F4F-9B77-2CAAE864E6B7}" type="presParOf" srcId="{5E4DAC48-961B-C74A-8D02-336D20A5EB3A}" destId="{BFD38068-96CA-FB4B-92B5-63BE81EC1640}" srcOrd="6" destOrd="0" presId="urn:microsoft.com/office/officeart/2016/7/layout/RepeatingBendingProcessNew"/>
    <dgm:cxn modelId="{0CE828C0-6DAA-8547-B37E-69555FB7AC3A}" type="presParOf" srcId="{5E4DAC48-961B-C74A-8D02-336D20A5EB3A}" destId="{2758EEF2-3484-1C4C-B4CB-10B55D9745BF}" srcOrd="7" destOrd="0" presId="urn:microsoft.com/office/officeart/2016/7/layout/RepeatingBendingProcessNew"/>
    <dgm:cxn modelId="{6E0C7B11-22A3-284C-8DBC-24B30DA71113}" type="presParOf" srcId="{2758EEF2-3484-1C4C-B4CB-10B55D9745BF}" destId="{BA4F6DC4-8581-3C40-BCDF-29F42FCD7310}" srcOrd="0" destOrd="0" presId="urn:microsoft.com/office/officeart/2016/7/layout/RepeatingBendingProcessNew"/>
    <dgm:cxn modelId="{32346B78-0BD3-8147-B1A8-B8FA04D44AB6}" type="presParOf" srcId="{5E4DAC48-961B-C74A-8D02-336D20A5EB3A}" destId="{5A5518B8-8376-474A-9D52-E082136FC66E}" srcOrd="8" destOrd="0" presId="urn:microsoft.com/office/officeart/2016/7/layout/RepeatingBendingProcessNew"/>
    <dgm:cxn modelId="{A32EDBB5-0A01-614C-9E6E-445DABC2E03E}" type="presParOf" srcId="{5E4DAC48-961B-C74A-8D02-336D20A5EB3A}" destId="{576F54BF-5507-BB49-9E0E-907A6F292218}" srcOrd="9" destOrd="0" presId="urn:microsoft.com/office/officeart/2016/7/layout/RepeatingBendingProcessNew"/>
    <dgm:cxn modelId="{78893067-FC6C-AC49-B83E-86306A51BCD0}" type="presParOf" srcId="{576F54BF-5507-BB49-9E0E-907A6F292218}" destId="{CC821B9F-E2BD-CC47-AE23-15556C243675}" srcOrd="0" destOrd="0" presId="urn:microsoft.com/office/officeart/2016/7/layout/RepeatingBendingProcessNew"/>
    <dgm:cxn modelId="{F9320B59-FBFC-0944-8352-937877321421}" type="presParOf" srcId="{5E4DAC48-961B-C74A-8D02-336D20A5EB3A}" destId="{927878E5-34B9-4541-AF0D-6B305717EF28}" srcOrd="10" destOrd="0" presId="urn:microsoft.com/office/officeart/2016/7/layout/RepeatingBendingProcessNew"/>
  </dgm:cxnLst>
  <dgm:bg>
    <a:solidFill>
      <a:schemeClr val="tx2"/>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4523D-A7A4-4BCC-95F4-C8A3A9775314}">
      <dsp:nvSpPr>
        <dsp:cNvPr id="0" name=""/>
        <dsp:cNvSpPr/>
      </dsp:nvSpPr>
      <dsp:spPr>
        <a:xfrm>
          <a:off x="998914" y="117300"/>
          <a:ext cx="565576" cy="5655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AA8BEA-5E29-4918-A9A8-8DF3ACBE1722}">
      <dsp:nvSpPr>
        <dsp:cNvPr id="0" name=""/>
        <dsp:cNvSpPr/>
      </dsp:nvSpPr>
      <dsp:spPr>
        <a:xfrm>
          <a:off x="653284" y="951903"/>
          <a:ext cx="1256835" cy="883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solidFill>
                <a:schemeClr val="bg2"/>
              </a:solidFill>
            </a:rPr>
            <a:t>A 95% confidence interval of ($1.23, $1.60) for (</a:t>
          </a:r>
          <a:r>
            <a:rPr lang="el-GR" sz="1100" kern="1200" dirty="0">
              <a:solidFill>
                <a:schemeClr val="bg2"/>
              </a:solidFill>
            </a:rPr>
            <a:t>μ_</a:t>
          </a:r>
          <a:r>
            <a:rPr lang="en-US" sz="1100" kern="1200" dirty="0">
              <a:solidFill>
                <a:schemeClr val="bg2"/>
              </a:solidFill>
            </a:rPr>
            <a:t>new - </a:t>
          </a:r>
          <a:r>
            <a:rPr lang="el-GR" sz="1100" kern="1200" dirty="0">
              <a:solidFill>
                <a:schemeClr val="bg2"/>
              </a:solidFill>
            </a:rPr>
            <a:t>μ_</a:t>
          </a:r>
          <a:r>
            <a:rPr lang="en-US" sz="1100" kern="1200" dirty="0">
              <a:solidFill>
                <a:schemeClr val="bg2"/>
              </a:solidFill>
            </a:rPr>
            <a:t>old) means we're 95% confident that the actual difference in mean sales between the new and old marketing strategies falls within this range</a:t>
          </a:r>
        </a:p>
      </dsp:txBody>
      <dsp:txXfrm>
        <a:off x="653284" y="951903"/>
        <a:ext cx="1256835" cy="883817"/>
      </dsp:txXfrm>
    </dsp:sp>
    <dsp:sp modelId="{29781E5D-7B46-40C4-BB03-DA586ECF5822}">
      <dsp:nvSpPr>
        <dsp:cNvPr id="0" name=""/>
        <dsp:cNvSpPr/>
      </dsp:nvSpPr>
      <dsp:spPr>
        <a:xfrm>
          <a:off x="2475697" y="117300"/>
          <a:ext cx="565576" cy="5655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07840C-E6E4-4627-BC7B-9DA9179D1EF5}">
      <dsp:nvSpPr>
        <dsp:cNvPr id="0" name=""/>
        <dsp:cNvSpPr/>
      </dsp:nvSpPr>
      <dsp:spPr>
        <a:xfrm>
          <a:off x="2130067" y="951903"/>
          <a:ext cx="1256835" cy="883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solidFill>
                <a:schemeClr val="bg2"/>
              </a:solidFill>
            </a:rPr>
            <a:t>Since this interval does not contain 0 (both bounds are positive), the result is statistically significant</a:t>
          </a:r>
        </a:p>
      </dsp:txBody>
      <dsp:txXfrm>
        <a:off x="2130067" y="951903"/>
        <a:ext cx="1256835" cy="883817"/>
      </dsp:txXfrm>
    </dsp:sp>
    <dsp:sp modelId="{4B1A1D4B-0EDB-4F80-98E9-B92EE348838B}">
      <dsp:nvSpPr>
        <dsp:cNvPr id="0" name=""/>
        <dsp:cNvSpPr/>
      </dsp:nvSpPr>
      <dsp:spPr>
        <a:xfrm>
          <a:off x="2194167" y="2130491"/>
          <a:ext cx="565576" cy="5655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A2EC86-FD5D-4690-A3A7-82E825C48562}">
      <dsp:nvSpPr>
        <dsp:cNvPr id="0" name=""/>
        <dsp:cNvSpPr/>
      </dsp:nvSpPr>
      <dsp:spPr>
        <a:xfrm>
          <a:off x="597167" y="3018896"/>
          <a:ext cx="2845853" cy="815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solidFill>
                <a:schemeClr val="bg2"/>
              </a:solidFill>
            </a:rPr>
            <a:t>In other words, we have strong evidence that the new marketing strategy is genuinely increasing sales, and this increase is not just due to random chance</a:t>
          </a:r>
        </a:p>
      </dsp:txBody>
      <dsp:txXfrm>
        <a:off x="597167" y="3018896"/>
        <a:ext cx="2845853" cy="81509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EE0F96-DA53-49AB-80E4-68960BAE1020}">
      <dsp:nvSpPr>
        <dsp:cNvPr id="0" name=""/>
        <dsp:cNvSpPr/>
      </dsp:nvSpPr>
      <dsp:spPr>
        <a:xfrm>
          <a:off x="730349" y="375669"/>
          <a:ext cx="2196000" cy="2196000"/>
        </a:xfrm>
        <a:prstGeom prst="round2DiagRect">
          <a:avLst>
            <a:gd name="adj1" fmla="val 29727"/>
            <a:gd name="adj2" fmla="val 0"/>
          </a:avLst>
        </a:prstGeom>
        <a:blipFill rotWithShape="0">
          <a:blip xmlns:r="http://schemas.openxmlformats.org/officeDocument/2006/relationships" r:embed="rId1"/>
          <a:srcRect/>
          <a:stretch>
            <a:fillRect l="-31000" r="-31000"/>
          </a:stretch>
        </a:blipFill>
        <a:ln>
          <a:noFill/>
        </a:ln>
        <a:effectLst/>
      </dsp:spPr>
      <dsp:style>
        <a:lnRef idx="0">
          <a:scrgbClr r="0" g="0" b="0"/>
        </a:lnRef>
        <a:fillRef idx="1">
          <a:scrgbClr r="0" g="0" b="0"/>
        </a:fillRef>
        <a:effectRef idx="0">
          <a:scrgbClr r="0" g="0" b="0"/>
        </a:effectRef>
        <a:fontRef idx="minor"/>
      </dsp:style>
    </dsp:sp>
    <dsp:sp modelId="{7C347E4E-2DB9-42A1-8612-AEB58ADF98FC}">
      <dsp:nvSpPr>
        <dsp:cNvPr id="0" name=""/>
        <dsp:cNvSpPr/>
      </dsp:nvSpPr>
      <dsp:spPr>
        <a:xfrm>
          <a:off x="1198349" y="843669"/>
          <a:ext cx="1260000" cy="1260000"/>
        </a:xfrm>
        <a:prstGeom prst="rect">
          <a:avLst/>
        </a:prstGeom>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E6EC5D-5789-417E-85AC-0D76D142970D}">
      <dsp:nvSpPr>
        <dsp:cNvPr id="0" name=""/>
        <dsp:cNvSpPr/>
      </dsp:nvSpPr>
      <dsp:spPr>
        <a:xfrm>
          <a:off x="28349"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en-US" sz="1900" kern="1200" dirty="0"/>
            <a:t>- </a:t>
          </a:r>
          <a:r>
            <a:rPr lang="en-US" sz="1900" kern="1200" dirty="0">
              <a:hlinkClick xmlns:r="http://schemas.openxmlformats.org/officeDocument/2006/relationships" r:id="rId4"/>
            </a:rPr>
            <a:t>Link to interactive visualization for exploration</a:t>
          </a:r>
          <a:r>
            <a:rPr lang="en-US" sz="1900" kern="1200" dirty="0"/>
            <a:t>.</a:t>
          </a:r>
        </a:p>
      </dsp:txBody>
      <dsp:txXfrm>
        <a:off x="28349" y="3255669"/>
        <a:ext cx="3600000" cy="720000"/>
      </dsp:txXfrm>
    </dsp:sp>
    <dsp:sp modelId="{0B8697E0-F432-45A8-BC83-019443374723}">
      <dsp:nvSpPr>
        <dsp:cNvPr id="0" name=""/>
        <dsp:cNvSpPr/>
      </dsp:nvSpPr>
      <dsp:spPr>
        <a:xfrm>
          <a:off x="4960350" y="375669"/>
          <a:ext cx="2196000" cy="2196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8A3A78-D944-4C7B-874D-6FB9656BD25C}">
      <dsp:nvSpPr>
        <dsp:cNvPr id="0" name=""/>
        <dsp:cNvSpPr/>
      </dsp:nvSpPr>
      <dsp:spPr>
        <a:xfrm>
          <a:off x="5428350" y="843669"/>
          <a:ext cx="1260000" cy="126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085166-6B88-4A29-A6DA-C501336F9667}">
      <dsp:nvSpPr>
        <dsp:cNvPr id="0" name=""/>
        <dsp:cNvSpPr/>
      </dsp:nvSpPr>
      <dsp:spPr>
        <a:xfrm>
          <a:off x="425835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en-US" sz="1900" kern="1200"/>
            <a:t>- Open floor for audience questions.</a:t>
          </a:r>
        </a:p>
      </dsp:txBody>
      <dsp:txXfrm>
        <a:off x="4258350" y="3255669"/>
        <a:ext cx="36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37AE28-0880-42FA-BF67-A319A8E210DF}">
      <dsp:nvSpPr>
        <dsp:cNvPr id="0" name=""/>
        <dsp:cNvSpPr/>
      </dsp:nvSpPr>
      <dsp:spPr>
        <a:xfrm>
          <a:off x="890763" y="1174902"/>
          <a:ext cx="981188" cy="9811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239FE9A-65BE-4C63-8A97-DC5DFD7D370D}">
      <dsp:nvSpPr>
        <dsp:cNvPr id="0" name=""/>
        <dsp:cNvSpPr/>
      </dsp:nvSpPr>
      <dsp:spPr>
        <a:xfrm>
          <a:off x="291148" y="2456435"/>
          <a:ext cx="218041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 Explore the effect of intrinsic vs. extrinsic treatments on creativity scores.</a:t>
          </a:r>
        </a:p>
      </dsp:txBody>
      <dsp:txXfrm>
        <a:off x="291148" y="2456435"/>
        <a:ext cx="2180418" cy="720000"/>
      </dsp:txXfrm>
    </dsp:sp>
    <dsp:sp modelId="{8747129F-5E2A-4277-8FA2-D241FCD8FB1B}">
      <dsp:nvSpPr>
        <dsp:cNvPr id="0" name=""/>
        <dsp:cNvSpPr/>
      </dsp:nvSpPr>
      <dsp:spPr>
        <a:xfrm>
          <a:off x="3452755" y="1174902"/>
          <a:ext cx="981188" cy="9811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AF69C64-A744-4BCB-B54F-D894ADD6DF4A}">
      <dsp:nvSpPr>
        <dsp:cNvPr id="0" name=""/>
        <dsp:cNvSpPr/>
      </dsp:nvSpPr>
      <dsp:spPr>
        <a:xfrm>
          <a:off x="2853140" y="2456435"/>
          <a:ext cx="218041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 Perform statistical tests to determine significance.</a:t>
          </a:r>
        </a:p>
      </dsp:txBody>
      <dsp:txXfrm>
        <a:off x="2853140" y="2456435"/>
        <a:ext cx="2180418" cy="720000"/>
      </dsp:txXfrm>
    </dsp:sp>
    <dsp:sp modelId="{64741FB1-9BA4-4EDF-84C0-D303F087C86A}">
      <dsp:nvSpPr>
        <dsp:cNvPr id="0" name=""/>
        <dsp:cNvSpPr/>
      </dsp:nvSpPr>
      <dsp:spPr>
        <a:xfrm>
          <a:off x="6014747" y="1174902"/>
          <a:ext cx="981188" cy="9811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9B6842E-099D-4ED2-888B-6973C2199829}">
      <dsp:nvSpPr>
        <dsp:cNvPr id="0" name=""/>
        <dsp:cNvSpPr/>
      </dsp:nvSpPr>
      <dsp:spPr>
        <a:xfrm>
          <a:off x="5415132" y="2456435"/>
          <a:ext cx="218041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 Provide actionable insights based on findings.</a:t>
          </a:r>
        </a:p>
      </dsp:txBody>
      <dsp:txXfrm>
        <a:off x="5415132" y="2456435"/>
        <a:ext cx="2180418"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B74FAE-C71F-4D6A-B978-999E968590BD}">
      <dsp:nvSpPr>
        <dsp:cNvPr id="0" name=""/>
        <dsp:cNvSpPr/>
      </dsp:nvSpPr>
      <dsp:spPr>
        <a:xfrm>
          <a:off x="487785" y="435527"/>
          <a:ext cx="1475437" cy="14754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517D95-7868-44AC-B96B-5042D09D26B9}">
      <dsp:nvSpPr>
        <dsp:cNvPr id="0" name=""/>
        <dsp:cNvSpPr/>
      </dsp:nvSpPr>
      <dsp:spPr>
        <a:xfrm>
          <a:off x="802222" y="749965"/>
          <a:ext cx="846562" cy="846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087D8E-3651-4AF1-BED9-30EB22EF4986}">
      <dsp:nvSpPr>
        <dsp:cNvPr id="0" name=""/>
        <dsp:cNvSpPr/>
      </dsp:nvSpPr>
      <dsp:spPr>
        <a:xfrm>
          <a:off x="16129" y="2370527"/>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 Data Source: 47 creativity scores categorized by treatment type (intrinsic/extrinsic).</a:t>
          </a:r>
        </a:p>
      </dsp:txBody>
      <dsp:txXfrm>
        <a:off x="16129" y="2370527"/>
        <a:ext cx="2418750" cy="720000"/>
      </dsp:txXfrm>
    </dsp:sp>
    <dsp:sp modelId="{29CF905F-0E85-42AD-960D-04B97AA97A2B}">
      <dsp:nvSpPr>
        <dsp:cNvPr id="0" name=""/>
        <dsp:cNvSpPr/>
      </dsp:nvSpPr>
      <dsp:spPr>
        <a:xfrm>
          <a:off x="3329816" y="435527"/>
          <a:ext cx="1475437" cy="147543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55B8CC-9B63-4248-9F96-DA1163AC76FF}">
      <dsp:nvSpPr>
        <dsp:cNvPr id="0" name=""/>
        <dsp:cNvSpPr/>
      </dsp:nvSpPr>
      <dsp:spPr>
        <a:xfrm>
          <a:off x="3644254" y="749965"/>
          <a:ext cx="846562" cy="846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025E62-620D-43CA-A684-DFE382FB466B}">
      <dsp:nvSpPr>
        <dsp:cNvPr id="0" name=""/>
        <dsp:cNvSpPr/>
      </dsp:nvSpPr>
      <dsp:spPr>
        <a:xfrm>
          <a:off x="2858160" y="2370527"/>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 Statistical Methods: Descriptive statistics, boxplot visualization, and t-test.</a:t>
          </a:r>
        </a:p>
      </dsp:txBody>
      <dsp:txXfrm>
        <a:off x="2858160" y="2370527"/>
        <a:ext cx="2418750" cy="720000"/>
      </dsp:txXfrm>
    </dsp:sp>
    <dsp:sp modelId="{B1E2EC8F-BEBB-4FFB-B83F-6B9ED21760E3}">
      <dsp:nvSpPr>
        <dsp:cNvPr id="0" name=""/>
        <dsp:cNvSpPr/>
      </dsp:nvSpPr>
      <dsp:spPr>
        <a:xfrm>
          <a:off x="6171848" y="435527"/>
          <a:ext cx="1475437" cy="147543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D28D13-09AC-44A4-B067-8AF0D84FCDE2}">
      <dsp:nvSpPr>
        <dsp:cNvPr id="0" name=""/>
        <dsp:cNvSpPr/>
      </dsp:nvSpPr>
      <dsp:spPr>
        <a:xfrm>
          <a:off x="6486285" y="749965"/>
          <a:ext cx="846562" cy="846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49199E-7F8E-4FE8-B6A1-74C1AC0F1F10}">
      <dsp:nvSpPr>
        <dsp:cNvPr id="0" name=""/>
        <dsp:cNvSpPr/>
      </dsp:nvSpPr>
      <dsp:spPr>
        <a:xfrm>
          <a:off x="5700191" y="2370527"/>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 Software: R and Plotly for analysis and visualization.</a:t>
          </a:r>
        </a:p>
      </dsp:txBody>
      <dsp:txXfrm>
        <a:off x="5700191" y="2370527"/>
        <a:ext cx="241875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8CB465-E354-47FF-A8D2-5421698F4035}">
      <dsp:nvSpPr>
        <dsp:cNvPr id="0" name=""/>
        <dsp:cNvSpPr/>
      </dsp:nvSpPr>
      <dsp:spPr>
        <a:xfrm>
          <a:off x="1657785" y="8693"/>
          <a:ext cx="1647000" cy="1647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EB9C8F-8FA8-4B40-81F4-57FD00012096}">
      <dsp:nvSpPr>
        <dsp:cNvPr id="0" name=""/>
        <dsp:cNvSpPr/>
      </dsp:nvSpPr>
      <dsp:spPr>
        <a:xfrm>
          <a:off x="2008785" y="359693"/>
          <a:ext cx="945000" cy="945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5358A2-F7C9-4417-8E53-095033EDFD57}">
      <dsp:nvSpPr>
        <dsp:cNvPr id="0" name=""/>
        <dsp:cNvSpPr/>
      </dsp:nvSpPr>
      <dsp:spPr>
        <a:xfrm>
          <a:off x="1131285" y="1855026"/>
          <a:ext cx="2700000" cy="1662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100000"/>
            </a:lnSpc>
            <a:spcBef>
              <a:spcPct val="0"/>
            </a:spcBef>
            <a:spcAft>
              <a:spcPct val="35000"/>
            </a:spcAft>
            <a:buNone/>
            <a:defRPr cap="all"/>
          </a:pPr>
          <a:r>
            <a:rPr lang="en-US" sz="1700" kern="1200" dirty="0"/>
            <a:t>Intrinsic Treatment</a:t>
          </a:r>
        </a:p>
        <a:p>
          <a:pPr marL="0" lvl="0" indent="0" algn="ctr" defTabSz="755650">
            <a:lnSpc>
              <a:spcPct val="100000"/>
            </a:lnSpc>
            <a:spcBef>
              <a:spcPct val="0"/>
            </a:spcBef>
            <a:spcAft>
              <a:spcPct val="35000"/>
            </a:spcAft>
            <a:buNone/>
            <a:defRPr cap="all"/>
          </a:pPr>
          <a:r>
            <a:rPr lang="en-US" sz="1700" kern="1200" dirty="0"/>
            <a:t>Mean: 19.8</a:t>
          </a:r>
        </a:p>
        <a:p>
          <a:pPr marL="0" lvl="0" indent="0" algn="ctr" defTabSz="755650">
            <a:lnSpc>
              <a:spcPct val="100000"/>
            </a:lnSpc>
            <a:spcBef>
              <a:spcPct val="0"/>
            </a:spcBef>
            <a:spcAft>
              <a:spcPct val="35000"/>
            </a:spcAft>
            <a:buNone/>
            <a:defRPr cap="all"/>
          </a:pPr>
          <a:r>
            <a:rPr lang="en-US" sz="1700" kern="1200" dirty="0"/>
            <a:t>SD: 5.2</a:t>
          </a:r>
        </a:p>
      </dsp:txBody>
      <dsp:txXfrm>
        <a:off x="1131285" y="1855026"/>
        <a:ext cx="2700000" cy="1662334"/>
      </dsp:txXfrm>
    </dsp:sp>
    <dsp:sp modelId="{EBDAF0D8-8FD9-4C7C-AA3C-D7B14F5DE2A8}">
      <dsp:nvSpPr>
        <dsp:cNvPr id="0" name=""/>
        <dsp:cNvSpPr/>
      </dsp:nvSpPr>
      <dsp:spPr>
        <a:xfrm>
          <a:off x="4830285" y="11547"/>
          <a:ext cx="1647000" cy="1647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6ABF3E-18B3-41D3-A86E-C6C2A1C38F7E}">
      <dsp:nvSpPr>
        <dsp:cNvPr id="0" name=""/>
        <dsp:cNvSpPr/>
      </dsp:nvSpPr>
      <dsp:spPr>
        <a:xfrm>
          <a:off x="5181285" y="362547"/>
          <a:ext cx="945000" cy="945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607A97-0667-421F-A0D7-AE812F1FA1BA}">
      <dsp:nvSpPr>
        <dsp:cNvPr id="0" name=""/>
        <dsp:cNvSpPr/>
      </dsp:nvSpPr>
      <dsp:spPr>
        <a:xfrm>
          <a:off x="4303785" y="1863588"/>
          <a:ext cx="2700000" cy="16509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a:lnSpc>
              <a:spcPct val="100000"/>
            </a:lnSpc>
            <a:spcBef>
              <a:spcPct val="0"/>
            </a:spcBef>
            <a:spcAft>
              <a:spcPct val="35000"/>
            </a:spcAft>
            <a:buNone/>
            <a:defRPr cap="all"/>
          </a:pPr>
          <a:r>
            <a:rPr lang="en-US" sz="1800" kern="1200" dirty="0"/>
            <a:t>Extrinsic Treatment</a:t>
          </a:r>
        </a:p>
        <a:p>
          <a:pPr marL="0" lvl="0" indent="0" algn="ctr" defTabSz="800100">
            <a:lnSpc>
              <a:spcPct val="100000"/>
            </a:lnSpc>
            <a:spcBef>
              <a:spcPct val="0"/>
            </a:spcBef>
            <a:spcAft>
              <a:spcPct val="35000"/>
            </a:spcAft>
            <a:buNone/>
            <a:defRPr cap="all"/>
          </a:pPr>
          <a:r>
            <a:rPr lang="en-US" sz="1800" kern="1200" dirty="0"/>
            <a:t>Mean: 15.2</a:t>
          </a:r>
        </a:p>
        <a:p>
          <a:pPr marL="0" lvl="0" indent="0" algn="ctr" defTabSz="800100">
            <a:lnSpc>
              <a:spcPct val="100000"/>
            </a:lnSpc>
            <a:spcBef>
              <a:spcPct val="0"/>
            </a:spcBef>
            <a:spcAft>
              <a:spcPct val="35000"/>
            </a:spcAft>
            <a:buNone/>
            <a:defRPr cap="all"/>
          </a:pPr>
          <a:r>
            <a:rPr lang="en-US" sz="1800" kern="1200" dirty="0"/>
            <a:t>SD 6.1</a:t>
          </a:r>
        </a:p>
      </dsp:txBody>
      <dsp:txXfrm>
        <a:off x="4303785" y="1863588"/>
        <a:ext cx="2700000" cy="16509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E0DF22-B1F0-A044-AB2D-DC998F2EC8EA}">
      <dsp:nvSpPr>
        <dsp:cNvPr id="0" name=""/>
        <dsp:cNvSpPr/>
      </dsp:nvSpPr>
      <dsp:spPr>
        <a:xfrm>
          <a:off x="429570" y="472"/>
          <a:ext cx="3346456" cy="200787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 Boxplot illustrating distribution of creativity scores by treatment.</a:t>
          </a:r>
        </a:p>
      </dsp:txBody>
      <dsp:txXfrm>
        <a:off x="429570" y="472"/>
        <a:ext cx="3346456" cy="2007873"/>
      </dsp:txXfrm>
    </dsp:sp>
    <dsp:sp modelId="{EE4A296D-76F0-E248-B769-9C4E58FAB4EB}">
      <dsp:nvSpPr>
        <dsp:cNvPr id="0" name=""/>
        <dsp:cNvSpPr/>
      </dsp:nvSpPr>
      <dsp:spPr>
        <a:xfrm>
          <a:off x="4110672" y="472"/>
          <a:ext cx="3346456" cy="2007873"/>
        </a:xfrm>
        <a:prstGeom prst="rect">
          <a:avLst/>
        </a:prstGeom>
        <a:solidFill>
          <a:schemeClr val="accent2">
            <a:hueOff val="2340760"/>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 Overlay of individual data points and mean values.</a:t>
          </a:r>
        </a:p>
      </dsp:txBody>
      <dsp:txXfrm>
        <a:off x="4110672" y="472"/>
        <a:ext cx="3346456" cy="2007873"/>
      </dsp:txXfrm>
    </dsp:sp>
    <dsp:sp modelId="{DFF25847-2043-C447-ADA3-60CA08789792}">
      <dsp:nvSpPr>
        <dsp:cNvPr id="0" name=""/>
        <dsp:cNvSpPr/>
      </dsp:nvSpPr>
      <dsp:spPr>
        <a:xfrm>
          <a:off x="2270121" y="2342991"/>
          <a:ext cx="3346456" cy="2007873"/>
        </a:xfrm>
        <a:prstGeom prst="rect">
          <a:avLst/>
        </a:prstGeom>
        <a:solidFill>
          <a:schemeClr val="accent2">
            <a:hueOff val="4681520"/>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 Key findings highlighted in annotations.</a:t>
          </a:r>
        </a:p>
      </dsp:txBody>
      <dsp:txXfrm>
        <a:off x="2270121" y="2342991"/>
        <a:ext cx="3346456" cy="200787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C1D870-5A0B-5648-AE4B-CF3BE8CF0BB9}">
      <dsp:nvSpPr>
        <dsp:cNvPr id="0" name=""/>
        <dsp:cNvSpPr/>
      </dsp:nvSpPr>
      <dsp:spPr>
        <a:xfrm>
          <a:off x="2280144" y="1185451"/>
          <a:ext cx="492856" cy="91440"/>
        </a:xfrm>
        <a:custGeom>
          <a:avLst/>
          <a:gdLst/>
          <a:ahLst/>
          <a:cxnLst/>
          <a:rect l="0" t="0" r="0" b="0"/>
          <a:pathLst>
            <a:path>
              <a:moveTo>
                <a:pt x="0" y="45720"/>
              </a:moveTo>
              <a:lnTo>
                <a:pt x="492856"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486" y="1228553"/>
        <a:ext cx="26172" cy="5234"/>
      </dsp:txXfrm>
    </dsp:sp>
    <dsp:sp modelId="{2F97EC14-25E4-644E-AA56-C42ED2A0C5CC}">
      <dsp:nvSpPr>
        <dsp:cNvPr id="0" name=""/>
        <dsp:cNvSpPr/>
      </dsp:nvSpPr>
      <dsp:spPr>
        <a:xfrm>
          <a:off x="6045" y="548401"/>
          <a:ext cx="2275898" cy="136553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1521" tIns="117061" rIns="111521" bIns="117061" numCol="1" spcCol="1270" anchor="ctr" anchorCtr="0">
          <a:noAutofit/>
        </a:bodyPr>
        <a:lstStyle/>
        <a:p>
          <a:pPr marL="0" lvl="0" indent="0" algn="ctr" defTabSz="844550">
            <a:lnSpc>
              <a:spcPct val="90000"/>
            </a:lnSpc>
            <a:spcBef>
              <a:spcPct val="0"/>
            </a:spcBef>
            <a:spcAft>
              <a:spcPct val="35000"/>
            </a:spcAft>
            <a:buNone/>
          </a:pPr>
          <a:r>
            <a:rPr lang="en-US" sz="1900" kern="1200" dirty="0"/>
            <a:t>- Hypotheses:</a:t>
          </a:r>
        </a:p>
      </dsp:txBody>
      <dsp:txXfrm>
        <a:off x="6045" y="548401"/>
        <a:ext cx="2275898" cy="1365538"/>
      </dsp:txXfrm>
    </dsp:sp>
    <dsp:sp modelId="{358D0149-10C1-E348-910C-3C9514123638}">
      <dsp:nvSpPr>
        <dsp:cNvPr id="0" name=""/>
        <dsp:cNvSpPr/>
      </dsp:nvSpPr>
      <dsp:spPr>
        <a:xfrm>
          <a:off x="5079499" y="1185451"/>
          <a:ext cx="492856" cy="91440"/>
        </a:xfrm>
        <a:custGeom>
          <a:avLst/>
          <a:gdLst/>
          <a:ahLst/>
          <a:cxnLst/>
          <a:rect l="0" t="0" r="0" b="0"/>
          <a:pathLst>
            <a:path>
              <a:moveTo>
                <a:pt x="0" y="45720"/>
              </a:moveTo>
              <a:lnTo>
                <a:pt x="492856" y="45720"/>
              </a:lnTo>
            </a:path>
          </a:pathLst>
        </a:custGeom>
        <a:noFill/>
        <a:ln w="9525" cap="flat" cmpd="sng" algn="ctr">
          <a:solidFill>
            <a:schemeClr val="accent2">
              <a:hueOff val="1560507"/>
              <a:satOff val="-1946"/>
              <a:lumOff val="45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12841" y="1228553"/>
        <a:ext cx="26172" cy="5234"/>
      </dsp:txXfrm>
    </dsp:sp>
    <dsp:sp modelId="{ECD93B44-2FBC-DA43-9704-514BDDAF585F}">
      <dsp:nvSpPr>
        <dsp:cNvPr id="0" name=""/>
        <dsp:cNvSpPr/>
      </dsp:nvSpPr>
      <dsp:spPr>
        <a:xfrm>
          <a:off x="2805400" y="548401"/>
          <a:ext cx="2275898" cy="1365538"/>
        </a:xfrm>
        <a:prstGeom prst="rect">
          <a:avLst/>
        </a:prstGeom>
        <a:solidFill>
          <a:schemeClr val="accent2">
            <a:hueOff val="1170380"/>
            <a:satOff val="-1460"/>
            <a:lumOff val="3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1521" tIns="117061" rIns="111521" bIns="117061" numCol="1" spcCol="1270" anchor="ctr" anchorCtr="0">
          <a:noAutofit/>
        </a:bodyPr>
        <a:lstStyle/>
        <a:p>
          <a:pPr marL="0" lvl="0" indent="0" algn="ctr" defTabSz="844550">
            <a:lnSpc>
              <a:spcPct val="90000"/>
            </a:lnSpc>
            <a:spcBef>
              <a:spcPct val="0"/>
            </a:spcBef>
            <a:spcAft>
              <a:spcPct val="35000"/>
            </a:spcAft>
            <a:buNone/>
          </a:pPr>
          <a:r>
            <a:rPr lang="en-US" sz="1900" kern="1200"/>
            <a:t>- Null: No difference in creativity scores between treatments.</a:t>
          </a:r>
        </a:p>
      </dsp:txBody>
      <dsp:txXfrm>
        <a:off x="2805400" y="548401"/>
        <a:ext cx="2275898" cy="1365538"/>
      </dsp:txXfrm>
    </dsp:sp>
    <dsp:sp modelId="{C66C5B88-F830-8944-A3C1-8D9C42B3D7D6}">
      <dsp:nvSpPr>
        <dsp:cNvPr id="0" name=""/>
        <dsp:cNvSpPr/>
      </dsp:nvSpPr>
      <dsp:spPr>
        <a:xfrm>
          <a:off x="1143995" y="1912140"/>
          <a:ext cx="5598709" cy="492856"/>
        </a:xfrm>
        <a:custGeom>
          <a:avLst/>
          <a:gdLst/>
          <a:ahLst/>
          <a:cxnLst/>
          <a:rect l="0" t="0" r="0" b="0"/>
          <a:pathLst>
            <a:path>
              <a:moveTo>
                <a:pt x="5598709" y="0"/>
              </a:moveTo>
              <a:lnTo>
                <a:pt x="5598709" y="263528"/>
              </a:lnTo>
              <a:lnTo>
                <a:pt x="0" y="263528"/>
              </a:lnTo>
              <a:lnTo>
                <a:pt x="0" y="492856"/>
              </a:lnTo>
            </a:path>
          </a:pathLst>
        </a:custGeom>
        <a:noFill/>
        <a:ln w="9525" cap="flat" cmpd="sng" algn="ctr">
          <a:solidFill>
            <a:schemeClr val="accent2">
              <a:hueOff val="3121013"/>
              <a:satOff val="-3893"/>
              <a:lumOff val="91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02771" y="2155951"/>
        <a:ext cx="281156" cy="5234"/>
      </dsp:txXfrm>
    </dsp:sp>
    <dsp:sp modelId="{EFFCBD40-A3A7-E847-A685-267BEFEB763B}">
      <dsp:nvSpPr>
        <dsp:cNvPr id="0" name=""/>
        <dsp:cNvSpPr/>
      </dsp:nvSpPr>
      <dsp:spPr>
        <a:xfrm>
          <a:off x="5604755" y="548401"/>
          <a:ext cx="2275898" cy="1365538"/>
        </a:xfrm>
        <a:prstGeom prst="rect">
          <a:avLst/>
        </a:prstGeom>
        <a:solidFill>
          <a:schemeClr val="accent2">
            <a:hueOff val="2340760"/>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1521" tIns="117061" rIns="111521" bIns="117061" numCol="1" spcCol="1270" anchor="ctr" anchorCtr="0">
          <a:noAutofit/>
        </a:bodyPr>
        <a:lstStyle/>
        <a:p>
          <a:pPr marL="0" lvl="0" indent="0" algn="ctr" defTabSz="844550">
            <a:lnSpc>
              <a:spcPct val="90000"/>
            </a:lnSpc>
            <a:spcBef>
              <a:spcPct val="0"/>
            </a:spcBef>
            <a:spcAft>
              <a:spcPct val="35000"/>
            </a:spcAft>
            <a:buNone/>
          </a:pPr>
          <a:r>
            <a:rPr lang="en-US" sz="1900" kern="1200"/>
            <a:t>- Alternative: A difference exists.</a:t>
          </a:r>
        </a:p>
      </dsp:txBody>
      <dsp:txXfrm>
        <a:off x="5604755" y="548401"/>
        <a:ext cx="2275898" cy="1365538"/>
      </dsp:txXfrm>
    </dsp:sp>
    <dsp:sp modelId="{6FB67C29-6265-FB4D-8DFA-1A8775ED2E6F}">
      <dsp:nvSpPr>
        <dsp:cNvPr id="0" name=""/>
        <dsp:cNvSpPr/>
      </dsp:nvSpPr>
      <dsp:spPr>
        <a:xfrm>
          <a:off x="2280144" y="3074446"/>
          <a:ext cx="492856" cy="91440"/>
        </a:xfrm>
        <a:custGeom>
          <a:avLst/>
          <a:gdLst/>
          <a:ahLst/>
          <a:cxnLst/>
          <a:rect l="0" t="0" r="0" b="0"/>
          <a:pathLst>
            <a:path>
              <a:moveTo>
                <a:pt x="0" y="45720"/>
              </a:moveTo>
              <a:lnTo>
                <a:pt x="492856" y="45720"/>
              </a:lnTo>
            </a:path>
          </a:pathLst>
        </a:custGeom>
        <a:noFill/>
        <a:ln w="9525" cap="flat" cmpd="sng" algn="ctr">
          <a:solidFill>
            <a:schemeClr val="accent2">
              <a:hueOff val="4681520"/>
              <a:satOff val="-5839"/>
              <a:lumOff val="1373"/>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486" y="3117549"/>
        <a:ext cx="26172" cy="5234"/>
      </dsp:txXfrm>
    </dsp:sp>
    <dsp:sp modelId="{9C5B1F9D-E2DC-9649-A71F-F6B9115D29D6}">
      <dsp:nvSpPr>
        <dsp:cNvPr id="0" name=""/>
        <dsp:cNvSpPr/>
      </dsp:nvSpPr>
      <dsp:spPr>
        <a:xfrm>
          <a:off x="6045" y="2437397"/>
          <a:ext cx="2275898" cy="1365538"/>
        </a:xfrm>
        <a:prstGeom prst="rect">
          <a:avLst/>
        </a:prstGeom>
        <a:solidFill>
          <a:schemeClr val="accent2">
            <a:hueOff val="3511140"/>
            <a:satOff val="-4379"/>
            <a:lumOff val="10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1521" tIns="117061" rIns="111521" bIns="117061" numCol="1" spcCol="1270" anchor="ctr" anchorCtr="0">
          <a:noAutofit/>
        </a:bodyPr>
        <a:lstStyle/>
        <a:p>
          <a:pPr marL="0" lvl="0" indent="0" algn="ctr" defTabSz="844550">
            <a:lnSpc>
              <a:spcPct val="90000"/>
            </a:lnSpc>
            <a:spcBef>
              <a:spcPct val="0"/>
            </a:spcBef>
            <a:spcAft>
              <a:spcPct val="35000"/>
            </a:spcAft>
            <a:buNone/>
          </a:pPr>
          <a:r>
            <a:rPr lang="en-US" sz="1900" kern="1200"/>
            <a:t>- p-value and confidence interval interpretation.</a:t>
          </a:r>
        </a:p>
      </dsp:txBody>
      <dsp:txXfrm>
        <a:off x="6045" y="2437397"/>
        <a:ext cx="2275898" cy="1365538"/>
      </dsp:txXfrm>
    </dsp:sp>
    <dsp:sp modelId="{2135EC36-14C0-9B4E-A45E-3F64AE750809}">
      <dsp:nvSpPr>
        <dsp:cNvPr id="0" name=""/>
        <dsp:cNvSpPr/>
      </dsp:nvSpPr>
      <dsp:spPr>
        <a:xfrm>
          <a:off x="2805400" y="2437397"/>
          <a:ext cx="2275898" cy="1365538"/>
        </a:xfrm>
        <a:prstGeom prst="rect">
          <a:avLst/>
        </a:prstGeom>
        <a:solidFill>
          <a:schemeClr val="accent2">
            <a:hueOff val="4681520"/>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1521" tIns="117061" rIns="111521" bIns="117061" numCol="1" spcCol="1270" anchor="ctr" anchorCtr="0">
          <a:noAutofit/>
        </a:bodyPr>
        <a:lstStyle/>
        <a:p>
          <a:pPr marL="0" lvl="0" indent="0" algn="ctr" defTabSz="844550">
            <a:lnSpc>
              <a:spcPct val="90000"/>
            </a:lnSpc>
            <a:spcBef>
              <a:spcPct val="0"/>
            </a:spcBef>
            <a:spcAft>
              <a:spcPct val="35000"/>
            </a:spcAft>
            <a:buNone/>
          </a:pPr>
          <a:r>
            <a:rPr lang="en-US" sz="1900" kern="1200"/>
            <a:t>- Decision: Reject or fail to reject the null hypothesis.</a:t>
          </a:r>
        </a:p>
      </dsp:txBody>
      <dsp:txXfrm>
        <a:off x="2805400" y="2437397"/>
        <a:ext cx="2275898" cy="136553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31FAA2-A5DB-8344-A1BD-120C188673B7}">
      <dsp:nvSpPr>
        <dsp:cNvPr id="0" name=""/>
        <dsp:cNvSpPr/>
      </dsp:nvSpPr>
      <dsp:spPr>
        <a:xfrm>
          <a:off x="0" y="80644"/>
          <a:ext cx="5000124" cy="1704690"/>
        </a:xfrm>
        <a:prstGeom prst="round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 Extrinsic treatment shows higher mean creativity but also higher variability.</a:t>
          </a:r>
        </a:p>
      </dsp:txBody>
      <dsp:txXfrm>
        <a:off x="83216" y="163860"/>
        <a:ext cx="4833692" cy="1538258"/>
      </dsp:txXfrm>
    </dsp:sp>
    <dsp:sp modelId="{8C615C7A-B805-364D-BB01-7BA44273C60B}">
      <dsp:nvSpPr>
        <dsp:cNvPr id="0" name=""/>
        <dsp:cNvSpPr/>
      </dsp:nvSpPr>
      <dsp:spPr>
        <a:xfrm>
          <a:off x="0" y="1874614"/>
          <a:ext cx="5000124" cy="1704690"/>
        </a:xfrm>
        <a:prstGeom prst="roundRect">
          <a:avLst/>
        </a:prstGeom>
        <a:gradFill rotWithShape="0">
          <a:gsLst>
            <a:gs pos="0">
              <a:schemeClr val="accent2">
                <a:hueOff val="2340760"/>
                <a:satOff val="-2919"/>
                <a:lumOff val="686"/>
                <a:alphaOff val="0"/>
                <a:tint val="100000"/>
                <a:shade val="100000"/>
                <a:satMod val="130000"/>
              </a:schemeClr>
            </a:gs>
            <a:gs pos="100000">
              <a:schemeClr val="accent2">
                <a:hueOff val="2340760"/>
                <a:satOff val="-2919"/>
                <a:lumOff val="686"/>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 Use intrinsic motivation for consistent creativity.</a:t>
          </a:r>
        </a:p>
      </dsp:txBody>
      <dsp:txXfrm>
        <a:off x="83216" y="1957830"/>
        <a:ext cx="4833692" cy="1538258"/>
      </dsp:txXfrm>
    </dsp:sp>
    <dsp:sp modelId="{A5B5DE5E-E220-F747-BA85-A2D9D64D3385}">
      <dsp:nvSpPr>
        <dsp:cNvPr id="0" name=""/>
        <dsp:cNvSpPr/>
      </dsp:nvSpPr>
      <dsp:spPr>
        <a:xfrm>
          <a:off x="0" y="3668585"/>
          <a:ext cx="5000124" cy="1704690"/>
        </a:xfrm>
        <a:prstGeom prst="roundRect">
          <a:avLst/>
        </a:prstGeom>
        <a:gradFill rotWithShape="0">
          <a:gsLst>
            <a:gs pos="0">
              <a:schemeClr val="accent2">
                <a:hueOff val="4681520"/>
                <a:satOff val="-5839"/>
                <a:lumOff val="1373"/>
                <a:alphaOff val="0"/>
                <a:tint val="100000"/>
                <a:shade val="100000"/>
                <a:satMod val="130000"/>
              </a:schemeClr>
            </a:gs>
            <a:gs pos="100000">
              <a:schemeClr val="accent2">
                <a:hueOff val="4681520"/>
                <a:satOff val="-5839"/>
                <a:lumOff val="1373"/>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 Consider external costs or practicality for extrinsic motivators.</a:t>
          </a:r>
        </a:p>
      </dsp:txBody>
      <dsp:txXfrm>
        <a:off x="83216" y="3751801"/>
        <a:ext cx="4833692" cy="153825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04225E-75A7-ED41-9153-234C89616125}">
      <dsp:nvSpPr>
        <dsp:cNvPr id="0" name=""/>
        <dsp:cNvSpPr/>
      </dsp:nvSpPr>
      <dsp:spPr>
        <a:xfrm>
          <a:off x="0" y="0"/>
          <a:ext cx="3647446" cy="1305401"/>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 Statistical Significance: Interpretation of p-value and confidence intervals.</a:t>
          </a:r>
        </a:p>
      </dsp:txBody>
      <dsp:txXfrm>
        <a:off x="38234" y="38234"/>
        <a:ext cx="2238815" cy="1228933"/>
      </dsp:txXfrm>
    </dsp:sp>
    <dsp:sp modelId="{B4136716-6CA0-2D40-8B50-20454D1C3196}">
      <dsp:nvSpPr>
        <dsp:cNvPr id="0" name=""/>
        <dsp:cNvSpPr/>
      </dsp:nvSpPr>
      <dsp:spPr>
        <a:xfrm>
          <a:off x="321833" y="1522968"/>
          <a:ext cx="3647446" cy="1305401"/>
        </a:xfrm>
        <a:prstGeom prst="roundRect">
          <a:avLst>
            <a:gd name="adj" fmla="val 10000"/>
          </a:avLst>
        </a:prstGeom>
        <a:solidFill>
          <a:schemeClr val="accent2">
            <a:hueOff val="2340760"/>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 Practical Significance: Real-world application of findings.</a:t>
          </a:r>
        </a:p>
      </dsp:txBody>
      <dsp:txXfrm>
        <a:off x="360067" y="1561202"/>
        <a:ext cx="2400633" cy="1228933"/>
      </dsp:txXfrm>
    </dsp:sp>
    <dsp:sp modelId="{02913910-2D04-8D41-9E81-05B28F55F608}">
      <dsp:nvSpPr>
        <dsp:cNvPr id="0" name=""/>
        <dsp:cNvSpPr/>
      </dsp:nvSpPr>
      <dsp:spPr>
        <a:xfrm>
          <a:off x="643666" y="3045936"/>
          <a:ext cx="3647446" cy="1305401"/>
        </a:xfrm>
        <a:prstGeom prst="roundRect">
          <a:avLst>
            <a:gd name="adj" fmla="val 10000"/>
          </a:avLst>
        </a:prstGeom>
        <a:solidFill>
          <a:schemeClr val="accent2">
            <a:hueOff val="4681520"/>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 Cost-benefit analysis for motivation strategies.</a:t>
          </a:r>
        </a:p>
      </dsp:txBody>
      <dsp:txXfrm>
        <a:off x="681900" y="3084170"/>
        <a:ext cx="2400633" cy="1228933"/>
      </dsp:txXfrm>
    </dsp:sp>
    <dsp:sp modelId="{4E8E6DB5-225E-234A-8073-153827B2A505}">
      <dsp:nvSpPr>
        <dsp:cNvPr id="0" name=""/>
        <dsp:cNvSpPr/>
      </dsp:nvSpPr>
      <dsp:spPr>
        <a:xfrm>
          <a:off x="2798935" y="989929"/>
          <a:ext cx="848510" cy="848510"/>
        </a:xfrm>
        <a:prstGeom prst="downArrow">
          <a:avLst>
            <a:gd name="adj1" fmla="val 55000"/>
            <a:gd name="adj2" fmla="val 45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2989850" y="989929"/>
        <a:ext cx="466680" cy="638504"/>
      </dsp:txXfrm>
    </dsp:sp>
    <dsp:sp modelId="{27C77386-E9F4-0C44-AE1F-235DE38D7640}">
      <dsp:nvSpPr>
        <dsp:cNvPr id="0" name=""/>
        <dsp:cNvSpPr/>
      </dsp:nvSpPr>
      <dsp:spPr>
        <a:xfrm>
          <a:off x="3120768" y="2504195"/>
          <a:ext cx="848510" cy="848510"/>
        </a:xfrm>
        <a:prstGeom prst="downArrow">
          <a:avLst>
            <a:gd name="adj1" fmla="val 55000"/>
            <a:gd name="adj2" fmla="val 45000"/>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3311683" y="2504195"/>
        <a:ext cx="466680" cy="63850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5A87D4-904C-3349-A853-D7A74EADE0B7}">
      <dsp:nvSpPr>
        <dsp:cNvPr id="0" name=""/>
        <dsp:cNvSpPr/>
      </dsp:nvSpPr>
      <dsp:spPr>
        <a:xfrm>
          <a:off x="2280144" y="1185451"/>
          <a:ext cx="492856" cy="91440"/>
        </a:xfrm>
        <a:custGeom>
          <a:avLst/>
          <a:gdLst/>
          <a:ahLst/>
          <a:cxnLst/>
          <a:rect l="0" t="0" r="0" b="0"/>
          <a:pathLst>
            <a:path>
              <a:moveTo>
                <a:pt x="0" y="45720"/>
              </a:moveTo>
              <a:lnTo>
                <a:pt x="492856"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486" y="1228553"/>
        <a:ext cx="26172" cy="5234"/>
      </dsp:txXfrm>
    </dsp:sp>
    <dsp:sp modelId="{DD1397F4-C733-1C42-ADA3-3B05E4F76665}">
      <dsp:nvSpPr>
        <dsp:cNvPr id="0" name=""/>
        <dsp:cNvSpPr/>
      </dsp:nvSpPr>
      <dsp:spPr>
        <a:xfrm>
          <a:off x="6045" y="548401"/>
          <a:ext cx="2275898" cy="1365538"/>
        </a:xfrm>
        <a:prstGeom prst="rect">
          <a:avLst/>
        </a:prstGeom>
        <a:solidFill>
          <a:schemeClr val="accent6"/>
        </a:solid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1521" tIns="117061" rIns="111521" bIns="117061" numCol="1" spcCol="1270" anchor="ctr" anchorCtr="0">
          <a:noAutofit/>
        </a:bodyPr>
        <a:lstStyle/>
        <a:p>
          <a:pPr marL="0" lvl="0" indent="0" algn="ctr" defTabSz="889000">
            <a:lnSpc>
              <a:spcPct val="90000"/>
            </a:lnSpc>
            <a:spcBef>
              <a:spcPct val="0"/>
            </a:spcBef>
            <a:spcAft>
              <a:spcPct val="35000"/>
            </a:spcAft>
            <a:buNone/>
          </a:pPr>
          <a:r>
            <a:rPr lang="en-US" sz="2000" kern="1200" dirty="0"/>
            <a:t>- Findings:</a:t>
          </a:r>
        </a:p>
      </dsp:txBody>
      <dsp:txXfrm>
        <a:off x="6045" y="548401"/>
        <a:ext cx="2275898" cy="1365538"/>
      </dsp:txXfrm>
    </dsp:sp>
    <dsp:sp modelId="{7D54BCDD-B1A3-4A42-8728-A74AB293F393}">
      <dsp:nvSpPr>
        <dsp:cNvPr id="0" name=""/>
        <dsp:cNvSpPr/>
      </dsp:nvSpPr>
      <dsp:spPr>
        <a:xfrm>
          <a:off x="5079499" y="1185451"/>
          <a:ext cx="492856" cy="91440"/>
        </a:xfrm>
        <a:custGeom>
          <a:avLst/>
          <a:gdLst/>
          <a:ahLst/>
          <a:cxnLst/>
          <a:rect l="0" t="0" r="0" b="0"/>
          <a:pathLst>
            <a:path>
              <a:moveTo>
                <a:pt x="0" y="45720"/>
              </a:moveTo>
              <a:lnTo>
                <a:pt x="492856"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12841" y="1228553"/>
        <a:ext cx="26172" cy="5234"/>
      </dsp:txXfrm>
    </dsp:sp>
    <dsp:sp modelId="{3C84F055-E90A-424B-9E9D-41752074BAA4}">
      <dsp:nvSpPr>
        <dsp:cNvPr id="0" name=""/>
        <dsp:cNvSpPr/>
      </dsp:nvSpPr>
      <dsp:spPr>
        <a:xfrm>
          <a:off x="2805400" y="548401"/>
          <a:ext cx="2275898" cy="1365538"/>
        </a:xfrm>
        <a:prstGeom prst="rect">
          <a:avLst/>
        </a:prstGeom>
        <a:solidFill>
          <a:schemeClr val="bg2"/>
        </a:solid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1521" tIns="117061" rIns="111521" bIns="117061" numCol="1" spcCol="1270" anchor="ctr" anchorCtr="0">
          <a:noAutofit/>
        </a:bodyPr>
        <a:lstStyle/>
        <a:p>
          <a:pPr marL="0" lvl="0" indent="0" algn="ctr" defTabSz="889000">
            <a:lnSpc>
              <a:spcPct val="90000"/>
            </a:lnSpc>
            <a:spcBef>
              <a:spcPct val="0"/>
            </a:spcBef>
            <a:spcAft>
              <a:spcPct val="35000"/>
            </a:spcAft>
            <a:buNone/>
          </a:pPr>
          <a:r>
            <a:rPr lang="en-US" sz="2000" kern="1200" dirty="0"/>
            <a:t>- Treatment type influences creativity scores.</a:t>
          </a:r>
        </a:p>
      </dsp:txBody>
      <dsp:txXfrm>
        <a:off x="2805400" y="548401"/>
        <a:ext cx="2275898" cy="1365538"/>
      </dsp:txXfrm>
    </dsp:sp>
    <dsp:sp modelId="{B87CA518-B3BF-6B4D-BC92-2996C0A1979F}">
      <dsp:nvSpPr>
        <dsp:cNvPr id="0" name=""/>
        <dsp:cNvSpPr/>
      </dsp:nvSpPr>
      <dsp:spPr>
        <a:xfrm>
          <a:off x="1143995" y="1912140"/>
          <a:ext cx="5598709" cy="492856"/>
        </a:xfrm>
        <a:custGeom>
          <a:avLst/>
          <a:gdLst/>
          <a:ahLst/>
          <a:cxnLst/>
          <a:rect l="0" t="0" r="0" b="0"/>
          <a:pathLst>
            <a:path>
              <a:moveTo>
                <a:pt x="5598709" y="0"/>
              </a:moveTo>
              <a:lnTo>
                <a:pt x="5598709" y="263528"/>
              </a:lnTo>
              <a:lnTo>
                <a:pt x="0" y="263528"/>
              </a:lnTo>
              <a:lnTo>
                <a:pt x="0" y="492856"/>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02771" y="2155951"/>
        <a:ext cx="281156" cy="5234"/>
      </dsp:txXfrm>
    </dsp:sp>
    <dsp:sp modelId="{BD40DB0A-9443-3442-8506-95C173810B7E}">
      <dsp:nvSpPr>
        <dsp:cNvPr id="0" name=""/>
        <dsp:cNvSpPr/>
      </dsp:nvSpPr>
      <dsp:spPr>
        <a:xfrm>
          <a:off x="5604755" y="548401"/>
          <a:ext cx="2275898" cy="1365538"/>
        </a:xfrm>
        <a:prstGeom prst="rect">
          <a:avLst/>
        </a:prstGeom>
        <a:solidFill>
          <a:schemeClr val="accent5"/>
        </a:solid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1521" tIns="117061" rIns="111521" bIns="117061" numCol="1" spcCol="1270" anchor="ctr" anchorCtr="0">
          <a:noAutofit/>
        </a:bodyPr>
        <a:lstStyle/>
        <a:p>
          <a:pPr marL="0" lvl="0" indent="0" algn="ctr" defTabSz="889000">
            <a:lnSpc>
              <a:spcPct val="90000"/>
            </a:lnSpc>
            <a:spcBef>
              <a:spcPct val="0"/>
            </a:spcBef>
            <a:spcAft>
              <a:spcPct val="35000"/>
            </a:spcAft>
            <a:buNone/>
          </a:pPr>
          <a:r>
            <a:rPr lang="en-US" sz="2000" kern="1200" dirty="0"/>
            <a:t>- Statistical evidence supports the differences.</a:t>
          </a:r>
        </a:p>
      </dsp:txBody>
      <dsp:txXfrm>
        <a:off x="5604755" y="548401"/>
        <a:ext cx="2275898" cy="1365538"/>
      </dsp:txXfrm>
    </dsp:sp>
    <dsp:sp modelId="{2758EEF2-3484-1C4C-B4CB-10B55D9745BF}">
      <dsp:nvSpPr>
        <dsp:cNvPr id="0" name=""/>
        <dsp:cNvSpPr/>
      </dsp:nvSpPr>
      <dsp:spPr>
        <a:xfrm>
          <a:off x="2280144" y="3074446"/>
          <a:ext cx="492856" cy="91440"/>
        </a:xfrm>
        <a:custGeom>
          <a:avLst/>
          <a:gdLst/>
          <a:ahLst/>
          <a:cxnLst/>
          <a:rect l="0" t="0" r="0" b="0"/>
          <a:pathLst>
            <a:path>
              <a:moveTo>
                <a:pt x="0" y="45720"/>
              </a:moveTo>
              <a:lnTo>
                <a:pt x="492856"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486" y="3117549"/>
        <a:ext cx="26172" cy="5234"/>
      </dsp:txXfrm>
    </dsp:sp>
    <dsp:sp modelId="{BFD38068-96CA-FB4B-92B5-63BE81EC1640}">
      <dsp:nvSpPr>
        <dsp:cNvPr id="0" name=""/>
        <dsp:cNvSpPr/>
      </dsp:nvSpPr>
      <dsp:spPr>
        <a:xfrm>
          <a:off x="6045" y="2437397"/>
          <a:ext cx="2275898" cy="1365538"/>
        </a:xfrm>
        <a:prstGeom prst="rect">
          <a:avLst/>
        </a:prstGeom>
        <a:solidFill>
          <a:schemeClr val="accent6"/>
        </a:solid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1521" tIns="117061" rIns="111521" bIns="117061" numCol="1" spcCol="1270" anchor="ctr" anchorCtr="0">
          <a:noAutofit/>
        </a:bodyPr>
        <a:lstStyle/>
        <a:p>
          <a:pPr marL="0" lvl="0" indent="0" algn="ctr" defTabSz="889000">
            <a:lnSpc>
              <a:spcPct val="90000"/>
            </a:lnSpc>
            <a:spcBef>
              <a:spcPct val="0"/>
            </a:spcBef>
            <a:spcAft>
              <a:spcPct val="35000"/>
            </a:spcAft>
            <a:buNone/>
          </a:pPr>
          <a:r>
            <a:rPr lang="en-US" sz="2000" kern="1200"/>
            <a:t>- Future Directions:</a:t>
          </a:r>
        </a:p>
      </dsp:txBody>
      <dsp:txXfrm>
        <a:off x="6045" y="2437397"/>
        <a:ext cx="2275898" cy="1365538"/>
      </dsp:txXfrm>
    </dsp:sp>
    <dsp:sp modelId="{576F54BF-5507-BB49-9E0E-907A6F292218}">
      <dsp:nvSpPr>
        <dsp:cNvPr id="0" name=""/>
        <dsp:cNvSpPr/>
      </dsp:nvSpPr>
      <dsp:spPr>
        <a:xfrm>
          <a:off x="5079499" y="3074446"/>
          <a:ext cx="492856" cy="91440"/>
        </a:xfrm>
        <a:custGeom>
          <a:avLst/>
          <a:gdLst/>
          <a:ahLst/>
          <a:cxnLst/>
          <a:rect l="0" t="0" r="0" b="0"/>
          <a:pathLst>
            <a:path>
              <a:moveTo>
                <a:pt x="0" y="45720"/>
              </a:moveTo>
              <a:lnTo>
                <a:pt x="492856" y="45720"/>
              </a:lnTo>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12841" y="3117549"/>
        <a:ext cx="26172" cy="5234"/>
      </dsp:txXfrm>
    </dsp:sp>
    <dsp:sp modelId="{5A5518B8-8376-474A-9D52-E082136FC66E}">
      <dsp:nvSpPr>
        <dsp:cNvPr id="0" name=""/>
        <dsp:cNvSpPr/>
      </dsp:nvSpPr>
      <dsp:spPr>
        <a:xfrm>
          <a:off x="2805400" y="2437397"/>
          <a:ext cx="2275898" cy="1365538"/>
        </a:xfrm>
        <a:prstGeom prst="rect">
          <a:avLst/>
        </a:prstGeom>
        <a:solidFill>
          <a:schemeClr val="bg2"/>
        </a:solid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1521" tIns="117061" rIns="111521" bIns="117061" numCol="1" spcCol="1270" anchor="ctr" anchorCtr="0">
          <a:noAutofit/>
        </a:bodyPr>
        <a:lstStyle/>
        <a:p>
          <a:pPr marL="0" lvl="0" indent="0" algn="ctr" defTabSz="889000">
            <a:lnSpc>
              <a:spcPct val="90000"/>
            </a:lnSpc>
            <a:spcBef>
              <a:spcPct val="0"/>
            </a:spcBef>
            <a:spcAft>
              <a:spcPct val="35000"/>
            </a:spcAft>
            <a:buNone/>
          </a:pPr>
          <a:r>
            <a:rPr lang="en-US" sz="2000" kern="1200" dirty="0"/>
            <a:t>- Investigate underlying mechanisms of motivation.</a:t>
          </a:r>
        </a:p>
      </dsp:txBody>
      <dsp:txXfrm>
        <a:off x="2805400" y="2437397"/>
        <a:ext cx="2275898" cy="1365538"/>
      </dsp:txXfrm>
    </dsp:sp>
    <dsp:sp modelId="{927878E5-34B9-4541-AF0D-6B305717EF28}">
      <dsp:nvSpPr>
        <dsp:cNvPr id="0" name=""/>
        <dsp:cNvSpPr/>
      </dsp:nvSpPr>
      <dsp:spPr>
        <a:xfrm>
          <a:off x="5604755" y="2437397"/>
          <a:ext cx="2275898" cy="1365538"/>
        </a:xfrm>
        <a:prstGeom prst="rect">
          <a:avLst/>
        </a:prstGeom>
        <a:solidFill>
          <a:schemeClr val="accent5"/>
        </a:solid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1521" tIns="117061" rIns="111521" bIns="117061" numCol="1" spcCol="1270" anchor="ctr" anchorCtr="0">
          <a:noAutofit/>
        </a:bodyPr>
        <a:lstStyle/>
        <a:p>
          <a:pPr marL="0" lvl="0" indent="0" algn="ctr" defTabSz="889000">
            <a:lnSpc>
              <a:spcPct val="90000"/>
            </a:lnSpc>
            <a:spcBef>
              <a:spcPct val="0"/>
            </a:spcBef>
            <a:spcAft>
              <a:spcPct val="35000"/>
            </a:spcAft>
            <a:buNone/>
          </a:pPr>
          <a:r>
            <a:rPr lang="en-US" sz="2000" kern="1200" dirty="0"/>
            <a:t>- Explore broader applications of findings.</a:t>
          </a:r>
        </a:p>
      </dsp:txBody>
      <dsp:txXfrm>
        <a:off x="5604755" y="2437397"/>
        <a:ext cx="2275898" cy="136553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9.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7A51AE-FD4F-7544-9D3A-659CF13A0576}" type="datetimeFigureOut">
              <a:rPr lang="en-US" smtClean="0"/>
              <a:t>1/16/25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4A5C1-17E8-F543-9B33-135B19AD6243}" type="slidenum">
              <a:rPr lang="en-US" smtClean="0"/>
              <a:t>‹#›</a:t>
            </a:fld>
            <a:endParaRPr lang="en-US"/>
          </a:p>
        </p:txBody>
      </p:sp>
    </p:spTree>
    <p:extLst>
      <p:ext uri="{BB962C8B-B14F-4D97-AF65-F5344CB8AC3E}">
        <p14:creationId xmlns:p14="http://schemas.microsoft.com/office/powerpoint/2010/main" val="2330463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04A5C1-17E8-F543-9B33-135B19AD6243}" type="slidenum">
              <a:rPr lang="en-US" smtClean="0"/>
              <a:t>48</a:t>
            </a:fld>
            <a:endParaRPr lang="en-US"/>
          </a:p>
        </p:txBody>
      </p:sp>
    </p:spTree>
    <p:extLst>
      <p:ext uri="{BB962C8B-B14F-4D97-AF65-F5344CB8AC3E}">
        <p14:creationId xmlns:p14="http://schemas.microsoft.com/office/powerpoint/2010/main" val="1683647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1/16/25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1/16/25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1/16/25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1/16/25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smu365-my.sharepoint.com/:u:/r/personal/jarocha_smu_edu/Documents/DS%206371%20-%20Unit%202/FLS_Unit_2_analysis.html?csf=1&amp;web=1&amp;e=JKUJlS"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4.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5.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github.com/jonx0037/-ds6371-unit-2-fls" TargetMode="External"/><Relationship Id="rId5" Type="http://schemas.openxmlformats.org/officeDocument/2006/relationships/hyperlink" Target="mailto:jarocha@smu.edu" TargetMode="External"/><Relationship Id="rId4" Type="http://schemas.openxmlformats.org/officeDocument/2006/relationships/image" Target="../media/image3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A930249-8242-4E2B-AF17-C01826488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BDD999-C5E1-4B3E-A710-768673819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5" name="Picture 4" descr="Sample being pipetted into a petri dish">
            <a:extLst>
              <a:ext uri="{FF2B5EF4-FFF2-40B4-BE49-F238E27FC236}">
                <a16:creationId xmlns:a16="http://schemas.microsoft.com/office/drawing/2014/main" id="{EC3DECF8-0F8C-33F6-2B23-2D75B13B9061}"/>
              </a:ext>
            </a:extLst>
          </p:cNvPr>
          <p:cNvPicPr>
            <a:picLocks noChangeAspect="1"/>
          </p:cNvPicPr>
          <p:nvPr/>
        </p:nvPicPr>
        <p:blipFill>
          <a:blip r:embed="rId2">
            <a:alphaModFix amt="60000"/>
          </a:blip>
          <a:srcRect l="333" r="-2" b="-2"/>
          <a:stretch/>
        </p:blipFill>
        <p:spPr>
          <a:xfrm>
            <a:off x="20" y="10"/>
            <a:ext cx="9143980" cy="6857990"/>
          </a:xfrm>
          <a:prstGeom prst="rect">
            <a:avLst/>
          </a:prstGeom>
        </p:spPr>
      </p:pic>
      <p:sp>
        <p:nvSpPr>
          <p:cNvPr id="2" name="Title 1"/>
          <p:cNvSpPr>
            <a:spLocks noGrp="1"/>
          </p:cNvSpPr>
          <p:nvPr>
            <p:ph type="ctrTitle"/>
          </p:nvPr>
        </p:nvSpPr>
        <p:spPr>
          <a:xfrm>
            <a:off x="898635" y="1122363"/>
            <a:ext cx="7346728" cy="2220775"/>
          </a:xfrm>
        </p:spPr>
        <p:txBody>
          <a:bodyPr>
            <a:normAutofit/>
          </a:bodyPr>
          <a:lstStyle/>
          <a:p>
            <a:r>
              <a:rPr lang="en-US" sz="4500" dirty="0">
                <a:solidFill>
                  <a:srgbClr val="FFFFFF"/>
                </a:solidFill>
              </a:rPr>
              <a:t>For Live Session: Unit 2</a:t>
            </a:r>
          </a:p>
        </p:txBody>
      </p:sp>
      <p:sp>
        <p:nvSpPr>
          <p:cNvPr id="3" name="Subtitle 2"/>
          <p:cNvSpPr>
            <a:spLocks noGrp="1"/>
          </p:cNvSpPr>
          <p:nvPr>
            <p:ph type="subTitle" idx="1"/>
          </p:nvPr>
        </p:nvSpPr>
        <p:spPr>
          <a:xfrm>
            <a:off x="898635" y="3514853"/>
            <a:ext cx="7346728" cy="2057043"/>
          </a:xfrm>
        </p:spPr>
        <p:txBody>
          <a:bodyPr>
            <a:normAutofit/>
          </a:bodyPr>
          <a:lstStyle/>
          <a:p>
            <a:pPr>
              <a:lnSpc>
                <a:spcPct val="90000"/>
              </a:lnSpc>
            </a:pPr>
            <a:r>
              <a:rPr lang="en-US" dirty="0">
                <a:solidFill>
                  <a:srgbClr val="FFFFFF"/>
                </a:solidFill>
              </a:rPr>
              <a:t>A Statistical Exploration of Motivation and Creativity</a:t>
            </a:r>
          </a:p>
          <a:p>
            <a:pPr>
              <a:lnSpc>
                <a:spcPct val="90000"/>
              </a:lnSpc>
            </a:pPr>
            <a:r>
              <a:rPr lang="en-US" dirty="0">
                <a:solidFill>
                  <a:srgbClr val="FFFFFF"/>
                </a:solidFill>
              </a:rPr>
              <a:t>Jonathan A. Rocha</a:t>
            </a:r>
          </a:p>
          <a:p>
            <a:pPr>
              <a:lnSpc>
                <a:spcPct val="90000"/>
              </a:lnSpc>
            </a:pPr>
            <a:r>
              <a:rPr lang="en-US" dirty="0">
                <a:solidFill>
                  <a:srgbClr val="FFFFFF"/>
                </a:solidFill>
              </a:rPr>
              <a:t>FLS Unit 2 Assignment - January 2025</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25FDC-1FCB-4BCB-EA02-D2EF1D99CD76}"/>
              </a:ext>
            </a:extLst>
          </p:cNvPr>
          <p:cNvSpPr>
            <a:spLocks noGrp="1"/>
          </p:cNvSpPr>
          <p:nvPr>
            <p:ph type="title"/>
          </p:nvPr>
        </p:nvSpPr>
        <p:spPr/>
        <p:txBody>
          <a:bodyPr>
            <a:normAutofit fontScale="90000"/>
          </a:bodyPr>
          <a:lstStyle/>
          <a:p>
            <a:r>
              <a:rPr lang="en-US" dirty="0">
                <a:solidFill>
                  <a:schemeClr val="bg2"/>
                </a:solidFill>
              </a:rPr>
              <a:t>Central Limit Theorem Simulation Results and Analysis</a:t>
            </a:r>
          </a:p>
        </p:txBody>
      </p:sp>
      <p:sp>
        <p:nvSpPr>
          <p:cNvPr id="3" name="TextBox 2">
            <a:extLst>
              <a:ext uri="{FF2B5EF4-FFF2-40B4-BE49-F238E27FC236}">
                <a16:creationId xmlns:a16="http://schemas.microsoft.com/office/drawing/2014/main" id="{0FD2CE88-6637-397D-CBD4-04362DB30F1D}"/>
              </a:ext>
            </a:extLst>
          </p:cNvPr>
          <p:cNvSpPr txBox="1"/>
          <p:nvPr/>
        </p:nvSpPr>
        <p:spPr>
          <a:xfrm>
            <a:off x="308008" y="1694046"/>
            <a:ext cx="8681988" cy="4401205"/>
          </a:xfrm>
          <a:prstGeom prst="rect">
            <a:avLst/>
          </a:prstGeom>
          <a:noFill/>
        </p:spPr>
        <p:txBody>
          <a:bodyPr wrap="square" rtlCol="0">
            <a:spAutoFit/>
          </a:bodyPr>
          <a:lstStyle/>
          <a:p>
            <a:r>
              <a:rPr lang="en-US" sz="2400" b="1" dirty="0">
                <a:solidFill>
                  <a:schemeClr val="bg2"/>
                </a:solidFill>
              </a:rPr>
              <a:t>Initial Simulation (n = 5)</a:t>
            </a:r>
          </a:p>
          <a:p>
            <a:endParaRPr lang="en-US" dirty="0">
              <a:solidFill>
                <a:schemeClr val="bg2"/>
              </a:solidFill>
            </a:endParaRPr>
          </a:p>
          <a:p>
            <a:r>
              <a:rPr lang="en-US" sz="2000" dirty="0">
                <a:solidFill>
                  <a:schemeClr val="bg2"/>
                </a:solidFill>
              </a:rPr>
              <a:t>Using 500 random samples of size 5, we observe the following characteristics:</a:t>
            </a:r>
          </a:p>
          <a:p>
            <a:endParaRPr lang="en-US" sz="2000" dirty="0">
              <a:solidFill>
                <a:schemeClr val="bg2"/>
              </a:solidFill>
            </a:endParaRPr>
          </a:p>
          <a:p>
            <a:r>
              <a:rPr lang="en-US" sz="2000" dirty="0">
                <a:solidFill>
                  <a:schemeClr val="bg2"/>
                </a:solidFill>
              </a:rPr>
              <a:t>The mean of the 500 sample means centers around the population mean of the word lengths. This demonstrates the unbiased nature of sample means as an estimator of the population mean. The standard deviation of these 500 sample means is notably smaller than the population standard deviation, showing the reduced variability in sampling distributions compared to the original population.</a:t>
            </a:r>
          </a:p>
          <a:p>
            <a:endParaRPr lang="en-US" sz="2000" dirty="0">
              <a:solidFill>
                <a:schemeClr val="bg2"/>
              </a:solidFill>
            </a:endParaRPr>
          </a:p>
          <a:p>
            <a:r>
              <a:rPr lang="en-US" sz="2000" dirty="0">
                <a:solidFill>
                  <a:schemeClr val="bg2"/>
                </a:solidFill>
              </a:rPr>
              <a:t>The distribution of the 500 sample means begins to show a roughly normal shape, with some remaining skewness and variability due to the small sample size. This illustrates the early stages of the Central Limit Theorem taking effect.</a:t>
            </a:r>
          </a:p>
          <a:p>
            <a:endParaRPr lang="en-US" dirty="0">
              <a:solidFill>
                <a:schemeClr val="bg2"/>
              </a:solidFill>
            </a:endParaRPr>
          </a:p>
        </p:txBody>
      </p:sp>
    </p:spTree>
    <p:extLst>
      <p:ext uri="{BB962C8B-B14F-4D97-AF65-F5344CB8AC3E}">
        <p14:creationId xmlns:p14="http://schemas.microsoft.com/office/powerpoint/2010/main" val="20056796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 calcmode="lin" valueType="num">
                                      <p:cBhvr>
                                        <p:cTn id="15"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1"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1"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blinds(horizontal)">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F8B13-C3B4-6E0D-45BA-3A88DB8169C6}"/>
              </a:ext>
            </a:extLst>
          </p:cNvPr>
          <p:cNvSpPr>
            <a:spLocks noGrp="1"/>
          </p:cNvSpPr>
          <p:nvPr>
            <p:ph type="title"/>
          </p:nvPr>
        </p:nvSpPr>
        <p:spPr>
          <a:gradFill>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txBody>
          <a:bodyPr>
            <a:normAutofit fontScale="90000"/>
          </a:bodyPr>
          <a:lstStyle/>
          <a:p>
            <a:r>
              <a:rPr lang="en-US" dirty="0">
                <a:solidFill>
                  <a:schemeClr val="bg2"/>
                </a:solidFill>
              </a:rPr>
              <a:t>Comparative Analysis Across Sample Sizes</a:t>
            </a:r>
          </a:p>
        </p:txBody>
      </p:sp>
      <p:sp>
        <p:nvSpPr>
          <p:cNvPr id="3" name="Text Placeholder 2">
            <a:extLst>
              <a:ext uri="{FF2B5EF4-FFF2-40B4-BE49-F238E27FC236}">
                <a16:creationId xmlns:a16="http://schemas.microsoft.com/office/drawing/2014/main" id="{37B9E7D4-ADDE-FF85-E37D-F76ECFA0AB11}"/>
              </a:ext>
            </a:extLst>
          </p:cNvPr>
          <p:cNvSpPr>
            <a:spLocks noGrp="1"/>
          </p:cNvSpPr>
          <p:nvPr>
            <p:ph type="body" idx="1"/>
          </p:nvPr>
        </p:nvSpPr>
        <p:spPr/>
        <p:txBody>
          <a:bodyPr/>
          <a:lstStyle/>
          <a:p>
            <a:r>
              <a:rPr lang="en-US" dirty="0">
                <a:solidFill>
                  <a:schemeClr val="bg2"/>
                </a:solidFill>
              </a:rPr>
              <a:t>Sample Size = 10</a:t>
            </a:r>
          </a:p>
        </p:txBody>
      </p:sp>
      <p:sp>
        <p:nvSpPr>
          <p:cNvPr id="4" name="Content Placeholder 3">
            <a:extLst>
              <a:ext uri="{FF2B5EF4-FFF2-40B4-BE49-F238E27FC236}">
                <a16:creationId xmlns:a16="http://schemas.microsoft.com/office/drawing/2014/main" id="{289B63DC-28DE-0AB0-6DE1-B52F1522F9D2}"/>
              </a:ext>
            </a:extLst>
          </p:cNvPr>
          <p:cNvSpPr>
            <a:spLocks noGrp="1"/>
          </p:cNvSpPr>
          <p:nvPr>
            <p:ph sz="half" idx="2"/>
          </p:nvPr>
        </p:nvSpPr>
        <p:spPr/>
        <p:txBody>
          <a:bodyPr>
            <a:normAutofit fontScale="92500" lnSpcReduction="10000"/>
          </a:bodyPr>
          <a:lstStyle/>
          <a:p>
            <a:pPr marL="0" indent="0">
              <a:buNone/>
            </a:pPr>
            <a:r>
              <a:rPr lang="en-US" dirty="0">
                <a:solidFill>
                  <a:schemeClr val="bg2"/>
                </a:solidFill>
              </a:rPr>
              <a:t>The sampling distribution shows improved normality compared to n=5. The standard deviation of sample means decreases as expected, following the relationship </a:t>
            </a:r>
            <a:r>
              <a:rPr lang="el-GR" dirty="0">
                <a:solidFill>
                  <a:schemeClr val="bg2"/>
                </a:solidFill>
              </a:rPr>
              <a:t>σ/√</a:t>
            </a:r>
            <a:r>
              <a:rPr lang="en-US" dirty="0">
                <a:solidFill>
                  <a:schemeClr val="bg2"/>
                </a:solidFill>
              </a:rPr>
              <a:t>n. The center remains stable around the population mean, demonstrating the consistency of the estimator.</a:t>
            </a:r>
          </a:p>
        </p:txBody>
      </p:sp>
      <p:sp>
        <p:nvSpPr>
          <p:cNvPr id="5" name="Text Placeholder 4">
            <a:extLst>
              <a:ext uri="{FF2B5EF4-FFF2-40B4-BE49-F238E27FC236}">
                <a16:creationId xmlns:a16="http://schemas.microsoft.com/office/drawing/2014/main" id="{7447B6D1-C2FB-5662-19D2-6430B919B2AD}"/>
              </a:ext>
            </a:extLst>
          </p:cNvPr>
          <p:cNvSpPr>
            <a:spLocks noGrp="1"/>
          </p:cNvSpPr>
          <p:nvPr>
            <p:ph type="body" sz="quarter" idx="3"/>
          </p:nvPr>
        </p:nvSpPr>
        <p:spPr/>
        <p:txBody>
          <a:bodyPr/>
          <a:lstStyle/>
          <a:p>
            <a:r>
              <a:rPr lang="en-US" dirty="0">
                <a:solidFill>
                  <a:schemeClr val="bg2"/>
                </a:solidFill>
              </a:rPr>
              <a:t>Sample Size = 20</a:t>
            </a:r>
          </a:p>
        </p:txBody>
      </p:sp>
      <p:sp>
        <p:nvSpPr>
          <p:cNvPr id="6" name="Content Placeholder 5">
            <a:extLst>
              <a:ext uri="{FF2B5EF4-FFF2-40B4-BE49-F238E27FC236}">
                <a16:creationId xmlns:a16="http://schemas.microsoft.com/office/drawing/2014/main" id="{4AA7654C-8EB7-B5D0-301F-D76FFF766120}"/>
              </a:ext>
            </a:extLst>
          </p:cNvPr>
          <p:cNvSpPr>
            <a:spLocks noGrp="1"/>
          </p:cNvSpPr>
          <p:nvPr>
            <p:ph sz="quarter" idx="4"/>
          </p:nvPr>
        </p:nvSpPr>
        <p:spPr/>
        <p:txBody>
          <a:bodyPr>
            <a:normAutofit fontScale="92500" lnSpcReduction="10000"/>
          </a:bodyPr>
          <a:lstStyle/>
          <a:p>
            <a:pPr marL="0" indent="0">
              <a:buNone/>
            </a:pPr>
            <a:r>
              <a:rPr lang="en-US" dirty="0">
                <a:solidFill>
                  <a:schemeClr val="bg2"/>
                </a:solidFill>
              </a:rPr>
              <a:t>With this larger sample size, we observe:</a:t>
            </a:r>
          </a:p>
          <a:p>
            <a:r>
              <a:rPr lang="en-US" dirty="0">
                <a:solidFill>
                  <a:schemeClr val="bg2"/>
                </a:solidFill>
              </a:rPr>
              <a:t>Further reduction in the spread of sample means</a:t>
            </a:r>
          </a:p>
          <a:p>
            <a:r>
              <a:rPr lang="en-US" dirty="0">
                <a:solidFill>
                  <a:schemeClr val="bg2"/>
                </a:solidFill>
              </a:rPr>
              <a:t>More pronounced normality in the distribution</a:t>
            </a:r>
          </a:p>
          <a:p>
            <a:r>
              <a:rPr lang="en-US" dirty="0">
                <a:solidFill>
                  <a:schemeClr val="bg2"/>
                </a:solidFill>
              </a:rPr>
              <a:t>Maintained centering around the population mean</a:t>
            </a:r>
          </a:p>
          <a:p>
            <a:r>
              <a:rPr lang="en-US" dirty="0">
                <a:solidFill>
                  <a:schemeClr val="bg2"/>
                </a:solidFill>
              </a:rPr>
              <a:t>Standard error closely matching the theoretical </a:t>
            </a:r>
            <a:r>
              <a:rPr lang="el-GR" dirty="0">
                <a:solidFill>
                  <a:schemeClr val="bg2"/>
                </a:solidFill>
              </a:rPr>
              <a:t>σ/√20</a:t>
            </a:r>
            <a:endParaRPr lang="en-US" dirty="0">
              <a:solidFill>
                <a:schemeClr val="bg2"/>
              </a:solidFill>
            </a:endParaRPr>
          </a:p>
        </p:txBody>
      </p:sp>
    </p:spTree>
    <p:extLst>
      <p:ext uri="{BB962C8B-B14F-4D97-AF65-F5344CB8AC3E}">
        <p14:creationId xmlns:p14="http://schemas.microsoft.com/office/powerpoint/2010/main" val="2789367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blinds(horizontal)">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blinds(horizontal)">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blinds(horizontal)">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blinds(horizontal)">
                                      <p:cBhvr>
                                        <p:cTn id="32" dur="500"/>
                                        <p:tgtEl>
                                          <p:spTgt spid="6">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Effect transition="in" filter="blinds(horizontal)">
                                      <p:cBhvr>
                                        <p:cTn id="37" dur="500"/>
                                        <p:tgtEl>
                                          <p:spTgt spid="6">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
                                            <p:txEl>
                                              <p:pRg st="3" end="3"/>
                                            </p:txEl>
                                          </p:spTgt>
                                        </p:tgtEl>
                                        <p:attrNameLst>
                                          <p:attrName>style.visibility</p:attrName>
                                        </p:attrNameLst>
                                      </p:cBhvr>
                                      <p:to>
                                        <p:strVal val="visible"/>
                                      </p:to>
                                    </p:set>
                                    <p:animEffect transition="in" filter="blinds(horizontal)">
                                      <p:cBhvr>
                                        <p:cTn id="42" dur="500"/>
                                        <p:tgtEl>
                                          <p:spTgt spid="6">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
                                            <p:txEl>
                                              <p:pRg st="4" end="4"/>
                                            </p:txEl>
                                          </p:spTgt>
                                        </p:tgtEl>
                                        <p:attrNameLst>
                                          <p:attrName>style.visibility</p:attrName>
                                        </p:attrNameLst>
                                      </p:cBhvr>
                                      <p:to>
                                        <p:strVal val="visible"/>
                                      </p:to>
                                    </p:set>
                                    <p:animEffect transition="in" filter="blinds(horizontal)">
                                      <p:cBhvr>
                                        <p:cTn id="4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P spid="4" grpId="0" build="p"/>
      <p:bldP spid="5" grpId="0" build="p"/>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a:effectLst/>
      </p:bgPr>
    </p:bg>
    <p:spTree>
      <p:nvGrpSpPr>
        <p:cNvPr id="1" name="">
          <a:extLst>
            <a:ext uri="{FF2B5EF4-FFF2-40B4-BE49-F238E27FC236}">
              <a16:creationId xmlns:a16="http://schemas.microsoft.com/office/drawing/2014/main" id="{C1718895-96F3-2F1D-12B6-E4CDFBA254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E977F3-5BAF-B2C2-F73F-6D894368596F}"/>
              </a:ext>
            </a:extLst>
          </p:cNvPr>
          <p:cNvSpPr>
            <a:spLocks noGrp="1"/>
          </p:cNvSpPr>
          <p:nvPr>
            <p:ph type="title"/>
          </p:nvPr>
        </p:nvSpPr>
        <p:spPr>
          <a:gradFill>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txBody>
          <a:bodyPr>
            <a:normAutofit fontScale="90000"/>
          </a:bodyPr>
          <a:lstStyle/>
          <a:p>
            <a:r>
              <a:rPr lang="en-US" dirty="0">
                <a:solidFill>
                  <a:schemeClr val="bg2"/>
                </a:solidFill>
              </a:rPr>
              <a:t>Comparative Analysis Across Sample Sizes</a:t>
            </a:r>
          </a:p>
        </p:txBody>
      </p:sp>
      <p:sp>
        <p:nvSpPr>
          <p:cNvPr id="3" name="Text Placeholder 2">
            <a:extLst>
              <a:ext uri="{FF2B5EF4-FFF2-40B4-BE49-F238E27FC236}">
                <a16:creationId xmlns:a16="http://schemas.microsoft.com/office/drawing/2014/main" id="{CF466F13-4023-A2A2-A76F-26D71728B99C}"/>
              </a:ext>
            </a:extLst>
          </p:cNvPr>
          <p:cNvSpPr>
            <a:spLocks noGrp="1"/>
          </p:cNvSpPr>
          <p:nvPr>
            <p:ph type="body" idx="1"/>
          </p:nvPr>
        </p:nvSpPr>
        <p:spPr/>
        <p:txBody>
          <a:bodyPr/>
          <a:lstStyle/>
          <a:p>
            <a:r>
              <a:rPr lang="en-US" dirty="0">
                <a:solidFill>
                  <a:schemeClr val="bg2"/>
                </a:solidFill>
              </a:rPr>
              <a:t>Sample Size = 50</a:t>
            </a:r>
          </a:p>
        </p:txBody>
      </p:sp>
      <p:sp>
        <p:nvSpPr>
          <p:cNvPr id="4" name="Content Placeholder 3">
            <a:extLst>
              <a:ext uri="{FF2B5EF4-FFF2-40B4-BE49-F238E27FC236}">
                <a16:creationId xmlns:a16="http://schemas.microsoft.com/office/drawing/2014/main" id="{4AA5682C-249B-0002-5A53-B7DDE7AA064F}"/>
              </a:ext>
            </a:extLst>
          </p:cNvPr>
          <p:cNvSpPr>
            <a:spLocks noGrp="1"/>
          </p:cNvSpPr>
          <p:nvPr>
            <p:ph sz="half" idx="2"/>
          </p:nvPr>
        </p:nvSpPr>
        <p:spPr/>
        <p:txBody>
          <a:bodyPr>
            <a:normAutofit fontScale="70000" lnSpcReduction="20000"/>
          </a:bodyPr>
          <a:lstStyle/>
          <a:p>
            <a:pPr marL="0" indent="0">
              <a:buNone/>
            </a:pPr>
            <a:r>
              <a:rPr lang="en-US" dirty="0">
                <a:solidFill>
                  <a:schemeClr val="bg2"/>
                </a:solidFill>
              </a:rPr>
              <a:t>At this sample size, the Central Limit Theorem's effects are strongly evident:</a:t>
            </a:r>
          </a:p>
          <a:p>
            <a:r>
              <a:rPr lang="en-US" dirty="0">
                <a:solidFill>
                  <a:schemeClr val="bg2"/>
                </a:solidFill>
              </a:rPr>
              <a:t>Nearly perfect normal distribution shape</a:t>
            </a:r>
          </a:p>
          <a:p>
            <a:r>
              <a:rPr lang="en-US" dirty="0">
                <a:solidFill>
                  <a:schemeClr val="bg2"/>
                </a:solidFill>
              </a:rPr>
              <a:t>Minimal variance in sample means</a:t>
            </a:r>
          </a:p>
          <a:p>
            <a:r>
              <a:rPr lang="en-US" dirty="0">
                <a:solidFill>
                  <a:schemeClr val="bg2"/>
                </a:solidFill>
              </a:rPr>
              <a:t>Precise alignment with theoretical standard error (</a:t>
            </a:r>
            <a:r>
              <a:rPr lang="el-GR" dirty="0">
                <a:solidFill>
                  <a:schemeClr val="bg2"/>
                </a:solidFill>
              </a:rPr>
              <a:t>σ/√50)</a:t>
            </a:r>
          </a:p>
          <a:p>
            <a:r>
              <a:rPr lang="en-US" dirty="0">
                <a:solidFill>
                  <a:schemeClr val="bg2"/>
                </a:solidFill>
              </a:rPr>
              <a:t>A highly stable center at the population mean</a:t>
            </a:r>
          </a:p>
        </p:txBody>
      </p:sp>
      <p:sp>
        <p:nvSpPr>
          <p:cNvPr id="5" name="Text Placeholder 4">
            <a:extLst>
              <a:ext uri="{FF2B5EF4-FFF2-40B4-BE49-F238E27FC236}">
                <a16:creationId xmlns:a16="http://schemas.microsoft.com/office/drawing/2014/main" id="{7487E487-8E1E-3F2B-60F4-8DDF2164743B}"/>
              </a:ext>
            </a:extLst>
          </p:cNvPr>
          <p:cNvSpPr>
            <a:spLocks noGrp="1"/>
          </p:cNvSpPr>
          <p:nvPr>
            <p:ph type="body" sz="quarter" idx="3"/>
          </p:nvPr>
        </p:nvSpPr>
        <p:spPr/>
        <p:txBody>
          <a:bodyPr/>
          <a:lstStyle/>
          <a:p>
            <a:r>
              <a:rPr lang="en-US" dirty="0">
                <a:solidFill>
                  <a:schemeClr val="bg2"/>
                </a:solidFill>
              </a:rPr>
              <a:t>Pattern Analysis</a:t>
            </a:r>
          </a:p>
        </p:txBody>
      </p:sp>
      <p:sp>
        <p:nvSpPr>
          <p:cNvPr id="6" name="Content Placeholder 5">
            <a:extLst>
              <a:ext uri="{FF2B5EF4-FFF2-40B4-BE49-F238E27FC236}">
                <a16:creationId xmlns:a16="http://schemas.microsoft.com/office/drawing/2014/main" id="{BABD7A2A-03C5-94EE-D44C-C6C44F8623B0}"/>
              </a:ext>
            </a:extLst>
          </p:cNvPr>
          <p:cNvSpPr>
            <a:spLocks noGrp="1"/>
          </p:cNvSpPr>
          <p:nvPr>
            <p:ph sz="quarter" idx="4"/>
          </p:nvPr>
        </p:nvSpPr>
        <p:spPr/>
        <p:txBody>
          <a:bodyPr>
            <a:normAutofit fontScale="70000" lnSpcReduction="20000"/>
          </a:bodyPr>
          <a:lstStyle/>
          <a:p>
            <a:pPr marL="0" indent="0">
              <a:buNone/>
            </a:pPr>
            <a:r>
              <a:rPr lang="en-US" dirty="0">
                <a:solidFill>
                  <a:schemeClr val="bg2"/>
                </a:solidFill>
              </a:rPr>
              <a:t>The consistent patterns observed across increasing sample sizes demonstrate fundamental statistical principles:</a:t>
            </a:r>
          </a:p>
          <a:p>
            <a:pPr marL="457200" indent="-457200">
              <a:buFont typeface="+mj-lt"/>
              <a:buAutoNum type="arabicPeriod"/>
            </a:pPr>
            <a:r>
              <a:rPr lang="en-US" dirty="0">
                <a:solidFill>
                  <a:schemeClr val="bg2"/>
                </a:solidFill>
              </a:rPr>
              <a:t>The sampling distribution becomes increasingly normal regardless of the underlying population distribution (CLT in action)</a:t>
            </a:r>
          </a:p>
          <a:p>
            <a:pPr marL="457200" indent="-457200">
              <a:buFont typeface="+mj-lt"/>
              <a:buAutoNum type="arabicPeriod"/>
            </a:pPr>
            <a:r>
              <a:rPr lang="en-US" dirty="0">
                <a:solidFill>
                  <a:schemeClr val="bg2"/>
                </a:solidFill>
              </a:rPr>
              <a:t>The spread of sample means decreases predictably with √n</a:t>
            </a:r>
          </a:p>
          <a:p>
            <a:pPr marL="457200" indent="-457200">
              <a:buFont typeface="+mj-lt"/>
              <a:buAutoNum type="arabicPeriod"/>
            </a:pPr>
            <a:r>
              <a:rPr lang="en-US" dirty="0">
                <a:solidFill>
                  <a:schemeClr val="bg2"/>
                </a:solidFill>
              </a:rPr>
              <a:t>The center remains stable at the population mean</a:t>
            </a:r>
          </a:p>
          <a:p>
            <a:pPr marL="457200" indent="-457200">
              <a:buFont typeface="+mj-lt"/>
              <a:buAutoNum type="arabicPeriod"/>
            </a:pPr>
            <a:r>
              <a:rPr lang="en-US" dirty="0">
                <a:solidFill>
                  <a:schemeClr val="bg2"/>
                </a:solidFill>
              </a:rPr>
              <a:t>The relationship between sample size and standard error follows theoretical expectations precisely</a:t>
            </a:r>
          </a:p>
        </p:txBody>
      </p:sp>
    </p:spTree>
    <p:extLst>
      <p:ext uri="{BB962C8B-B14F-4D97-AF65-F5344CB8AC3E}">
        <p14:creationId xmlns:p14="http://schemas.microsoft.com/office/powerpoint/2010/main" val="23353275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checkerboard(across)">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checkerboard(across)">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checkerboard(across)">
                                      <p:cBhvr>
                                        <p:cTn id="27" dur="500"/>
                                        <p:tgtEl>
                                          <p:spTgt spid="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checkerboard(across)">
                                      <p:cBhvr>
                                        <p:cTn id="32" dur="500"/>
                                        <p:tgtEl>
                                          <p:spTgt spid="4">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Effect transition="in" filter="checkerboard(across)">
                                      <p:cBhvr>
                                        <p:cTn id="37" dur="500"/>
                                        <p:tgtEl>
                                          <p:spTgt spid="4">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5">
                                            <p:txEl>
                                              <p:pRg st="0" end="0"/>
                                            </p:txEl>
                                          </p:spTgt>
                                        </p:tgtEl>
                                        <p:attrNameLst>
                                          <p:attrName>style.visibility</p:attrName>
                                        </p:attrNameLst>
                                      </p:cBhvr>
                                      <p:to>
                                        <p:strVal val="visible"/>
                                      </p:to>
                                    </p:set>
                                    <p:animEffect transition="in" filter="checkerboard(across)">
                                      <p:cBhvr>
                                        <p:cTn id="42" dur="500"/>
                                        <p:tgtEl>
                                          <p:spTgt spid="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animEffect transition="in" filter="checkerboard(across)">
                                      <p:cBhvr>
                                        <p:cTn id="47" dur="500"/>
                                        <p:tgtEl>
                                          <p:spTgt spid="6">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6">
                                            <p:txEl>
                                              <p:pRg st="0" end="0"/>
                                            </p:txEl>
                                          </p:spTgt>
                                        </p:tgtEl>
                                        <p:attrNameLst>
                                          <p:attrName>style.visibility</p:attrName>
                                        </p:attrNameLst>
                                      </p:cBhvr>
                                      <p:to>
                                        <p:strVal val="visible"/>
                                      </p:to>
                                    </p:set>
                                    <p:animEffect transition="in" filter="checkerboard(across)">
                                      <p:cBhvr>
                                        <p:cTn id="52" dur="500"/>
                                        <p:tgtEl>
                                          <p:spTgt spid="6">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6">
                                            <p:txEl>
                                              <p:pRg st="1" end="1"/>
                                            </p:txEl>
                                          </p:spTgt>
                                        </p:tgtEl>
                                        <p:attrNameLst>
                                          <p:attrName>style.visibility</p:attrName>
                                        </p:attrNameLst>
                                      </p:cBhvr>
                                      <p:to>
                                        <p:strVal val="visible"/>
                                      </p:to>
                                    </p:set>
                                    <p:animEffect transition="in" filter="checkerboard(across)">
                                      <p:cBhvr>
                                        <p:cTn id="57" dur="500"/>
                                        <p:tgtEl>
                                          <p:spTgt spid="6">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grpId="0" nodeType="clickEffect">
                                  <p:stCondLst>
                                    <p:cond delay="0"/>
                                  </p:stCondLst>
                                  <p:childTnLst>
                                    <p:set>
                                      <p:cBhvr>
                                        <p:cTn id="61" dur="1" fill="hold">
                                          <p:stCondLst>
                                            <p:cond delay="0"/>
                                          </p:stCondLst>
                                        </p:cTn>
                                        <p:tgtEl>
                                          <p:spTgt spid="6">
                                            <p:txEl>
                                              <p:pRg st="2" end="2"/>
                                            </p:txEl>
                                          </p:spTgt>
                                        </p:tgtEl>
                                        <p:attrNameLst>
                                          <p:attrName>style.visibility</p:attrName>
                                        </p:attrNameLst>
                                      </p:cBhvr>
                                      <p:to>
                                        <p:strVal val="visible"/>
                                      </p:to>
                                    </p:set>
                                    <p:animEffect transition="in" filter="checkerboard(across)">
                                      <p:cBhvr>
                                        <p:cTn id="62" dur="500"/>
                                        <p:tgtEl>
                                          <p:spTgt spid="6">
                                            <p:txEl>
                                              <p:pRg st="2" end="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grpId="0" nodeType="clickEffect">
                                  <p:stCondLst>
                                    <p:cond delay="0"/>
                                  </p:stCondLst>
                                  <p:childTnLst>
                                    <p:set>
                                      <p:cBhvr>
                                        <p:cTn id="66" dur="1" fill="hold">
                                          <p:stCondLst>
                                            <p:cond delay="0"/>
                                          </p:stCondLst>
                                        </p:cTn>
                                        <p:tgtEl>
                                          <p:spTgt spid="6">
                                            <p:txEl>
                                              <p:pRg st="3" end="3"/>
                                            </p:txEl>
                                          </p:spTgt>
                                        </p:tgtEl>
                                        <p:attrNameLst>
                                          <p:attrName>style.visibility</p:attrName>
                                        </p:attrNameLst>
                                      </p:cBhvr>
                                      <p:to>
                                        <p:strVal val="visible"/>
                                      </p:to>
                                    </p:set>
                                    <p:animEffect transition="in" filter="checkerboard(across)">
                                      <p:cBhvr>
                                        <p:cTn id="67" dur="500"/>
                                        <p:tgtEl>
                                          <p:spTgt spid="6">
                                            <p:txEl>
                                              <p:pRg st="3" end="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5" presetClass="entr" presetSubtype="10" fill="hold" grpId="0" nodeType="clickEffect">
                                  <p:stCondLst>
                                    <p:cond delay="0"/>
                                  </p:stCondLst>
                                  <p:childTnLst>
                                    <p:set>
                                      <p:cBhvr>
                                        <p:cTn id="71" dur="1" fill="hold">
                                          <p:stCondLst>
                                            <p:cond delay="0"/>
                                          </p:stCondLst>
                                        </p:cTn>
                                        <p:tgtEl>
                                          <p:spTgt spid="6">
                                            <p:txEl>
                                              <p:pRg st="4" end="4"/>
                                            </p:txEl>
                                          </p:spTgt>
                                        </p:tgtEl>
                                        <p:attrNameLst>
                                          <p:attrName>style.visibility</p:attrName>
                                        </p:attrNameLst>
                                      </p:cBhvr>
                                      <p:to>
                                        <p:strVal val="visible"/>
                                      </p:to>
                                    </p:set>
                                    <p:animEffect transition="in" filter="checkerboard(across)">
                                      <p:cBhvr>
                                        <p:cTn id="7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P spid="4" grpId="0" build="p"/>
      <p:bldP spid="5" grpId="0" build="p"/>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a:effectLst/>
      </p:bgPr>
    </p:bg>
    <p:spTree>
      <p:nvGrpSpPr>
        <p:cNvPr id="1" name="">
          <a:extLst>
            <a:ext uri="{FF2B5EF4-FFF2-40B4-BE49-F238E27FC236}">
              <a16:creationId xmlns:a16="http://schemas.microsoft.com/office/drawing/2014/main" id="{03C63BEC-CC08-23AA-1473-4866D3A7C6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D816F0-6EC0-45D3-F884-A7FA468851BE}"/>
              </a:ext>
            </a:extLst>
          </p:cNvPr>
          <p:cNvSpPr>
            <a:spLocks noGrp="1"/>
          </p:cNvSpPr>
          <p:nvPr>
            <p:ph type="title"/>
          </p:nvPr>
        </p:nvSpPr>
        <p:spPr>
          <a:gradFill>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txBody>
          <a:bodyPr>
            <a:normAutofit fontScale="90000"/>
          </a:bodyPr>
          <a:lstStyle/>
          <a:p>
            <a:r>
              <a:rPr lang="en-US" dirty="0">
                <a:solidFill>
                  <a:schemeClr val="bg2"/>
                </a:solidFill>
              </a:rPr>
              <a:t>Comparative Analysis Across Sample Sizes</a:t>
            </a:r>
          </a:p>
        </p:txBody>
      </p:sp>
      <p:sp>
        <p:nvSpPr>
          <p:cNvPr id="3" name="Text Placeholder 2">
            <a:extLst>
              <a:ext uri="{FF2B5EF4-FFF2-40B4-BE49-F238E27FC236}">
                <a16:creationId xmlns:a16="http://schemas.microsoft.com/office/drawing/2014/main" id="{0634AEEB-51A7-164A-8CE5-6E5573446C4D}"/>
              </a:ext>
            </a:extLst>
          </p:cNvPr>
          <p:cNvSpPr>
            <a:spLocks noGrp="1"/>
          </p:cNvSpPr>
          <p:nvPr>
            <p:ph type="body" idx="1"/>
          </p:nvPr>
        </p:nvSpPr>
        <p:spPr/>
        <p:txBody>
          <a:bodyPr/>
          <a:lstStyle/>
          <a:p>
            <a:r>
              <a:rPr lang="en-US" dirty="0">
                <a:solidFill>
                  <a:schemeClr val="bg2"/>
                </a:solidFill>
              </a:rPr>
              <a:t>Additional Population Types</a:t>
            </a:r>
          </a:p>
        </p:txBody>
      </p:sp>
      <p:sp>
        <p:nvSpPr>
          <p:cNvPr id="4" name="Content Placeholder 3">
            <a:extLst>
              <a:ext uri="{FF2B5EF4-FFF2-40B4-BE49-F238E27FC236}">
                <a16:creationId xmlns:a16="http://schemas.microsoft.com/office/drawing/2014/main" id="{C1C9FE53-106A-B3E9-0132-6FB8C6F324A2}"/>
              </a:ext>
            </a:extLst>
          </p:cNvPr>
          <p:cNvSpPr>
            <a:spLocks noGrp="1"/>
          </p:cNvSpPr>
          <p:nvPr>
            <p:ph sz="half" idx="2"/>
          </p:nvPr>
        </p:nvSpPr>
        <p:spPr/>
        <p:txBody>
          <a:bodyPr>
            <a:normAutofit fontScale="70000" lnSpcReduction="20000"/>
          </a:bodyPr>
          <a:lstStyle/>
          <a:p>
            <a:pPr marL="0" indent="0">
              <a:buNone/>
            </a:pPr>
            <a:r>
              <a:rPr lang="en-US" dirty="0">
                <a:solidFill>
                  <a:schemeClr val="bg2"/>
                </a:solidFill>
              </a:rPr>
              <a:t>Testing with "Pennies" and "Change" populations reveals similar patterns, confirming that the CLT applies regardless of the underlying population distribution. The convergence to normality occurs at similar rates, though the specific sample size needed for good approximation may vary based on the initial distribution's characteristics.</a:t>
            </a:r>
          </a:p>
        </p:txBody>
      </p:sp>
      <p:sp>
        <p:nvSpPr>
          <p:cNvPr id="5" name="Text Placeholder 4">
            <a:extLst>
              <a:ext uri="{FF2B5EF4-FFF2-40B4-BE49-F238E27FC236}">
                <a16:creationId xmlns:a16="http://schemas.microsoft.com/office/drawing/2014/main" id="{79A2F871-3D4A-064D-5E7D-A3165CC198DE}"/>
              </a:ext>
            </a:extLst>
          </p:cNvPr>
          <p:cNvSpPr>
            <a:spLocks noGrp="1"/>
          </p:cNvSpPr>
          <p:nvPr>
            <p:ph type="body" sz="quarter" idx="3"/>
          </p:nvPr>
        </p:nvSpPr>
        <p:spPr/>
        <p:txBody>
          <a:bodyPr/>
          <a:lstStyle/>
          <a:p>
            <a:r>
              <a:rPr lang="en-US" dirty="0">
                <a:solidFill>
                  <a:schemeClr val="bg2"/>
                </a:solidFill>
              </a:rPr>
              <a:t>Alternative Statistics</a:t>
            </a:r>
          </a:p>
        </p:txBody>
      </p:sp>
      <p:sp>
        <p:nvSpPr>
          <p:cNvPr id="6" name="Content Placeholder 5">
            <a:extLst>
              <a:ext uri="{FF2B5EF4-FFF2-40B4-BE49-F238E27FC236}">
                <a16:creationId xmlns:a16="http://schemas.microsoft.com/office/drawing/2014/main" id="{92385694-DDF1-C10C-DA8F-3036294E623D}"/>
              </a:ext>
            </a:extLst>
          </p:cNvPr>
          <p:cNvSpPr>
            <a:spLocks noGrp="1"/>
          </p:cNvSpPr>
          <p:nvPr>
            <p:ph sz="quarter" idx="4"/>
          </p:nvPr>
        </p:nvSpPr>
        <p:spPr/>
        <p:txBody>
          <a:bodyPr>
            <a:normAutofit fontScale="70000" lnSpcReduction="20000"/>
          </a:bodyPr>
          <a:lstStyle/>
          <a:p>
            <a:pPr marL="0" indent="0">
              <a:buNone/>
            </a:pPr>
            <a:r>
              <a:rPr lang="en-US" dirty="0">
                <a:solidFill>
                  <a:schemeClr val="bg2"/>
                </a:solidFill>
              </a:rPr>
              <a:t>When examining the median and standard deviation:</a:t>
            </a:r>
          </a:p>
          <a:p>
            <a:r>
              <a:rPr lang="en-US" dirty="0">
                <a:solidFill>
                  <a:schemeClr val="bg2"/>
                </a:solidFill>
              </a:rPr>
              <a:t>The sampling distribution of medians also tends toward normality, though typically requiring larger sample sizes than means</a:t>
            </a:r>
          </a:p>
          <a:p>
            <a:r>
              <a:rPr lang="en-US" dirty="0">
                <a:solidFill>
                  <a:schemeClr val="bg2"/>
                </a:solidFill>
              </a:rPr>
              <a:t>The sampling distribution of standard deviations shows right skewness and follows a chi-square-related distribution rather than normal</a:t>
            </a:r>
          </a:p>
          <a:p>
            <a:r>
              <a:rPr lang="en-US" dirty="0">
                <a:solidFill>
                  <a:schemeClr val="bg2"/>
                </a:solidFill>
              </a:rPr>
              <a:t>These differences highlight the special theoretical properties of means compared to other sample statistics</a:t>
            </a:r>
          </a:p>
        </p:txBody>
      </p:sp>
    </p:spTree>
    <p:extLst>
      <p:ext uri="{BB962C8B-B14F-4D97-AF65-F5344CB8AC3E}">
        <p14:creationId xmlns:p14="http://schemas.microsoft.com/office/powerpoint/2010/main" val="37877077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dissolv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dissolv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dissolve">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dissolve">
                                      <p:cBhvr>
                                        <p:cTn id="32" dur="500"/>
                                        <p:tgtEl>
                                          <p:spTgt spid="6">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Effect transition="in" filter="dissolve">
                                      <p:cBhvr>
                                        <p:cTn id="37" dur="500"/>
                                        <p:tgtEl>
                                          <p:spTgt spid="6">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6">
                                            <p:txEl>
                                              <p:pRg st="3" end="3"/>
                                            </p:txEl>
                                          </p:spTgt>
                                        </p:tgtEl>
                                        <p:attrNameLst>
                                          <p:attrName>style.visibility</p:attrName>
                                        </p:attrNameLst>
                                      </p:cBhvr>
                                      <p:to>
                                        <p:strVal val="visible"/>
                                      </p:to>
                                    </p:set>
                                    <p:animEffect transition="in" filter="dissolve">
                                      <p:cBhvr>
                                        <p:cTn id="4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P spid="4" grpId="0" build="p"/>
      <p:bldP spid="5" grpId="0" build="p"/>
      <p:bldP spid="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D406C-C2FD-6806-F6C5-E5763948609F}"/>
              </a:ext>
            </a:extLst>
          </p:cNvPr>
          <p:cNvSpPr>
            <a:spLocks noGrp="1"/>
          </p:cNvSpPr>
          <p:nvPr>
            <p:ph type="title"/>
          </p:nvPr>
        </p:nvSpPr>
        <p:spPr/>
        <p:txBody>
          <a:bodyPr>
            <a:normAutofit fontScale="90000"/>
          </a:bodyPr>
          <a:lstStyle/>
          <a:p>
            <a:r>
              <a:rPr lang="en-US" dirty="0">
                <a:solidFill>
                  <a:schemeClr val="bg2"/>
                </a:solidFill>
              </a:rPr>
              <a:t>Comparative Analysis Across Sample Sizes - Conclusions</a:t>
            </a:r>
          </a:p>
        </p:txBody>
      </p:sp>
      <p:sp>
        <p:nvSpPr>
          <p:cNvPr id="3" name="Content Placeholder 2">
            <a:extLst>
              <a:ext uri="{FF2B5EF4-FFF2-40B4-BE49-F238E27FC236}">
                <a16:creationId xmlns:a16="http://schemas.microsoft.com/office/drawing/2014/main" id="{24DCE29D-0A5F-8BDC-1184-0CCCECF73502}"/>
              </a:ext>
            </a:extLst>
          </p:cNvPr>
          <p:cNvSpPr>
            <a:spLocks noGrp="1"/>
          </p:cNvSpPr>
          <p:nvPr>
            <p:ph idx="1"/>
          </p:nvPr>
        </p:nvSpPr>
        <p:spPr/>
        <p:txBody>
          <a:bodyPr>
            <a:normAutofit fontScale="77500" lnSpcReduction="20000"/>
          </a:bodyPr>
          <a:lstStyle/>
          <a:p>
            <a:pPr marL="0" indent="0">
              <a:buNone/>
            </a:pPr>
            <a:r>
              <a:rPr lang="en-US" dirty="0">
                <a:solidFill>
                  <a:schemeClr val="bg2"/>
                </a:solidFill>
              </a:rPr>
              <a:t>This simulation effectively demonstrates key principles of sampling theory:</a:t>
            </a:r>
          </a:p>
          <a:p>
            <a:pPr marL="514350" indent="-514350">
              <a:buFont typeface="+mj-lt"/>
              <a:buAutoNum type="arabicPeriod"/>
            </a:pPr>
            <a:r>
              <a:rPr lang="en-US" dirty="0">
                <a:solidFill>
                  <a:schemeClr val="bg2"/>
                </a:solidFill>
              </a:rPr>
              <a:t>The universality of the Central Limit Theorem</a:t>
            </a:r>
          </a:p>
          <a:p>
            <a:pPr marL="514350" indent="-514350">
              <a:buFont typeface="+mj-lt"/>
              <a:buAutoNum type="arabicPeriod"/>
            </a:pPr>
            <a:r>
              <a:rPr lang="en-US" dirty="0">
                <a:solidFill>
                  <a:schemeClr val="bg2"/>
                </a:solidFill>
              </a:rPr>
              <a:t>The relationship between sample size and sampling distribution characteristics</a:t>
            </a:r>
          </a:p>
          <a:p>
            <a:pPr marL="514350" indent="-514350">
              <a:buFont typeface="+mj-lt"/>
              <a:buAutoNum type="arabicPeriod"/>
            </a:pPr>
            <a:r>
              <a:rPr lang="en-US" dirty="0">
                <a:solidFill>
                  <a:schemeClr val="bg2"/>
                </a:solidFill>
              </a:rPr>
              <a:t>The special role of means in statistical theory</a:t>
            </a:r>
          </a:p>
          <a:p>
            <a:pPr marL="514350" indent="-514350">
              <a:buFont typeface="+mj-lt"/>
              <a:buAutoNum type="arabicPeriod"/>
            </a:pPr>
            <a:r>
              <a:rPr lang="en-US" dirty="0">
                <a:solidFill>
                  <a:schemeClr val="bg2"/>
                </a:solidFill>
              </a:rPr>
              <a:t>The practical implications of sample size selection in statistical studies</a:t>
            </a:r>
          </a:p>
          <a:p>
            <a:pPr marL="0" indent="0">
              <a:buNone/>
            </a:pPr>
            <a:endParaRPr lang="en-US" dirty="0">
              <a:solidFill>
                <a:schemeClr val="bg2"/>
              </a:solidFill>
            </a:endParaRPr>
          </a:p>
          <a:p>
            <a:pPr marL="0" indent="0">
              <a:buNone/>
            </a:pPr>
            <a:r>
              <a:rPr lang="en-US" dirty="0">
                <a:solidFill>
                  <a:schemeClr val="bg2"/>
                </a:solidFill>
              </a:rPr>
              <a:t>These findings have important implications for statistical inference and study design, particularly in determining appropriate sample sizes for various statistical procedures.</a:t>
            </a:r>
          </a:p>
        </p:txBody>
      </p:sp>
    </p:spTree>
    <p:extLst>
      <p:ext uri="{BB962C8B-B14F-4D97-AF65-F5344CB8AC3E}">
        <p14:creationId xmlns:p14="http://schemas.microsoft.com/office/powerpoint/2010/main" val="14141433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DDE1C-E1F5-58DC-E642-EAFAE195D908}"/>
              </a:ext>
            </a:extLst>
          </p:cNvPr>
          <p:cNvSpPr>
            <a:spLocks noGrp="1"/>
          </p:cNvSpPr>
          <p:nvPr>
            <p:ph type="title"/>
          </p:nvPr>
        </p:nvSpPr>
        <p:spPr/>
        <p:txBody>
          <a:bodyPr/>
          <a:lstStyle/>
          <a:p>
            <a:r>
              <a:rPr lang="en-US" dirty="0">
                <a:solidFill>
                  <a:schemeClr val="bg2"/>
                </a:solidFill>
              </a:rPr>
              <a:t>Beach Comber Statistical Analysis</a:t>
            </a:r>
          </a:p>
        </p:txBody>
      </p:sp>
      <p:sp>
        <p:nvSpPr>
          <p:cNvPr id="3" name="TextBox 2">
            <a:extLst>
              <a:ext uri="{FF2B5EF4-FFF2-40B4-BE49-F238E27FC236}">
                <a16:creationId xmlns:a16="http://schemas.microsoft.com/office/drawing/2014/main" id="{8C67ABAF-2FB8-BD27-8462-960B200F1130}"/>
              </a:ext>
            </a:extLst>
          </p:cNvPr>
          <p:cNvSpPr txBox="1"/>
          <p:nvPr/>
        </p:nvSpPr>
        <p:spPr>
          <a:xfrm>
            <a:off x="281539" y="2631419"/>
            <a:ext cx="8580922" cy="2554545"/>
          </a:xfrm>
          <a:prstGeom prst="rect">
            <a:avLst/>
          </a:prstGeom>
          <a:noFill/>
        </p:spPr>
        <p:txBody>
          <a:bodyPr wrap="square" rtlCol="0" anchor="ctr">
            <a:spAutoFit/>
          </a:bodyPr>
          <a:lstStyle/>
          <a:p>
            <a:r>
              <a:rPr lang="en-US" sz="2400" b="1" dirty="0">
                <a:solidFill>
                  <a:schemeClr val="bg2"/>
                </a:solidFill>
              </a:rPr>
              <a:t>Confidence Interval Construction</a:t>
            </a:r>
          </a:p>
          <a:p>
            <a:endParaRPr lang="en-US" dirty="0">
              <a:solidFill>
                <a:schemeClr val="bg2"/>
              </a:solidFill>
            </a:endParaRPr>
          </a:p>
          <a:p>
            <a:r>
              <a:rPr lang="en-US" sz="2000" dirty="0">
                <a:solidFill>
                  <a:schemeClr val="bg2"/>
                </a:solidFill>
              </a:rPr>
              <a:t>Using the sample data (25, 19, 37, 29, 40, 28, 31) from the Beach Comber patrons, we can construct a 95% confidence interval for the mean age. This example illustrates two key approaches: the t-distribution when </a:t>
            </a:r>
            <a:r>
              <a:rPr lang="el-GR" sz="2000" dirty="0">
                <a:solidFill>
                  <a:schemeClr val="bg2"/>
                </a:solidFill>
              </a:rPr>
              <a:t>σ </a:t>
            </a:r>
            <a:r>
              <a:rPr lang="en-US" sz="2000" dirty="0">
                <a:solidFill>
                  <a:schemeClr val="bg2"/>
                </a:solidFill>
              </a:rPr>
              <a:t>is unknown (the realistic scenario) and the z-distribution when </a:t>
            </a:r>
            <a:r>
              <a:rPr lang="el-GR" sz="2000" dirty="0">
                <a:solidFill>
                  <a:schemeClr val="bg2"/>
                </a:solidFill>
              </a:rPr>
              <a:t>σ </a:t>
            </a:r>
            <a:r>
              <a:rPr lang="en-US" sz="2000" dirty="0">
                <a:solidFill>
                  <a:schemeClr val="bg2"/>
                </a:solidFill>
              </a:rPr>
              <a:t>is known (the theoretical scenario).</a:t>
            </a:r>
          </a:p>
          <a:p>
            <a:endParaRPr lang="en-US" dirty="0">
              <a:solidFill>
                <a:schemeClr val="bg2"/>
              </a:solidFill>
            </a:endParaRPr>
          </a:p>
        </p:txBody>
      </p:sp>
    </p:spTree>
    <p:extLst>
      <p:ext uri="{BB962C8B-B14F-4D97-AF65-F5344CB8AC3E}">
        <p14:creationId xmlns:p14="http://schemas.microsoft.com/office/powerpoint/2010/main" val="15437620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B66B5-68E1-1A7A-C6DC-0311A69D7090}"/>
              </a:ext>
            </a:extLst>
          </p:cNvPr>
          <p:cNvSpPr>
            <a:spLocks noGrp="1"/>
          </p:cNvSpPr>
          <p:nvPr>
            <p:ph type="title"/>
          </p:nvPr>
        </p:nvSpPr>
        <p:spPr/>
        <p:txBody>
          <a:bodyPr/>
          <a:lstStyle/>
          <a:p>
            <a:r>
              <a:rPr lang="en-US" dirty="0">
                <a:solidFill>
                  <a:schemeClr val="bg2"/>
                </a:solidFill>
              </a:rPr>
              <a:t>Beach Comber Statistical Analysis</a:t>
            </a:r>
          </a:p>
        </p:txBody>
      </p:sp>
      <p:sp>
        <p:nvSpPr>
          <p:cNvPr id="3" name="Text Placeholder 2">
            <a:extLst>
              <a:ext uri="{FF2B5EF4-FFF2-40B4-BE49-F238E27FC236}">
                <a16:creationId xmlns:a16="http://schemas.microsoft.com/office/drawing/2014/main" id="{8D61477C-E560-204B-FD96-9557416580A1}"/>
              </a:ext>
            </a:extLst>
          </p:cNvPr>
          <p:cNvSpPr>
            <a:spLocks noGrp="1"/>
          </p:cNvSpPr>
          <p:nvPr>
            <p:ph type="body" idx="1"/>
          </p:nvPr>
        </p:nvSpPr>
        <p:spPr/>
        <p:txBody>
          <a:bodyPr>
            <a:normAutofit fontScale="92500" lnSpcReduction="20000"/>
          </a:bodyPr>
          <a:lstStyle/>
          <a:p>
            <a:r>
              <a:rPr lang="en-US" dirty="0">
                <a:solidFill>
                  <a:schemeClr val="bg2"/>
                </a:solidFill>
              </a:rPr>
              <a:t>Method 1: Using t-distribution (</a:t>
            </a:r>
            <a:r>
              <a:rPr lang="el-GR" dirty="0">
                <a:solidFill>
                  <a:schemeClr val="bg2"/>
                </a:solidFill>
              </a:rPr>
              <a:t>σ </a:t>
            </a:r>
            <a:r>
              <a:rPr lang="en-US" dirty="0">
                <a:solidFill>
                  <a:schemeClr val="bg2"/>
                </a:solidFill>
              </a:rPr>
              <a:t>unknown)</a:t>
            </a:r>
          </a:p>
        </p:txBody>
      </p:sp>
      <p:sp>
        <p:nvSpPr>
          <p:cNvPr id="4" name="Content Placeholder 3">
            <a:extLst>
              <a:ext uri="{FF2B5EF4-FFF2-40B4-BE49-F238E27FC236}">
                <a16:creationId xmlns:a16="http://schemas.microsoft.com/office/drawing/2014/main" id="{DC03C78D-0F4D-0704-836E-2E1D7739BFB6}"/>
              </a:ext>
            </a:extLst>
          </p:cNvPr>
          <p:cNvSpPr>
            <a:spLocks noGrp="1"/>
          </p:cNvSpPr>
          <p:nvPr>
            <p:ph sz="half" idx="2"/>
          </p:nvPr>
        </p:nvSpPr>
        <p:spPr/>
        <p:txBody>
          <a:bodyPr>
            <a:normAutofit fontScale="70000" lnSpcReduction="20000"/>
          </a:bodyPr>
          <a:lstStyle/>
          <a:p>
            <a:pPr marL="0" indent="0">
              <a:buNone/>
            </a:pPr>
            <a:r>
              <a:rPr lang="en-US" dirty="0">
                <a:solidFill>
                  <a:schemeClr val="bg2"/>
                </a:solidFill>
              </a:rPr>
              <a:t>Given:</a:t>
            </a:r>
          </a:p>
          <a:p>
            <a:r>
              <a:rPr lang="en-US" dirty="0">
                <a:solidFill>
                  <a:schemeClr val="bg2"/>
                </a:solidFill>
              </a:rPr>
              <a:t>Sample size (n) = 7</a:t>
            </a:r>
          </a:p>
          <a:p>
            <a:r>
              <a:rPr lang="en-US" dirty="0">
                <a:solidFill>
                  <a:schemeClr val="bg2"/>
                </a:solidFill>
              </a:rPr>
              <a:t>Sample mean (x̄) = 29.86</a:t>
            </a:r>
          </a:p>
          <a:p>
            <a:r>
              <a:rPr lang="en-US" dirty="0">
                <a:solidFill>
                  <a:schemeClr val="bg2"/>
                </a:solidFill>
              </a:rPr>
              <a:t>Sample standard deviation (s) = 7.08</a:t>
            </a:r>
          </a:p>
          <a:p>
            <a:r>
              <a:rPr lang="en-US" dirty="0">
                <a:solidFill>
                  <a:schemeClr val="bg2"/>
                </a:solidFill>
              </a:rPr>
              <a:t>t-critical value (t₀.₀₂₅,₆) = 2.447</a:t>
            </a:r>
          </a:p>
          <a:p>
            <a:r>
              <a:rPr lang="en-US" dirty="0">
                <a:solidFill>
                  <a:schemeClr val="bg2"/>
                </a:solidFill>
              </a:rPr>
              <a:t>Confidence level = 95%</a:t>
            </a:r>
          </a:p>
          <a:p>
            <a:pPr marL="0" indent="0">
              <a:buNone/>
            </a:pPr>
            <a:endParaRPr lang="en-US" dirty="0">
              <a:solidFill>
                <a:schemeClr val="bg2"/>
              </a:solidFill>
            </a:endParaRPr>
          </a:p>
          <a:p>
            <a:pPr marL="0" indent="0">
              <a:buNone/>
            </a:pPr>
            <a:r>
              <a:rPr lang="en-US" dirty="0">
                <a:solidFill>
                  <a:schemeClr val="bg2"/>
                </a:solidFill>
              </a:rPr>
              <a:t>The confidence interval is calculated as:</a:t>
            </a:r>
          </a:p>
          <a:p>
            <a:pPr marL="0" indent="0">
              <a:buNone/>
            </a:pPr>
            <a:r>
              <a:rPr lang="en-US" dirty="0">
                <a:solidFill>
                  <a:schemeClr val="bg2"/>
                </a:solidFill>
              </a:rPr>
              <a:t>x̄ ± (t₀.₀₂₅,₆)(s/√n)</a:t>
            </a:r>
          </a:p>
          <a:p>
            <a:pPr marL="0" indent="0">
              <a:buNone/>
            </a:pPr>
            <a:r>
              <a:rPr lang="en-US" dirty="0">
                <a:solidFill>
                  <a:schemeClr val="bg2"/>
                </a:solidFill>
              </a:rPr>
              <a:t>29.86 ± (2.447)(7.08/√7)</a:t>
            </a:r>
          </a:p>
          <a:p>
            <a:pPr marL="0" indent="0">
              <a:buNone/>
            </a:pPr>
            <a:r>
              <a:rPr lang="en-US" dirty="0">
                <a:solidFill>
                  <a:schemeClr val="bg2"/>
                </a:solidFill>
              </a:rPr>
              <a:t>29.86 ± 6.55</a:t>
            </a:r>
          </a:p>
          <a:p>
            <a:pPr marL="0" indent="0">
              <a:buNone/>
            </a:pPr>
            <a:endParaRPr lang="en-US" dirty="0">
              <a:solidFill>
                <a:schemeClr val="bg2"/>
              </a:solidFill>
            </a:endParaRPr>
          </a:p>
          <a:p>
            <a:pPr marL="0" indent="0">
              <a:buNone/>
            </a:pPr>
            <a:r>
              <a:rPr lang="en-US" dirty="0">
                <a:solidFill>
                  <a:schemeClr val="bg2"/>
                </a:solidFill>
              </a:rPr>
              <a:t>Therefore, the 95% confidence interval is (23.31, 36.41) years.</a:t>
            </a:r>
          </a:p>
        </p:txBody>
      </p:sp>
      <p:sp>
        <p:nvSpPr>
          <p:cNvPr id="5" name="Text Placeholder 4">
            <a:extLst>
              <a:ext uri="{FF2B5EF4-FFF2-40B4-BE49-F238E27FC236}">
                <a16:creationId xmlns:a16="http://schemas.microsoft.com/office/drawing/2014/main" id="{BD6EAED7-CC46-911F-D734-86A6408FB056}"/>
              </a:ext>
            </a:extLst>
          </p:cNvPr>
          <p:cNvSpPr>
            <a:spLocks noGrp="1"/>
          </p:cNvSpPr>
          <p:nvPr>
            <p:ph type="body" sz="quarter" idx="3"/>
          </p:nvPr>
        </p:nvSpPr>
        <p:spPr/>
        <p:txBody>
          <a:bodyPr>
            <a:normAutofit fontScale="92500" lnSpcReduction="20000"/>
          </a:bodyPr>
          <a:lstStyle/>
          <a:p>
            <a:r>
              <a:rPr lang="en-US" dirty="0">
                <a:solidFill>
                  <a:schemeClr val="bg2"/>
                </a:solidFill>
              </a:rPr>
              <a:t>Method 2: Using z-distribution (</a:t>
            </a:r>
            <a:r>
              <a:rPr lang="el-GR" dirty="0">
                <a:solidFill>
                  <a:schemeClr val="bg2"/>
                </a:solidFill>
              </a:rPr>
              <a:t>σ </a:t>
            </a:r>
            <a:r>
              <a:rPr lang="en-US" dirty="0">
                <a:solidFill>
                  <a:schemeClr val="bg2"/>
                </a:solidFill>
              </a:rPr>
              <a:t>known)</a:t>
            </a:r>
          </a:p>
        </p:txBody>
      </p:sp>
      <p:sp>
        <p:nvSpPr>
          <p:cNvPr id="6" name="Content Placeholder 5">
            <a:extLst>
              <a:ext uri="{FF2B5EF4-FFF2-40B4-BE49-F238E27FC236}">
                <a16:creationId xmlns:a16="http://schemas.microsoft.com/office/drawing/2014/main" id="{72AC308E-CEDA-D315-8E05-A6CCFE676024}"/>
              </a:ext>
            </a:extLst>
          </p:cNvPr>
          <p:cNvSpPr>
            <a:spLocks noGrp="1"/>
          </p:cNvSpPr>
          <p:nvPr>
            <p:ph sz="quarter" idx="4"/>
          </p:nvPr>
        </p:nvSpPr>
        <p:spPr/>
        <p:txBody>
          <a:bodyPr>
            <a:normAutofit fontScale="70000" lnSpcReduction="20000"/>
          </a:bodyPr>
          <a:lstStyle/>
          <a:p>
            <a:pPr marL="0" indent="0">
              <a:buNone/>
            </a:pPr>
            <a:r>
              <a:rPr lang="en-US" dirty="0">
                <a:solidFill>
                  <a:schemeClr val="bg2"/>
                </a:solidFill>
              </a:rPr>
              <a:t>Given:</a:t>
            </a:r>
          </a:p>
          <a:p>
            <a:r>
              <a:rPr lang="en-US" dirty="0">
                <a:solidFill>
                  <a:schemeClr val="bg2"/>
                </a:solidFill>
              </a:rPr>
              <a:t>Population standard deviation (</a:t>
            </a:r>
            <a:r>
              <a:rPr lang="el-GR" dirty="0">
                <a:solidFill>
                  <a:schemeClr val="bg2"/>
                </a:solidFill>
              </a:rPr>
              <a:t>σ) = 7.08</a:t>
            </a:r>
          </a:p>
          <a:p>
            <a:r>
              <a:rPr lang="en-US" dirty="0">
                <a:solidFill>
                  <a:schemeClr val="bg2"/>
                </a:solidFill>
              </a:rPr>
              <a:t>z-critical value = 1.96</a:t>
            </a:r>
          </a:p>
          <a:p>
            <a:r>
              <a:rPr lang="en-US" dirty="0">
                <a:solidFill>
                  <a:schemeClr val="bg2"/>
                </a:solidFill>
              </a:rPr>
              <a:t>Other parameters same as above</a:t>
            </a:r>
          </a:p>
          <a:p>
            <a:pPr marL="0" indent="0">
              <a:buNone/>
            </a:pPr>
            <a:endParaRPr lang="en-US" dirty="0">
              <a:solidFill>
                <a:schemeClr val="bg2"/>
              </a:solidFill>
            </a:endParaRPr>
          </a:p>
          <a:p>
            <a:pPr marL="0" indent="0">
              <a:buNone/>
            </a:pPr>
            <a:r>
              <a:rPr lang="en-US" dirty="0">
                <a:solidFill>
                  <a:schemeClr val="bg2"/>
                </a:solidFill>
              </a:rPr>
              <a:t>The confidence interval is calculated as:</a:t>
            </a:r>
          </a:p>
          <a:p>
            <a:pPr marL="0" indent="0">
              <a:buNone/>
            </a:pPr>
            <a:r>
              <a:rPr lang="en-US" dirty="0">
                <a:solidFill>
                  <a:schemeClr val="bg2"/>
                </a:solidFill>
              </a:rPr>
              <a:t>x̄ ± (z₀.₀₂₅)(</a:t>
            </a:r>
            <a:r>
              <a:rPr lang="el-GR" dirty="0">
                <a:solidFill>
                  <a:schemeClr val="bg2"/>
                </a:solidFill>
              </a:rPr>
              <a:t>σ/√</a:t>
            </a:r>
            <a:r>
              <a:rPr lang="en-US" dirty="0">
                <a:solidFill>
                  <a:schemeClr val="bg2"/>
                </a:solidFill>
              </a:rPr>
              <a:t>n)</a:t>
            </a:r>
          </a:p>
          <a:p>
            <a:pPr marL="0" indent="0">
              <a:buNone/>
            </a:pPr>
            <a:r>
              <a:rPr lang="en-US" dirty="0">
                <a:solidFill>
                  <a:schemeClr val="bg2"/>
                </a:solidFill>
              </a:rPr>
              <a:t>29.86 ± (1.96)(7.08/√7)</a:t>
            </a:r>
          </a:p>
          <a:p>
            <a:pPr marL="0" indent="0">
              <a:buNone/>
            </a:pPr>
            <a:r>
              <a:rPr lang="en-US" dirty="0">
                <a:solidFill>
                  <a:schemeClr val="bg2"/>
                </a:solidFill>
              </a:rPr>
              <a:t>29.86 ± 5.24</a:t>
            </a:r>
          </a:p>
          <a:p>
            <a:pPr marL="0" indent="0">
              <a:buNone/>
            </a:pPr>
            <a:endParaRPr lang="en-US" dirty="0">
              <a:solidFill>
                <a:schemeClr val="bg2"/>
              </a:solidFill>
            </a:endParaRPr>
          </a:p>
          <a:p>
            <a:pPr marL="0" indent="0">
              <a:buNone/>
            </a:pPr>
            <a:r>
              <a:rPr lang="en-US" dirty="0">
                <a:solidFill>
                  <a:schemeClr val="bg2"/>
                </a:solidFill>
              </a:rPr>
              <a:t>Therefore, the 95% confidence interval is (24.62, 35.10) years.</a:t>
            </a:r>
          </a:p>
          <a:p>
            <a:pPr marL="0" indent="0">
              <a:buNone/>
            </a:pPr>
            <a:endParaRPr lang="en-US" dirty="0">
              <a:solidFill>
                <a:schemeClr val="bg2"/>
              </a:solidFill>
            </a:endParaRPr>
          </a:p>
        </p:txBody>
      </p:sp>
    </p:spTree>
    <p:extLst>
      <p:ext uri="{BB962C8B-B14F-4D97-AF65-F5344CB8AC3E}">
        <p14:creationId xmlns:p14="http://schemas.microsoft.com/office/powerpoint/2010/main" val="32801882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dissolv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dissolve">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dissolve">
                                      <p:cBhvr>
                                        <p:cTn id="27" dur="500"/>
                                        <p:tgtEl>
                                          <p:spTgt spid="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dissolve">
                                      <p:cBhvr>
                                        <p:cTn id="32" dur="500"/>
                                        <p:tgtEl>
                                          <p:spTgt spid="4">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Effect transition="in" filter="dissolve">
                                      <p:cBhvr>
                                        <p:cTn id="37" dur="500"/>
                                        <p:tgtEl>
                                          <p:spTgt spid="4">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dissolve">
                                      <p:cBhvr>
                                        <p:cTn id="42" dur="500"/>
                                        <p:tgtEl>
                                          <p:spTgt spid="4">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Effect transition="in" filter="dissolve">
                                      <p:cBhvr>
                                        <p:cTn id="47" dur="500"/>
                                        <p:tgtEl>
                                          <p:spTgt spid="4">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4">
                                            <p:txEl>
                                              <p:pRg st="8" end="8"/>
                                            </p:txEl>
                                          </p:spTgt>
                                        </p:tgtEl>
                                        <p:attrNameLst>
                                          <p:attrName>style.visibility</p:attrName>
                                        </p:attrNameLst>
                                      </p:cBhvr>
                                      <p:to>
                                        <p:strVal val="visible"/>
                                      </p:to>
                                    </p:set>
                                    <p:animEffect transition="in" filter="dissolve">
                                      <p:cBhvr>
                                        <p:cTn id="52" dur="500"/>
                                        <p:tgtEl>
                                          <p:spTgt spid="4">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4">
                                            <p:txEl>
                                              <p:pRg st="9" end="9"/>
                                            </p:txEl>
                                          </p:spTgt>
                                        </p:tgtEl>
                                        <p:attrNameLst>
                                          <p:attrName>style.visibility</p:attrName>
                                        </p:attrNameLst>
                                      </p:cBhvr>
                                      <p:to>
                                        <p:strVal val="visible"/>
                                      </p:to>
                                    </p:set>
                                    <p:animEffect transition="in" filter="dissolve">
                                      <p:cBhvr>
                                        <p:cTn id="57" dur="500"/>
                                        <p:tgtEl>
                                          <p:spTgt spid="4">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4">
                                            <p:txEl>
                                              <p:pRg st="10" end="10"/>
                                            </p:txEl>
                                          </p:spTgt>
                                        </p:tgtEl>
                                        <p:attrNameLst>
                                          <p:attrName>style.visibility</p:attrName>
                                        </p:attrNameLst>
                                      </p:cBhvr>
                                      <p:to>
                                        <p:strVal val="visible"/>
                                      </p:to>
                                    </p:set>
                                    <p:animEffect transition="in" filter="dissolve">
                                      <p:cBhvr>
                                        <p:cTn id="62" dur="500"/>
                                        <p:tgtEl>
                                          <p:spTgt spid="4">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4">
                                            <p:txEl>
                                              <p:pRg st="12" end="12"/>
                                            </p:txEl>
                                          </p:spTgt>
                                        </p:tgtEl>
                                        <p:attrNameLst>
                                          <p:attrName>style.visibility</p:attrName>
                                        </p:attrNameLst>
                                      </p:cBhvr>
                                      <p:to>
                                        <p:strVal val="visible"/>
                                      </p:to>
                                    </p:set>
                                    <p:animEffect transition="in" filter="dissolve">
                                      <p:cBhvr>
                                        <p:cTn id="67" dur="500"/>
                                        <p:tgtEl>
                                          <p:spTgt spid="4">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5">
                                            <p:txEl>
                                              <p:pRg st="0" end="0"/>
                                            </p:txEl>
                                          </p:spTgt>
                                        </p:tgtEl>
                                        <p:attrNameLst>
                                          <p:attrName>style.visibility</p:attrName>
                                        </p:attrNameLst>
                                      </p:cBhvr>
                                      <p:to>
                                        <p:strVal val="visible"/>
                                      </p:to>
                                    </p:set>
                                    <p:animEffect transition="in" filter="dissolve">
                                      <p:cBhvr>
                                        <p:cTn id="72" dur="500"/>
                                        <p:tgtEl>
                                          <p:spTgt spid="5">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6">
                                            <p:txEl>
                                              <p:pRg st="0" end="0"/>
                                            </p:txEl>
                                          </p:spTgt>
                                        </p:tgtEl>
                                        <p:attrNameLst>
                                          <p:attrName>style.visibility</p:attrName>
                                        </p:attrNameLst>
                                      </p:cBhvr>
                                      <p:to>
                                        <p:strVal val="visible"/>
                                      </p:to>
                                    </p:set>
                                    <p:animEffect transition="in" filter="dissolve">
                                      <p:cBhvr>
                                        <p:cTn id="77" dur="500"/>
                                        <p:tgtEl>
                                          <p:spTgt spid="6">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6">
                                            <p:txEl>
                                              <p:pRg st="1" end="1"/>
                                            </p:txEl>
                                          </p:spTgt>
                                        </p:tgtEl>
                                        <p:attrNameLst>
                                          <p:attrName>style.visibility</p:attrName>
                                        </p:attrNameLst>
                                      </p:cBhvr>
                                      <p:to>
                                        <p:strVal val="visible"/>
                                      </p:to>
                                    </p:set>
                                    <p:animEffect transition="in" filter="dissolve">
                                      <p:cBhvr>
                                        <p:cTn id="82" dur="500"/>
                                        <p:tgtEl>
                                          <p:spTgt spid="6">
                                            <p:txEl>
                                              <p:pRg st="1" end="1"/>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6">
                                            <p:txEl>
                                              <p:pRg st="2" end="2"/>
                                            </p:txEl>
                                          </p:spTgt>
                                        </p:tgtEl>
                                        <p:attrNameLst>
                                          <p:attrName>style.visibility</p:attrName>
                                        </p:attrNameLst>
                                      </p:cBhvr>
                                      <p:to>
                                        <p:strVal val="visible"/>
                                      </p:to>
                                    </p:set>
                                    <p:animEffect transition="in" filter="dissolve">
                                      <p:cBhvr>
                                        <p:cTn id="87" dur="500"/>
                                        <p:tgtEl>
                                          <p:spTgt spid="6">
                                            <p:txEl>
                                              <p:pRg st="2" end="2"/>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6">
                                            <p:txEl>
                                              <p:pRg st="3" end="3"/>
                                            </p:txEl>
                                          </p:spTgt>
                                        </p:tgtEl>
                                        <p:attrNameLst>
                                          <p:attrName>style.visibility</p:attrName>
                                        </p:attrNameLst>
                                      </p:cBhvr>
                                      <p:to>
                                        <p:strVal val="visible"/>
                                      </p:to>
                                    </p:set>
                                    <p:animEffect transition="in" filter="dissolve">
                                      <p:cBhvr>
                                        <p:cTn id="92" dur="500"/>
                                        <p:tgtEl>
                                          <p:spTgt spid="6">
                                            <p:txEl>
                                              <p:pRg st="3" end="3"/>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6">
                                            <p:txEl>
                                              <p:pRg st="5" end="5"/>
                                            </p:txEl>
                                          </p:spTgt>
                                        </p:tgtEl>
                                        <p:attrNameLst>
                                          <p:attrName>style.visibility</p:attrName>
                                        </p:attrNameLst>
                                      </p:cBhvr>
                                      <p:to>
                                        <p:strVal val="visible"/>
                                      </p:to>
                                    </p:set>
                                    <p:animEffect transition="in" filter="dissolve">
                                      <p:cBhvr>
                                        <p:cTn id="97" dur="500"/>
                                        <p:tgtEl>
                                          <p:spTgt spid="6">
                                            <p:txEl>
                                              <p:pRg st="5" end="5"/>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6">
                                            <p:txEl>
                                              <p:pRg st="6" end="6"/>
                                            </p:txEl>
                                          </p:spTgt>
                                        </p:tgtEl>
                                        <p:attrNameLst>
                                          <p:attrName>style.visibility</p:attrName>
                                        </p:attrNameLst>
                                      </p:cBhvr>
                                      <p:to>
                                        <p:strVal val="visible"/>
                                      </p:to>
                                    </p:set>
                                    <p:animEffect transition="in" filter="dissolve">
                                      <p:cBhvr>
                                        <p:cTn id="102" dur="500"/>
                                        <p:tgtEl>
                                          <p:spTgt spid="6">
                                            <p:txEl>
                                              <p:pRg st="6" end="6"/>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6">
                                            <p:txEl>
                                              <p:pRg st="7" end="7"/>
                                            </p:txEl>
                                          </p:spTgt>
                                        </p:tgtEl>
                                        <p:attrNameLst>
                                          <p:attrName>style.visibility</p:attrName>
                                        </p:attrNameLst>
                                      </p:cBhvr>
                                      <p:to>
                                        <p:strVal val="visible"/>
                                      </p:to>
                                    </p:set>
                                    <p:animEffect transition="in" filter="dissolve">
                                      <p:cBhvr>
                                        <p:cTn id="107" dur="500"/>
                                        <p:tgtEl>
                                          <p:spTgt spid="6">
                                            <p:txEl>
                                              <p:pRg st="7" end="7"/>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6">
                                            <p:txEl>
                                              <p:pRg st="8" end="8"/>
                                            </p:txEl>
                                          </p:spTgt>
                                        </p:tgtEl>
                                        <p:attrNameLst>
                                          <p:attrName>style.visibility</p:attrName>
                                        </p:attrNameLst>
                                      </p:cBhvr>
                                      <p:to>
                                        <p:strVal val="visible"/>
                                      </p:to>
                                    </p:set>
                                    <p:animEffect transition="in" filter="dissolve">
                                      <p:cBhvr>
                                        <p:cTn id="112" dur="500"/>
                                        <p:tgtEl>
                                          <p:spTgt spid="6">
                                            <p:txEl>
                                              <p:pRg st="8" end="8"/>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6">
                                            <p:txEl>
                                              <p:pRg st="10" end="10"/>
                                            </p:txEl>
                                          </p:spTgt>
                                        </p:tgtEl>
                                        <p:attrNameLst>
                                          <p:attrName>style.visibility</p:attrName>
                                        </p:attrNameLst>
                                      </p:cBhvr>
                                      <p:to>
                                        <p:strVal val="visible"/>
                                      </p:to>
                                    </p:set>
                                    <p:animEffect transition="in" filter="dissolve">
                                      <p:cBhvr>
                                        <p:cTn id="117"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P spid="5" grpId="0" build="p"/>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34722-36F0-F5F9-63F9-AED56CD135C1}"/>
              </a:ext>
            </a:extLst>
          </p:cNvPr>
          <p:cNvSpPr>
            <a:spLocks noGrp="1"/>
          </p:cNvSpPr>
          <p:nvPr>
            <p:ph type="title"/>
          </p:nvPr>
        </p:nvSpPr>
        <p:spPr/>
        <p:txBody>
          <a:bodyPr/>
          <a:lstStyle/>
          <a:p>
            <a:r>
              <a:rPr lang="en-US" dirty="0">
                <a:solidFill>
                  <a:schemeClr val="bg2"/>
                </a:solidFill>
              </a:rPr>
              <a:t>Hypothesis Testing</a:t>
            </a:r>
          </a:p>
        </p:txBody>
      </p:sp>
      <p:sp>
        <p:nvSpPr>
          <p:cNvPr id="3" name="Text Placeholder 2">
            <a:extLst>
              <a:ext uri="{FF2B5EF4-FFF2-40B4-BE49-F238E27FC236}">
                <a16:creationId xmlns:a16="http://schemas.microsoft.com/office/drawing/2014/main" id="{45B93558-3DDC-7B27-1E89-B592BDC26D41}"/>
              </a:ext>
            </a:extLst>
          </p:cNvPr>
          <p:cNvSpPr>
            <a:spLocks noGrp="1"/>
          </p:cNvSpPr>
          <p:nvPr>
            <p:ph type="body" idx="1"/>
          </p:nvPr>
        </p:nvSpPr>
        <p:spPr/>
        <p:txBody>
          <a:bodyPr/>
          <a:lstStyle/>
          <a:p>
            <a:r>
              <a:rPr lang="en-US" dirty="0">
                <a:solidFill>
                  <a:schemeClr val="bg2"/>
                </a:solidFill>
              </a:rPr>
              <a:t>To test whether the mean age differs from 21 years, we follow the six-step hypothesis testing procedure:</a:t>
            </a:r>
          </a:p>
        </p:txBody>
      </p:sp>
    </p:spTree>
    <p:extLst>
      <p:ext uri="{BB962C8B-B14F-4D97-AF65-F5344CB8AC3E}">
        <p14:creationId xmlns:p14="http://schemas.microsoft.com/office/powerpoint/2010/main" val="6819735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00CC9-CC8E-9E36-76A9-D1A93DB2C8FA}"/>
              </a:ext>
            </a:extLst>
          </p:cNvPr>
          <p:cNvSpPr>
            <a:spLocks noGrp="1"/>
          </p:cNvSpPr>
          <p:nvPr>
            <p:ph type="title"/>
          </p:nvPr>
        </p:nvSpPr>
        <p:spPr/>
        <p:txBody>
          <a:bodyPr/>
          <a:lstStyle/>
          <a:p>
            <a:r>
              <a:rPr lang="en-US" dirty="0">
                <a:solidFill>
                  <a:schemeClr val="bg2"/>
                </a:solidFill>
              </a:rPr>
              <a:t>Hypothesis Testing</a:t>
            </a:r>
          </a:p>
        </p:txBody>
      </p:sp>
      <p:sp>
        <p:nvSpPr>
          <p:cNvPr id="3" name="Text Placeholder 2">
            <a:extLst>
              <a:ext uri="{FF2B5EF4-FFF2-40B4-BE49-F238E27FC236}">
                <a16:creationId xmlns:a16="http://schemas.microsoft.com/office/drawing/2014/main" id="{3CF69646-45ED-B679-00F7-9A364D1D4914}"/>
              </a:ext>
            </a:extLst>
          </p:cNvPr>
          <p:cNvSpPr>
            <a:spLocks noGrp="1"/>
          </p:cNvSpPr>
          <p:nvPr>
            <p:ph type="body" idx="1"/>
          </p:nvPr>
        </p:nvSpPr>
        <p:spPr/>
        <p:txBody>
          <a:bodyPr>
            <a:normAutofit fontScale="92500"/>
          </a:bodyPr>
          <a:lstStyle/>
          <a:p>
            <a:r>
              <a:rPr lang="en-US" dirty="0">
                <a:solidFill>
                  <a:schemeClr val="bg2"/>
                </a:solidFill>
              </a:rPr>
              <a:t>Step 1: State Hypotheses</a:t>
            </a:r>
          </a:p>
        </p:txBody>
      </p:sp>
      <p:sp>
        <p:nvSpPr>
          <p:cNvPr id="4" name="Content Placeholder 3">
            <a:extLst>
              <a:ext uri="{FF2B5EF4-FFF2-40B4-BE49-F238E27FC236}">
                <a16:creationId xmlns:a16="http://schemas.microsoft.com/office/drawing/2014/main" id="{1ED01F4F-2367-362B-A0A5-21AACC91D1B4}"/>
              </a:ext>
            </a:extLst>
          </p:cNvPr>
          <p:cNvSpPr>
            <a:spLocks noGrp="1"/>
          </p:cNvSpPr>
          <p:nvPr>
            <p:ph sz="half" idx="2"/>
          </p:nvPr>
        </p:nvSpPr>
        <p:spPr/>
        <p:txBody>
          <a:bodyPr anchor="ctr"/>
          <a:lstStyle/>
          <a:p>
            <a:pPr marL="0" indent="0">
              <a:buNone/>
            </a:pPr>
            <a:r>
              <a:rPr lang="en-US" dirty="0">
                <a:solidFill>
                  <a:schemeClr val="bg2"/>
                </a:solidFill>
              </a:rPr>
              <a:t>H₀: </a:t>
            </a:r>
            <a:r>
              <a:rPr lang="el-GR" dirty="0">
                <a:solidFill>
                  <a:schemeClr val="bg2"/>
                </a:solidFill>
              </a:rPr>
              <a:t>μ = 21 (</a:t>
            </a:r>
            <a:r>
              <a:rPr lang="en-US" dirty="0">
                <a:solidFill>
                  <a:schemeClr val="bg2"/>
                </a:solidFill>
              </a:rPr>
              <a:t>null hypothesis)</a:t>
            </a:r>
          </a:p>
          <a:p>
            <a:pPr marL="0" indent="0">
              <a:buNone/>
            </a:pPr>
            <a:r>
              <a:rPr lang="en-US" dirty="0">
                <a:solidFill>
                  <a:schemeClr val="bg2"/>
                </a:solidFill>
              </a:rPr>
              <a:t>H₁: </a:t>
            </a:r>
            <a:r>
              <a:rPr lang="el-GR" dirty="0">
                <a:solidFill>
                  <a:schemeClr val="bg2"/>
                </a:solidFill>
              </a:rPr>
              <a:t>μ ≠ 21 (</a:t>
            </a:r>
            <a:r>
              <a:rPr lang="en-US" dirty="0">
                <a:solidFill>
                  <a:schemeClr val="bg2"/>
                </a:solidFill>
              </a:rPr>
              <a:t>alternative hypothesis)</a:t>
            </a:r>
          </a:p>
        </p:txBody>
      </p:sp>
      <p:sp>
        <p:nvSpPr>
          <p:cNvPr id="5" name="Text Placeholder 4">
            <a:extLst>
              <a:ext uri="{FF2B5EF4-FFF2-40B4-BE49-F238E27FC236}">
                <a16:creationId xmlns:a16="http://schemas.microsoft.com/office/drawing/2014/main" id="{640D7308-A20F-1AA3-AEB0-F777F3524D25}"/>
              </a:ext>
            </a:extLst>
          </p:cNvPr>
          <p:cNvSpPr>
            <a:spLocks noGrp="1"/>
          </p:cNvSpPr>
          <p:nvPr>
            <p:ph type="body" sz="quarter" idx="3"/>
          </p:nvPr>
        </p:nvSpPr>
        <p:spPr/>
        <p:txBody>
          <a:bodyPr>
            <a:normAutofit fontScale="92500"/>
          </a:bodyPr>
          <a:lstStyle/>
          <a:p>
            <a:r>
              <a:rPr lang="en-US" dirty="0">
                <a:solidFill>
                  <a:schemeClr val="bg2"/>
                </a:solidFill>
              </a:rPr>
              <a:t>Step 2: Specify Significance Level</a:t>
            </a:r>
          </a:p>
        </p:txBody>
      </p:sp>
      <p:sp>
        <p:nvSpPr>
          <p:cNvPr id="6" name="Content Placeholder 5">
            <a:extLst>
              <a:ext uri="{FF2B5EF4-FFF2-40B4-BE49-F238E27FC236}">
                <a16:creationId xmlns:a16="http://schemas.microsoft.com/office/drawing/2014/main" id="{5A069D75-5545-4E1C-75BE-6783CF4E7422}"/>
              </a:ext>
            </a:extLst>
          </p:cNvPr>
          <p:cNvSpPr>
            <a:spLocks noGrp="1"/>
          </p:cNvSpPr>
          <p:nvPr>
            <p:ph sz="quarter" idx="4"/>
          </p:nvPr>
        </p:nvSpPr>
        <p:spPr/>
        <p:txBody>
          <a:bodyPr anchor="ctr"/>
          <a:lstStyle/>
          <a:p>
            <a:pPr marL="0" indent="0">
              <a:buNone/>
            </a:pPr>
            <a:r>
              <a:rPr lang="el-GR" dirty="0">
                <a:solidFill>
                  <a:schemeClr val="bg2"/>
                </a:solidFill>
              </a:rPr>
              <a:t>α = 0.05 (</a:t>
            </a:r>
            <a:r>
              <a:rPr lang="en-US" dirty="0">
                <a:solidFill>
                  <a:schemeClr val="bg2"/>
                </a:solidFill>
              </a:rPr>
              <a:t>two-tailed test)</a:t>
            </a:r>
          </a:p>
          <a:p>
            <a:pPr marL="0" indent="0">
              <a:buNone/>
            </a:pPr>
            <a:r>
              <a:rPr lang="en-US" dirty="0">
                <a:solidFill>
                  <a:schemeClr val="bg2"/>
                </a:solidFill>
              </a:rPr>
              <a:t>Critical values: t₀.₀₂₅,₆ = ±2.447</a:t>
            </a:r>
          </a:p>
        </p:txBody>
      </p:sp>
    </p:spTree>
    <p:extLst>
      <p:ext uri="{BB962C8B-B14F-4D97-AF65-F5344CB8AC3E}">
        <p14:creationId xmlns:p14="http://schemas.microsoft.com/office/powerpoint/2010/main" val="38619345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15"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 calcmode="lin" valueType="num">
                                      <p:cBhvr>
                                        <p:cTn id="21" dur="1000" fill="hold"/>
                                        <p:tgtEl>
                                          <p:spTgt spid="4">
                                            <p:txEl>
                                              <p:pRg st="0" end="0"/>
                                            </p:txEl>
                                          </p:spTgt>
                                        </p:tgtEl>
                                        <p:attrNameLst>
                                          <p:attrName>ppt_w</p:attrName>
                                        </p:attrNameLst>
                                      </p:cBhvr>
                                      <p:tavLst>
                                        <p:tav tm="0">
                                          <p:val>
                                            <p:strVal val="#ppt_w*0.70"/>
                                          </p:val>
                                        </p:tav>
                                        <p:tav tm="100000">
                                          <p:val>
                                            <p:strVal val="#ppt_w"/>
                                          </p:val>
                                        </p:tav>
                                      </p:tavLst>
                                    </p:anim>
                                    <p:anim calcmode="lin" valueType="num">
                                      <p:cBhvr>
                                        <p:cTn id="22" dur="1000" fill="hold"/>
                                        <p:tgtEl>
                                          <p:spTgt spid="4">
                                            <p:txEl>
                                              <p:pRg st="0" end="0"/>
                                            </p:txEl>
                                          </p:spTgt>
                                        </p:tgtEl>
                                        <p:attrNameLst>
                                          <p:attrName>ppt_h</p:attrName>
                                        </p:attrNameLst>
                                      </p:cBhvr>
                                      <p:tavLst>
                                        <p:tav tm="0">
                                          <p:val>
                                            <p:strVal val="#ppt_h"/>
                                          </p:val>
                                        </p:tav>
                                        <p:tav tm="100000">
                                          <p:val>
                                            <p:strVal val="#ppt_h"/>
                                          </p:val>
                                        </p:tav>
                                      </p:tavLst>
                                    </p:anim>
                                    <p:animEffect transition="in" filter="fade">
                                      <p:cBhvr>
                                        <p:cTn id="23" dur="1000"/>
                                        <p:tgtEl>
                                          <p:spTgt spid="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 calcmode="lin" valueType="num">
                                      <p:cBhvr>
                                        <p:cTn id="28" dur="1000" fill="hold"/>
                                        <p:tgtEl>
                                          <p:spTgt spid="4">
                                            <p:txEl>
                                              <p:pRg st="1" end="1"/>
                                            </p:txEl>
                                          </p:spTgt>
                                        </p:tgtEl>
                                        <p:attrNameLst>
                                          <p:attrName>ppt_w</p:attrName>
                                        </p:attrNameLst>
                                      </p:cBhvr>
                                      <p:tavLst>
                                        <p:tav tm="0">
                                          <p:val>
                                            <p:strVal val="#ppt_w*0.70"/>
                                          </p:val>
                                        </p:tav>
                                        <p:tav tm="100000">
                                          <p:val>
                                            <p:strVal val="#ppt_w"/>
                                          </p:val>
                                        </p:tav>
                                      </p:tavLst>
                                    </p:anim>
                                    <p:anim calcmode="lin" valueType="num">
                                      <p:cBhvr>
                                        <p:cTn id="29" dur="1000" fill="hold"/>
                                        <p:tgtEl>
                                          <p:spTgt spid="4">
                                            <p:txEl>
                                              <p:pRg st="1" end="1"/>
                                            </p:txEl>
                                          </p:spTgt>
                                        </p:tgtEl>
                                        <p:attrNameLst>
                                          <p:attrName>ppt_h</p:attrName>
                                        </p:attrNameLst>
                                      </p:cBhvr>
                                      <p:tavLst>
                                        <p:tav tm="0">
                                          <p:val>
                                            <p:strVal val="#ppt_h"/>
                                          </p:val>
                                        </p:tav>
                                        <p:tav tm="100000">
                                          <p:val>
                                            <p:strVal val="#ppt_h"/>
                                          </p:val>
                                        </p:tav>
                                      </p:tavLst>
                                    </p:anim>
                                    <p:animEffect transition="in" filter="fade">
                                      <p:cBhvr>
                                        <p:cTn id="30" dur="1000"/>
                                        <p:tgtEl>
                                          <p:spTgt spid="4">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anim calcmode="lin" valueType="num">
                                      <p:cBhvr>
                                        <p:cTn id="35" dur="1000" fill="hold"/>
                                        <p:tgtEl>
                                          <p:spTgt spid="5">
                                            <p:txEl>
                                              <p:pRg st="0" end="0"/>
                                            </p:txEl>
                                          </p:spTgt>
                                        </p:tgtEl>
                                        <p:attrNameLst>
                                          <p:attrName>ppt_w</p:attrName>
                                        </p:attrNameLst>
                                      </p:cBhvr>
                                      <p:tavLst>
                                        <p:tav tm="0">
                                          <p:val>
                                            <p:strVal val="#ppt_w*0.70"/>
                                          </p:val>
                                        </p:tav>
                                        <p:tav tm="100000">
                                          <p:val>
                                            <p:strVal val="#ppt_w"/>
                                          </p:val>
                                        </p:tav>
                                      </p:tavLst>
                                    </p:anim>
                                    <p:anim calcmode="lin" valueType="num">
                                      <p:cBhvr>
                                        <p:cTn id="36" dur="1000" fill="hold"/>
                                        <p:tgtEl>
                                          <p:spTgt spid="5">
                                            <p:txEl>
                                              <p:pRg st="0" end="0"/>
                                            </p:txEl>
                                          </p:spTgt>
                                        </p:tgtEl>
                                        <p:attrNameLst>
                                          <p:attrName>ppt_h</p:attrName>
                                        </p:attrNameLst>
                                      </p:cBhvr>
                                      <p:tavLst>
                                        <p:tav tm="0">
                                          <p:val>
                                            <p:strVal val="#ppt_h"/>
                                          </p:val>
                                        </p:tav>
                                        <p:tav tm="100000">
                                          <p:val>
                                            <p:strVal val="#ppt_h"/>
                                          </p:val>
                                        </p:tav>
                                      </p:tavLst>
                                    </p:anim>
                                    <p:animEffect transition="in" filter="fade">
                                      <p:cBhvr>
                                        <p:cTn id="37" dur="1000"/>
                                        <p:tgtEl>
                                          <p:spTgt spid="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6">
                                            <p:txEl>
                                              <p:pRg st="0" end="0"/>
                                            </p:txEl>
                                          </p:spTgt>
                                        </p:tgtEl>
                                        <p:attrNameLst>
                                          <p:attrName>style.visibility</p:attrName>
                                        </p:attrNameLst>
                                      </p:cBhvr>
                                      <p:to>
                                        <p:strVal val="visible"/>
                                      </p:to>
                                    </p:set>
                                    <p:anim calcmode="lin" valueType="num">
                                      <p:cBhvr>
                                        <p:cTn id="42" dur="1000" fill="hold"/>
                                        <p:tgtEl>
                                          <p:spTgt spid="6">
                                            <p:txEl>
                                              <p:pRg st="0" end="0"/>
                                            </p:txEl>
                                          </p:spTgt>
                                        </p:tgtEl>
                                        <p:attrNameLst>
                                          <p:attrName>ppt_w</p:attrName>
                                        </p:attrNameLst>
                                      </p:cBhvr>
                                      <p:tavLst>
                                        <p:tav tm="0">
                                          <p:val>
                                            <p:strVal val="#ppt_w*0.70"/>
                                          </p:val>
                                        </p:tav>
                                        <p:tav tm="100000">
                                          <p:val>
                                            <p:strVal val="#ppt_w"/>
                                          </p:val>
                                        </p:tav>
                                      </p:tavLst>
                                    </p:anim>
                                    <p:anim calcmode="lin" valueType="num">
                                      <p:cBhvr>
                                        <p:cTn id="43" dur="1000" fill="hold"/>
                                        <p:tgtEl>
                                          <p:spTgt spid="6">
                                            <p:txEl>
                                              <p:pRg st="0" end="0"/>
                                            </p:txEl>
                                          </p:spTgt>
                                        </p:tgtEl>
                                        <p:attrNameLst>
                                          <p:attrName>ppt_h</p:attrName>
                                        </p:attrNameLst>
                                      </p:cBhvr>
                                      <p:tavLst>
                                        <p:tav tm="0">
                                          <p:val>
                                            <p:strVal val="#ppt_h"/>
                                          </p:val>
                                        </p:tav>
                                        <p:tav tm="100000">
                                          <p:val>
                                            <p:strVal val="#ppt_h"/>
                                          </p:val>
                                        </p:tav>
                                      </p:tavLst>
                                    </p:anim>
                                    <p:animEffect transition="in" filter="fade">
                                      <p:cBhvr>
                                        <p:cTn id="44" dur="1000"/>
                                        <p:tgtEl>
                                          <p:spTgt spid="6">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5" presetClass="entr" presetSubtype="0" fill="hold" grpId="0" nodeType="clickEffect">
                                  <p:stCondLst>
                                    <p:cond delay="0"/>
                                  </p:stCondLst>
                                  <p:childTnLst>
                                    <p:set>
                                      <p:cBhvr>
                                        <p:cTn id="48" dur="1" fill="hold">
                                          <p:stCondLst>
                                            <p:cond delay="0"/>
                                          </p:stCondLst>
                                        </p:cTn>
                                        <p:tgtEl>
                                          <p:spTgt spid="6">
                                            <p:txEl>
                                              <p:pRg st="1" end="1"/>
                                            </p:txEl>
                                          </p:spTgt>
                                        </p:tgtEl>
                                        <p:attrNameLst>
                                          <p:attrName>style.visibility</p:attrName>
                                        </p:attrNameLst>
                                      </p:cBhvr>
                                      <p:to>
                                        <p:strVal val="visible"/>
                                      </p:to>
                                    </p:set>
                                    <p:anim calcmode="lin" valueType="num">
                                      <p:cBhvr>
                                        <p:cTn id="49" dur="1000" fill="hold"/>
                                        <p:tgtEl>
                                          <p:spTgt spid="6">
                                            <p:txEl>
                                              <p:pRg st="1" end="1"/>
                                            </p:txEl>
                                          </p:spTgt>
                                        </p:tgtEl>
                                        <p:attrNameLst>
                                          <p:attrName>ppt_w</p:attrName>
                                        </p:attrNameLst>
                                      </p:cBhvr>
                                      <p:tavLst>
                                        <p:tav tm="0">
                                          <p:val>
                                            <p:strVal val="#ppt_w*0.70"/>
                                          </p:val>
                                        </p:tav>
                                        <p:tav tm="100000">
                                          <p:val>
                                            <p:strVal val="#ppt_w"/>
                                          </p:val>
                                        </p:tav>
                                      </p:tavLst>
                                    </p:anim>
                                    <p:anim calcmode="lin" valueType="num">
                                      <p:cBhvr>
                                        <p:cTn id="50" dur="1000" fill="hold"/>
                                        <p:tgtEl>
                                          <p:spTgt spid="6">
                                            <p:txEl>
                                              <p:pRg st="1" end="1"/>
                                            </p:txEl>
                                          </p:spTgt>
                                        </p:tgtEl>
                                        <p:attrNameLst>
                                          <p:attrName>ppt_h</p:attrName>
                                        </p:attrNameLst>
                                      </p:cBhvr>
                                      <p:tavLst>
                                        <p:tav tm="0">
                                          <p:val>
                                            <p:strVal val="#ppt_h"/>
                                          </p:val>
                                        </p:tav>
                                        <p:tav tm="100000">
                                          <p:val>
                                            <p:strVal val="#ppt_h"/>
                                          </p:val>
                                        </p:tav>
                                      </p:tavLst>
                                    </p:anim>
                                    <p:animEffect transition="in" filter="fade">
                                      <p:cBhvr>
                                        <p:cTn id="51" dur="10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P spid="5" grpId="0" build="p"/>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gradFill>
        <a:effectLst/>
      </p:bgPr>
    </p:bg>
    <p:spTree>
      <p:nvGrpSpPr>
        <p:cNvPr id="1" name="">
          <a:extLst>
            <a:ext uri="{FF2B5EF4-FFF2-40B4-BE49-F238E27FC236}">
              <a16:creationId xmlns:a16="http://schemas.microsoft.com/office/drawing/2014/main" id="{5C3CD9A1-0C3D-A2E8-E286-B0AC083A66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4727E3-A3B7-C9C0-AC49-D0A6C23355D8}"/>
              </a:ext>
            </a:extLst>
          </p:cNvPr>
          <p:cNvSpPr>
            <a:spLocks noGrp="1"/>
          </p:cNvSpPr>
          <p:nvPr>
            <p:ph type="title"/>
          </p:nvPr>
        </p:nvSpPr>
        <p:spPr/>
        <p:txBody>
          <a:bodyPr/>
          <a:lstStyle/>
          <a:p>
            <a:r>
              <a:rPr lang="en-US" dirty="0">
                <a:solidFill>
                  <a:schemeClr val="bg2"/>
                </a:solidFill>
              </a:rPr>
              <a:t>Hypothesis Testing</a:t>
            </a:r>
          </a:p>
        </p:txBody>
      </p:sp>
      <p:sp>
        <p:nvSpPr>
          <p:cNvPr id="3" name="Text Placeholder 2">
            <a:extLst>
              <a:ext uri="{FF2B5EF4-FFF2-40B4-BE49-F238E27FC236}">
                <a16:creationId xmlns:a16="http://schemas.microsoft.com/office/drawing/2014/main" id="{4B735875-AFF4-AE40-3A29-F94415539BDC}"/>
              </a:ext>
            </a:extLst>
          </p:cNvPr>
          <p:cNvSpPr>
            <a:spLocks noGrp="1"/>
          </p:cNvSpPr>
          <p:nvPr>
            <p:ph type="body" idx="1"/>
          </p:nvPr>
        </p:nvSpPr>
        <p:spPr/>
        <p:txBody>
          <a:bodyPr>
            <a:normAutofit/>
          </a:bodyPr>
          <a:lstStyle/>
          <a:p>
            <a:r>
              <a:rPr lang="en-US" dirty="0">
                <a:solidFill>
                  <a:schemeClr val="bg2"/>
                </a:solidFill>
              </a:rPr>
              <a:t>Step 3: Calculate Test Statistic</a:t>
            </a:r>
          </a:p>
        </p:txBody>
      </p:sp>
      <p:sp>
        <p:nvSpPr>
          <p:cNvPr id="4" name="Content Placeholder 3">
            <a:extLst>
              <a:ext uri="{FF2B5EF4-FFF2-40B4-BE49-F238E27FC236}">
                <a16:creationId xmlns:a16="http://schemas.microsoft.com/office/drawing/2014/main" id="{36801294-AF66-EA32-6E40-5C25F28069E4}"/>
              </a:ext>
            </a:extLst>
          </p:cNvPr>
          <p:cNvSpPr>
            <a:spLocks noGrp="1"/>
          </p:cNvSpPr>
          <p:nvPr>
            <p:ph sz="half" idx="2"/>
          </p:nvPr>
        </p:nvSpPr>
        <p:spPr/>
        <p:txBody>
          <a:bodyPr anchor="ctr"/>
          <a:lstStyle/>
          <a:p>
            <a:pPr marL="0" indent="0">
              <a:buNone/>
            </a:pPr>
            <a:r>
              <a:rPr lang="en-US" dirty="0">
                <a:solidFill>
                  <a:schemeClr val="bg2"/>
                </a:solidFill>
              </a:rPr>
              <a:t>t = (x̄ - </a:t>
            </a:r>
            <a:r>
              <a:rPr lang="el-GR" dirty="0">
                <a:solidFill>
                  <a:schemeClr val="bg2"/>
                </a:solidFill>
              </a:rPr>
              <a:t>μ₀)/(</a:t>
            </a:r>
            <a:r>
              <a:rPr lang="en-US" dirty="0">
                <a:solidFill>
                  <a:schemeClr val="bg2"/>
                </a:solidFill>
              </a:rPr>
              <a:t>s/√n)</a:t>
            </a:r>
          </a:p>
          <a:p>
            <a:pPr marL="0" indent="0">
              <a:buNone/>
            </a:pPr>
            <a:r>
              <a:rPr lang="en-US" dirty="0">
                <a:solidFill>
                  <a:schemeClr val="bg2"/>
                </a:solidFill>
              </a:rPr>
              <a:t>t = (29.86 - 21)/(7.08/√7)</a:t>
            </a:r>
          </a:p>
          <a:p>
            <a:pPr marL="0" indent="0">
              <a:buNone/>
            </a:pPr>
            <a:r>
              <a:rPr lang="en-US" dirty="0">
                <a:solidFill>
                  <a:schemeClr val="bg2"/>
                </a:solidFill>
              </a:rPr>
              <a:t>t = 3.31</a:t>
            </a:r>
          </a:p>
        </p:txBody>
      </p:sp>
      <p:sp>
        <p:nvSpPr>
          <p:cNvPr id="5" name="Text Placeholder 4">
            <a:extLst>
              <a:ext uri="{FF2B5EF4-FFF2-40B4-BE49-F238E27FC236}">
                <a16:creationId xmlns:a16="http://schemas.microsoft.com/office/drawing/2014/main" id="{8988E921-6550-1B89-1B54-BF4A15D7FA26}"/>
              </a:ext>
            </a:extLst>
          </p:cNvPr>
          <p:cNvSpPr>
            <a:spLocks noGrp="1"/>
          </p:cNvSpPr>
          <p:nvPr>
            <p:ph type="body" sz="quarter" idx="3"/>
          </p:nvPr>
        </p:nvSpPr>
        <p:spPr/>
        <p:txBody>
          <a:bodyPr>
            <a:normAutofit/>
          </a:bodyPr>
          <a:lstStyle/>
          <a:p>
            <a:r>
              <a:rPr lang="en-US" dirty="0">
                <a:solidFill>
                  <a:schemeClr val="bg2"/>
                </a:solidFill>
              </a:rPr>
              <a:t>Step 4: Find p-value</a:t>
            </a:r>
          </a:p>
        </p:txBody>
      </p:sp>
      <p:sp>
        <p:nvSpPr>
          <p:cNvPr id="6" name="Content Placeholder 5">
            <a:extLst>
              <a:ext uri="{FF2B5EF4-FFF2-40B4-BE49-F238E27FC236}">
                <a16:creationId xmlns:a16="http://schemas.microsoft.com/office/drawing/2014/main" id="{1997E5FA-E5A0-7B79-F225-A0F5CAE3E7F3}"/>
              </a:ext>
            </a:extLst>
          </p:cNvPr>
          <p:cNvSpPr>
            <a:spLocks noGrp="1"/>
          </p:cNvSpPr>
          <p:nvPr>
            <p:ph sz="quarter" idx="4"/>
          </p:nvPr>
        </p:nvSpPr>
        <p:spPr/>
        <p:txBody>
          <a:bodyPr anchor="ctr"/>
          <a:lstStyle/>
          <a:p>
            <a:pPr marL="0" indent="0">
              <a:buNone/>
            </a:pPr>
            <a:r>
              <a:rPr lang="en-US" dirty="0">
                <a:solidFill>
                  <a:schemeClr val="bg2"/>
                </a:solidFill>
              </a:rPr>
              <a:t>Using the t-distribution with 6 degrees of freedom:</a:t>
            </a:r>
          </a:p>
          <a:p>
            <a:pPr marL="0" indent="0">
              <a:buNone/>
            </a:pPr>
            <a:r>
              <a:rPr lang="en-US" dirty="0">
                <a:solidFill>
                  <a:schemeClr val="bg2"/>
                </a:solidFill>
              </a:rPr>
              <a:t>p-value = 0.0162</a:t>
            </a:r>
          </a:p>
        </p:txBody>
      </p:sp>
    </p:spTree>
    <p:extLst>
      <p:ext uri="{BB962C8B-B14F-4D97-AF65-F5344CB8AC3E}">
        <p14:creationId xmlns:p14="http://schemas.microsoft.com/office/powerpoint/2010/main" val="42596244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15"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 calcmode="lin" valueType="num">
                                      <p:cBhvr>
                                        <p:cTn id="21" dur="1000" fill="hold"/>
                                        <p:tgtEl>
                                          <p:spTgt spid="4">
                                            <p:txEl>
                                              <p:pRg st="0" end="0"/>
                                            </p:txEl>
                                          </p:spTgt>
                                        </p:tgtEl>
                                        <p:attrNameLst>
                                          <p:attrName>ppt_w</p:attrName>
                                        </p:attrNameLst>
                                      </p:cBhvr>
                                      <p:tavLst>
                                        <p:tav tm="0">
                                          <p:val>
                                            <p:strVal val="#ppt_w*0.70"/>
                                          </p:val>
                                        </p:tav>
                                        <p:tav tm="100000">
                                          <p:val>
                                            <p:strVal val="#ppt_w"/>
                                          </p:val>
                                        </p:tav>
                                      </p:tavLst>
                                    </p:anim>
                                    <p:anim calcmode="lin" valueType="num">
                                      <p:cBhvr>
                                        <p:cTn id="22" dur="1000" fill="hold"/>
                                        <p:tgtEl>
                                          <p:spTgt spid="4">
                                            <p:txEl>
                                              <p:pRg st="0" end="0"/>
                                            </p:txEl>
                                          </p:spTgt>
                                        </p:tgtEl>
                                        <p:attrNameLst>
                                          <p:attrName>ppt_h</p:attrName>
                                        </p:attrNameLst>
                                      </p:cBhvr>
                                      <p:tavLst>
                                        <p:tav tm="0">
                                          <p:val>
                                            <p:strVal val="#ppt_h"/>
                                          </p:val>
                                        </p:tav>
                                        <p:tav tm="100000">
                                          <p:val>
                                            <p:strVal val="#ppt_h"/>
                                          </p:val>
                                        </p:tav>
                                      </p:tavLst>
                                    </p:anim>
                                    <p:animEffect transition="in" filter="fade">
                                      <p:cBhvr>
                                        <p:cTn id="23" dur="1000"/>
                                        <p:tgtEl>
                                          <p:spTgt spid="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 calcmode="lin" valueType="num">
                                      <p:cBhvr>
                                        <p:cTn id="28" dur="1000" fill="hold"/>
                                        <p:tgtEl>
                                          <p:spTgt spid="4">
                                            <p:txEl>
                                              <p:pRg st="1" end="1"/>
                                            </p:txEl>
                                          </p:spTgt>
                                        </p:tgtEl>
                                        <p:attrNameLst>
                                          <p:attrName>ppt_w</p:attrName>
                                        </p:attrNameLst>
                                      </p:cBhvr>
                                      <p:tavLst>
                                        <p:tav tm="0">
                                          <p:val>
                                            <p:strVal val="#ppt_w*0.70"/>
                                          </p:val>
                                        </p:tav>
                                        <p:tav tm="100000">
                                          <p:val>
                                            <p:strVal val="#ppt_w"/>
                                          </p:val>
                                        </p:tav>
                                      </p:tavLst>
                                    </p:anim>
                                    <p:anim calcmode="lin" valueType="num">
                                      <p:cBhvr>
                                        <p:cTn id="29" dur="1000" fill="hold"/>
                                        <p:tgtEl>
                                          <p:spTgt spid="4">
                                            <p:txEl>
                                              <p:pRg st="1" end="1"/>
                                            </p:txEl>
                                          </p:spTgt>
                                        </p:tgtEl>
                                        <p:attrNameLst>
                                          <p:attrName>ppt_h</p:attrName>
                                        </p:attrNameLst>
                                      </p:cBhvr>
                                      <p:tavLst>
                                        <p:tav tm="0">
                                          <p:val>
                                            <p:strVal val="#ppt_h"/>
                                          </p:val>
                                        </p:tav>
                                        <p:tav tm="100000">
                                          <p:val>
                                            <p:strVal val="#ppt_h"/>
                                          </p:val>
                                        </p:tav>
                                      </p:tavLst>
                                    </p:anim>
                                    <p:animEffect transition="in" filter="fade">
                                      <p:cBhvr>
                                        <p:cTn id="30" dur="1000"/>
                                        <p:tgtEl>
                                          <p:spTgt spid="4">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anim calcmode="lin" valueType="num">
                                      <p:cBhvr>
                                        <p:cTn id="35" dur="1000" fill="hold"/>
                                        <p:tgtEl>
                                          <p:spTgt spid="4">
                                            <p:txEl>
                                              <p:pRg st="2" end="2"/>
                                            </p:txEl>
                                          </p:spTgt>
                                        </p:tgtEl>
                                        <p:attrNameLst>
                                          <p:attrName>ppt_w</p:attrName>
                                        </p:attrNameLst>
                                      </p:cBhvr>
                                      <p:tavLst>
                                        <p:tav tm="0">
                                          <p:val>
                                            <p:strVal val="#ppt_w*0.70"/>
                                          </p:val>
                                        </p:tav>
                                        <p:tav tm="100000">
                                          <p:val>
                                            <p:strVal val="#ppt_w"/>
                                          </p:val>
                                        </p:tav>
                                      </p:tavLst>
                                    </p:anim>
                                    <p:anim calcmode="lin" valueType="num">
                                      <p:cBhvr>
                                        <p:cTn id="36" dur="1000" fill="hold"/>
                                        <p:tgtEl>
                                          <p:spTgt spid="4">
                                            <p:txEl>
                                              <p:pRg st="2" end="2"/>
                                            </p:txEl>
                                          </p:spTgt>
                                        </p:tgtEl>
                                        <p:attrNameLst>
                                          <p:attrName>ppt_h</p:attrName>
                                        </p:attrNameLst>
                                      </p:cBhvr>
                                      <p:tavLst>
                                        <p:tav tm="0">
                                          <p:val>
                                            <p:strVal val="#ppt_h"/>
                                          </p:val>
                                        </p:tav>
                                        <p:tav tm="100000">
                                          <p:val>
                                            <p:strVal val="#ppt_h"/>
                                          </p:val>
                                        </p:tav>
                                      </p:tavLst>
                                    </p:anim>
                                    <p:animEffect transition="in" filter="fade">
                                      <p:cBhvr>
                                        <p:cTn id="37" dur="1000"/>
                                        <p:tgtEl>
                                          <p:spTgt spid="4">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5">
                                            <p:txEl>
                                              <p:pRg st="0" end="0"/>
                                            </p:txEl>
                                          </p:spTgt>
                                        </p:tgtEl>
                                        <p:attrNameLst>
                                          <p:attrName>style.visibility</p:attrName>
                                        </p:attrNameLst>
                                      </p:cBhvr>
                                      <p:to>
                                        <p:strVal val="visible"/>
                                      </p:to>
                                    </p:set>
                                    <p:anim calcmode="lin" valueType="num">
                                      <p:cBhvr>
                                        <p:cTn id="42" dur="1000" fill="hold"/>
                                        <p:tgtEl>
                                          <p:spTgt spid="5">
                                            <p:txEl>
                                              <p:pRg st="0" end="0"/>
                                            </p:txEl>
                                          </p:spTgt>
                                        </p:tgtEl>
                                        <p:attrNameLst>
                                          <p:attrName>ppt_w</p:attrName>
                                        </p:attrNameLst>
                                      </p:cBhvr>
                                      <p:tavLst>
                                        <p:tav tm="0">
                                          <p:val>
                                            <p:strVal val="#ppt_w*0.70"/>
                                          </p:val>
                                        </p:tav>
                                        <p:tav tm="100000">
                                          <p:val>
                                            <p:strVal val="#ppt_w"/>
                                          </p:val>
                                        </p:tav>
                                      </p:tavLst>
                                    </p:anim>
                                    <p:anim calcmode="lin" valueType="num">
                                      <p:cBhvr>
                                        <p:cTn id="43" dur="1000" fill="hold"/>
                                        <p:tgtEl>
                                          <p:spTgt spid="5">
                                            <p:txEl>
                                              <p:pRg st="0" end="0"/>
                                            </p:txEl>
                                          </p:spTgt>
                                        </p:tgtEl>
                                        <p:attrNameLst>
                                          <p:attrName>ppt_h</p:attrName>
                                        </p:attrNameLst>
                                      </p:cBhvr>
                                      <p:tavLst>
                                        <p:tav tm="0">
                                          <p:val>
                                            <p:strVal val="#ppt_h"/>
                                          </p:val>
                                        </p:tav>
                                        <p:tav tm="100000">
                                          <p:val>
                                            <p:strVal val="#ppt_h"/>
                                          </p:val>
                                        </p:tav>
                                      </p:tavLst>
                                    </p:anim>
                                    <p:animEffect transition="in" filter="fade">
                                      <p:cBhvr>
                                        <p:cTn id="44" dur="1000"/>
                                        <p:tgtEl>
                                          <p:spTgt spid="5">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5" presetClass="entr" presetSubtype="0" fill="hold" grpId="0" nodeType="clickEffect">
                                  <p:stCondLst>
                                    <p:cond delay="0"/>
                                  </p:stCondLst>
                                  <p:childTnLst>
                                    <p:set>
                                      <p:cBhvr>
                                        <p:cTn id="48" dur="1" fill="hold">
                                          <p:stCondLst>
                                            <p:cond delay="0"/>
                                          </p:stCondLst>
                                        </p:cTn>
                                        <p:tgtEl>
                                          <p:spTgt spid="6">
                                            <p:txEl>
                                              <p:pRg st="0" end="0"/>
                                            </p:txEl>
                                          </p:spTgt>
                                        </p:tgtEl>
                                        <p:attrNameLst>
                                          <p:attrName>style.visibility</p:attrName>
                                        </p:attrNameLst>
                                      </p:cBhvr>
                                      <p:to>
                                        <p:strVal val="visible"/>
                                      </p:to>
                                    </p:set>
                                    <p:anim calcmode="lin" valueType="num">
                                      <p:cBhvr>
                                        <p:cTn id="49" dur="1000" fill="hold"/>
                                        <p:tgtEl>
                                          <p:spTgt spid="6">
                                            <p:txEl>
                                              <p:pRg st="0" end="0"/>
                                            </p:txEl>
                                          </p:spTgt>
                                        </p:tgtEl>
                                        <p:attrNameLst>
                                          <p:attrName>ppt_w</p:attrName>
                                        </p:attrNameLst>
                                      </p:cBhvr>
                                      <p:tavLst>
                                        <p:tav tm="0">
                                          <p:val>
                                            <p:strVal val="#ppt_w*0.70"/>
                                          </p:val>
                                        </p:tav>
                                        <p:tav tm="100000">
                                          <p:val>
                                            <p:strVal val="#ppt_w"/>
                                          </p:val>
                                        </p:tav>
                                      </p:tavLst>
                                    </p:anim>
                                    <p:anim calcmode="lin" valueType="num">
                                      <p:cBhvr>
                                        <p:cTn id="50" dur="1000" fill="hold"/>
                                        <p:tgtEl>
                                          <p:spTgt spid="6">
                                            <p:txEl>
                                              <p:pRg st="0" end="0"/>
                                            </p:txEl>
                                          </p:spTgt>
                                        </p:tgtEl>
                                        <p:attrNameLst>
                                          <p:attrName>ppt_h</p:attrName>
                                        </p:attrNameLst>
                                      </p:cBhvr>
                                      <p:tavLst>
                                        <p:tav tm="0">
                                          <p:val>
                                            <p:strVal val="#ppt_h"/>
                                          </p:val>
                                        </p:tav>
                                        <p:tav tm="100000">
                                          <p:val>
                                            <p:strVal val="#ppt_h"/>
                                          </p:val>
                                        </p:tav>
                                      </p:tavLst>
                                    </p:anim>
                                    <p:animEffect transition="in" filter="fade">
                                      <p:cBhvr>
                                        <p:cTn id="51" dur="1000"/>
                                        <p:tgtEl>
                                          <p:spTgt spid="6">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5" presetClass="entr" presetSubtype="0" fill="hold" grpId="0" nodeType="clickEffect">
                                  <p:stCondLst>
                                    <p:cond delay="0"/>
                                  </p:stCondLst>
                                  <p:childTnLst>
                                    <p:set>
                                      <p:cBhvr>
                                        <p:cTn id="55" dur="1" fill="hold">
                                          <p:stCondLst>
                                            <p:cond delay="0"/>
                                          </p:stCondLst>
                                        </p:cTn>
                                        <p:tgtEl>
                                          <p:spTgt spid="6">
                                            <p:txEl>
                                              <p:pRg st="1" end="1"/>
                                            </p:txEl>
                                          </p:spTgt>
                                        </p:tgtEl>
                                        <p:attrNameLst>
                                          <p:attrName>style.visibility</p:attrName>
                                        </p:attrNameLst>
                                      </p:cBhvr>
                                      <p:to>
                                        <p:strVal val="visible"/>
                                      </p:to>
                                    </p:set>
                                    <p:anim calcmode="lin" valueType="num">
                                      <p:cBhvr>
                                        <p:cTn id="56" dur="1000" fill="hold"/>
                                        <p:tgtEl>
                                          <p:spTgt spid="6">
                                            <p:txEl>
                                              <p:pRg st="1" end="1"/>
                                            </p:txEl>
                                          </p:spTgt>
                                        </p:tgtEl>
                                        <p:attrNameLst>
                                          <p:attrName>ppt_w</p:attrName>
                                        </p:attrNameLst>
                                      </p:cBhvr>
                                      <p:tavLst>
                                        <p:tav tm="0">
                                          <p:val>
                                            <p:strVal val="#ppt_w*0.70"/>
                                          </p:val>
                                        </p:tav>
                                        <p:tav tm="100000">
                                          <p:val>
                                            <p:strVal val="#ppt_w"/>
                                          </p:val>
                                        </p:tav>
                                      </p:tavLst>
                                    </p:anim>
                                    <p:anim calcmode="lin" valueType="num">
                                      <p:cBhvr>
                                        <p:cTn id="57" dur="1000" fill="hold"/>
                                        <p:tgtEl>
                                          <p:spTgt spid="6">
                                            <p:txEl>
                                              <p:pRg st="1" end="1"/>
                                            </p:txEl>
                                          </p:spTgt>
                                        </p:tgtEl>
                                        <p:attrNameLst>
                                          <p:attrName>ppt_h</p:attrName>
                                        </p:attrNameLst>
                                      </p:cBhvr>
                                      <p:tavLst>
                                        <p:tav tm="0">
                                          <p:val>
                                            <p:strVal val="#ppt_h"/>
                                          </p:val>
                                        </p:tav>
                                        <p:tav tm="100000">
                                          <p:val>
                                            <p:strVal val="#ppt_h"/>
                                          </p:val>
                                        </p:tav>
                                      </p:tavLst>
                                    </p:anim>
                                    <p:animEffect transition="in" filter="fade">
                                      <p:cBhvr>
                                        <p:cTn id="58" dur="10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P spid="5" grpId="0" build="p"/>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4AD0ED-45F1-4AB2-8C18-7DED238A0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430622-9855-482E-98A8-1FAECC909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15C76D5-716D-420A-ABDC-55BF6D9ED2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75420"/>
            <a:ext cx="9036544" cy="4093306"/>
            <a:chOff x="1" y="2075420"/>
            <a:chExt cx="12048729" cy="4093306"/>
          </a:xfrm>
        </p:grpSpPr>
        <p:sp>
          <p:nvSpPr>
            <p:cNvPr id="13" name="Oval 12">
              <a:extLst>
                <a:ext uri="{FF2B5EF4-FFF2-40B4-BE49-F238E27FC236}">
                  <a16:creationId xmlns:a16="http://schemas.microsoft.com/office/drawing/2014/main" id="{79875022-E2DB-4A9E-8832-E7009F0E4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BFBDCA6-4D2C-451E-8205-8C334DCEE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395B2B7-3263-461B-8800-669EBE884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727DC78-6D51-415D-878D-516F840FB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8405FB7A-34E4-454E-80C1-3AF31F600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56EC0F8-CE39-4C95-B52D-033DBF561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7E04CFE-D605-BC49-349B-9D91697749EC}"/>
              </a:ext>
            </a:extLst>
          </p:cNvPr>
          <p:cNvSpPr>
            <a:spLocks noGrp="1"/>
          </p:cNvSpPr>
          <p:nvPr>
            <p:ph type="ctrTitle"/>
          </p:nvPr>
        </p:nvSpPr>
        <p:spPr>
          <a:xfrm>
            <a:off x="1532494" y="609600"/>
            <a:ext cx="6172200" cy="2819399"/>
          </a:xfrm>
          <a:noFill/>
        </p:spPr>
        <p:txBody>
          <a:bodyPr anchor="b">
            <a:normAutofit/>
          </a:bodyPr>
          <a:lstStyle/>
          <a:p>
            <a:r>
              <a:rPr lang="en-US" sz="4200" dirty="0">
                <a:solidFill>
                  <a:schemeClr val="bg1"/>
                </a:solidFill>
              </a:rPr>
              <a:t>Quick Quiz Questions</a:t>
            </a:r>
          </a:p>
        </p:txBody>
      </p:sp>
      <p:sp>
        <p:nvSpPr>
          <p:cNvPr id="3" name="Subtitle 2">
            <a:extLst>
              <a:ext uri="{FF2B5EF4-FFF2-40B4-BE49-F238E27FC236}">
                <a16:creationId xmlns:a16="http://schemas.microsoft.com/office/drawing/2014/main" id="{B4CDE456-0079-984F-D697-EAD715E73F07}"/>
              </a:ext>
            </a:extLst>
          </p:cNvPr>
          <p:cNvSpPr>
            <a:spLocks noGrp="1"/>
          </p:cNvSpPr>
          <p:nvPr>
            <p:ph type="subTitle" idx="1"/>
          </p:nvPr>
        </p:nvSpPr>
        <p:spPr>
          <a:xfrm>
            <a:off x="1532494" y="3522428"/>
            <a:ext cx="6172200" cy="2607079"/>
          </a:xfrm>
          <a:noFill/>
        </p:spPr>
        <p:txBody>
          <a:bodyPr anchor="t">
            <a:normAutofit/>
          </a:bodyPr>
          <a:lstStyle/>
          <a:p>
            <a:r>
              <a:rPr lang="en-US" dirty="0">
                <a:solidFill>
                  <a:schemeClr val="bg1"/>
                </a:solidFill>
              </a:rPr>
              <a:t>(QQQ) Responses</a:t>
            </a:r>
          </a:p>
        </p:txBody>
      </p:sp>
      <p:sp>
        <p:nvSpPr>
          <p:cNvPr id="20" name="Rectangle 19">
            <a:extLst>
              <a:ext uri="{FF2B5EF4-FFF2-40B4-BE49-F238E27FC236}">
                <a16:creationId xmlns:a16="http://schemas.microsoft.com/office/drawing/2014/main" id="{73162FBC-1EE8-4355-8B2B-CB9A5B4BD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479052" y="1131512"/>
            <a:ext cx="2796461" cy="533439"/>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2940EF9-7ECF-49BA-8F14-5EBC7ADE07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44654" y="317578"/>
            <a:ext cx="411480" cy="549007"/>
            <a:chOff x="7029447" y="3514725"/>
            <a:chExt cx="1285875" cy="549007"/>
          </a:xfrm>
        </p:grpSpPr>
        <p:cxnSp>
          <p:nvCxnSpPr>
            <p:cNvPr id="23" name="Straight Connector 22">
              <a:extLst>
                <a:ext uri="{FF2B5EF4-FFF2-40B4-BE49-F238E27FC236}">
                  <a16:creationId xmlns:a16="http://schemas.microsoft.com/office/drawing/2014/main" id="{DF9A5AE3-5A1E-4528-BDC2-D32A66EFF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39C6801-3BB8-4C41-9385-D9CE4F1485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EA6929-FF51-4E95-8E16-80E9F371A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E91CBD-B19A-4299-90BD-CC3AB69766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26CE109B-4241-4CF1-B587-868774BB4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6140785"/>
            <a:ext cx="4571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DD107650-C271-404F-98D8-BB8E7E030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45785" y="5940560"/>
            <a:ext cx="1285875" cy="549007"/>
            <a:chOff x="7029447" y="3514725"/>
            <a:chExt cx="1285875" cy="549007"/>
          </a:xfrm>
        </p:grpSpPr>
        <p:cxnSp>
          <p:nvCxnSpPr>
            <p:cNvPr id="31" name="Straight Connector 30">
              <a:extLst>
                <a:ext uri="{FF2B5EF4-FFF2-40B4-BE49-F238E27FC236}">
                  <a16:creationId xmlns:a16="http://schemas.microsoft.com/office/drawing/2014/main" id="{41F01725-EDBB-493E-A610-EF9ACBABB2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C8E2A80-F420-488D-AE39-E20BC61B19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58A20B2-85E4-4C64-A75F-376DA772A4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8BDCE8-2392-4F5E-B6B4-AD19C903B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778081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gradFill>
        <a:effectLst/>
      </p:bgPr>
    </p:bg>
    <p:spTree>
      <p:nvGrpSpPr>
        <p:cNvPr id="1" name="">
          <a:extLst>
            <a:ext uri="{FF2B5EF4-FFF2-40B4-BE49-F238E27FC236}">
              <a16:creationId xmlns:a16="http://schemas.microsoft.com/office/drawing/2014/main" id="{46830063-21B5-6167-B673-39760DFA58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EC51A2-C41D-9620-E6FA-AC1DBA7800D9}"/>
              </a:ext>
            </a:extLst>
          </p:cNvPr>
          <p:cNvSpPr>
            <a:spLocks noGrp="1"/>
          </p:cNvSpPr>
          <p:nvPr>
            <p:ph type="title"/>
          </p:nvPr>
        </p:nvSpPr>
        <p:spPr/>
        <p:txBody>
          <a:bodyPr/>
          <a:lstStyle/>
          <a:p>
            <a:r>
              <a:rPr lang="en-US" dirty="0">
                <a:solidFill>
                  <a:schemeClr val="bg2"/>
                </a:solidFill>
              </a:rPr>
              <a:t>Hypothesis Testing</a:t>
            </a:r>
          </a:p>
        </p:txBody>
      </p:sp>
      <p:sp>
        <p:nvSpPr>
          <p:cNvPr id="3" name="Text Placeholder 2">
            <a:extLst>
              <a:ext uri="{FF2B5EF4-FFF2-40B4-BE49-F238E27FC236}">
                <a16:creationId xmlns:a16="http://schemas.microsoft.com/office/drawing/2014/main" id="{1D15DD45-B31C-4046-9515-78B78A243185}"/>
              </a:ext>
            </a:extLst>
          </p:cNvPr>
          <p:cNvSpPr>
            <a:spLocks noGrp="1"/>
          </p:cNvSpPr>
          <p:nvPr>
            <p:ph type="body" idx="1"/>
          </p:nvPr>
        </p:nvSpPr>
        <p:spPr/>
        <p:txBody>
          <a:bodyPr>
            <a:normAutofit/>
          </a:bodyPr>
          <a:lstStyle/>
          <a:p>
            <a:r>
              <a:rPr lang="en-US" dirty="0">
                <a:solidFill>
                  <a:schemeClr val="bg2"/>
                </a:solidFill>
              </a:rPr>
              <a:t>Step 5: Make a Decision</a:t>
            </a:r>
          </a:p>
        </p:txBody>
      </p:sp>
      <p:sp>
        <p:nvSpPr>
          <p:cNvPr id="4" name="Content Placeholder 3">
            <a:extLst>
              <a:ext uri="{FF2B5EF4-FFF2-40B4-BE49-F238E27FC236}">
                <a16:creationId xmlns:a16="http://schemas.microsoft.com/office/drawing/2014/main" id="{0344BC2D-F65C-AF31-58CE-82B4649FD29A}"/>
              </a:ext>
            </a:extLst>
          </p:cNvPr>
          <p:cNvSpPr>
            <a:spLocks noGrp="1"/>
          </p:cNvSpPr>
          <p:nvPr>
            <p:ph sz="half" idx="2"/>
          </p:nvPr>
        </p:nvSpPr>
        <p:spPr/>
        <p:txBody>
          <a:bodyPr anchor="ctr">
            <a:normAutofit fontScale="92500"/>
          </a:bodyPr>
          <a:lstStyle/>
          <a:p>
            <a:pPr marL="0" indent="0">
              <a:buNone/>
            </a:pPr>
            <a:r>
              <a:rPr lang="en-US" dirty="0">
                <a:solidFill>
                  <a:schemeClr val="bg2"/>
                </a:solidFill>
              </a:rPr>
              <a:t>Since p-value (0.0162) &lt; </a:t>
            </a:r>
            <a:r>
              <a:rPr lang="el-GR" dirty="0">
                <a:solidFill>
                  <a:schemeClr val="bg2"/>
                </a:solidFill>
              </a:rPr>
              <a:t>α (0.05), </a:t>
            </a:r>
            <a:r>
              <a:rPr lang="en-US" dirty="0">
                <a:solidFill>
                  <a:schemeClr val="bg2"/>
                </a:solidFill>
              </a:rPr>
              <a:t>we reject H₀</a:t>
            </a:r>
          </a:p>
        </p:txBody>
      </p:sp>
      <p:sp>
        <p:nvSpPr>
          <p:cNvPr id="5" name="Text Placeholder 4">
            <a:extLst>
              <a:ext uri="{FF2B5EF4-FFF2-40B4-BE49-F238E27FC236}">
                <a16:creationId xmlns:a16="http://schemas.microsoft.com/office/drawing/2014/main" id="{EF0A3772-E8A8-FE70-B009-9915F1C00E0A}"/>
              </a:ext>
            </a:extLst>
          </p:cNvPr>
          <p:cNvSpPr>
            <a:spLocks noGrp="1"/>
          </p:cNvSpPr>
          <p:nvPr>
            <p:ph type="body" sz="quarter" idx="3"/>
          </p:nvPr>
        </p:nvSpPr>
        <p:spPr/>
        <p:txBody>
          <a:bodyPr>
            <a:normAutofit/>
          </a:bodyPr>
          <a:lstStyle/>
          <a:p>
            <a:r>
              <a:rPr lang="en-US" dirty="0">
                <a:solidFill>
                  <a:schemeClr val="bg2"/>
                </a:solidFill>
              </a:rPr>
              <a:t>Step 6: State Conclusion</a:t>
            </a:r>
          </a:p>
        </p:txBody>
      </p:sp>
      <p:sp>
        <p:nvSpPr>
          <p:cNvPr id="6" name="Content Placeholder 5">
            <a:extLst>
              <a:ext uri="{FF2B5EF4-FFF2-40B4-BE49-F238E27FC236}">
                <a16:creationId xmlns:a16="http://schemas.microsoft.com/office/drawing/2014/main" id="{2C851FCB-8FA2-E977-BFEE-E757E9A612C5}"/>
              </a:ext>
            </a:extLst>
          </p:cNvPr>
          <p:cNvSpPr>
            <a:spLocks noGrp="1"/>
          </p:cNvSpPr>
          <p:nvPr>
            <p:ph sz="quarter" idx="4"/>
          </p:nvPr>
        </p:nvSpPr>
        <p:spPr/>
        <p:txBody>
          <a:bodyPr anchor="ctr">
            <a:normAutofit fontScale="92500"/>
          </a:bodyPr>
          <a:lstStyle/>
          <a:p>
            <a:pPr marL="0" indent="0">
              <a:buNone/>
            </a:pPr>
            <a:r>
              <a:rPr lang="en-US" dirty="0">
                <a:solidFill>
                  <a:schemeClr val="bg2"/>
                </a:solidFill>
              </a:rPr>
              <a:t>There is enough evidence to conclude that the average age of Beach Comber patrons at 7 PM differs from 21 years (p = 0.0162). The data indicates that the actual mean age is likely higher than 21, as evidenced by the positive test statistic of 3.31 and the confidence interval of (23.31, 36.41), which lies entirely above 21.</a:t>
            </a:r>
          </a:p>
        </p:txBody>
      </p:sp>
    </p:spTree>
    <p:extLst>
      <p:ext uri="{BB962C8B-B14F-4D97-AF65-F5344CB8AC3E}">
        <p14:creationId xmlns:p14="http://schemas.microsoft.com/office/powerpoint/2010/main" val="26238021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15"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 calcmode="lin" valueType="num">
                                      <p:cBhvr>
                                        <p:cTn id="21" dur="1000" fill="hold"/>
                                        <p:tgtEl>
                                          <p:spTgt spid="4">
                                            <p:txEl>
                                              <p:pRg st="0" end="0"/>
                                            </p:txEl>
                                          </p:spTgt>
                                        </p:tgtEl>
                                        <p:attrNameLst>
                                          <p:attrName>ppt_w</p:attrName>
                                        </p:attrNameLst>
                                      </p:cBhvr>
                                      <p:tavLst>
                                        <p:tav tm="0">
                                          <p:val>
                                            <p:strVal val="#ppt_w*0.70"/>
                                          </p:val>
                                        </p:tav>
                                        <p:tav tm="100000">
                                          <p:val>
                                            <p:strVal val="#ppt_w"/>
                                          </p:val>
                                        </p:tav>
                                      </p:tavLst>
                                    </p:anim>
                                    <p:anim calcmode="lin" valueType="num">
                                      <p:cBhvr>
                                        <p:cTn id="22" dur="1000" fill="hold"/>
                                        <p:tgtEl>
                                          <p:spTgt spid="4">
                                            <p:txEl>
                                              <p:pRg st="0" end="0"/>
                                            </p:txEl>
                                          </p:spTgt>
                                        </p:tgtEl>
                                        <p:attrNameLst>
                                          <p:attrName>ppt_h</p:attrName>
                                        </p:attrNameLst>
                                      </p:cBhvr>
                                      <p:tavLst>
                                        <p:tav tm="0">
                                          <p:val>
                                            <p:strVal val="#ppt_h"/>
                                          </p:val>
                                        </p:tav>
                                        <p:tav tm="100000">
                                          <p:val>
                                            <p:strVal val="#ppt_h"/>
                                          </p:val>
                                        </p:tav>
                                      </p:tavLst>
                                    </p:anim>
                                    <p:animEffect transition="in" filter="fade">
                                      <p:cBhvr>
                                        <p:cTn id="23" dur="1000"/>
                                        <p:tgtEl>
                                          <p:spTgt spid="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 calcmode="lin" valueType="num">
                                      <p:cBhvr>
                                        <p:cTn id="28" dur="1000" fill="hold"/>
                                        <p:tgtEl>
                                          <p:spTgt spid="5">
                                            <p:txEl>
                                              <p:pRg st="0" end="0"/>
                                            </p:txEl>
                                          </p:spTgt>
                                        </p:tgtEl>
                                        <p:attrNameLst>
                                          <p:attrName>ppt_w</p:attrName>
                                        </p:attrNameLst>
                                      </p:cBhvr>
                                      <p:tavLst>
                                        <p:tav tm="0">
                                          <p:val>
                                            <p:strVal val="#ppt_w*0.70"/>
                                          </p:val>
                                        </p:tav>
                                        <p:tav tm="100000">
                                          <p:val>
                                            <p:strVal val="#ppt_w"/>
                                          </p:val>
                                        </p:tav>
                                      </p:tavLst>
                                    </p:anim>
                                    <p:anim calcmode="lin" valueType="num">
                                      <p:cBhvr>
                                        <p:cTn id="29" dur="1000" fill="hold"/>
                                        <p:tgtEl>
                                          <p:spTgt spid="5">
                                            <p:txEl>
                                              <p:pRg st="0" end="0"/>
                                            </p:txEl>
                                          </p:spTgt>
                                        </p:tgtEl>
                                        <p:attrNameLst>
                                          <p:attrName>ppt_h</p:attrName>
                                        </p:attrNameLst>
                                      </p:cBhvr>
                                      <p:tavLst>
                                        <p:tav tm="0">
                                          <p:val>
                                            <p:strVal val="#ppt_h"/>
                                          </p:val>
                                        </p:tav>
                                        <p:tav tm="100000">
                                          <p:val>
                                            <p:strVal val="#ppt_h"/>
                                          </p:val>
                                        </p:tav>
                                      </p:tavLst>
                                    </p:anim>
                                    <p:animEffect transition="in" filter="fade">
                                      <p:cBhvr>
                                        <p:cTn id="30" dur="1000"/>
                                        <p:tgtEl>
                                          <p:spTgt spid="5">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anim calcmode="lin" valueType="num">
                                      <p:cBhvr>
                                        <p:cTn id="35" dur="1000" fill="hold"/>
                                        <p:tgtEl>
                                          <p:spTgt spid="6">
                                            <p:txEl>
                                              <p:pRg st="0" end="0"/>
                                            </p:txEl>
                                          </p:spTgt>
                                        </p:tgtEl>
                                        <p:attrNameLst>
                                          <p:attrName>ppt_w</p:attrName>
                                        </p:attrNameLst>
                                      </p:cBhvr>
                                      <p:tavLst>
                                        <p:tav tm="0">
                                          <p:val>
                                            <p:strVal val="#ppt_w*0.70"/>
                                          </p:val>
                                        </p:tav>
                                        <p:tav tm="100000">
                                          <p:val>
                                            <p:strVal val="#ppt_w"/>
                                          </p:val>
                                        </p:tav>
                                      </p:tavLst>
                                    </p:anim>
                                    <p:anim calcmode="lin" valueType="num">
                                      <p:cBhvr>
                                        <p:cTn id="36" dur="1000" fill="hold"/>
                                        <p:tgtEl>
                                          <p:spTgt spid="6">
                                            <p:txEl>
                                              <p:pRg st="0" end="0"/>
                                            </p:txEl>
                                          </p:spTgt>
                                        </p:tgtEl>
                                        <p:attrNameLst>
                                          <p:attrName>ppt_h</p:attrName>
                                        </p:attrNameLst>
                                      </p:cBhvr>
                                      <p:tavLst>
                                        <p:tav tm="0">
                                          <p:val>
                                            <p:strVal val="#ppt_h"/>
                                          </p:val>
                                        </p:tav>
                                        <p:tav tm="100000">
                                          <p:val>
                                            <p:strVal val="#ppt_h"/>
                                          </p:val>
                                        </p:tav>
                                      </p:tavLst>
                                    </p:anim>
                                    <p:animEffect transition="in" filter="fade">
                                      <p:cBhvr>
                                        <p:cTn id="37" dur="1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P spid="5" grpId="0" build="p"/>
      <p:bldP spid="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gradFill>
        <a:effectLst/>
      </p:bgPr>
    </p:bg>
    <p:spTree>
      <p:nvGrpSpPr>
        <p:cNvPr id="1" name="">
          <a:extLst>
            <a:ext uri="{FF2B5EF4-FFF2-40B4-BE49-F238E27FC236}">
              <a16:creationId xmlns:a16="http://schemas.microsoft.com/office/drawing/2014/main" id="{5B6C82AE-A7B0-5529-A3BD-67697BA046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AF598D-F9A3-1B4B-F534-D00F9FF8DC40}"/>
              </a:ext>
            </a:extLst>
          </p:cNvPr>
          <p:cNvSpPr>
            <a:spLocks noGrp="1"/>
          </p:cNvSpPr>
          <p:nvPr>
            <p:ph type="title"/>
          </p:nvPr>
        </p:nvSpPr>
        <p:spPr/>
        <p:txBody>
          <a:bodyPr>
            <a:normAutofit fontScale="90000"/>
          </a:bodyPr>
          <a:lstStyle/>
          <a:p>
            <a:r>
              <a:rPr lang="en-US" dirty="0">
                <a:solidFill>
                  <a:schemeClr val="bg2"/>
                </a:solidFill>
              </a:rPr>
              <a:t>Hypothesis Testing - Comparison of Methods</a:t>
            </a:r>
          </a:p>
        </p:txBody>
      </p:sp>
      <p:sp>
        <p:nvSpPr>
          <p:cNvPr id="3" name="Text Placeholder 2">
            <a:extLst>
              <a:ext uri="{FF2B5EF4-FFF2-40B4-BE49-F238E27FC236}">
                <a16:creationId xmlns:a16="http://schemas.microsoft.com/office/drawing/2014/main" id="{501BE877-473A-564B-DAF3-9154EBBC1C40}"/>
              </a:ext>
            </a:extLst>
          </p:cNvPr>
          <p:cNvSpPr>
            <a:spLocks noGrp="1"/>
          </p:cNvSpPr>
          <p:nvPr>
            <p:ph type="body" idx="1"/>
          </p:nvPr>
        </p:nvSpPr>
        <p:spPr>
          <a:xfrm>
            <a:off x="457200" y="1623254"/>
            <a:ext cx="4040188" cy="639762"/>
          </a:xfrm>
        </p:spPr>
        <p:txBody>
          <a:bodyPr>
            <a:normAutofit/>
          </a:bodyPr>
          <a:lstStyle/>
          <a:p>
            <a:r>
              <a:rPr lang="en-US" dirty="0">
                <a:solidFill>
                  <a:schemeClr val="bg2"/>
                </a:solidFill>
              </a:rPr>
              <a:t>Step 5: Make a Decision</a:t>
            </a:r>
          </a:p>
        </p:txBody>
      </p:sp>
      <p:sp>
        <p:nvSpPr>
          <p:cNvPr id="4" name="Content Placeholder 3">
            <a:extLst>
              <a:ext uri="{FF2B5EF4-FFF2-40B4-BE49-F238E27FC236}">
                <a16:creationId xmlns:a16="http://schemas.microsoft.com/office/drawing/2014/main" id="{83EB0816-BFE6-13C9-4237-336DADFF3A4A}"/>
              </a:ext>
            </a:extLst>
          </p:cNvPr>
          <p:cNvSpPr>
            <a:spLocks noGrp="1"/>
          </p:cNvSpPr>
          <p:nvPr>
            <p:ph sz="half" idx="2"/>
          </p:nvPr>
        </p:nvSpPr>
        <p:spPr/>
        <p:txBody>
          <a:bodyPr anchor="ctr">
            <a:normAutofit fontScale="62500" lnSpcReduction="20000"/>
          </a:bodyPr>
          <a:lstStyle/>
          <a:p>
            <a:pPr marL="457200" indent="-457200">
              <a:buFont typeface="+mj-lt"/>
              <a:buAutoNum type="arabicPeriod"/>
            </a:pPr>
            <a:r>
              <a:rPr lang="en-US" dirty="0">
                <a:solidFill>
                  <a:schemeClr val="bg2"/>
                </a:solidFill>
              </a:rPr>
              <a:t>The t-distribution interval is wider than the z-distribution interval, reflecting the additional uncertainty when estimating the population standard deviation.</a:t>
            </a:r>
          </a:p>
          <a:p>
            <a:pPr marL="457200" indent="-457200">
              <a:buFont typeface="+mj-lt"/>
              <a:buAutoNum type="arabicPeriod"/>
            </a:pPr>
            <a:endParaRPr lang="en-US" dirty="0">
              <a:solidFill>
                <a:schemeClr val="bg2"/>
              </a:solidFill>
            </a:endParaRPr>
          </a:p>
          <a:p>
            <a:pPr marL="457200" indent="-457200">
              <a:buFont typeface="+mj-lt"/>
              <a:buAutoNum type="arabicPeriod"/>
            </a:pPr>
            <a:r>
              <a:rPr lang="en-US" dirty="0">
                <a:solidFill>
                  <a:schemeClr val="bg2"/>
                </a:solidFill>
              </a:rPr>
              <a:t>Both confidence intervals tell the same story: we can be 95% confident that the true mean age falls within these ranges.</a:t>
            </a:r>
          </a:p>
          <a:p>
            <a:pPr marL="457200" indent="-457200">
              <a:buFont typeface="+mj-lt"/>
              <a:buAutoNum type="arabicPeriod"/>
            </a:pPr>
            <a:endParaRPr lang="en-US" dirty="0">
              <a:solidFill>
                <a:schemeClr val="bg2"/>
              </a:solidFill>
            </a:endParaRPr>
          </a:p>
          <a:p>
            <a:pPr marL="457200" indent="-457200">
              <a:buFont typeface="+mj-lt"/>
              <a:buAutoNum type="arabicPeriod"/>
            </a:pPr>
            <a:r>
              <a:rPr lang="en-US" dirty="0">
                <a:solidFill>
                  <a:schemeClr val="bg2"/>
                </a:solidFill>
              </a:rPr>
              <a:t>The hypothesis test results align with the confidence interval approach - both indicate strong evidence against the null hypothesis of </a:t>
            </a:r>
            <a:r>
              <a:rPr lang="el-GR" dirty="0">
                <a:solidFill>
                  <a:schemeClr val="bg2"/>
                </a:solidFill>
              </a:rPr>
              <a:t>μ = 21.</a:t>
            </a:r>
          </a:p>
          <a:p>
            <a:pPr marL="457200" indent="-457200">
              <a:buFont typeface="+mj-lt"/>
              <a:buAutoNum type="arabicPeriod"/>
            </a:pPr>
            <a:endParaRPr lang="el-GR" dirty="0">
              <a:solidFill>
                <a:schemeClr val="bg2"/>
              </a:solidFill>
            </a:endParaRPr>
          </a:p>
          <a:p>
            <a:pPr marL="457200" indent="-457200">
              <a:buFont typeface="+mj-lt"/>
              <a:buAutoNum type="arabicPeriod"/>
            </a:pPr>
            <a:r>
              <a:rPr lang="en-US" dirty="0">
                <a:solidFill>
                  <a:schemeClr val="bg2"/>
                </a:solidFill>
              </a:rPr>
              <a:t>The scope of inference is limited to the Beach Comber at 7pm, as the sampling was conducted only at this specific time.</a:t>
            </a:r>
          </a:p>
        </p:txBody>
      </p:sp>
      <p:sp>
        <p:nvSpPr>
          <p:cNvPr id="5" name="Text Placeholder 4">
            <a:extLst>
              <a:ext uri="{FF2B5EF4-FFF2-40B4-BE49-F238E27FC236}">
                <a16:creationId xmlns:a16="http://schemas.microsoft.com/office/drawing/2014/main" id="{5CA8B69E-0768-888A-92BC-939372033135}"/>
              </a:ext>
            </a:extLst>
          </p:cNvPr>
          <p:cNvSpPr>
            <a:spLocks noGrp="1"/>
          </p:cNvSpPr>
          <p:nvPr>
            <p:ph type="body" sz="quarter" idx="3"/>
          </p:nvPr>
        </p:nvSpPr>
        <p:spPr>
          <a:xfrm>
            <a:off x="4645024" y="1719779"/>
            <a:ext cx="4041775" cy="639762"/>
          </a:xfrm>
        </p:spPr>
        <p:txBody>
          <a:bodyPr>
            <a:normAutofit/>
          </a:bodyPr>
          <a:lstStyle/>
          <a:p>
            <a:r>
              <a:rPr lang="en-US" dirty="0">
                <a:solidFill>
                  <a:schemeClr val="bg2"/>
                </a:solidFill>
              </a:rPr>
              <a:t>Step 6: State Conclusion</a:t>
            </a:r>
          </a:p>
        </p:txBody>
      </p:sp>
      <p:sp>
        <p:nvSpPr>
          <p:cNvPr id="6" name="Content Placeholder 5">
            <a:extLst>
              <a:ext uri="{FF2B5EF4-FFF2-40B4-BE49-F238E27FC236}">
                <a16:creationId xmlns:a16="http://schemas.microsoft.com/office/drawing/2014/main" id="{EBA27F78-9539-348C-4440-4282AFA93AAF}"/>
              </a:ext>
            </a:extLst>
          </p:cNvPr>
          <p:cNvSpPr>
            <a:spLocks noGrp="1"/>
          </p:cNvSpPr>
          <p:nvPr>
            <p:ph sz="quarter" idx="4"/>
          </p:nvPr>
        </p:nvSpPr>
        <p:spPr>
          <a:xfrm>
            <a:off x="4645025" y="2263015"/>
            <a:ext cx="4041776" cy="3863147"/>
          </a:xfrm>
        </p:spPr>
        <p:txBody>
          <a:bodyPr anchor="ctr">
            <a:noAutofit/>
          </a:bodyPr>
          <a:lstStyle/>
          <a:p>
            <a:pPr marL="0" indent="0">
              <a:buNone/>
            </a:pPr>
            <a:r>
              <a:rPr lang="en-US" dirty="0">
                <a:solidFill>
                  <a:schemeClr val="bg2"/>
                </a:solidFill>
              </a:rPr>
              <a:t>This example illustrates the relationship between confidence intervals and hypothesis testing, showing how they provide complementary information about population parameters.</a:t>
            </a:r>
          </a:p>
        </p:txBody>
      </p:sp>
      <p:sp>
        <p:nvSpPr>
          <p:cNvPr id="7" name="TextBox 6">
            <a:extLst>
              <a:ext uri="{FF2B5EF4-FFF2-40B4-BE49-F238E27FC236}">
                <a16:creationId xmlns:a16="http://schemas.microsoft.com/office/drawing/2014/main" id="{FDADD717-B336-B3FD-2592-E4BCA74DB4BA}"/>
              </a:ext>
            </a:extLst>
          </p:cNvPr>
          <p:cNvSpPr txBox="1"/>
          <p:nvPr/>
        </p:nvSpPr>
        <p:spPr>
          <a:xfrm>
            <a:off x="1578544" y="1350447"/>
            <a:ext cx="5543249" cy="369332"/>
          </a:xfrm>
          <a:prstGeom prst="rect">
            <a:avLst/>
          </a:prstGeom>
          <a:noFill/>
        </p:spPr>
        <p:txBody>
          <a:bodyPr wrap="none" rtlCol="0">
            <a:spAutoFit/>
          </a:bodyPr>
          <a:lstStyle/>
          <a:p>
            <a:r>
              <a:rPr lang="en-US" dirty="0">
                <a:solidFill>
                  <a:schemeClr val="bg2"/>
                </a:solidFill>
              </a:rPr>
              <a:t>The analysis demonstrates important statistical concepts:</a:t>
            </a:r>
          </a:p>
        </p:txBody>
      </p:sp>
    </p:spTree>
    <p:extLst>
      <p:ext uri="{BB962C8B-B14F-4D97-AF65-F5344CB8AC3E}">
        <p14:creationId xmlns:p14="http://schemas.microsoft.com/office/powerpoint/2010/main" val="11358507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15"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 calcmode="lin" valueType="num">
                                      <p:cBhvr>
                                        <p:cTn id="21" dur="1000" fill="hold"/>
                                        <p:tgtEl>
                                          <p:spTgt spid="4">
                                            <p:txEl>
                                              <p:pRg st="0" end="0"/>
                                            </p:txEl>
                                          </p:spTgt>
                                        </p:tgtEl>
                                        <p:attrNameLst>
                                          <p:attrName>ppt_w</p:attrName>
                                        </p:attrNameLst>
                                      </p:cBhvr>
                                      <p:tavLst>
                                        <p:tav tm="0">
                                          <p:val>
                                            <p:strVal val="#ppt_w*0.70"/>
                                          </p:val>
                                        </p:tav>
                                        <p:tav tm="100000">
                                          <p:val>
                                            <p:strVal val="#ppt_w"/>
                                          </p:val>
                                        </p:tav>
                                      </p:tavLst>
                                    </p:anim>
                                    <p:anim calcmode="lin" valueType="num">
                                      <p:cBhvr>
                                        <p:cTn id="22" dur="1000" fill="hold"/>
                                        <p:tgtEl>
                                          <p:spTgt spid="4">
                                            <p:txEl>
                                              <p:pRg st="0" end="0"/>
                                            </p:txEl>
                                          </p:spTgt>
                                        </p:tgtEl>
                                        <p:attrNameLst>
                                          <p:attrName>ppt_h</p:attrName>
                                        </p:attrNameLst>
                                      </p:cBhvr>
                                      <p:tavLst>
                                        <p:tav tm="0">
                                          <p:val>
                                            <p:strVal val="#ppt_h"/>
                                          </p:val>
                                        </p:tav>
                                        <p:tav tm="100000">
                                          <p:val>
                                            <p:strVal val="#ppt_h"/>
                                          </p:val>
                                        </p:tav>
                                      </p:tavLst>
                                    </p:anim>
                                    <p:animEffect transition="in" filter="fade">
                                      <p:cBhvr>
                                        <p:cTn id="23" dur="1000"/>
                                        <p:tgtEl>
                                          <p:spTgt spid="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 calcmode="lin" valueType="num">
                                      <p:cBhvr>
                                        <p:cTn id="28" dur="1000" fill="hold"/>
                                        <p:tgtEl>
                                          <p:spTgt spid="4">
                                            <p:txEl>
                                              <p:pRg st="2" end="2"/>
                                            </p:txEl>
                                          </p:spTgt>
                                        </p:tgtEl>
                                        <p:attrNameLst>
                                          <p:attrName>ppt_w</p:attrName>
                                        </p:attrNameLst>
                                      </p:cBhvr>
                                      <p:tavLst>
                                        <p:tav tm="0">
                                          <p:val>
                                            <p:strVal val="#ppt_w*0.70"/>
                                          </p:val>
                                        </p:tav>
                                        <p:tav tm="100000">
                                          <p:val>
                                            <p:strVal val="#ppt_w"/>
                                          </p:val>
                                        </p:tav>
                                      </p:tavLst>
                                    </p:anim>
                                    <p:anim calcmode="lin" valueType="num">
                                      <p:cBhvr>
                                        <p:cTn id="29" dur="1000" fill="hold"/>
                                        <p:tgtEl>
                                          <p:spTgt spid="4">
                                            <p:txEl>
                                              <p:pRg st="2" end="2"/>
                                            </p:txEl>
                                          </p:spTgt>
                                        </p:tgtEl>
                                        <p:attrNameLst>
                                          <p:attrName>ppt_h</p:attrName>
                                        </p:attrNameLst>
                                      </p:cBhvr>
                                      <p:tavLst>
                                        <p:tav tm="0">
                                          <p:val>
                                            <p:strVal val="#ppt_h"/>
                                          </p:val>
                                        </p:tav>
                                        <p:tav tm="100000">
                                          <p:val>
                                            <p:strVal val="#ppt_h"/>
                                          </p:val>
                                        </p:tav>
                                      </p:tavLst>
                                    </p:anim>
                                    <p:animEffect transition="in" filter="fade">
                                      <p:cBhvr>
                                        <p:cTn id="30" dur="1000"/>
                                        <p:tgtEl>
                                          <p:spTgt spid="4">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 calcmode="lin" valueType="num">
                                      <p:cBhvr>
                                        <p:cTn id="35" dur="1000" fill="hold"/>
                                        <p:tgtEl>
                                          <p:spTgt spid="4">
                                            <p:txEl>
                                              <p:pRg st="4" end="4"/>
                                            </p:txEl>
                                          </p:spTgt>
                                        </p:tgtEl>
                                        <p:attrNameLst>
                                          <p:attrName>ppt_w</p:attrName>
                                        </p:attrNameLst>
                                      </p:cBhvr>
                                      <p:tavLst>
                                        <p:tav tm="0">
                                          <p:val>
                                            <p:strVal val="#ppt_w*0.70"/>
                                          </p:val>
                                        </p:tav>
                                        <p:tav tm="100000">
                                          <p:val>
                                            <p:strVal val="#ppt_w"/>
                                          </p:val>
                                        </p:tav>
                                      </p:tavLst>
                                    </p:anim>
                                    <p:anim calcmode="lin" valueType="num">
                                      <p:cBhvr>
                                        <p:cTn id="36" dur="1000" fill="hold"/>
                                        <p:tgtEl>
                                          <p:spTgt spid="4">
                                            <p:txEl>
                                              <p:pRg st="4" end="4"/>
                                            </p:txEl>
                                          </p:spTgt>
                                        </p:tgtEl>
                                        <p:attrNameLst>
                                          <p:attrName>ppt_h</p:attrName>
                                        </p:attrNameLst>
                                      </p:cBhvr>
                                      <p:tavLst>
                                        <p:tav tm="0">
                                          <p:val>
                                            <p:strVal val="#ppt_h"/>
                                          </p:val>
                                        </p:tav>
                                        <p:tav tm="100000">
                                          <p:val>
                                            <p:strVal val="#ppt_h"/>
                                          </p:val>
                                        </p:tav>
                                      </p:tavLst>
                                    </p:anim>
                                    <p:animEffect transition="in" filter="fade">
                                      <p:cBhvr>
                                        <p:cTn id="37" dur="1000"/>
                                        <p:tgtEl>
                                          <p:spTgt spid="4">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 calcmode="lin" valueType="num">
                                      <p:cBhvr>
                                        <p:cTn id="42" dur="1000" fill="hold"/>
                                        <p:tgtEl>
                                          <p:spTgt spid="4">
                                            <p:txEl>
                                              <p:pRg st="6" end="6"/>
                                            </p:txEl>
                                          </p:spTgt>
                                        </p:tgtEl>
                                        <p:attrNameLst>
                                          <p:attrName>ppt_w</p:attrName>
                                        </p:attrNameLst>
                                      </p:cBhvr>
                                      <p:tavLst>
                                        <p:tav tm="0">
                                          <p:val>
                                            <p:strVal val="#ppt_w*0.70"/>
                                          </p:val>
                                        </p:tav>
                                        <p:tav tm="100000">
                                          <p:val>
                                            <p:strVal val="#ppt_w"/>
                                          </p:val>
                                        </p:tav>
                                      </p:tavLst>
                                    </p:anim>
                                    <p:anim calcmode="lin" valueType="num">
                                      <p:cBhvr>
                                        <p:cTn id="43" dur="1000" fill="hold"/>
                                        <p:tgtEl>
                                          <p:spTgt spid="4">
                                            <p:txEl>
                                              <p:pRg st="6" end="6"/>
                                            </p:txEl>
                                          </p:spTgt>
                                        </p:tgtEl>
                                        <p:attrNameLst>
                                          <p:attrName>ppt_h</p:attrName>
                                        </p:attrNameLst>
                                      </p:cBhvr>
                                      <p:tavLst>
                                        <p:tav tm="0">
                                          <p:val>
                                            <p:strVal val="#ppt_h"/>
                                          </p:val>
                                        </p:tav>
                                        <p:tav tm="100000">
                                          <p:val>
                                            <p:strVal val="#ppt_h"/>
                                          </p:val>
                                        </p:tav>
                                      </p:tavLst>
                                    </p:anim>
                                    <p:animEffect transition="in" filter="fade">
                                      <p:cBhvr>
                                        <p:cTn id="44" dur="1000"/>
                                        <p:tgtEl>
                                          <p:spTgt spid="4">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5" presetClass="entr" presetSubtype="0" fill="hold" grpId="0" nodeType="clickEffect">
                                  <p:stCondLst>
                                    <p:cond delay="0"/>
                                  </p:stCondLst>
                                  <p:childTnLst>
                                    <p:set>
                                      <p:cBhvr>
                                        <p:cTn id="48" dur="1" fill="hold">
                                          <p:stCondLst>
                                            <p:cond delay="0"/>
                                          </p:stCondLst>
                                        </p:cTn>
                                        <p:tgtEl>
                                          <p:spTgt spid="5">
                                            <p:txEl>
                                              <p:pRg st="0" end="0"/>
                                            </p:txEl>
                                          </p:spTgt>
                                        </p:tgtEl>
                                        <p:attrNameLst>
                                          <p:attrName>style.visibility</p:attrName>
                                        </p:attrNameLst>
                                      </p:cBhvr>
                                      <p:to>
                                        <p:strVal val="visible"/>
                                      </p:to>
                                    </p:set>
                                    <p:anim calcmode="lin" valueType="num">
                                      <p:cBhvr>
                                        <p:cTn id="49" dur="1000" fill="hold"/>
                                        <p:tgtEl>
                                          <p:spTgt spid="5">
                                            <p:txEl>
                                              <p:pRg st="0" end="0"/>
                                            </p:txEl>
                                          </p:spTgt>
                                        </p:tgtEl>
                                        <p:attrNameLst>
                                          <p:attrName>ppt_w</p:attrName>
                                        </p:attrNameLst>
                                      </p:cBhvr>
                                      <p:tavLst>
                                        <p:tav tm="0">
                                          <p:val>
                                            <p:strVal val="#ppt_w*0.70"/>
                                          </p:val>
                                        </p:tav>
                                        <p:tav tm="100000">
                                          <p:val>
                                            <p:strVal val="#ppt_w"/>
                                          </p:val>
                                        </p:tav>
                                      </p:tavLst>
                                    </p:anim>
                                    <p:anim calcmode="lin" valueType="num">
                                      <p:cBhvr>
                                        <p:cTn id="50" dur="1000" fill="hold"/>
                                        <p:tgtEl>
                                          <p:spTgt spid="5">
                                            <p:txEl>
                                              <p:pRg st="0" end="0"/>
                                            </p:txEl>
                                          </p:spTgt>
                                        </p:tgtEl>
                                        <p:attrNameLst>
                                          <p:attrName>ppt_h</p:attrName>
                                        </p:attrNameLst>
                                      </p:cBhvr>
                                      <p:tavLst>
                                        <p:tav tm="0">
                                          <p:val>
                                            <p:strVal val="#ppt_h"/>
                                          </p:val>
                                        </p:tav>
                                        <p:tav tm="100000">
                                          <p:val>
                                            <p:strVal val="#ppt_h"/>
                                          </p:val>
                                        </p:tav>
                                      </p:tavLst>
                                    </p:anim>
                                    <p:animEffect transition="in" filter="fade">
                                      <p:cBhvr>
                                        <p:cTn id="51" dur="1000"/>
                                        <p:tgtEl>
                                          <p:spTgt spid="5">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5" presetClass="entr" presetSubtype="0" fill="hold" grpId="0" nodeType="clickEffect">
                                  <p:stCondLst>
                                    <p:cond delay="0"/>
                                  </p:stCondLst>
                                  <p:childTnLst>
                                    <p:set>
                                      <p:cBhvr>
                                        <p:cTn id="55" dur="1" fill="hold">
                                          <p:stCondLst>
                                            <p:cond delay="0"/>
                                          </p:stCondLst>
                                        </p:cTn>
                                        <p:tgtEl>
                                          <p:spTgt spid="6">
                                            <p:txEl>
                                              <p:pRg st="0" end="0"/>
                                            </p:txEl>
                                          </p:spTgt>
                                        </p:tgtEl>
                                        <p:attrNameLst>
                                          <p:attrName>style.visibility</p:attrName>
                                        </p:attrNameLst>
                                      </p:cBhvr>
                                      <p:to>
                                        <p:strVal val="visible"/>
                                      </p:to>
                                    </p:set>
                                    <p:anim calcmode="lin" valueType="num">
                                      <p:cBhvr>
                                        <p:cTn id="56" dur="1000" fill="hold"/>
                                        <p:tgtEl>
                                          <p:spTgt spid="6">
                                            <p:txEl>
                                              <p:pRg st="0" end="0"/>
                                            </p:txEl>
                                          </p:spTgt>
                                        </p:tgtEl>
                                        <p:attrNameLst>
                                          <p:attrName>ppt_w</p:attrName>
                                        </p:attrNameLst>
                                      </p:cBhvr>
                                      <p:tavLst>
                                        <p:tav tm="0">
                                          <p:val>
                                            <p:strVal val="#ppt_w*0.70"/>
                                          </p:val>
                                        </p:tav>
                                        <p:tav tm="100000">
                                          <p:val>
                                            <p:strVal val="#ppt_w"/>
                                          </p:val>
                                        </p:tav>
                                      </p:tavLst>
                                    </p:anim>
                                    <p:anim calcmode="lin" valueType="num">
                                      <p:cBhvr>
                                        <p:cTn id="57" dur="1000" fill="hold"/>
                                        <p:tgtEl>
                                          <p:spTgt spid="6">
                                            <p:txEl>
                                              <p:pRg st="0" end="0"/>
                                            </p:txEl>
                                          </p:spTgt>
                                        </p:tgtEl>
                                        <p:attrNameLst>
                                          <p:attrName>ppt_h</p:attrName>
                                        </p:attrNameLst>
                                      </p:cBhvr>
                                      <p:tavLst>
                                        <p:tav tm="0">
                                          <p:val>
                                            <p:strVal val="#ppt_h"/>
                                          </p:val>
                                        </p:tav>
                                        <p:tav tm="100000">
                                          <p:val>
                                            <p:strVal val="#ppt_h"/>
                                          </p:val>
                                        </p:tav>
                                      </p:tavLst>
                                    </p:anim>
                                    <p:animEffect transition="in" filter="fade">
                                      <p:cBhvr>
                                        <p:cTn id="58" dur="1000"/>
                                        <p:tgtEl>
                                          <p:spTgt spid="6">
                                            <p:txEl>
                                              <p:pRg st="0" end="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dissolve">
                                      <p:cBhvr>
                                        <p:cTn id="6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P spid="5" grpId="0" build="p"/>
      <p:bldP spid="6" grpId="0" build="p"/>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DDBC7-BBB3-C9DC-E974-B357DC1DC506}"/>
              </a:ext>
            </a:extLst>
          </p:cNvPr>
          <p:cNvSpPr>
            <a:spLocks noGrp="1"/>
          </p:cNvSpPr>
          <p:nvPr>
            <p:ph type="ctrTitle"/>
          </p:nvPr>
        </p:nvSpPr>
        <p:spPr/>
        <p:txBody>
          <a:bodyPr/>
          <a:lstStyle/>
          <a:p>
            <a:r>
              <a:rPr lang="en-US" dirty="0">
                <a:solidFill>
                  <a:schemeClr val="bg2"/>
                </a:solidFill>
              </a:rPr>
              <a:t>Age Discrimination Statistical Analysis</a:t>
            </a:r>
          </a:p>
        </p:txBody>
      </p:sp>
      <p:sp>
        <p:nvSpPr>
          <p:cNvPr id="3" name="Subtitle 2">
            <a:extLst>
              <a:ext uri="{FF2B5EF4-FFF2-40B4-BE49-F238E27FC236}">
                <a16:creationId xmlns:a16="http://schemas.microsoft.com/office/drawing/2014/main" id="{CEE07E91-35F1-F90B-6388-2B87B0565239}"/>
              </a:ext>
            </a:extLst>
          </p:cNvPr>
          <p:cNvSpPr>
            <a:spLocks noGrp="1"/>
          </p:cNvSpPr>
          <p:nvPr>
            <p:ph type="subTitle" idx="1"/>
          </p:nvPr>
        </p:nvSpPr>
        <p:spPr/>
        <p:txBody>
          <a:bodyPr/>
          <a:lstStyle/>
          <a:p>
            <a:r>
              <a:rPr lang="en-US" dirty="0">
                <a:solidFill>
                  <a:schemeClr val="bg2"/>
                </a:solidFill>
              </a:rPr>
              <a:t>Part A: Permutation Test</a:t>
            </a:r>
          </a:p>
        </p:txBody>
      </p:sp>
    </p:spTree>
    <p:extLst>
      <p:ext uri="{BB962C8B-B14F-4D97-AF65-F5344CB8AC3E}">
        <p14:creationId xmlns:p14="http://schemas.microsoft.com/office/powerpoint/2010/main" val="25462063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F9399-0DDD-EAFF-80BA-79652C1ED5B6}"/>
              </a:ext>
            </a:extLst>
          </p:cNvPr>
          <p:cNvSpPr>
            <a:spLocks noGrp="1"/>
          </p:cNvSpPr>
          <p:nvPr>
            <p:ph type="title"/>
          </p:nvPr>
        </p:nvSpPr>
        <p:spPr/>
        <p:txBody>
          <a:bodyPr/>
          <a:lstStyle/>
          <a:p>
            <a:r>
              <a:rPr lang="en-US" dirty="0">
                <a:solidFill>
                  <a:schemeClr val="bg2"/>
                </a:solidFill>
              </a:rPr>
              <a:t>Step 1: Initial Setup and Hypotheses</a:t>
            </a:r>
          </a:p>
        </p:txBody>
      </p:sp>
      <p:sp>
        <p:nvSpPr>
          <p:cNvPr id="3" name="Content Placeholder 2">
            <a:extLst>
              <a:ext uri="{FF2B5EF4-FFF2-40B4-BE49-F238E27FC236}">
                <a16:creationId xmlns:a16="http://schemas.microsoft.com/office/drawing/2014/main" id="{584A858D-10E7-31CD-F45F-288405C4EC8C}"/>
              </a:ext>
            </a:extLst>
          </p:cNvPr>
          <p:cNvSpPr>
            <a:spLocks noGrp="1"/>
          </p:cNvSpPr>
          <p:nvPr>
            <p:ph idx="1"/>
          </p:nvPr>
        </p:nvSpPr>
        <p:spPr/>
        <p:txBody>
          <a:bodyPr>
            <a:normAutofit fontScale="55000" lnSpcReduction="20000"/>
          </a:bodyPr>
          <a:lstStyle/>
          <a:p>
            <a:pPr marL="0" indent="0">
              <a:buNone/>
            </a:pPr>
            <a:r>
              <a:rPr lang="en-US" sz="4400" b="1" dirty="0">
                <a:solidFill>
                  <a:schemeClr val="bg2"/>
                </a:solidFill>
              </a:rPr>
              <a:t>Step 2: Test Statistic</a:t>
            </a:r>
          </a:p>
          <a:p>
            <a:pPr marL="0" indent="0">
              <a:buNone/>
            </a:pPr>
            <a:endParaRPr lang="en-US" dirty="0">
              <a:solidFill>
                <a:schemeClr val="bg2"/>
              </a:solidFill>
            </a:endParaRPr>
          </a:p>
          <a:p>
            <a:pPr marL="0" indent="0">
              <a:buNone/>
            </a:pPr>
            <a:r>
              <a:rPr lang="en-US" dirty="0">
                <a:solidFill>
                  <a:schemeClr val="bg2"/>
                </a:solidFill>
              </a:rPr>
              <a:t>We'll use the difference in mean ages between fired and not-fired groups</a:t>
            </a:r>
          </a:p>
          <a:p>
            <a:pPr marL="0" indent="0">
              <a:buNone/>
            </a:pPr>
            <a:r>
              <a:rPr lang="en-US" dirty="0">
                <a:solidFill>
                  <a:schemeClr val="bg2"/>
                </a:solidFill>
              </a:rPr>
              <a:t>as our test statistic.</a:t>
            </a:r>
          </a:p>
          <a:p>
            <a:pPr marL="0" indent="0">
              <a:buNone/>
            </a:pPr>
            <a:endParaRPr lang="en-US" dirty="0">
              <a:solidFill>
                <a:schemeClr val="bg2"/>
              </a:solidFill>
            </a:endParaRPr>
          </a:p>
          <a:p>
            <a:pPr marL="0" indent="0">
              <a:buNone/>
            </a:pPr>
            <a:r>
              <a:rPr lang="en-US" dirty="0">
                <a:solidFill>
                  <a:schemeClr val="bg2"/>
                </a:solidFill>
              </a:rPr>
              <a:t>Original Data Summary: </a:t>
            </a:r>
          </a:p>
          <a:p>
            <a:pPr marL="0" indent="0">
              <a:buNone/>
            </a:pPr>
            <a:endParaRPr lang="en-US" dirty="0">
              <a:solidFill>
                <a:schemeClr val="bg2"/>
              </a:solidFill>
            </a:endParaRPr>
          </a:p>
          <a:p>
            <a:pPr marL="0" indent="0">
              <a:buNone/>
            </a:pPr>
            <a:r>
              <a:rPr lang="en-US" dirty="0" err="1">
                <a:solidFill>
                  <a:schemeClr val="bg2"/>
                </a:solidFill>
              </a:rPr>
              <a:t>fired_ages</a:t>
            </a:r>
            <a:r>
              <a:rPr lang="en-US" dirty="0">
                <a:solidFill>
                  <a:schemeClr val="bg2"/>
                </a:solidFill>
              </a:rPr>
              <a:t> = Fired group (n₁ = 21): 34, 37, 37, 38, 41, 42,</a:t>
            </a:r>
          </a:p>
          <a:p>
            <a:pPr marL="0" indent="0">
              <a:buNone/>
            </a:pPr>
            <a:r>
              <a:rPr lang="en-US" dirty="0">
                <a:solidFill>
                  <a:schemeClr val="bg2"/>
                </a:solidFill>
              </a:rPr>
              <a:t>43, 44, 44, 45, 45, 45, 46, 48, 49, 53, 53, 54, 54, 55, 56) </a:t>
            </a:r>
          </a:p>
          <a:p>
            <a:pPr marL="0" indent="0">
              <a:buNone/>
            </a:pPr>
            <a:endParaRPr lang="en-US" dirty="0">
              <a:solidFill>
                <a:schemeClr val="bg2"/>
              </a:solidFill>
            </a:endParaRPr>
          </a:p>
          <a:p>
            <a:pPr marL="0" indent="0">
              <a:buNone/>
            </a:pPr>
            <a:endParaRPr lang="en-US" dirty="0">
              <a:solidFill>
                <a:schemeClr val="bg2"/>
              </a:solidFill>
            </a:endParaRPr>
          </a:p>
          <a:p>
            <a:pPr marL="0" indent="0">
              <a:buNone/>
            </a:pPr>
            <a:r>
              <a:rPr lang="en-US" dirty="0" err="1">
                <a:solidFill>
                  <a:schemeClr val="bg2"/>
                </a:solidFill>
              </a:rPr>
              <a:t>not_fired_ages</a:t>
            </a:r>
            <a:r>
              <a:rPr lang="en-US" dirty="0">
                <a:solidFill>
                  <a:schemeClr val="bg2"/>
                </a:solidFill>
              </a:rPr>
              <a:t> = Not fired group (n₂ = 30): 27, 33, 36, 37, 38, 38, 39, 42, 42, 43, 43, 44, 44, 44,</a:t>
            </a:r>
          </a:p>
          <a:p>
            <a:pPr marL="0" indent="0">
              <a:buNone/>
            </a:pPr>
            <a:r>
              <a:rPr lang="en-US" dirty="0">
                <a:solidFill>
                  <a:schemeClr val="bg2"/>
                </a:solidFill>
              </a:rPr>
              <a:t>45, 45, 45, 45, 46, 46, 47, 47, 48, 48, 49, 49, 51, 51, 52, 54)</a:t>
            </a:r>
          </a:p>
          <a:p>
            <a:pPr marL="0" indent="0">
              <a:buNone/>
            </a:pPr>
            <a:endParaRPr lang="en-US" dirty="0">
              <a:solidFill>
                <a:schemeClr val="bg2"/>
              </a:solidFill>
            </a:endParaRPr>
          </a:p>
          <a:p>
            <a:pPr marL="0" indent="0">
              <a:buNone/>
            </a:pPr>
            <a:r>
              <a:rPr lang="en-US" dirty="0">
                <a:solidFill>
                  <a:schemeClr val="bg2"/>
                </a:solidFill>
              </a:rPr>
              <a:t>Observed difference in means = mean(Fired) - mean(Not Fired) = 45.86 -</a:t>
            </a:r>
          </a:p>
          <a:p>
            <a:pPr marL="0" indent="0">
              <a:buNone/>
            </a:pPr>
            <a:r>
              <a:rPr lang="en-US" dirty="0">
                <a:solidFill>
                  <a:schemeClr val="bg2"/>
                </a:solidFill>
              </a:rPr>
              <a:t>44.07 = 1.79 years</a:t>
            </a:r>
          </a:p>
          <a:p>
            <a:pPr marL="0" indent="0">
              <a:buNone/>
            </a:pPr>
            <a:endParaRPr lang="en-US" dirty="0">
              <a:solidFill>
                <a:schemeClr val="bg2"/>
              </a:solidFill>
            </a:endParaRPr>
          </a:p>
        </p:txBody>
      </p:sp>
      <p:sp>
        <p:nvSpPr>
          <p:cNvPr id="4" name="Text Placeholder 3">
            <a:extLst>
              <a:ext uri="{FF2B5EF4-FFF2-40B4-BE49-F238E27FC236}">
                <a16:creationId xmlns:a16="http://schemas.microsoft.com/office/drawing/2014/main" id="{518F29FC-31C0-E52F-A2F8-10A3D780F345}"/>
              </a:ext>
            </a:extLst>
          </p:cNvPr>
          <p:cNvSpPr>
            <a:spLocks noGrp="1"/>
          </p:cNvSpPr>
          <p:nvPr>
            <p:ph type="body" sz="half" idx="2"/>
          </p:nvPr>
        </p:nvSpPr>
        <p:spPr/>
        <p:txBody>
          <a:bodyPr/>
          <a:lstStyle/>
          <a:p>
            <a:r>
              <a:rPr lang="en-US" dirty="0">
                <a:solidFill>
                  <a:schemeClr val="bg2"/>
                </a:solidFill>
              </a:rPr>
              <a:t>H₀: There is no relationship between age and firing status (any</a:t>
            </a:r>
          </a:p>
          <a:p>
            <a:r>
              <a:rPr lang="en-US" dirty="0">
                <a:solidFill>
                  <a:schemeClr val="bg2"/>
                </a:solidFill>
              </a:rPr>
              <a:t>differences are due to chance) </a:t>
            </a:r>
          </a:p>
          <a:p>
            <a:endParaRPr lang="en-US" dirty="0">
              <a:solidFill>
                <a:schemeClr val="bg2"/>
              </a:solidFill>
            </a:endParaRPr>
          </a:p>
          <a:p>
            <a:r>
              <a:rPr lang="en-US" dirty="0">
                <a:solidFill>
                  <a:schemeClr val="bg2"/>
                </a:solidFill>
              </a:rPr>
              <a:t>H₁: There is a systematic relationship</a:t>
            </a:r>
          </a:p>
          <a:p>
            <a:r>
              <a:rPr lang="en-US" dirty="0">
                <a:solidFill>
                  <a:schemeClr val="bg2"/>
                </a:solidFill>
              </a:rPr>
              <a:t>between age and firing status</a:t>
            </a:r>
          </a:p>
        </p:txBody>
      </p:sp>
    </p:spTree>
    <p:extLst>
      <p:ext uri="{BB962C8B-B14F-4D97-AF65-F5344CB8AC3E}">
        <p14:creationId xmlns:p14="http://schemas.microsoft.com/office/powerpoint/2010/main" val="31669467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dissolv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dissolv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dissolv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dissolv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dissolve">
                                      <p:cBhvr>
                                        <p:cTn id="32" dur="500"/>
                                        <p:tgtEl>
                                          <p:spTgt spid="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dissolve">
                                      <p:cBhvr>
                                        <p:cTn id="37" dur="500"/>
                                        <p:tgtEl>
                                          <p:spTgt spid="3">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dissolve">
                                      <p:cBhvr>
                                        <p:cTn id="42" dur="500"/>
                                        <p:tgtEl>
                                          <p:spTgt spid="3">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dissolve">
                                      <p:cBhvr>
                                        <p:cTn id="47" dur="500"/>
                                        <p:tgtEl>
                                          <p:spTgt spid="3">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dissolve">
                                      <p:cBhvr>
                                        <p:cTn id="52" dur="500"/>
                                        <p:tgtEl>
                                          <p:spTgt spid="3">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Effect transition="in" filter="dissolve">
                                      <p:cBhvr>
                                        <p:cTn id="57" dur="500"/>
                                        <p:tgtEl>
                                          <p:spTgt spid="3">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dissolv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dissolv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3">
                                            <p:txEl>
                                              <p:pRg st="14" end="14"/>
                                            </p:txEl>
                                          </p:spTgt>
                                        </p:tgtEl>
                                        <p:attrNameLst>
                                          <p:attrName>style.visibility</p:attrName>
                                        </p:attrNameLst>
                                      </p:cBhvr>
                                      <p:to>
                                        <p:strVal val="visible"/>
                                      </p:to>
                                    </p:set>
                                    <p:animEffect transition="in" filter="dissolve">
                                      <p:cBhvr>
                                        <p:cTn id="72" dur="500"/>
                                        <p:tgtEl>
                                          <p:spTgt spid="3">
                                            <p:txEl>
                                              <p:pRg st="14" end="1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3">
                                            <p:txEl>
                                              <p:pRg st="15" end="15"/>
                                            </p:txEl>
                                          </p:spTgt>
                                        </p:tgtEl>
                                        <p:attrNameLst>
                                          <p:attrName>style.visibility</p:attrName>
                                        </p:attrNameLst>
                                      </p:cBhvr>
                                      <p:to>
                                        <p:strVal val="visible"/>
                                      </p:to>
                                    </p:set>
                                    <p:animEffect transition="in" filter="dissolve">
                                      <p:cBhvr>
                                        <p:cTn id="77"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23C5E-E582-1303-E85A-DC27D87BD259}"/>
              </a:ext>
            </a:extLst>
          </p:cNvPr>
          <p:cNvSpPr>
            <a:spLocks noGrp="1"/>
          </p:cNvSpPr>
          <p:nvPr>
            <p:ph type="title"/>
          </p:nvPr>
        </p:nvSpPr>
        <p:spPr/>
        <p:txBody>
          <a:bodyPr/>
          <a:lstStyle/>
          <a:p>
            <a:r>
              <a:rPr lang="en-US" dirty="0">
                <a:solidFill>
                  <a:schemeClr val="bg2"/>
                </a:solidFill>
              </a:rPr>
              <a:t>Step 3: Permutation Analysis</a:t>
            </a:r>
          </a:p>
        </p:txBody>
      </p:sp>
      <p:sp>
        <p:nvSpPr>
          <p:cNvPr id="3" name="Content Placeholder 2">
            <a:extLst>
              <a:ext uri="{FF2B5EF4-FFF2-40B4-BE49-F238E27FC236}">
                <a16:creationId xmlns:a16="http://schemas.microsoft.com/office/drawing/2014/main" id="{A80D7448-C352-9060-891A-DAB38B71395A}"/>
              </a:ext>
            </a:extLst>
          </p:cNvPr>
          <p:cNvSpPr>
            <a:spLocks noGrp="1"/>
          </p:cNvSpPr>
          <p:nvPr>
            <p:ph idx="1"/>
          </p:nvPr>
        </p:nvSpPr>
        <p:spPr/>
        <p:txBody>
          <a:bodyPr>
            <a:normAutofit fontScale="25000" lnSpcReduction="20000"/>
          </a:bodyPr>
          <a:lstStyle/>
          <a:p>
            <a:pPr marL="0" indent="0">
              <a:buNone/>
            </a:pPr>
            <a:r>
              <a:rPr lang="en-US" dirty="0">
                <a:solidFill>
                  <a:schemeClr val="bg2"/>
                </a:solidFill>
              </a:rPr>
              <a:t>```{r}</a:t>
            </a:r>
          </a:p>
          <a:p>
            <a:pPr marL="0" indent="0">
              <a:buNone/>
            </a:pPr>
            <a:r>
              <a:rPr lang="en-US" dirty="0">
                <a:solidFill>
                  <a:schemeClr val="bg2"/>
                </a:solidFill>
              </a:rPr>
              <a:t># Define the age data for both groups</a:t>
            </a:r>
          </a:p>
          <a:p>
            <a:pPr marL="0" indent="0">
              <a:buNone/>
            </a:pPr>
            <a:r>
              <a:rPr lang="en-US" dirty="0" err="1">
                <a:solidFill>
                  <a:schemeClr val="bg2"/>
                </a:solidFill>
              </a:rPr>
              <a:t>fired_ages</a:t>
            </a:r>
            <a:r>
              <a:rPr lang="en-US" dirty="0">
                <a:solidFill>
                  <a:schemeClr val="bg2"/>
                </a:solidFill>
              </a:rPr>
              <a:t> &lt;- c(34, 37, 37, 38, 41, 42, 43, 44, 44, 45, 45, 45, 46, 48, 49, 53, 53, 54, 54, 55, 56)</a:t>
            </a:r>
          </a:p>
          <a:p>
            <a:pPr marL="0" indent="0">
              <a:buNone/>
            </a:pPr>
            <a:r>
              <a:rPr lang="en-US" dirty="0" err="1">
                <a:solidFill>
                  <a:schemeClr val="bg2"/>
                </a:solidFill>
              </a:rPr>
              <a:t>not_fired_ages</a:t>
            </a:r>
            <a:r>
              <a:rPr lang="en-US" dirty="0">
                <a:solidFill>
                  <a:schemeClr val="bg2"/>
                </a:solidFill>
              </a:rPr>
              <a:t> &lt;- c(27, 33, 36, 37, 38, 38, 39, 42, 42, 43, 43, 44, 44, 44, 45, 45, 45, 45, 46, 46, 47, 47, 48, 48, 49, 49, 51, 51, 52, 54)</a:t>
            </a:r>
          </a:p>
          <a:p>
            <a:pPr marL="0" indent="0">
              <a:buNone/>
            </a:pPr>
            <a:endParaRPr lang="en-US" dirty="0">
              <a:solidFill>
                <a:schemeClr val="bg2"/>
              </a:solidFill>
            </a:endParaRPr>
          </a:p>
          <a:p>
            <a:pPr marL="0" indent="0">
              <a:buNone/>
            </a:pPr>
            <a:r>
              <a:rPr lang="en-US" dirty="0">
                <a:solidFill>
                  <a:schemeClr val="bg2"/>
                </a:solidFill>
              </a:rPr>
              <a:t># Calculate the observed difference in means</a:t>
            </a:r>
          </a:p>
          <a:p>
            <a:pPr marL="0" indent="0">
              <a:buNone/>
            </a:pPr>
            <a:r>
              <a:rPr lang="en-US" dirty="0" err="1">
                <a:solidFill>
                  <a:schemeClr val="bg2"/>
                </a:solidFill>
              </a:rPr>
              <a:t>observed_diff</a:t>
            </a:r>
            <a:r>
              <a:rPr lang="en-US" dirty="0">
                <a:solidFill>
                  <a:schemeClr val="bg2"/>
                </a:solidFill>
              </a:rPr>
              <a:t> &lt;- mean(</a:t>
            </a:r>
            <a:r>
              <a:rPr lang="en-US" dirty="0" err="1">
                <a:solidFill>
                  <a:schemeClr val="bg2"/>
                </a:solidFill>
              </a:rPr>
              <a:t>fired_ages</a:t>
            </a:r>
            <a:r>
              <a:rPr lang="en-US" dirty="0">
                <a:solidFill>
                  <a:schemeClr val="bg2"/>
                </a:solidFill>
              </a:rPr>
              <a:t>) - mean(</a:t>
            </a:r>
            <a:r>
              <a:rPr lang="en-US" dirty="0" err="1">
                <a:solidFill>
                  <a:schemeClr val="bg2"/>
                </a:solidFill>
              </a:rPr>
              <a:t>not_fired_ages</a:t>
            </a:r>
            <a:r>
              <a:rPr lang="en-US" dirty="0">
                <a:solidFill>
                  <a:schemeClr val="bg2"/>
                </a:solidFill>
              </a:rPr>
              <a:t>)</a:t>
            </a:r>
          </a:p>
          <a:p>
            <a:pPr marL="0" indent="0">
              <a:buNone/>
            </a:pPr>
            <a:endParaRPr lang="en-US" dirty="0">
              <a:solidFill>
                <a:schemeClr val="bg2"/>
              </a:solidFill>
            </a:endParaRPr>
          </a:p>
          <a:p>
            <a:pPr marL="0" indent="0">
              <a:buNone/>
            </a:pPr>
            <a:r>
              <a:rPr lang="en-US" dirty="0">
                <a:solidFill>
                  <a:schemeClr val="bg2"/>
                </a:solidFill>
              </a:rPr>
              <a:t># Set up the permutation test</a:t>
            </a:r>
          </a:p>
          <a:p>
            <a:pPr marL="0" indent="0">
              <a:buNone/>
            </a:pPr>
            <a:r>
              <a:rPr lang="en-US" dirty="0" err="1">
                <a:solidFill>
                  <a:schemeClr val="bg2"/>
                </a:solidFill>
              </a:rPr>
              <a:t>number_of_permutations</a:t>
            </a:r>
            <a:r>
              <a:rPr lang="en-US" dirty="0">
                <a:solidFill>
                  <a:schemeClr val="bg2"/>
                </a:solidFill>
              </a:rPr>
              <a:t> &lt;- 10000</a:t>
            </a:r>
          </a:p>
          <a:p>
            <a:pPr marL="0" indent="0">
              <a:buNone/>
            </a:pPr>
            <a:r>
              <a:rPr lang="en-US" dirty="0">
                <a:solidFill>
                  <a:schemeClr val="bg2"/>
                </a:solidFill>
              </a:rPr>
              <a:t>counter &lt;- 0</a:t>
            </a:r>
          </a:p>
          <a:p>
            <a:pPr marL="0" indent="0">
              <a:buNone/>
            </a:pPr>
            <a:endParaRPr lang="en-US" dirty="0">
              <a:solidFill>
                <a:schemeClr val="bg2"/>
              </a:solidFill>
            </a:endParaRPr>
          </a:p>
          <a:p>
            <a:pPr marL="0" indent="0">
              <a:buNone/>
            </a:pPr>
            <a:r>
              <a:rPr lang="en-US" dirty="0">
                <a:solidFill>
                  <a:schemeClr val="bg2"/>
                </a:solidFill>
              </a:rPr>
              <a:t># Perform the permutation test</a:t>
            </a:r>
          </a:p>
          <a:p>
            <a:pPr marL="0" indent="0">
              <a:buNone/>
            </a:pPr>
            <a:r>
              <a:rPr lang="en-US" dirty="0" err="1">
                <a:solidFill>
                  <a:schemeClr val="bg2"/>
                </a:solidFill>
              </a:rPr>
              <a:t>set.seed</a:t>
            </a:r>
            <a:r>
              <a:rPr lang="en-US" dirty="0">
                <a:solidFill>
                  <a:schemeClr val="bg2"/>
                </a:solidFill>
              </a:rPr>
              <a:t>(123)  # Added for reproducibility</a:t>
            </a:r>
          </a:p>
          <a:p>
            <a:pPr marL="0" indent="0">
              <a:buNone/>
            </a:pPr>
            <a:r>
              <a:rPr lang="en-US" dirty="0">
                <a:solidFill>
                  <a:schemeClr val="bg2"/>
                </a:solidFill>
              </a:rPr>
              <a:t>for(</a:t>
            </a:r>
            <a:r>
              <a:rPr lang="en-US" dirty="0" err="1">
                <a:solidFill>
                  <a:schemeClr val="bg2"/>
                </a:solidFill>
              </a:rPr>
              <a:t>i</a:t>
            </a:r>
            <a:r>
              <a:rPr lang="en-US" dirty="0">
                <a:solidFill>
                  <a:schemeClr val="bg2"/>
                </a:solidFill>
              </a:rPr>
              <a:t> in 1:number_of_permutations) {</a:t>
            </a:r>
          </a:p>
          <a:p>
            <a:pPr marL="0" indent="0">
              <a:buNone/>
            </a:pPr>
            <a:r>
              <a:rPr lang="en-US" dirty="0">
                <a:solidFill>
                  <a:schemeClr val="bg2"/>
                </a:solidFill>
              </a:rPr>
              <a:t>  # Combine and shuffle all ages</a:t>
            </a:r>
          </a:p>
          <a:p>
            <a:pPr marL="0" indent="0">
              <a:buNone/>
            </a:pPr>
            <a:r>
              <a:rPr lang="en-US" dirty="0">
                <a:solidFill>
                  <a:schemeClr val="bg2"/>
                </a:solidFill>
              </a:rPr>
              <a:t>  </a:t>
            </a:r>
            <a:r>
              <a:rPr lang="en-US" dirty="0" err="1">
                <a:solidFill>
                  <a:schemeClr val="bg2"/>
                </a:solidFill>
              </a:rPr>
              <a:t>all_ages</a:t>
            </a:r>
            <a:r>
              <a:rPr lang="en-US" dirty="0">
                <a:solidFill>
                  <a:schemeClr val="bg2"/>
                </a:solidFill>
              </a:rPr>
              <a:t> &lt;- c(</a:t>
            </a:r>
            <a:r>
              <a:rPr lang="en-US" dirty="0" err="1">
                <a:solidFill>
                  <a:schemeClr val="bg2"/>
                </a:solidFill>
              </a:rPr>
              <a:t>fired_ages</a:t>
            </a:r>
            <a:r>
              <a:rPr lang="en-US" dirty="0">
                <a:solidFill>
                  <a:schemeClr val="bg2"/>
                </a:solidFill>
              </a:rPr>
              <a:t>, </a:t>
            </a:r>
            <a:r>
              <a:rPr lang="en-US" dirty="0" err="1">
                <a:solidFill>
                  <a:schemeClr val="bg2"/>
                </a:solidFill>
              </a:rPr>
              <a:t>not_fired_ages</a:t>
            </a:r>
            <a:r>
              <a:rPr lang="en-US" dirty="0">
                <a:solidFill>
                  <a:schemeClr val="bg2"/>
                </a:solidFill>
              </a:rPr>
              <a:t>)</a:t>
            </a:r>
          </a:p>
          <a:p>
            <a:pPr marL="0" indent="0">
              <a:buNone/>
            </a:pPr>
            <a:r>
              <a:rPr lang="en-US" dirty="0">
                <a:solidFill>
                  <a:schemeClr val="bg2"/>
                </a:solidFill>
              </a:rPr>
              <a:t>  shuffled &lt;- sample(</a:t>
            </a:r>
            <a:r>
              <a:rPr lang="en-US" dirty="0" err="1">
                <a:solidFill>
                  <a:schemeClr val="bg2"/>
                </a:solidFill>
              </a:rPr>
              <a:t>all_ages</a:t>
            </a:r>
            <a:r>
              <a:rPr lang="en-US" dirty="0">
                <a:solidFill>
                  <a:schemeClr val="bg2"/>
                </a:solidFill>
              </a:rPr>
              <a:t>, length(</a:t>
            </a:r>
            <a:r>
              <a:rPr lang="en-US" dirty="0" err="1">
                <a:solidFill>
                  <a:schemeClr val="bg2"/>
                </a:solidFill>
              </a:rPr>
              <a:t>all_ages</a:t>
            </a:r>
            <a:r>
              <a:rPr lang="en-US" dirty="0">
                <a:solidFill>
                  <a:schemeClr val="bg2"/>
                </a:solidFill>
              </a:rPr>
              <a:t>))</a:t>
            </a:r>
          </a:p>
          <a:p>
            <a:pPr marL="0" indent="0">
              <a:buNone/>
            </a:pPr>
            <a:r>
              <a:rPr lang="en-US" dirty="0">
                <a:solidFill>
                  <a:schemeClr val="bg2"/>
                </a:solidFill>
              </a:rPr>
              <a:t>  </a:t>
            </a:r>
          </a:p>
          <a:p>
            <a:pPr marL="0" indent="0">
              <a:buNone/>
            </a:pPr>
            <a:r>
              <a:rPr lang="en-US" dirty="0">
                <a:solidFill>
                  <a:schemeClr val="bg2"/>
                </a:solidFill>
              </a:rPr>
              <a:t>  # Split into groups of same size as original</a:t>
            </a:r>
          </a:p>
          <a:p>
            <a:pPr marL="0" indent="0">
              <a:buNone/>
            </a:pPr>
            <a:r>
              <a:rPr lang="en-US" dirty="0">
                <a:solidFill>
                  <a:schemeClr val="bg2"/>
                </a:solidFill>
              </a:rPr>
              <a:t>  </a:t>
            </a:r>
            <a:r>
              <a:rPr lang="en-US" dirty="0" err="1">
                <a:solidFill>
                  <a:schemeClr val="bg2"/>
                </a:solidFill>
              </a:rPr>
              <a:t>perm_fired</a:t>
            </a:r>
            <a:r>
              <a:rPr lang="en-US" dirty="0">
                <a:solidFill>
                  <a:schemeClr val="bg2"/>
                </a:solidFill>
              </a:rPr>
              <a:t> &lt;- shuffled[1:length(</a:t>
            </a:r>
            <a:r>
              <a:rPr lang="en-US" dirty="0" err="1">
                <a:solidFill>
                  <a:schemeClr val="bg2"/>
                </a:solidFill>
              </a:rPr>
              <a:t>fired_ages</a:t>
            </a:r>
            <a:r>
              <a:rPr lang="en-US" dirty="0">
                <a:solidFill>
                  <a:schemeClr val="bg2"/>
                </a:solidFill>
              </a:rPr>
              <a:t>)]</a:t>
            </a:r>
          </a:p>
          <a:p>
            <a:pPr marL="0" indent="0">
              <a:buNone/>
            </a:pPr>
            <a:r>
              <a:rPr lang="en-US" dirty="0">
                <a:solidFill>
                  <a:schemeClr val="bg2"/>
                </a:solidFill>
              </a:rPr>
              <a:t>  </a:t>
            </a:r>
            <a:r>
              <a:rPr lang="en-US" dirty="0" err="1">
                <a:solidFill>
                  <a:schemeClr val="bg2"/>
                </a:solidFill>
              </a:rPr>
              <a:t>perm_not_fired</a:t>
            </a:r>
            <a:r>
              <a:rPr lang="en-US" dirty="0">
                <a:solidFill>
                  <a:schemeClr val="bg2"/>
                </a:solidFill>
              </a:rPr>
              <a:t> &lt;- shuffled[(length(</a:t>
            </a:r>
            <a:r>
              <a:rPr lang="en-US" dirty="0" err="1">
                <a:solidFill>
                  <a:schemeClr val="bg2"/>
                </a:solidFill>
              </a:rPr>
              <a:t>fired_ages</a:t>
            </a:r>
            <a:r>
              <a:rPr lang="en-US" dirty="0">
                <a:solidFill>
                  <a:schemeClr val="bg2"/>
                </a:solidFill>
              </a:rPr>
              <a:t>) + 1):length(</a:t>
            </a:r>
            <a:r>
              <a:rPr lang="en-US" dirty="0" err="1">
                <a:solidFill>
                  <a:schemeClr val="bg2"/>
                </a:solidFill>
              </a:rPr>
              <a:t>all_ages</a:t>
            </a:r>
            <a:r>
              <a:rPr lang="en-US" dirty="0">
                <a:solidFill>
                  <a:schemeClr val="bg2"/>
                </a:solidFill>
              </a:rPr>
              <a:t>)]</a:t>
            </a:r>
          </a:p>
          <a:p>
            <a:pPr marL="0" indent="0">
              <a:buNone/>
            </a:pPr>
            <a:r>
              <a:rPr lang="en-US" dirty="0">
                <a:solidFill>
                  <a:schemeClr val="bg2"/>
                </a:solidFill>
              </a:rPr>
              <a:t>  </a:t>
            </a:r>
          </a:p>
          <a:p>
            <a:pPr marL="0" indent="0">
              <a:buNone/>
            </a:pPr>
            <a:r>
              <a:rPr lang="en-US" dirty="0">
                <a:solidFill>
                  <a:schemeClr val="bg2"/>
                </a:solidFill>
              </a:rPr>
              <a:t>  # Calculate difference in means for this permutation</a:t>
            </a:r>
          </a:p>
          <a:p>
            <a:pPr marL="0" indent="0">
              <a:buNone/>
            </a:pPr>
            <a:r>
              <a:rPr lang="en-US" dirty="0">
                <a:solidFill>
                  <a:schemeClr val="bg2"/>
                </a:solidFill>
              </a:rPr>
              <a:t>  </a:t>
            </a:r>
            <a:r>
              <a:rPr lang="en-US" dirty="0" err="1">
                <a:solidFill>
                  <a:schemeClr val="bg2"/>
                </a:solidFill>
              </a:rPr>
              <a:t>perm_diff</a:t>
            </a:r>
            <a:r>
              <a:rPr lang="en-US" dirty="0">
                <a:solidFill>
                  <a:schemeClr val="bg2"/>
                </a:solidFill>
              </a:rPr>
              <a:t> &lt;- mean(</a:t>
            </a:r>
            <a:r>
              <a:rPr lang="en-US" dirty="0" err="1">
                <a:solidFill>
                  <a:schemeClr val="bg2"/>
                </a:solidFill>
              </a:rPr>
              <a:t>perm_fired</a:t>
            </a:r>
            <a:r>
              <a:rPr lang="en-US" dirty="0">
                <a:solidFill>
                  <a:schemeClr val="bg2"/>
                </a:solidFill>
              </a:rPr>
              <a:t>) - mean(</a:t>
            </a:r>
            <a:r>
              <a:rPr lang="en-US" dirty="0" err="1">
                <a:solidFill>
                  <a:schemeClr val="bg2"/>
                </a:solidFill>
              </a:rPr>
              <a:t>perm_not_fired</a:t>
            </a:r>
            <a:r>
              <a:rPr lang="en-US" dirty="0">
                <a:solidFill>
                  <a:schemeClr val="bg2"/>
                </a:solidFill>
              </a:rPr>
              <a:t>)</a:t>
            </a:r>
          </a:p>
          <a:p>
            <a:pPr marL="0" indent="0">
              <a:buNone/>
            </a:pPr>
            <a:r>
              <a:rPr lang="en-US" dirty="0">
                <a:solidFill>
                  <a:schemeClr val="bg2"/>
                </a:solidFill>
              </a:rPr>
              <a:t>  </a:t>
            </a:r>
          </a:p>
          <a:p>
            <a:pPr marL="0" indent="0">
              <a:buNone/>
            </a:pPr>
            <a:r>
              <a:rPr lang="en-US" dirty="0">
                <a:solidFill>
                  <a:schemeClr val="bg2"/>
                </a:solidFill>
              </a:rPr>
              <a:t>  # Count extreme values </a:t>
            </a:r>
          </a:p>
          <a:p>
            <a:pPr marL="0" indent="0">
              <a:buNone/>
            </a:pPr>
            <a:r>
              <a:rPr lang="en-US" dirty="0">
                <a:solidFill>
                  <a:schemeClr val="bg2"/>
                </a:solidFill>
              </a:rPr>
              <a:t>  if(abs(</a:t>
            </a:r>
            <a:r>
              <a:rPr lang="en-US" dirty="0" err="1">
                <a:solidFill>
                  <a:schemeClr val="bg2"/>
                </a:solidFill>
              </a:rPr>
              <a:t>perm_diff</a:t>
            </a:r>
            <a:r>
              <a:rPr lang="en-US" dirty="0">
                <a:solidFill>
                  <a:schemeClr val="bg2"/>
                </a:solidFill>
              </a:rPr>
              <a:t>) &gt;= abs(</a:t>
            </a:r>
            <a:r>
              <a:rPr lang="en-US" dirty="0" err="1">
                <a:solidFill>
                  <a:schemeClr val="bg2"/>
                </a:solidFill>
              </a:rPr>
              <a:t>observed_diff</a:t>
            </a:r>
            <a:r>
              <a:rPr lang="en-US" dirty="0">
                <a:solidFill>
                  <a:schemeClr val="bg2"/>
                </a:solidFill>
              </a:rPr>
              <a:t>)) {</a:t>
            </a:r>
          </a:p>
          <a:p>
            <a:pPr marL="0" indent="0">
              <a:buNone/>
            </a:pPr>
            <a:r>
              <a:rPr lang="en-US" dirty="0">
                <a:solidFill>
                  <a:schemeClr val="bg2"/>
                </a:solidFill>
              </a:rPr>
              <a:t>    counter &lt;- counter + 1</a:t>
            </a:r>
          </a:p>
          <a:p>
            <a:pPr marL="0" indent="0">
              <a:buNone/>
            </a:pPr>
            <a:r>
              <a:rPr lang="en-US" dirty="0">
                <a:solidFill>
                  <a:schemeClr val="bg2"/>
                </a:solidFill>
              </a:rPr>
              <a:t>  }</a:t>
            </a:r>
          </a:p>
          <a:p>
            <a:pPr marL="0" indent="0">
              <a:buNone/>
            </a:pPr>
            <a:r>
              <a:rPr lang="en-US" dirty="0">
                <a:solidFill>
                  <a:schemeClr val="bg2"/>
                </a:solidFill>
              </a:rPr>
              <a:t>}</a:t>
            </a:r>
          </a:p>
          <a:p>
            <a:pPr marL="0" indent="0">
              <a:buNone/>
            </a:pPr>
            <a:endParaRPr lang="en-US" dirty="0">
              <a:solidFill>
                <a:schemeClr val="bg2"/>
              </a:solidFill>
            </a:endParaRPr>
          </a:p>
          <a:p>
            <a:pPr marL="0" indent="0">
              <a:buNone/>
            </a:pPr>
            <a:r>
              <a:rPr lang="en-US" dirty="0">
                <a:solidFill>
                  <a:schemeClr val="bg2"/>
                </a:solidFill>
              </a:rPr>
              <a:t># Calculate p-value</a:t>
            </a:r>
          </a:p>
          <a:p>
            <a:pPr marL="0" indent="0">
              <a:buNone/>
            </a:pPr>
            <a:r>
              <a:rPr lang="en-US" dirty="0" err="1">
                <a:solidFill>
                  <a:schemeClr val="bg2"/>
                </a:solidFill>
              </a:rPr>
              <a:t>p_value</a:t>
            </a:r>
            <a:r>
              <a:rPr lang="en-US" dirty="0">
                <a:solidFill>
                  <a:schemeClr val="bg2"/>
                </a:solidFill>
              </a:rPr>
              <a:t> &lt;- counter/</a:t>
            </a:r>
            <a:r>
              <a:rPr lang="en-US" dirty="0" err="1">
                <a:solidFill>
                  <a:schemeClr val="bg2"/>
                </a:solidFill>
              </a:rPr>
              <a:t>number_of_permutations</a:t>
            </a:r>
            <a:endParaRPr lang="en-US" dirty="0">
              <a:solidFill>
                <a:schemeClr val="bg2"/>
              </a:solidFill>
            </a:endParaRPr>
          </a:p>
          <a:p>
            <a:pPr marL="0" indent="0">
              <a:buNone/>
            </a:pPr>
            <a:r>
              <a:rPr lang="en-US" dirty="0">
                <a:solidFill>
                  <a:schemeClr val="bg2"/>
                </a:solidFill>
              </a:rPr>
              <a:t>print(paste("p-value =", round(</a:t>
            </a:r>
            <a:r>
              <a:rPr lang="en-US" dirty="0" err="1">
                <a:solidFill>
                  <a:schemeClr val="bg2"/>
                </a:solidFill>
              </a:rPr>
              <a:t>p_value</a:t>
            </a:r>
            <a:r>
              <a:rPr lang="en-US" dirty="0">
                <a:solidFill>
                  <a:schemeClr val="bg2"/>
                </a:solidFill>
              </a:rPr>
              <a:t>, 4)))</a:t>
            </a:r>
          </a:p>
          <a:p>
            <a:pPr marL="0" indent="0">
              <a:buNone/>
            </a:pPr>
            <a:r>
              <a:rPr lang="en-US" dirty="0">
                <a:solidFill>
                  <a:schemeClr val="bg2"/>
                </a:solidFill>
              </a:rPr>
              <a:t>```</a:t>
            </a:r>
          </a:p>
        </p:txBody>
      </p:sp>
    </p:spTree>
    <p:extLst>
      <p:ext uri="{BB962C8B-B14F-4D97-AF65-F5344CB8AC3E}">
        <p14:creationId xmlns:p14="http://schemas.microsoft.com/office/powerpoint/2010/main" val="3107883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dissolv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dissolv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dissolv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ssolv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dissolv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dissolv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dissolv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dissolve">
                                      <p:cBhvr>
                                        <p:cTn id="57" dur="5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dissolve">
                                      <p:cBhvr>
                                        <p:cTn id="62" dur="500"/>
                                        <p:tgtEl>
                                          <p:spTgt spid="3">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Effect transition="in" filter="dissolve">
                                      <p:cBhvr>
                                        <p:cTn id="67" dur="500"/>
                                        <p:tgtEl>
                                          <p:spTgt spid="3">
                                            <p:txEl>
                                              <p:pRg st="14" end="1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3">
                                            <p:txEl>
                                              <p:pRg st="15" end="15"/>
                                            </p:txEl>
                                          </p:spTgt>
                                        </p:tgtEl>
                                        <p:attrNameLst>
                                          <p:attrName>style.visibility</p:attrName>
                                        </p:attrNameLst>
                                      </p:cBhvr>
                                      <p:to>
                                        <p:strVal val="visible"/>
                                      </p:to>
                                    </p:set>
                                    <p:animEffect transition="in" filter="dissolve">
                                      <p:cBhvr>
                                        <p:cTn id="72" dur="500"/>
                                        <p:tgtEl>
                                          <p:spTgt spid="3">
                                            <p:txEl>
                                              <p:pRg st="15" end="1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3">
                                            <p:txEl>
                                              <p:pRg st="16" end="16"/>
                                            </p:txEl>
                                          </p:spTgt>
                                        </p:tgtEl>
                                        <p:attrNameLst>
                                          <p:attrName>style.visibility</p:attrName>
                                        </p:attrNameLst>
                                      </p:cBhvr>
                                      <p:to>
                                        <p:strVal val="visible"/>
                                      </p:to>
                                    </p:set>
                                    <p:animEffect transition="in" filter="dissolve">
                                      <p:cBhvr>
                                        <p:cTn id="77" dur="500"/>
                                        <p:tgtEl>
                                          <p:spTgt spid="3">
                                            <p:txEl>
                                              <p:pRg st="16" end="16"/>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3">
                                            <p:txEl>
                                              <p:pRg st="17" end="17"/>
                                            </p:txEl>
                                          </p:spTgt>
                                        </p:tgtEl>
                                        <p:attrNameLst>
                                          <p:attrName>style.visibility</p:attrName>
                                        </p:attrNameLst>
                                      </p:cBhvr>
                                      <p:to>
                                        <p:strVal val="visible"/>
                                      </p:to>
                                    </p:set>
                                    <p:animEffect transition="in" filter="dissolve">
                                      <p:cBhvr>
                                        <p:cTn id="82" dur="500"/>
                                        <p:tgtEl>
                                          <p:spTgt spid="3">
                                            <p:txEl>
                                              <p:pRg st="17" end="17"/>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3">
                                            <p:txEl>
                                              <p:pRg st="18" end="18"/>
                                            </p:txEl>
                                          </p:spTgt>
                                        </p:tgtEl>
                                        <p:attrNameLst>
                                          <p:attrName>style.visibility</p:attrName>
                                        </p:attrNameLst>
                                      </p:cBhvr>
                                      <p:to>
                                        <p:strVal val="visible"/>
                                      </p:to>
                                    </p:set>
                                    <p:animEffect transition="in" filter="dissolve">
                                      <p:cBhvr>
                                        <p:cTn id="87" dur="500"/>
                                        <p:tgtEl>
                                          <p:spTgt spid="3">
                                            <p:txEl>
                                              <p:pRg st="18" end="18"/>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3">
                                            <p:txEl>
                                              <p:pRg st="19" end="19"/>
                                            </p:txEl>
                                          </p:spTgt>
                                        </p:tgtEl>
                                        <p:attrNameLst>
                                          <p:attrName>style.visibility</p:attrName>
                                        </p:attrNameLst>
                                      </p:cBhvr>
                                      <p:to>
                                        <p:strVal val="visible"/>
                                      </p:to>
                                    </p:set>
                                    <p:animEffect transition="in" filter="dissolve">
                                      <p:cBhvr>
                                        <p:cTn id="92" dur="500"/>
                                        <p:tgtEl>
                                          <p:spTgt spid="3">
                                            <p:txEl>
                                              <p:pRg st="19" end="19"/>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3">
                                            <p:txEl>
                                              <p:pRg st="20" end="20"/>
                                            </p:txEl>
                                          </p:spTgt>
                                        </p:tgtEl>
                                        <p:attrNameLst>
                                          <p:attrName>style.visibility</p:attrName>
                                        </p:attrNameLst>
                                      </p:cBhvr>
                                      <p:to>
                                        <p:strVal val="visible"/>
                                      </p:to>
                                    </p:set>
                                    <p:animEffect transition="in" filter="dissolve">
                                      <p:cBhvr>
                                        <p:cTn id="97" dur="500"/>
                                        <p:tgtEl>
                                          <p:spTgt spid="3">
                                            <p:txEl>
                                              <p:pRg st="20" end="2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3">
                                            <p:txEl>
                                              <p:pRg st="21" end="21"/>
                                            </p:txEl>
                                          </p:spTgt>
                                        </p:tgtEl>
                                        <p:attrNameLst>
                                          <p:attrName>style.visibility</p:attrName>
                                        </p:attrNameLst>
                                      </p:cBhvr>
                                      <p:to>
                                        <p:strVal val="visible"/>
                                      </p:to>
                                    </p:set>
                                    <p:animEffect transition="in" filter="dissolve">
                                      <p:cBhvr>
                                        <p:cTn id="102" dur="500"/>
                                        <p:tgtEl>
                                          <p:spTgt spid="3">
                                            <p:txEl>
                                              <p:pRg st="21" end="21"/>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3">
                                            <p:txEl>
                                              <p:pRg st="22" end="22"/>
                                            </p:txEl>
                                          </p:spTgt>
                                        </p:tgtEl>
                                        <p:attrNameLst>
                                          <p:attrName>style.visibility</p:attrName>
                                        </p:attrNameLst>
                                      </p:cBhvr>
                                      <p:to>
                                        <p:strVal val="visible"/>
                                      </p:to>
                                    </p:set>
                                    <p:animEffect transition="in" filter="dissolve">
                                      <p:cBhvr>
                                        <p:cTn id="107" dur="500"/>
                                        <p:tgtEl>
                                          <p:spTgt spid="3">
                                            <p:txEl>
                                              <p:pRg st="22" end="22"/>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3">
                                            <p:txEl>
                                              <p:pRg st="23" end="23"/>
                                            </p:txEl>
                                          </p:spTgt>
                                        </p:tgtEl>
                                        <p:attrNameLst>
                                          <p:attrName>style.visibility</p:attrName>
                                        </p:attrNameLst>
                                      </p:cBhvr>
                                      <p:to>
                                        <p:strVal val="visible"/>
                                      </p:to>
                                    </p:set>
                                    <p:animEffect transition="in" filter="dissolve">
                                      <p:cBhvr>
                                        <p:cTn id="112" dur="500"/>
                                        <p:tgtEl>
                                          <p:spTgt spid="3">
                                            <p:txEl>
                                              <p:pRg st="23" end="23"/>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3">
                                            <p:txEl>
                                              <p:pRg st="24" end="24"/>
                                            </p:txEl>
                                          </p:spTgt>
                                        </p:tgtEl>
                                        <p:attrNameLst>
                                          <p:attrName>style.visibility</p:attrName>
                                        </p:attrNameLst>
                                      </p:cBhvr>
                                      <p:to>
                                        <p:strVal val="visible"/>
                                      </p:to>
                                    </p:set>
                                    <p:animEffect transition="in" filter="dissolve">
                                      <p:cBhvr>
                                        <p:cTn id="117" dur="500"/>
                                        <p:tgtEl>
                                          <p:spTgt spid="3">
                                            <p:txEl>
                                              <p:pRg st="24" end="24"/>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3">
                                            <p:txEl>
                                              <p:pRg st="25" end="25"/>
                                            </p:txEl>
                                          </p:spTgt>
                                        </p:tgtEl>
                                        <p:attrNameLst>
                                          <p:attrName>style.visibility</p:attrName>
                                        </p:attrNameLst>
                                      </p:cBhvr>
                                      <p:to>
                                        <p:strVal val="visible"/>
                                      </p:to>
                                    </p:set>
                                    <p:animEffect transition="in" filter="dissolve">
                                      <p:cBhvr>
                                        <p:cTn id="122" dur="500"/>
                                        <p:tgtEl>
                                          <p:spTgt spid="3">
                                            <p:txEl>
                                              <p:pRg st="25" end="25"/>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3">
                                            <p:txEl>
                                              <p:pRg st="26" end="26"/>
                                            </p:txEl>
                                          </p:spTgt>
                                        </p:tgtEl>
                                        <p:attrNameLst>
                                          <p:attrName>style.visibility</p:attrName>
                                        </p:attrNameLst>
                                      </p:cBhvr>
                                      <p:to>
                                        <p:strVal val="visible"/>
                                      </p:to>
                                    </p:set>
                                    <p:animEffect transition="in" filter="dissolve">
                                      <p:cBhvr>
                                        <p:cTn id="127" dur="500"/>
                                        <p:tgtEl>
                                          <p:spTgt spid="3">
                                            <p:txEl>
                                              <p:pRg st="26" end="26"/>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3">
                                            <p:txEl>
                                              <p:pRg st="27" end="27"/>
                                            </p:txEl>
                                          </p:spTgt>
                                        </p:tgtEl>
                                        <p:attrNameLst>
                                          <p:attrName>style.visibility</p:attrName>
                                        </p:attrNameLst>
                                      </p:cBhvr>
                                      <p:to>
                                        <p:strVal val="visible"/>
                                      </p:to>
                                    </p:set>
                                    <p:animEffect transition="in" filter="dissolve">
                                      <p:cBhvr>
                                        <p:cTn id="132" dur="500"/>
                                        <p:tgtEl>
                                          <p:spTgt spid="3">
                                            <p:txEl>
                                              <p:pRg st="27" end="27"/>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3">
                                            <p:txEl>
                                              <p:pRg st="28" end="28"/>
                                            </p:txEl>
                                          </p:spTgt>
                                        </p:tgtEl>
                                        <p:attrNameLst>
                                          <p:attrName>style.visibility</p:attrName>
                                        </p:attrNameLst>
                                      </p:cBhvr>
                                      <p:to>
                                        <p:strVal val="visible"/>
                                      </p:to>
                                    </p:set>
                                    <p:animEffect transition="in" filter="dissolve">
                                      <p:cBhvr>
                                        <p:cTn id="137" dur="500"/>
                                        <p:tgtEl>
                                          <p:spTgt spid="3">
                                            <p:txEl>
                                              <p:pRg st="28" end="28"/>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9" presetClass="entr" presetSubtype="0" fill="hold" grpId="0" nodeType="clickEffect">
                                  <p:stCondLst>
                                    <p:cond delay="0"/>
                                  </p:stCondLst>
                                  <p:childTnLst>
                                    <p:set>
                                      <p:cBhvr>
                                        <p:cTn id="141" dur="1" fill="hold">
                                          <p:stCondLst>
                                            <p:cond delay="0"/>
                                          </p:stCondLst>
                                        </p:cTn>
                                        <p:tgtEl>
                                          <p:spTgt spid="3">
                                            <p:txEl>
                                              <p:pRg st="29" end="29"/>
                                            </p:txEl>
                                          </p:spTgt>
                                        </p:tgtEl>
                                        <p:attrNameLst>
                                          <p:attrName>style.visibility</p:attrName>
                                        </p:attrNameLst>
                                      </p:cBhvr>
                                      <p:to>
                                        <p:strVal val="visible"/>
                                      </p:to>
                                    </p:set>
                                    <p:animEffect transition="in" filter="dissolve">
                                      <p:cBhvr>
                                        <p:cTn id="142" dur="500"/>
                                        <p:tgtEl>
                                          <p:spTgt spid="3">
                                            <p:txEl>
                                              <p:pRg st="29" end="29"/>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3">
                                            <p:txEl>
                                              <p:pRg st="30" end="30"/>
                                            </p:txEl>
                                          </p:spTgt>
                                        </p:tgtEl>
                                        <p:attrNameLst>
                                          <p:attrName>style.visibility</p:attrName>
                                        </p:attrNameLst>
                                      </p:cBhvr>
                                      <p:to>
                                        <p:strVal val="visible"/>
                                      </p:to>
                                    </p:set>
                                    <p:animEffect transition="in" filter="dissolve">
                                      <p:cBhvr>
                                        <p:cTn id="147" dur="500"/>
                                        <p:tgtEl>
                                          <p:spTgt spid="3">
                                            <p:txEl>
                                              <p:pRg st="30" end="30"/>
                                            </p:txEl>
                                          </p:spTgt>
                                        </p:tgtEl>
                                      </p:cBhvr>
                                    </p:animEffec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grpId="0" nodeType="clickEffect">
                                  <p:stCondLst>
                                    <p:cond delay="0"/>
                                  </p:stCondLst>
                                  <p:childTnLst>
                                    <p:set>
                                      <p:cBhvr>
                                        <p:cTn id="151" dur="1" fill="hold">
                                          <p:stCondLst>
                                            <p:cond delay="0"/>
                                          </p:stCondLst>
                                        </p:cTn>
                                        <p:tgtEl>
                                          <p:spTgt spid="3">
                                            <p:txEl>
                                              <p:pRg st="32" end="32"/>
                                            </p:txEl>
                                          </p:spTgt>
                                        </p:tgtEl>
                                        <p:attrNameLst>
                                          <p:attrName>style.visibility</p:attrName>
                                        </p:attrNameLst>
                                      </p:cBhvr>
                                      <p:to>
                                        <p:strVal val="visible"/>
                                      </p:to>
                                    </p:set>
                                    <p:animEffect transition="in" filter="dissolve">
                                      <p:cBhvr>
                                        <p:cTn id="152" dur="500"/>
                                        <p:tgtEl>
                                          <p:spTgt spid="3">
                                            <p:txEl>
                                              <p:pRg st="32" end="32"/>
                                            </p:txEl>
                                          </p:spTgt>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grpId="0" nodeType="clickEffect">
                                  <p:stCondLst>
                                    <p:cond delay="0"/>
                                  </p:stCondLst>
                                  <p:childTnLst>
                                    <p:set>
                                      <p:cBhvr>
                                        <p:cTn id="156" dur="1" fill="hold">
                                          <p:stCondLst>
                                            <p:cond delay="0"/>
                                          </p:stCondLst>
                                        </p:cTn>
                                        <p:tgtEl>
                                          <p:spTgt spid="3">
                                            <p:txEl>
                                              <p:pRg st="33" end="33"/>
                                            </p:txEl>
                                          </p:spTgt>
                                        </p:tgtEl>
                                        <p:attrNameLst>
                                          <p:attrName>style.visibility</p:attrName>
                                        </p:attrNameLst>
                                      </p:cBhvr>
                                      <p:to>
                                        <p:strVal val="visible"/>
                                      </p:to>
                                    </p:set>
                                    <p:animEffect transition="in" filter="dissolve">
                                      <p:cBhvr>
                                        <p:cTn id="157" dur="500"/>
                                        <p:tgtEl>
                                          <p:spTgt spid="3">
                                            <p:txEl>
                                              <p:pRg st="33" end="33"/>
                                            </p:txEl>
                                          </p:spTgt>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0" nodeType="clickEffect">
                                  <p:stCondLst>
                                    <p:cond delay="0"/>
                                  </p:stCondLst>
                                  <p:childTnLst>
                                    <p:set>
                                      <p:cBhvr>
                                        <p:cTn id="161" dur="1" fill="hold">
                                          <p:stCondLst>
                                            <p:cond delay="0"/>
                                          </p:stCondLst>
                                        </p:cTn>
                                        <p:tgtEl>
                                          <p:spTgt spid="3">
                                            <p:txEl>
                                              <p:pRg st="34" end="34"/>
                                            </p:txEl>
                                          </p:spTgt>
                                        </p:tgtEl>
                                        <p:attrNameLst>
                                          <p:attrName>style.visibility</p:attrName>
                                        </p:attrNameLst>
                                      </p:cBhvr>
                                      <p:to>
                                        <p:strVal val="visible"/>
                                      </p:to>
                                    </p:set>
                                    <p:animEffect transition="in" filter="dissolve">
                                      <p:cBhvr>
                                        <p:cTn id="162" dur="500"/>
                                        <p:tgtEl>
                                          <p:spTgt spid="3">
                                            <p:txEl>
                                              <p:pRg st="34" end="34"/>
                                            </p:txEl>
                                          </p:spTgt>
                                        </p:tgtEl>
                                      </p:cBhvr>
                                    </p:animEffec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3">
                                            <p:txEl>
                                              <p:pRg st="35" end="35"/>
                                            </p:txEl>
                                          </p:spTgt>
                                        </p:tgtEl>
                                        <p:attrNameLst>
                                          <p:attrName>style.visibility</p:attrName>
                                        </p:attrNameLst>
                                      </p:cBhvr>
                                      <p:to>
                                        <p:strVal val="visible"/>
                                      </p:to>
                                    </p:set>
                                    <p:animEffect transition="in" filter="dissolve">
                                      <p:cBhvr>
                                        <p:cTn id="167" dur="500"/>
                                        <p:tgtEl>
                                          <p:spTgt spid="3">
                                            <p:txEl>
                                              <p:pRg st="35" end="3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A3236-980A-CE35-A162-864D3A0F10C6}"/>
              </a:ext>
            </a:extLst>
          </p:cNvPr>
          <p:cNvSpPr>
            <a:spLocks noGrp="1"/>
          </p:cNvSpPr>
          <p:nvPr>
            <p:ph type="title"/>
          </p:nvPr>
        </p:nvSpPr>
        <p:spPr/>
        <p:txBody>
          <a:bodyPr/>
          <a:lstStyle/>
          <a:p>
            <a:r>
              <a:rPr lang="en-US" dirty="0">
                <a:solidFill>
                  <a:schemeClr val="bg2"/>
                </a:solidFill>
              </a:rPr>
              <a:t>Part B: Two-Sample t-Test Analysis</a:t>
            </a:r>
          </a:p>
        </p:txBody>
      </p:sp>
      <p:sp>
        <p:nvSpPr>
          <p:cNvPr id="3" name="Text Placeholder 2">
            <a:extLst>
              <a:ext uri="{FF2B5EF4-FFF2-40B4-BE49-F238E27FC236}">
                <a16:creationId xmlns:a16="http://schemas.microsoft.com/office/drawing/2014/main" id="{8E4617EE-3C8B-7015-8F3C-1053C0BE07AE}"/>
              </a:ext>
            </a:extLst>
          </p:cNvPr>
          <p:cNvSpPr>
            <a:spLocks noGrp="1"/>
          </p:cNvSpPr>
          <p:nvPr>
            <p:ph type="body" idx="1"/>
          </p:nvPr>
        </p:nvSpPr>
        <p:spPr/>
        <p:txBody>
          <a:bodyPr/>
          <a:lstStyle/>
          <a:p>
            <a:r>
              <a:rPr lang="en-US" dirty="0">
                <a:solidFill>
                  <a:schemeClr val="bg2"/>
                </a:solidFill>
              </a:rPr>
              <a:t>Step 1: State Hypotheses</a:t>
            </a:r>
          </a:p>
        </p:txBody>
      </p:sp>
      <p:sp>
        <p:nvSpPr>
          <p:cNvPr id="4" name="Content Placeholder 3">
            <a:extLst>
              <a:ext uri="{FF2B5EF4-FFF2-40B4-BE49-F238E27FC236}">
                <a16:creationId xmlns:a16="http://schemas.microsoft.com/office/drawing/2014/main" id="{2E8EC006-32B4-A296-C157-E671D69855AC}"/>
              </a:ext>
            </a:extLst>
          </p:cNvPr>
          <p:cNvSpPr>
            <a:spLocks noGrp="1"/>
          </p:cNvSpPr>
          <p:nvPr>
            <p:ph sz="half" idx="2"/>
          </p:nvPr>
        </p:nvSpPr>
        <p:spPr/>
        <p:txBody>
          <a:bodyPr>
            <a:normAutofit/>
          </a:bodyPr>
          <a:lstStyle/>
          <a:p>
            <a:pPr marL="0" indent="0">
              <a:buNone/>
            </a:pPr>
            <a:r>
              <a:rPr lang="en-US" dirty="0">
                <a:solidFill>
                  <a:schemeClr val="bg2"/>
                </a:solidFill>
              </a:rPr>
              <a:t>H₀: </a:t>
            </a:r>
            <a:r>
              <a:rPr lang="el-GR" dirty="0">
                <a:solidFill>
                  <a:schemeClr val="bg2"/>
                </a:solidFill>
              </a:rPr>
              <a:t>μ</a:t>
            </a:r>
            <a:r>
              <a:rPr lang="en-US" dirty="0">
                <a:solidFill>
                  <a:schemeClr val="bg2"/>
                </a:solidFill>
              </a:rPr>
              <a:t>ₗ - </a:t>
            </a:r>
            <a:r>
              <a:rPr lang="el-GR" dirty="0">
                <a:solidFill>
                  <a:schemeClr val="bg2"/>
                </a:solidFill>
              </a:rPr>
              <a:t>μ</a:t>
            </a:r>
            <a:r>
              <a:rPr lang="en-US" dirty="0">
                <a:solidFill>
                  <a:schemeClr val="bg2"/>
                </a:solidFill>
              </a:rPr>
              <a:t>ₖ = 0 (no difference in mean ages between fired and not fired</a:t>
            </a:r>
          </a:p>
          <a:p>
            <a:pPr marL="0" indent="0">
              <a:buNone/>
            </a:pPr>
            <a:r>
              <a:rPr lang="en-US" dirty="0">
                <a:solidFill>
                  <a:schemeClr val="bg2"/>
                </a:solidFill>
              </a:rPr>
              <a:t>groups) </a:t>
            </a:r>
          </a:p>
          <a:p>
            <a:pPr marL="0" indent="0">
              <a:buNone/>
            </a:pPr>
            <a:endParaRPr lang="en-US" dirty="0">
              <a:solidFill>
                <a:schemeClr val="bg2"/>
              </a:solidFill>
            </a:endParaRPr>
          </a:p>
          <a:p>
            <a:pPr marL="0" indent="0">
              <a:buNone/>
            </a:pPr>
            <a:r>
              <a:rPr lang="en-US" dirty="0">
                <a:solidFill>
                  <a:schemeClr val="bg2"/>
                </a:solidFill>
              </a:rPr>
              <a:t>H₁: </a:t>
            </a:r>
            <a:r>
              <a:rPr lang="el-GR" dirty="0">
                <a:solidFill>
                  <a:schemeClr val="bg2"/>
                </a:solidFill>
              </a:rPr>
              <a:t>μ</a:t>
            </a:r>
            <a:r>
              <a:rPr lang="en-US" dirty="0">
                <a:solidFill>
                  <a:schemeClr val="bg2"/>
                </a:solidFill>
              </a:rPr>
              <a:t>ₗ - </a:t>
            </a:r>
            <a:r>
              <a:rPr lang="el-GR" dirty="0">
                <a:solidFill>
                  <a:schemeClr val="bg2"/>
                </a:solidFill>
              </a:rPr>
              <a:t>μ</a:t>
            </a:r>
            <a:r>
              <a:rPr lang="en-US" dirty="0">
                <a:solidFill>
                  <a:schemeClr val="bg2"/>
                </a:solidFill>
              </a:rPr>
              <a:t>ₖ ≠ 0 (there is a difference in mean ages)</a:t>
            </a:r>
          </a:p>
        </p:txBody>
      </p:sp>
      <p:sp>
        <p:nvSpPr>
          <p:cNvPr id="5" name="Text Placeholder 4">
            <a:extLst>
              <a:ext uri="{FF2B5EF4-FFF2-40B4-BE49-F238E27FC236}">
                <a16:creationId xmlns:a16="http://schemas.microsoft.com/office/drawing/2014/main" id="{EC41F50B-831F-F4F6-E46A-A53DFBE26386}"/>
              </a:ext>
            </a:extLst>
          </p:cNvPr>
          <p:cNvSpPr>
            <a:spLocks noGrp="1"/>
          </p:cNvSpPr>
          <p:nvPr>
            <p:ph type="body" sz="quarter" idx="3"/>
          </p:nvPr>
        </p:nvSpPr>
        <p:spPr/>
        <p:txBody>
          <a:bodyPr/>
          <a:lstStyle/>
          <a:p>
            <a:r>
              <a:rPr lang="en-US" dirty="0">
                <a:solidFill>
                  <a:schemeClr val="bg2"/>
                </a:solidFill>
              </a:rPr>
              <a:t>Step 2: Check Assumptions</a:t>
            </a:r>
          </a:p>
        </p:txBody>
      </p:sp>
      <p:sp>
        <p:nvSpPr>
          <p:cNvPr id="6" name="Content Placeholder 5">
            <a:extLst>
              <a:ext uri="{FF2B5EF4-FFF2-40B4-BE49-F238E27FC236}">
                <a16:creationId xmlns:a16="http://schemas.microsoft.com/office/drawing/2014/main" id="{901BE19C-E3F7-7A9D-5EA0-641CD265F626}"/>
              </a:ext>
            </a:extLst>
          </p:cNvPr>
          <p:cNvSpPr>
            <a:spLocks noGrp="1"/>
          </p:cNvSpPr>
          <p:nvPr>
            <p:ph sz="quarter" idx="4"/>
          </p:nvPr>
        </p:nvSpPr>
        <p:spPr/>
        <p:txBody>
          <a:bodyPr>
            <a:normAutofit/>
          </a:bodyPr>
          <a:lstStyle/>
          <a:p>
            <a:r>
              <a:rPr lang="en-US" dirty="0">
                <a:solidFill>
                  <a:schemeClr val="bg2"/>
                </a:solidFill>
              </a:rPr>
              <a:t>Independence: Satisfied through random sampling</a:t>
            </a:r>
          </a:p>
          <a:p>
            <a:r>
              <a:rPr lang="en-US" dirty="0">
                <a:solidFill>
                  <a:schemeClr val="bg2"/>
                </a:solidFill>
              </a:rPr>
              <a:t>Nearly normal distributions: Examination of data suggests reasonable normality</a:t>
            </a:r>
          </a:p>
          <a:p>
            <a:r>
              <a:rPr lang="en-US" dirty="0">
                <a:solidFill>
                  <a:schemeClr val="bg2"/>
                </a:solidFill>
              </a:rPr>
              <a:t>Equal variances: Levene's test suggests approximately equal variances</a:t>
            </a:r>
          </a:p>
        </p:txBody>
      </p:sp>
    </p:spTree>
    <p:extLst>
      <p:ext uri="{BB962C8B-B14F-4D97-AF65-F5344CB8AC3E}">
        <p14:creationId xmlns:p14="http://schemas.microsoft.com/office/powerpoint/2010/main" val="23023251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dissolv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dissolve">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dissolv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
                                            <p:txEl>
                                              <p:pRg st="0" end="0"/>
                                            </p:txEl>
                                          </p:spTgt>
                                        </p:tgtEl>
                                        <p:attrNameLst>
                                          <p:attrName>style.visibility</p:attrName>
                                        </p:attrNameLst>
                                      </p:cBhvr>
                                      <p:to>
                                        <p:strVal val="visible"/>
                                      </p:to>
                                    </p:set>
                                    <p:animEffect transition="in" filter="dissolve">
                                      <p:cBhvr>
                                        <p:cTn id="32" dur="500"/>
                                        <p:tgtEl>
                                          <p:spTgt spid="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dissolve">
                                      <p:cBhvr>
                                        <p:cTn id="37" dur="500"/>
                                        <p:tgtEl>
                                          <p:spTgt spid="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6">
                                            <p:txEl>
                                              <p:pRg st="1" end="1"/>
                                            </p:txEl>
                                          </p:spTgt>
                                        </p:tgtEl>
                                        <p:attrNameLst>
                                          <p:attrName>style.visibility</p:attrName>
                                        </p:attrNameLst>
                                      </p:cBhvr>
                                      <p:to>
                                        <p:strVal val="visible"/>
                                      </p:to>
                                    </p:set>
                                    <p:animEffect transition="in" filter="dissolve">
                                      <p:cBhvr>
                                        <p:cTn id="42" dur="500"/>
                                        <p:tgtEl>
                                          <p:spTgt spid="6">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6">
                                            <p:txEl>
                                              <p:pRg st="2" end="2"/>
                                            </p:txEl>
                                          </p:spTgt>
                                        </p:tgtEl>
                                        <p:attrNameLst>
                                          <p:attrName>style.visibility</p:attrName>
                                        </p:attrNameLst>
                                      </p:cBhvr>
                                      <p:to>
                                        <p:strVal val="visible"/>
                                      </p:to>
                                    </p:set>
                                    <p:animEffect transition="in" filter="dissolve">
                                      <p:cBhvr>
                                        <p:cTn id="4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P spid="5" grpId="0" build="p"/>
      <p:bldP spid="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D592E-11C7-C8D5-BFC1-AB68F189FD24}"/>
              </a:ext>
            </a:extLst>
          </p:cNvPr>
          <p:cNvSpPr>
            <a:spLocks noGrp="1"/>
          </p:cNvSpPr>
          <p:nvPr>
            <p:ph type="title"/>
          </p:nvPr>
        </p:nvSpPr>
        <p:spPr/>
        <p:txBody>
          <a:bodyPr/>
          <a:lstStyle/>
          <a:p>
            <a:r>
              <a:rPr lang="en-US" dirty="0">
                <a:solidFill>
                  <a:schemeClr val="bg2"/>
                </a:solidFill>
              </a:rPr>
              <a:t>Step 3: Test Statistics and Results</a:t>
            </a:r>
          </a:p>
        </p:txBody>
      </p:sp>
      <p:sp>
        <p:nvSpPr>
          <p:cNvPr id="3" name="Content Placeholder 2">
            <a:extLst>
              <a:ext uri="{FF2B5EF4-FFF2-40B4-BE49-F238E27FC236}">
                <a16:creationId xmlns:a16="http://schemas.microsoft.com/office/drawing/2014/main" id="{0016F8B8-CD12-087D-1AA9-24C975034D2E}"/>
              </a:ext>
            </a:extLst>
          </p:cNvPr>
          <p:cNvSpPr>
            <a:spLocks noGrp="1"/>
          </p:cNvSpPr>
          <p:nvPr>
            <p:ph idx="1"/>
          </p:nvPr>
        </p:nvSpPr>
        <p:spPr/>
        <p:txBody>
          <a:bodyPr/>
          <a:lstStyle/>
          <a:p>
            <a:pPr marL="0" indent="0">
              <a:buNone/>
            </a:pPr>
            <a:r>
              <a:rPr lang="en-US" dirty="0">
                <a:solidFill>
                  <a:schemeClr val="bg2"/>
                </a:solidFill>
              </a:rPr>
              <a:t>```{r}</a:t>
            </a:r>
          </a:p>
          <a:p>
            <a:pPr marL="0" indent="0">
              <a:buNone/>
            </a:pPr>
            <a:r>
              <a:rPr lang="en-US" dirty="0" err="1">
                <a:solidFill>
                  <a:schemeClr val="bg2"/>
                </a:solidFill>
              </a:rPr>
              <a:t>t.test</a:t>
            </a:r>
            <a:r>
              <a:rPr lang="en-US" dirty="0">
                <a:solidFill>
                  <a:schemeClr val="bg2"/>
                </a:solidFill>
              </a:rPr>
              <a:t>(fired ~ group, data=</a:t>
            </a:r>
            <a:r>
              <a:rPr lang="en-US" dirty="0" err="1">
                <a:solidFill>
                  <a:schemeClr val="bg2"/>
                </a:solidFill>
              </a:rPr>
              <a:t>age_data</a:t>
            </a:r>
            <a:r>
              <a:rPr lang="en-US" dirty="0">
                <a:solidFill>
                  <a:schemeClr val="bg2"/>
                </a:solidFill>
              </a:rPr>
              <a:t>, </a:t>
            </a:r>
            <a:r>
              <a:rPr lang="en-US" dirty="0" err="1">
                <a:solidFill>
                  <a:schemeClr val="bg2"/>
                </a:solidFill>
              </a:rPr>
              <a:t>var.equal</a:t>
            </a:r>
            <a:r>
              <a:rPr lang="en-US" dirty="0">
                <a:solidFill>
                  <a:schemeClr val="bg2"/>
                </a:solidFill>
              </a:rPr>
              <a:t>=TRUE)</a:t>
            </a:r>
          </a:p>
          <a:p>
            <a:pPr marL="0" indent="0">
              <a:buNone/>
            </a:pPr>
            <a:r>
              <a:rPr lang="en-US" dirty="0">
                <a:solidFill>
                  <a:schemeClr val="bg2"/>
                </a:solidFill>
              </a:rPr>
              <a:t>```</a:t>
            </a:r>
          </a:p>
          <a:p>
            <a:pPr marL="0" indent="0">
              <a:buNone/>
            </a:pPr>
            <a:endParaRPr lang="en-US" dirty="0">
              <a:solidFill>
                <a:schemeClr val="bg2"/>
              </a:solidFill>
            </a:endParaRPr>
          </a:p>
          <a:p>
            <a:pPr marL="0" indent="0">
              <a:buNone/>
            </a:pPr>
            <a:r>
              <a:rPr lang="en-US" dirty="0">
                <a:solidFill>
                  <a:schemeClr val="bg2"/>
                </a:solidFill>
              </a:rPr>
              <a:t>Results: - t-statistic = 2.076 - </a:t>
            </a:r>
            <a:r>
              <a:rPr lang="en-US" dirty="0" err="1">
                <a:solidFill>
                  <a:schemeClr val="bg2"/>
                </a:solidFill>
              </a:rPr>
              <a:t>df</a:t>
            </a:r>
            <a:r>
              <a:rPr lang="en-US" dirty="0">
                <a:solidFill>
                  <a:schemeClr val="bg2"/>
                </a:solidFill>
              </a:rPr>
              <a:t> = 49 - p-value = 0.0434 - 95% CI for the difference in means: (0.0547, 3.5253) - Mean difference = </a:t>
            </a:r>
            <a:r>
              <a:rPr lang="en-US" u="sng" dirty="0">
                <a:solidFill>
                  <a:schemeClr val="bg2"/>
                </a:solidFill>
              </a:rPr>
              <a:t>1.79 years</a:t>
            </a:r>
          </a:p>
        </p:txBody>
      </p:sp>
    </p:spTree>
    <p:extLst>
      <p:ext uri="{BB962C8B-B14F-4D97-AF65-F5344CB8AC3E}">
        <p14:creationId xmlns:p14="http://schemas.microsoft.com/office/powerpoint/2010/main" val="978553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dissolv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dissolv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299CC-F1A2-2FFA-846A-1B6EE15D1D15}"/>
              </a:ext>
            </a:extLst>
          </p:cNvPr>
          <p:cNvSpPr>
            <a:spLocks noGrp="1"/>
          </p:cNvSpPr>
          <p:nvPr>
            <p:ph type="title"/>
          </p:nvPr>
        </p:nvSpPr>
        <p:spPr/>
        <p:txBody>
          <a:bodyPr/>
          <a:lstStyle/>
          <a:p>
            <a:r>
              <a:rPr lang="en-US" dirty="0">
                <a:solidFill>
                  <a:schemeClr val="bg2"/>
                </a:solidFill>
              </a:rPr>
              <a:t>Part B: Two-Sample t-Test Analysis</a:t>
            </a:r>
          </a:p>
        </p:txBody>
      </p:sp>
      <p:sp>
        <p:nvSpPr>
          <p:cNvPr id="3" name="Text Placeholder 2">
            <a:extLst>
              <a:ext uri="{FF2B5EF4-FFF2-40B4-BE49-F238E27FC236}">
                <a16:creationId xmlns:a16="http://schemas.microsoft.com/office/drawing/2014/main" id="{5491F314-8F70-7583-1984-4C0D559FFD1C}"/>
              </a:ext>
            </a:extLst>
          </p:cNvPr>
          <p:cNvSpPr>
            <a:spLocks noGrp="1"/>
          </p:cNvSpPr>
          <p:nvPr>
            <p:ph type="body" idx="1"/>
          </p:nvPr>
        </p:nvSpPr>
        <p:spPr/>
        <p:txBody>
          <a:bodyPr>
            <a:normAutofit fontScale="92500" lnSpcReduction="20000"/>
          </a:bodyPr>
          <a:lstStyle/>
          <a:p>
            <a:r>
              <a:rPr lang="en-US" dirty="0">
                <a:solidFill>
                  <a:schemeClr val="bg2"/>
                </a:solidFill>
              </a:rPr>
              <a:t>Step 4: Pooled Standard Deviation Calculation</a:t>
            </a:r>
          </a:p>
        </p:txBody>
      </p:sp>
      <p:sp>
        <p:nvSpPr>
          <p:cNvPr id="4" name="Content Placeholder 3">
            <a:extLst>
              <a:ext uri="{FF2B5EF4-FFF2-40B4-BE49-F238E27FC236}">
                <a16:creationId xmlns:a16="http://schemas.microsoft.com/office/drawing/2014/main" id="{1CA856CD-32E0-A2D2-0B30-021121AF783B}"/>
              </a:ext>
            </a:extLst>
          </p:cNvPr>
          <p:cNvSpPr>
            <a:spLocks noGrp="1"/>
          </p:cNvSpPr>
          <p:nvPr>
            <p:ph sz="half" idx="2"/>
          </p:nvPr>
        </p:nvSpPr>
        <p:spPr/>
        <p:txBody>
          <a:bodyPr/>
          <a:lstStyle/>
          <a:p>
            <a:pPr marL="0" indent="0">
              <a:buNone/>
            </a:pPr>
            <a:r>
              <a:rPr lang="en-US" dirty="0">
                <a:solidFill>
                  <a:schemeClr val="bg2"/>
                </a:solidFill>
              </a:rPr>
              <a:t>s₁ = 6.89 (fired group standard deviation) s₂ = 5.92 (not fired group standard deviation)</a:t>
            </a:r>
          </a:p>
          <a:p>
            <a:pPr marL="0" indent="0">
              <a:buNone/>
            </a:pPr>
            <a:endParaRPr lang="en-US" dirty="0">
              <a:solidFill>
                <a:schemeClr val="bg2"/>
              </a:solidFill>
            </a:endParaRPr>
          </a:p>
          <a:p>
            <a:pPr marL="0" indent="0">
              <a:buNone/>
            </a:pPr>
            <a:r>
              <a:rPr lang="en-US" dirty="0">
                <a:solidFill>
                  <a:schemeClr val="bg2"/>
                </a:solidFill>
              </a:rPr>
              <a:t>sₚ = √[((n₁-1)s₁² + (n₂-1)s₂²)/(n₁+n₂-2)] sₚ = √[((20)(47.47) + (29)(35.05))/49] sₚ = 6.32</a:t>
            </a:r>
          </a:p>
        </p:txBody>
      </p:sp>
      <p:sp>
        <p:nvSpPr>
          <p:cNvPr id="5" name="Text Placeholder 4">
            <a:extLst>
              <a:ext uri="{FF2B5EF4-FFF2-40B4-BE49-F238E27FC236}">
                <a16:creationId xmlns:a16="http://schemas.microsoft.com/office/drawing/2014/main" id="{886F4647-6CF9-EED4-6C6D-D93405BF8745}"/>
              </a:ext>
            </a:extLst>
          </p:cNvPr>
          <p:cNvSpPr>
            <a:spLocks noGrp="1"/>
          </p:cNvSpPr>
          <p:nvPr>
            <p:ph type="body" sz="quarter" idx="3"/>
          </p:nvPr>
        </p:nvSpPr>
        <p:spPr/>
        <p:txBody>
          <a:bodyPr>
            <a:normAutofit fontScale="92500" lnSpcReduction="20000"/>
          </a:bodyPr>
          <a:lstStyle/>
          <a:p>
            <a:r>
              <a:rPr lang="en-US" dirty="0">
                <a:solidFill>
                  <a:schemeClr val="bg2"/>
                </a:solidFill>
              </a:rPr>
              <a:t>Step 5: Standard Error Calculation</a:t>
            </a:r>
          </a:p>
        </p:txBody>
      </p:sp>
      <p:sp>
        <p:nvSpPr>
          <p:cNvPr id="6" name="Content Placeholder 5">
            <a:extLst>
              <a:ext uri="{FF2B5EF4-FFF2-40B4-BE49-F238E27FC236}">
                <a16:creationId xmlns:a16="http://schemas.microsoft.com/office/drawing/2014/main" id="{16CF3057-1C1D-0A50-FF2A-582AB2917A66}"/>
              </a:ext>
            </a:extLst>
          </p:cNvPr>
          <p:cNvSpPr>
            <a:spLocks noGrp="1"/>
          </p:cNvSpPr>
          <p:nvPr>
            <p:ph sz="quarter" idx="4"/>
          </p:nvPr>
        </p:nvSpPr>
        <p:spPr/>
        <p:txBody>
          <a:bodyPr/>
          <a:lstStyle/>
          <a:p>
            <a:pPr marL="0" indent="0">
              <a:buNone/>
            </a:pPr>
            <a:r>
              <a:rPr lang="en-US" dirty="0">
                <a:solidFill>
                  <a:schemeClr val="bg2"/>
                </a:solidFill>
              </a:rPr>
              <a:t>SE = sₚ√(1/n₁ + 1/n₂) SE = 6.32√(1/21 + 1/30) SE = 1.82</a:t>
            </a:r>
          </a:p>
        </p:txBody>
      </p:sp>
    </p:spTree>
    <p:extLst>
      <p:ext uri="{BB962C8B-B14F-4D97-AF65-F5344CB8AC3E}">
        <p14:creationId xmlns:p14="http://schemas.microsoft.com/office/powerpoint/2010/main" val="2188740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dissolv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dissolv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dissolve">
                                      <p:cBhvr>
                                        <p:cTn id="27" dur="5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dissolve">
                                      <p:cBhvr>
                                        <p:cTn id="3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P spid="5" grpId="0" build="p"/>
      <p:bldP spid="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04EDB-1442-A067-EF6E-889A79D1751B}"/>
              </a:ext>
            </a:extLst>
          </p:cNvPr>
          <p:cNvSpPr>
            <a:spLocks noGrp="1"/>
          </p:cNvSpPr>
          <p:nvPr>
            <p:ph type="title"/>
          </p:nvPr>
        </p:nvSpPr>
        <p:spPr/>
        <p:txBody>
          <a:bodyPr/>
          <a:lstStyle/>
          <a:p>
            <a:r>
              <a:rPr lang="en-US" dirty="0">
                <a:solidFill>
                  <a:schemeClr val="bg2"/>
                </a:solidFill>
              </a:rPr>
              <a:t>Scope of Inference</a:t>
            </a:r>
          </a:p>
        </p:txBody>
      </p:sp>
      <p:sp>
        <p:nvSpPr>
          <p:cNvPr id="3" name="Content Placeholder 2">
            <a:extLst>
              <a:ext uri="{FF2B5EF4-FFF2-40B4-BE49-F238E27FC236}">
                <a16:creationId xmlns:a16="http://schemas.microsoft.com/office/drawing/2014/main" id="{4949AA97-9448-1A91-6BCE-2AA510D858E9}"/>
              </a:ext>
            </a:extLst>
          </p:cNvPr>
          <p:cNvSpPr>
            <a:spLocks noGrp="1"/>
          </p:cNvSpPr>
          <p:nvPr>
            <p:ph idx="1"/>
          </p:nvPr>
        </p:nvSpPr>
        <p:spPr/>
        <p:txBody>
          <a:bodyPr/>
          <a:lstStyle/>
          <a:p>
            <a:pPr marL="0" indent="0">
              <a:buNone/>
            </a:pPr>
            <a:r>
              <a:rPr lang="en-US" b="1" dirty="0">
                <a:solidFill>
                  <a:schemeClr val="bg2"/>
                </a:solidFill>
              </a:rPr>
              <a:t>Population Inference</a:t>
            </a:r>
          </a:p>
          <a:p>
            <a:pPr marL="0" indent="0">
              <a:buNone/>
            </a:pPr>
            <a:endParaRPr lang="en-US" dirty="0">
              <a:solidFill>
                <a:schemeClr val="bg2"/>
              </a:solidFill>
            </a:endParaRPr>
          </a:p>
          <a:p>
            <a:pPr marL="0" indent="0">
              <a:buNone/>
            </a:pPr>
            <a:r>
              <a:rPr lang="en-US" dirty="0">
                <a:solidFill>
                  <a:schemeClr val="bg2"/>
                </a:solidFill>
              </a:rPr>
              <a:t>Since the data comes from a random sample of the American Samoa Government employees, we can generalize these findings to the broader population of ASG employees during this period.</a:t>
            </a:r>
          </a:p>
        </p:txBody>
      </p:sp>
    </p:spTree>
    <p:extLst>
      <p:ext uri="{BB962C8B-B14F-4D97-AF65-F5344CB8AC3E}">
        <p14:creationId xmlns:p14="http://schemas.microsoft.com/office/powerpoint/2010/main" val="3131524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gradFill>
        <a:effectLst/>
      </p:bgPr>
    </p:bg>
    <p:spTree>
      <p:nvGrpSpPr>
        <p:cNvPr id="1" name="">
          <a:extLst>
            <a:ext uri="{FF2B5EF4-FFF2-40B4-BE49-F238E27FC236}">
              <a16:creationId xmlns:a16="http://schemas.microsoft.com/office/drawing/2014/main" id="{A076B149-B573-8FD1-0560-2940CE614E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78D6E6-6DE7-EBAA-BC68-3E78CB57345F}"/>
              </a:ext>
            </a:extLst>
          </p:cNvPr>
          <p:cNvSpPr>
            <a:spLocks noGrp="1"/>
          </p:cNvSpPr>
          <p:nvPr>
            <p:ph type="title"/>
          </p:nvPr>
        </p:nvSpPr>
        <p:spPr/>
        <p:txBody>
          <a:bodyPr/>
          <a:lstStyle/>
          <a:p>
            <a:r>
              <a:rPr lang="en-US" dirty="0">
                <a:solidFill>
                  <a:schemeClr val="bg2"/>
                </a:solidFill>
              </a:rPr>
              <a:t>Causation vs. Association</a:t>
            </a:r>
          </a:p>
        </p:txBody>
      </p:sp>
      <p:sp>
        <p:nvSpPr>
          <p:cNvPr id="3" name="Content Placeholder 2">
            <a:extLst>
              <a:ext uri="{FF2B5EF4-FFF2-40B4-BE49-F238E27FC236}">
                <a16:creationId xmlns:a16="http://schemas.microsoft.com/office/drawing/2014/main" id="{EA3F1965-6F50-EE5B-CB4D-1D0E50DFB7B1}"/>
              </a:ext>
            </a:extLst>
          </p:cNvPr>
          <p:cNvSpPr>
            <a:spLocks noGrp="1"/>
          </p:cNvSpPr>
          <p:nvPr>
            <p:ph idx="1"/>
          </p:nvPr>
        </p:nvSpPr>
        <p:spPr/>
        <p:txBody>
          <a:bodyPr anchor="ctr">
            <a:normAutofit/>
          </a:bodyPr>
          <a:lstStyle/>
          <a:p>
            <a:pPr marL="0" indent="0">
              <a:buNone/>
            </a:pPr>
            <a:r>
              <a:rPr lang="en-US" sz="2800" dirty="0">
                <a:solidFill>
                  <a:schemeClr val="bg2"/>
                </a:solidFill>
              </a:rPr>
              <a:t>While we've identified a statistically significant relationship between age and firing status, we cannot definitively conclude causation solely from this analysis. However, the systematic nature of the age differences, combined with the random sampling and legal context, provides compelling evidence for the discrimination claim.</a:t>
            </a:r>
          </a:p>
        </p:txBody>
      </p:sp>
    </p:spTree>
    <p:extLst>
      <p:ext uri="{BB962C8B-B14F-4D97-AF65-F5344CB8AC3E}">
        <p14:creationId xmlns:p14="http://schemas.microsoft.com/office/powerpoint/2010/main" val="23219010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6E9C6-BAAB-7A41-59E4-B3CEB63DE4A6}"/>
              </a:ext>
            </a:extLst>
          </p:cNvPr>
          <p:cNvSpPr>
            <a:spLocks noGrp="1"/>
          </p:cNvSpPr>
          <p:nvPr>
            <p:ph type="title"/>
          </p:nvPr>
        </p:nvSpPr>
        <p:sp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txBody>
          <a:bodyPr/>
          <a:lstStyle/>
          <a:p>
            <a:r>
              <a:rPr lang="en-US" dirty="0">
                <a:solidFill>
                  <a:schemeClr val="bg2"/>
                </a:solidFill>
              </a:rPr>
              <a:t>QQQ 1</a:t>
            </a:r>
          </a:p>
        </p:txBody>
      </p:sp>
      <p:sp>
        <p:nvSpPr>
          <p:cNvPr id="3" name="Content Placeholder 2">
            <a:extLst>
              <a:ext uri="{FF2B5EF4-FFF2-40B4-BE49-F238E27FC236}">
                <a16:creationId xmlns:a16="http://schemas.microsoft.com/office/drawing/2014/main" id="{73888510-6898-FD36-976F-42F67D782059}"/>
              </a:ext>
            </a:extLst>
          </p:cNvPr>
          <p:cNvSpPr>
            <a:spLocks noGrp="1"/>
          </p:cNvSpPr>
          <p:nvPr>
            <p:ph idx="1"/>
          </p:nvPr>
        </p:nvSpPr>
        <p:sp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txBody>
          <a:bodyPr>
            <a:normAutofit fontScale="77500" lnSpcReduction="20000"/>
          </a:bodyPr>
          <a:lstStyle/>
          <a:p>
            <a:r>
              <a:rPr lang="en-US" b="1" dirty="0">
                <a:solidFill>
                  <a:schemeClr val="bg2"/>
                </a:solidFill>
              </a:rPr>
              <a:t>False: </a:t>
            </a:r>
            <a:r>
              <a:rPr lang="en-US" dirty="0">
                <a:solidFill>
                  <a:schemeClr val="bg2"/>
                </a:solidFill>
              </a:rPr>
              <a:t>The shape of a histogram representing sample data (which should not be confused with the sampling distribution of means) typically reflects the shape of the original population distribution, irrespective of sample size. The Central Limit Theorem pertains to the sampling distribution of means, not to the distribution of individual observations within a sample. While a large sample size increases the likelihood that the sample accurately represents the underlying population distribution, it does not guarantee that the sample distribution will be normal.</a:t>
            </a:r>
          </a:p>
        </p:txBody>
      </p:sp>
      <p:sp>
        <p:nvSpPr>
          <p:cNvPr id="4" name="Text Placeholder 3">
            <a:extLst>
              <a:ext uri="{FF2B5EF4-FFF2-40B4-BE49-F238E27FC236}">
                <a16:creationId xmlns:a16="http://schemas.microsoft.com/office/drawing/2014/main" id="{86E72C97-9598-A8C0-CBFA-F956685B4DA2}"/>
              </a:ext>
            </a:extLst>
          </p:cNvPr>
          <p:cNvSpPr>
            <a:spLocks noGrp="1"/>
          </p:cNvSpPr>
          <p:nvPr>
            <p:ph type="body" sz="half" idx="2"/>
          </p:nvPr>
        </p:nvSpPr>
        <p:sp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txBody>
          <a:bodyPr/>
          <a:lstStyle/>
          <a:p>
            <a:r>
              <a:rPr lang="en-US" b="1" dirty="0">
                <a:solidFill>
                  <a:schemeClr val="bg2"/>
                </a:solidFill>
              </a:rPr>
              <a:t>True or False</a:t>
            </a:r>
            <a:r>
              <a:rPr lang="en-US" dirty="0">
                <a:solidFill>
                  <a:schemeClr val="bg2"/>
                </a:solidFill>
              </a:rPr>
              <a:t>: If a sample size is large, then the shape of a histogram of the sample data will be approximately normal, regardless of the shape of the original population distribution.</a:t>
            </a:r>
          </a:p>
          <a:p>
            <a:endParaRPr lang="en-US" dirty="0">
              <a:solidFill>
                <a:schemeClr val="bg2"/>
              </a:solidFill>
            </a:endParaRPr>
          </a:p>
        </p:txBody>
      </p:sp>
    </p:spTree>
    <p:extLst>
      <p:ext uri="{BB962C8B-B14F-4D97-AF65-F5344CB8AC3E}">
        <p14:creationId xmlns:p14="http://schemas.microsoft.com/office/powerpoint/2010/main" val="24787384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
                                        <p:tgtEl>
                                          <p:spTgt spid="2"/>
                                        </p:tgtEl>
                                      </p:cBhvr>
                                    </p:animEffect>
                                    <p:anim calcmode="lin" valueType="num">
                                      <p:cBhvr>
                                        <p:cTn id="8" dur="400" fill="hold"/>
                                        <p:tgtEl>
                                          <p:spTgt spid="2"/>
                                        </p:tgtEl>
                                        <p:attrNameLst>
                                          <p:attrName>ppt_x</p:attrName>
                                        </p:attrNameLst>
                                      </p:cBhvr>
                                      <p:tavLst>
                                        <p:tav tm="0">
                                          <p:val>
                                            <p:strVal val="#ppt_x"/>
                                          </p:val>
                                        </p:tav>
                                        <p:tav tm="100000">
                                          <p:val>
                                            <p:strVal val="#ppt_x"/>
                                          </p:val>
                                        </p:tav>
                                      </p:tavLst>
                                    </p:anim>
                                    <p:anim calcmode="lin" valueType="num">
                                      <p:cBhvr>
                                        <p:cTn id="9" dur="400" fill="hold"/>
                                        <p:tgtEl>
                                          <p:spTgt spid="2"/>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 calcmode="lin" valueType="num">
                                      <p:cBhvr additive="base">
                                        <p:cTn id="16"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3" presetClass="entr" presetSubtype="0" fill="hold" grpId="0"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100"/>
                                        <p:tgtEl>
                                          <p:spTgt spid="3">
                                            <p:txEl>
                                              <p:pRg st="0" end="0"/>
                                            </p:txEl>
                                          </p:spTgt>
                                        </p:tgtEl>
                                      </p:cBhvr>
                                    </p:animEffect>
                                    <p:anim calcmode="lin" valueType="num">
                                      <p:cBhvr>
                                        <p:cTn id="23" dur="4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4" dur="400" fill="hold"/>
                                        <p:tgtEl>
                                          <p:spTgt spid="3">
                                            <p:txEl>
                                              <p:pRg st="0" end="0"/>
                                            </p:txEl>
                                          </p:spTgt>
                                        </p:tgtEl>
                                        <p:attrNameLst>
                                          <p:attrName>ppt_y</p:attrName>
                                        </p:attrNameLst>
                                      </p:cBhvr>
                                      <p:tavLst>
                                        <p:tav tm="0">
                                          <p:val>
                                            <p:strVal val="#ppt_y+0.31"/>
                                          </p:val>
                                        </p:tav>
                                        <p:tav tm="100000">
                                          <p:val>
                                            <p:strVal val="#ppt_y+0.31"/>
                                          </p:val>
                                        </p:tav>
                                      </p:tavLst>
                                    </p:anim>
                                    <p:anim calcmode="lin" valueType="num">
                                      <p:cBhvr>
                                        <p:cTn id="25" dur="600" decel="50000" fill="hold">
                                          <p:stCondLst>
                                            <p:cond delay="400"/>
                                          </p:stCondLst>
                                        </p:cTn>
                                        <p:tgtEl>
                                          <p:spTgt spid="3">
                                            <p:txEl>
                                              <p:pRg st="0" end="0"/>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6" dur="600" decel="50000" fill="hold">
                                          <p:stCondLst>
                                            <p:cond delay="400"/>
                                          </p:stCondLst>
                                        </p:cTn>
                                        <p:tgtEl>
                                          <p:spTgt spid="3">
                                            <p:txEl>
                                              <p:pRg st="0" end="0"/>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1"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blinds(horizontal)">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52" presetClass="entr" presetSubtype="0" fill="hold" grpId="1" nodeType="clickEffect">
                                  <p:stCondLst>
                                    <p:cond delay="0"/>
                                  </p:stCondLst>
                                  <p:childTnLst>
                                    <p:set>
                                      <p:cBhvr>
                                        <p:cTn id="35" dur="1" fill="hold">
                                          <p:stCondLst>
                                            <p:cond delay="0"/>
                                          </p:stCondLst>
                                        </p:cTn>
                                        <p:tgtEl>
                                          <p:spTgt spid="4">
                                            <p:bg/>
                                          </p:spTgt>
                                        </p:tgtEl>
                                        <p:attrNameLst>
                                          <p:attrName>style.visibility</p:attrName>
                                        </p:attrNameLst>
                                      </p:cBhvr>
                                      <p:to>
                                        <p:strVal val="visible"/>
                                      </p:to>
                                    </p:set>
                                    <p:animScale>
                                      <p:cBhvr>
                                        <p:cTn id="36" dur="1000" decel="50000" fill="hold">
                                          <p:stCondLst>
                                            <p:cond delay="0"/>
                                          </p:stCondLst>
                                        </p:cTn>
                                        <p:tgtEl>
                                          <p:spTgt spid="4">
                                            <p:bg/>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7" dur="1000" decel="50000" fill="hold">
                                          <p:stCondLst>
                                            <p:cond delay="0"/>
                                          </p:stCondLst>
                                        </p:cTn>
                                        <p:tgtEl>
                                          <p:spTgt spid="4">
                                            <p:bg/>
                                          </p:spTgt>
                                        </p:tgtEl>
                                        <p:attrNameLst>
                                          <p:attrName>ppt_x</p:attrName>
                                          <p:attrName>ppt_y</p:attrName>
                                        </p:attrNameLst>
                                      </p:cBhvr>
                                    </p:animMotion>
                                    <p:animEffect transition="in" filter="fade">
                                      <p:cBhvr>
                                        <p:cTn id="38" dur="1000"/>
                                        <p:tgtEl>
                                          <p:spTgt spid="4">
                                            <p:bg/>
                                          </p:spTgt>
                                        </p:tgtEl>
                                      </p:cBhvr>
                                    </p:animEffect>
                                  </p:childTnLst>
                                </p:cTn>
                              </p:par>
                            </p:childTnLst>
                          </p:cTn>
                        </p:par>
                      </p:childTnLst>
                    </p:cTn>
                  </p:par>
                  <p:par>
                    <p:cTn id="39" fill="hold">
                      <p:stCondLst>
                        <p:cond delay="indefinite"/>
                      </p:stCondLst>
                      <p:childTnLst>
                        <p:par>
                          <p:cTn id="40" fill="hold">
                            <p:stCondLst>
                              <p:cond delay="0"/>
                            </p:stCondLst>
                            <p:childTnLst>
                              <p:par>
                                <p:cTn id="41" presetID="52" presetClass="entr" presetSubtype="0" fill="hold" grpId="1"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animScale>
                                      <p:cBhvr>
                                        <p:cTn id="43" dur="1000" decel="50000" fill="hold">
                                          <p:stCondLst>
                                            <p:cond delay="0"/>
                                          </p:stCondLst>
                                        </p:cTn>
                                        <p:tgtEl>
                                          <p:spTgt spid="4">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1000" decel="50000" fill="hold">
                                          <p:stCondLst>
                                            <p:cond delay="0"/>
                                          </p:stCondLst>
                                        </p:cTn>
                                        <p:tgtEl>
                                          <p:spTgt spid="4">
                                            <p:txEl>
                                              <p:pRg st="0" end="0"/>
                                            </p:txEl>
                                          </p:spTgt>
                                        </p:tgtEl>
                                        <p:attrNameLst>
                                          <p:attrName>ppt_x</p:attrName>
                                          <p:attrName>ppt_y</p:attrName>
                                        </p:attrNameLst>
                                      </p:cBhvr>
                                    </p:animMotion>
                                    <p:animEffect transition="in" filter="fade">
                                      <p:cBhvr>
                                        <p:cTn id="45" dur="1000"/>
                                        <p:tgtEl>
                                          <p:spTgt spid="4">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1" fill="hold" grpId="1" nodeType="clickEffect">
                                  <p:stCondLst>
                                    <p:cond delay="0"/>
                                  </p:stCondLst>
                                  <p:childTnLst>
                                    <p:set>
                                      <p:cBhvr>
                                        <p:cTn id="49" dur="1" fill="hold">
                                          <p:stCondLst>
                                            <p:cond delay="0"/>
                                          </p:stCondLst>
                                        </p:cTn>
                                        <p:tgtEl>
                                          <p:spTgt spid="3">
                                            <p:bg/>
                                          </p:spTgt>
                                        </p:tgtEl>
                                        <p:attrNameLst>
                                          <p:attrName>style.visibility</p:attrName>
                                        </p:attrNameLst>
                                      </p:cBhvr>
                                      <p:to>
                                        <p:strVal val="visible"/>
                                      </p:to>
                                    </p:set>
                                    <p:animEffect transition="in" filter="wheel(1)">
                                      <p:cBhvr>
                                        <p:cTn id="50" dur="2000"/>
                                        <p:tgtEl>
                                          <p:spTgt spid="3">
                                            <p:bg/>
                                          </p:spTgt>
                                        </p:tgtEl>
                                      </p:cBhvr>
                                    </p:animEffect>
                                  </p:childTnLst>
                                </p:cTn>
                              </p:par>
                            </p:childTnLst>
                          </p:cTn>
                        </p:par>
                      </p:childTnLst>
                    </p:cTn>
                  </p:par>
                  <p:par>
                    <p:cTn id="51" fill="hold">
                      <p:stCondLst>
                        <p:cond delay="indefinite"/>
                      </p:stCondLst>
                      <p:childTnLst>
                        <p:par>
                          <p:cTn id="52" fill="hold">
                            <p:stCondLst>
                              <p:cond delay="0"/>
                            </p:stCondLst>
                            <p:childTnLst>
                              <p:par>
                                <p:cTn id="53" presetID="21" presetClass="entr" presetSubtype="1" fill="hold" grpId="1" nodeType="clickEffect">
                                  <p:stCondLst>
                                    <p:cond delay="0"/>
                                  </p:stCondLst>
                                  <p:childTnLst>
                                    <p:set>
                                      <p:cBhvr>
                                        <p:cTn id="54" dur="1" fill="hold">
                                          <p:stCondLst>
                                            <p:cond delay="0"/>
                                          </p:stCondLst>
                                        </p:cTn>
                                        <p:tgtEl>
                                          <p:spTgt spid="3">
                                            <p:txEl>
                                              <p:pRg st="0" end="0"/>
                                            </p:txEl>
                                          </p:spTgt>
                                        </p:tgtEl>
                                        <p:attrNameLst>
                                          <p:attrName>style.visibility</p:attrName>
                                        </p:attrNameLst>
                                      </p:cBhvr>
                                      <p:to>
                                        <p:strVal val="visible"/>
                                      </p:to>
                                    </p:set>
                                    <p:animEffect transition="in" filter="wheel(1)">
                                      <p:cBhvr>
                                        <p:cTn id="55"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build="p"/>
      <p:bldP spid="3" grpId="1" build="p" animBg="1"/>
      <p:bldP spid="4" grpId="0" build="p"/>
      <p:bldP spid="4" grpId="1" build="p"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gradFill>
        <a:effectLst/>
      </p:bgPr>
    </p:bg>
    <p:spTree>
      <p:nvGrpSpPr>
        <p:cNvPr id="1" name="">
          <a:extLst>
            <a:ext uri="{FF2B5EF4-FFF2-40B4-BE49-F238E27FC236}">
              <a16:creationId xmlns:a16="http://schemas.microsoft.com/office/drawing/2014/main" id="{8DBD61AB-8812-D8D6-1358-D0ACA094F5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A3B0C6-563B-02CA-FE28-5B4F6A034261}"/>
              </a:ext>
            </a:extLst>
          </p:cNvPr>
          <p:cNvSpPr>
            <a:spLocks noGrp="1"/>
          </p:cNvSpPr>
          <p:nvPr>
            <p:ph type="title"/>
          </p:nvPr>
        </p:nvSpPr>
        <p:spPr/>
        <p:txBody>
          <a:bodyPr/>
          <a:lstStyle/>
          <a:p>
            <a:r>
              <a:rPr lang="en-US" dirty="0">
                <a:solidFill>
                  <a:schemeClr val="bg2"/>
                </a:solidFill>
              </a:rPr>
              <a:t>Practical Significance</a:t>
            </a:r>
          </a:p>
        </p:txBody>
      </p:sp>
      <p:sp>
        <p:nvSpPr>
          <p:cNvPr id="3" name="Content Placeholder 2">
            <a:extLst>
              <a:ext uri="{FF2B5EF4-FFF2-40B4-BE49-F238E27FC236}">
                <a16:creationId xmlns:a16="http://schemas.microsoft.com/office/drawing/2014/main" id="{23C445AC-8DF5-6B42-C902-FB592911F11A}"/>
              </a:ext>
            </a:extLst>
          </p:cNvPr>
          <p:cNvSpPr>
            <a:spLocks noGrp="1"/>
          </p:cNvSpPr>
          <p:nvPr>
            <p:ph idx="1"/>
          </p:nvPr>
        </p:nvSpPr>
        <p:spPr/>
        <p:txBody>
          <a:bodyPr anchor="ctr">
            <a:normAutofit fontScale="92500" lnSpcReduction="20000"/>
          </a:bodyPr>
          <a:lstStyle/>
          <a:p>
            <a:pPr marL="0" indent="0">
              <a:buNone/>
            </a:pPr>
            <a:r>
              <a:rPr lang="en-US" sz="2800" dirty="0">
                <a:solidFill>
                  <a:schemeClr val="bg2"/>
                </a:solidFill>
              </a:rPr>
              <a:t>While statistically significant, the mean difference of 1.79 years should be considered alongside other factors: 1. The pattern is consistent across the age distribution 2. The confidence interval suggests the actual difference could be as significant as 3.53 years 3. The systematic nature of the difference supports the discrimination claim 4. The legal context gives additional weight to even relatively small age differences</a:t>
            </a:r>
          </a:p>
          <a:p>
            <a:pPr marL="0" indent="0">
              <a:buNone/>
            </a:pPr>
            <a:endParaRPr lang="en-US" sz="2800" dirty="0">
              <a:solidFill>
                <a:schemeClr val="bg2"/>
              </a:solidFill>
            </a:endParaRPr>
          </a:p>
          <a:p>
            <a:pPr marL="0" indent="0">
              <a:buNone/>
            </a:pPr>
            <a:r>
              <a:rPr lang="en-US" sz="2800" dirty="0">
                <a:solidFill>
                  <a:schemeClr val="bg2"/>
                </a:solidFill>
              </a:rPr>
              <a:t>This analysis provides strong statistical evidence supporting the age discrimination claim while appropriately acknowledging the limitations and scope of our conclusions.</a:t>
            </a:r>
          </a:p>
        </p:txBody>
      </p:sp>
    </p:spTree>
    <p:extLst>
      <p:ext uri="{BB962C8B-B14F-4D97-AF65-F5344CB8AC3E}">
        <p14:creationId xmlns:p14="http://schemas.microsoft.com/office/powerpoint/2010/main" val="21587185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792" y="-1"/>
            <a:ext cx="9169464"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31469" y="-3"/>
            <a:ext cx="8829202"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00" y="0"/>
            <a:ext cx="2717530"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906" y="-3"/>
            <a:ext cx="9175185"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505509" y="212908"/>
            <a:ext cx="6861931" cy="6448394"/>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269287" y="1712598"/>
            <a:ext cx="4967533" cy="3741293"/>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09F17DE-B83B-673F-4ED2-69B3F86EEBED}"/>
              </a:ext>
            </a:extLst>
          </p:cNvPr>
          <p:cNvSpPr>
            <a:spLocks noGrp="1"/>
          </p:cNvSpPr>
          <p:nvPr>
            <p:ph type="title"/>
          </p:nvPr>
        </p:nvSpPr>
        <p:spPr>
          <a:xfrm>
            <a:off x="3121925" y="818984"/>
            <a:ext cx="5036024" cy="3178689"/>
          </a:xfrm>
        </p:spPr>
        <p:txBody>
          <a:bodyPr vert="horz" lIns="91440" tIns="45720" rIns="91440" bIns="45720" rtlCol="0" anchor="b">
            <a:normAutofit/>
          </a:bodyPr>
          <a:lstStyle/>
          <a:p>
            <a:pPr algn="l" defTabSz="914400">
              <a:lnSpc>
                <a:spcPct val="90000"/>
              </a:lnSpc>
            </a:pPr>
            <a:r>
              <a:rPr lang="en-US" sz="4200" kern="1200" dirty="0">
                <a:solidFill>
                  <a:srgbClr val="FFFFFF"/>
                </a:solidFill>
                <a:latin typeface="+mj-lt"/>
                <a:ea typeface="+mj-ea"/>
                <a:cs typeface="+mj-cs"/>
              </a:rPr>
              <a:t>Creativity Analysis</a:t>
            </a:r>
          </a:p>
        </p:txBody>
      </p:sp>
      <p:sp>
        <p:nvSpPr>
          <p:cNvPr id="41" name="Rectangle 40">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490110"/>
            <a:ext cx="9163282"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47498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99138E07-AB76-3F61-CA8A-1056684588D7}"/>
              </a:ext>
            </a:extLst>
          </p:cNvPr>
          <p:cNvPicPr>
            <a:picLocks noChangeAspect="1"/>
          </p:cNvPicPr>
          <p:nvPr/>
        </p:nvPicPr>
        <p:blipFill>
          <a:blip r:embed="rId2">
            <a:alphaModFix amt="35000"/>
          </a:blip>
          <a:srcRect r="10999" b="-1"/>
          <a:stretch/>
        </p:blipFill>
        <p:spPr>
          <a:xfrm>
            <a:off x="20" y="10"/>
            <a:ext cx="9143980" cy="6857990"/>
          </a:xfrm>
          <a:prstGeom prst="rect">
            <a:avLst/>
          </a:prstGeom>
        </p:spPr>
      </p:pic>
      <p:sp>
        <p:nvSpPr>
          <p:cNvPr id="2" name="Title 1"/>
          <p:cNvSpPr>
            <a:spLocks noGrp="1"/>
          </p:cNvSpPr>
          <p:nvPr>
            <p:ph type="title"/>
          </p:nvPr>
        </p:nvSpPr>
        <p:spPr>
          <a:xfrm>
            <a:off x="628650" y="365125"/>
            <a:ext cx="7886700" cy="1325563"/>
          </a:xfrm>
        </p:spPr>
        <p:txBody>
          <a:bodyPr>
            <a:normAutofit/>
          </a:bodyPr>
          <a:lstStyle/>
          <a:p>
            <a:r>
              <a:rPr lang="en-US" dirty="0">
                <a:solidFill>
                  <a:srgbClr val="FFFFFF"/>
                </a:solidFill>
              </a:rPr>
              <a:t>Objectives of the Analysis</a:t>
            </a:r>
          </a:p>
        </p:txBody>
      </p:sp>
      <p:graphicFrame>
        <p:nvGraphicFramePr>
          <p:cNvPr id="23" name="Content Placeholder 2">
            <a:extLst>
              <a:ext uri="{FF2B5EF4-FFF2-40B4-BE49-F238E27FC236}">
                <a16:creationId xmlns:a16="http://schemas.microsoft.com/office/drawing/2014/main" id="{760DFFE1-D9F6-CA12-3BC7-9C32F30913A8}"/>
              </a:ext>
            </a:extLst>
          </p:cNvPr>
          <p:cNvGraphicFramePr>
            <a:graphicFrameLocks noGrp="1"/>
          </p:cNvGraphicFramePr>
          <p:nvPr>
            <p:ph idx="1"/>
            <p:extLst>
              <p:ext uri="{D42A27DB-BD31-4B8C-83A1-F6EECF244321}">
                <p14:modId xmlns:p14="http://schemas.microsoft.com/office/powerpoint/2010/main" val="320755767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1"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circle(in)">
                                      <p:cBhvr>
                                        <p:cTn id="21" dur="20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1"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down)">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 grpId="0"/>
      <p:bldP spid="2" grpId="1"/>
      <p:bldGraphic spid="23" grpId="0">
        <p:bldAsOne/>
      </p:bldGraphic>
      <p:bldGraphic spid="23" grpId="1">
        <p:bldAsOne/>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3A7DAFA-DE8C-4D27-9E86-64AE6EABC2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67473F5-B70D-4B5E-8CD5-56A579FDAE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D4A2DD72-43DD-48E5-BE34-37D49AB6DE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75420"/>
            <a:ext cx="9036544" cy="4093306"/>
            <a:chOff x="1" y="2075420"/>
            <a:chExt cx="12048729" cy="4093306"/>
          </a:xfrm>
        </p:grpSpPr>
        <p:sp>
          <p:nvSpPr>
            <p:cNvPr id="21" name="Oval 20">
              <a:extLst>
                <a:ext uri="{FF2B5EF4-FFF2-40B4-BE49-F238E27FC236}">
                  <a16:creationId xmlns:a16="http://schemas.microsoft.com/office/drawing/2014/main" id="{A6E47C62-9745-42CF-88FA-5AEF328A5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04478470-3E53-4D0A-B0F6-1D864CB6A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6E7D4D5-5014-4B92-AA85-4B2CCEC1B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4EB0EAEB-C0DD-4336-810D-ED75F545B0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630DFB95-BAD6-4F63-A567-83C8776473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4EE3C05E-A5F0-406D-85D7-3ABCA23FA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1C52F6C8-2E89-4F61-92C7-299BEF89E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479052" y="1131512"/>
            <a:ext cx="2796461" cy="533439"/>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E69FF964-E599-4EFE-B276-9CA5404619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44654" y="317578"/>
            <a:ext cx="411480" cy="549007"/>
            <a:chOff x="7029447" y="3514725"/>
            <a:chExt cx="1285875" cy="549007"/>
          </a:xfrm>
        </p:grpSpPr>
        <p:cxnSp>
          <p:nvCxnSpPr>
            <p:cNvPr id="31" name="Straight Connector 30">
              <a:extLst>
                <a:ext uri="{FF2B5EF4-FFF2-40B4-BE49-F238E27FC236}">
                  <a16:creationId xmlns:a16="http://schemas.microsoft.com/office/drawing/2014/main" id="{A3CEAACF-BB30-421A-9FFB-8354E58A3E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948410E-052E-4175-960D-81C6E06059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3CEF59E-D9E0-4743-B290-527DF5F3C5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A099E97-FC99-4043-BC63-B905FD8227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6" name="Oval 35">
            <a:extLst>
              <a:ext uri="{FF2B5EF4-FFF2-40B4-BE49-F238E27FC236}">
                <a16:creationId xmlns:a16="http://schemas.microsoft.com/office/drawing/2014/main" id="{F835453A-5A8D-49CA-BF02-6EB04EDDB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922755" y="2740770"/>
            <a:ext cx="1381607" cy="1036205"/>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59346B03-32C0-4D48-A61B-11552C1863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31053" y="4713731"/>
            <a:ext cx="304800" cy="322326"/>
            <a:chOff x="215328" y="-46937"/>
            <a:chExt cx="304800" cy="2773841"/>
          </a:xfrm>
        </p:grpSpPr>
        <p:cxnSp>
          <p:nvCxnSpPr>
            <p:cNvPr id="39" name="Straight Connector 38">
              <a:extLst>
                <a:ext uri="{FF2B5EF4-FFF2-40B4-BE49-F238E27FC236}">
                  <a16:creationId xmlns:a16="http://schemas.microsoft.com/office/drawing/2014/main" id="{AB4C4700-ACA6-4E6C-999E-0D38705B24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D2ED0A8-4764-4CEB-895A-49D115A054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6B8EA3B-84A3-46F9-85E9-BBEA87B322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64C79E1-32EF-4E3D-A089-7E2B9BBB64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ectangle 43">
            <a:extLst>
              <a:ext uri="{FF2B5EF4-FFF2-40B4-BE49-F238E27FC236}">
                <a16:creationId xmlns:a16="http://schemas.microsoft.com/office/drawing/2014/main" id="{0DEA90BA-9EFA-431D-8EEA-76D29FE05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6140785"/>
            <a:ext cx="4571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C8ABE731-C1A2-4FD3-9E32-0655C4878A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45785" y="5940560"/>
            <a:ext cx="1285875" cy="549007"/>
            <a:chOff x="7029447" y="3514725"/>
            <a:chExt cx="1285875" cy="549007"/>
          </a:xfrm>
        </p:grpSpPr>
        <p:cxnSp>
          <p:nvCxnSpPr>
            <p:cNvPr id="47" name="Straight Connector 46">
              <a:extLst>
                <a:ext uri="{FF2B5EF4-FFF2-40B4-BE49-F238E27FC236}">
                  <a16:creationId xmlns:a16="http://schemas.microsoft.com/office/drawing/2014/main" id="{11F44BFE-C10A-440D-A167-7B6230BDF1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1CF1604-D12D-4923-A2B8-7DC330A045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72004BC-A491-46FF-BCD6-915B4F4EC5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595B1FE-E2AE-4CD3-8687-500811B45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473202" y="4516031"/>
            <a:ext cx="8042148" cy="1578093"/>
          </a:xfrm>
          <a:noFill/>
        </p:spPr>
        <p:txBody>
          <a:bodyPr anchor="t">
            <a:normAutofit/>
          </a:bodyPr>
          <a:lstStyle/>
          <a:p>
            <a:pPr algn="l"/>
            <a:r>
              <a:rPr lang="en-US" sz="4200" dirty="0"/>
              <a:t>Methodology</a:t>
            </a:r>
          </a:p>
        </p:txBody>
      </p:sp>
      <p:graphicFrame>
        <p:nvGraphicFramePr>
          <p:cNvPr id="5" name="Content Placeholder 2">
            <a:extLst>
              <a:ext uri="{FF2B5EF4-FFF2-40B4-BE49-F238E27FC236}">
                <a16:creationId xmlns:a16="http://schemas.microsoft.com/office/drawing/2014/main" id="{8DFF33A9-BE9D-784E-6541-7D26023948B8}"/>
              </a:ext>
            </a:extLst>
          </p:cNvPr>
          <p:cNvGraphicFramePr>
            <a:graphicFrameLocks noGrp="1"/>
          </p:cNvGraphicFramePr>
          <p:nvPr>
            <p:ph idx="1"/>
            <p:extLst>
              <p:ext uri="{D42A27DB-BD31-4B8C-83A1-F6EECF244321}">
                <p14:modId xmlns:p14="http://schemas.microsoft.com/office/powerpoint/2010/main" val="4151722704"/>
              </p:ext>
            </p:extLst>
          </p:nvPr>
        </p:nvGraphicFramePr>
        <p:xfrm>
          <a:off x="473202" y="477675"/>
          <a:ext cx="8135071" cy="3526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3A7DAFA-DE8C-4D27-9E86-64AE6EABC2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67473F5-B70D-4B5E-8CD5-56A579FDAE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D4A2DD72-43DD-48E5-BE34-37D49AB6DE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75420"/>
            <a:ext cx="9036544" cy="4093306"/>
            <a:chOff x="1" y="2075420"/>
            <a:chExt cx="12048729" cy="4093306"/>
          </a:xfrm>
        </p:grpSpPr>
        <p:sp>
          <p:nvSpPr>
            <p:cNvPr id="21" name="Oval 20">
              <a:extLst>
                <a:ext uri="{FF2B5EF4-FFF2-40B4-BE49-F238E27FC236}">
                  <a16:creationId xmlns:a16="http://schemas.microsoft.com/office/drawing/2014/main" id="{A6E47C62-9745-42CF-88FA-5AEF328A5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04478470-3E53-4D0A-B0F6-1D864CB6A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6E7D4D5-5014-4B92-AA85-4B2CCEC1B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4EB0EAEB-C0DD-4336-810D-ED75F545B0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630DFB95-BAD6-4F63-A567-83C8776473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4EE3C05E-A5F0-406D-85D7-3ABCA23FA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1C52F6C8-2E89-4F61-92C7-299BEF89E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479052" y="1131512"/>
            <a:ext cx="2796461" cy="533439"/>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E69FF964-E599-4EFE-B276-9CA5404619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44654" y="317578"/>
            <a:ext cx="411480" cy="549007"/>
            <a:chOff x="7029447" y="3514725"/>
            <a:chExt cx="1285875" cy="549007"/>
          </a:xfrm>
        </p:grpSpPr>
        <p:cxnSp>
          <p:nvCxnSpPr>
            <p:cNvPr id="31" name="Straight Connector 30">
              <a:extLst>
                <a:ext uri="{FF2B5EF4-FFF2-40B4-BE49-F238E27FC236}">
                  <a16:creationId xmlns:a16="http://schemas.microsoft.com/office/drawing/2014/main" id="{A3CEAACF-BB30-421A-9FFB-8354E58A3E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948410E-052E-4175-960D-81C6E06059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3CEF59E-D9E0-4743-B290-527DF5F3C5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A099E97-FC99-4043-BC63-B905FD8227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6" name="Oval 35">
            <a:extLst>
              <a:ext uri="{FF2B5EF4-FFF2-40B4-BE49-F238E27FC236}">
                <a16:creationId xmlns:a16="http://schemas.microsoft.com/office/drawing/2014/main" id="{F835453A-5A8D-49CA-BF02-6EB04EDDB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922755" y="2740770"/>
            <a:ext cx="1381607" cy="1036205"/>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59346B03-32C0-4D48-A61B-11552C1863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31053" y="4713731"/>
            <a:ext cx="304800" cy="322326"/>
            <a:chOff x="215328" y="-46937"/>
            <a:chExt cx="304800" cy="2773841"/>
          </a:xfrm>
        </p:grpSpPr>
        <p:cxnSp>
          <p:nvCxnSpPr>
            <p:cNvPr id="39" name="Straight Connector 38">
              <a:extLst>
                <a:ext uri="{FF2B5EF4-FFF2-40B4-BE49-F238E27FC236}">
                  <a16:creationId xmlns:a16="http://schemas.microsoft.com/office/drawing/2014/main" id="{AB4C4700-ACA6-4E6C-999E-0D38705B24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D2ED0A8-4764-4CEB-895A-49D115A054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6B8EA3B-84A3-46F9-85E9-BBEA87B322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64C79E1-32EF-4E3D-A089-7E2B9BBB64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ectangle 43">
            <a:extLst>
              <a:ext uri="{FF2B5EF4-FFF2-40B4-BE49-F238E27FC236}">
                <a16:creationId xmlns:a16="http://schemas.microsoft.com/office/drawing/2014/main" id="{0DEA90BA-9EFA-431D-8EEA-76D29FE05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6140785"/>
            <a:ext cx="4571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C8ABE731-C1A2-4FD3-9E32-0655C4878A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45785" y="5940560"/>
            <a:ext cx="1285875" cy="549007"/>
            <a:chOff x="7029447" y="3514725"/>
            <a:chExt cx="1285875" cy="549007"/>
          </a:xfrm>
        </p:grpSpPr>
        <p:cxnSp>
          <p:nvCxnSpPr>
            <p:cNvPr id="47" name="Straight Connector 46">
              <a:extLst>
                <a:ext uri="{FF2B5EF4-FFF2-40B4-BE49-F238E27FC236}">
                  <a16:creationId xmlns:a16="http://schemas.microsoft.com/office/drawing/2014/main" id="{11F44BFE-C10A-440D-A167-7B6230BDF1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1CF1604-D12D-4923-A2B8-7DC330A045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72004BC-A491-46FF-BCD6-915B4F4EC5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595B1FE-E2AE-4CD3-8687-500811B45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473202" y="4516031"/>
            <a:ext cx="8042148" cy="1578093"/>
          </a:xfrm>
          <a:noFill/>
        </p:spPr>
        <p:txBody>
          <a:bodyPr anchor="t">
            <a:normAutofit/>
          </a:bodyPr>
          <a:lstStyle/>
          <a:p>
            <a:pPr algn="l"/>
            <a:r>
              <a:rPr lang="en-US" sz="4200" dirty="0"/>
              <a:t>Descriptive Statistics</a:t>
            </a:r>
          </a:p>
        </p:txBody>
      </p:sp>
      <p:graphicFrame>
        <p:nvGraphicFramePr>
          <p:cNvPr id="5" name="Content Placeholder 2">
            <a:extLst>
              <a:ext uri="{FF2B5EF4-FFF2-40B4-BE49-F238E27FC236}">
                <a16:creationId xmlns:a16="http://schemas.microsoft.com/office/drawing/2014/main" id="{9FF7058D-CF8D-26BD-D572-1F2557DDDA77}"/>
              </a:ext>
            </a:extLst>
          </p:cNvPr>
          <p:cNvGraphicFramePr>
            <a:graphicFrameLocks noGrp="1"/>
          </p:cNvGraphicFramePr>
          <p:nvPr>
            <p:ph idx="1"/>
            <p:extLst>
              <p:ext uri="{D42A27DB-BD31-4B8C-83A1-F6EECF244321}">
                <p14:modId xmlns:p14="http://schemas.microsoft.com/office/powerpoint/2010/main" val="1732990605"/>
              </p:ext>
            </p:extLst>
          </p:nvPr>
        </p:nvGraphicFramePr>
        <p:xfrm>
          <a:off x="473202" y="477675"/>
          <a:ext cx="8135071" cy="3526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grpId="0" nodeType="clickEffect">
                                  <p:stCondLst>
                                    <p:cond delay="0"/>
                                  </p:stCondLst>
                                  <p:childTnLst>
                                    <p:animRot by="120000">
                                      <p:cBhvr>
                                        <p:cTn id="14" dur="100" fill="hold">
                                          <p:stCondLst>
                                            <p:cond delay="0"/>
                                          </p:stCondLst>
                                        </p:cTn>
                                        <p:tgtEl>
                                          <p:spTgt spid="5"/>
                                        </p:tgtEl>
                                        <p:attrNameLst>
                                          <p:attrName>r</p:attrName>
                                        </p:attrNameLst>
                                      </p:cBhvr>
                                    </p:animRot>
                                    <p:animRot by="-240000">
                                      <p:cBhvr>
                                        <p:cTn id="15" dur="200" fill="hold">
                                          <p:stCondLst>
                                            <p:cond delay="200"/>
                                          </p:stCondLst>
                                        </p:cTn>
                                        <p:tgtEl>
                                          <p:spTgt spid="5"/>
                                        </p:tgtEl>
                                        <p:attrNameLst>
                                          <p:attrName>r</p:attrName>
                                        </p:attrNameLst>
                                      </p:cBhvr>
                                    </p:animRot>
                                    <p:animRot by="240000">
                                      <p:cBhvr>
                                        <p:cTn id="16" dur="200" fill="hold">
                                          <p:stCondLst>
                                            <p:cond delay="400"/>
                                          </p:stCondLst>
                                        </p:cTn>
                                        <p:tgtEl>
                                          <p:spTgt spid="5"/>
                                        </p:tgtEl>
                                        <p:attrNameLst>
                                          <p:attrName>r</p:attrName>
                                        </p:attrNameLst>
                                      </p:cBhvr>
                                    </p:animRot>
                                    <p:animRot by="-240000">
                                      <p:cBhvr>
                                        <p:cTn id="17" dur="200" fill="hold">
                                          <p:stCondLst>
                                            <p:cond delay="600"/>
                                          </p:stCondLst>
                                        </p:cTn>
                                        <p:tgtEl>
                                          <p:spTgt spid="5"/>
                                        </p:tgtEl>
                                        <p:attrNameLst>
                                          <p:attrName>r</p:attrName>
                                        </p:attrNameLst>
                                      </p:cBhvr>
                                    </p:animRot>
                                    <p:animRot by="120000">
                                      <p:cBhvr>
                                        <p:cTn id="18"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D697368B-4EE3-D8BC-7A6F-47D7E3A9651D}"/>
              </a:ext>
            </a:extLst>
          </p:cNvPr>
          <p:cNvPicPr>
            <a:picLocks noChangeAspect="1"/>
          </p:cNvPicPr>
          <p:nvPr/>
        </p:nvPicPr>
        <p:blipFill>
          <a:blip r:embed="rId2">
            <a:alphaModFix amt="35000"/>
          </a:blip>
          <a:srcRect l="14611" r="10389"/>
          <a:stretch/>
        </p:blipFill>
        <p:spPr>
          <a:xfrm>
            <a:off x="20" y="10"/>
            <a:ext cx="9143980" cy="6857990"/>
          </a:xfrm>
          <a:prstGeom prst="rect">
            <a:avLst/>
          </a:prstGeom>
        </p:spPr>
      </p:pic>
      <p:sp>
        <p:nvSpPr>
          <p:cNvPr id="2" name="Title 1"/>
          <p:cNvSpPr>
            <a:spLocks noGrp="1"/>
          </p:cNvSpPr>
          <p:nvPr>
            <p:ph type="title"/>
          </p:nvPr>
        </p:nvSpPr>
        <p:spPr>
          <a:xfrm>
            <a:off x="628650" y="365125"/>
            <a:ext cx="7886700" cy="1325563"/>
          </a:xfrm>
        </p:spPr>
        <p:txBody>
          <a:bodyPr>
            <a:normAutofit/>
          </a:bodyPr>
          <a:lstStyle/>
          <a:p>
            <a:r>
              <a:rPr lang="en-US" dirty="0">
                <a:solidFill>
                  <a:srgbClr val="FFFFFF"/>
                </a:solidFill>
              </a:rPr>
              <a:t>Data Visualization</a:t>
            </a:r>
          </a:p>
        </p:txBody>
      </p:sp>
      <p:graphicFrame>
        <p:nvGraphicFramePr>
          <p:cNvPr id="5" name="Content Placeholder 2">
            <a:extLst>
              <a:ext uri="{FF2B5EF4-FFF2-40B4-BE49-F238E27FC236}">
                <a16:creationId xmlns:a16="http://schemas.microsoft.com/office/drawing/2014/main" id="{D62960BF-C4AB-606D-E4D6-D03170990DB3}"/>
              </a:ext>
            </a:extLst>
          </p:cNvPr>
          <p:cNvGraphicFramePr>
            <a:graphicFrameLocks noGrp="1"/>
          </p:cNvGraphicFramePr>
          <p:nvPr>
            <p:ph idx="1"/>
            <p:extLst>
              <p:ext uri="{D42A27DB-BD31-4B8C-83A1-F6EECF244321}">
                <p14:modId xmlns:p14="http://schemas.microsoft.com/office/powerpoint/2010/main" val="1537821006"/>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FA4A54-100F-5A7D-A41D-C059559FC933}"/>
              </a:ext>
            </a:extLst>
          </p:cNvPr>
          <p:cNvSpPr>
            <a:spLocks noGrp="1"/>
          </p:cNvSpPr>
          <p:nvPr>
            <p:ph type="title"/>
          </p:nvPr>
        </p:nvSpPr>
        <p:spPr>
          <a:xfrm>
            <a:off x="313668" y="364519"/>
            <a:ext cx="2401025" cy="1367073"/>
          </a:xfrm>
        </p:spPr>
        <p:txBody>
          <a:bodyPr anchor="b">
            <a:normAutofit/>
          </a:bodyPr>
          <a:lstStyle/>
          <a:p>
            <a:pPr algn="r"/>
            <a:r>
              <a:rPr lang="en-US" sz="3200" dirty="0">
                <a:solidFill>
                  <a:srgbClr val="FFFFFF"/>
                </a:solidFill>
              </a:rPr>
              <a:t>Data Visualization</a:t>
            </a:r>
          </a:p>
        </p:txBody>
      </p:sp>
      <p:sp>
        <p:nvSpPr>
          <p:cNvPr id="3" name="Content Placeholder 2">
            <a:extLst>
              <a:ext uri="{FF2B5EF4-FFF2-40B4-BE49-F238E27FC236}">
                <a16:creationId xmlns:a16="http://schemas.microsoft.com/office/drawing/2014/main" id="{BA997CD9-2FF4-80FF-029B-065972CC6CF1}"/>
              </a:ext>
            </a:extLst>
          </p:cNvPr>
          <p:cNvSpPr>
            <a:spLocks noGrp="1"/>
          </p:cNvSpPr>
          <p:nvPr>
            <p:ph idx="1"/>
          </p:nvPr>
        </p:nvSpPr>
        <p:spPr>
          <a:xfrm>
            <a:off x="3615363" y="314293"/>
            <a:ext cx="4916510" cy="1795337"/>
          </a:xfrm>
        </p:spPr>
        <p:txBody>
          <a:bodyPr anchor="ctr">
            <a:normAutofit/>
          </a:bodyPr>
          <a:lstStyle/>
          <a:p>
            <a:r>
              <a:rPr lang="en-US" sz="1700" dirty="0"/>
              <a:t>Full </a:t>
            </a:r>
            <a:r>
              <a:rPr lang="en-US" sz="1700" dirty="0" err="1"/>
              <a:t>RMarkdown</a:t>
            </a:r>
            <a:r>
              <a:rPr lang="en-US" sz="1700" dirty="0"/>
              <a:t> analysis with interactive plot available here: </a:t>
            </a:r>
            <a:r>
              <a:rPr lang="en-US" sz="1700" dirty="0">
                <a:hlinkClick r:id="rId2"/>
              </a:rPr>
              <a:t>https://smu365-my.sharepoint.com/:u:/r/personal/jarocha_smu_edu/Documents/DS 6371 - Unit 2/FLS_Unit_2_analysis.html?csf=1&amp;web=1&amp;e=JKUJlS</a:t>
            </a:r>
            <a:endParaRPr lang="en-US" sz="1700" dirty="0"/>
          </a:p>
        </p:txBody>
      </p:sp>
      <p:pic>
        <p:nvPicPr>
          <p:cNvPr id="5" name="Picture 4" descr="Boxplot of Distribution of Creativity Scores by Treatment&#10;">
            <a:extLst>
              <a:ext uri="{FF2B5EF4-FFF2-40B4-BE49-F238E27FC236}">
                <a16:creationId xmlns:a16="http://schemas.microsoft.com/office/drawing/2014/main" id="{1A236401-1B97-35F5-5EC0-E9B9B01D0EE6}"/>
              </a:ext>
            </a:extLst>
          </p:cNvPr>
          <p:cNvPicPr>
            <a:picLocks noChangeAspect="1"/>
          </p:cNvPicPr>
          <p:nvPr/>
        </p:nvPicPr>
        <p:blipFill>
          <a:blip r:embed="rId3"/>
          <a:stretch>
            <a:fillRect/>
          </a:stretch>
        </p:blipFill>
        <p:spPr>
          <a:xfrm>
            <a:off x="789272" y="2089099"/>
            <a:ext cx="7742601" cy="4788033"/>
          </a:xfrm>
          <a:prstGeom prst="rect">
            <a:avLst/>
          </a:prstGeom>
          <a:effectLst>
            <a:outerShdw blurRad="50800" dist="38100" dir="18900000" algn="bl" rotWithShape="0">
              <a:prstClr val="black">
                <a:alpha val="40000"/>
              </a:prstClr>
            </a:outerShdw>
          </a:effectLst>
        </p:spPr>
      </p:pic>
    </p:spTree>
    <p:extLst>
      <p:ext uri="{BB962C8B-B14F-4D97-AF65-F5344CB8AC3E}">
        <p14:creationId xmlns:p14="http://schemas.microsoft.com/office/powerpoint/2010/main" val="18121844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3440B9AE-E0CC-3A2B-1ED0-19645CF93B01}"/>
              </a:ext>
            </a:extLst>
          </p:cNvPr>
          <p:cNvPicPr>
            <a:picLocks noChangeAspect="1"/>
          </p:cNvPicPr>
          <p:nvPr/>
        </p:nvPicPr>
        <p:blipFill>
          <a:blip r:embed="rId2">
            <a:alphaModFix amt="35000"/>
          </a:blip>
          <a:srcRect l="18000"/>
          <a:stretch/>
        </p:blipFill>
        <p:spPr>
          <a:xfrm>
            <a:off x="20" y="10"/>
            <a:ext cx="9143980" cy="6857990"/>
          </a:xfrm>
          <a:prstGeom prst="rect">
            <a:avLst/>
          </a:prstGeom>
        </p:spPr>
      </p:pic>
      <p:sp>
        <p:nvSpPr>
          <p:cNvPr id="2" name="Title 1"/>
          <p:cNvSpPr>
            <a:spLocks noGrp="1"/>
          </p:cNvSpPr>
          <p:nvPr>
            <p:ph type="title"/>
          </p:nvPr>
        </p:nvSpPr>
        <p:spPr>
          <a:xfrm>
            <a:off x="628650" y="365125"/>
            <a:ext cx="7886700" cy="1325563"/>
          </a:xfrm>
        </p:spPr>
        <p:txBody>
          <a:bodyPr>
            <a:normAutofit/>
          </a:bodyPr>
          <a:lstStyle/>
          <a:p>
            <a:r>
              <a:rPr lang="en-US" dirty="0">
                <a:solidFill>
                  <a:srgbClr val="FFFFFF"/>
                </a:solidFill>
              </a:rPr>
              <a:t>Two-Sample T-Test Results</a:t>
            </a:r>
          </a:p>
        </p:txBody>
      </p:sp>
      <p:graphicFrame>
        <p:nvGraphicFramePr>
          <p:cNvPr id="5" name="Content Placeholder 2">
            <a:extLst>
              <a:ext uri="{FF2B5EF4-FFF2-40B4-BE49-F238E27FC236}">
                <a16:creationId xmlns:a16="http://schemas.microsoft.com/office/drawing/2014/main" id="{BE6D48B5-14F4-2BF3-7B88-E50B7C63FD31}"/>
              </a:ext>
            </a:extLst>
          </p:cNvPr>
          <p:cNvGraphicFramePr>
            <a:graphicFrameLocks noGrp="1"/>
          </p:cNvGraphicFramePr>
          <p:nvPr>
            <p:ph idx="1"/>
            <p:extLst>
              <p:ext uri="{D42A27DB-BD31-4B8C-83A1-F6EECF244321}">
                <p14:modId xmlns:p14="http://schemas.microsoft.com/office/powerpoint/2010/main" val="101470208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80">
                                          <p:stCondLst>
                                            <p:cond delay="0"/>
                                          </p:stCondLst>
                                        </p:cTn>
                                        <p:tgtEl>
                                          <p:spTgt spid="5"/>
                                        </p:tgtEl>
                                      </p:cBhvr>
                                    </p:animEffect>
                                    <p:anim calcmode="lin" valueType="num">
                                      <p:cBhvr>
                                        <p:cTn id="26"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1" dur="26">
                                          <p:stCondLst>
                                            <p:cond delay="650"/>
                                          </p:stCondLst>
                                        </p:cTn>
                                        <p:tgtEl>
                                          <p:spTgt spid="5"/>
                                        </p:tgtEl>
                                      </p:cBhvr>
                                      <p:to x="100000" y="60000"/>
                                    </p:animScale>
                                    <p:animScale>
                                      <p:cBhvr>
                                        <p:cTn id="32" dur="166" decel="50000">
                                          <p:stCondLst>
                                            <p:cond delay="676"/>
                                          </p:stCondLst>
                                        </p:cTn>
                                        <p:tgtEl>
                                          <p:spTgt spid="5"/>
                                        </p:tgtEl>
                                      </p:cBhvr>
                                      <p:to x="100000" y="100000"/>
                                    </p:animScale>
                                    <p:animScale>
                                      <p:cBhvr>
                                        <p:cTn id="33" dur="26">
                                          <p:stCondLst>
                                            <p:cond delay="1312"/>
                                          </p:stCondLst>
                                        </p:cTn>
                                        <p:tgtEl>
                                          <p:spTgt spid="5"/>
                                        </p:tgtEl>
                                      </p:cBhvr>
                                      <p:to x="100000" y="80000"/>
                                    </p:animScale>
                                    <p:animScale>
                                      <p:cBhvr>
                                        <p:cTn id="34" dur="166" decel="50000">
                                          <p:stCondLst>
                                            <p:cond delay="1338"/>
                                          </p:stCondLst>
                                        </p:cTn>
                                        <p:tgtEl>
                                          <p:spTgt spid="5"/>
                                        </p:tgtEl>
                                      </p:cBhvr>
                                      <p:to x="100000" y="100000"/>
                                    </p:animScale>
                                    <p:animScale>
                                      <p:cBhvr>
                                        <p:cTn id="35" dur="26">
                                          <p:stCondLst>
                                            <p:cond delay="1642"/>
                                          </p:stCondLst>
                                        </p:cTn>
                                        <p:tgtEl>
                                          <p:spTgt spid="5"/>
                                        </p:tgtEl>
                                      </p:cBhvr>
                                      <p:to x="100000" y="90000"/>
                                    </p:animScale>
                                    <p:animScale>
                                      <p:cBhvr>
                                        <p:cTn id="36" dur="166" decel="50000">
                                          <p:stCondLst>
                                            <p:cond delay="1668"/>
                                          </p:stCondLst>
                                        </p:cTn>
                                        <p:tgtEl>
                                          <p:spTgt spid="5"/>
                                        </p:tgtEl>
                                      </p:cBhvr>
                                      <p:to x="100000" y="100000"/>
                                    </p:animScale>
                                    <p:animScale>
                                      <p:cBhvr>
                                        <p:cTn id="37" dur="26">
                                          <p:stCondLst>
                                            <p:cond delay="1808"/>
                                          </p:stCondLst>
                                        </p:cTn>
                                        <p:tgtEl>
                                          <p:spTgt spid="5"/>
                                        </p:tgtEl>
                                      </p:cBhvr>
                                      <p:to x="100000" y="95000"/>
                                    </p:animScale>
                                    <p:animScale>
                                      <p:cBhvr>
                                        <p:cTn id="38"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Rectangle 25">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2" y="1914808"/>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39858" y="1683756"/>
            <a:ext cx="2336449" cy="2396359"/>
          </a:xfrm>
        </p:spPr>
        <p:txBody>
          <a:bodyPr anchor="b">
            <a:normAutofit/>
          </a:bodyPr>
          <a:lstStyle/>
          <a:p>
            <a:pPr algn="r"/>
            <a:r>
              <a:rPr lang="en-US" sz="3200" dirty="0">
                <a:solidFill>
                  <a:srgbClr val="FFFFFF"/>
                </a:solidFill>
              </a:rPr>
              <a:t>Key Insights and Practical Implications</a:t>
            </a:r>
          </a:p>
        </p:txBody>
      </p:sp>
      <p:graphicFrame>
        <p:nvGraphicFramePr>
          <p:cNvPr id="5" name="Content Placeholder 2">
            <a:extLst>
              <a:ext uri="{FF2B5EF4-FFF2-40B4-BE49-F238E27FC236}">
                <a16:creationId xmlns:a16="http://schemas.microsoft.com/office/drawing/2014/main" id="{FED26B75-3010-011F-921C-B5E26847971C}"/>
              </a:ext>
            </a:extLst>
          </p:cNvPr>
          <p:cNvGraphicFramePr>
            <a:graphicFrameLocks noGrp="1"/>
          </p:cNvGraphicFramePr>
          <p:nvPr>
            <p:ph idx="1"/>
            <p:extLst>
              <p:ext uri="{D42A27DB-BD31-4B8C-83A1-F6EECF244321}">
                <p14:modId xmlns:p14="http://schemas.microsoft.com/office/powerpoint/2010/main" val="578916294"/>
              </p:ext>
            </p:extLst>
          </p:nvPr>
        </p:nvGraphicFramePr>
        <p:xfrm>
          <a:off x="3678789" y="750440"/>
          <a:ext cx="5000124"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800" decel="100000"/>
                                        <p:tgtEl>
                                          <p:spTgt spid="5"/>
                                        </p:tgtEl>
                                      </p:cBhvr>
                                    </p:animEffect>
                                    <p:anim calcmode="lin" valueType="num">
                                      <p:cBhvr>
                                        <p:cTn id="16" dur="800" decel="100000" fill="hold"/>
                                        <p:tgtEl>
                                          <p:spTgt spid="5"/>
                                        </p:tgtEl>
                                        <p:attrNameLst>
                                          <p:attrName>style.rotation</p:attrName>
                                        </p:attrNameLst>
                                      </p:cBhvr>
                                      <p:tavLst>
                                        <p:tav tm="0">
                                          <p:val>
                                            <p:fltVal val="-90"/>
                                          </p:val>
                                        </p:tav>
                                        <p:tav tm="100000">
                                          <p:val>
                                            <p:fltVal val="0"/>
                                          </p:val>
                                        </p:tav>
                                      </p:tavLst>
                                    </p:anim>
                                    <p:anim calcmode="lin" valueType="num">
                                      <p:cBhvr>
                                        <p:cTn id="17" dur="800" decel="100000" fill="hold"/>
                                        <p:tgtEl>
                                          <p:spTgt spid="5"/>
                                        </p:tgtEl>
                                        <p:attrNameLst>
                                          <p:attrName>ppt_x</p:attrName>
                                        </p:attrNameLst>
                                      </p:cBhvr>
                                      <p:tavLst>
                                        <p:tav tm="0">
                                          <p:val>
                                            <p:strVal val="#ppt_x+0.4"/>
                                          </p:val>
                                        </p:tav>
                                        <p:tav tm="100000">
                                          <p:val>
                                            <p:strVal val="#ppt_x-0.05"/>
                                          </p:val>
                                        </p:tav>
                                      </p:tavLst>
                                    </p:anim>
                                    <p:anim calcmode="lin" valueType="num">
                                      <p:cBhvr>
                                        <p:cTn id="18" dur="800" decel="100000" fill="hold"/>
                                        <p:tgtEl>
                                          <p:spTgt spid="5"/>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3" name="Picture 12">
            <a:extLst>
              <a:ext uri="{FF2B5EF4-FFF2-40B4-BE49-F238E27FC236}">
                <a16:creationId xmlns:a16="http://schemas.microsoft.com/office/drawing/2014/main" id="{8C7493C6-71F0-B74F-A5C7-0548E3ADF06D}"/>
              </a:ext>
            </a:extLst>
          </p:cNvPr>
          <p:cNvPicPr>
            <a:picLocks noChangeAspect="1"/>
          </p:cNvPicPr>
          <p:nvPr/>
        </p:nvPicPr>
        <p:blipFill>
          <a:blip r:embed="rId2"/>
          <a:srcRect l="13581" r="50973" b="-1"/>
          <a:stretch/>
        </p:blipFill>
        <p:spPr>
          <a:xfrm>
            <a:off x="-5524" y="10"/>
            <a:ext cx="3641692"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9"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5148" y="407987"/>
            <a:ext cx="2240924"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title"/>
          </p:nvPr>
        </p:nvSpPr>
        <p:spPr>
          <a:xfrm>
            <a:off x="4370286" y="407987"/>
            <a:ext cx="4291113" cy="1325563"/>
          </a:xfrm>
        </p:spPr>
        <p:txBody>
          <a:bodyPr>
            <a:normAutofit/>
          </a:bodyPr>
          <a:lstStyle/>
          <a:p>
            <a:pPr>
              <a:lnSpc>
                <a:spcPct val="90000"/>
              </a:lnSpc>
            </a:pPr>
            <a:r>
              <a:rPr lang="en-US" sz="3400" dirty="0">
                <a:solidFill>
                  <a:schemeClr val="accent6"/>
                </a:solidFill>
              </a:rPr>
              <a:t>Practical vs. Statistical Significance</a:t>
            </a:r>
          </a:p>
        </p:txBody>
      </p:sp>
      <p:graphicFrame>
        <p:nvGraphicFramePr>
          <p:cNvPr id="5" name="Content Placeholder 2">
            <a:extLst>
              <a:ext uri="{FF2B5EF4-FFF2-40B4-BE49-F238E27FC236}">
                <a16:creationId xmlns:a16="http://schemas.microsoft.com/office/drawing/2014/main" id="{7E2A23DC-AB01-D3FE-233E-F4612C86C94A}"/>
              </a:ext>
            </a:extLst>
          </p:cNvPr>
          <p:cNvGraphicFramePr>
            <a:graphicFrameLocks noGrp="1"/>
          </p:cNvGraphicFramePr>
          <p:nvPr>
            <p:ph idx="1"/>
            <p:extLst>
              <p:ext uri="{D42A27DB-BD31-4B8C-83A1-F6EECF244321}">
                <p14:modId xmlns:p14="http://schemas.microsoft.com/office/powerpoint/2010/main" val="3794480710"/>
              </p:ext>
            </p:extLst>
          </p:nvPr>
        </p:nvGraphicFramePr>
        <p:xfrm>
          <a:off x="4370286" y="1868487"/>
          <a:ext cx="4291113"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3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fltVal val="0"/>
                                          </p:val>
                                        </p:tav>
                                        <p:tav tm="100000">
                                          <p:val>
                                            <p:strVal val="#ppt_w"/>
                                          </p:val>
                                        </p:tav>
                                      </p:tavLst>
                                    </p:anim>
                                    <p:anim calcmode="lin" valueType="num">
                                      <p:cBhvr>
                                        <p:cTn id="17" dur="1000" fill="hold"/>
                                        <p:tgtEl>
                                          <p:spTgt spid="5"/>
                                        </p:tgtEl>
                                        <p:attrNameLst>
                                          <p:attrName>ppt_h</p:attrName>
                                        </p:attrNameLst>
                                      </p:cBhvr>
                                      <p:tavLst>
                                        <p:tav tm="0">
                                          <p:val>
                                            <p:fltVal val="0"/>
                                          </p:val>
                                        </p:tav>
                                        <p:tav tm="100000">
                                          <p:val>
                                            <p:strVal val="#ppt_h"/>
                                          </p:val>
                                        </p:tav>
                                      </p:tavLst>
                                    </p:anim>
                                    <p:anim calcmode="lin" valueType="num">
                                      <p:cBhvr>
                                        <p:cTn id="18" dur="1000" fill="hold"/>
                                        <p:tgtEl>
                                          <p:spTgt spid="5"/>
                                        </p:tgtEl>
                                        <p:attrNameLst>
                                          <p:attrName>style.rotation</p:attrName>
                                        </p:attrNameLst>
                                      </p:cBhvr>
                                      <p:tavLst>
                                        <p:tav tm="0">
                                          <p:val>
                                            <p:fltVal val="90"/>
                                          </p:val>
                                        </p:tav>
                                        <p:tav tm="100000">
                                          <p:val>
                                            <p:fltVal val="0"/>
                                          </p:val>
                                        </p:tav>
                                      </p:tavLst>
                                    </p:anim>
                                    <p:animEffect transition="in" filter="fade">
                                      <p:cBhvr>
                                        <p:cTn id="1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74E6E-69C6-C0A4-F622-F8BE3A80A99C}"/>
              </a:ext>
            </a:extLst>
          </p:cNvPr>
          <p:cNvSpPr>
            <a:spLocks noGrp="1"/>
          </p:cNvSpPr>
          <p:nvPr>
            <p:ph type="title"/>
          </p:nvPr>
        </p:nvSpPr>
        <p:sp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txBody>
          <a:bodyPr/>
          <a:lstStyle/>
          <a:p>
            <a:r>
              <a:rPr lang="en-US" dirty="0">
                <a:solidFill>
                  <a:schemeClr val="bg2"/>
                </a:solidFill>
              </a:rPr>
              <a:t>QQQ 2</a:t>
            </a:r>
          </a:p>
        </p:txBody>
      </p:sp>
      <p:sp>
        <p:nvSpPr>
          <p:cNvPr id="3" name="Content Placeholder 2">
            <a:extLst>
              <a:ext uri="{FF2B5EF4-FFF2-40B4-BE49-F238E27FC236}">
                <a16:creationId xmlns:a16="http://schemas.microsoft.com/office/drawing/2014/main" id="{BC9C29B3-F321-270E-973B-FA669011CCBD}"/>
              </a:ext>
            </a:extLst>
          </p:cNvPr>
          <p:cNvSpPr>
            <a:spLocks noGrp="1"/>
          </p:cNvSpPr>
          <p:nvPr>
            <p:ph idx="1"/>
          </p:nvPr>
        </p:nvSpPr>
        <p:sp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txBody>
          <a:bodyPr>
            <a:normAutofit fontScale="70000" lnSpcReduction="20000"/>
          </a:bodyPr>
          <a:lstStyle/>
          <a:p>
            <a:r>
              <a:rPr lang="en-US" dirty="0">
                <a:solidFill>
                  <a:schemeClr val="bg2"/>
                </a:solidFill>
              </a:rPr>
              <a:t>The error in this statement is that finding in favor of the null hypothesis does not necessarily mean that the difference in mean nitrogen dioxide levels between the two groups is 0; it means that the difference could plausibly be zero.</a:t>
            </a:r>
          </a:p>
          <a:p>
            <a:endParaRPr lang="en-US" dirty="0">
              <a:solidFill>
                <a:schemeClr val="bg2"/>
              </a:solidFill>
            </a:endParaRPr>
          </a:p>
          <a:p>
            <a:r>
              <a:rPr lang="en-US" dirty="0">
                <a:solidFill>
                  <a:schemeClr val="bg2"/>
                </a:solidFill>
              </a:rPr>
              <a:t>When we fail to reject the null hypothesis (as indicated by the significant p-value of 0.24), we cannot conclude that the means are equal. We can only say that we don't have sufficient evidence to conclude they are different. The distinction is crucial - we are not proving the null hypothesis true; we are failing to prove it false.</a:t>
            </a:r>
          </a:p>
        </p:txBody>
      </p:sp>
      <p:sp>
        <p:nvSpPr>
          <p:cNvPr id="4" name="Text Placeholder 3">
            <a:extLst>
              <a:ext uri="{FF2B5EF4-FFF2-40B4-BE49-F238E27FC236}">
                <a16:creationId xmlns:a16="http://schemas.microsoft.com/office/drawing/2014/main" id="{E8B777FF-2B33-39A2-D7B2-7FAB198E5754}"/>
              </a:ext>
            </a:extLst>
          </p:cNvPr>
          <p:cNvSpPr>
            <a:spLocks noGrp="1"/>
          </p:cNvSpPr>
          <p:nvPr>
            <p:ph type="body" sz="half" idx="2"/>
          </p:nvPr>
        </p:nvSpPr>
        <p:sp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txBody>
          <a:bodyPr/>
          <a:lstStyle/>
          <a:p>
            <a:r>
              <a:rPr lang="en-US" dirty="0">
                <a:solidFill>
                  <a:schemeClr val="bg2"/>
                </a:solidFill>
              </a:rPr>
              <a:t>A comparison of breathing capacities of individuals in households with low nitrogen dioxide levels and individuals in households with high nitrogen dioxide levels indicated that there is no difference in the means (two-sided p-value = 0.24).</a:t>
            </a:r>
          </a:p>
        </p:txBody>
      </p:sp>
    </p:spTree>
    <p:extLst>
      <p:ext uri="{BB962C8B-B14F-4D97-AF65-F5344CB8AC3E}">
        <p14:creationId xmlns:p14="http://schemas.microsoft.com/office/powerpoint/2010/main" val="9615124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bg/>
                                          </p:spTgt>
                                        </p:tgtEl>
                                        <p:attrNameLst>
                                          <p:attrName>style.visibility</p:attrName>
                                        </p:attrNameLst>
                                      </p:cBhvr>
                                      <p:to>
                                        <p:strVal val="visible"/>
                                      </p:to>
                                    </p:set>
                                    <p:animEffect transition="in" filter="fade">
                                      <p:cBhvr>
                                        <p:cTn id="12" dur="500"/>
                                        <p:tgtEl>
                                          <p:spTgt spid="4">
                                            <p:bg/>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3">
                                            <p:bg/>
                                          </p:spTgt>
                                        </p:tgtEl>
                                        <p:attrNameLst>
                                          <p:attrName>style.visibility</p:attrName>
                                        </p:attrNameLst>
                                      </p:cBhvr>
                                      <p:to>
                                        <p:strVal val="visible"/>
                                      </p:to>
                                    </p:set>
                                    <p:anim calcmode="lin" valueType="num">
                                      <p:cBhvr>
                                        <p:cTn id="22" dur="500" fill="hold"/>
                                        <p:tgtEl>
                                          <p:spTgt spid="3">
                                            <p:bg/>
                                          </p:spTgt>
                                        </p:tgtEl>
                                        <p:attrNameLst>
                                          <p:attrName>ppt_w</p:attrName>
                                        </p:attrNameLst>
                                      </p:cBhvr>
                                      <p:tavLst>
                                        <p:tav tm="0">
                                          <p:val>
                                            <p:fltVal val="0"/>
                                          </p:val>
                                        </p:tav>
                                        <p:tav tm="100000">
                                          <p:val>
                                            <p:strVal val="#ppt_w"/>
                                          </p:val>
                                        </p:tav>
                                      </p:tavLst>
                                    </p:anim>
                                    <p:anim calcmode="lin" valueType="num">
                                      <p:cBhvr>
                                        <p:cTn id="23" dur="500" fill="hold"/>
                                        <p:tgtEl>
                                          <p:spTgt spid="3">
                                            <p:bg/>
                                          </p:spTgt>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3" presetClass="entr" presetSubtype="16" fill="hold" grpId="0" nodeType="click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 calcmode="lin" valueType="num">
                                      <p:cBhvr>
                                        <p:cTn id="28"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23" presetClass="entr" presetSubtype="16" fill="hold" grpId="0" nodeType="click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anim calcmode="lin" valueType="num">
                                      <p:cBhvr>
                                        <p:cTn id="3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5"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P spid="4" grpId="0" build="p" animBg="1"/>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459863"/>
            <a:ext cx="7886700" cy="1004594"/>
          </a:xfrm>
        </p:spPr>
        <p:txBody>
          <a:bodyPr>
            <a:normAutofit/>
          </a:bodyPr>
          <a:lstStyle/>
          <a:p>
            <a:r>
              <a:rPr lang="en-US" dirty="0">
                <a:solidFill>
                  <a:srgbClr val="FFFFFF"/>
                </a:solidFill>
              </a:rPr>
              <a:t>Conclusion and Next Steps</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4622" y="1587970"/>
            <a:ext cx="8274756"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C3F860B-9A84-8192-D370-8B8B23597BCE}"/>
              </a:ext>
            </a:extLst>
          </p:cNvPr>
          <p:cNvGraphicFramePr>
            <a:graphicFrameLocks noGrp="1"/>
          </p:cNvGraphicFramePr>
          <p:nvPr>
            <p:ph idx="1"/>
            <p:extLst>
              <p:ext uri="{D42A27DB-BD31-4B8C-83A1-F6EECF244321}">
                <p14:modId xmlns:p14="http://schemas.microsoft.com/office/powerpoint/2010/main" val="780925120"/>
              </p:ext>
            </p:extLst>
          </p:nvPr>
        </p:nvGraphicFramePr>
        <p:xfrm>
          <a:off x="628650" y="1800911"/>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80">
                                          <p:stCondLst>
                                            <p:cond delay="0"/>
                                          </p:stCondLst>
                                        </p:cTn>
                                        <p:tgtEl>
                                          <p:spTgt spid="5"/>
                                        </p:tgtEl>
                                      </p:cBhvr>
                                    </p:animEffect>
                                    <p:anim calcmode="lin" valueType="num">
                                      <p:cBhvr>
                                        <p:cTn id="16"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1" dur="26">
                                          <p:stCondLst>
                                            <p:cond delay="650"/>
                                          </p:stCondLst>
                                        </p:cTn>
                                        <p:tgtEl>
                                          <p:spTgt spid="5"/>
                                        </p:tgtEl>
                                      </p:cBhvr>
                                      <p:to x="100000" y="60000"/>
                                    </p:animScale>
                                    <p:animScale>
                                      <p:cBhvr>
                                        <p:cTn id="22" dur="166" decel="50000">
                                          <p:stCondLst>
                                            <p:cond delay="676"/>
                                          </p:stCondLst>
                                        </p:cTn>
                                        <p:tgtEl>
                                          <p:spTgt spid="5"/>
                                        </p:tgtEl>
                                      </p:cBhvr>
                                      <p:to x="100000" y="100000"/>
                                    </p:animScale>
                                    <p:animScale>
                                      <p:cBhvr>
                                        <p:cTn id="23" dur="26">
                                          <p:stCondLst>
                                            <p:cond delay="1312"/>
                                          </p:stCondLst>
                                        </p:cTn>
                                        <p:tgtEl>
                                          <p:spTgt spid="5"/>
                                        </p:tgtEl>
                                      </p:cBhvr>
                                      <p:to x="100000" y="80000"/>
                                    </p:animScale>
                                    <p:animScale>
                                      <p:cBhvr>
                                        <p:cTn id="24" dur="166" decel="50000">
                                          <p:stCondLst>
                                            <p:cond delay="1338"/>
                                          </p:stCondLst>
                                        </p:cTn>
                                        <p:tgtEl>
                                          <p:spTgt spid="5"/>
                                        </p:tgtEl>
                                      </p:cBhvr>
                                      <p:to x="100000" y="100000"/>
                                    </p:animScale>
                                    <p:animScale>
                                      <p:cBhvr>
                                        <p:cTn id="25" dur="26">
                                          <p:stCondLst>
                                            <p:cond delay="1642"/>
                                          </p:stCondLst>
                                        </p:cTn>
                                        <p:tgtEl>
                                          <p:spTgt spid="5"/>
                                        </p:tgtEl>
                                      </p:cBhvr>
                                      <p:to x="100000" y="90000"/>
                                    </p:animScale>
                                    <p:animScale>
                                      <p:cBhvr>
                                        <p:cTn id="26" dur="166" decel="50000">
                                          <p:stCondLst>
                                            <p:cond delay="1668"/>
                                          </p:stCondLst>
                                        </p:cTn>
                                        <p:tgtEl>
                                          <p:spTgt spid="5"/>
                                        </p:tgtEl>
                                      </p:cBhvr>
                                      <p:to x="100000" y="100000"/>
                                    </p:animScale>
                                    <p:animScale>
                                      <p:cBhvr>
                                        <p:cTn id="27" dur="26">
                                          <p:stCondLst>
                                            <p:cond delay="1808"/>
                                          </p:stCondLst>
                                        </p:cTn>
                                        <p:tgtEl>
                                          <p:spTgt spid="5"/>
                                        </p:tgtEl>
                                      </p:cBhvr>
                                      <p:to x="100000" y="95000"/>
                                    </p:animScale>
                                    <p:animScale>
                                      <p:cBhvr>
                                        <p:cTn id="28"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459863"/>
            <a:ext cx="7886700" cy="1004594"/>
          </a:xfrm>
        </p:spPr>
        <p:txBody>
          <a:bodyPr>
            <a:normAutofit/>
          </a:bodyPr>
          <a:lstStyle/>
          <a:p>
            <a:r>
              <a:rPr lang="en-US" dirty="0">
                <a:solidFill>
                  <a:srgbClr val="FFFFFF"/>
                </a:solidFill>
              </a:rPr>
              <a:t>Interactive Demo and Q&amp;A</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4622" y="1587970"/>
            <a:ext cx="8274756"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BE255A7-8BD6-2C95-1AB8-30F945BC7EC4}"/>
              </a:ext>
            </a:extLst>
          </p:cNvPr>
          <p:cNvGraphicFramePr>
            <a:graphicFrameLocks noGrp="1"/>
          </p:cNvGraphicFramePr>
          <p:nvPr>
            <p:ph idx="1"/>
            <p:extLst>
              <p:ext uri="{D42A27DB-BD31-4B8C-83A1-F6EECF244321}">
                <p14:modId xmlns:p14="http://schemas.microsoft.com/office/powerpoint/2010/main" val="1679142757"/>
              </p:ext>
            </p:extLst>
          </p:nvPr>
        </p:nvGraphicFramePr>
        <p:xfrm>
          <a:off x="628650" y="1800911"/>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Scale>
                                      <p:cBhvr>
                                        <p:cTn id="7"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
                                        </p:tgtEl>
                                        <p:attrNameLst>
                                          <p:attrName>ppt_x</p:attrName>
                                          <p:attrName>ppt_y</p:attrName>
                                        </p:attrNameLst>
                                      </p:cBhvr>
                                    </p:animMotion>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792" y="-1"/>
            <a:ext cx="9169464"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31469" y="-3"/>
            <a:ext cx="8829202"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00" y="0"/>
            <a:ext cx="2717530"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906" y="-3"/>
            <a:ext cx="9175185"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505509" y="212908"/>
            <a:ext cx="6861931" cy="6448394"/>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269287" y="1712598"/>
            <a:ext cx="4967533" cy="3741293"/>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E6FBC4-8A46-85AA-216F-4586276AC082}"/>
              </a:ext>
            </a:extLst>
          </p:cNvPr>
          <p:cNvSpPr>
            <a:spLocks noGrp="1"/>
          </p:cNvSpPr>
          <p:nvPr>
            <p:ph type="title"/>
          </p:nvPr>
        </p:nvSpPr>
        <p:spPr>
          <a:xfrm>
            <a:off x="3121925" y="818984"/>
            <a:ext cx="5036024" cy="3178689"/>
          </a:xfrm>
        </p:spPr>
        <p:txBody>
          <a:bodyPr vert="horz" lIns="91440" tIns="45720" rIns="91440" bIns="45720" rtlCol="0" anchor="b">
            <a:normAutofit/>
          </a:bodyPr>
          <a:lstStyle/>
          <a:p>
            <a:pPr algn="l" defTabSz="914400">
              <a:lnSpc>
                <a:spcPct val="90000"/>
              </a:lnSpc>
            </a:pPr>
            <a:r>
              <a:rPr lang="en-US" sz="4200" kern="1200" dirty="0">
                <a:solidFill>
                  <a:srgbClr val="FFFFFF"/>
                </a:solidFill>
                <a:latin typeface="+mj-lt"/>
                <a:ea typeface="+mj-ea"/>
                <a:cs typeface="+mj-cs"/>
              </a:rPr>
              <a:t>Key Takeaways from Statistical Foundations Unit 2</a:t>
            </a:r>
          </a:p>
        </p:txBody>
      </p:sp>
      <p:sp>
        <p:nvSpPr>
          <p:cNvPr id="21" name="Rectangle 20">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490110"/>
            <a:ext cx="9163282"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98647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DF6B5-D24F-1E70-5B8F-BD4D99B2AF2C}"/>
              </a:ext>
            </a:extLst>
          </p:cNvPr>
          <p:cNvSpPr>
            <a:spLocks noGrp="1"/>
          </p:cNvSpPr>
          <p:nvPr>
            <p:ph type="title"/>
          </p:nvPr>
        </p:nvSpPr>
        <p:spPr/>
        <p:txBody>
          <a:bodyPr>
            <a:normAutofit fontScale="90000"/>
          </a:bodyPr>
          <a:lstStyle/>
          <a:p>
            <a:r>
              <a:rPr lang="en-US" dirty="0">
                <a:solidFill>
                  <a:schemeClr val="bg2"/>
                </a:solidFill>
              </a:rPr>
              <a:t>Key Takeaways from Statistical Foundations Unit 2</a:t>
            </a:r>
          </a:p>
        </p:txBody>
      </p:sp>
      <p:sp>
        <p:nvSpPr>
          <p:cNvPr id="3" name="Text Placeholder 2">
            <a:extLst>
              <a:ext uri="{FF2B5EF4-FFF2-40B4-BE49-F238E27FC236}">
                <a16:creationId xmlns:a16="http://schemas.microsoft.com/office/drawing/2014/main" id="{EC154662-A8FD-8104-CEF5-6303980D6E23}"/>
              </a:ext>
            </a:extLst>
          </p:cNvPr>
          <p:cNvSpPr>
            <a:spLocks noGrp="1"/>
          </p:cNvSpPr>
          <p:nvPr>
            <p:ph type="body" idx="1"/>
          </p:nvPr>
        </p:nvSpPr>
        <p:spPr/>
        <p:txBody>
          <a:bodyPr>
            <a:normAutofit fontScale="92500" lnSpcReduction="20000"/>
          </a:bodyPr>
          <a:lstStyle/>
          <a:p>
            <a:r>
              <a:rPr lang="en-US" dirty="0">
                <a:solidFill>
                  <a:schemeClr val="bg2"/>
                </a:solidFill>
              </a:rPr>
              <a:t>Fundamental Statistical Principles</a:t>
            </a:r>
          </a:p>
        </p:txBody>
      </p:sp>
      <p:sp>
        <p:nvSpPr>
          <p:cNvPr id="4" name="Content Placeholder 3">
            <a:extLst>
              <a:ext uri="{FF2B5EF4-FFF2-40B4-BE49-F238E27FC236}">
                <a16:creationId xmlns:a16="http://schemas.microsoft.com/office/drawing/2014/main" id="{F21079D0-FBC5-CD75-AE62-5F3977783CD5}"/>
              </a:ext>
            </a:extLst>
          </p:cNvPr>
          <p:cNvSpPr>
            <a:spLocks noGrp="1"/>
          </p:cNvSpPr>
          <p:nvPr>
            <p:ph sz="half" idx="2"/>
          </p:nvPr>
        </p:nvSpPr>
        <p:spPr/>
        <p:txBody>
          <a:bodyPr anchor="ctr">
            <a:normAutofit/>
          </a:bodyPr>
          <a:lstStyle/>
          <a:p>
            <a:pPr marL="0" indent="0">
              <a:buNone/>
            </a:pPr>
            <a:r>
              <a:rPr lang="en-US" sz="1800" dirty="0">
                <a:solidFill>
                  <a:schemeClr val="bg2"/>
                </a:solidFill>
              </a:rPr>
              <a:t>The relationship between confidence intervals and hypothesis testing represents a cornerstone of statistical inference. Our analyses show how these two approaches complement each other, providing different perspectives on the same underlying question. Confidence intervals give us a range of plausible values for population parameters, while hypothesis tests help us make decisions about specific claims.</a:t>
            </a:r>
          </a:p>
        </p:txBody>
      </p:sp>
      <p:sp>
        <p:nvSpPr>
          <p:cNvPr id="5" name="Text Placeholder 4">
            <a:extLst>
              <a:ext uri="{FF2B5EF4-FFF2-40B4-BE49-F238E27FC236}">
                <a16:creationId xmlns:a16="http://schemas.microsoft.com/office/drawing/2014/main" id="{6C071522-220B-0C51-097E-38F43BEBBCD0}"/>
              </a:ext>
            </a:extLst>
          </p:cNvPr>
          <p:cNvSpPr>
            <a:spLocks noGrp="1"/>
          </p:cNvSpPr>
          <p:nvPr>
            <p:ph type="body" sz="quarter" idx="3"/>
          </p:nvPr>
        </p:nvSpPr>
        <p:spPr/>
        <p:txBody>
          <a:bodyPr>
            <a:normAutofit fontScale="92500" lnSpcReduction="20000"/>
          </a:bodyPr>
          <a:lstStyle/>
          <a:p>
            <a:r>
              <a:rPr lang="en-US" dirty="0">
                <a:solidFill>
                  <a:schemeClr val="bg2"/>
                </a:solidFill>
              </a:rPr>
              <a:t>Statistical vs. Practical Significance</a:t>
            </a:r>
          </a:p>
        </p:txBody>
      </p:sp>
      <p:sp>
        <p:nvSpPr>
          <p:cNvPr id="6" name="Content Placeholder 5">
            <a:extLst>
              <a:ext uri="{FF2B5EF4-FFF2-40B4-BE49-F238E27FC236}">
                <a16:creationId xmlns:a16="http://schemas.microsoft.com/office/drawing/2014/main" id="{383E2C49-7826-C49D-19E2-E60480341641}"/>
              </a:ext>
            </a:extLst>
          </p:cNvPr>
          <p:cNvSpPr>
            <a:spLocks noGrp="1"/>
          </p:cNvSpPr>
          <p:nvPr>
            <p:ph sz="quarter" idx="4"/>
          </p:nvPr>
        </p:nvSpPr>
        <p:spPr/>
        <p:txBody>
          <a:bodyPr anchor="ctr">
            <a:normAutofit/>
          </a:bodyPr>
          <a:lstStyle/>
          <a:p>
            <a:pPr marL="0" indent="0">
              <a:buNone/>
            </a:pPr>
            <a:r>
              <a:rPr lang="en-US" sz="1800" dirty="0">
                <a:solidFill>
                  <a:schemeClr val="bg2"/>
                </a:solidFill>
              </a:rPr>
              <a:t>Our marketing strategy case analysis demonstrated that statistical significance does not automatically imply practical importance. While we found statistically significant evidence that the new marketing strategy increased sales, the magnitude of improvement ($1.23 to $1.60) fell short of justifying the implementation cost ($5.00). This reinforces the importance of considering statistical and practical implications when making business decisions.</a:t>
            </a:r>
          </a:p>
        </p:txBody>
      </p:sp>
    </p:spTree>
    <p:extLst>
      <p:ext uri="{BB962C8B-B14F-4D97-AF65-F5344CB8AC3E}">
        <p14:creationId xmlns:p14="http://schemas.microsoft.com/office/powerpoint/2010/main" val="29199388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dissolv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dissolv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dissolve">
                                      <p:cBhvr>
                                        <p:cTn id="2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P spid="6"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a:extLst>
            <a:ext uri="{FF2B5EF4-FFF2-40B4-BE49-F238E27FC236}">
              <a16:creationId xmlns:a16="http://schemas.microsoft.com/office/drawing/2014/main" id="{2A0F3F97-4062-AFED-35F1-18241F82D9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35B21D-BB2E-C645-0AE2-13954D795313}"/>
              </a:ext>
            </a:extLst>
          </p:cNvPr>
          <p:cNvSpPr>
            <a:spLocks noGrp="1"/>
          </p:cNvSpPr>
          <p:nvPr>
            <p:ph type="title"/>
          </p:nvPr>
        </p:nvSpPr>
        <p:spPr/>
        <p:txBody>
          <a:bodyPr>
            <a:normAutofit fontScale="90000"/>
          </a:bodyPr>
          <a:lstStyle/>
          <a:p>
            <a:r>
              <a:rPr lang="en-US" dirty="0">
                <a:solidFill>
                  <a:schemeClr val="bg2"/>
                </a:solidFill>
              </a:rPr>
              <a:t>Key Takeaways from Statistical Foundations Unit 2</a:t>
            </a:r>
          </a:p>
        </p:txBody>
      </p:sp>
      <p:sp>
        <p:nvSpPr>
          <p:cNvPr id="3" name="Text Placeholder 2">
            <a:extLst>
              <a:ext uri="{FF2B5EF4-FFF2-40B4-BE49-F238E27FC236}">
                <a16:creationId xmlns:a16="http://schemas.microsoft.com/office/drawing/2014/main" id="{5A803441-CA9B-89AF-BC26-FAC589792B99}"/>
              </a:ext>
            </a:extLst>
          </p:cNvPr>
          <p:cNvSpPr>
            <a:spLocks noGrp="1"/>
          </p:cNvSpPr>
          <p:nvPr>
            <p:ph type="body" idx="1"/>
          </p:nvPr>
        </p:nvSpPr>
        <p:spPr/>
        <p:txBody>
          <a:bodyPr>
            <a:normAutofit fontScale="92500" lnSpcReduction="20000"/>
          </a:bodyPr>
          <a:lstStyle/>
          <a:p>
            <a:r>
              <a:rPr lang="en-US" dirty="0">
                <a:solidFill>
                  <a:schemeClr val="bg2"/>
                </a:solidFill>
              </a:rPr>
              <a:t>The Power of Simulation and Sampling Distributions</a:t>
            </a:r>
          </a:p>
        </p:txBody>
      </p:sp>
      <p:sp>
        <p:nvSpPr>
          <p:cNvPr id="4" name="Content Placeholder 3">
            <a:extLst>
              <a:ext uri="{FF2B5EF4-FFF2-40B4-BE49-F238E27FC236}">
                <a16:creationId xmlns:a16="http://schemas.microsoft.com/office/drawing/2014/main" id="{A4952ECE-75F8-AD98-2ECB-F8177D374433}"/>
              </a:ext>
            </a:extLst>
          </p:cNvPr>
          <p:cNvSpPr>
            <a:spLocks noGrp="1"/>
          </p:cNvSpPr>
          <p:nvPr>
            <p:ph sz="half" idx="2"/>
          </p:nvPr>
        </p:nvSpPr>
        <p:spPr/>
        <p:txBody>
          <a:bodyPr anchor="ctr">
            <a:normAutofit/>
          </a:bodyPr>
          <a:lstStyle/>
          <a:p>
            <a:pPr marL="0" indent="0">
              <a:buNone/>
            </a:pPr>
            <a:r>
              <a:rPr lang="en-US" sz="1800" dirty="0">
                <a:solidFill>
                  <a:schemeClr val="bg2"/>
                </a:solidFill>
              </a:rPr>
              <a:t>The Central Limit Theorem simulations revealed how sampling distributions behave under various conditions. We observed that as sample size increases, the distribution of sample means becomes increasingly regular, regardless of the underlying population distribution. This principle forms the foundation for many statistical procedures and helps us understand when specific methods are appropriate.</a:t>
            </a:r>
          </a:p>
        </p:txBody>
      </p:sp>
      <p:sp>
        <p:nvSpPr>
          <p:cNvPr id="5" name="Text Placeholder 4">
            <a:extLst>
              <a:ext uri="{FF2B5EF4-FFF2-40B4-BE49-F238E27FC236}">
                <a16:creationId xmlns:a16="http://schemas.microsoft.com/office/drawing/2014/main" id="{BC6262D0-EE5C-9EA9-125D-E951BE2CA4DB}"/>
              </a:ext>
            </a:extLst>
          </p:cNvPr>
          <p:cNvSpPr>
            <a:spLocks noGrp="1"/>
          </p:cNvSpPr>
          <p:nvPr>
            <p:ph type="body" sz="quarter" idx="3"/>
          </p:nvPr>
        </p:nvSpPr>
        <p:spPr/>
        <p:txBody>
          <a:bodyPr>
            <a:normAutofit fontScale="92500" lnSpcReduction="20000"/>
          </a:bodyPr>
          <a:lstStyle/>
          <a:p>
            <a:r>
              <a:rPr lang="en-US" dirty="0">
                <a:solidFill>
                  <a:schemeClr val="bg2"/>
                </a:solidFill>
              </a:rPr>
              <a:t>Multiple Approaches to Statistical Testing</a:t>
            </a:r>
          </a:p>
        </p:txBody>
      </p:sp>
      <p:sp>
        <p:nvSpPr>
          <p:cNvPr id="6" name="Content Placeholder 5">
            <a:extLst>
              <a:ext uri="{FF2B5EF4-FFF2-40B4-BE49-F238E27FC236}">
                <a16:creationId xmlns:a16="http://schemas.microsoft.com/office/drawing/2014/main" id="{30E5A6C8-6BBE-1F97-2D5E-33315DC1AD21}"/>
              </a:ext>
            </a:extLst>
          </p:cNvPr>
          <p:cNvSpPr>
            <a:spLocks noGrp="1"/>
          </p:cNvSpPr>
          <p:nvPr>
            <p:ph sz="quarter" idx="4"/>
          </p:nvPr>
        </p:nvSpPr>
        <p:spPr/>
        <p:txBody>
          <a:bodyPr anchor="ctr">
            <a:normAutofit/>
          </a:bodyPr>
          <a:lstStyle/>
          <a:p>
            <a:pPr marL="0" indent="0">
              <a:buNone/>
            </a:pPr>
            <a:r>
              <a:rPr lang="en-US" sz="1800" dirty="0">
                <a:solidFill>
                  <a:schemeClr val="bg2"/>
                </a:solidFill>
              </a:rPr>
              <a:t>The age discrimination analysis showcased how different statistical approaches can strengthen our conclusions. The alignment between the permutation test results and traditional t-test findings provided more substantial evidence for our conclusions than either method alone would have offered. This demonstrates the value of using multiple statistical approaches when appropriate.</a:t>
            </a:r>
          </a:p>
        </p:txBody>
      </p:sp>
    </p:spTree>
    <p:extLst>
      <p:ext uri="{BB962C8B-B14F-4D97-AF65-F5344CB8AC3E}">
        <p14:creationId xmlns:p14="http://schemas.microsoft.com/office/powerpoint/2010/main" val="4211342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dissolv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dissolv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dissolve">
                                      <p:cBhvr>
                                        <p:cTn id="2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P spid="6"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effectLst/>
      </p:bgPr>
    </p:bg>
    <p:spTree>
      <p:nvGrpSpPr>
        <p:cNvPr id="1" name="">
          <a:extLst>
            <a:ext uri="{FF2B5EF4-FFF2-40B4-BE49-F238E27FC236}">
              <a16:creationId xmlns:a16="http://schemas.microsoft.com/office/drawing/2014/main" id="{4473315F-78E4-54E9-1B32-0A36183CF0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DF080C-ECC8-513D-9884-9F85C22601E8}"/>
              </a:ext>
            </a:extLst>
          </p:cNvPr>
          <p:cNvSpPr>
            <a:spLocks noGrp="1"/>
          </p:cNvSpPr>
          <p:nvPr>
            <p:ph type="title"/>
          </p:nvPr>
        </p:nvSpPr>
        <p:spPr/>
        <p:txBody>
          <a:bodyPr>
            <a:normAutofit/>
          </a:bodyPr>
          <a:lstStyle/>
          <a:p>
            <a:r>
              <a:rPr lang="en-US" dirty="0">
                <a:solidFill>
                  <a:schemeClr val="bg2"/>
                </a:solidFill>
              </a:rPr>
              <a:t>Questions for Further Discussion</a:t>
            </a:r>
          </a:p>
        </p:txBody>
      </p:sp>
      <p:sp>
        <p:nvSpPr>
          <p:cNvPr id="3" name="Text Placeholder 2">
            <a:extLst>
              <a:ext uri="{FF2B5EF4-FFF2-40B4-BE49-F238E27FC236}">
                <a16:creationId xmlns:a16="http://schemas.microsoft.com/office/drawing/2014/main" id="{D31E5940-892C-CDAE-4905-CF1F77954340}"/>
              </a:ext>
            </a:extLst>
          </p:cNvPr>
          <p:cNvSpPr>
            <a:spLocks noGrp="1"/>
          </p:cNvSpPr>
          <p:nvPr>
            <p:ph type="body" idx="1"/>
          </p:nvPr>
        </p:nvSpPr>
        <p:spPr/>
        <p:txBody>
          <a:bodyPr>
            <a:normAutofit/>
          </a:bodyPr>
          <a:lstStyle/>
          <a:p>
            <a:r>
              <a:rPr lang="en-US" dirty="0">
                <a:solidFill>
                  <a:schemeClr val="bg2"/>
                </a:solidFill>
              </a:rPr>
              <a:t>Theoretical Foundations</a:t>
            </a:r>
          </a:p>
        </p:txBody>
      </p:sp>
      <p:sp>
        <p:nvSpPr>
          <p:cNvPr id="4" name="Content Placeholder 3">
            <a:extLst>
              <a:ext uri="{FF2B5EF4-FFF2-40B4-BE49-F238E27FC236}">
                <a16:creationId xmlns:a16="http://schemas.microsoft.com/office/drawing/2014/main" id="{1B244970-71B6-7BC7-2207-D337D9127638}"/>
              </a:ext>
            </a:extLst>
          </p:cNvPr>
          <p:cNvSpPr>
            <a:spLocks noGrp="1"/>
          </p:cNvSpPr>
          <p:nvPr>
            <p:ph sz="half" idx="2"/>
          </p:nvPr>
        </p:nvSpPr>
        <p:spPr/>
        <p:txBody>
          <a:bodyPr anchor="ctr">
            <a:normAutofit/>
          </a:bodyPr>
          <a:lstStyle/>
          <a:p>
            <a:pPr marL="0" indent="0">
              <a:buNone/>
            </a:pPr>
            <a:r>
              <a:rPr lang="en-US" sz="1800" dirty="0">
                <a:solidFill>
                  <a:schemeClr val="bg2"/>
                </a:solidFill>
              </a:rPr>
              <a:t>How does the relationship between z-scores and t-scores evolve as sample size increases? Our Beach Comber analysis showed different results when using z and t distributions, but the differences decreased with larger samples.</a:t>
            </a:r>
          </a:p>
        </p:txBody>
      </p:sp>
      <p:sp>
        <p:nvSpPr>
          <p:cNvPr id="5" name="Text Placeholder 4">
            <a:extLst>
              <a:ext uri="{FF2B5EF4-FFF2-40B4-BE49-F238E27FC236}">
                <a16:creationId xmlns:a16="http://schemas.microsoft.com/office/drawing/2014/main" id="{D8AC0203-C2DC-F251-9E59-A2EEFDB63490}"/>
              </a:ext>
            </a:extLst>
          </p:cNvPr>
          <p:cNvSpPr>
            <a:spLocks noGrp="1"/>
          </p:cNvSpPr>
          <p:nvPr>
            <p:ph type="body" sz="quarter" idx="3"/>
          </p:nvPr>
        </p:nvSpPr>
        <p:spPr/>
        <p:txBody>
          <a:bodyPr>
            <a:normAutofit/>
          </a:bodyPr>
          <a:lstStyle/>
          <a:p>
            <a:r>
              <a:rPr lang="en-US" dirty="0">
                <a:solidFill>
                  <a:schemeClr val="bg2"/>
                </a:solidFill>
              </a:rPr>
              <a:t>Practical Applications</a:t>
            </a:r>
          </a:p>
        </p:txBody>
      </p:sp>
      <p:sp>
        <p:nvSpPr>
          <p:cNvPr id="6" name="Content Placeholder 5">
            <a:extLst>
              <a:ext uri="{FF2B5EF4-FFF2-40B4-BE49-F238E27FC236}">
                <a16:creationId xmlns:a16="http://schemas.microsoft.com/office/drawing/2014/main" id="{50B8034F-ED6C-9A9B-F097-234910F0FADD}"/>
              </a:ext>
            </a:extLst>
          </p:cNvPr>
          <p:cNvSpPr>
            <a:spLocks noGrp="1"/>
          </p:cNvSpPr>
          <p:nvPr>
            <p:ph sz="quarter" idx="4"/>
          </p:nvPr>
        </p:nvSpPr>
        <p:spPr/>
        <p:txBody>
          <a:bodyPr anchor="ctr">
            <a:normAutofit/>
          </a:bodyPr>
          <a:lstStyle/>
          <a:p>
            <a:pPr marL="0" indent="0">
              <a:buNone/>
            </a:pPr>
            <a:r>
              <a:rPr lang="en-US" sz="1800" dirty="0">
                <a:solidFill>
                  <a:schemeClr val="bg2"/>
                </a:solidFill>
              </a:rPr>
              <a:t>How do we determine appropriate thresholds for practical significance in real-world scenarios? The marketing strategy example had a clear cost benchmark, but many business situations present more complex trade-offs.</a:t>
            </a:r>
          </a:p>
        </p:txBody>
      </p:sp>
    </p:spTree>
    <p:extLst>
      <p:ext uri="{BB962C8B-B14F-4D97-AF65-F5344CB8AC3E}">
        <p14:creationId xmlns:p14="http://schemas.microsoft.com/office/powerpoint/2010/main" val="26389327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dissolv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dissolv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dissolve">
                                      <p:cBhvr>
                                        <p:cTn id="2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P spid="6"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effectLst/>
      </p:bgPr>
    </p:bg>
    <p:spTree>
      <p:nvGrpSpPr>
        <p:cNvPr id="1" name="">
          <a:extLst>
            <a:ext uri="{FF2B5EF4-FFF2-40B4-BE49-F238E27FC236}">
              <a16:creationId xmlns:a16="http://schemas.microsoft.com/office/drawing/2014/main" id="{CCF4029C-8AB0-B5C9-6C03-3B5A270A7B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B5A9EB-C271-A120-5EE8-A7302943D036}"/>
              </a:ext>
            </a:extLst>
          </p:cNvPr>
          <p:cNvSpPr>
            <a:spLocks noGrp="1"/>
          </p:cNvSpPr>
          <p:nvPr>
            <p:ph type="title"/>
          </p:nvPr>
        </p:nvSpPr>
        <p:spPr/>
        <p:txBody>
          <a:bodyPr>
            <a:normAutofit/>
          </a:bodyPr>
          <a:lstStyle/>
          <a:p>
            <a:r>
              <a:rPr lang="en-US" dirty="0">
                <a:solidFill>
                  <a:schemeClr val="bg2"/>
                </a:solidFill>
              </a:rPr>
              <a:t>Questions for Further Discussion</a:t>
            </a:r>
          </a:p>
        </p:txBody>
      </p:sp>
      <p:sp>
        <p:nvSpPr>
          <p:cNvPr id="3" name="Text Placeholder 2">
            <a:extLst>
              <a:ext uri="{FF2B5EF4-FFF2-40B4-BE49-F238E27FC236}">
                <a16:creationId xmlns:a16="http://schemas.microsoft.com/office/drawing/2014/main" id="{7B933A8E-F858-A1B9-FFA5-4E27C52D58B0}"/>
              </a:ext>
            </a:extLst>
          </p:cNvPr>
          <p:cNvSpPr>
            <a:spLocks noGrp="1"/>
          </p:cNvSpPr>
          <p:nvPr>
            <p:ph type="body" idx="1"/>
          </p:nvPr>
        </p:nvSpPr>
        <p:spPr/>
        <p:txBody>
          <a:bodyPr>
            <a:normAutofit fontScale="92500"/>
          </a:bodyPr>
          <a:lstStyle/>
          <a:p>
            <a:r>
              <a:rPr lang="en-US" dirty="0">
                <a:solidFill>
                  <a:schemeClr val="bg2"/>
                </a:solidFill>
              </a:rPr>
              <a:t>Methodological Considerations</a:t>
            </a:r>
          </a:p>
        </p:txBody>
      </p:sp>
      <p:sp>
        <p:nvSpPr>
          <p:cNvPr id="4" name="Content Placeholder 3">
            <a:extLst>
              <a:ext uri="{FF2B5EF4-FFF2-40B4-BE49-F238E27FC236}">
                <a16:creationId xmlns:a16="http://schemas.microsoft.com/office/drawing/2014/main" id="{244F4266-300C-1491-9153-65ED9BDCACA5}"/>
              </a:ext>
            </a:extLst>
          </p:cNvPr>
          <p:cNvSpPr>
            <a:spLocks noGrp="1"/>
          </p:cNvSpPr>
          <p:nvPr>
            <p:ph sz="half" idx="2"/>
          </p:nvPr>
        </p:nvSpPr>
        <p:spPr/>
        <p:txBody>
          <a:bodyPr anchor="ctr">
            <a:normAutofit/>
          </a:bodyPr>
          <a:lstStyle/>
          <a:p>
            <a:pPr marL="0" indent="0">
              <a:buNone/>
            </a:pPr>
            <a:r>
              <a:rPr lang="en-US" sz="1800" dirty="0">
                <a:solidFill>
                  <a:schemeClr val="bg2"/>
                </a:solidFill>
              </a:rPr>
              <a:t>When analyzing age discrimination data, we used both permutation tests and t-tests. What factors should guide our choice of statistical methods in similar cases where multiple approaches could be valid?</a:t>
            </a:r>
          </a:p>
        </p:txBody>
      </p:sp>
      <p:sp>
        <p:nvSpPr>
          <p:cNvPr id="5" name="Text Placeholder 4">
            <a:extLst>
              <a:ext uri="{FF2B5EF4-FFF2-40B4-BE49-F238E27FC236}">
                <a16:creationId xmlns:a16="http://schemas.microsoft.com/office/drawing/2014/main" id="{0C627457-D2C5-155D-54FD-E68E36FB43D3}"/>
              </a:ext>
            </a:extLst>
          </p:cNvPr>
          <p:cNvSpPr>
            <a:spLocks noGrp="1"/>
          </p:cNvSpPr>
          <p:nvPr>
            <p:ph type="body" sz="quarter" idx="3"/>
          </p:nvPr>
        </p:nvSpPr>
        <p:spPr/>
        <p:txBody>
          <a:bodyPr>
            <a:normAutofit fontScale="92500"/>
          </a:bodyPr>
          <a:lstStyle/>
          <a:p>
            <a:r>
              <a:rPr lang="en-US" dirty="0">
                <a:solidFill>
                  <a:schemeClr val="bg2"/>
                </a:solidFill>
              </a:rPr>
              <a:t>Future Learning Directions</a:t>
            </a:r>
          </a:p>
        </p:txBody>
      </p:sp>
      <p:sp>
        <p:nvSpPr>
          <p:cNvPr id="6" name="Content Placeholder 5">
            <a:extLst>
              <a:ext uri="{FF2B5EF4-FFF2-40B4-BE49-F238E27FC236}">
                <a16:creationId xmlns:a16="http://schemas.microsoft.com/office/drawing/2014/main" id="{61D61E2E-6431-8C9C-65D3-397C28A236E0}"/>
              </a:ext>
            </a:extLst>
          </p:cNvPr>
          <p:cNvSpPr>
            <a:spLocks noGrp="1"/>
          </p:cNvSpPr>
          <p:nvPr>
            <p:ph sz="quarter" idx="4"/>
          </p:nvPr>
        </p:nvSpPr>
        <p:spPr/>
        <p:txBody>
          <a:bodyPr anchor="ctr">
            <a:normAutofit/>
          </a:bodyPr>
          <a:lstStyle/>
          <a:p>
            <a:pPr marL="0" indent="0">
              <a:buNone/>
            </a:pPr>
            <a:r>
              <a:rPr lang="en-US" sz="1800" dirty="0">
                <a:solidFill>
                  <a:schemeClr val="bg2"/>
                </a:solidFill>
              </a:rPr>
              <a:t>How do these foundational concepts extend to more complex statistical analyses? Understanding the progression from these basic principles to more advanced methods would help prepare for future statistical challenges.</a:t>
            </a:r>
          </a:p>
        </p:txBody>
      </p:sp>
    </p:spTree>
    <p:extLst>
      <p:ext uri="{BB962C8B-B14F-4D97-AF65-F5344CB8AC3E}">
        <p14:creationId xmlns:p14="http://schemas.microsoft.com/office/powerpoint/2010/main" val="22407407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dissolv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dissolv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dissolve">
                                      <p:cBhvr>
                                        <p:cTn id="2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P spid="6"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DC95FA9-076A-421D-93A3-9C29819EB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A6C8D94-3813-4D93-A6A7-A97EFFBCF3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794673D-8563-4993-8E86-6D89D6E97E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75420"/>
            <a:ext cx="9036544" cy="4093306"/>
            <a:chOff x="1" y="2075420"/>
            <a:chExt cx="12048729" cy="4093306"/>
          </a:xfrm>
        </p:grpSpPr>
        <p:sp>
          <p:nvSpPr>
            <p:cNvPr id="13" name="Oval 12">
              <a:extLst>
                <a:ext uri="{FF2B5EF4-FFF2-40B4-BE49-F238E27FC236}">
                  <a16:creationId xmlns:a16="http://schemas.microsoft.com/office/drawing/2014/main" id="{C8906114-25F0-4386-BC12-A5CB6A04F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9434651-094A-4780-979E-29A3042F5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15BDC44-59B0-48DF-871F-0881BB593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618FCF5-B341-43DF-A055-DC56EA920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59408E04-9221-499E-B0F3-3AFD9025F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067B1604-40F1-4335-8A11-6091E0F52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6793E57-302E-D751-B9FB-4212C91FC7B9}"/>
              </a:ext>
            </a:extLst>
          </p:cNvPr>
          <p:cNvSpPr>
            <a:spLocks noGrp="1"/>
          </p:cNvSpPr>
          <p:nvPr>
            <p:ph type="title"/>
          </p:nvPr>
        </p:nvSpPr>
        <p:spPr>
          <a:xfrm>
            <a:off x="1824043" y="419125"/>
            <a:ext cx="5486400" cy="1047600"/>
          </a:xfrm>
          <a:noFill/>
        </p:spPr>
        <p:txBody>
          <a:bodyPr vert="horz" lIns="91440" tIns="45720" rIns="91440" bIns="45720" rtlCol="0" anchor="b">
            <a:normAutofit/>
          </a:bodyPr>
          <a:lstStyle/>
          <a:p>
            <a:pPr defTabSz="914400">
              <a:lnSpc>
                <a:spcPct val="90000"/>
              </a:lnSpc>
            </a:pPr>
            <a:r>
              <a:rPr lang="en-US" sz="4200" kern="1200" dirty="0">
                <a:solidFill>
                  <a:schemeClr val="bg1"/>
                </a:solidFill>
                <a:latin typeface="+mj-lt"/>
                <a:ea typeface="+mj-ea"/>
                <a:cs typeface="+mj-cs"/>
              </a:rPr>
              <a:t>Looking Forward</a:t>
            </a:r>
          </a:p>
        </p:txBody>
      </p:sp>
      <p:sp>
        <p:nvSpPr>
          <p:cNvPr id="20" name="Rectangle 19">
            <a:extLst>
              <a:ext uri="{FF2B5EF4-FFF2-40B4-BE49-F238E27FC236}">
                <a16:creationId xmlns:a16="http://schemas.microsoft.com/office/drawing/2014/main" id="{AA00467E-A507-4BEF-AAB5-2B35F13FA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479052" y="1131512"/>
            <a:ext cx="2796461" cy="533439"/>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34BCCBFD-2A87-46DC-A665-6039BF72DB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44654" y="317578"/>
            <a:ext cx="411480" cy="549007"/>
            <a:chOff x="7029447" y="3514725"/>
            <a:chExt cx="1285875" cy="549007"/>
          </a:xfrm>
        </p:grpSpPr>
        <p:cxnSp>
          <p:nvCxnSpPr>
            <p:cNvPr id="23" name="Straight Connector 22">
              <a:extLst>
                <a:ext uri="{FF2B5EF4-FFF2-40B4-BE49-F238E27FC236}">
                  <a16:creationId xmlns:a16="http://schemas.microsoft.com/office/drawing/2014/main" id="{91707DB8-2262-4E11-B8E7-A0042E4394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DCA04D0-796D-4920-BED4-6278708685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8B0366-955C-44C5-B011-378E1994D1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38F216F-4DA3-4165-A786-E7F2710B84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05E35C12-B6B4-4F57-950C-6EB3CD8F48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6140785"/>
            <a:ext cx="4571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2B14810E-84F3-4F8A-AF58-F452B98151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45785" y="5940560"/>
            <a:ext cx="1285875" cy="549007"/>
            <a:chOff x="7029447" y="3514725"/>
            <a:chExt cx="1285875" cy="549007"/>
          </a:xfrm>
        </p:grpSpPr>
        <p:cxnSp>
          <p:nvCxnSpPr>
            <p:cNvPr id="31" name="Straight Connector 30">
              <a:extLst>
                <a:ext uri="{FF2B5EF4-FFF2-40B4-BE49-F238E27FC236}">
                  <a16:creationId xmlns:a16="http://schemas.microsoft.com/office/drawing/2014/main" id="{3687E051-F20C-4A55-AEDD-ED9B2D996A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F834F70-7A0E-4202-8ECC-5EE81C93C0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2993E0E-3E7B-48D8-A799-39FECD3E15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B12773A-5C03-4DD5-B9B4-24F4A42994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8622A0F4-1106-C178-C327-6F75FEF54F15}"/>
              </a:ext>
            </a:extLst>
          </p:cNvPr>
          <p:cNvSpPr txBox="1"/>
          <p:nvPr/>
        </p:nvSpPr>
        <p:spPr>
          <a:xfrm>
            <a:off x="437566" y="1787588"/>
            <a:ext cx="8259354" cy="4609858"/>
          </a:xfrm>
          <a:prstGeom prst="rect">
            <a:avLst/>
          </a:prstGeom>
          <a:noFill/>
        </p:spPr>
        <p:txBody>
          <a:bodyPr vert="horz" lIns="91440" tIns="45720" rIns="91440" bIns="45720" rtlCol="0" anchor="ctr">
            <a:normAutofit/>
          </a:bodyPr>
          <a:lstStyle/>
          <a:p>
            <a:pPr indent="-228600" algn="ctr" defTabSz="914400">
              <a:lnSpc>
                <a:spcPct val="90000"/>
              </a:lnSpc>
              <a:spcAft>
                <a:spcPts val="600"/>
              </a:spcAft>
              <a:buFont typeface="Arial" panose="020B0604020202020204" pitchFamily="34" charset="0"/>
              <a:buChar char="•"/>
            </a:pPr>
            <a:r>
              <a:rPr lang="en-US" sz="2400" dirty="0">
                <a:solidFill>
                  <a:schemeClr val="bg1"/>
                </a:solidFill>
              </a:rPr>
              <a:t>These concepts lay crucial groundwork for more advanced statistical analysis. The interplay between theoretical understanding and practical application will become increasingly important as we tackle more complex statistical problems. Understanding these foundations helps ensure the proper application of statistical methods in real-world scenarios.</a:t>
            </a:r>
          </a:p>
          <a:p>
            <a:pPr indent="-228600" algn="ctr" defTabSz="914400">
              <a:lnSpc>
                <a:spcPct val="90000"/>
              </a:lnSpc>
              <a:spcAft>
                <a:spcPts val="600"/>
              </a:spcAft>
              <a:buFont typeface="Arial" panose="020B0604020202020204" pitchFamily="34" charset="0"/>
              <a:buChar char="•"/>
            </a:pPr>
            <a:endParaRPr lang="en-US" sz="2400" dirty="0">
              <a:solidFill>
                <a:schemeClr val="bg1"/>
              </a:solidFill>
            </a:endParaRPr>
          </a:p>
          <a:p>
            <a:pPr indent="-228600" algn="ctr" defTabSz="914400">
              <a:lnSpc>
                <a:spcPct val="90000"/>
              </a:lnSpc>
              <a:spcAft>
                <a:spcPts val="600"/>
              </a:spcAft>
              <a:buFont typeface="Arial" panose="020B0604020202020204" pitchFamily="34" charset="0"/>
              <a:buChar char="•"/>
            </a:pPr>
            <a:r>
              <a:rPr lang="en-US" sz="2400" dirty="0">
                <a:solidFill>
                  <a:schemeClr val="bg1"/>
                </a:solidFill>
              </a:rPr>
              <a:t>The skills developed in this unit—particularly the ability to distinguish between statistical and practical significance and to apply multiple analytical approaches—will prove valuable in future business decision-making contexts.</a:t>
            </a:r>
          </a:p>
        </p:txBody>
      </p:sp>
    </p:spTree>
    <p:extLst>
      <p:ext uri="{BB962C8B-B14F-4D97-AF65-F5344CB8AC3E}">
        <p14:creationId xmlns:p14="http://schemas.microsoft.com/office/powerpoint/2010/main" val="25174847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F36CA75-CFBF-4844-B719-8FE9EBADA9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3D4A84B9-E564-4DD0-97F8-DBF1C460C2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02382E0-0A09-46AE-B955-B911CAFE7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7DE75D4A-0965-4973-BE75-DECCAC9A9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0" name="Picture 49">
            <a:extLst>
              <a:ext uri="{FF2B5EF4-FFF2-40B4-BE49-F238E27FC236}">
                <a16:creationId xmlns:a16="http://schemas.microsoft.com/office/drawing/2014/main" id="{4A599609-F5C2-4A0B-A992-913F814A63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40000"/>
            <a:extLst>
              <a:ext uri="{28A0092B-C50C-407E-A947-70E740481C1C}">
                <a14:useLocalDpi xmlns:a14="http://schemas.microsoft.com/office/drawing/2010/main" val="0"/>
              </a:ext>
            </a:extLst>
          </a:blip>
          <a:stretch>
            <a:fillRect/>
          </a:stretch>
        </p:blipFill>
        <p:spPr>
          <a:xfrm>
            <a:off x="4060" y="0"/>
            <a:ext cx="9135879" cy="6858000"/>
          </a:xfrm>
          <a:prstGeom prst="rect">
            <a:avLst/>
          </a:prstGeom>
        </p:spPr>
      </p:pic>
      <p:pic>
        <p:nvPicPr>
          <p:cNvPr id="6" name="Picture 5" descr="A blue and white pattern with white horses&#10;&#10;Description automatically generated">
            <a:extLst>
              <a:ext uri="{FF2B5EF4-FFF2-40B4-BE49-F238E27FC236}">
                <a16:creationId xmlns:a16="http://schemas.microsoft.com/office/drawing/2014/main" id="{FCC56E6B-1D8C-3191-36A3-BAE2B8C9853A}"/>
              </a:ext>
            </a:extLst>
          </p:cNvPr>
          <p:cNvPicPr>
            <a:picLocks noChangeAspect="1"/>
          </p:cNvPicPr>
          <p:nvPr/>
        </p:nvPicPr>
        <p:blipFill>
          <a:blip r:embed="rId4">
            <a:alphaModFix amt="35000"/>
          </a:blip>
          <a:srcRect l="13160" r="11859"/>
          <a:stretch/>
        </p:blipFill>
        <p:spPr>
          <a:xfrm>
            <a:off x="20" y="10"/>
            <a:ext cx="9141694" cy="6857990"/>
          </a:xfrm>
          <a:prstGeom prst="rect">
            <a:avLst/>
          </a:prstGeom>
        </p:spPr>
      </p:pic>
      <p:sp>
        <p:nvSpPr>
          <p:cNvPr id="2" name="Title 1">
            <a:extLst>
              <a:ext uri="{FF2B5EF4-FFF2-40B4-BE49-F238E27FC236}">
                <a16:creationId xmlns:a16="http://schemas.microsoft.com/office/drawing/2014/main" id="{89F9B3D9-09D7-F8DC-BEA3-BC2071D8F3FF}"/>
              </a:ext>
            </a:extLst>
          </p:cNvPr>
          <p:cNvSpPr>
            <a:spLocks noGrp="1"/>
          </p:cNvSpPr>
          <p:nvPr>
            <p:ph type="title"/>
          </p:nvPr>
        </p:nvSpPr>
        <p:spPr>
          <a:xfrm>
            <a:off x="1788883" y="1165780"/>
            <a:ext cx="5563948" cy="1674976"/>
          </a:xfrm>
        </p:spPr>
        <p:txBody>
          <a:bodyPr vert="horz" lIns="91440" tIns="45720" rIns="91440" bIns="45720" rtlCol="0" anchor="b">
            <a:normAutofit/>
          </a:bodyPr>
          <a:lstStyle/>
          <a:p>
            <a:pPr defTabSz="914400">
              <a:lnSpc>
                <a:spcPct val="90000"/>
              </a:lnSpc>
            </a:pPr>
            <a:r>
              <a:rPr lang="en-US" b="1" dirty="0">
                <a:solidFill>
                  <a:schemeClr val="accent2"/>
                </a:solidFill>
              </a:rPr>
              <a:t>Thank you for your attention. </a:t>
            </a:r>
          </a:p>
        </p:txBody>
      </p:sp>
      <p:sp>
        <p:nvSpPr>
          <p:cNvPr id="4" name="TextBox 3">
            <a:extLst>
              <a:ext uri="{FF2B5EF4-FFF2-40B4-BE49-F238E27FC236}">
                <a16:creationId xmlns:a16="http://schemas.microsoft.com/office/drawing/2014/main" id="{9E66ADB4-9AC6-53FA-4329-8E3807F98390}"/>
              </a:ext>
            </a:extLst>
          </p:cNvPr>
          <p:cNvSpPr txBox="1"/>
          <p:nvPr/>
        </p:nvSpPr>
        <p:spPr>
          <a:xfrm>
            <a:off x="1331682" y="3428999"/>
            <a:ext cx="6478349" cy="1923410"/>
          </a:xfrm>
          <a:prstGeom prst="rect">
            <a:avLst/>
          </a:prstGeom>
        </p:spPr>
        <p:txBody>
          <a:bodyPr vert="horz" lIns="91440" tIns="45720" rIns="91440" bIns="45720" rtlCol="0" anchor="t">
            <a:normAutofit/>
          </a:bodyPr>
          <a:lstStyle/>
          <a:p>
            <a:pPr indent="-228600" algn="ctr" defTabSz="914400">
              <a:lnSpc>
                <a:spcPct val="90000"/>
              </a:lnSpc>
              <a:spcAft>
                <a:spcPts val="600"/>
              </a:spcAft>
              <a:buFont typeface="Arial" panose="020B0604020202020204" pitchFamily="34" charset="0"/>
              <a:buChar char="•"/>
            </a:pPr>
            <a:endParaRPr lang="en-US" sz="2000" b="1" dirty="0">
              <a:solidFill>
                <a:schemeClr val="accent2"/>
              </a:solidFill>
            </a:endParaRPr>
          </a:p>
          <a:p>
            <a:pPr indent="-228600" algn="ctr" defTabSz="914400">
              <a:lnSpc>
                <a:spcPct val="90000"/>
              </a:lnSpc>
              <a:spcAft>
                <a:spcPts val="600"/>
              </a:spcAft>
              <a:buFont typeface="Arial" panose="020B0604020202020204" pitchFamily="34" charset="0"/>
              <a:buChar char="•"/>
            </a:pPr>
            <a:r>
              <a:rPr lang="en-US" sz="2000" b="1" dirty="0">
                <a:solidFill>
                  <a:schemeClr val="accent2"/>
                </a:solidFill>
              </a:rPr>
              <a:t>Email: </a:t>
            </a:r>
            <a:r>
              <a:rPr lang="en-US" sz="2000" b="1" dirty="0">
                <a:solidFill>
                  <a:schemeClr val="accent2"/>
                </a:solidFill>
                <a:hlinkClick r:id="rId5">
                  <a:extLst>
                    <a:ext uri="{A12FA001-AC4F-418D-AE19-62706E023703}">
                      <ahyp:hlinkClr xmlns:ahyp="http://schemas.microsoft.com/office/drawing/2018/hyperlinkcolor" val="tx"/>
                    </a:ext>
                  </a:extLst>
                </a:hlinkClick>
              </a:rPr>
              <a:t>jarocha@smu.edu</a:t>
            </a:r>
            <a:endParaRPr lang="en-US" sz="2000" b="1" dirty="0">
              <a:solidFill>
                <a:schemeClr val="accent2"/>
              </a:solidFill>
            </a:endParaRPr>
          </a:p>
          <a:p>
            <a:pPr indent="-228600" algn="ctr" defTabSz="914400">
              <a:lnSpc>
                <a:spcPct val="90000"/>
              </a:lnSpc>
              <a:spcAft>
                <a:spcPts val="600"/>
              </a:spcAft>
              <a:buFont typeface="Arial" panose="020B0604020202020204" pitchFamily="34" charset="0"/>
              <a:buChar char="•"/>
            </a:pPr>
            <a:r>
              <a:rPr lang="en-US" sz="2000" b="1" dirty="0">
                <a:solidFill>
                  <a:schemeClr val="accent2"/>
                </a:solidFill>
              </a:rPr>
              <a:t>GitHub repository: </a:t>
            </a:r>
            <a:r>
              <a:rPr lang="en-US" sz="2000" b="1" dirty="0">
                <a:solidFill>
                  <a:schemeClr val="accent2"/>
                </a:solidFill>
                <a:hlinkClick r:id="rId6">
                  <a:extLst>
                    <a:ext uri="{A12FA001-AC4F-418D-AE19-62706E023703}">
                      <ahyp:hlinkClr xmlns:ahyp="http://schemas.microsoft.com/office/drawing/2018/hyperlinkcolor" val="tx"/>
                    </a:ext>
                  </a:extLst>
                </a:hlinkClick>
              </a:rPr>
              <a:t>https://github.com/jonx0037/-ds6371-unit-2-fls</a:t>
            </a:r>
            <a:endParaRPr lang="en-US" sz="2000" b="1" dirty="0">
              <a:solidFill>
                <a:schemeClr val="accent2"/>
              </a:solidFill>
            </a:endParaRPr>
          </a:p>
        </p:txBody>
      </p:sp>
    </p:spTree>
    <p:extLst>
      <p:ext uri="{BB962C8B-B14F-4D97-AF65-F5344CB8AC3E}">
        <p14:creationId xmlns:p14="http://schemas.microsoft.com/office/powerpoint/2010/main" val="29678722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800" decel="100000"/>
                                        <p:tgtEl>
                                          <p:spTgt spid="4"/>
                                        </p:tgtEl>
                                      </p:cBhvr>
                                    </p:animEffect>
                                    <p:anim calcmode="lin" valueType="num">
                                      <p:cBhvr>
                                        <p:cTn id="12" dur="800" decel="100000" fill="hold"/>
                                        <p:tgtEl>
                                          <p:spTgt spid="4"/>
                                        </p:tgtEl>
                                        <p:attrNameLst>
                                          <p:attrName>style.rotation</p:attrName>
                                        </p:attrNameLst>
                                      </p:cBhvr>
                                      <p:tavLst>
                                        <p:tav tm="0">
                                          <p:val>
                                            <p:fltVal val="-90"/>
                                          </p:val>
                                        </p:tav>
                                        <p:tav tm="100000">
                                          <p:val>
                                            <p:fltVal val="0"/>
                                          </p:val>
                                        </p:tav>
                                      </p:tavLst>
                                    </p:anim>
                                    <p:anim calcmode="lin" valueType="num">
                                      <p:cBhvr>
                                        <p:cTn id="13" dur="800" decel="100000" fill="hold"/>
                                        <p:tgtEl>
                                          <p:spTgt spid="4"/>
                                        </p:tgtEl>
                                        <p:attrNameLst>
                                          <p:attrName>ppt_x</p:attrName>
                                        </p:attrNameLst>
                                      </p:cBhvr>
                                      <p:tavLst>
                                        <p:tav tm="0">
                                          <p:val>
                                            <p:strVal val="#ppt_x+0.4"/>
                                          </p:val>
                                        </p:tav>
                                        <p:tav tm="100000">
                                          <p:val>
                                            <p:strVal val="#ppt_x-0.05"/>
                                          </p:val>
                                        </p:tav>
                                      </p:tavLst>
                                    </p:anim>
                                    <p:anim calcmode="lin" valueType="num">
                                      <p:cBhvr>
                                        <p:cTn id="14" dur="800" decel="100000" fill="hold"/>
                                        <p:tgtEl>
                                          <p:spTgt spid="4"/>
                                        </p:tgtEl>
                                        <p:attrNameLst>
                                          <p:attrName>ppt_y</p:attrName>
                                        </p:attrNameLst>
                                      </p:cBhvr>
                                      <p:tavLst>
                                        <p:tav tm="0">
                                          <p:val>
                                            <p:strVal val="#ppt_y-0.4"/>
                                          </p:val>
                                        </p:tav>
                                        <p:tav tm="100000">
                                          <p:val>
                                            <p:strVal val="#ppt_y+0.1"/>
                                          </p:val>
                                        </p:tav>
                                      </p:tavLst>
                                    </p:anim>
                                    <p:anim calcmode="lin" valueType="num">
                                      <p:cBhvr>
                                        <p:cTn id="15" dur="200" accel="100000" fill="hold">
                                          <p:stCondLst>
                                            <p:cond delay="800"/>
                                          </p:stCondLst>
                                        </p:cTn>
                                        <p:tgtEl>
                                          <p:spTgt spid="4"/>
                                        </p:tgtEl>
                                        <p:attrNameLst>
                                          <p:attrName>ppt_x</p:attrName>
                                        </p:attrNameLst>
                                      </p:cBhvr>
                                      <p:tavLst>
                                        <p:tav tm="0">
                                          <p:val>
                                            <p:strVal val="#ppt_x-0.05"/>
                                          </p:val>
                                        </p:tav>
                                        <p:tav tm="100000">
                                          <p:val>
                                            <p:strVal val="#ppt_x"/>
                                          </p:val>
                                        </p:tav>
                                      </p:tavLst>
                                    </p:anim>
                                    <p:anim calcmode="lin" valueType="num">
                                      <p:cBhvr>
                                        <p:cTn id="16" dur="200" accel="100000" fill="hold">
                                          <p:stCondLst>
                                            <p:cond delay="800"/>
                                          </p:stCondLst>
                                        </p:cTn>
                                        <p:tgtEl>
                                          <p:spTgt spid="4"/>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177B5-C88F-07CA-C856-A900ED659816}"/>
              </a:ext>
            </a:extLst>
          </p:cNvPr>
          <p:cNvSpPr>
            <a:spLocks noGrp="1"/>
          </p:cNvSpPr>
          <p:nvPr>
            <p:ph type="title"/>
          </p:nvPr>
        </p:nvSpPr>
        <p:spPr/>
        <p:txBody>
          <a:bodyPr/>
          <a:lstStyle/>
          <a:p>
            <a:r>
              <a:rPr lang="en-US" dirty="0">
                <a:solidFill>
                  <a:schemeClr val="bg2"/>
                </a:solidFill>
              </a:rPr>
              <a:t>QQQ 3 </a:t>
            </a:r>
          </a:p>
        </p:txBody>
      </p:sp>
      <p:sp>
        <p:nvSpPr>
          <p:cNvPr id="3" name="Content Placeholder 2">
            <a:extLst>
              <a:ext uri="{FF2B5EF4-FFF2-40B4-BE49-F238E27FC236}">
                <a16:creationId xmlns:a16="http://schemas.microsoft.com/office/drawing/2014/main" id="{5F870B6E-0162-A89C-0C6E-3D8DADB23C4A}"/>
              </a:ext>
            </a:extLst>
          </p:cNvPr>
          <p:cNvSpPr>
            <a:spLocks noGrp="1"/>
          </p:cNvSpPr>
          <p:nvPr>
            <p:ph idx="1"/>
          </p:nvPr>
        </p:nvSpPr>
        <p:spPr/>
        <p:txBody>
          <a:bodyPr>
            <a:normAutofit fontScale="77500" lnSpcReduction="20000"/>
          </a:bodyPr>
          <a:lstStyle/>
          <a:p>
            <a:pPr marL="0" indent="0">
              <a:buNone/>
            </a:pPr>
            <a:r>
              <a:rPr lang="en-US" dirty="0">
                <a:solidFill>
                  <a:schemeClr val="bg2"/>
                </a:solidFill>
              </a:rPr>
              <a:t>The additive treatment effect model using a normal approximation with equal variances would be most appropriate for this scenario because:</a:t>
            </a:r>
          </a:p>
          <a:p>
            <a:pPr marL="0" indent="0">
              <a:buNone/>
            </a:pPr>
            <a:endParaRPr lang="en-US" dirty="0">
              <a:solidFill>
                <a:schemeClr val="bg2"/>
              </a:solidFill>
            </a:endParaRPr>
          </a:p>
          <a:p>
            <a:pPr marL="514350" indent="-514350">
              <a:buFont typeface="+mj-lt"/>
              <a:buAutoNum type="arabicPeriod"/>
            </a:pPr>
            <a:r>
              <a:rPr lang="en-US" dirty="0">
                <a:solidFill>
                  <a:schemeClr val="bg2"/>
                </a:solidFill>
              </a:rPr>
              <a:t>The experiment involves random assignment to treatment groups</a:t>
            </a:r>
          </a:p>
          <a:p>
            <a:pPr marL="514350" indent="-514350">
              <a:buFont typeface="+mj-lt"/>
              <a:buAutoNum type="arabicPeriod"/>
            </a:pPr>
            <a:r>
              <a:rPr lang="en-US" dirty="0">
                <a:solidFill>
                  <a:schemeClr val="bg2"/>
                </a:solidFill>
              </a:rPr>
              <a:t>We're comparing two independent groups</a:t>
            </a:r>
          </a:p>
          <a:p>
            <a:pPr marL="514350" indent="-514350">
              <a:buFont typeface="+mj-lt"/>
              <a:buAutoNum type="arabicPeriod"/>
            </a:pPr>
            <a:r>
              <a:rPr lang="en-US" dirty="0">
                <a:solidFill>
                  <a:schemeClr val="bg2"/>
                </a:solidFill>
              </a:rPr>
              <a:t>The primary interest is in the treatment effect</a:t>
            </a:r>
          </a:p>
          <a:p>
            <a:pPr marL="514350" indent="-514350">
              <a:buFont typeface="+mj-lt"/>
              <a:buAutoNum type="arabicPeriod"/>
            </a:pPr>
            <a:r>
              <a:rPr lang="en-US" dirty="0">
                <a:solidFill>
                  <a:schemeClr val="bg2"/>
                </a:solidFill>
              </a:rPr>
              <a:t>With survival times data and random assignment, we can reasonably assume normality and equal variances</a:t>
            </a:r>
          </a:p>
          <a:p>
            <a:pPr marL="0" indent="0">
              <a:buNone/>
            </a:pPr>
            <a:endParaRPr lang="en-US" dirty="0">
              <a:solidFill>
                <a:schemeClr val="bg2"/>
              </a:solidFill>
            </a:endParaRPr>
          </a:p>
        </p:txBody>
      </p:sp>
      <p:sp>
        <p:nvSpPr>
          <p:cNvPr id="4" name="Text Placeholder 3">
            <a:extLst>
              <a:ext uri="{FF2B5EF4-FFF2-40B4-BE49-F238E27FC236}">
                <a16:creationId xmlns:a16="http://schemas.microsoft.com/office/drawing/2014/main" id="{43E99DD0-2829-BD88-A045-B654CA8FA45A}"/>
              </a:ext>
            </a:extLst>
          </p:cNvPr>
          <p:cNvSpPr>
            <a:spLocks noGrp="1"/>
          </p:cNvSpPr>
          <p:nvPr>
            <p:ph type="body" sz="half" idx="2"/>
          </p:nvPr>
        </p:nvSpPr>
        <p:spPr/>
        <p:txBody>
          <a:bodyPr/>
          <a:lstStyle/>
          <a:p>
            <a:r>
              <a:rPr lang="en-US" dirty="0">
                <a:solidFill>
                  <a:schemeClr val="bg2"/>
                </a:solidFill>
              </a:rPr>
              <a:t>For the guinea pig survival time study with randomly assigned control and treatment groups, which statistical model would be most appropriate?</a:t>
            </a:r>
          </a:p>
        </p:txBody>
      </p:sp>
    </p:spTree>
    <p:extLst>
      <p:ext uri="{BB962C8B-B14F-4D97-AF65-F5344CB8AC3E}">
        <p14:creationId xmlns:p14="http://schemas.microsoft.com/office/powerpoint/2010/main" val="758023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checkerboard(across)">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checkerboard(across)">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heckerboard(across)">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heckerboard(across)">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checkerboard(across)">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checkerboard(across)">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BCDA4-85A7-EBB0-1AF0-447249D6C7BC}"/>
              </a:ext>
            </a:extLst>
          </p:cNvPr>
          <p:cNvSpPr>
            <a:spLocks noGrp="1"/>
          </p:cNvSpPr>
          <p:nvPr>
            <p:ph type="title"/>
          </p:nvPr>
        </p:nvSpPr>
        <p:spPr/>
        <p:txBody>
          <a:bodyPr/>
          <a:lstStyle/>
          <a:p>
            <a:r>
              <a:rPr lang="en-US" dirty="0">
                <a:solidFill>
                  <a:schemeClr val="bg2"/>
                </a:solidFill>
              </a:rPr>
              <a:t>QQQ 4</a:t>
            </a:r>
          </a:p>
        </p:txBody>
      </p:sp>
      <p:sp>
        <p:nvSpPr>
          <p:cNvPr id="3" name="Content Placeholder 2">
            <a:extLst>
              <a:ext uri="{FF2B5EF4-FFF2-40B4-BE49-F238E27FC236}">
                <a16:creationId xmlns:a16="http://schemas.microsoft.com/office/drawing/2014/main" id="{BB8215F1-0F77-C571-FF25-597CC5A68613}"/>
              </a:ext>
            </a:extLst>
          </p:cNvPr>
          <p:cNvSpPr>
            <a:spLocks noGrp="1"/>
          </p:cNvSpPr>
          <p:nvPr>
            <p:ph idx="1"/>
          </p:nvPr>
        </p:nvSpPr>
        <p:spPr/>
        <p:txBody>
          <a:bodyPr>
            <a:normAutofit fontScale="70000" lnSpcReduction="20000"/>
          </a:bodyPr>
          <a:lstStyle/>
          <a:p>
            <a:pPr marL="0" indent="0">
              <a:buNone/>
            </a:pPr>
            <a:r>
              <a:rPr lang="en-US" dirty="0">
                <a:solidFill>
                  <a:schemeClr val="bg2"/>
                </a:solidFill>
              </a:rPr>
              <a:t>The p-value is formally defined as the probability of observing a test statistic as extreme or more extreme than the one observed, assuming that the null hypothesis is true. </a:t>
            </a:r>
          </a:p>
          <a:p>
            <a:pPr marL="0" indent="0">
              <a:buNone/>
            </a:pPr>
            <a:endParaRPr lang="en-US" dirty="0">
              <a:solidFill>
                <a:schemeClr val="bg2"/>
              </a:solidFill>
            </a:endParaRPr>
          </a:p>
          <a:p>
            <a:pPr marL="0" indent="0">
              <a:buNone/>
            </a:pPr>
            <a:r>
              <a:rPr lang="en-US" dirty="0">
                <a:solidFill>
                  <a:schemeClr val="bg2"/>
                </a:solidFill>
              </a:rPr>
              <a:t>More specifically:</a:t>
            </a:r>
          </a:p>
          <a:p>
            <a:pPr>
              <a:buFont typeface="Wingdings" pitchFamily="2" charset="2"/>
              <a:buChar char="Ø"/>
            </a:pPr>
            <a:r>
              <a:rPr lang="en-US" dirty="0">
                <a:solidFill>
                  <a:schemeClr val="bg2"/>
                </a:solidFill>
              </a:rPr>
              <a:t>It represents the probability of obtaining our observed results (or something more extreme) by random chance alone</a:t>
            </a:r>
          </a:p>
          <a:p>
            <a:pPr>
              <a:buFont typeface="Wingdings" pitchFamily="2" charset="2"/>
              <a:buChar char="Ø"/>
            </a:pPr>
            <a:r>
              <a:rPr lang="en-US" dirty="0">
                <a:solidFill>
                  <a:schemeClr val="bg2"/>
                </a:solidFill>
              </a:rPr>
              <a:t>It is calculated under the assumption that the null hypothesis is true</a:t>
            </a:r>
          </a:p>
          <a:p>
            <a:pPr>
              <a:buFont typeface="Wingdings" pitchFamily="2" charset="2"/>
              <a:buChar char="Ø"/>
            </a:pPr>
            <a:r>
              <a:rPr lang="en-US" dirty="0">
                <a:solidFill>
                  <a:schemeClr val="bg2"/>
                </a:solidFill>
              </a:rPr>
              <a:t>It helps us quantify the strength of evidence against the null hypothesis</a:t>
            </a:r>
          </a:p>
          <a:p>
            <a:pPr>
              <a:buFont typeface="Wingdings" pitchFamily="2" charset="2"/>
              <a:buChar char="Ø"/>
            </a:pPr>
            <a:r>
              <a:rPr lang="en-US" dirty="0">
                <a:solidFill>
                  <a:schemeClr val="bg2"/>
                </a:solidFill>
              </a:rPr>
              <a:t>The smaller the p-value, the more substantial the evidence against the null hypothesis</a:t>
            </a:r>
          </a:p>
          <a:p>
            <a:pPr marL="0" indent="0">
              <a:buNone/>
            </a:pPr>
            <a:endParaRPr lang="en-US" dirty="0">
              <a:solidFill>
                <a:schemeClr val="bg2"/>
              </a:solidFill>
            </a:endParaRPr>
          </a:p>
        </p:txBody>
      </p:sp>
      <p:sp>
        <p:nvSpPr>
          <p:cNvPr id="4" name="Text Placeholder 3">
            <a:extLst>
              <a:ext uri="{FF2B5EF4-FFF2-40B4-BE49-F238E27FC236}">
                <a16:creationId xmlns:a16="http://schemas.microsoft.com/office/drawing/2014/main" id="{6498ED76-F625-3E84-8BF3-C6F847C5C87C}"/>
              </a:ext>
            </a:extLst>
          </p:cNvPr>
          <p:cNvSpPr>
            <a:spLocks noGrp="1"/>
          </p:cNvSpPr>
          <p:nvPr>
            <p:ph type="body" sz="half" idx="2"/>
          </p:nvPr>
        </p:nvSpPr>
        <p:spPr/>
        <p:txBody>
          <a:bodyPr/>
          <a:lstStyle/>
          <a:p>
            <a:r>
              <a:rPr lang="en-US" dirty="0">
                <a:solidFill>
                  <a:schemeClr val="bg2"/>
                </a:solidFill>
              </a:rPr>
              <a:t>What is the formal definition of the "p-value"?</a:t>
            </a:r>
          </a:p>
        </p:txBody>
      </p:sp>
    </p:spTree>
    <p:extLst>
      <p:ext uri="{BB962C8B-B14F-4D97-AF65-F5344CB8AC3E}">
        <p14:creationId xmlns:p14="http://schemas.microsoft.com/office/powerpoint/2010/main" val="33787790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dissolv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dissolv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dissolv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dissolv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dissolv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dissolv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dissolve">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4AD0ED-45F1-4AB2-8C18-7DED238A0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430622-9855-482E-98A8-1FAECC909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15C76D5-716D-420A-ABDC-55BF6D9ED2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75420"/>
            <a:ext cx="9036544" cy="4093306"/>
            <a:chOff x="1" y="2075420"/>
            <a:chExt cx="12048729" cy="4093306"/>
          </a:xfrm>
        </p:grpSpPr>
        <p:sp>
          <p:nvSpPr>
            <p:cNvPr id="13" name="Oval 12">
              <a:extLst>
                <a:ext uri="{FF2B5EF4-FFF2-40B4-BE49-F238E27FC236}">
                  <a16:creationId xmlns:a16="http://schemas.microsoft.com/office/drawing/2014/main" id="{79875022-E2DB-4A9E-8832-E7009F0E4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BFBDCA6-4D2C-451E-8205-8C334DCEE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395B2B7-3263-461B-8800-669EBE884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727DC78-6D51-415D-878D-516F840FB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8405FB7A-34E4-454E-80C1-3AF31F600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56EC0F8-CE39-4C95-B52D-033DBF561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4DE3E9F-EE6B-E5A2-C001-6FC5A18489FB}"/>
              </a:ext>
            </a:extLst>
          </p:cNvPr>
          <p:cNvSpPr>
            <a:spLocks noGrp="1"/>
          </p:cNvSpPr>
          <p:nvPr>
            <p:ph type="ctrTitle"/>
          </p:nvPr>
        </p:nvSpPr>
        <p:spPr>
          <a:xfrm>
            <a:off x="1532494" y="609600"/>
            <a:ext cx="6172200" cy="2819399"/>
          </a:xfrm>
          <a:noFill/>
        </p:spPr>
        <p:txBody>
          <a:bodyPr anchor="b">
            <a:normAutofit/>
          </a:bodyPr>
          <a:lstStyle/>
          <a:p>
            <a:r>
              <a:rPr lang="en-US" sz="4200">
                <a:solidFill>
                  <a:schemeClr val="bg1"/>
                </a:solidFill>
              </a:rPr>
              <a:t>End Quick Quiz Questions</a:t>
            </a:r>
          </a:p>
        </p:txBody>
      </p:sp>
      <p:sp>
        <p:nvSpPr>
          <p:cNvPr id="3" name="Subtitle 2">
            <a:extLst>
              <a:ext uri="{FF2B5EF4-FFF2-40B4-BE49-F238E27FC236}">
                <a16:creationId xmlns:a16="http://schemas.microsoft.com/office/drawing/2014/main" id="{C481B2E3-0300-D8C6-F47D-1009D058FB2B}"/>
              </a:ext>
            </a:extLst>
          </p:cNvPr>
          <p:cNvSpPr>
            <a:spLocks noGrp="1"/>
          </p:cNvSpPr>
          <p:nvPr>
            <p:ph type="subTitle" idx="1"/>
          </p:nvPr>
        </p:nvSpPr>
        <p:spPr>
          <a:xfrm>
            <a:off x="1532494" y="3522428"/>
            <a:ext cx="6172200" cy="2607079"/>
          </a:xfrm>
          <a:noFill/>
        </p:spPr>
        <p:txBody>
          <a:bodyPr anchor="t">
            <a:normAutofit/>
          </a:bodyPr>
          <a:lstStyle/>
          <a:p>
            <a:r>
              <a:rPr lang="en-US" dirty="0">
                <a:solidFill>
                  <a:schemeClr val="bg1"/>
                </a:solidFill>
              </a:rPr>
              <a:t>Next: Testing a New Marketing Strategy’s Impact on Sales</a:t>
            </a:r>
          </a:p>
        </p:txBody>
      </p:sp>
      <p:sp>
        <p:nvSpPr>
          <p:cNvPr id="20" name="Rectangle 19">
            <a:extLst>
              <a:ext uri="{FF2B5EF4-FFF2-40B4-BE49-F238E27FC236}">
                <a16:creationId xmlns:a16="http://schemas.microsoft.com/office/drawing/2014/main" id="{73162FBC-1EE8-4355-8B2B-CB9A5B4BD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479052" y="1131512"/>
            <a:ext cx="2796461" cy="533439"/>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2940EF9-7ECF-49BA-8F14-5EBC7ADE07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44654" y="317578"/>
            <a:ext cx="411480" cy="549007"/>
            <a:chOff x="7029447" y="3514725"/>
            <a:chExt cx="1285875" cy="549007"/>
          </a:xfrm>
        </p:grpSpPr>
        <p:cxnSp>
          <p:nvCxnSpPr>
            <p:cNvPr id="23" name="Straight Connector 22">
              <a:extLst>
                <a:ext uri="{FF2B5EF4-FFF2-40B4-BE49-F238E27FC236}">
                  <a16:creationId xmlns:a16="http://schemas.microsoft.com/office/drawing/2014/main" id="{DF9A5AE3-5A1E-4528-BDC2-D32A66EFF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39C6801-3BB8-4C41-9385-D9CE4F1485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EA6929-FF51-4E95-8E16-80E9F371A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E91CBD-B19A-4299-90BD-CC3AB69766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26CE109B-4241-4CF1-B587-868774BB4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6140785"/>
            <a:ext cx="4571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DD107650-C271-404F-98D8-BB8E7E030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45785" y="5940560"/>
            <a:ext cx="1285875" cy="549007"/>
            <a:chOff x="7029447" y="3514725"/>
            <a:chExt cx="1285875" cy="549007"/>
          </a:xfrm>
        </p:grpSpPr>
        <p:cxnSp>
          <p:nvCxnSpPr>
            <p:cNvPr id="31" name="Straight Connector 30">
              <a:extLst>
                <a:ext uri="{FF2B5EF4-FFF2-40B4-BE49-F238E27FC236}">
                  <a16:creationId xmlns:a16="http://schemas.microsoft.com/office/drawing/2014/main" id="{41F01725-EDBB-493E-A610-EF9ACBABB2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C8E2A80-F420-488D-AE39-E20BC61B19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58A20B2-85E4-4C64-A75F-376DA772A4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8BDCE8-2392-4F5E-B6B4-AD19C903B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763765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14632-F0F6-8F49-BD5E-7CE3DC65A7CF}"/>
              </a:ext>
            </a:extLst>
          </p:cNvPr>
          <p:cNvSpPr>
            <a:spLocks noGrp="1"/>
          </p:cNvSpPr>
          <p:nvPr>
            <p:ph type="title"/>
          </p:nvPr>
        </p:nvSpPr>
        <p:spPr/>
        <p:txBody>
          <a:bodyPr>
            <a:normAutofit fontScale="90000"/>
          </a:bodyPr>
          <a:lstStyle/>
          <a:p>
            <a:r>
              <a:rPr lang="en-US" dirty="0">
                <a:solidFill>
                  <a:schemeClr val="bg2"/>
                </a:solidFill>
              </a:rPr>
              <a:t>Testing a New Marketing Strategy's Impact on Sales</a:t>
            </a:r>
          </a:p>
        </p:txBody>
      </p:sp>
      <p:sp>
        <p:nvSpPr>
          <p:cNvPr id="3" name="Text Placeholder 2">
            <a:extLst>
              <a:ext uri="{FF2B5EF4-FFF2-40B4-BE49-F238E27FC236}">
                <a16:creationId xmlns:a16="http://schemas.microsoft.com/office/drawing/2014/main" id="{B51846B3-D155-8217-0811-C3278A9ED6EF}"/>
              </a:ext>
            </a:extLst>
          </p:cNvPr>
          <p:cNvSpPr>
            <a:spLocks noGrp="1"/>
          </p:cNvSpPr>
          <p:nvPr>
            <p:ph type="body" idx="1"/>
          </p:nvPr>
        </p:nvSpPr>
        <p:spPr/>
        <p:txBody>
          <a:bodyPr/>
          <a:lstStyle/>
          <a:p>
            <a:r>
              <a:rPr lang="en-US" dirty="0">
                <a:solidFill>
                  <a:schemeClr val="bg2"/>
                </a:solidFill>
              </a:rPr>
              <a:t>Statistical Significance:</a:t>
            </a:r>
          </a:p>
        </p:txBody>
      </p:sp>
      <p:graphicFrame>
        <p:nvGraphicFramePr>
          <p:cNvPr id="8" name="Content Placeholder 3">
            <a:extLst>
              <a:ext uri="{FF2B5EF4-FFF2-40B4-BE49-F238E27FC236}">
                <a16:creationId xmlns:a16="http://schemas.microsoft.com/office/drawing/2014/main" id="{278FCE11-1DFF-7634-A4E9-BDE075BE64AA}"/>
              </a:ext>
            </a:extLst>
          </p:cNvPr>
          <p:cNvGraphicFramePr>
            <a:graphicFrameLocks noGrp="1"/>
          </p:cNvGraphicFramePr>
          <p:nvPr>
            <p:ph sz="half" idx="2"/>
            <p:extLst>
              <p:ext uri="{D42A27DB-BD31-4B8C-83A1-F6EECF244321}">
                <p14:modId xmlns:p14="http://schemas.microsoft.com/office/powerpoint/2010/main" val="1609750206"/>
              </p:ext>
            </p:extLst>
          </p:nvPr>
        </p:nvGraphicFramePr>
        <p:xfrm>
          <a:off x="457200" y="2174875"/>
          <a:ext cx="4040188" cy="3951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4">
            <a:extLst>
              <a:ext uri="{FF2B5EF4-FFF2-40B4-BE49-F238E27FC236}">
                <a16:creationId xmlns:a16="http://schemas.microsoft.com/office/drawing/2014/main" id="{32F747B9-8FBF-8382-CDCC-68AC4D9DBC1F}"/>
              </a:ext>
            </a:extLst>
          </p:cNvPr>
          <p:cNvSpPr>
            <a:spLocks noGrp="1"/>
          </p:cNvSpPr>
          <p:nvPr>
            <p:ph type="body" sz="quarter" idx="3"/>
          </p:nvPr>
        </p:nvSpPr>
        <p:spPr/>
        <p:txBody>
          <a:bodyPr/>
          <a:lstStyle/>
          <a:p>
            <a:r>
              <a:rPr lang="en-US" dirty="0">
                <a:solidFill>
                  <a:schemeClr val="bg2"/>
                </a:solidFill>
              </a:rPr>
              <a:t>Practical Significance:</a:t>
            </a:r>
          </a:p>
        </p:txBody>
      </p:sp>
      <p:sp>
        <p:nvSpPr>
          <p:cNvPr id="6" name="Content Placeholder 5">
            <a:extLst>
              <a:ext uri="{FF2B5EF4-FFF2-40B4-BE49-F238E27FC236}">
                <a16:creationId xmlns:a16="http://schemas.microsoft.com/office/drawing/2014/main" id="{16C8F153-127E-8040-318E-8307309C84DB}"/>
              </a:ext>
            </a:extLst>
          </p:cNvPr>
          <p:cNvSpPr>
            <a:spLocks noGrp="1"/>
          </p:cNvSpPr>
          <p:nvPr>
            <p:ph sz="quarter" idx="4"/>
          </p:nvPr>
        </p:nvSpPr>
        <p:spPr/>
        <p:txBody>
          <a:bodyPr>
            <a:normAutofit fontScale="85000" lnSpcReduction="20000"/>
          </a:bodyPr>
          <a:lstStyle/>
          <a:p>
            <a:r>
              <a:rPr lang="en-US" dirty="0">
                <a:solidFill>
                  <a:schemeClr val="bg2"/>
                </a:solidFill>
              </a:rPr>
              <a:t>The new strategy costs $5.00 per day to implement</a:t>
            </a:r>
          </a:p>
          <a:p>
            <a:r>
              <a:rPr lang="en-US" dirty="0">
                <a:solidFill>
                  <a:schemeClr val="bg2"/>
                </a:solidFill>
              </a:rPr>
              <a:t>Even at the higher end of our confidence interval ($1.60 increase in mean sales), the cost ($5.00) exceeds the increase in sales</a:t>
            </a:r>
          </a:p>
          <a:p>
            <a:r>
              <a:rPr lang="en-US" dirty="0">
                <a:solidFill>
                  <a:schemeClr val="bg2"/>
                </a:solidFill>
              </a:rPr>
              <a:t>At the lower end ($1.23 increase), the situation is even worse</a:t>
            </a:r>
          </a:p>
          <a:p>
            <a:r>
              <a:rPr lang="en-US" dirty="0">
                <a:solidFill>
                  <a:schemeClr val="bg2"/>
                </a:solidFill>
              </a:rPr>
              <a:t>Therefore, while the sales increase is statistically significant, it is not practically substantial because implementing the strategy would result in a net loss:</a:t>
            </a:r>
          </a:p>
        </p:txBody>
      </p:sp>
    </p:spTree>
    <p:extLst>
      <p:ext uri="{BB962C8B-B14F-4D97-AF65-F5344CB8AC3E}">
        <p14:creationId xmlns:p14="http://schemas.microsoft.com/office/powerpoint/2010/main" val="18154876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 calcmode="lin" valueType="num">
                                      <p:cBhvr>
                                        <p:cTn id="25"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26" dur="500" fill="hold"/>
                                        <p:tgtEl>
                                          <p:spTgt spid="6">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anim calcmode="lin" valueType="num">
                                      <p:cBhvr>
                                        <p:cTn id="31"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32" dur="500" fill="hold"/>
                                        <p:tgtEl>
                                          <p:spTgt spid="6">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7" presetClass="entr" presetSubtype="10" fill="hold" grpId="0"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 calcmode="lin" valueType="num">
                                      <p:cBhvr>
                                        <p:cTn id="37"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38" dur="500" fill="hold"/>
                                        <p:tgtEl>
                                          <p:spTgt spid="6">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7" presetClass="entr" presetSubtype="10" fill="hold" grpId="0" nodeType="clickEffect">
                                  <p:stCondLst>
                                    <p:cond delay="0"/>
                                  </p:stCondLst>
                                  <p:childTnLst>
                                    <p:set>
                                      <p:cBhvr>
                                        <p:cTn id="42" dur="1" fill="hold">
                                          <p:stCondLst>
                                            <p:cond delay="0"/>
                                          </p:stCondLst>
                                        </p:cTn>
                                        <p:tgtEl>
                                          <p:spTgt spid="6">
                                            <p:txEl>
                                              <p:pRg st="3" end="3"/>
                                            </p:txEl>
                                          </p:spTgt>
                                        </p:tgtEl>
                                        <p:attrNameLst>
                                          <p:attrName>style.visibility</p:attrName>
                                        </p:attrNameLst>
                                      </p:cBhvr>
                                      <p:to>
                                        <p:strVal val="visible"/>
                                      </p:to>
                                    </p:set>
                                    <p:anim calcmode="lin" valueType="num">
                                      <p:cBhvr>
                                        <p:cTn id="43" dur="500" fill="hold"/>
                                        <p:tgtEl>
                                          <p:spTgt spid="6">
                                            <p:txEl>
                                              <p:pRg st="3" end="3"/>
                                            </p:txEl>
                                          </p:spTgt>
                                        </p:tgtEl>
                                        <p:attrNameLst>
                                          <p:attrName>ppt_w</p:attrName>
                                        </p:attrNameLst>
                                      </p:cBhvr>
                                      <p:tavLst>
                                        <p:tav tm="0">
                                          <p:val>
                                            <p:fltVal val="0"/>
                                          </p:val>
                                        </p:tav>
                                        <p:tav tm="100000">
                                          <p:val>
                                            <p:strVal val="#ppt_w"/>
                                          </p:val>
                                        </p:tav>
                                      </p:tavLst>
                                    </p:anim>
                                    <p:anim calcmode="lin" valueType="num">
                                      <p:cBhvr>
                                        <p:cTn id="44" dur="500" fill="hold"/>
                                        <p:tgtEl>
                                          <p:spTgt spid="6">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Graphic spid="8" grpId="0">
        <p:bldAsOne/>
      </p:bldGraphic>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FFDA2-C7B2-C84E-C0A4-202E541A13EA}"/>
              </a:ext>
            </a:extLst>
          </p:cNvPr>
          <p:cNvSpPr>
            <a:spLocks noGrp="1"/>
          </p:cNvSpPr>
          <p:nvPr>
            <p:ph type="title"/>
          </p:nvPr>
        </p:nvSpPr>
        <p:spPr/>
        <p:txBody>
          <a:bodyPr/>
          <a:lstStyle/>
          <a:p>
            <a:r>
              <a:rPr lang="en-US" dirty="0">
                <a:solidFill>
                  <a:schemeClr val="bg2"/>
                </a:solidFill>
              </a:rPr>
              <a:t>Testing a New Marketing Strategy's Impact on Sales</a:t>
            </a:r>
          </a:p>
        </p:txBody>
      </p:sp>
      <p:sp>
        <p:nvSpPr>
          <p:cNvPr id="3" name="Content Placeholder 2">
            <a:extLst>
              <a:ext uri="{FF2B5EF4-FFF2-40B4-BE49-F238E27FC236}">
                <a16:creationId xmlns:a16="http://schemas.microsoft.com/office/drawing/2014/main" id="{574ADBC7-018B-9EE8-241A-1F6A7D22F506}"/>
              </a:ext>
            </a:extLst>
          </p:cNvPr>
          <p:cNvSpPr>
            <a:spLocks noGrp="1"/>
          </p:cNvSpPr>
          <p:nvPr>
            <p:ph idx="1"/>
          </p:nvPr>
        </p:nvSpPr>
        <p:spPr/>
        <p:txBody>
          <a:bodyPr anchor="ctr"/>
          <a:lstStyle/>
          <a:p>
            <a:pPr algn="ctr">
              <a:lnSpc>
                <a:spcPct val="150000"/>
              </a:lnSpc>
              <a:buFont typeface="Wingdings" pitchFamily="2" charset="2"/>
              <a:buChar char="Ø"/>
            </a:pPr>
            <a:r>
              <a:rPr lang="en-US" dirty="0">
                <a:solidFill>
                  <a:schemeClr val="bg2"/>
                </a:solidFill>
              </a:rPr>
              <a:t>Best case: $1.60 increase - $5.00 cost = </a:t>
            </a:r>
            <a:r>
              <a:rPr lang="en-US" u="sng" dirty="0">
                <a:solidFill>
                  <a:schemeClr val="bg2"/>
                </a:solidFill>
              </a:rPr>
              <a:t>-$3.40 per d</a:t>
            </a:r>
            <a:r>
              <a:rPr lang="en-US" dirty="0">
                <a:solidFill>
                  <a:schemeClr val="bg2"/>
                </a:solidFill>
              </a:rPr>
              <a:t>ay</a:t>
            </a:r>
          </a:p>
          <a:p>
            <a:pPr algn="ctr">
              <a:lnSpc>
                <a:spcPct val="150000"/>
              </a:lnSpc>
              <a:buFont typeface="Wingdings" pitchFamily="2" charset="2"/>
              <a:buChar char="Ø"/>
            </a:pPr>
            <a:r>
              <a:rPr lang="en-US" dirty="0">
                <a:solidFill>
                  <a:schemeClr val="bg2"/>
                </a:solidFill>
              </a:rPr>
              <a:t>Worst case: $1.23 increase - $5.00 cost = </a:t>
            </a:r>
            <a:r>
              <a:rPr lang="en-US" u="sng" dirty="0">
                <a:solidFill>
                  <a:schemeClr val="bg2"/>
                </a:solidFill>
              </a:rPr>
              <a:t>-$3.77 per day</a:t>
            </a:r>
          </a:p>
        </p:txBody>
      </p:sp>
      <p:sp>
        <p:nvSpPr>
          <p:cNvPr id="4" name="Text Placeholder 3">
            <a:extLst>
              <a:ext uri="{FF2B5EF4-FFF2-40B4-BE49-F238E27FC236}">
                <a16:creationId xmlns:a16="http://schemas.microsoft.com/office/drawing/2014/main" id="{16FD02E0-AF5E-9478-A52C-95D08197C0B2}"/>
              </a:ext>
            </a:extLst>
          </p:cNvPr>
          <p:cNvSpPr>
            <a:spLocks noGrp="1"/>
          </p:cNvSpPr>
          <p:nvPr>
            <p:ph type="body" sz="half" idx="2"/>
          </p:nvPr>
        </p:nvSpPr>
        <p:spPr/>
        <p:txBody>
          <a:bodyPr/>
          <a:lstStyle/>
          <a:p>
            <a:r>
              <a:rPr lang="en-US" b="1" dirty="0">
                <a:solidFill>
                  <a:schemeClr val="bg2"/>
                </a:solidFill>
              </a:rPr>
              <a:t>Conclusion</a:t>
            </a:r>
            <a:r>
              <a:rPr lang="en-US" dirty="0">
                <a:solidFill>
                  <a:schemeClr val="bg2"/>
                </a:solidFill>
              </a:rPr>
              <a:t>: </a:t>
            </a:r>
          </a:p>
          <a:p>
            <a:r>
              <a:rPr lang="en-US" dirty="0">
                <a:solidFill>
                  <a:schemeClr val="bg2"/>
                </a:solidFill>
              </a:rPr>
              <a:t>While we can be confident that the new marketing strategy does increase sales (statistical significance), the increase is not significant enough to justify the implementation cost (lack of practical importance). The company would lose money by implementing this strategy despite its proven ability to increase sales.</a:t>
            </a:r>
          </a:p>
          <a:p>
            <a:endParaRPr lang="en-US" dirty="0">
              <a:solidFill>
                <a:schemeClr val="bg2"/>
              </a:solidFill>
            </a:endParaRPr>
          </a:p>
          <a:p>
            <a:r>
              <a:rPr lang="en-US" dirty="0">
                <a:solidFill>
                  <a:schemeClr val="bg2"/>
                </a:solidFill>
              </a:rPr>
              <a:t>This example illustrates a key principle in statistical analysis: statistical significance does not always equate to practical relevance. For sound decision-making, businesses should consider both types of significance.</a:t>
            </a:r>
          </a:p>
        </p:txBody>
      </p:sp>
    </p:spTree>
    <p:extLst>
      <p:ext uri="{BB962C8B-B14F-4D97-AF65-F5344CB8AC3E}">
        <p14:creationId xmlns:p14="http://schemas.microsoft.com/office/powerpoint/2010/main" val="2138696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p:cTn id="19" dur="500" decel="50000" fill="hold">
                                          <p:stCondLst>
                                            <p:cond delay="0"/>
                                          </p:stCondLst>
                                        </p:cTn>
                                        <p:tgtEl>
                                          <p:spTgt spid="4">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4">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4">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4">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4">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4">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4">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grpId="0"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anim calcmode="lin" valueType="num">
                                      <p:cBhvr>
                                        <p:cTn id="31" dur="500" decel="50000" fill="hold">
                                          <p:stCondLst>
                                            <p:cond delay="0"/>
                                          </p:stCondLst>
                                        </p:cTn>
                                        <p:tgtEl>
                                          <p:spTgt spid="4">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4">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4">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4">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4">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4">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4">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4">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grpId="0" nodeType="click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anim calcmode="lin" valueType="num">
                                      <p:cBhvr>
                                        <p:cTn id="43" dur="500" decel="50000" fill="hold">
                                          <p:stCondLst>
                                            <p:cond delay="0"/>
                                          </p:stCondLst>
                                        </p:cTn>
                                        <p:tgtEl>
                                          <p:spTgt spid="4">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4">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4">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4">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4">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4">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4">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4">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grpId="0" nodeType="clickEffect">
                                  <p:stCondLst>
                                    <p:cond delay="0"/>
                                  </p:stCondLst>
                                  <p:childTnLst>
                                    <p:set>
                                      <p:cBhvr>
                                        <p:cTn id="54" dur="1" fill="hold">
                                          <p:stCondLst>
                                            <p:cond delay="0"/>
                                          </p:stCondLst>
                                        </p:cTn>
                                        <p:tgtEl>
                                          <p:spTgt spid="3">
                                            <p:txEl>
                                              <p:pRg st="0" end="0"/>
                                            </p:txEl>
                                          </p:spTgt>
                                        </p:tgtEl>
                                        <p:attrNameLst>
                                          <p:attrName>style.visibility</p:attrName>
                                        </p:attrNameLst>
                                      </p:cBhvr>
                                      <p:to>
                                        <p:strVal val="visible"/>
                                      </p:to>
                                    </p:set>
                                    <p:anim calcmode="lin" valueType="num">
                                      <p:cBhvr>
                                        <p:cTn id="55"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58"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3">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5" presetClass="entr" presetSubtype="0" fill="hold" grpId="0" nodeType="clickEffect">
                                  <p:stCondLst>
                                    <p:cond delay="0"/>
                                  </p:stCondLst>
                                  <p:childTnLst>
                                    <p:set>
                                      <p:cBhvr>
                                        <p:cTn id="66" dur="1" fill="hold">
                                          <p:stCondLst>
                                            <p:cond delay="0"/>
                                          </p:stCondLst>
                                        </p:cTn>
                                        <p:tgtEl>
                                          <p:spTgt spid="3">
                                            <p:txEl>
                                              <p:pRg st="1" end="1"/>
                                            </p:txEl>
                                          </p:spTgt>
                                        </p:tgtEl>
                                        <p:attrNameLst>
                                          <p:attrName>style.visibility</p:attrName>
                                        </p:attrNameLst>
                                      </p:cBhvr>
                                      <p:to>
                                        <p:strVal val="visible"/>
                                      </p:to>
                                    </p:set>
                                    <p:anim calcmode="lin" valueType="num">
                                      <p:cBhvr>
                                        <p:cTn id="67"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70"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578</TotalTime>
  <Words>3906</Words>
  <Application>Microsoft Macintosh PowerPoint</Application>
  <PresentationFormat>On-screen Show (4:3)</PresentationFormat>
  <Paragraphs>331</Paragraphs>
  <Slides>48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Aptos</vt:lpstr>
      <vt:lpstr>Arial</vt:lpstr>
      <vt:lpstr>Calibri</vt:lpstr>
      <vt:lpstr>Wingdings</vt:lpstr>
      <vt:lpstr>Office Theme</vt:lpstr>
      <vt:lpstr>For Live Session: Unit 2</vt:lpstr>
      <vt:lpstr>Quick Quiz Questions</vt:lpstr>
      <vt:lpstr>QQQ 1</vt:lpstr>
      <vt:lpstr>QQQ 2</vt:lpstr>
      <vt:lpstr>QQQ 3 </vt:lpstr>
      <vt:lpstr>QQQ 4</vt:lpstr>
      <vt:lpstr>End Quick Quiz Questions</vt:lpstr>
      <vt:lpstr>Testing a New Marketing Strategy's Impact on Sales</vt:lpstr>
      <vt:lpstr>Testing a New Marketing Strategy's Impact on Sales</vt:lpstr>
      <vt:lpstr>Central Limit Theorem Simulation Results and Analysis</vt:lpstr>
      <vt:lpstr>Comparative Analysis Across Sample Sizes</vt:lpstr>
      <vt:lpstr>Comparative Analysis Across Sample Sizes</vt:lpstr>
      <vt:lpstr>Comparative Analysis Across Sample Sizes</vt:lpstr>
      <vt:lpstr>Comparative Analysis Across Sample Sizes - Conclusions</vt:lpstr>
      <vt:lpstr>Beach Comber Statistical Analysis</vt:lpstr>
      <vt:lpstr>Beach Comber Statistical Analysis</vt:lpstr>
      <vt:lpstr>Hypothesis Testing</vt:lpstr>
      <vt:lpstr>Hypothesis Testing</vt:lpstr>
      <vt:lpstr>Hypothesis Testing</vt:lpstr>
      <vt:lpstr>Hypothesis Testing</vt:lpstr>
      <vt:lpstr>Hypothesis Testing - Comparison of Methods</vt:lpstr>
      <vt:lpstr>Age Discrimination Statistical Analysis</vt:lpstr>
      <vt:lpstr>Step 1: Initial Setup and Hypotheses</vt:lpstr>
      <vt:lpstr>Step 3: Permutation Analysis</vt:lpstr>
      <vt:lpstr>Part B: Two-Sample t-Test Analysis</vt:lpstr>
      <vt:lpstr>Step 3: Test Statistics and Results</vt:lpstr>
      <vt:lpstr>Part B: Two-Sample t-Test Analysis</vt:lpstr>
      <vt:lpstr>Scope of Inference</vt:lpstr>
      <vt:lpstr>Causation vs. Association</vt:lpstr>
      <vt:lpstr>Practical Significance</vt:lpstr>
      <vt:lpstr>Creativity Analysis</vt:lpstr>
      <vt:lpstr>Objectives of the Analysis</vt:lpstr>
      <vt:lpstr>Methodology</vt:lpstr>
      <vt:lpstr>Descriptive Statistics</vt:lpstr>
      <vt:lpstr>Data Visualization</vt:lpstr>
      <vt:lpstr>Data Visualization</vt:lpstr>
      <vt:lpstr>Two-Sample T-Test Results</vt:lpstr>
      <vt:lpstr>Key Insights and Practical Implications</vt:lpstr>
      <vt:lpstr>Practical vs. Statistical Significance</vt:lpstr>
      <vt:lpstr>Conclusion and Next Steps</vt:lpstr>
      <vt:lpstr>Interactive Demo and Q&amp;A</vt:lpstr>
      <vt:lpstr>Key Takeaways from Statistical Foundations Unit 2</vt:lpstr>
      <vt:lpstr>Key Takeaways from Statistical Foundations Unit 2</vt:lpstr>
      <vt:lpstr>Key Takeaways from Statistical Foundations Unit 2</vt:lpstr>
      <vt:lpstr>Questions for Further Discussion</vt:lpstr>
      <vt:lpstr>Questions for Further Discussion</vt:lpstr>
      <vt:lpstr>Looking Forward</vt:lpstr>
      <vt:lpstr>Thank you for your attention.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Rocha, Jonathan</cp:lastModifiedBy>
  <cp:revision>29</cp:revision>
  <cp:lastPrinted>2025-01-16T15:29:43Z</cp:lastPrinted>
  <dcterms:created xsi:type="dcterms:W3CDTF">2013-01-27T09:14:16Z</dcterms:created>
  <dcterms:modified xsi:type="dcterms:W3CDTF">2025-01-16T17:52:43Z</dcterms:modified>
  <cp:category/>
</cp:coreProperties>
</file>