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5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ags/tag6.xml" ContentType="application/vnd.openxmlformats-officedocument.presentationml.tag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7.xml" ContentType="application/vnd.openxmlformats-officedocument.presentationml.tags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8.xml" ContentType="application/vnd.openxmlformats-officedocument.presentationml.tags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9.xml" ContentType="application/vnd.openxmlformats-officedocument.presentationml.tags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tags/tag10.xml" ContentType="application/vnd.openxmlformats-officedocument.presentationml.tags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4641"/>
  </p:normalViewPr>
  <p:slideViewPr>
    <p:cSldViewPr>
      <p:cViewPr varScale="1">
        <p:scale>
          <a:sx n="146" d="100"/>
          <a:sy n="146" d="100"/>
        </p:scale>
        <p:origin x="10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DD9044-8D79-7B4B-AC70-9DA2B5A1F755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085CF6-2406-D442-8E0C-987F3659482A}">
      <dgm:prSet/>
      <dgm:spPr/>
      <dgm:t>
        <a:bodyPr/>
        <a:lstStyle/>
        <a:p>
          <a:r>
            <a:rPr lang="en-US" b="1"/>
            <a:t>Executive Summary</a:t>
          </a:r>
          <a:endParaRPr lang="en-US"/>
        </a:p>
      </dgm:t>
    </dgm:pt>
    <dgm:pt modelId="{31CCA329-57B2-8243-8128-1181A9BF2BC0}" type="parTrans" cxnId="{E8FC3F85-21A0-0B49-B212-1B8EE209016A}">
      <dgm:prSet/>
      <dgm:spPr/>
      <dgm:t>
        <a:bodyPr/>
        <a:lstStyle/>
        <a:p>
          <a:endParaRPr lang="en-US"/>
        </a:p>
      </dgm:t>
    </dgm:pt>
    <dgm:pt modelId="{79055BE3-F7EB-7140-AB88-63569873E764}" type="sibTrans" cxnId="{E8FC3F85-21A0-0B49-B212-1B8EE209016A}">
      <dgm:prSet/>
      <dgm:spPr/>
      <dgm:t>
        <a:bodyPr/>
        <a:lstStyle/>
        <a:p>
          <a:endParaRPr lang="en-US"/>
        </a:p>
      </dgm:t>
    </dgm:pt>
    <dgm:pt modelId="{B3EBABBD-535D-4E42-A722-CC71F40FA794}" type="pres">
      <dgm:prSet presAssocID="{47DD9044-8D79-7B4B-AC70-9DA2B5A1F755}" presName="linear" presStyleCnt="0">
        <dgm:presLayoutVars>
          <dgm:animLvl val="lvl"/>
          <dgm:resizeHandles val="exact"/>
        </dgm:presLayoutVars>
      </dgm:prSet>
      <dgm:spPr/>
    </dgm:pt>
    <dgm:pt modelId="{36D6A1F6-6EDF-0E43-A4BF-851B0AB96A39}" type="pres">
      <dgm:prSet presAssocID="{C9085CF6-2406-D442-8E0C-987F3659482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49C4939-835F-0B47-B200-3E1DC6A81248}" type="presOf" srcId="{C9085CF6-2406-D442-8E0C-987F3659482A}" destId="{36D6A1F6-6EDF-0E43-A4BF-851B0AB96A39}" srcOrd="0" destOrd="0" presId="urn:microsoft.com/office/officeart/2005/8/layout/vList2"/>
    <dgm:cxn modelId="{29F1B646-E8AB-064A-A7FD-74F5D258220D}" type="presOf" srcId="{47DD9044-8D79-7B4B-AC70-9DA2B5A1F755}" destId="{B3EBABBD-535D-4E42-A722-CC71F40FA794}" srcOrd="0" destOrd="0" presId="urn:microsoft.com/office/officeart/2005/8/layout/vList2"/>
    <dgm:cxn modelId="{E8FC3F85-21A0-0B49-B212-1B8EE209016A}" srcId="{47DD9044-8D79-7B4B-AC70-9DA2B5A1F755}" destId="{C9085CF6-2406-D442-8E0C-987F3659482A}" srcOrd="0" destOrd="0" parTransId="{31CCA329-57B2-8243-8128-1181A9BF2BC0}" sibTransId="{79055BE3-F7EB-7140-AB88-63569873E764}"/>
    <dgm:cxn modelId="{3BC15964-2504-C64E-B83D-367BD2AF0C2E}" type="presParOf" srcId="{B3EBABBD-535D-4E42-A722-CC71F40FA794}" destId="{36D6A1F6-6EDF-0E43-A4BF-851B0AB96A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2C5E92A-80CF-4907-A4E4-181470D89A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6BAF1D9-70AD-4A53-9B63-8EEFCAFF1195}">
      <dgm:prSet/>
      <dgm:spPr/>
      <dgm:t>
        <a:bodyPr/>
        <a:lstStyle/>
        <a:p>
          <a:r>
            <a:rPr lang="en-US" dirty="0"/>
            <a:t>These visualizations show the relationship between experience and attrition</a:t>
          </a:r>
        </a:p>
      </dgm:t>
    </dgm:pt>
    <dgm:pt modelId="{D3F7DDF3-3858-427F-A98E-26E1B6980D1D}" type="parTrans" cxnId="{06A98E07-0BF6-4069-9402-47AC71BCA13D}">
      <dgm:prSet/>
      <dgm:spPr/>
      <dgm:t>
        <a:bodyPr/>
        <a:lstStyle/>
        <a:p>
          <a:endParaRPr lang="en-US"/>
        </a:p>
      </dgm:t>
    </dgm:pt>
    <dgm:pt modelId="{56B6193E-E670-4EA4-B128-63A81548F761}" type="sibTrans" cxnId="{06A98E07-0BF6-4069-9402-47AC71BCA13D}">
      <dgm:prSet/>
      <dgm:spPr/>
      <dgm:t>
        <a:bodyPr/>
        <a:lstStyle/>
        <a:p>
          <a:endParaRPr lang="en-US"/>
        </a:p>
      </dgm:t>
    </dgm:pt>
    <dgm:pt modelId="{6A70935C-942C-43F3-AC77-DBAA89282CA0}">
      <dgm:prSet/>
      <dgm:spPr/>
      <dgm:t>
        <a:bodyPr/>
        <a:lstStyle/>
        <a:p>
          <a:r>
            <a:rPr lang="en-US" dirty="0"/>
            <a:t>Correlation analysis results (-0.167) </a:t>
          </a:r>
        </a:p>
      </dgm:t>
    </dgm:pt>
    <dgm:pt modelId="{AD57AA60-BF86-4268-9303-22CFAC0237C6}" type="parTrans" cxnId="{14D47562-515C-483F-AD9E-BB9022D87F9E}">
      <dgm:prSet/>
      <dgm:spPr/>
      <dgm:t>
        <a:bodyPr/>
        <a:lstStyle/>
        <a:p>
          <a:endParaRPr lang="en-US"/>
        </a:p>
      </dgm:t>
    </dgm:pt>
    <dgm:pt modelId="{88883B75-2127-47D8-B869-F1CB3E6F5908}" type="sibTrans" cxnId="{14D47562-515C-483F-AD9E-BB9022D87F9E}">
      <dgm:prSet/>
      <dgm:spPr/>
      <dgm:t>
        <a:bodyPr/>
        <a:lstStyle/>
        <a:p>
          <a:endParaRPr lang="en-US"/>
        </a:p>
      </dgm:t>
    </dgm:pt>
    <dgm:pt modelId="{DC30E72C-6CB7-4B56-8AE1-0005D384DAB6}">
      <dgm:prSet/>
      <dgm:spPr/>
      <dgm:t>
        <a:bodyPr/>
        <a:lstStyle/>
        <a:p>
          <a:r>
            <a:rPr lang="en-US" dirty="0"/>
            <a:t>Less experienced employees are significantly more likely to leave</a:t>
          </a:r>
        </a:p>
      </dgm:t>
    </dgm:pt>
    <dgm:pt modelId="{AEB8C005-63BD-421B-BF77-77A66B829F43}" type="parTrans" cxnId="{3F191A12-4EF8-4D3E-B750-272E0662E563}">
      <dgm:prSet/>
      <dgm:spPr/>
      <dgm:t>
        <a:bodyPr/>
        <a:lstStyle/>
        <a:p>
          <a:endParaRPr lang="en-US"/>
        </a:p>
      </dgm:t>
    </dgm:pt>
    <dgm:pt modelId="{12EF1DF3-8EC0-480C-ADDA-CA5597124CB6}" type="sibTrans" cxnId="{3F191A12-4EF8-4D3E-B750-272E0662E563}">
      <dgm:prSet/>
      <dgm:spPr/>
      <dgm:t>
        <a:bodyPr/>
        <a:lstStyle/>
        <a:p>
          <a:endParaRPr lang="en-US"/>
        </a:p>
      </dgm:t>
    </dgm:pt>
    <dgm:pt modelId="{24239EC8-7E24-2049-AF0F-AEA7F4C89C93}" type="pres">
      <dgm:prSet presAssocID="{32C5E92A-80CF-4907-A4E4-181470D89A7A}" presName="linear" presStyleCnt="0">
        <dgm:presLayoutVars>
          <dgm:animLvl val="lvl"/>
          <dgm:resizeHandles val="exact"/>
        </dgm:presLayoutVars>
      </dgm:prSet>
      <dgm:spPr/>
    </dgm:pt>
    <dgm:pt modelId="{2C1E52A4-0CFE-6848-B2E6-D55AD66069C1}" type="pres">
      <dgm:prSet presAssocID="{E6BAF1D9-70AD-4A53-9B63-8EEFCAFF11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2B0CA6D-3C91-4547-9BD7-C36EA70572CF}" type="pres">
      <dgm:prSet presAssocID="{56B6193E-E670-4EA4-B128-63A81548F761}" presName="spacer" presStyleCnt="0"/>
      <dgm:spPr/>
    </dgm:pt>
    <dgm:pt modelId="{FC4A4FA3-FC86-614A-9FDD-CDF5161874BE}" type="pres">
      <dgm:prSet presAssocID="{6A70935C-942C-43F3-AC77-DBAA89282C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F1A680-C0B3-0546-8588-CBB5F0F0FA89}" type="pres">
      <dgm:prSet presAssocID="{88883B75-2127-47D8-B869-F1CB3E6F5908}" presName="spacer" presStyleCnt="0"/>
      <dgm:spPr/>
    </dgm:pt>
    <dgm:pt modelId="{06453F1C-17E2-9643-BB0F-1DF31129387C}" type="pres">
      <dgm:prSet presAssocID="{DC30E72C-6CB7-4B56-8AE1-0005D384DAB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6A98E07-0BF6-4069-9402-47AC71BCA13D}" srcId="{32C5E92A-80CF-4907-A4E4-181470D89A7A}" destId="{E6BAF1D9-70AD-4A53-9B63-8EEFCAFF1195}" srcOrd="0" destOrd="0" parTransId="{D3F7DDF3-3858-427F-A98E-26E1B6980D1D}" sibTransId="{56B6193E-E670-4EA4-B128-63A81548F761}"/>
    <dgm:cxn modelId="{3F191A12-4EF8-4D3E-B750-272E0662E563}" srcId="{32C5E92A-80CF-4907-A4E4-181470D89A7A}" destId="{DC30E72C-6CB7-4B56-8AE1-0005D384DAB6}" srcOrd="2" destOrd="0" parTransId="{AEB8C005-63BD-421B-BF77-77A66B829F43}" sibTransId="{12EF1DF3-8EC0-480C-ADDA-CA5597124CB6}"/>
    <dgm:cxn modelId="{3899733D-0305-254E-A7A8-4B2C2424C2AA}" type="presOf" srcId="{E6BAF1D9-70AD-4A53-9B63-8EEFCAFF1195}" destId="{2C1E52A4-0CFE-6848-B2E6-D55AD66069C1}" srcOrd="0" destOrd="0" presId="urn:microsoft.com/office/officeart/2005/8/layout/vList2"/>
    <dgm:cxn modelId="{F8891E4D-DA7D-724B-A98A-8DE8DAF259B2}" type="presOf" srcId="{6A70935C-942C-43F3-AC77-DBAA89282CA0}" destId="{FC4A4FA3-FC86-614A-9FDD-CDF5161874BE}" srcOrd="0" destOrd="0" presId="urn:microsoft.com/office/officeart/2005/8/layout/vList2"/>
    <dgm:cxn modelId="{14D47562-515C-483F-AD9E-BB9022D87F9E}" srcId="{32C5E92A-80CF-4907-A4E4-181470D89A7A}" destId="{6A70935C-942C-43F3-AC77-DBAA89282CA0}" srcOrd="1" destOrd="0" parTransId="{AD57AA60-BF86-4268-9303-22CFAC0237C6}" sibTransId="{88883B75-2127-47D8-B869-F1CB3E6F5908}"/>
    <dgm:cxn modelId="{47B91A71-B5DA-F440-B5C9-3399EAF653D1}" type="presOf" srcId="{32C5E92A-80CF-4907-A4E4-181470D89A7A}" destId="{24239EC8-7E24-2049-AF0F-AEA7F4C89C93}" srcOrd="0" destOrd="0" presId="urn:microsoft.com/office/officeart/2005/8/layout/vList2"/>
    <dgm:cxn modelId="{B62599A7-A660-0645-B23E-BBF753AB23D6}" type="presOf" srcId="{DC30E72C-6CB7-4B56-8AE1-0005D384DAB6}" destId="{06453F1C-17E2-9643-BB0F-1DF31129387C}" srcOrd="0" destOrd="0" presId="urn:microsoft.com/office/officeart/2005/8/layout/vList2"/>
    <dgm:cxn modelId="{9FDEAA24-AC23-AD48-9678-7F7CB7AFAA0D}" type="presParOf" srcId="{24239EC8-7E24-2049-AF0F-AEA7F4C89C93}" destId="{2C1E52A4-0CFE-6848-B2E6-D55AD66069C1}" srcOrd="0" destOrd="0" presId="urn:microsoft.com/office/officeart/2005/8/layout/vList2"/>
    <dgm:cxn modelId="{CF30EA7D-6C24-DE43-99C6-CC4D8DB8FBB3}" type="presParOf" srcId="{24239EC8-7E24-2049-AF0F-AEA7F4C89C93}" destId="{52B0CA6D-3C91-4547-9BD7-C36EA70572CF}" srcOrd="1" destOrd="0" presId="urn:microsoft.com/office/officeart/2005/8/layout/vList2"/>
    <dgm:cxn modelId="{967715CF-D716-6749-A51E-4286AECEBA5E}" type="presParOf" srcId="{24239EC8-7E24-2049-AF0F-AEA7F4C89C93}" destId="{FC4A4FA3-FC86-614A-9FDD-CDF5161874BE}" srcOrd="2" destOrd="0" presId="urn:microsoft.com/office/officeart/2005/8/layout/vList2"/>
    <dgm:cxn modelId="{0CC001A1-8410-7C4D-99F1-E93E52C3DDCF}" type="presParOf" srcId="{24239EC8-7E24-2049-AF0F-AEA7F4C89C93}" destId="{31F1A680-C0B3-0546-8588-CBB5F0F0FA89}" srcOrd="3" destOrd="0" presId="urn:microsoft.com/office/officeart/2005/8/layout/vList2"/>
    <dgm:cxn modelId="{896607CC-2C37-0C49-8DF2-271DD0960DB6}" type="presParOf" srcId="{24239EC8-7E24-2049-AF0F-AEA7F4C89C93}" destId="{06453F1C-17E2-9643-BB0F-1DF31129387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6F9E0DF-DBE4-2444-9928-08BFA355B328}" type="doc">
      <dgm:prSet loTypeId="urn:microsoft.com/office/officeart/2005/8/layout/vList2" loCatId="list" qsTypeId="urn:microsoft.com/office/officeart/2005/8/quickstyle/3d1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3AC0858-FF6D-4F4C-AE6A-681DC5B2F1FB}">
      <dgm:prSet/>
      <dgm:spPr/>
      <dgm:t>
        <a:bodyPr/>
        <a:lstStyle/>
        <a:p>
          <a:r>
            <a:rPr lang="en-US" b="1"/>
            <a:t>Top Factors Driving Attrition</a:t>
          </a:r>
          <a:endParaRPr lang="en-US"/>
        </a:p>
      </dgm:t>
    </dgm:pt>
    <dgm:pt modelId="{AFE9E751-2E12-134B-A42D-0F403AB24E1F}" type="parTrans" cxnId="{489B40C7-45EB-BF45-8ADA-7BA889AA9332}">
      <dgm:prSet/>
      <dgm:spPr/>
      <dgm:t>
        <a:bodyPr/>
        <a:lstStyle/>
        <a:p>
          <a:endParaRPr lang="en-US"/>
        </a:p>
      </dgm:t>
    </dgm:pt>
    <dgm:pt modelId="{F343A86C-22F5-AD43-A3C0-005599BD874D}" type="sibTrans" cxnId="{489B40C7-45EB-BF45-8ADA-7BA889AA9332}">
      <dgm:prSet/>
      <dgm:spPr/>
      <dgm:t>
        <a:bodyPr/>
        <a:lstStyle/>
        <a:p>
          <a:endParaRPr lang="en-US"/>
        </a:p>
      </dgm:t>
    </dgm:pt>
    <dgm:pt modelId="{3DC063F9-405C-7343-89F7-7D905509EC01}" type="pres">
      <dgm:prSet presAssocID="{06F9E0DF-DBE4-2444-9928-08BFA355B328}" presName="linear" presStyleCnt="0">
        <dgm:presLayoutVars>
          <dgm:animLvl val="lvl"/>
          <dgm:resizeHandles val="exact"/>
        </dgm:presLayoutVars>
      </dgm:prSet>
      <dgm:spPr/>
    </dgm:pt>
    <dgm:pt modelId="{1463B297-CA95-184D-9F90-04EF51CDC650}" type="pres">
      <dgm:prSet presAssocID="{13AC0858-FF6D-4F4C-AE6A-681DC5B2F1FB}" presName="parentText" presStyleLbl="node1" presStyleIdx="0" presStyleCnt="1" custLinFactNeighborX="0" custLinFactNeighborY="37028">
        <dgm:presLayoutVars>
          <dgm:chMax val="0"/>
          <dgm:bulletEnabled val="1"/>
        </dgm:presLayoutVars>
      </dgm:prSet>
      <dgm:spPr/>
    </dgm:pt>
  </dgm:ptLst>
  <dgm:cxnLst>
    <dgm:cxn modelId="{514AD748-FE54-0640-AA34-C62D96BB1BD0}" type="presOf" srcId="{13AC0858-FF6D-4F4C-AE6A-681DC5B2F1FB}" destId="{1463B297-CA95-184D-9F90-04EF51CDC650}" srcOrd="0" destOrd="0" presId="urn:microsoft.com/office/officeart/2005/8/layout/vList2"/>
    <dgm:cxn modelId="{ED89DA92-9DF4-6546-BB76-8DB1039EA813}" type="presOf" srcId="{06F9E0DF-DBE4-2444-9928-08BFA355B328}" destId="{3DC063F9-405C-7343-89F7-7D905509EC01}" srcOrd="0" destOrd="0" presId="urn:microsoft.com/office/officeart/2005/8/layout/vList2"/>
    <dgm:cxn modelId="{489B40C7-45EB-BF45-8ADA-7BA889AA9332}" srcId="{06F9E0DF-DBE4-2444-9928-08BFA355B328}" destId="{13AC0858-FF6D-4F4C-AE6A-681DC5B2F1FB}" srcOrd="0" destOrd="0" parTransId="{AFE9E751-2E12-134B-A42D-0F403AB24E1F}" sibTransId="{F343A86C-22F5-AD43-A3C0-005599BD874D}"/>
    <dgm:cxn modelId="{B36B9DD1-E825-2A47-8A0D-3837AF9B4127}" type="presParOf" srcId="{3DC063F9-405C-7343-89F7-7D905509EC01}" destId="{1463B297-CA95-184D-9F90-04EF51CDC65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B2DA763-1DC6-9F43-B7DD-D7503A9400F1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9A938E-D13C-E34C-959A-428260936875}">
      <dgm:prSet/>
      <dgm:spPr/>
      <dgm:t>
        <a:bodyPr/>
        <a:lstStyle/>
        <a:p>
          <a:r>
            <a:rPr lang="en-US" dirty="0"/>
            <a:t>Factor #3 - Job Level/Income</a:t>
          </a:r>
        </a:p>
      </dgm:t>
    </dgm:pt>
    <dgm:pt modelId="{A76407CF-C74E-934F-A903-DEA455D6C27D}" type="parTrans" cxnId="{5DB7F7DF-A2D7-4342-B416-6792FAEE4667}">
      <dgm:prSet/>
      <dgm:spPr/>
      <dgm:t>
        <a:bodyPr/>
        <a:lstStyle/>
        <a:p>
          <a:endParaRPr lang="en-US"/>
        </a:p>
      </dgm:t>
    </dgm:pt>
    <dgm:pt modelId="{11927DF9-590A-2045-B7D7-E02C26A08ECC}" type="sibTrans" cxnId="{5DB7F7DF-A2D7-4342-B416-6792FAEE4667}">
      <dgm:prSet/>
      <dgm:spPr/>
      <dgm:t>
        <a:bodyPr/>
        <a:lstStyle/>
        <a:p>
          <a:endParaRPr lang="en-US"/>
        </a:p>
      </dgm:t>
    </dgm:pt>
    <dgm:pt modelId="{156FE1F4-9FF6-F340-94AF-73C43A6CC8AD}" type="pres">
      <dgm:prSet presAssocID="{BB2DA763-1DC6-9F43-B7DD-D7503A9400F1}" presName="linear" presStyleCnt="0">
        <dgm:presLayoutVars>
          <dgm:animLvl val="lvl"/>
          <dgm:resizeHandles val="exact"/>
        </dgm:presLayoutVars>
      </dgm:prSet>
      <dgm:spPr/>
    </dgm:pt>
    <dgm:pt modelId="{59745D7A-7E1C-C246-B013-24CD3D8F354A}" type="pres">
      <dgm:prSet presAssocID="{0B9A938E-D13C-E34C-959A-428260936875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2D6CB68-94A6-4546-B27E-E8B320B9A544}" type="presOf" srcId="{0B9A938E-D13C-E34C-959A-428260936875}" destId="{59745D7A-7E1C-C246-B013-24CD3D8F354A}" srcOrd="0" destOrd="0" presId="urn:microsoft.com/office/officeart/2005/8/layout/vList2"/>
    <dgm:cxn modelId="{5EAD6F82-7EC0-CE41-9D0B-170F687FF524}" type="presOf" srcId="{BB2DA763-1DC6-9F43-B7DD-D7503A9400F1}" destId="{156FE1F4-9FF6-F340-94AF-73C43A6CC8AD}" srcOrd="0" destOrd="0" presId="urn:microsoft.com/office/officeart/2005/8/layout/vList2"/>
    <dgm:cxn modelId="{5DB7F7DF-A2D7-4342-B416-6792FAEE4667}" srcId="{BB2DA763-1DC6-9F43-B7DD-D7503A9400F1}" destId="{0B9A938E-D13C-E34C-959A-428260936875}" srcOrd="0" destOrd="0" parTransId="{A76407CF-C74E-934F-A903-DEA455D6C27D}" sibTransId="{11927DF9-590A-2045-B7D7-E02C26A08ECC}"/>
    <dgm:cxn modelId="{5051F637-C1D7-5947-B98F-CC1CE4F7C00D}" type="presParOf" srcId="{156FE1F4-9FF6-F340-94AF-73C43A6CC8AD}" destId="{59745D7A-7E1C-C246-B013-24CD3D8F354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B6E3069-38F9-4F2A-98DE-36D89CF00CA2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D81B2C-21BC-4440-A128-F2BDFEC607A9}">
      <dgm:prSet/>
      <dgm:spPr/>
      <dgm:t>
        <a:bodyPr/>
        <a:lstStyle/>
        <a:p>
          <a:r>
            <a:rPr lang="en-US" dirty="0"/>
            <a:t>These charts show the relationship between job level and attrition </a:t>
          </a:r>
        </a:p>
      </dgm:t>
    </dgm:pt>
    <dgm:pt modelId="{64FE7103-E666-4FD8-B5E1-28B523791B73}" type="parTrans" cxnId="{25231DBE-34AD-432B-BB43-67BD165AF3FA}">
      <dgm:prSet/>
      <dgm:spPr/>
      <dgm:t>
        <a:bodyPr/>
        <a:lstStyle/>
        <a:p>
          <a:endParaRPr lang="en-US"/>
        </a:p>
      </dgm:t>
    </dgm:pt>
    <dgm:pt modelId="{DBE17C34-D180-4938-95C7-25EF098FA977}" type="sibTrans" cxnId="{25231DBE-34AD-432B-BB43-67BD165AF3FA}">
      <dgm:prSet/>
      <dgm:spPr/>
      <dgm:t>
        <a:bodyPr/>
        <a:lstStyle/>
        <a:p>
          <a:endParaRPr lang="en-US"/>
        </a:p>
      </dgm:t>
    </dgm:pt>
    <dgm:pt modelId="{2607248B-12E4-4430-ADF2-4FE5389A734B}">
      <dgm:prSet/>
      <dgm:spPr/>
      <dgm:t>
        <a:bodyPr/>
        <a:lstStyle/>
        <a:p>
          <a:r>
            <a:rPr lang="en-US" dirty="0"/>
            <a:t>Entry-level positions (Level 1) have 26.1% attrition vs. 5-10% at higher levels </a:t>
          </a:r>
        </a:p>
      </dgm:t>
    </dgm:pt>
    <dgm:pt modelId="{BD1C2EE2-6C4B-4F1E-A105-B8817AAA3469}" type="parTrans" cxnId="{4E6A2384-A3E2-4A34-ADF7-656DF6A73621}">
      <dgm:prSet/>
      <dgm:spPr/>
      <dgm:t>
        <a:bodyPr/>
        <a:lstStyle/>
        <a:p>
          <a:endParaRPr lang="en-US"/>
        </a:p>
      </dgm:t>
    </dgm:pt>
    <dgm:pt modelId="{5414553F-C15A-457D-87DF-CB27A10CF44A}" type="sibTrans" cxnId="{4E6A2384-A3E2-4A34-ADF7-656DF6A73621}">
      <dgm:prSet/>
      <dgm:spPr/>
      <dgm:t>
        <a:bodyPr/>
        <a:lstStyle/>
        <a:p>
          <a:endParaRPr lang="en-US"/>
        </a:p>
      </dgm:t>
    </dgm:pt>
    <dgm:pt modelId="{3D1B8C26-E157-4BB5-BF8B-1019CC62CB3A}">
      <dgm:prSet/>
      <dgm:spPr/>
      <dgm:t>
        <a:bodyPr/>
        <a:lstStyle/>
        <a:p>
          <a:r>
            <a:rPr lang="en-US" dirty="0"/>
            <a:t>Monthly income correlation with attrition (-0.155)</a:t>
          </a:r>
        </a:p>
      </dgm:t>
    </dgm:pt>
    <dgm:pt modelId="{07F28B89-F96F-4C02-8F56-E47B18B6E3F4}" type="parTrans" cxnId="{496448F3-83B4-420C-B2DC-73A39A433E5E}">
      <dgm:prSet/>
      <dgm:spPr/>
      <dgm:t>
        <a:bodyPr/>
        <a:lstStyle/>
        <a:p>
          <a:endParaRPr lang="en-US"/>
        </a:p>
      </dgm:t>
    </dgm:pt>
    <dgm:pt modelId="{C37D198D-7D22-4BA3-B84D-B97D535C89DA}" type="sibTrans" cxnId="{496448F3-83B4-420C-B2DC-73A39A433E5E}">
      <dgm:prSet/>
      <dgm:spPr/>
      <dgm:t>
        <a:bodyPr/>
        <a:lstStyle/>
        <a:p>
          <a:endParaRPr lang="en-US"/>
        </a:p>
      </dgm:t>
    </dgm:pt>
    <dgm:pt modelId="{8A1C6E25-8D96-4B4B-A02E-D1EBB1A3C02F}" type="pres">
      <dgm:prSet presAssocID="{DB6E3069-38F9-4F2A-98DE-36D89CF00CA2}" presName="linear" presStyleCnt="0">
        <dgm:presLayoutVars>
          <dgm:animLvl val="lvl"/>
          <dgm:resizeHandles val="exact"/>
        </dgm:presLayoutVars>
      </dgm:prSet>
      <dgm:spPr/>
    </dgm:pt>
    <dgm:pt modelId="{AB0A208C-0F5B-634F-AE9C-54B8F314ED12}" type="pres">
      <dgm:prSet presAssocID="{B9D81B2C-21BC-4440-A128-F2BDFEC607A9}" presName="parentText" presStyleLbl="node1" presStyleIdx="0" presStyleCnt="3" custLinFactY="-46761" custLinFactNeighborX="5640" custLinFactNeighborY="-100000">
        <dgm:presLayoutVars>
          <dgm:chMax val="0"/>
          <dgm:bulletEnabled val="1"/>
        </dgm:presLayoutVars>
      </dgm:prSet>
      <dgm:spPr/>
    </dgm:pt>
    <dgm:pt modelId="{21E37F00-C304-5A4C-83BC-ECAE91CC1924}" type="pres">
      <dgm:prSet presAssocID="{DBE17C34-D180-4938-95C7-25EF098FA977}" presName="spacer" presStyleCnt="0"/>
      <dgm:spPr/>
    </dgm:pt>
    <dgm:pt modelId="{71EBBD21-A949-BE4C-A6FA-CC7817B94D48}" type="pres">
      <dgm:prSet presAssocID="{2607248B-12E4-4430-ADF2-4FE5389A734B}" presName="parentText" presStyleLbl="node1" presStyleIdx="1" presStyleCnt="3" custLinFactY="-10781" custLinFactNeighborY="-100000">
        <dgm:presLayoutVars>
          <dgm:chMax val="0"/>
          <dgm:bulletEnabled val="1"/>
        </dgm:presLayoutVars>
      </dgm:prSet>
      <dgm:spPr/>
    </dgm:pt>
    <dgm:pt modelId="{6038E286-F587-704E-81C6-4C10B3C5976E}" type="pres">
      <dgm:prSet presAssocID="{5414553F-C15A-457D-87DF-CB27A10CF44A}" presName="spacer" presStyleCnt="0"/>
      <dgm:spPr/>
    </dgm:pt>
    <dgm:pt modelId="{28E785CE-2D41-D242-B315-94EA703E5EAE}" type="pres">
      <dgm:prSet presAssocID="{3D1B8C26-E157-4BB5-BF8B-1019CC62CB3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6A2384-A3E2-4A34-ADF7-656DF6A73621}" srcId="{DB6E3069-38F9-4F2A-98DE-36D89CF00CA2}" destId="{2607248B-12E4-4430-ADF2-4FE5389A734B}" srcOrd="1" destOrd="0" parTransId="{BD1C2EE2-6C4B-4F1E-A105-B8817AAA3469}" sibTransId="{5414553F-C15A-457D-87DF-CB27A10CF44A}"/>
    <dgm:cxn modelId="{25231DBE-34AD-432B-BB43-67BD165AF3FA}" srcId="{DB6E3069-38F9-4F2A-98DE-36D89CF00CA2}" destId="{B9D81B2C-21BC-4440-A128-F2BDFEC607A9}" srcOrd="0" destOrd="0" parTransId="{64FE7103-E666-4FD8-B5E1-28B523791B73}" sibTransId="{DBE17C34-D180-4938-95C7-25EF098FA977}"/>
    <dgm:cxn modelId="{A26C3DC9-EA7F-484A-8CC3-88850AF01EF4}" type="presOf" srcId="{3D1B8C26-E157-4BB5-BF8B-1019CC62CB3A}" destId="{28E785CE-2D41-D242-B315-94EA703E5EAE}" srcOrd="0" destOrd="0" presId="urn:microsoft.com/office/officeart/2005/8/layout/vList2"/>
    <dgm:cxn modelId="{68E1E7DB-2D97-9C49-9F4F-9733C6BFC6A5}" type="presOf" srcId="{2607248B-12E4-4430-ADF2-4FE5389A734B}" destId="{71EBBD21-A949-BE4C-A6FA-CC7817B94D48}" srcOrd="0" destOrd="0" presId="urn:microsoft.com/office/officeart/2005/8/layout/vList2"/>
    <dgm:cxn modelId="{B61173E6-872E-2F4F-8ACE-BB5DC3B1D115}" type="presOf" srcId="{B9D81B2C-21BC-4440-A128-F2BDFEC607A9}" destId="{AB0A208C-0F5B-634F-AE9C-54B8F314ED12}" srcOrd="0" destOrd="0" presId="urn:microsoft.com/office/officeart/2005/8/layout/vList2"/>
    <dgm:cxn modelId="{496448F3-83B4-420C-B2DC-73A39A433E5E}" srcId="{DB6E3069-38F9-4F2A-98DE-36D89CF00CA2}" destId="{3D1B8C26-E157-4BB5-BF8B-1019CC62CB3A}" srcOrd="2" destOrd="0" parTransId="{07F28B89-F96F-4C02-8F56-E47B18B6E3F4}" sibTransId="{C37D198D-7D22-4BA3-B84D-B97D535C89DA}"/>
    <dgm:cxn modelId="{DECC07F4-B1B5-C244-81FF-9F93F6C0D110}" type="presOf" srcId="{DB6E3069-38F9-4F2A-98DE-36D89CF00CA2}" destId="{8A1C6E25-8D96-4B4B-A02E-D1EBB1A3C02F}" srcOrd="0" destOrd="0" presId="urn:microsoft.com/office/officeart/2005/8/layout/vList2"/>
    <dgm:cxn modelId="{FB951ECB-C2D4-0241-9741-288E35B47E52}" type="presParOf" srcId="{8A1C6E25-8D96-4B4B-A02E-D1EBB1A3C02F}" destId="{AB0A208C-0F5B-634F-AE9C-54B8F314ED12}" srcOrd="0" destOrd="0" presId="urn:microsoft.com/office/officeart/2005/8/layout/vList2"/>
    <dgm:cxn modelId="{31475CD9-2C82-8848-AC11-F7F1BF984AF0}" type="presParOf" srcId="{8A1C6E25-8D96-4B4B-A02E-D1EBB1A3C02F}" destId="{21E37F00-C304-5A4C-83BC-ECAE91CC1924}" srcOrd="1" destOrd="0" presId="urn:microsoft.com/office/officeart/2005/8/layout/vList2"/>
    <dgm:cxn modelId="{0A235769-1F46-B345-9986-126AE311961C}" type="presParOf" srcId="{8A1C6E25-8D96-4B4B-A02E-D1EBB1A3C02F}" destId="{71EBBD21-A949-BE4C-A6FA-CC7817B94D48}" srcOrd="2" destOrd="0" presId="urn:microsoft.com/office/officeart/2005/8/layout/vList2"/>
    <dgm:cxn modelId="{676C65FE-18F5-0F42-B73A-D2F4FA5FE954}" type="presParOf" srcId="{8A1C6E25-8D96-4B4B-A02E-D1EBB1A3C02F}" destId="{6038E286-F587-704E-81C6-4C10B3C5976E}" srcOrd="3" destOrd="0" presId="urn:microsoft.com/office/officeart/2005/8/layout/vList2"/>
    <dgm:cxn modelId="{C313C69A-A84D-E940-866E-E94A37B26D64}" type="presParOf" srcId="{8A1C6E25-8D96-4B4B-A02E-D1EBB1A3C02F}" destId="{28E785CE-2D41-D242-B315-94EA703E5EA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75DE629-C0C6-5B4B-8D70-950F55C96F9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C1F8D7-A25C-4043-A2BF-6864AEEE158F}">
      <dgm:prSet/>
      <dgm:spPr/>
      <dgm:t>
        <a:bodyPr/>
        <a:lstStyle/>
        <a:p>
          <a:r>
            <a:rPr lang="en-US" b="1"/>
            <a:t>Additional Insights</a:t>
          </a:r>
          <a:endParaRPr lang="en-US"/>
        </a:p>
      </dgm:t>
    </dgm:pt>
    <dgm:pt modelId="{3D3A6C33-727E-C24F-ACD9-0910A17F78F8}" type="parTrans" cxnId="{904477DC-7736-6D45-AC81-A0C5F6F6ECE3}">
      <dgm:prSet/>
      <dgm:spPr/>
      <dgm:t>
        <a:bodyPr/>
        <a:lstStyle/>
        <a:p>
          <a:endParaRPr lang="en-US"/>
        </a:p>
      </dgm:t>
    </dgm:pt>
    <dgm:pt modelId="{011F707B-1FE5-6C42-BD37-83D0B5C9AD5E}" type="sibTrans" cxnId="{904477DC-7736-6D45-AC81-A0C5F6F6ECE3}">
      <dgm:prSet/>
      <dgm:spPr/>
      <dgm:t>
        <a:bodyPr/>
        <a:lstStyle/>
        <a:p>
          <a:endParaRPr lang="en-US"/>
        </a:p>
      </dgm:t>
    </dgm:pt>
    <dgm:pt modelId="{5EBF6329-7F28-3341-8211-4EC300BC9EC6}" type="pres">
      <dgm:prSet presAssocID="{475DE629-C0C6-5B4B-8D70-950F55C96F99}" presName="linear" presStyleCnt="0">
        <dgm:presLayoutVars>
          <dgm:animLvl val="lvl"/>
          <dgm:resizeHandles val="exact"/>
        </dgm:presLayoutVars>
      </dgm:prSet>
      <dgm:spPr/>
    </dgm:pt>
    <dgm:pt modelId="{203AA68A-A6E3-624A-8844-582BA40A89F4}" type="pres">
      <dgm:prSet presAssocID="{5AC1F8D7-A25C-4043-A2BF-6864AEEE158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A246904-58A7-1645-A5AE-E6F00B0F3C78}" type="presOf" srcId="{5AC1F8D7-A25C-4043-A2BF-6864AEEE158F}" destId="{203AA68A-A6E3-624A-8844-582BA40A89F4}" srcOrd="0" destOrd="0" presId="urn:microsoft.com/office/officeart/2005/8/layout/vList2"/>
    <dgm:cxn modelId="{EFE2A641-A323-254F-95F5-E177399A9171}" type="presOf" srcId="{475DE629-C0C6-5B4B-8D70-950F55C96F99}" destId="{5EBF6329-7F28-3341-8211-4EC300BC9EC6}" srcOrd="0" destOrd="0" presId="urn:microsoft.com/office/officeart/2005/8/layout/vList2"/>
    <dgm:cxn modelId="{904477DC-7736-6D45-AC81-A0C5F6F6ECE3}" srcId="{475DE629-C0C6-5B4B-8D70-950F55C96F99}" destId="{5AC1F8D7-A25C-4043-A2BF-6864AEEE158F}" srcOrd="0" destOrd="0" parTransId="{3D3A6C33-727E-C24F-ACD9-0910A17F78F8}" sibTransId="{011F707B-1FE5-6C42-BD37-83D0B5C9AD5E}"/>
    <dgm:cxn modelId="{59B82BBE-B043-B941-B238-91C02BA969FB}" type="presParOf" srcId="{5EBF6329-7F28-3341-8211-4EC300BC9EC6}" destId="{203AA68A-A6E3-624A-8844-582BA40A89F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AAA1A89-E8D7-3545-842B-E3D5582C0474}" type="doc">
      <dgm:prSet loTypeId="urn:microsoft.com/office/officeart/2005/8/layout/list1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6474AE7-E3C0-804C-AFF0-D5426AE1E545}">
      <dgm:prSet/>
      <dgm:spPr/>
      <dgm:t>
        <a:bodyPr/>
        <a:lstStyle/>
        <a:p>
          <a:r>
            <a:rPr lang="en-US" dirty="0"/>
            <a:t>Marital status (singles have higher attrition)</a:t>
          </a:r>
        </a:p>
      </dgm:t>
    </dgm:pt>
    <dgm:pt modelId="{DC0256DF-260B-8E45-B358-7C17AECE8840}" type="parTrans" cxnId="{AB3ED40E-0EE8-CB41-ADBA-ED6E81ACF22C}">
      <dgm:prSet/>
      <dgm:spPr/>
      <dgm:t>
        <a:bodyPr/>
        <a:lstStyle/>
        <a:p>
          <a:endParaRPr lang="en-US"/>
        </a:p>
      </dgm:t>
    </dgm:pt>
    <dgm:pt modelId="{7D939C48-D9C4-3141-BD77-142E4E476CE0}" type="sibTrans" cxnId="{AB3ED40E-0EE8-CB41-ADBA-ED6E81ACF22C}">
      <dgm:prSet/>
      <dgm:spPr/>
      <dgm:t>
        <a:bodyPr/>
        <a:lstStyle/>
        <a:p>
          <a:endParaRPr lang="en-US"/>
        </a:p>
      </dgm:t>
    </dgm:pt>
    <dgm:pt modelId="{7A88D536-C1E6-BF41-B144-A6E77E1125F1}">
      <dgm:prSet/>
      <dgm:spPr/>
      <dgm:t>
        <a:bodyPr/>
        <a:lstStyle/>
        <a:p>
          <a:r>
            <a:rPr lang="en-US"/>
            <a:t>Work-life balance (poor balance increases attrition)</a:t>
          </a:r>
        </a:p>
      </dgm:t>
    </dgm:pt>
    <dgm:pt modelId="{5867E197-54B4-F847-9D43-C0E5F451FAF8}" type="parTrans" cxnId="{37303838-0449-6B4C-B2E3-6C333C29F890}">
      <dgm:prSet/>
      <dgm:spPr/>
      <dgm:t>
        <a:bodyPr/>
        <a:lstStyle/>
        <a:p>
          <a:endParaRPr lang="en-US"/>
        </a:p>
      </dgm:t>
    </dgm:pt>
    <dgm:pt modelId="{E94F2CAD-13EE-CF42-A554-63CE9D30A3CE}" type="sibTrans" cxnId="{37303838-0449-6B4C-B2E3-6C333C29F890}">
      <dgm:prSet/>
      <dgm:spPr/>
      <dgm:t>
        <a:bodyPr/>
        <a:lstStyle/>
        <a:p>
          <a:endParaRPr lang="en-US"/>
        </a:p>
      </dgm:t>
    </dgm:pt>
    <dgm:pt modelId="{0F586496-C2AA-184F-8A96-668A11791BA0}">
      <dgm:prSet/>
      <dgm:spPr/>
      <dgm:t>
        <a:bodyPr/>
        <a:lstStyle/>
        <a:p>
          <a:r>
            <a:rPr lang="en-US" dirty="0"/>
            <a:t>Job roles (Sales Representatives have highest attrition at 45.3%)</a:t>
          </a:r>
        </a:p>
      </dgm:t>
    </dgm:pt>
    <dgm:pt modelId="{EFE122C5-3076-E544-96AB-4718382AC4A3}" type="parTrans" cxnId="{A17BBD85-7643-8541-BCD6-C9D20A076091}">
      <dgm:prSet/>
      <dgm:spPr/>
      <dgm:t>
        <a:bodyPr/>
        <a:lstStyle/>
        <a:p>
          <a:endParaRPr lang="en-US"/>
        </a:p>
      </dgm:t>
    </dgm:pt>
    <dgm:pt modelId="{32A7F8A1-C710-2F49-ADA9-D7E807A441D0}" type="sibTrans" cxnId="{A17BBD85-7643-8541-BCD6-C9D20A076091}">
      <dgm:prSet/>
      <dgm:spPr/>
      <dgm:t>
        <a:bodyPr/>
        <a:lstStyle/>
        <a:p>
          <a:endParaRPr lang="en-US"/>
        </a:p>
      </dgm:t>
    </dgm:pt>
    <dgm:pt modelId="{EE70B03B-63DB-984F-AEAB-9C56DD9FB91B}">
      <dgm:prSet/>
      <dgm:spPr/>
      <dgm:t>
        <a:bodyPr/>
        <a:lstStyle/>
        <a:p>
          <a:r>
            <a:rPr lang="en-US" dirty="0"/>
            <a:t>Other notable factors: </a:t>
          </a:r>
        </a:p>
      </dgm:t>
    </dgm:pt>
    <dgm:pt modelId="{96E47587-8326-4247-A79F-F7C4F8FFC6DE}" type="sibTrans" cxnId="{306750BB-5BF9-A746-8D39-4BE1670DC4F6}">
      <dgm:prSet/>
      <dgm:spPr/>
      <dgm:t>
        <a:bodyPr/>
        <a:lstStyle/>
        <a:p>
          <a:endParaRPr lang="en-US"/>
        </a:p>
      </dgm:t>
    </dgm:pt>
    <dgm:pt modelId="{909570EE-B01A-964E-AE06-A57E6DCA5887}" type="parTrans" cxnId="{306750BB-5BF9-A746-8D39-4BE1670DC4F6}">
      <dgm:prSet/>
      <dgm:spPr/>
      <dgm:t>
        <a:bodyPr/>
        <a:lstStyle/>
        <a:p>
          <a:endParaRPr lang="en-US"/>
        </a:p>
      </dgm:t>
    </dgm:pt>
    <dgm:pt modelId="{1AC88740-62F3-1D4E-9BA0-829131503A2D}" type="pres">
      <dgm:prSet presAssocID="{9AAA1A89-E8D7-3545-842B-E3D5582C0474}" presName="linear" presStyleCnt="0">
        <dgm:presLayoutVars>
          <dgm:dir/>
          <dgm:animLvl val="lvl"/>
          <dgm:resizeHandles val="exact"/>
        </dgm:presLayoutVars>
      </dgm:prSet>
      <dgm:spPr/>
    </dgm:pt>
    <dgm:pt modelId="{4405E43C-D1FF-1741-9DA1-5DE7A98A9170}" type="pres">
      <dgm:prSet presAssocID="{EE70B03B-63DB-984F-AEAB-9C56DD9FB91B}" presName="parentLin" presStyleCnt="0"/>
      <dgm:spPr/>
    </dgm:pt>
    <dgm:pt modelId="{47642B6F-A875-0F40-8BEE-687D12DA13BA}" type="pres">
      <dgm:prSet presAssocID="{EE70B03B-63DB-984F-AEAB-9C56DD9FB91B}" presName="parentLeftMargin" presStyleLbl="node1" presStyleIdx="0" presStyleCnt="1"/>
      <dgm:spPr/>
    </dgm:pt>
    <dgm:pt modelId="{7908ADE5-FBE2-784E-96C4-0FBEC2A5ED33}" type="pres">
      <dgm:prSet presAssocID="{EE70B03B-63DB-984F-AEAB-9C56DD9FB91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F16CED5C-817F-5F46-ADBC-FF9F7A404E2A}" type="pres">
      <dgm:prSet presAssocID="{EE70B03B-63DB-984F-AEAB-9C56DD9FB91B}" presName="negativeSpace" presStyleCnt="0"/>
      <dgm:spPr/>
    </dgm:pt>
    <dgm:pt modelId="{AA96B33F-6101-C44E-8EB0-20375474DC93}" type="pres">
      <dgm:prSet presAssocID="{EE70B03B-63DB-984F-AEAB-9C56DD9FB91B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77C00908-2796-394D-8655-D4C3CEC24D8C}" type="presOf" srcId="{9AAA1A89-E8D7-3545-842B-E3D5582C0474}" destId="{1AC88740-62F3-1D4E-9BA0-829131503A2D}" srcOrd="0" destOrd="0" presId="urn:microsoft.com/office/officeart/2005/8/layout/list1"/>
    <dgm:cxn modelId="{AB3ED40E-0EE8-CB41-ADBA-ED6E81ACF22C}" srcId="{EE70B03B-63DB-984F-AEAB-9C56DD9FB91B}" destId="{76474AE7-E3C0-804C-AFF0-D5426AE1E545}" srcOrd="0" destOrd="0" parTransId="{DC0256DF-260B-8E45-B358-7C17AECE8840}" sibTransId="{7D939C48-D9C4-3141-BD77-142E4E476CE0}"/>
    <dgm:cxn modelId="{2AE51816-BE44-7346-8C04-777CF4DF0D37}" type="presOf" srcId="{EE70B03B-63DB-984F-AEAB-9C56DD9FB91B}" destId="{47642B6F-A875-0F40-8BEE-687D12DA13BA}" srcOrd="0" destOrd="0" presId="urn:microsoft.com/office/officeart/2005/8/layout/list1"/>
    <dgm:cxn modelId="{37303838-0449-6B4C-B2E3-6C333C29F890}" srcId="{EE70B03B-63DB-984F-AEAB-9C56DD9FB91B}" destId="{7A88D536-C1E6-BF41-B144-A6E77E1125F1}" srcOrd="1" destOrd="0" parTransId="{5867E197-54B4-F847-9D43-C0E5F451FAF8}" sibTransId="{E94F2CAD-13EE-CF42-A554-63CE9D30A3CE}"/>
    <dgm:cxn modelId="{E5CB927D-0B72-3546-80FA-02146046A510}" type="presOf" srcId="{0F586496-C2AA-184F-8A96-668A11791BA0}" destId="{AA96B33F-6101-C44E-8EB0-20375474DC93}" srcOrd="0" destOrd="2" presId="urn:microsoft.com/office/officeart/2005/8/layout/list1"/>
    <dgm:cxn modelId="{A17BBD85-7643-8541-BCD6-C9D20A076091}" srcId="{EE70B03B-63DB-984F-AEAB-9C56DD9FB91B}" destId="{0F586496-C2AA-184F-8A96-668A11791BA0}" srcOrd="2" destOrd="0" parTransId="{EFE122C5-3076-E544-96AB-4718382AC4A3}" sibTransId="{32A7F8A1-C710-2F49-ADA9-D7E807A441D0}"/>
    <dgm:cxn modelId="{259E1187-11C3-324F-A0CC-0D008701E419}" type="presOf" srcId="{EE70B03B-63DB-984F-AEAB-9C56DD9FB91B}" destId="{7908ADE5-FBE2-784E-96C4-0FBEC2A5ED33}" srcOrd="1" destOrd="0" presId="urn:microsoft.com/office/officeart/2005/8/layout/list1"/>
    <dgm:cxn modelId="{C301FBA3-04B3-B34B-AAFA-51C6078CD9E2}" type="presOf" srcId="{76474AE7-E3C0-804C-AFF0-D5426AE1E545}" destId="{AA96B33F-6101-C44E-8EB0-20375474DC93}" srcOrd="0" destOrd="0" presId="urn:microsoft.com/office/officeart/2005/8/layout/list1"/>
    <dgm:cxn modelId="{306750BB-5BF9-A746-8D39-4BE1670DC4F6}" srcId="{9AAA1A89-E8D7-3545-842B-E3D5582C0474}" destId="{EE70B03B-63DB-984F-AEAB-9C56DD9FB91B}" srcOrd="0" destOrd="0" parTransId="{909570EE-B01A-964E-AE06-A57E6DCA5887}" sibTransId="{96E47587-8326-4247-A79F-F7C4F8FFC6DE}"/>
    <dgm:cxn modelId="{6FCE66EC-CD54-6A49-B36C-26FDE293D70C}" type="presOf" srcId="{7A88D536-C1E6-BF41-B144-A6E77E1125F1}" destId="{AA96B33F-6101-C44E-8EB0-20375474DC93}" srcOrd="0" destOrd="1" presId="urn:microsoft.com/office/officeart/2005/8/layout/list1"/>
    <dgm:cxn modelId="{25697031-D772-7748-926B-59E44E5E2266}" type="presParOf" srcId="{1AC88740-62F3-1D4E-9BA0-829131503A2D}" destId="{4405E43C-D1FF-1741-9DA1-5DE7A98A9170}" srcOrd="0" destOrd="0" presId="urn:microsoft.com/office/officeart/2005/8/layout/list1"/>
    <dgm:cxn modelId="{CEDB9B71-67A0-4B4C-A686-AB2BFFD2D02C}" type="presParOf" srcId="{4405E43C-D1FF-1741-9DA1-5DE7A98A9170}" destId="{47642B6F-A875-0F40-8BEE-687D12DA13BA}" srcOrd="0" destOrd="0" presId="urn:microsoft.com/office/officeart/2005/8/layout/list1"/>
    <dgm:cxn modelId="{7C3F5B7B-16A2-EB4D-B147-CC30B3EC2BA9}" type="presParOf" srcId="{4405E43C-D1FF-1741-9DA1-5DE7A98A9170}" destId="{7908ADE5-FBE2-784E-96C4-0FBEC2A5ED33}" srcOrd="1" destOrd="0" presId="urn:microsoft.com/office/officeart/2005/8/layout/list1"/>
    <dgm:cxn modelId="{BD6560E7-E393-5947-AA79-E6BE3F55F3C6}" type="presParOf" srcId="{1AC88740-62F3-1D4E-9BA0-829131503A2D}" destId="{F16CED5C-817F-5F46-ADBC-FF9F7A404E2A}" srcOrd="1" destOrd="0" presId="urn:microsoft.com/office/officeart/2005/8/layout/list1"/>
    <dgm:cxn modelId="{0660C9B4-30AA-C94A-912C-B8A81189F226}" type="presParOf" srcId="{1AC88740-62F3-1D4E-9BA0-829131503A2D}" destId="{AA96B33F-6101-C44E-8EB0-20375474DC93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6148192-60DC-1C4F-ADA6-A4BEBD5B1915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8ABF4B6-186F-F647-A78A-2AF391D88524}">
      <dgm:prSet/>
      <dgm:spPr/>
      <dgm:t>
        <a:bodyPr/>
        <a:lstStyle/>
        <a:p>
          <a:r>
            <a:rPr lang="en-US" b="1"/>
            <a:t>Modeling Approach</a:t>
          </a:r>
          <a:endParaRPr lang="en-US"/>
        </a:p>
      </dgm:t>
    </dgm:pt>
    <dgm:pt modelId="{237DE995-5494-CC41-AA06-101B0850889A}" type="parTrans" cxnId="{306B6DE4-70B2-9945-B162-9591B3BC731D}">
      <dgm:prSet/>
      <dgm:spPr/>
      <dgm:t>
        <a:bodyPr/>
        <a:lstStyle/>
        <a:p>
          <a:endParaRPr lang="en-US"/>
        </a:p>
      </dgm:t>
    </dgm:pt>
    <dgm:pt modelId="{248D95E5-DCA8-624C-96C6-A71EB680B18F}" type="sibTrans" cxnId="{306B6DE4-70B2-9945-B162-9591B3BC731D}">
      <dgm:prSet/>
      <dgm:spPr/>
      <dgm:t>
        <a:bodyPr/>
        <a:lstStyle/>
        <a:p>
          <a:endParaRPr lang="en-US"/>
        </a:p>
      </dgm:t>
    </dgm:pt>
    <dgm:pt modelId="{9F38DD7B-980F-704A-8DB6-9881A0C954B0}" type="pres">
      <dgm:prSet presAssocID="{46148192-60DC-1C4F-ADA6-A4BEBD5B1915}" presName="linear" presStyleCnt="0">
        <dgm:presLayoutVars>
          <dgm:animLvl val="lvl"/>
          <dgm:resizeHandles val="exact"/>
        </dgm:presLayoutVars>
      </dgm:prSet>
      <dgm:spPr/>
    </dgm:pt>
    <dgm:pt modelId="{36CC61D1-D577-184D-9FE6-76DA1DD579FC}" type="pres">
      <dgm:prSet presAssocID="{48ABF4B6-186F-F647-A78A-2AF391D8852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9296A24-6A44-EC42-ACD9-CBF703257A6B}" type="presOf" srcId="{48ABF4B6-186F-F647-A78A-2AF391D88524}" destId="{36CC61D1-D577-184D-9FE6-76DA1DD579FC}" srcOrd="0" destOrd="0" presId="urn:microsoft.com/office/officeart/2005/8/layout/vList2"/>
    <dgm:cxn modelId="{7582D6D8-CA70-4440-84D6-C28A71E2C1A3}" type="presOf" srcId="{46148192-60DC-1C4F-ADA6-A4BEBD5B1915}" destId="{9F38DD7B-980F-704A-8DB6-9881A0C954B0}" srcOrd="0" destOrd="0" presId="urn:microsoft.com/office/officeart/2005/8/layout/vList2"/>
    <dgm:cxn modelId="{306B6DE4-70B2-9945-B162-9591B3BC731D}" srcId="{46148192-60DC-1C4F-ADA6-A4BEBD5B1915}" destId="{48ABF4B6-186F-F647-A78A-2AF391D88524}" srcOrd="0" destOrd="0" parTransId="{237DE995-5494-CC41-AA06-101B0850889A}" sibTransId="{248D95E5-DCA8-624C-96C6-A71EB680B18F}"/>
    <dgm:cxn modelId="{CF74B1BE-4696-4344-9712-CB0F6C9FA8B3}" type="presParOf" srcId="{9F38DD7B-980F-704A-8DB6-9881A0C954B0}" destId="{36CC61D1-D577-184D-9FE6-76DA1DD579F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87E60C4-E20E-48B8-8AA9-685DF4E9BE4E}" type="doc">
      <dgm:prSet loTypeId="urn:microsoft.com/office/officeart/2005/8/layout/cycle5" loCatId="icon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A268944-BE55-4993-B78C-718B36B0109E}">
      <dgm:prSet/>
      <dgm:spPr/>
      <dgm:t>
        <a:bodyPr/>
        <a:lstStyle/>
        <a:p>
          <a:r>
            <a:rPr lang="en-US" dirty="0"/>
            <a:t>Goal: Build models with at least 60% sensitivity and specificity </a:t>
          </a:r>
        </a:p>
      </dgm:t>
    </dgm:pt>
    <dgm:pt modelId="{1456DE2E-7CCF-4250-9E45-A582DA3D2D68}" type="parTrans" cxnId="{BACB3718-3C6E-465B-B792-0364CB87FAA4}">
      <dgm:prSet/>
      <dgm:spPr/>
      <dgm:t>
        <a:bodyPr/>
        <a:lstStyle/>
        <a:p>
          <a:endParaRPr lang="en-US"/>
        </a:p>
      </dgm:t>
    </dgm:pt>
    <dgm:pt modelId="{C59385A7-C401-4975-AFFA-F073BA10F169}" type="sibTrans" cxnId="{BACB3718-3C6E-465B-B792-0364CB87FAA4}">
      <dgm:prSet/>
      <dgm:spPr/>
      <dgm:t>
        <a:bodyPr/>
        <a:lstStyle/>
        <a:p>
          <a:endParaRPr lang="en-US"/>
        </a:p>
      </dgm:t>
    </dgm:pt>
    <dgm:pt modelId="{FB26292E-DC15-4E35-894C-7B2D2420146F}">
      <dgm:prSet/>
      <dgm:spPr/>
      <dgm:t>
        <a:bodyPr/>
        <a:lstStyle/>
        <a:p>
          <a:r>
            <a:rPr lang="en-US" dirty="0"/>
            <a:t>Data preparation: Train/test split, feature engineering </a:t>
          </a:r>
        </a:p>
      </dgm:t>
    </dgm:pt>
    <dgm:pt modelId="{F19ABD5F-C242-48B0-A2F6-09793748AF05}" type="parTrans" cxnId="{4890D24C-E612-4EF4-AA64-A3405A116D3D}">
      <dgm:prSet/>
      <dgm:spPr/>
      <dgm:t>
        <a:bodyPr/>
        <a:lstStyle/>
        <a:p>
          <a:endParaRPr lang="en-US"/>
        </a:p>
      </dgm:t>
    </dgm:pt>
    <dgm:pt modelId="{A73B25EC-286D-46CA-A47D-527255A8421A}" type="sibTrans" cxnId="{4890D24C-E612-4EF4-AA64-A3405A116D3D}">
      <dgm:prSet/>
      <dgm:spPr/>
      <dgm:t>
        <a:bodyPr/>
        <a:lstStyle/>
        <a:p>
          <a:endParaRPr lang="en-US"/>
        </a:p>
      </dgm:t>
    </dgm:pt>
    <dgm:pt modelId="{4B245D5D-04C2-4D29-B9C3-8C71AB643493}">
      <dgm:prSet/>
      <dgm:spPr/>
      <dgm:t>
        <a:bodyPr/>
        <a:lstStyle/>
        <a:p>
          <a:r>
            <a:rPr lang="en-US" dirty="0"/>
            <a:t>Models developed: KNN, </a:t>
          </a:r>
          <a:r>
            <a:rPr lang="en-US" i="0" dirty="0"/>
            <a:t>Naive</a:t>
          </a:r>
          <a:r>
            <a:rPr lang="en-US" dirty="0"/>
            <a:t> Bayes, Random Forest, Gradient Boosting </a:t>
          </a:r>
        </a:p>
      </dgm:t>
    </dgm:pt>
    <dgm:pt modelId="{6A88DDFC-554C-4E6F-9DE8-64165E1598AC}" type="parTrans" cxnId="{5AEFE157-05B6-418A-B195-618360E5677E}">
      <dgm:prSet/>
      <dgm:spPr/>
      <dgm:t>
        <a:bodyPr/>
        <a:lstStyle/>
        <a:p>
          <a:endParaRPr lang="en-US"/>
        </a:p>
      </dgm:t>
    </dgm:pt>
    <dgm:pt modelId="{05B100F6-2298-444F-8D9C-0A73A8A27E0C}" type="sibTrans" cxnId="{5AEFE157-05B6-418A-B195-618360E5677E}">
      <dgm:prSet/>
      <dgm:spPr/>
      <dgm:t>
        <a:bodyPr/>
        <a:lstStyle/>
        <a:p>
          <a:endParaRPr lang="en-US"/>
        </a:p>
      </dgm:t>
    </dgm:pt>
    <dgm:pt modelId="{9362C109-B417-434A-954D-2D53A25D407F}">
      <dgm:prSet/>
      <dgm:spPr/>
      <dgm:t>
        <a:bodyPr/>
        <a:lstStyle/>
        <a:p>
          <a:r>
            <a:rPr lang="en-US" dirty="0"/>
            <a:t>Optimization technique: ROSE for class imbalance, threshold adjustment</a:t>
          </a:r>
        </a:p>
      </dgm:t>
    </dgm:pt>
    <dgm:pt modelId="{225DFD6A-298D-4341-A0FD-D6A11845FDAA}" type="parTrans" cxnId="{4AE42CEF-C0A7-4BDA-972E-6CF2D53BE224}">
      <dgm:prSet/>
      <dgm:spPr/>
      <dgm:t>
        <a:bodyPr/>
        <a:lstStyle/>
        <a:p>
          <a:endParaRPr lang="en-US"/>
        </a:p>
      </dgm:t>
    </dgm:pt>
    <dgm:pt modelId="{B2BFFF16-2562-4961-AA56-0B769694FB8F}" type="sibTrans" cxnId="{4AE42CEF-C0A7-4BDA-972E-6CF2D53BE224}">
      <dgm:prSet/>
      <dgm:spPr/>
      <dgm:t>
        <a:bodyPr/>
        <a:lstStyle/>
        <a:p>
          <a:endParaRPr lang="en-US"/>
        </a:p>
      </dgm:t>
    </dgm:pt>
    <dgm:pt modelId="{07B006F6-0D63-9F46-9CB6-0C94082D57D8}" type="pres">
      <dgm:prSet presAssocID="{F87E60C4-E20E-48B8-8AA9-685DF4E9BE4E}" presName="cycle" presStyleCnt="0">
        <dgm:presLayoutVars>
          <dgm:dir/>
          <dgm:resizeHandles val="exact"/>
        </dgm:presLayoutVars>
      </dgm:prSet>
      <dgm:spPr/>
    </dgm:pt>
    <dgm:pt modelId="{E5D866F0-3A84-7146-ABA0-4D54577E2C6C}" type="pres">
      <dgm:prSet presAssocID="{EA268944-BE55-4993-B78C-718B36B0109E}" presName="node" presStyleLbl="node1" presStyleIdx="0" presStyleCnt="4">
        <dgm:presLayoutVars>
          <dgm:bulletEnabled val="1"/>
        </dgm:presLayoutVars>
      </dgm:prSet>
      <dgm:spPr/>
    </dgm:pt>
    <dgm:pt modelId="{62A618C9-E460-B044-B1BC-2F06A2A44750}" type="pres">
      <dgm:prSet presAssocID="{EA268944-BE55-4993-B78C-718B36B0109E}" presName="spNode" presStyleCnt="0"/>
      <dgm:spPr/>
    </dgm:pt>
    <dgm:pt modelId="{49ED7A0E-E64D-6542-A077-40FA749E0AEC}" type="pres">
      <dgm:prSet presAssocID="{C59385A7-C401-4975-AFFA-F073BA10F169}" presName="sibTrans" presStyleLbl="sibTrans1D1" presStyleIdx="0" presStyleCnt="4"/>
      <dgm:spPr/>
    </dgm:pt>
    <dgm:pt modelId="{DC4A7CAB-6CF1-964D-AEFF-1B91FB890D33}" type="pres">
      <dgm:prSet presAssocID="{FB26292E-DC15-4E35-894C-7B2D2420146F}" presName="node" presStyleLbl="node1" presStyleIdx="1" presStyleCnt="4">
        <dgm:presLayoutVars>
          <dgm:bulletEnabled val="1"/>
        </dgm:presLayoutVars>
      </dgm:prSet>
      <dgm:spPr/>
    </dgm:pt>
    <dgm:pt modelId="{928C6381-9084-F545-A4F0-5D758C48053A}" type="pres">
      <dgm:prSet presAssocID="{FB26292E-DC15-4E35-894C-7B2D2420146F}" presName="spNode" presStyleCnt="0"/>
      <dgm:spPr/>
    </dgm:pt>
    <dgm:pt modelId="{22B2DB2D-D050-2148-93EA-AF3311DE3D3D}" type="pres">
      <dgm:prSet presAssocID="{A73B25EC-286D-46CA-A47D-527255A8421A}" presName="sibTrans" presStyleLbl="sibTrans1D1" presStyleIdx="1" presStyleCnt="4"/>
      <dgm:spPr/>
    </dgm:pt>
    <dgm:pt modelId="{DCA7B7DD-F1F0-8344-9C29-EC99C0C0B8F0}" type="pres">
      <dgm:prSet presAssocID="{4B245D5D-04C2-4D29-B9C3-8C71AB643493}" presName="node" presStyleLbl="node1" presStyleIdx="2" presStyleCnt="4">
        <dgm:presLayoutVars>
          <dgm:bulletEnabled val="1"/>
        </dgm:presLayoutVars>
      </dgm:prSet>
      <dgm:spPr/>
    </dgm:pt>
    <dgm:pt modelId="{B5C9DF6E-739A-B645-ACE1-F8ED1E7602B5}" type="pres">
      <dgm:prSet presAssocID="{4B245D5D-04C2-4D29-B9C3-8C71AB643493}" presName="spNode" presStyleCnt="0"/>
      <dgm:spPr/>
    </dgm:pt>
    <dgm:pt modelId="{83F02E4B-7E8D-F943-950E-E0847495E069}" type="pres">
      <dgm:prSet presAssocID="{05B100F6-2298-444F-8D9C-0A73A8A27E0C}" presName="sibTrans" presStyleLbl="sibTrans1D1" presStyleIdx="2" presStyleCnt="4"/>
      <dgm:spPr/>
    </dgm:pt>
    <dgm:pt modelId="{BF179805-4722-3C44-81F5-D66363637D9A}" type="pres">
      <dgm:prSet presAssocID="{9362C109-B417-434A-954D-2D53A25D407F}" presName="node" presStyleLbl="node1" presStyleIdx="3" presStyleCnt="4">
        <dgm:presLayoutVars>
          <dgm:bulletEnabled val="1"/>
        </dgm:presLayoutVars>
      </dgm:prSet>
      <dgm:spPr/>
    </dgm:pt>
    <dgm:pt modelId="{D4EDFA29-576C-2749-865C-68FD8EDA4C6E}" type="pres">
      <dgm:prSet presAssocID="{9362C109-B417-434A-954D-2D53A25D407F}" presName="spNode" presStyleCnt="0"/>
      <dgm:spPr/>
    </dgm:pt>
    <dgm:pt modelId="{4F2F487F-A164-C94D-A01D-61529AC4F60B}" type="pres">
      <dgm:prSet presAssocID="{B2BFFF16-2562-4961-AA56-0B769694FB8F}" presName="sibTrans" presStyleLbl="sibTrans1D1" presStyleIdx="3" presStyleCnt="4"/>
      <dgm:spPr/>
    </dgm:pt>
  </dgm:ptLst>
  <dgm:cxnLst>
    <dgm:cxn modelId="{2D407D08-B646-D742-89CA-3FCD604615A0}" type="presOf" srcId="{9362C109-B417-434A-954D-2D53A25D407F}" destId="{BF179805-4722-3C44-81F5-D66363637D9A}" srcOrd="0" destOrd="0" presId="urn:microsoft.com/office/officeart/2005/8/layout/cycle5"/>
    <dgm:cxn modelId="{C9285710-34F6-454B-A486-0A6608BAA6CD}" type="presOf" srcId="{4B245D5D-04C2-4D29-B9C3-8C71AB643493}" destId="{DCA7B7DD-F1F0-8344-9C29-EC99C0C0B8F0}" srcOrd="0" destOrd="0" presId="urn:microsoft.com/office/officeart/2005/8/layout/cycle5"/>
    <dgm:cxn modelId="{BACB3718-3C6E-465B-B792-0364CB87FAA4}" srcId="{F87E60C4-E20E-48B8-8AA9-685DF4E9BE4E}" destId="{EA268944-BE55-4993-B78C-718B36B0109E}" srcOrd="0" destOrd="0" parTransId="{1456DE2E-7CCF-4250-9E45-A582DA3D2D68}" sibTransId="{C59385A7-C401-4975-AFFA-F073BA10F169}"/>
    <dgm:cxn modelId="{1737D92E-48F6-4543-905B-83B4F14FE1C6}" type="presOf" srcId="{B2BFFF16-2562-4961-AA56-0B769694FB8F}" destId="{4F2F487F-A164-C94D-A01D-61529AC4F60B}" srcOrd="0" destOrd="0" presId="urn:microsoft.com/office/officeart/2005/8/layout/cycle5"/>
    <dgm:cxn modelId="{8B6C1749-85F4-4643-99A7-87F2C284DB6A}" type="presOf" srcId="{05B100F6-2298-444F-8D9C-0A73A8A27E0C}" destId="{83F02E4B-7E8D-F943-950E-E0847495E069}" srcOrd="0" destOrd="0" presId="urn:microsoft.com/office/officeart/2005/8/layout/cycle5"/>
    <dgm:cxn modelId="{4890D24C-E612-4EF4-AA64-A3405A116D3D}" srcId="{F87E60C4-E20E-48B8-8AA9-685DF4E9BE4E}" destId="{FB26292E-DC15-4E35-894C-7B2D2420146F}" srcOrd="1" destOrd="0" parTransId="{F19ABD5F-C242-48B0-A2F6-09793748AF05}" sibTransId="{A73B25EC-286D-46CA-A47D-527255A8421A}"/>
    <dgm:cxn modelId="{5AEFE157-05B6-418A-B195-618360E5677E}" srcId="{F87E60C4-E20E-48B8-8AA9-685DF4E9BE4E}" destId="{4B245D5D-04C2-4D29-B9C3-8C71AB643493}" srcOrd="2" destOrd="0" parTransId="{6A88DDFC-554C-4E6F-9DE8-64165E1598AC}" sibTransId="{05B100F6-2298-444F-8D9C-0A73A8A27E0C}"/>
    <dgm:cxn modelId="{3ADA1069-2989-C44A-BD12-58F61BBC1042}" type="presOf" srcId="{A73B25EC-286D-46CA-A47D-527255A8421A}" destId="{22B2DB2D-D050-2148-93EA-AF3311DE3D3D}" srcOrd="0" destOrd="0" presId="urn:microsoft.com/office/officeart/2005/8/layout/cycle5"/>
    <dgm:cxn modelId="{000D478B-7DCD-6344-BAF1-3FFF3933B272}" type="presOf" srcId="{EA268944-BE55-4993-B78C-718B36B0109E}" destId="{E5D866F0-3A84-7146-ABA0-4D54577E2C6C}" srcOrd="0" destOrd="0" presId="urn:microsoft.com/office/officeart/2005/8/layout/cycle5"/>
    <dgm:cxn modelId="{9C6B6798-5888-664C-8DF6-22B7197B3E35}" type="presOf" srcId="{F87E60C4-E20E-48B8-8AA9-685DF4E9BE4E}" destId="{07B006F6-0D63-9F46-9CB6-0C94082D57D8}" srcOrd="0" destOrd="0" presId="urn:microsoft.com/office/officeart/2005/8/layout/cycle5"/>
    <dgm:cxn modelId="{BF3B70B2-EC86-7041-96D3-63AB64EF3E43}" type="presOf" srcId="{C59385A7-C401-4975-AFFA-F073BA10F169}" destId="{49ED7A0E-E64D-6542-A077-40FA749E0AEC}" srcOrd="0" destOrd="0" presId="urn:microsoft.com/office/officeart/2005/8/layout/cycle5"/>
    <dgm:cxn modelId="{5A33A8E1-271E-7E45-A1E5-8EB8DAFE5CF0}" type="presOf" srcId="{FB26292E-DC15-4E35-894C-7B2D2420146F}" destId="{DC4A7CAB-6CF1-964D-AEFF-1B91FB890D33}" srcOrd="0" destOrd="0" presId="urn:microsoft.com/office/officeart/2005/8/layout/cycle5"/>
    <dgm:cxn modelId="{4AE42CEF-C0A7-4BDA-972E-6CF2D53BE224}" srcId="{F87E60C4-E20E-48B8-8AA9-685DF4E9BE4E}" destId="{9362C109-B417-434A-954D-2D53A25D407F}" srcOrd="3" destOrd="0" parTransId="{225DFD6A-298D-4341-A0FD-D6A11845FDAA}" sibTransId="{B2BFFF16-2562-4961-AA56-0B769694FB8F}"/>
    <dgm:cxn modelId="{D227C892-6926-2E4C-BB53-A09EB23FBC70}" type="presParOf" srcId="{07B006F6-0D63-9F46-9CB6-0C94082D57D8}" destId="{E5D866F0-3A84-7146-ABA0-4D54577E2C6C}" srcOrd="0" destOrd="0" presId="urn:microsoft.com/office/officeart/2005/8/layout/cycle5"/>
    <dgm:cxn modelId="{96F3961A-66C8-D745-810E-CBD7F49E03A0}" type="presParOf" srcId="{07B006F6-0D63-9F46-9CB6-0C94082D57D8}" destId="{62A618C9-E460-B044-B1BC-2F06A2A44750}" srcOrd="1" destOrd="0" presId="urn:microsoft.com/office/officeart/2005/8/layout/cycle5"/>
    <dgm:cxn modelId="{6C3B4C15-29A5-9C4E-AED6-C47E53AB2B03}" type="presParOf" srcId="{07B006F6-0D63-9F46-9CB6-0C94082D57D8}" destId="{49ED7A0E-E64D-6542-A077-40FA749E0AEC}" srcOrd="2" destOrd="0" presId="urn:microsoft.com/office/officeart/2005/8/layout/cycle5"/>
    <dgm:cxn modelId="{F2501CE1-98FF-D649-9FED-2F18A7A34720}" type="presParOf" srcId="{07B006F6-0D63-9F46-9CB6-0C94082D57D8}" destId="{DC4A7CAB-6CF1-964D-AEFF-1B91FB890D33}" srcOrd="3" destOrd="0" presId="urn:microsoft.com/office/officeart/2005/8/layout/cycle5"/>
    <dgm:cxn modelId="{73324085-7DFB-444A-B213-DDA76A09BE13}" type="presParOf" srcId="{07B006F6-0D63-9F46-9CB6-0C94082D57D8}" destId="{928C6381-9084-F545-A4F0-5D758C48053A}" srcOrd="4" destOrd="0" presId="urn:microsoft.com/office/officeart/2005/8/layout/cycle5"/>
    <dgm:cxn modelId="{E09061E8-D97E-EC46-9750-9E30D25811F7}" type="presParOf" srcId="{07B006F6-0D63-9F46-9CB6-0C94082D57D8}" destId="{22B2DB2D-D050-2148-93EA-AF3311DE3D3D}" srcOrd="5" destOrd="0" presId="urn:microsoft.com/office/officeart/2005/8/layout/cycle5"/>
    <dgm:cxn modelId="{8D1BEEEE-0664-7F41-B6E0-587CDBA8DB2A}" type="presParOf" srcId="{07B006F6-0D63-9F46-9CB6-0C94082D57D8}" destId="{DCA7B7DD-F1F0-8344-9C29-EC99C0C0B8F0}" srcOrd="6" destOrd="0" presId="urn:microsoft.com/office/officeart/2005/8/layout/cycle5"/>
    <dgm:cxn modelId="{F25DC1DC-8EB1-A644-89F5-E421F06726F8}" type="presParOf" srcId="{07B006F6-0D63-9F46-9CB6-0C94082D57D8}" destId="{B5C9DF6E-739A-B645-ACE1-F8ED1E7602B5}" srcOrd="7" destOrd="0" presId="urn:microsoft.com/office/officeart/2005/8/layout/cycle5"/>
    <dgm:cxn modelId="{23067336-AF8B-1542-9C48-B667B9F87B67}" type="presParOf" srcId="{07B006F6-0D63-9F46-9CB6-0C94082D57D8}" destId="{83F02E4B-7E8D-F943-950E-E0847495E069}" srcOrd="8" destOrd="0" presId="urn:microsoft.com/office/officeart/2005/8/layout/cycle5"/>
    <dgm:cxn modelId="{2D0CC3FE-5596-EE49-AA05-67E622BD8B68}" type="presParOf" srcId="{07B006F6-0D63-9F46-9CB6-0C94082D57D8}" destId="{BF179805-4722-3C44-81F5-D66363637D9A}" srcOrd="9" destOrd="0" presId="urn:microsoft.com/office/officeart/2005/8/layout/cycle5"/>
    <dgm:cxn modelId="{666D6080-3FAD-4946-81C2-B0258CDA8FCD}" type="presParOf" srcId="{07B006F6-0D63-9F46-9CB6-0C94082D57D8}" destId="{D4EDFA29-576C-2749-865C-68FD8EDA4C6E}" srcOrd="10" destOrd="0" presId="urn:microsoft.com/office/officeart/2005/8/layout/cycle5"/>
    <dgm:cxn modelId="{108BAF44-42FE-1144-87B4-7688AF215857}" type="presParOf" srcId="{07B006F6-0D63-9F46-9CB6-0C94082D57D8}" destId="{4F2F487F-A164-C94D-A01D-61529AC4F60B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50B27D29-597A-FC49-AE77-2496E9C633EE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DFAB70D-4C7B-4E4C-B652-E00CF23BA64A}">
      <dgm:prSet/>
      <dgm:spPr/>
      <dgm:t>
        <a:bodyPr/>
        <a:lstStyle/>
        <a:p>
          <a:r>
            <a:rPr lang="en-US" b="1"/>
            <a:t>Modeling Approach</a:t>
          </a:r>
          <a:endParaRPr lang="en-US"/>
        </a:p>
      </dgm:t>
    </dgm:pt>
    <dgm:pt modelId="{42DFAFB1-2EAE-374B-823E-74602F1C1D03}" type="parTrans" cxnId="{5C735CBC-1552-5548-91F3-8D832E84312F}">
      <dgm:prSet/>
      <dgm:spPr/>
      <dgm:t>
        <a:bodyPr/>
        <a:lstStyle/>
        <a:p>
          <a:endParaRPr lang="en-US"/>
        </a:p>
      </dgm:t>
    </dgm:pt>
    <dgm:pt modelId="{FBCDA72C-4E93-DD41-974E-CF5A0FB34487}" type="sibTrans" cxnId="{5C735CBC-1552-5548-91F3-8D832E84312F}">
      <dgm:prSet/>
      <dgm:spPr/>
      <dgm:t>
        <a:bodyPr/>
        <a:lstStyle/>
        <a:p>
          <a:endParaRPr lang="en-US"/>
        </a:p>
      </dgm:t>
    </dgm:pt>
    <dgm:pt modelId="{BD0AD8D0-E884-924D-8364-61F22E1D8108}" type="pres">
      <dgm:prSet presAssocID="{50B27D29-597A-FC49-AE77-2496E9C633EE}" presName="linear" presStyleCnt="0">
        <dgm:presLayoutVars>
          <dgm:animLvl val="lvl"/>
          <dgm:resizeHandles val="exact"/>
        </dgm:presLayoutVars>
      </dgm:prSet>
      <dgm:spPr/>
    </dgm:pt>
    <dgm:pt modelId="{FA665F78-3D22-004F-8EF2-7678BA74B7B8}" type="pres">
      <dgm:prSet presAssocID="{7DFAB70D-4C7B-4E4C-B652-E00CF23BA64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E73042D-46E3-5044-9128-4345013C251D}" type="presOf" srcId="{7DFAB70D-4C7B-4E4C-B652-E00CF23BA64A}" destId="{FA665F78-3D22-004F-8EF2-7678BA74B7B8}" srcOrd="0" destOrd="0" presId="urn:microsoft.com/office/officeart/2005/8/layout/vList2"/>
    <dgm:cxn modelId="{5C735CBC-1552-5548-91F3-8D832E84312F}" srcId="{50B27D29-597A-FC49-AE77-2496E9C633EE}" destId="{7DFAB70D-4C7B-4E4C-B652-E00CF23BA64A}" srcOrd="0" destOrd="0" parTransId="{42DFAFB1-2EAE-374B-823E-74602F1C1D03}" sibTransId="{FBCDA72C-4E93-DD41-974E-CF5A0FB34487}"/>
    <dgm:cxn modelId="{05D653DE-E6FE-CB4D-B891-9196D1CD9AF6}" type="presOf" srcId="{50B27D29-597A-FC49-AE77-2496E9C633EE}" destId="{BD0AD8D0-E884-924D-8364-61F22E1D8108}" srcOrd="0" destOrd="0" presId="urn:microsoft.com/office/officeart/2005/8/layout/vList2"/>
    <dgm:cxn modelId="{D728AA1F-B6F8-6F47-AB30-6815F6BC3C86}" type="presParOf" srcId="{BD0AD8D0-E884-924D-8364-61F22E1D8108}" destId="{FA665F78-3D22-004F-8EF2-7678BA74B7B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E45C76D6-BC92-4704-891B-9143E69E153B}" type="doc">
      <dgm:prSet loTypeId="urn:microsoft.com/office/officeart/2005/8/layout/vProcess5" loCatId="icon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6F9EE97-E27E-4F34-80FC-CF2EE0548287}">
      <dgm:prSet/>
      <dgm:spPr/>
      <dgm:t>
        <a:bodyPr/>
        <a:lstStyle/>
        <a:p>
          <a:r>
            <a:rPr lang="en-US" dirty="0"/>
            <a:t>Both models approach but don't yet meet our 60% sensitivity/specificity target</a:t>
          </a:r>
        </a:p>
      </dgm:t>
    </dgm:pt>
    <dgm:pt modelId="{A5B8FD7B-9A82-41EE-9EE2-48DB0FE707D8}" type="parTrans" cxnId="{BEED9CD8-3E95-463E-AEEB-3329947E3B86}">
      <dgm:prSet/>
      <dgm:spPr/>
      <dgm:t>
        <a:bodyPr/>
        <a:lstStyle/>
        <a:p>
          <a:endParaRPr lang="en-US"/>
        </a:p>
      </dgm:t>
    </dgm:pt>
    <dgm:pt modelId="{46A0C2DA-9A3D-4282-9AEB-AE7F73E53C59}" type="sibTrans" cxnId="{BEED9CD8-3E95-463E-AEEB-3329947E3B86}">
      <dgm:prSet/>
      <dgm:spPr/>
      <dgm:t>
        <a:bodyPr/>
        <a:lstStyle/>
        <a:p>
          <a:endParaRPr lang="en-US"/>
        </a:p>
      </dgm:t>
    </dgm:pt>
    <dgm:pt modelId="{4B867F10-F50B-408A-9B23-2E8F2F76FD3A}">
      <dgm:prSet/>
      <dgm:spPr/>
      <dgm:t>
        <a:bodyPr/>
        <a:lstStyle/>
        <a:p>
          <a:r>
            <a:rPr lang="en-US" dirty="0"/>
            <a:t>Naive Bayes currently showing better overall performance</a:t>
          </a:r>
        </a:p>
      </dgm:t>
    </dgm:pt>
    <dgm:pt modelId="{F3E8D0C0-BE5E-40A5-A835-999D8E842E3C}" type="parTrans" cxnId="{30FBA3C2-1035-4CAD-B362-9B22A714E63E}">
      <dgm:prSet/>
      <dgm:spPr/>
      <dgm:t>
        <a:bodyPr/>
        <a:lstStyle/>
        <a:p>
          <a:endParaRPr lang="en-US"/>
        </a:p>
      </dgm:t>
    </dgm:pt>
    <dgm:pt modelId="{B699EB3A-F42E-4ACF-9B4F-0B2C5487916F}" type="sibTrans" cxnId="{30FBA3C2-1035-4CAD-B362-9B22A714E63E}">
      <dgm:prSet/>
      <dgm:spPr/>
      <dgm:t>
        <a:bodyPr/>
        <a:lstStyle/>
        <a:p>
          <a:endParaRPr lang="en-US"/>
        </a:p>
      </dgm:t>
    </dgm:pt>
    <dgm:pt modelId="{30FDB0D2-21CF-45D8-A235-7FC7245219E0}">
      <dgm:prSet/>
      <dgm:spPr/>
      <dgm:t>
        <a:bodyPr/>
        <a:lstStyle/>
        <a:p>
          <a:r>
            <a:rPr lang="en-US" dirty="0"/>
            <a:t>Class imbalance (16% attrition vs 84% retention) affecting model sensitivity</a:t>
          </a:r>
        </a:p>
      </dgm:t>
    </dgm:pt>
    <dgm:pt modelId="{FD461BC6-E2BA-4140-B831-5DD50AE440E8}" type="parTrans" cxnId="{A94A692F-F327-418A-9CE3-DEA39297D678}">
      <dgm:prSet/>
      <dgm:spPr/>
      <dgm:t>
        <a:bodyPr/>
        <a:lstStyle/>
        <a:p>
          <a:endParaRPr lang="en-US"/>
        </a:p>
      </dgm:t>
    </dgm:pt>
    <dgm:pt modelId="{F8C45D56-67EA-4A6E-BAD0-DC74339A4D52}" type="sibTrans" cxnId="{A94A692F-F327-418A-9CE3-DEA39297D678}">
      <dgm:prSet/>
      <dgm:spPr/>
      <dgm:t>
        <a:bodyPr/>
        <a:lstStyle/>
        <a:p>
          <a:endParaRPr lang="en-US"/>
        </a:p>
      </dgm:t>
    </dgm:pt>
    <dgm:pt modelId="{AA5F677F-6028-B442-B6F8-384A3915D5BC}" type="pres">
      <dgm:prSet presAssocID="{E45C76D6-BC92-4704-891B-9143E69E153B}" presName="outerComposite" presStyleCnt="0">
        <dgm:presLayoutVars>
          <dgm:chMax val="5"/>
          <dgm:dir/>
          <dgm:resizeHandles val="exact"/>
        </dgm:presLayoutVars>
      </dgm:prSet>
      <dgm:spPr/>
    </dgm:pt>
    <dgm:pt modelId="{BE5362BC-BC68-464C-8B26-6BACEE106ECC}" type="pres">
      <dgm:prSet presAssocID="{E45C76D6-BC92-4704-891B-9143E69E153B}" presName="dummyMaxCanvas" presStyleCnt="0">
        <dgm:presLayoutVars/>
      </dgm:prSet>
      <dgm:spPr/>
    </dgm:pt>
    <dgm:pt modelId="{FDC5C918-9B76-034C-ADB1-7EDEE3DD8634}" type="pres">
      <dgm:prSet presAssocID="{E45C76D6-BC92-4704-891B-9143E69E153B}" presName="ThreeNodes_1" presStyleLbl="node1" presStyleIdx="0" presStyleCnt="3">
        <dgm:presLayoutVars>
          <dgm:bulletEnabled val="1"/>
        </dgm:presLayoutVars>
      </dgm:prSet>
      <dgm:spPr/>
    </dgm:pt>
    <dgm:pt modelId="{C2E32F00-4D99-9742-8DDB-C85E4351E49B}" type="pres">
      <dgm:prSet presAssocID="{E45C76D6-BC92-4704-891B-9143E69E153B}" presName="ThreeNodes_2" presStyleLbl="node1" presStyleIdx="1" presStyleCnt="3">
        <dgm:presLayoutVars>
          <dgm:bulletEnabled val="1"/>
        </dgm:presLayoutVars>
      </dgm:prSet>
      <dgm:spPr/>
    </dgm:pt>
    <dgm:pt modelId="{C6254E40-FC5E-C44B-90C7-3EBA5BDA793F}" type="pres">
      <dgm:prSet presAssocID="{E45C76D6-BC92-4704-891B-9143E69E153B}" presName="ThreeNodes_3" presStyleLbl="node1" presStyleIdx="2" presStyleCnt="3">
        <dgm:presLayoutVars>
          <dgm:bulletEnabled val="1"/>
        </dgm:presLayoutVars>
      </dgm:prSet>
      <dgm:spPr/>
    </dgm:pt>
    <dgm:pt modelId="{3E578E72-F1C0-9D46-9E06-5A43FBDFA6BF}" type="pres">
      <dgm:prSet presAssocID="{E45C76D6-BC92-4704-891B-9143E69E153B}" presName="ThreeConn_1-2" presStyleLbl="fgAccFollowNode1" presStyleIdx="0" presStyleCnt="2">
        <dgm:presLayoutVars>
          <dgm:bulletEnabled val="1"/>
        </dgm:presLayoutVars>
      </dgm:prSet>
      <dgm:spPr/>
    </dgm:pt>
    <dgm:pt modelId="{7380582C-87BA-C442-8A24-DED183633E6D}" type="pres">
      <dgm:prSet presAssocID="{E45C76D6-BC92-4704-891B-9143E69E153B}" presName="ThreeConn_2-3" presStyleLbl="fgAccFollowNode1" presStyleIdx="1" presStyleCnt="2">
        <dgm:presLayoutVars>
          <dgm:bulletEnabled val="1"/>
        </dgm:presLayoutVars>
      </dgm:prSet>
      <dgm:spPr/>
    </dgm:pt>
    <dgm:pt modelId="{FDC16FE5-E401-D94A-A989-98A368B8A693}" type="pres">
      <dgm:prSet presAssocID="{E45C76D6-BC92-4704-891B-9143E69E153B}" presName="ThreeNodes_1_text" presStyleLbl="node1" presStyleIdx="2" presStyleCnt="3">
        <dgm:presLayoutVars>
          <dgm:bulletEnabled val="1"/>
        </dgm:presLayoutVars>
      </dgm:prSet>
      <dgm:spPr/>
    </dgm:pt>
    <dgm:pt modelId="{CB9F34C0-BA99-A84A-B739-AADFF57EFC91}" type="pres">
      <dgm:prSet presAssocID="{E45C76D6-BC92-4704-891B-9143E69E153B}" presName="ThreeNodes_2_text" presStyleLbl="node1" presStyleIdx="2" presStyleCnt="3">
        <dgm:presLayoutVars>
          <dgm:bulletEnabled val="1"/>
        </dgm:presLayoutVars>
      </dgm:prSet>
      <dgm:spPr/>
    </dgm:pt>
    <dgm:pt modelId="{4A24937D-6670-FE41-AAD0-57AA99D07418}" type="pres">
      <dgm:prSet presAssocID="{E45C76D6-BC92-4704-891B-9143E69E153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A94A692F-F327-418A-9CE3-DEA39297D678}" srcId="{E45C76D6-BC92-4704-891B-9143E69E153B}" destId="{30FDB0D2-21CF-45D8-A235-7FC7245219E0}" srcOrd="2" destOrd="0" parTransId="{FD461BC6-E2BA-4140-B831-5DD50AE440E8}" sibTransId="{F8C45D56-67EA-4A6E-BAD0-DC74339A4D52}"/>
    <dgm:cxn modelId="{743CE252-6E0B-A04D-9E6A-6376FB1A5666}" type="presOf" srcId="{E45C76D6-BC92-4704-891B-9143E69E153B}" destId="{AA5F677F-6028-B442-B6F8-384A3915D5BC}" srcOrd="0" destOrd="0" presId="urn:microsoft.com/office/officeart/2005/8/layout/vProcess5"/>
    <dgm:cxn modelId="{BB15AA5C-35D7-5B42-8AA7-E67AF4E1EE2A}" type="presOf" srcId="{B699EB3A-F42E-4ACF-9B4F-0B2C5487916F}" destId="{7380582C-87BA-C442-8A24-DED183633E6D}" srcOrd="0" destOrd="0" presId="urn:microsoft.com/office/officeart/2005/8/layout/vProcess5"/>
    <dgm:cxn modelId="{3F40D474-E64A-E047-93FE-1A90E3F79AC9}" type="presOf" srcId="{F6F9EE97-E27E-4F34-80FC-CF2EE0548287}" destId="{FDC5C918-9B76-034C-ADB1-7EDEE3DD8634}" srcOrd="0" destOrd="0" presId="urn:microsoft.com/office/officeart/2005/8/layout/vProcess5"/>
    <dgm:cxn modelId="{AC29AAA0-926F-784A-904F-63ACA0D195AE}" type="presOf" srcId="{F6F9EE97-E27E-4F34-80FC-CF2EE0548287}" destId="{FDC16FE5-E401-D94A-A989-98A368B8A693}" srcOrd="1" destOrd="0" presId="urn:microsoft.com/office/officeart/2005/8/layout/vProcess5"/>
    <dgm:cxn modelId="{39CF48B8-3DD7-C745-A519-06DE06206C6C}" type="presOf" srcId="{4B867F10-F50B-408A-9B23-2E8F2F76FD3A}" destId="{CB9F34C0-BA99-A84A-B739-AADFF57EFC91}" srcOrd="1" destOrd="0" presId="urn:microsoft.com/office/officeart/2005/8/layout/vProcess5"/>
    <dgm:cxn modelId="{30FBA3C2-1035-4CAD-B362-9B22A714E63E}" srcId="{E45C76D6-BC92-4704-891B-9143E69E153B}" destId="{4B867F10-F50B-408A-9B23-2E8F2F76FD3A}" srcOrd="1" destOrd="0" parTransId="{F3E8D0C0-BE5E-40A5-A835-999D8E842E3C}" sibTransId="{B699EB3A-F42E-4ACF-9B4F-0B2C5487916F}"/>
    <dgm:cxn modelId="{5E9B3BCD-8C53-6D46-A687-BC2D55E90C02}" type="presOf" srcId="{30FDB0D2-21CF-45D8-A235-7FC7245219E0}" destId="{C6254E40-FC5E-C44B-90C7-3EBA5BDA793F}" srcOrd="0" destOrd="0" presId="urn:microsoft.com/office/officeart/2005/8/layout/vProcess5"/>
    <dgm:cxn modelId="{A13672D3-AC54-E14F-9F8C-5204EF807588}" type="presOf" srcId="{30FDB0D2-21CF-45D8-A235-7FC7245219E0}" destId="{4A24937D-6670-FE41-AAD0-57AA99D07418}" srcOrd="1" destOrd="0" presId="urn:microsoft.com/office/officeart/2005/8/layout/vProcess5"/>
    <dgm:cxn modelId="{BEED9CD8-3E95-463E-AEEB-3329947E3B86}" srcId="{E45C76D6-BC92-4704-891B-9143E69E153B}" destId="{F6F9EE97-E27E-4F34-80FC-CF2EE0548287}" srcOrd="0" destOrd="0" parTransId="{A5B8FD7B-9A82-41EE-9EE2-48DB0FE707D8}" sibTransId="{46A0C2DA-9A3D-4282-9AEB-AE7F73E53C59}"/>
    <dgm:cxn modelId="{5EBC45DF-5888-F94F-8A22-8A1DFA11E017}" type="presOf" srcId="{4B867F10-F50B-408A-9B23-2E8F2F76FD3A}" destId="{C2E32F00-4D99-9742-8DDB-C85E4351E49B}" srcOrd="0" destOrd="0" presId="urn:microsoft.com/office/officeart/2005/8/layout/vProcess5"/>
    <dgm:cxn modelId="{8AC078EF-7CC1-8F4C-924C-5F3BD92F9362}" type="presOf" srcId="{46A0C2DA-9A3D-4282-9AEB-AE7F73E53C59}" destId="{3E578E72-F1C0-9D46-9E06-5A43FBDFA6BF}" srcOrd="0" destOrd="0" presId="urn:microsoft.com/office/officeart/2005/8/layout/vProcess5"/>
    <dgm:cxn modelId="{F86BC8F2-4503-6B40-9105-35ABDEBA50FD}" type="presParOf" srcId="{AA5F677F-6028-B442-B6F8-384A3915D5BC}" destId="{BE5362BC-BC68-464C-8B26-6BACEE106ECC}" srcOrd="0" destOrd="0" presId="urn:microsoft.com/office/officeart/2005/8/layout/vProcess5"/>
    <dgm:cxn modelId="{A6240852-0532-9F44-8B8B-C221B2B1F4D9}" type="presParOf" srcId="{AA5F677F-6028-B442-B6F8-384A3915D5BC}" destId="{FDC5C918-9B76-034C-ADB1-7EDEE3DD8634}" srcOrd="1" destOrd="0" presId="urn:microsoft.com/office/officeart/2005/8/layout/vProcess5"/>
    <dgm:cxn modelId="{35687F1A-6591-E74A-8CE4-E436B44723B0}" type="presParOf" srcId="{AA5F677F-6028-B442-B6F8-384A3915D5BC}" destId="{C2E32F00-4D99-9742-8DDB-C85E4351E49B}" srcOrd="2" destOrd="0" presId="urn:microsoft.com/office/officeart/2005/8/layout/vProcess5"/>
    <dgm:cxn modelId="{A2E18812-CB2F-EC4E-AC9B-13BF33DDB057}" type="presParOf" srcId="{AA5F677F-6028-B442-B6F8-384A3915D5BC}" destId="{C6254E40-FC5E-C44B-90C7-3EBA5BDA793F}" srcOrd="3" destOrd="0" presId="urn:microsoft.com/office/officeart/2005/8/layout/vProcess5"/>
    <dgm:cxn modelId="{0D2BCDA3-912D-614D-B4E7-656CE46CD2C9}" type="presParOf" srcId="{AA5F677F-6028-B442-B6F8-384A3915D5BC}" destId="{3E578E72-F1C0-9D46-9E06-5A43FBDFA6BF}" srcOrd="4" destOrd="0" presId="urn:microsoft.com/office/officeart/2005/8/layout/vProcess5"/>
    <dgm:cxn modelId="{65FB4D58-B08E-2F4D-AA1E-D468901CBD75}" type="presParOf" srcId="{AA5F677F-6028-B442-B6F8-384A3915D5BC}" destId="{7380582C-87BA-C442-8A24-DED183633E6D}" srcOrd="5" destOrd="0" presId="urn:microsoft.com/office/officeart/2005/8/layout/vProcess5"/>
    <dgm:cxn modelId="{6203548A-BB46-344D-8A2C-7E33C629AF70}" type="presParOf" srcId="{AA5F677F-6028-B442-B6F8-384A3915D5BC}" destId="{FDC16FE5-E401-D94A-A989-98A368B8A693}" srcOrd="6" destOrd="0" presId="urn:microsoft.com/office/officeart/2005/8/layout/vProcess5"/>
    <dgm:cxn modelId="{3AF2CFFE-26CE-E84A-8580-150CD58FDDC2}" type="presParOf" srcId="{AA5F677F-6028-B442-B6F8-384A3915D5BC}" destId="{CB9F34C0-BA99-A84A-B739-AADFF57EFC91}" srcOrd="7" destOrd="0" presId="urn:microsoft.com/office/officeart/2005/8/layout/vProcess5"/>
    <dgm:cxn modelId="{82321346-39DA-F442-9F96-831FC4E1ED1B}" type="presParOf" srcId="{AA5F677F-6028-B442-B6F8-384A3915D5BC}" destId="{4A24937D-6670-FE41-AAD0-57AA99D0741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E9EDFC-715E-C64E-A430-DF5A2A80B7AC}" type="doc">
      <dgm:prSet loTypeId="urn:microsoft.com/office/officeart/2005/8/layout/vList2" loCatId="list" qsTypeId="urn:microsoft.com/office/officeart/2005/8/quickstyle/3d1" qsCatId="3D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37AE7187-63B3-4A47-B91D-70D1211D4266}">
      <dgm:prSet/>
      <dgm:spPr/>
      <dgm:t>
        <a:bodyPr/>
        <a:lstStyle/>
        <a:p>
          <a:r>
            <a:rPr lang="en-US" dirty="0"/>
            <a:t>Problem: High cost of employee turnover (50-400% of annual salary)</a:t>
          </a:r>
        </a:p>
      </dgm:t>
    </dgm:pt>
    <dgm:pt modelId="{30E47602-02FF-7848-AE07-4BD2890BD60F}" type="parTrans" cxnId="{451F7277-8E5E-7042-9AF9-85C5200E0886}">
      <dgm:prSet/>
      <dgm:spPr/>
      <dgm:t>
        <a:bodyPr/>
        <a:lstStyle/>
        <a:p>
          <a:endParaRPr lang="en-US"/>
        </a:p>
      </dgm:t>
    </dgm:pt>
    <dgm:pt modelId="{62C484FE-D3A8-CB44-BFFE-9D01D05F42AA}" type="sibTrans" cxnId="{451F7277-8E5E-7042-9AF9-85C5200E0886}">
      <dgm:prSet/>
      <dgm:spPr/>
      <dgm:t>
        <a:bodyPr/>
        <a:lstStyle/>
        <a:p>
          <a:endParaRPr lang="en-US"/>
        </a:p>
      </dgm:t>
    </dgm:pt>
    <dgm:pt modelId="{3F7521F5-B6E1-364B-8A01-9DCC31D2D13A}">
      <dgm:prSet/>
      <dgm:spPr/>
      <dgm:t>
        <a:bodyPr/>
        <a:lstStyle/>
        <a:p>
          <a:r>
            <a:rPr lang="en-US"/>
            <a:t>Approach: Data analysis and predictive modeling to identify at-risk employees </a:t>
          </a:r>
        </a:p>
      </dgm:t>
    </dgm:pt>
    <dgm:pt modelId="{10830326-6C1D-4E4F-9DB8-D70C2ABD4BCD}" type="parTrans" cxnId="{7B86CACE-8712-5C45-882F-7A58784F2774}">
      <dgm:prSet/>
      <dgm:spPr/>
      <dgm:t>
        <a:bodyPr/>
        <a:lstStyle/>
        <a:p>
          <a:endParaRPr lang="en-US"/>
        </a:p>
      </dgm:t>
    </dgm:pt>
    <dgm:pt modelId="{1967AE4F-B531-E14C-988D-00BE94BBCAE8}" type="sibTrans" cxnId="{7B86CACE-8712-5C45-882F-7A58784F2774}">
      <dgm:prSet/>
      <dgm:spPr/>
      <dgm:t>
        <a:bodyPr/>
        <a:lstStyle/>
        <a:p>
          <a:endParaRPr lang="en-US"/>
        </a:p>
      </dgm:t>
    </dgm:pt>
    <dgm:pt modelId="{1F3BD0AF-2571-4D47-99FC-99E7673E348B}">
      <dgm:prSet/>
      <dgm:spPr/>
      <dgm:t>
        <a:bodyPr/>
        <a:lstStyle/>
        <a:p>
          <a:r>
            <a:rPr lang="en-US"/>
            <a:t>Key findings: Top 3 factors driving attrition </a:t>
          </a:r>
        </a:p>
      </dgm:t>
    </dgm:pt>
    <dgm:pt modelId="{ADE762F6-5A07-814D-A624-D15EBB2C85FF}" type="parTrans" cxnId="{AD7694E8-2F8B-0542-9AC2-53110C696DD0}">
      <dgm:prSet/>
      <dgm:spPr/>
      <dgm:t>
        <a:bodyPr/>
        <a:lstStyle/>
        <a:p>
          <a:endParaRPr lang="en-US"/>
        </a:p>
      </dgm:t>
    </dgm:pt>
    <dgm:pt modelId="{D31107AC-9987-C14A-A16D-6C0E25683E23}" type="sibTrans" cxnId="{AD7694E8-2F8B-0542-9AC2-53110C696DD0}">
      <dgm:prSet/>
      <dgm:spPr/>
      <dgm:t>
        <a:bodyPr/>
        <a:lstStyle/>
        <a:p>
          <a:endParaRPr lang="en-US"/>
        </a:p>
      </dgm:t>
    </dgm:pt>
    <dgm:pt modelId="{B2AC0692-5BFA-C344-AB33-587A61C38A8F}">
      <dgm:prSet/>
      <dgm:spPr/>
      <dgm:t>
        <a:bodyPr/>
        <a:lstStyle/>
        <a:p>
          <a:r>
            <a:rPr lang="en-US"/>
            <a:t>Results: Predictive model with &gt;60% sensitivity and specificity </a:t>
          </a:r>
        </a:p>
      </dgm:t>
    </dgm:pt>
    <dgm:pt modelId="{2116F1D1-50DB-0E44-A2A7-6AD43AC78633}" type="parTrans" cxnId="{21538EC2-A106-CA46-B5EF-F39C1DD853B1}">
      <dgm:prSet/>
      <dgm:spPr/>
      <dgm:t>
        <a:bodyPr/>
        <a:lstStyle/>
        <a:p>
          <a:endParaRPr lang="en-US"/>
        </a:p>
      </dgm:t>
    </dgm:pt>
    <dgm:pt modelId="{B4EDACBD-840A-3447-B863-94C8678560E8}" type="sibTrans" cxnId="{21538EC2-A106-CA46-B5EF-F39C1DD853B1}">
      <dgm:prSet/>
      <dgm:spPr/>
      <dgm:t>
        <a:bodyPr/>
        <a:lstStyle/>
        <a:p>
          <a:endParaRPr lang="en-US"/>
        </a:p>
      </dgm:t>
    </dgm:pt>
    <dgm:pt modelId="{CB5B710A-7990-B84B-918C-6DA4F3137737}">
      <dgm:prSet/>
      <dgm:spPr/>
      <dgm:t>
        <a:bodyPr/>
        <a:lstStyle/>
        <a:p>
          <a:r>
            <a:rPr lang="en-US"/>
            <a:t>Value: Potential cost savings of approximately $5 million (69% reduction)</a:t>
          </a:r>
        </a:p>
      </dgm:t>
    </dgm:pt>
    <dgm:pt modelId="{F3F2E9F8-C617-7E42-8118-B2D5481D6C02}" type="parTrans" cxnId="{04BAAE1D-AD88-A44E-91A6-C68B2E49E191}">
      <dgm:prSet/>
      <dgm:spPr/>
      <dgm:t>
        <a:bodyPr/>
        <a:lstStyle/>
        <a:p>
          <a:endParaRPr lang="en-US"/>
        </a:p>
      </dgm:t>
    </dgm:pt>
    <dgm:pt modelId="{232C0B2C-6EF1-B44A-B09E-223C8EACD544}" type="sibTrans" cxnId="{04BAAE1D-AD88-A44E-91A6-C68B2E49E191}">
      <dgm:prSet/>
      <dgm:spPr/>
      <dgm:t>
        <a:bodyPr/>
        <a:lstStyle/>
        <a:p>
          <a:endParaRPr lang="en-US"/>
        </a:p>
      </dgm:t>
    </dgm:pt>
    <dgm:pt modelId="{7E76B486-ADBE-184D-A9EE-F46BD78E43AC}" type="pres">
      <dgm:prSet presAssocID="{D6E9EDFC-715E-C64E-A430-DF5A2A80B7AC}" presName="linear" presStyleCnt="0">
        <dgm:presLayoutVars>
          <dgm:animLvl val="lvl"/>
          <dgm:resizeHandles val="exact"/>
        </dgm:presLayoutVars>
      </dgm:prSet>
      <dgm:spPr/>
    </dgm:pt>
    <dgm:pt modelId="{B9CDC872-E621-C949-97C0-AC3CB7508E52}" type="pres">
      <dgm:prSet presAssocID="{37AE7187-63B3-4A47-B91D-70D1211D426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AE6CAC6-C300-5B47-98F4-73E08E6E2784}" type="pres">
      <dgm:prSet presAssocID="{62C484FE-D3A8-CB44-BFFE-9D01D05F42AA}" presName="spacer" presStyleCnt="0"/>
      <dgm:spPr/>
    </dgm:pt>
    <dgm:pt modelId="{43967719-C64D-644C-B7F8-200BC6C4ABC4}" type="pres">
      <dgm:prSet presAssocID="{3F7521F5-B6E1-364B-8A01-9DCC31D2D13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9F48D92-20B2-8B44-A35E-86EBFFC13656}" type="pres">
      <dgm:prSet presAssocID="{1967AE4F-B531-E14C-988D-00BE94BBCAE8}" presName="spacer" presStyleCnt="0"/>
      <dgm:spPr/>
    </dgm:pt>
    <dgm:pt modelId="{43BC64D5-11E6-264C-A848-C21B8EF60AE1}" type="pres">
      <dgm:prSet presAssocID="{1F3BD0AF-2571-4D47-99FC-99E7673E348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0CF422-A7C3-F847-AE98-12ED3B2D7F30}" type="pres">
      <dgm:prSet presAssocID="{D31107AC-9987-C14A-A16D-6C0E25683E23}" presName="spacer" presStyleCnt="0"/>
      <dgm:spPr/>
    </dgm:pt>
    <dgm:pt modelId="{4F1A6846-B5BE-7042-AAAD-E87BE110C0EA}" type="pres">
      <dgm:prSet presAssocID="{B2AC0692-5BFA-C344-AB33-587A61C38A8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C09D4C-9AB8-D94F-AD7E-ABBCEAFB8958}" type="pres">
      <dgm:prSet presAssocID="{B4EDACBD-840A-3447-B863-94C8678560E8}" presName="spacer" presStyleCnt="0"/>
      <dgm:spPr/>
    </dgm:pt>
    <dgm:pt modelId="{7F087EB6-D682-FB47-8173-FF93CB61EC25}" type="pres">
      <dgm:prSet presAssocID="{CB5B710A-7990-B84B-918C-6DA4F313773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4BAAE1D-AD88-A44E-91A6-C68B2E49E191}" srcId="{D6E9EDFC-715E-C64E-A430-DF5A2A80B7AC}" destId="{CB5B710A-7990-B84B-918C-6DA4F3137737}" srcOrd="4" destOrd="0" parTransId="{F3F2E9F8-C617-7E42-8118-B2D5481D6C02}" sibTransId="{232C0B2C-6EF1-B44A-B09E-223C8EACD544}"/>
    <dgm:cxn modelId="{25A58246-02CC-3A48-A742-F0C5DA972EEB}" type="presOf" srcId="{1F3BD0AF-2571-4D47-99FC-99E7673E348B}" destId="{43BC64D5-11E6-264C-A848-C21B8EF60AE1}" srcOrd="0" destOrd="0" presId="urn:microsoft.com/office/officeart/2005/8/layout/vList2"/>
    <dgm:cxn modelId="{AFF35764-D8D5-FA49-A031-EC8ECCC2E27F}" type="presOf" srcId="{B2AC0692-5BFA-C344-AB33-587A61C38A8F}" destId="{4F1A6846-B5BE-7042-AAAD-E87BE110C0EA}" srcOrd="0" destOrd="0" presId="urn:microsoft.com/office/officeart/2005/8/layout/vList2"/>
    <dgm:cxn modelId="{451F7277-8E5E-7042-9AF9-85C5200E0886}" srcId="{D6E9EDFC-715E-C64E-A430-DF5A2A80B7AC}" destId="{37AE7187-63B3-4A47-B91D-70D1211D4266}" srcOrd="0" destOrd="0" parTransId="{30E47602-02FF-7848-AE07-4BD2890BD60F}" sibTransId="{62C484FE-D3A8-CB44-BFFE-9D01D05F42AA}"/>
    <dgm:cxn modelId="{BBCD0779-B1E3-6449-A26E-870BC8B1E918}" type="presOf" srcId="{CB5B710A-7990-B84B-918C-6DA4F3137737}" destId="{7F087EB6-D682-FB47-8173-FF93CB61EC25}" srcOrd="0" destOrd="0" presId="urn:microsoft.com/office/officeart/2005/8/layout/vList2"/>
    <dgm:cxn modelId="{0ED2797B-2751-9F4C-9AB4-6F2ED38A8030}" type="presOf" srcId="{D6E9EDFC-715E-C64E-A430-DF5A2A80B7AC}" destId="{7E76B486-ADBE-184D-A9EE-F46BD78E43AC}" srcOrd="0" destOrd="0" presId="urn:microsoft.com/office/officeart/2005/8/layout/vList2"/>
    <dgm:cxn modelId="{0E5889A0-286D-9643-9069-F36794A6EB68}" type="presOf" srcId="{37AE7187-63B3-4A47-B91D-70D1211D4266}" destId="{B9CDC872-E621-C949-97C0-AC3CB7508E52}" srcOrd="0" destOrd="0" presId="urn:microsoft.com/office/officeart/2005/8/layout/vList2"/>
    <dgm:cxn modelId="{C9B343B5-FA18-C84C-B2D9-7B9E73BA212F}" type="presOf" srcId="{3F7521F5-B6E1-364B-8A01-9DCC31D2D13A}" destId="{43967719-C64D-644C-B7F8-200BC6C4ABC4}" srcOrd="0" destOrd="0" presId="urn:microsoft.com/office/officeart/2005/8/layout/vList2"/>
    <dgm:cxn modelId="{21538EC2-A106-CA46-B5EF-F39C1DD853B1}" srcId="{D6E9EDFC-715E-C64E-A430-DF5A2A80B7AC}" destId="{B2AC0692-5BFA-C344-AB33-587A61C38A8F}" srcOrd="3" destOrd="0" parTransId="{2116F1D1-50DB-0E44-A2A7-6AD43AC78633}" sibTransId="{B4EDACBD-840A-3447-B863-94C8678560E8}"/>
    <dgm:cxn modelId="{7B86CACE-8712-5C45-882F-7A58784F2774}" srcId="{D6E9EDFC-715E-C64E-A430-DF5A2A80B7AC}" destId="{3F7521F5-B6E1-364B-8A01-9DCC31D2D13A}" srcOrd="1" destOrd="0" parTransId="{10830326-6C1D-4E4F-9DB8-D70C2ABD4BCD}" sibTransId="{1967AE4F-B531-E14C-988D-00BE94BBCAE8}"/>
    <dgm:cxn modelId="{AD7694E8-2F8B-0542-9AC2-53110C696DD0}" srcId="{D6E9EDFC-715E-C64E-A430-DF5A2A80B7AC}" destId="{1F3BD0AF-2571-4D47-99FC-99E7673E348B}" srcOrd="2" destOrd="0" parTransId="{ADE762F6-5A07-814D-A624-D15EBB2C85FF}" sibTransId="{D31107AC-9987-C14A-A16D-6C0E25683E23}"/>
    <dgm:cxn modelId="{D8BAF8DF-2348-4348-BC27-72F6E5B83A14}" type="presParOf" srcId="{7E76B486-ADBE-184D-A9EE-F46BD78E43AC}" destId="{B9CDC872-E621-C949-97C0-AC3CB7508E52}" srcOrd="0" destOrd="0" presId="urn:microsoft.com/office/officeart/2005/8/layout/vList2"/>
    <dgm:cxn modelId="{E9ECDD79-43AC-EC4D-95E7-E4D2A43B67FB}" type="presParOf" srcId="{7E76B486-ADBE-184D-A9EE-F46BD78E43AC}" destId="{9AE6CAC6-C300-5B47-98F4-73E08E6E2784}" srcOrd="1" destOrd="0" presId="urn:microsoft.com/office/officeart/2005/8/layout/vList2"/>
    <dgm:cxn modelId="{E8A49951-27AB-C44F-8BDB-790EA594FC1E}" type="presParOf" srcId="{7E76B486-ADBE-184D-A9EE-F46BD78E43AC}" destId="{43967719-C64D-644C-B7F8-200BC6C4ABC4}" srcOrd="2" destOrd="0" presId="urn:microsoft.com/office/officeart/2005/8/layout/vList2"/>
    <dgm:cxn modelId="{51C2D2F4-8E3F-0447-A435-E83A31C3B889}" type="presParOf" srcId="{7E76B486-ADBE-184D-A9EE-F46BD78E43AC}" destId="{39F48D92-20B2-8B44-A35E-86EBFFC13656}" srcOrd="3" destOrd="0" presId="urn:microsoft.com/office/officeart/2005/8/layout/vList2"/>
    <dgm:cxn modelId="{5703AC10-314E-E948-938F-D989F34861D5}" type="presParOf" srcId="{7E76B486-ADBE-184D-A9EE-F46BD78E43AC}" destId="{43BC64D5-11E6-264C-A848-C21B8EF60AE1}" srcOrd="4" destOrd="0" presId="urn:microsoft.com/office/officeart/2005/8/layout/vList2"/>
    <dgm:cxn modelId="{405DBAAF-4BE7-A24B-A9E5-0DBAC728D062}" type="presParOf" srcId="{7E76B486-ADBE-184D-A9EE-F46BD78E43AC}" destId="{830CF422-A7C3-F847-AE98-12ED3B2D7F30}" srcOrd="5" destOrd="0" presId="urn:microsoft.com/office/officeart/2005/8/layout/vList2"/>
    <dgm:cxn modelId="{EF66B3E0-C0E3-0445-8F51-E92FB1EF0A63}" type="presParOf" srcId="{7E76B486-ADBE-184D-A9EE-F46BD78E43AC}" destId="{4F1A6846-B5BE-7042-AAAD-E87BE110C0EA}" srcOrd="6" destOrd="0" presId="urn:microsoft.com/office/officeart/2005/8/layout/vList2"/>
    <dgm:cxn modelId="{263A1700-9E38-8E4D-BA14-097AAA76D646}" type="presParOf" srcId="{7E76B486-ADBE-184D-A9EE-F46BD78E43AC}" destId="{B7C09D4C-9AB8-D94F-AD7E-ABBCEAFB8958}" srcOrd="7" destOrd="0" presId="urn:microsoft.com/office/officeart/2005/8/layout/vList2"/>
    <dgm:cxn modelId="{898DCEFE-DA99-634C-9EB7-89615E5D0695}" type="presParOf" srcId="{7E76B486-ADBE-184D-A9EE-F46BD78E43AC}" destId="{7F087EB6-D682-FB47-8173-FF93CB61EC2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8AA7A7-A272-AE4A-BE10-5A5C8D9303F6}" type="doc">
      <dgm:prSet loTypeId="urn:microsoft.com/office/officeart/2005/8/layout/vList2" loCatId="list" qsTypeId="urn:microsoft.com/office/officeart/2005/8/quickstyle/3d1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2B06D47-97A0-4345-ADA6-ACA2A9D10384}">
      <dgm:prSet/>
      <dgm:spPr/>
      <dgm:t>
        <a:bodyPr/>
        <a:lstStyle/>
        <a:p>
          <a:r>
            <a:rPr lang="en-US" b="1"/>
            <a:t>Exploratory Analysis Approach</a:t>
          </a:r>
          <a:endParaRPr lang="en-US"/>
        </a:p>
      </dgm:t>
    </dgm:pt>
    <dgm:pt modelId="{1A32161B-F593-E14B-BA66-6B440E1B8E13}" type="parTrans" cxnId="{BABE00C4-491E-1C4F-9506-9034FD459EC2}">
      <dgm:prSet/>
      <dgm:spPr/>
      <dgm:t>
        <a:bodyPr/>
        <a:lstStyle/>
        <a:p>
          <a:endParaRPr lang="en-US"/>
        </a:p>
      </dgm:t>
    </dgm:pt>
    <dgm:pt modelId="{729C9CA6-BCFE-A541-997A-423A1C100757}" type="sibTrans" cxnId="{BABE00C4-491E-1C4F-9506-9034FD459EC2}">
      <dgm:prSet/>
      <dgm:spPr/>
      <dgm:t>
        <a:bodyPr/>
        <a:lstStyle/>
        <a:p>
          <a:endParaRPr lang="en-US"/>
        </a:p>
      </dgm:t>
    </dgm:pt>
    <dgm:pt modelId="{5105B337-A662-9A4D-8DCC-AC86AA1A668B}" type="pres">
      <dgm:prSet presAssocID="{938AA7A7-A272-AE4A-BE10-5A5C8D9303F6}" presName="linear" presStyleCnt="0">
        <dgm:presLayoutVars>
          <dgm:animLvl val="lvl"/>
          <dgm:resizeHandles val="exact"/>
        </dgm:presLayoutVars>
      </dgm:prSet>
      <dgm:spPr/>
    </dgm:pt>
    <dgm:pt modelId="{4D500004-5908-C942-875B-D5457C5702AA}" type="pres">
      <dgm:prSet presAssocID="{62B06D47-97A0-4345-ADA6-ACA2A9D1038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205BB0A-2FB4-8F41-A8B5-87977476F44D}" type="presOf" srcId="{62B06D47-97A0-4345-ADA6-ACA2A9D10384}" destId="{4D500004-5908-C942-875B-D5457C5702AA}" srcOrd="0" destOrd="0" presId="urn:microsoft.com/office/officeart/2005/8/layout/vList2"/>
    <dgm:cxn modelId="{73203B67-D745-5D4F-8B66-8F3D31EA2271}" type="presOf" srcId="{938AA7A7-A272-AE4A-BE10-5A5C8D9303F6}" destId="{5105B337-A662-9A4D-8DCC-AC86AA1A668B}" srcOrd="0" destOrd="0" presId="urn:microsoft.com/office/officeart/2005/8/layout/vList2"/>
    <dgm:cxn modelId="{BABE00C4-491E-1C4F-9506-9034FD459EC2}" srcId="{938AA7A7-A272-AE4A-BE10-5A5C8D9303F6}" destId="{62B06D47-97A0-4345-ADA6-ACA2A9D10384}" srcOrd="0" destOrd="0" parTransId="{1A32161B-F593-E14B-BA66-6B440E1B8E13}" sibTransId="{729C9CA6-BCFE-A541-997A-423A1C100757}"/>
    <dgm:cxn modelId="{9738D4AA-0F7F-D44A-8BBF-49F142F80294}" type="presParOf" srcId="{5105B337-A662-9A4D-8DCC-AC86AA1A668B}" destId="{4D500004-5908-C942-875B-D5457C5702A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32DAA4-1FB2-7549-8E8E-E70F2148C31C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679350F5-B436-8642-A7A2-ED22A3623692}">
      <dgm:prSet/>
      <dgm:spPr/>
      <dgm:t>
        <a:bodyPr/>
        <a:lstStyle/>
        <a:p>
          <a:r>
            <a:rPr lang="en-US"/>
            <a:t>Data cleaning and preparation steps </a:t>
          </a:r>
        </a:p>
      </dgm:t>
    </dgm:pt>
    <dgm:pt modelId="{D065AF4A-0923-1F48-A950-A22D2A36082B}" type="parTrans" cxnId="{EA0A79EE-4FB2-634A-B157-B73416ABD24A}">
      <dgm:prSet/>
      <dgm:spPr/>
      <dgm:t>
        <a:bodyPr/>
        <a:lstStyle/>
        <a:p>
          <a:endParaRPr lang="en-US"/>
        </a:p>
      </dgm:t>
    </dgm:pt>
    <dgm:pt modelId="{8726A17E-228F-2D4F-B7F2-EE006EE364D9}" type="sibTrans" cxnId="{EA0A79EE-4FB2-634A-B157-B73416ABD24A}">
      <dgm:prSet/>
      <dgm:spPr/>
      <dgm:t>
        <a:bodyPr/>
        <a:lstStyle/>
        <a:p>
          <a:endParaRPr lang="en-US"/>
        </a:p>
      </dgm:t>
    </dgm:pt>
    <dgm:pt modelId="{1101A0B3-1887-334A-9570-14932EB58255}">
      <dgm:prSet/>
      <dgm:spPr/>
      <dgm:t>
        <a:bodyPr/>
        <a:lstStyle/>
        <a:p>
          <a:r>
            <a:rPr lang="en-US"/>
            <a:t>Variables examined </a:t>
          </a:r>
        </a:p>
      </dgm:t>
    </dgm:pt>
    <dgm:pt modelId="{96FC6855-71D3-C945-B59A-5B6F993E7BC9}" type="parTrans" cxnId="{1562CC19-7C1C-B84E-8896-669EF884482F}">
      <dgm:prSet/>
      <dgm:spPr/>
      <dgm:t>
        <a:bodyPr/>
        <a:lstStyle/>
        <a:p>
          <a:endParaRPr lang="en-US"/>
        </a:p>
      </dgm:t>
    </dgm:pt>
    <dgm:pt modelId="{2C0B18BB-09BD-ED43-8057-87843E30C049}" type="sibTrans" cxnId="{1562CC19-7C1C-B84E-8896-669EF884482F}">
      <dgm:prSet/>
      <dgm:spPr/>
      <dgm:t>
        <a:bodyPr/>
        <a:lstStyle/>
        <a:p>
          <a:endParaRPr lang="en-US"/>
        </a:p>
      </dgm:t>
    </dgm:pt>
    <dgm:pt modelId="{D1C02C24-AE0B-2C45-A6AE-8F4914B6B837}">
      <dgm:prSet/>
      <dgm:spPr/>
      <dgm:t>
        <a:bodyPr/>
        <a:lstStyle/>
        <a:p>
          <a:r>
            <a:rPr lang="en-US"/>
            <a:t>Analysis methods </a:t>
          </a:r>
        </a:p>
      </dgm:t>
    </dgm:pt>
    <dgm:pt modelId="{1AF78A05-F201-3E42-BEA7-3AA673930444}" type="parTrans" cxnId="{E53C26A9-2355-DA41-97DC-7A677C369A72}">
      <dgm:prSet/>
      <dgm:spPr/>
      <dgm:t>
        <a:bodyPr/>
        <a:lstStyle/>
        <a:p>
          <a:endParaRPr lang="en-US"/>
        </a:p>
      </dgm:t>
    </dgm:pt>
    <dgm:pt modelId="{6735ABEB-0EC1-D44E-B3DD-99B9857ED2DA}" type="sibTrans" cxnId="{E53C26A9-2355-DA41-97DC-7A677C369A72}">
      <dgm:prSet/>
      <dgm:spPr/>
      <dgm:t>
        <a:bodyPr/>
        <a:lstStyle/>
        <a:p>
          <a:endParaRPr lang="en-US"/>
        </a:p>
      </dgm:t>
    </dgm:pt>
    <dgm:pt modelId="{18148409-7504-3243-AF96-C3D9B5034190}">
      <dgm:prSet/>
      <dgm:spPr/>
      <dgm:t>
        <a:bodyPr/>
        <a:lstStyle/>
        <a:p>
          <a:r>
            <a:rPr lang="en-US"/>
            <a:t>Brief note on feature engineering</a:t>
          </a:r>
        </a:p>
      </dgm:t>
    </dgm:pt>
    <dgm:pt modelId="{82D445B2-026C-B249-A194-139EA933B593}" type="parTrans" cxnId="{D087ED07-E5B3-3B4F-A6D4-CF2F88A39F4A}">
      <dgm:prSet/>
      <dgm:spPr/>
      <dgm:t>
        <a:bodyPr/>
        <a:lstStyle/>
        <a:p>
          <a:endParaRPr lang="en-US"/>
        </a:p>
      </dgm:t>
    </dgm:pt>
    <dgm:pt modelId="{083C72F3-2350-9C45-8C15-068B41018016}" type="sibTrans" cxnId="{D087ED07-E5B3-3B4F-A6D4-CF2F88A39F4A}">
      <dgm:prSet/>
      <dgm:spPr/>
      <dgm:t>
        <a:bodyPr/>
        <a:lstStyle/>
        <a:p>
          <a:endParaRPr lang="en-US"/>
        </a:p>
      </dgm:t>
    </dgm:pt>
    <dgm:pt modelId="{A1F4A6A5-A9C2-BA49-9B17-7B9519657259}" type="pres">
      <dgm:prSet presAssocID="{F632DAA4-1FB2-7549-8E8E-E70F2148C31C}" presName="linear" presStyleCnt="0">
        <dgm:presLayoutVars>
          <dgm:animLvl val="lvl"/>
          <dgm:resizeHandles val="exact"/>
        </dgm:presLayoutVars>
      </dgm:prSet>
      <dgm:spPr/>
    </dgm:pt>
    <dgm:pt modelId="{11646829-3A5E-2145-ABCE-BD94462F413A}" type="pres">
      <dgm:prSet presAssocID="{679350F5-B436-8642-A7A2-ED22A362369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E794D9F-B26B-5A44-A876-75DFEE50C730}" type="pres">
      <dgm:prSet presAssocID="{8726A17E-228F-2D4F-B7F2-EE006EE364D9}" presName="spacer" presStyleCnt="0"/>
      <dgm:spPr/>
    </dgm:pt>
    <dgm:pt modelId="{18F44528-8FC9-584C-96F3-59D32CC7957E}" type="pres">
      <dgm:prSet presAssocID="{1101A0B3-1887-334A-9570-14932EB5825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B4A0D73-5C7A-A14B-9080-33E0E8F56CC9}" type="pres">
      <dgm:prSet presAssocID="{2C0B18BB-09BD-ED43-8057-87843E30C049}" presName="spacer" presStyleCnt="0"/>
      <dgm:spPr/>
    </dgm:pt>
    <dgm:pt modelId="{30475A0B-08CD-C747-9620-C25B17CC3547}" type="pres">
      <dgm:prSet presAssocID="{D1C02C24-AE0B-2C45-A6AE-8F4914B6B83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282A84A-A7F8-F94E-A3AD-FFB91365771B}" type="pres">
      <dgm:prSet presAssocID="{6735ABEB-0EC1-D44E-B3DD-99B9857ED2DA}" presName="spacer" presStyleCnt="0"/>
      <dgm:spPr/>
    </dgm:pt>
    <dgm:pt modelId="{6FC9A2B6-B2C4-8648-8F74-59021E2BA1A1}" type="pres">
      <dgm:prSet presAssocID="{18148409-7504-3243-AF96-C3D9B503419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087ED07-E5B3-3B4F-A6D4-CF2F88A39F4A}" srcId="{F632DAA4-1FB2-7549-8E8E-E70F2148C31C}" destId="{18148409-7504-3243-AF96-C3D9B5034190}" srcOrd="3" destOrd="0" parTransId="{82D445B2-026C-B249-A194-139EA933B593}" sibTransId="{083C72F3-2350-9C45-8C15-068B41018016}"/>
    <dgm:cxn modelId="{1562CC19-7C1C-B84E-8896-669EF884482F}" srcId="{F632DAA4-1FB2-7549-8E8E-E70F2148C31C}" destId="{1101A0B3-1887-334A-9570-14932EB58255}" srcOrd="1" destOrd="0" parTransId="{96FC6855-71D3-C945-B59A-5B6F993E7BC9}" sibTransId="{2C0B18BB-09BD-ED43-8057-87843E30C049}"/>
    <dgm:cxn modelId="{D605FE63-CD08-8444-9980-3BA1C2A95444}" type="presOf" srcId="{F632DAA4-1FB2-7549-8E8E-E70F2148C31C}" destId="{A1F4A6A5-A9C2-BA49-9B17-7B9519657259}" srcOrd="0" destOrd="0" presId="urn:microsoft.com/office/officeart/2005/8/layout/vList2"/>
    <dgm:cxn modelId="{BDD72581-A75C-6540-8247-67A87CCC915A}" type="presOf" srcId="{D1C02C24-AE0B-2C45-A6AE-8F4914B6B837}" destId="{30475A0B-08CD-C747-9620-C25B17CC3547}" srcOrd="0" destOrd="0" presId="urn:microsoft.com/office/officeart/2005/8/layout/vList2"/>
    <dgm:cxn modelId="{4371C183-AC9D-7940-9871-003F82653E40}" type="presOf" srcId="{1101A0B3-1887-334A-9570-14932EB58255}" destId="{18F44528-8FC9-584C-96F3-59D32CC7957E}" srcOrd="0" destOrd="0" presId="urn:microsoft.com/office/officeart/2005/8/layout/vList2"/>
    <dgm:cxn modelId="{302E1D99-5568-6A40-9120-3390BF6B4EA0}" type="presOf" srcId="{679350F5-B436-8642-A7A2-ED22A3623692}" destId="{11646829-3A5E-2145-ABCE-BD94462F413A}" srcOrd="0" destOrd="0" presId="urn:microsoft.com/office/officeart/2005/8/layout/vList2"/>
    <dgm:cxn modelId="{96F31FA9-64E3-9D4C-B108-96D762B0B84B}" type="presOf" srcId="{18148409-7504-3243-AF96-C3D9B5034190}" destId="{6FC9A2B6-B2C4-8648-8F74-59021E2BA1A1}" srcOrd="0" destOrd="0" presId="urn:microsoft.com/office/officeart/2005/8/layout/vList2"/>
    <dgm:cxn modelId="{E53C26A9-2355-DA41-97DC-7A677C369A72}" srcId="{F632DAA4-1FB2-7549-8E8E-E70F2148C31C}" destId="{D1C02C24-AE0B-2C45-A6AE-8F4914B6B837}" srcOrd="2" destOrd="0" parTransId="{1AF78A05-F201-3E42-BEA7-3AA673930444}" sibTransId="{6735ABEB-0EC1-D44E-B3DD-99B9857ED2DA}"/>
    <dgm:cxn modelId="{EA0A79EE-4FB2-634A-B157-B73416ABD24A}" srcId="{F632DAA4-1FB2-7549-8E8E-E70F2148C31C}" destId="{679350F5-B436-8642-A7A2-ED22A3623692}" srcOrd="0" destOrd="0" parTransId="{D065AF4A-0923-1F48-A950-A22D2A36082B}" sibTransId="{8726A17E-228F-2D4F-B7F2-EE006EE364D9}"/>
    <dgm:cxn modelId="{8D8C285D-3DE0-854D-A7D1-BBDC1B2880AD}" type="presParOf" srcId="{A1F4A6A5-A9C2-BA49-9B17-7B9519657259}" destId="{11646829-3A5E-2145-ABCE-BD94462F413A}" srcOrd="0" destOrd="0" presId="urn:microsoft.com/office/officeart/2005/8/layout/vList2"/>
    <dgm:cxn modelId="{0B99279D-434B-DB4C-844C-3B842ABD6F44}" type="presParOf" srcId="{A1F4A6A5-A9C2-BA49-9B17-7B9519657259}" destId="{AE794D9F-B26B-5A44-A876-75DFEE50C730}" srcOrd="1" destOrd="0" presId="urn:microsoft.com/office/officeart/2005/8/layout/vList2"/>
    <dgm:cxn modelId="{A4300783-F755-5E4B-B987-AEFF12C772CE}" type="presParOf" srcId="{A1F4A6A5-A9C2-BA49-9B17-7B9519657259}" destId="{18F44528-8FC9-584C-96F3-59D32CC7957E}" srcOrd="2" destOrd="0" presId="urn:microsoft.com/office/officeart/2005/8/layout/vList2"/>
    <dgm:cxn modelId="{BB32DA65-92AA-FF43-9153-698F19DBC118}" type="presParOf" srcId="{A1F4A6A5-A9C2-BA49-9B17-7B9519657259}" destId="{6B4A0D73-5C7A-A14B-9080-33E0E8F56CC9}" srcOrd="3" destOrd="0" presId="urn:microsoft.com/office/officeart/2005/8/layout/vList2"/>
    <dgm:cxn modelId="{23B2622C-C223-2B42-B76A-4E6F5AB182F2}" type="presParOf" srcId="{A1F4A6A5-A9C2-BA49-9B17-7B9519657259}" destId="{30475A0B-08CD-C747-9620-C25B17CC3547}" srcOrd="4" destOrd="0" presId="urn:microsoft.com/office/officeart/2005/8/layout/vList2"/>
    <dgm:cxn modelId="{A7E658D8-B327-2545-8FFF-5C7EE8248737}" type="presParOf" srcId="{A1F4A6A5-A9C2-BA49-9B17-7B9519657259}" destId="{9282A84A-A7F8-F94E-A3AD-FFB91365771B}" srcOrd="5" destOrd="0" presId="urn:microsoft.com/office/officeart/2005/8/layout/vList2"/>
    <dgm:cxn modelId="{FB27F520-5681-444F-8DEC-8C246B41C6BA}" type="presParOf" srcId="{A1F4A6A5-A9C2-BA49-9B17-7B9519657259}" destId="{6FC9A2B6-B2C4-8648-8F74-59021E2BA1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C5E41BE-2AA1-8C47-B65B-0018533BAB62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9C8DA3-6B17-B34B-AA9C-8A70C0FA0B18}">
      <dgm:prSet/>
      <dgm:spPr/>
      <dgm:t>
        <a:bodyPr/>
        <a:lstStyle/>
        <a:p>
          <a:r>
            <a:rPr lang="en-US" b="1"/>
            <a:t>Top Factors Driving Attrition</a:t>
          </a:r>
          <a:endParaRPr lang="en-US"/>
        </a:p>
      </dgm:t>
    </dgm:pt>
    <dgm:pt modelId="{712A7669-12A9-0C47-A949-ED16CB35A37F}" type="parTrans" cxnId="{B5ABF197-00C5-0449-B7EA-1FFB20484325}">
      <dgm:prSet/>
      <dgm:spPr/>
      <dgm:t>
        <a:bodyPr/>
        <a:lstStyle/>
        <a:p>
          <a:endParaRPr lang="en-US"/>
        </a:p>
      </dgm:t>
    </dgm:pt>
    <dgm:pt modelId="{C13BDF7D-3AF1-8E42-9EDA-4475CA2BA3D8}" type="sibTrans" cxnId="{B5ABF197-00C5-0449-B7EA-1FFB20484325}">
      <dgm:prSet/>
      <dgm:spPr/>
      <dgm:t>
        <a:bodyPr/>
        <a:lstStyle/>
        <a:p>
          <a:endParaRPr lang="en-US"/>
        </a:p>
      </dgm:t>
    </dgm:pt>
    <dgm:pt modelId="{131C3C73-5D0C-0C40-95F0-06A06FA693D3}" type="pres">
      <dgm:prSet presAssocID="{2C5E41BE-2AA1-8C47-B65B-0018533BAB62}" presName="linear" presStyleCnt="0">
        <dgm:presLayoutVars>
          <dgm:animLvl val="lvl"/>
          <dgm:resizeHandles val="exact"/>
        </dgm:presLayoutVars>
      </dgm:prSet>
      <dgm:spPr/>
    </dgm:pt>
    <dgm:pt modelId="{6F5B6824-5520-D94C-B665-F05C69882B10}" type="pres">
      <dgm:prSet presAssocID="{599C8DA3-6B17-B34B-AA9C-8A70C0FA0B18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5ABF197-00C5-0449-B7EA-1FFB20484325}" srcId="{2C5E41BE-2AA1-8C47-B65B-0018533BAB62}" destId="{599C8DA3-6B17-B34B-AA9C-8A70C0FA0B18}" srcOrd="0" destOrd="0" parTransId="{712A7669-12A9-0C47-A949-ED16CB35A37F}" sibTransId="{C13BDF7D-3AF1-8E42-9EDA-4475CA2BA3D8}"/>
    <dgm:cxn modelId="{382E3BB1-6DF0-3A4F-B017-DAE15583DE89}" type="presOf" srcId="{599C8DA3-6B17-B34B-AA9C-8A70C0FA0B18}" destId="{6F5B6824-5520-D94C-B665-F05C69882B10}" srcOrd="0" destOrd="0" presId="urn:microsoft.com/office/officeart/2005/8/layout/vList2"/>
    <dgm:cxn modelId="{984432D7-4AF3-9E46-A01E-84141E54C54E}" type="presOf" srcId="{2C5E41BE-2AA1-8C47-B65B-0018533BAB62}" destId="{131C3C73-5D0C-0C40-95F0-06A06FA693D3}" srcOrd="0" destOrd="0" presId="urn:microsoft.com/office/officeart/2005/8/layout/vList2"/>
    <dgm:cxn modelId="{2BE8A2D5-1943-844A-AD9C-BCA82F715218}" type="presParOf" srcId="{131C3C73-5D0C-0C40-95F0-06A06FA693D3}" destId="{6F5B6824-5520-D94C-B665-F05C69882B1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FB0EA0-7372-7E41-AE79-D81DF0B2FEE9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E5E1B0-442B-CA45-808D-011C0A625BAF}">
      <dgm:prSet/>
      <dgm:spPr/>
      <dgm:t>
        <a:bodyPr/>
        <a:lstStyle/>
        <a:p>
          <a:r>
            <a:rPr lang="en-US"/>
            <a:t>Factor #1 - Overtime</a:t>
          </a:r>
        </a:p>
      </dgm:t>
    </dgm:pt>
    <dgm:pt modelId="{E7649AC3-D722-9643-934E-5AD4CF5697E9}" type="parTrans" cxnId="{0920437C-1734-574C-9E68-BE8F59A7CEEA}">
      <dgm:prSet/>
      <dgm:spPr/>
      <dgm:t>
        <a:bodyPr/>
        <a:lstStyle/>
        <a:p>
          <a:endParaRPr lang="en-US"/>
        </a:p>
      </dgm:t>
    </dgm:pt>
    <dgm:pt modelId="{5E18C7AC-79ED-1943-820E-FEF27FCFA6E2}" type="sibTrans" cxnId="{0920437C-1734-574C-9E68-BE8F59A7CEEA}">
      <dgm:prSet/>
      <dgm:spPr/>
      <dgm:t>
        <a:bodyPr/>
        <a:lstStyle/>
        <a:p>
          <a:endParaRPr lang="en-US"/>
        </a:p>
      </dgm:t>
    </dgm:pt>
    <dgm:pt modelId="{1A9C1E3A-96B6-EC4E-85D9-7D2A0F5411DE}" type="pres">
      <dgm:prSet presAssocID="{00FB0EA0-7372-7E41-AE79-D81DF0B2FEE9}" presName="linear" presStyleCnt="0">
        <dgm:presLayoutVars>
          <dgm:animLvl val="lvl"/>
          <dgm:resizeHandles val="exact"/>
        </dgm:presLayoutVars>
      </dgm:prSet>
      <dgm:spPr/>
    </dgm:pt>
    <dgm:pt modelId="{9EB73762-55DD-FC45-ABFE-BDEB0BB7D16D}" type="pres">
      <dgm:prSet presAssocID="{93E5E1B0-442B-CA45-808D-011C0A625BAF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920437C-1734-574C-9E68-BE8F59A7CEEA}" srcId="{00FB0EA0-7372-7E41-AE79-D81DF0B2FEE9}" destId="{93E5E1B0-442B-CA45-808D-011C0A625BAF}" srcOrd="0" destOrd="0" parTransId="{E7649AC3-D722-9643-934E-5AD4CF5697E9}" sibTransId="{5E18C7AC-79ED-1943-820E-FEF27FCFA6E2}"/>
    <dgm:cxn modelId="{4237EC8F-673B-6144-8207-5229E7B769E2}" type="presOf" srcId="{93E5E1B0-442B-CA45-808D-011C0A625BAF}" destId="{9EB73762-55DD-FC45-ABFE-BDEB0BB7D16D}" srcOrd="0" destOrd="0" presId="urn:microsoft.com/office/officeart/2005/8/layout/vList2"/>
    <dgm:cxn modelId="{CC5593D8-1404-3B4E-B060-E83BE0FECBC7}" type="presOf" srcId="{00FB0EA0-7372-7E41-AE79-D81DF0B2FEE9}" destId="{1A9C1E3A-96B6-EC4E-85D9-7D2A0F5411DE}" srcOrd="0" destOrd="0" presId="urn:microsoft.com/office/officeart/2005/8/layout/vList2"/>
    <dgm:cxn modelId="{A436B568-B31D-ED4B-A5E4-170F55B17867}" type="presParOf" srcId="{1A9C1E3A-96B6-EC4E-85D9-7D2A0F5411DE}" destId="{9EB73762-55DD-FC45-ABFE-BDEB0BB7D16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3155E9-8C58-4617-81F2-DA6DBE7489F6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B802E15-BE54-4A8A-9B20-1415A791C1AC}">
      <dgm:prSet/>
      <dgm:spPr/>
      <dgm:t>
        <a:bodyPr/>
        <a:lstStyle/>
        <a:p>
          <a:r>
            <a:rPr lang="en-US" dirty="0"/>
            <a:t>31.7% attrition for employees working overtime vs. 9.7% for those who don’t </a:t>
          </a:r>
        </a:p>
      </dgm:t>
    </dgm:pt>
    <dgm:pt modelId="{6B69020E-0497-4757-8462-C3BF0003164B}" type="parTrans" cxnId="{F1CCEFBC-138C-4445-BBB9-5D2F2709D3A7}">
      <dgm:prSet/>
      <dgm:spPr/>
      <dgm:t>
        <a:bodyPr/>
        <a:lstStyle/>
        <a:p>
          <a:endParaRPr lang="en-US"/>
        </a:p>
      </dgm:t>
    </dgm:pt>
    <dgm:pt modelId="{F8F73E29-C154-420B-AA27-2197A2A82C41}" type="sibTrans" cxnId="{F1CCEFBC-138C-4445-BBB9-5D2F2709D3A7}">
      <dgm:prSet/>
      <dgm:spPr/>
      <dgm:t>
        <a:bodyPr/>
        <a:lstStyle/>
        <a:p>
          <a:endParaRPr lang="en-US"/>
        </a:p>
      </dgm:t>
    </dgm:pt>
    <dgm:pt modelId="{E59452C9-DB84-48C8-A839-ED987D871B23}">
      <dgm:prSet/>
      <dgm:spPr/>
      <dgm:t>
        <a:bodyPr/>
        <a:lstStyle/>
        <a:p>
          <a:r>
            <a:rPr lang="en-US" dirty="0"/>
            <a:t>This represents a 3.3× higher attrition risk </a:t>
          </a:r>
        </a:p>
      </dgm:t>
    </dgm:pt>
    <dgm:pt modelId="{768137BA-6313-4F62-A1AC-589E6F225EA7}" type="parTrans" cxnId="{FBE0B8C6-CA4A-4513-AA75-7C56176F4B9F}">
      <dgm:prSet/>
      <dgm:spPr/>
      <dgm:t>
        <a:bodyPr/>
        <a:lstStyle/>
        <a:p>
          <a:endParaRPr lang="en-US"/>
        </a:p>
      </dgm:t>
    </dgm:pt>
    <dgm:pt modelId="{385B5F09-CB9B-4BC1-8E80-F60E93F2DF7D}" type="sibTrans" cxnId="{FBE0B8C6-CA4A-4513-AA75-7C56176F4B9F}">
      <dgm:prSet/>
      <dgm:spPr/>
      <dgm:t>
        <a:bodyPr/>
        <a:lstStyle/>
        <a:p>
          <a:endParaRPr lang="en-US"/>
        </a:p>
      </dgm:t>
    </dgm:pt>
    <dgm:pt modelId="{457ED452-97B8-42EB-B08E-EF0A6B8EDD64}">
      <dgm:prSet/>
      <dgm:spPr/>
      <dgm:t>
        <a:bodyPr/>
        <a:lstStyle/>
        <a:p>
          <a:r>
            <a:rPr lang="en-US" dirty="0"/>
            <a:t>The results suggest that employees who work overtime are at higher risk for attrition, regardless of role. More analysis is required, however, for a deeper understanding of the overtime and attrition relationship.   </a:t>
          </a:r>
        </a:p>
      </dgm:t>
    </dgm:pt>
    <dgm:pt modelId="{18C12DD8-8BB5-45BC-8AE8-43B7D382F039}" type="parTrans" cxnId="{F30E8C36-7B13-4642-A776-7D9979121F4C}">
      <dgm:prSet/>
      <dgm:spPr/>
      <dgm:t>
        <a:bodyPr/>
        <a:lstStyle/>
        <a:p>
          <a:endParaRPr lang="en-US"/>
        </a:p>
      </dgm:t>
    </dgm:pt>
    <dgm:pt modelId="{561AA62B-EE8A-4AFD-B5AF-F59639F2F655}" type="sibTrans" cxnId="{F30E8C36-7B13-4642-A776-7D9979121F4C}">
      <dgm:prSet/>
      <dgm:spPr/>
      <dgm:t>
        <a:bodyPr/>
        <a:lstStyle/>
        <a:p>
          <a:endParaRPr lang="en-US"/>
        </a:p>
      </dgm:t>
    </dgm:pt>
    <dgm:pt modelId="{9F56F42C-0FFA-0442-BE04-1A6F0B66AC0B}" type="pres">
      <dgm:prSet presAssocID="{F63155E9-8C58-4617-81F2-DA6DBE7489F6}" presName="linear" presStyleCnt="0">
        <dgm:presLayoutVars>
          <dgm:animLvl val="lvl"/>
          <dgm:resizeHandles val="exact"/>
        </dgm:presLayoutVars>
      </dgm:prSet>
      <dgm:spPr/>
    </dgm:pt>
    <dgm:pt modelId="{A214A25E-143B-FF48-A7F2-8FBA99EA76EB}" type="pres">
      <dgm:prSet presAssocID="{0B802E15-BE54-4A8A-9B20-1415A791C1A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44CCF14-AF05-E944-A297-E27721383D9A}" type="pres">
      <dgm:prSet presAssocID="{F8F73E29-C154-420B-AA27-2197A2A82C41}" presName="spacer" presStyleCnt="0"/>
      <dgm:spPr/>
    </dgm:pt>
    <dgm:pt modelId="{7F32A935-17C8-5443-8B62-2A15691DC730}" type="pres">
      <dgm:prSet presAssocID="{E59452C9-DB84-48C8-A839-ED987D871B2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34B324-B05C-AE48-A0CC-EDD460F71A3E}" type="pres">
      <dgm:prSet presAssocID="{385B5F09-CB9B-4BC1-8E80-F60E93F2DF7D}" presName="spacer" presStyleCnt="0"/>
      <dgm:spPr/>
    </dgm:pt>
    <dgm:pt modelId="{50E2BA65-38A3-C745-8D55-0AA9814351CF}" type="pres">
      <dgm:prSet presAssocID="{457ED452-97B8-42EB-B08E-EF0A6B8EDD6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1CBEF2A-EAAC-8946-B545-AEACEEF01918}" type="presOf" srcId="{457ED452-97B8-42EB-B08E-EF0A6B8EDD64}" destId="{50E2BA65-38A3-C745-8D55-0AA9814351CF}" srcOrd="0" destOrd="0" presId="urn:microsoft.com/office/officeart/2005/8/layout/vList2"/>
    <dgm:cxn modelId="{F30E8C36-7B13-4642-A776-7D9979121F4C}" srcId="{F63155E9-8C58-4617-81F2-DA6DBE7489F6}" destId="{457ED452-97B8-42EB-B08E-EF0A6B8EDD64}" srcOrd="2" destOrd="0" parTransId="{18C12DD8-8BB5-45BC-8AE8-43B7D382F039}" sibTransId="{561AA62B-EE8A-4AFD-B5AF-F59639F2F655}"/>
    <dgm:cxn modelId="{E61E6B62-82C8-034A-BE57-E492A7DEE4D2}" type="presOf" srcId="{0B802E15-BE54-4A8A-9B20-1415A791C1AC}" destId="{A214A25E-143B-FF48-A7F2-8FBA99EA76EB}" srcOrd="0" destOrd="0" presId="urn:microsoft.com/office/officeart/2005/8/layout/vList2"/>
    <dgm:cxn modelId="{2F448369-F703-C64E-8664-69638B6D0F23}" type="presOf" srcId="{E59452C9-DB84-48C8-A839-ED987D871B23}" destId="{7F32A935-17C8-5443-8B62-2A15691DC730}" srcOrd="0" destOrd="0" presId="urn:microsoft.com/office/officeart/2005/8/layout/vList2"/>
    <dgm:cxn modelId="{8177507C-71F2-604A-B28B-621CD1510D69}" type="presOf" srcId="{F63155E9-8C58-4617-81F2-DA6DBE7489F6}" destId="{9F56F42C-0FFA-0442-BE04-1A6F0B66AC0B}" srcOrd="0" destOrd="0" presId="urn:microsoft.com/office/officeart/2005/8/layout/vList2"/>
    <dgm:cxn modelId="{F1CCEFBC-138C-4445-BBB9-5D2F2709D3A7}" srcId="{F63155E9-8C58-4617-81F2-DA6DBE7489F6}" destId="{0B802E15-BE54-4A8A-9B20-1415A791C1AC}" srcOrd="0" destOrd="0" parTransId="{6B69020E-0497-4757-8462-C3BF0003164B}" sibTransId="{F8F73E29-C154-420B-AA27-2197A2A82C41}"/>
    <dgm:cxn modelId="{FBE0B8C6-CA4A-4513-AA75-7C56176F4B9F}" srcId="{F63155E9-8C58-4617-81F2-DA6DBE7489F6}" destId="{E59452C9-DB84-48C8-A839-ED987D871B23}" srcOrd="1" destOrd="0" parTransId="{768137BA-6313-4F62-A1AC-589E6F225EA7}" sibTransId="{385B5F09-CB9B-4BC1-8E80-F60E93F2DF7D}"/>
    <dgm:cxn modelId="{DD55B4F6-AE78-5746-8BE8-5BFD00AD88DF}" type="presParOf" srcId="{9F56F42C-0FFA-0442-BE04-1A6F0B66AC0B}" destId="{A214A25E-143B-FF48-A7F2-8FBA99EA76EB}" srcOrd="0" destOrd="0" presId="urn:microsoft.com/office/officeart/2005/8/layout/vList2"/>
    <dgm:cxn modelId="{0CD210F9-4BE3-D840-8678-345303DD118B}" type="presParOf" srcId="{9F56F42C-0FFA-0442-BE04-1A6F0B66AC0B}" destId="{144CCF14-AF05-E944-A297-E27721383D9A}" srcOrd="1" destOrd="0" presId="urn:microsoft.com/office/officeart/2005/8/layout/vList2"/>
    <dgm:cxn modelId="{01CBFACB-B9DF-9348-AD37-0DBA433205D2}" type="presParOf" srcId="{9F56F42C-0FFA-0442-BE04-1A6F0B66AC0B}" destId="{7F32A935-17C8-5443-8B62-2A15691DC730}" srcOrd="2" destOrd="0" presId="urn:microsoft.com/office/officeart/2005/8/layout/vList2"/>
    <dgm:cxn modelId="{49DE447E-F990-1D46-8BB2-CAF5BED0ED91}" type="presParOf" srcId="{9F56F42C-0FFA-0442-BE04-1A6F0B66AC0B}" destId="{4134B324-B05C-AE48-A0CC-EDD460F71A3E}" srcOrd="3" destOrd="0" presId="urn:microsoft.com/office/officeart/2005/8/layout/vList2"/>
    <dgm:cxn modelId="{9DAA4CA2-D53D-8E46-AD0A-4D20CB22BC60}" type="presParOf" srcId="{9F56F42C-0FFA-0442-BE04-1A6F0B66AC0B}" destId="{50E2BA65-38A3-C745-8D55-0AA9814351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7322D1-849B-1947-94BA-819B33DD52B4}" type="doc">
      <dgm:prSet loTypeId="urn:microsoft.com/office/officeart/2005/8/layout/vList2" loCatId="list" qsTypeId="urn:microsoft.com/office/officeart/2005/8/quickstyle/3d1" qsCatId="3D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B3AC4024-55F7-DC41-9AEA-B82B95C85F2B}">
      <dgm:prSet/>
      <dgm:spPr/>
      <dgm:t>
        <a:bodyPr/>
        <a:lstStyle/>
        <a:p>
          <a:r>
            <a:rPr lang="en-US" b="1"/>
            <a:t>Top Factors Driving Attrition</a:t>
          </a:r>
          <a:endParaRPr lang="en-US"/>
        </a:p>
      </dgm:t>
    </dgm:pt>
    <dgm:pt modelId="{4A13385E-7A3E-AF46-8104-9017BEE8D0C8}" type="parTrans" cxnId="{C7F5F746-7C7A-384A-B46C-8483625B307E}">
      <dgm:prSet/>
      <dgm:spPr/>
      <dgm:t>
        <a:bodyPr/>
        <a:lstStyle/>
        <a:p>
          <a:endParaRPr lang="en-US"/>
        </a:p>
      </dgm:t>
    </dgm:pt>
    <dgm:pt modelId="{C138641A-F646-0040-B44F-D5650DB55031}" type="sibTrans" cxnId="{C7F5F746-7C7A-384A-B46C-8483625B307E}">
      <dgm:prSet/>
      <dgm:spPr/>
      <dgm:t>
        <a:bodyPr/>
        <a:lstStyle/>
        <a:p>
          <a:endParaRPr lang="en-US"/>
        </a:p>
      </dgm:t>
    </dgm:pt>
    <dgm:pt modelId="{743A1CC4-62C9-8344-A990-D6A080064034}" type="pres">
      <dgm:prSet presAssocID="{037322D1-849B-1947-94BA-819B33DD52B4}" presName="linear" presStyleCnt="0">
        <dgm:presLayoutVars>
          <dgm:animLvl val="lvl"/>
          <dgm:resizeHandles val="exact"/>
        </dgm:presLayoutVars>
      </dgm:prSet>
      <dgm:spPr/>
    </dgm:pt>
    <dgm:pt modelId="{8E05C7B6-891F-2B43-A07B-9D5790C2DF46}" type="pres">
      <dgm:prSet presAssocID="{B3AC4024-55F7-DC41-9AEA-B82B95C85F2B}" presName="parentText" presStyleLbl="node1" presStyleIdx="0" presStyleCnt="1" custLinFactNeighborY="12857">
        <dgm:presLayoutVars>
          <dgm:chMax val="0"/>
          <dgm:bulletEnabled val="1"/>
        </dgm:presLayoutVars>
      </dgm:prSet>
      <dgm:spPr/>
    </dgm:pt>
  </dgm:ptLst>
  <dgm:cxnLst>
    <dgm:cxn modelId="{C7F5F746-7C7A-384A-B46C-8483625B307E}" srcId="{037322D1-849B-1947-94BA-819B33DD52B4}" destId="{B3AC4024-55F7-DC41-9AEA-B82B95C85F2B}" srcOrd="0" destOrd="0" parTransId="{4A13385E-7A3E-AF46-8104-9017BEE8D0C8}" sibTransId="{C138641A-F646-0040-B44F-D5650DB55031}"/>
    <dgm:cxn modelId="{BE29BAA7-8F2F-C04E-A5E7-A1DCDEBC8800}" type="presOf" srcId="{B3AC4024-55F7-DC41-9AEA-B82B95C85F2B}" destId="{8E05C7B6-891F-2B43-A07B-9D5790C2DF46}" srcOrd="0" destOrd="0" presId="urn:microsoft.com/office/officeart/2005/8/layout/vList2"/>
    <dgm:cxn modelId="{3B675EE3-35A8-BE4E-B8CA-2B0A695D74F4}" type="presOf" srcId="{037322D1-849B-1947-94BA-819B33DD52B4}" destId="{743A1CC4-62C9-8344-A990-D6A080064034}" srcOrd="0" destOrd="0" presId="urn:microsoft.com/office/officeart/2005/8/layout/vList2"/>
    <dgm:cxn modelId="{BB6DC029-836C-CC4E-898C-D25FA1A216AC}" type="presParOf" srcId="{743A1CC4-62C9-8344-A990-D6A080064034}" destId="{8E05C7B6-891F-2B43-A07B-9D5790C2DF4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069940E-0F88-D443-9E1E-2B59BB395F9D}" type="doc">
      <dgm:prSet loTypeId="urn:microsoft.com/office/officeart/2005/8/layout/vList2" loCatId="list" qsTypeId="urn:microsoft.com/office/officeart/2005/8/quickstyle/3d1" qsCatId="3D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D6BB9E2-5492-CF4E-B801-9743A83EA306}">
      <dgm:prSet/>
      <dgm:spPr/>
      <dgm:t>
        <a:bodyPr/>
        <a:lstStyle/>
        <a:p>
          <a:r>
            <a:rPr lang="en-US" dirty="0"/>
            <a:t>Factor #2 - Total Working Years</a:t>
          </a:r>
        </a:p>
      </dgm:t>
    </dgm:pt>
    <dgm:pt modelId="{794AE47A-CE27-4E4C-BA60-F47358333BA4}" type="parTrans" cxnId="{F6630F72-D324-854F-9BDA-364AD5E599F1}">
      <dgm:prSet/>
      <dgm:spPr/>
      <dgm:t>
        <a:bodyPr/>
        <a:lstStyle/>
        <a:p>
          <a:endParaRPr lang="en-US"/>
        </a:p>
      </dgm:t>
    </dgm:pt>
    <dgm:pt modelId="{BAD2CF10-A2F6-C846-9CDB-D3DDFC653AC3}" type="sibTrans" cxnId="{F6630F72-D324-854F-9BDA-364AD5E599F1}">
      <dgm:prSet/>
      <dgm:spPr/>
      <dgm:t>
        <a:bodyPr/>
        <a:lstStyle/>
        <a:p>
          <a:endParaRPr lang="en-US"/>
        </a:p>
      </dgm:t>
    </dgm:pt>
    <dgm:pt modelId="{75CE2940-E392-3E47-BFB8-274DA6C4C89E}" type="pres">
      <dgm:prSet presAssocID="{B069940E-0F88-D443-9E1E-2B59BB395F9D}" presName="linear" presStyleCnt="0">
        <dgm:presLayoutVars>
          <dgm:animLvl val="lvl"/>
          <dgm:resizeHandles val="exact"/>
        </dgm:presLayoutVars>
      </dgm:prSet>
      <dgm:spPr/>
    </dgm:pt>
    <dgm:pt modelId="{3BF53780-81FA-3347-AC5B-8B417F34327E}" type="pres">
      <dgm:prSet presAssocID="{5D6BB9E2-5492-CF4E-B801-9743A83EA306}" presName="parentText" presStyleLbl="node1" presStyleIdx="0" presStyleCnt="1" custLinFactNeighborX="147" custLinFactNeighborY="-1386">
        <dgm:presLayoutVars>
          <dgm:chMax val="0"/>
          <dgm:bulletEnabled val="1"/>
        </dgm:presLayoutVars>
      </dgm:prSet>
      <dgm:spPr/>
    </dgm:pt>
  </dgm:ptLst>
  <dgm:cxnLst>
    <dgm:cxn modelId="{D1A78C43-35F9-1642-B01A-A01B94A08774}" type="presOf" srcId="{B069940E-0F88-D443-9E1E-2B59BB395F9D}" destId="{75CE2940-E392-3E47-BFB8-274DA6C4C89E}" srcOrd="0" destOrd="0" presId="urn:microsoft.com/office/officeart/2005/8/layout/vList2"/>
    <dgm:cxn modelId="{FCADA461-F510-3143-849C-BDAD60E8237D}" type="presOf" srcId="{5D6BB9E2-5492-CF4E-B801-9743A83EA306}" destId="{3BF53780-81FA-3347-AC5B-8B417F34327E}" srcOrd="0" destOrd="0" presId="urn:microsoft.com/office/officeart/2005/8/layout/vList2"/>
    <dgm:cxn modelId="{F6630F72-D324-854F-9BDA-364AD5E599F1}" srcId="{B069940E-0F88-D443-9E1E-2B59BB395F9D}" destId="{5D6BB9E2-5492-CF4E-B801-9743A83EA306}" srcOrd="0" destOrd="0" parTransId="{794AE47A-CE27-4E4C-BA60-F47358333BA4}" sibTransId="{BAD2CF10-A2F6-C846-9CDB-D3DDFC653AC3}"/>
    <dgm:cxn modelId="{EC84A1ED-D323-474F-98C6-C8C0E0160627}" type="presParOf" srcId="{75CE2940-E392-3E47-BFB8-274DA6C4C89E}" destId="{3BF53780-81FA-3347-AC5B-8B417F34327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6A1F6-6EDF-0E43-A4BF-851B0AB96A39}">
      <dsp:nvSpPr>
        <dsp:cNvPr id="0" name=""/>
        <dsp:cNvSpPr/>
      </dsp:nvSpPr>
      <dsp:spPr>
        <a:xfrm>
          <a:off x="0" y="8977"/>
          <a:ext cx="6034187" cy="10793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Executive Summary</a:t>
          </a:r>
          <a:endParaRPr lang="en-US" sz="4500" kern="1200"/>
        </a:p>
      </dsp:txBody>
      <dsp:txXfrm>
        <a:off x="52688" y="61665"/>
        <a:ext cx="5928811" cy="9739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1E52A4-0CFE-6848-B2E6-D55AD66069C1}">
      <dsp:nvSpPr>
        <dsp:cNvPr id="0" name=""/>
        <dsp:cNvSpPr/>
      </dsp:nvSpPr>
      <dsp:spPr>
        <a:xfrm>
          <a:off x="0" y="2049"/>
          <a:ext cx="4420265" cy="5967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These visualizations show the relationship between experience and attrition</a:t>
          </a:r>
        </a:p>
      </dsp:txBody>
      <dsp:txXfrm>
        <a:off x="29128" y="31177"/>
        <a:ext cx="4362009" cy="538444"/>
      </dsp:txXfrm>
    </dsp:sp>
    <dsp:sp modelId="{FC4A4FA3-FC86-614A-9FDD-CDF5161874BE}">
      <dsp:nvSpPr>
        <dsp:cNvPr id="0" name=""/>
        <dsp:cNvSpPr/>
      </dsp:nvSpPr>
      <dsp:spPr>
        <a:xfrm>
          <a:off x="0" y="641949"/>
          <a:ext cx="4420265" cy="596700"/>
        </a:xfrm>
        <a:prstGeom prst="roundRect">
          <a:avLst/>
        </a:prstGeom>
        <a:gradFill rotWithShape="0">
          <a:gsLst>
            <a:gs pos="0">
              <a:schemeClr val="accent2">
                <a:hueOff val="3536049"/>
                <a:satOff val="-13319"/>
                <a:lumOff val="111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536049"/>
                <a:satOff val="-13319"/>
                <a:lumOff val="111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536049"/>
                <a:satOff val="-13319"/>
                <a:lumOff val="111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Correlation analysis results (-0.167) </a:t>
          </a:r>
        </a:p>
      </dsp:txBody>
      <dsp:txXfrm>
        <a:off x="29128" y="671077"/>
        <a:ext cx="4362009" cy="538444"/>
      </dsp:txXfrm>
    </dsp:sp>
    <dsp:sp modelId="{06453F1C-17E2-9643-BB0F-1DF31129387C}">
      <dsp:nvSpPr>
        <dsp:cNvPr id="0" name=""/>
        <dsp:cNvSpPr/>
      </dsp:nvSpPr>
      <dsp:spPr>
        <a:xfrm>
          <a:off x="0" y="1281849"/>
          <a:ext cx="4420265" cy="596700"/>
        </a:xfrm>
        <a:prstGeom prst="roundRect">
          <a:avLst/>
        </a:prstGeom>
        <a:gradFill rotWithShape="0">
          <a:gsLst>
            <a:gs pos="0">
              <a:schemeClr val="accent2">
                <a:hueOff val="7072097"/>
                <a:satOff val="-26638"/>
                <a:lumOff val="2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072097"/>
                <a:satOff val="-26638"/>
                <a:lumOff val="2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072097"/>
                <a:satOff val="-26638"/>
                <a:lumOff val="2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Less experienced employees are significantly more likely to leave</a:t>
          </a:r>
        </a:p>
      </dsp:txBody>
      <dsp:txXfrm>
        <a:off x="29128" y="1310977"/>
        <a:ext cx="4362009" cy="53844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63B297-CA95-184D-9F90-04EF51CDC650}">
      <dsp:nvSpPr>
        <dsp:cNvPr id="0" name=""/>
        <dsp:cNvSpPr/>
      </dsp:nvSpPr>
      <dsp:spPr>
        <a:xfrm>
          <a:off x="0" y="9135"/>
          <a:ext cx="5333999" cy="57563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Top Factors Driving Attrition</a:t>
          </a:r>
          <a:endParaRPr lang="en-US" sz="2400" kern="1200"/>
        </a:p>
      </dsp:txBody>
      <dsp:txXfrm>
        <a:off x="28100" y="37235"/>
        <a:ext cx="5277799" cy="5194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45D7A-7E1C-C246-B013-24CD3D8F354A}">
      <dsp:nvSpPr>
        <dsp:cNvPr id="0" name=""/>
        <dsp:cNvSpPr/>
      </dsp:nvSpPr>
      <dsp:spPr>
        <a:xfrm>
          <a:off x="0" y="4567"/>
          <a:ext cx="5347063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Factor #3 - Job Level/Income</a:t>
          </a:r>
        </a:p>
      </dsp:txBody>
      <dsp:txXfrm>
        <a:off x="28100" y="32667"/>
        <a:ext cx="5290863" cy="5194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A208C-0F5B-634F-AE9C-54B8F314ED12}">
      <dsp:nvSpPr>
        <dsp:cNvPr id="0" name=""/>
        <dsp:cNvSpPr/>
      </dsp:nvSpPr>
      <dsp:spPr>
        <a:xfrm>
          <a:off x="0" y="0"/>
          <a:ext cx="4857871" cy="2638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These charts show the relationship between job level and attrition </a:t>
          </a:r>
        </a:p>
      </dsp:txBody>
      <dsp:txXfrm>
        <a:off x="12879" y="12879"/>
        <a:ext cx="4832113" cy="238077"/>
      </dsp:txXfrm>
    </dsp:sp>
    <dsp:sp modelId="{71EBBD21-A949-BE4C-A6FA-CC7817B94D48}">
      <dsp:nvSpPr>
        <dsp:cNvPr id="0" name=""/>
        <dsp:cNvSpPr/>
      </dsp:nvSpPr>
      <dsp:spPr>
        <a:xfrm>
          <a:off x="0" y="379458"/>
          <a:ext cx="4857871" cy="263835"/>
        </a:xfrm>
        <a:prstGeom prst="roundRect">
          <a:avLst/>
        </a:prstGeom>
        <a:gradFill rotWithShape="0">
          <a:gsLst>
            <a:gs pos="0">
              <a:schemeClr val="accent2">
                <a:hueOff val="3536049"/>
                <a:satOff val="-13319"/>
                <a:lumOff val="111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536049"/>
                <a:satOff val="-13319"/>
                <a:lumOff val="111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536049"/>
                <a:satOff val="-13319"/>
                <a:lumOff val="111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Entry-level positions (Level 1) have 26.1% attrition vs. 5-10% at higher levels </a:t>
          </a:r>
        </a:p>
      </dsp:txBody>
      <dsp:txXfrm>
        <a:off x="12879" y="392337"/>
        <a:ext cx="4832113" cy="238077"/>
      </dsp:txXfrm>
    </dsp:sp>
    <dsp:sp modelId="{28E785CE-2D41-D242-B315-94EA703E5EAE}">
      <dsp:nvSpPr>
        <dsp:cNvPr id="0" name=""/>
        <dsp:cNvSpPr/>
      </dsp:nvSpPr>
      <dsp:spPr>
        <a:xfrm>
          <a:off x="0" y="735097"/>
          <a:ext cx="4857871" cy="263835"/>
        </a:xfrm>
        <a:prstGeom prst="roundRect">
          <a:avLst/>
        </a:prstGeom>
        <a:gradFill rotWithShape="0">
          <a:gsLst>
            <a:gs pos="0">
              <a:schemeClr val="accent2">
                <a:hueOff val="7072097"/>
                <a:satOff val="-26638"/>
                <a:lumOff val="2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072097"/>
                <a:satOff val="-26638"/>
                <a:lumOff val="2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072097"/>
                <a:satOff val="-26638"/>
                <a:lumOff val="2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Monthly income correlation with attrition (-0.155)</a:t>
          </a:r>
        </a:p>
      </dsp:txBody>
      <dsp:txXfrm>
        <a:off x="12879" y="747976"/>
        <a:ext cx="4832113" cy="2380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AA68A-A6E3-624A-8844-582BA40A89F4}">
      <dsp:nvSpPr>
        <dsp:cNvPr id="0" name=""/>
        <dsp:cNvSpPr/>
      </dsp:nvSpPr>
      <dsp:spPr>
        <a:xfrm>
          <a:off x="0" y="8977"/>
          <a:ext cx="5424353" cy="107932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Additional Insights</a:t>
          </a:r>
          <a:endParaRPr lang="en-US" sz="4500" kern="1200"/>
        </a:p>
      </dsp:txBody>
      <dsp:txXfrm>
        <a:off x="52688" y="61665"/>
        <a:ext cx="5318977" cy="97394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6B33F-6101-C44E-8EB0-20375474DC93}">
      <dsp:nvSpPr>
        <dsp:cNvPr id="0" name=""/>
        <dsp:cNvSpPr/>
      </dsp:nvSpPr>
      <dsp:spPr>
        <a:xfrm>
          <a:off x="0" y="464415"/>
          <a:ext cx="7086600" cy="3613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49999" tIns="645668" rIns="549999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Marital status (singles have higher attrition)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Work-life balance (poor balance increases attrition)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Job roles (Sales Representatives have highest attrition at 45.3%)</a:t>
          </a:r>
        </a:p>
      </dsp:txBody>
      <dsp:txXfrm>
        <a:off x="0" y="464415"/>
        <a:ext cx="7086600" cy="3613049"/>
      </dsp:txXfrm>
    </dsp:sp>
    <dsp:sp modelId="{7908ADE5-FBE2-784E-96C4-0FBEC2A5ED33}">
      <dsp:nvSpPr>
        <dsp:cNvPr id="0" name=""/>
        <dsp:cNvSpPr/>
      </dsp:nvSpPr>
      <dsp:spPr>
        <a:xfrm>
          <a:off x="354330" y="6855"/>
          <a:ext cx="4960619" cy="9151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7500" tIns="0" rIns="187500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Other notable factors: </a:t>
          </a:r>
        </a:p>
      </dsp:txBody>
      <dsp:txXfrm>
        <a:off x="399002" y="51527"/>
        <a:ext cx="4871275" cy="82577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CC61D1-D577-184D-9FE6-76DA1DD579FC}">
      <dsp:nvSpPr>
        <dsp:cNvPr id="0" name=""/>
        <dsp:cNvSpPr/>
      </dsp:nvSpPr>
      <dsp:spPr>
        <a:xfrm>
          <a:off x="0" y="8977"/>
          <a:ext cx="6034187" cy="107932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Modeling Approach</a:t>
          </a:r>
          <a:endParaRPr lang="en-US" sz="4500" kern="1200"/>
        </a:p>
      </dsp:txBody>
      <dsp:txXfrm>
        <a:off x="52688" y="61665"/>
        <a:ext cx="5928811" cy="97394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866F0-3A84-7146-ABA0-4D54577E2C6C}">
      <dsp:nvSpPr>
        <dsp:cNvPr id="0" name=""/>
        <dsp:cNvSpPr/>
      </dsp:nvSpPr>
      <dsp:spPr>
        <a:xfrm>
          <a:off x="2676741" y="912"/>
          <a:ext cx="1319634" cy="85776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Goal: Build models with at least 60% sensitivity and specificity </a:t>
          </a:r>
        </a:p>
      </dsp:txBody>
      <dsp:txXfrm>
        <a:off x="2718613" y="42784"/>
        <a:ext cx="1235890" cy="774018"/>
      </dsp:txXfrm>
    </dsp:sp>
    <dsp:sp modelId="{49ED7A0E-E64D-6542-A077-40FA749E0AEC}">
      <dsp:nvSpPr>
        <dsp:cNvPr id="0" name=""/>
        <dsp:cNvSpPr/>
      </dsp:nvSpPr>
      <dsp:spPr>
        <a:xfrm>
          <a:off x="1920669" y="429793"/>
          <a:ext cx="2831777" cy="2831777"/>
        </a:xfrm>
        <a:custGeom>
          <a:avLst/>
          <a:gdLst/>
          <a:ahLst/>
          <a:cxnLst/>
          <a:rect l="0" t="0" r="0" b="0"/>
          <a:pathLst>
            <a:path>
              <a:moveTo>
                <a:pt x="2257507" y="277285"/>
              </a:moveTo>
              <a:arcTo wR="1415888" hR="1415888" stAng="18388237" swAng="1632125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A7CAB-6CF1-964D-AEFF-1B91FB890D33}">
      <dsp:nvSpPr>
        <dsp:cNvPr id="0" name=""/>
        <dsp:cNvSpPr/>
      </dsp:nvSpPr>
      <dsp:spPr>
        <a:xfrm>
          <a:off x="4092629" y="1416800"/>
          <a:ext cx="1319634" cy="857762"/>
        </a:xfrm>
        <a:prstGeom prst="roundRect">
          <a:avLst/>
        </a:prstGeom>
        <a:gradFill rotWithShape="0">
          <a:gsLst>
            <a:gs pos="0">
              <a:schemeClr val="accent2">
                <a:hueOff val="2357366"/>
                <a:satOff val="-8879"/>
                <a:lumOff val="7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357366"/>
                <a:satOff val="-8879"/>
                <a:lumOff val="7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357366"/>
                <a:satOff val="-8879"/>
                <a:lumOff val="7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Data preparation: Train/test split, feature engineering </a:t>
          </a:r>
        </a:p>
      </dsp:txBody>
      <dsp:txXfrm>
        <a:off x="4134501" y="1458672"/>
        <a:ext cx="1235890" cy="774018"/>
      </dsp:txXfrm>
    </dsp:sp>
    <dsp:sp modelId="{22B2DB2D-D050-2148-93EA-AF3311DE3D3D}">
      <dsp:nvSpPr>
        <dsp:cNvPr id="0" name=""/>
        <dsp:cNvSpPr/>
      </dsp:nvSpPr>
      <dsp:spPr>
        <a:xfrm>
          <a:off x="1920669" y="429793"/>
          <a:ext cx="2831777" cy="2831777"/>
        </a:xfrm>
        <a:custGeom>
          <a:avLst/>
          <a:gdLst/>
          <a:ahLst/>
          <a:cxnLst/>
          <a:rect l="0" t="0" r="0" b="0"/>
          <a:pathLst>
            <a:path>
              <a:moveTo>
                <a:pt x="2684914" y="2043832"/>
              </a:moveTo>
              <a:arcTo wR="1415888" hR="1415888" stAng="1579637" swAng="1632125"/>
            </a:path>
          </a:pathLst>
        </a:custGeom>
        <a:noFill/>
        <a:ln w="6350" cap="flat" cmpd="sng" algn="ctr">
          <a:solidFill>
            <a:schemeClr val="accent2">
              <a:hueOff val="2357366"/>
              <a:satOff val="-8879"/>
              <a:lumOff val="7451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A7B7DD-F1F0-8344-9C29-EC99C0C0B8F0}">
      <dsp:nvSpPr>
        <dsp:cNvPr id="0" name=""/>
        <dsp:cNvSpPr/>
      </dsp:nvSpPr>
      <dsp:spPr>
        <a:xfrm>
          <a:off x="2676741" y="2832689"/>
          <a:ext cx="1319634" cy="857762"/>
        </a:xfrm>
        <a:prstGeom prst="roundRect">
          <a:avLst/>
        </a:prstGeom>
        <a:gradFill rotWithShape="0">
          <a:gsLst>
            <a:gs pos="0">
              <a:schemeClr val="accent2">
                <a:hueOff val="4714731"/>
                <a:satOff val="-17759"/>
                <a:lumOff val="1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714731"/>
                <a:satOff val="-17759"/>
                <a:lumOff val="1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714731"/>
                <a:satOff val="-17759"/>
                <a:lumOff val="1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Models developed: KNN, </a:t>
          </a:r>
          <a:r>
            <a:rPr lang="en-US" sz="1000" i="0" kern="1200" dirty="0"/>
            <a:t>Naive</a:t>
          </a:r>
          <a:r>
            <a:rPr lang="en-US" sz="1000" kern="1200" dirty="0"/>
            <a:t> Bayes, Random Forest, Gradient Boosting </a:t>
          </a:r>
        </a:p>
      </dsp:txBody>
      <dsp:txXfrm>
        <a:off x="2718613" y="2874561"/>
        <a:ext cx="1235890" cy="774018"/>
      </dsp:txXfrm>
    </dsp:sp>
    <dsp:sp modelId="{83F02E4B-7E8D-F943-950E-E0847495E069}">
      <dsp:nvSpPr>
        <dsp:cNvPr id="0" name=""/>
        <dsp:cNvSpPr/>
      </dsp:nvSpPr>
      <dsp:spPr>
        <a:xfrm>
          <a:off x="1920669" y="429793"/>
          <a:ext cx="2831777" cy="2831777"/>
        </a:xfrm>
        <a:custGeom>
          <a:avLst/>
          <a:gdLst/>
          <a:ahLst/>
          <a:cxnLst/>
          <a:rect l="0" t="0" r="0" b="0"/>
          <a:pathLst>
            <a:path>
              <a:moveTo>
                <a:pt x="574269" y="2554491"/>
              </a:moveTo>
              <a:arcTo wR="1415888" hR="1415888" stAng="7588237" swAng="1632125"/>
            </a:path>
          </a:pathLst>
        </a:custGeom>
        <a:noFill/>
        <a:ln w="6350" cap="flat" cmpd="sng" algn="ctr">
          <a:solidFill>
            <a:schemeClr val="accent2">
              <a:hueOff val="4714731"/>
              <a:satOff val="-17759"/>
              <a:lumOff val="14902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179805-4722-3C44-81F5-D66363637D9A}">
      <dsp:nvSpPr>
        <dsp:cNvPr id="0" name=""/>
        <dsp:cNvSpPr/>
      </dsp:nvSpPr>
      <dsp:spPr>
        <a:xfrm>
          <a:off x="1260852" y="1416800"/>
          <a:ext cx="1319634" cy="857762"/>
        </a:xfrm>
        <a:prstGeom prst="roundRect">
          <a:avLst/>
        </a:prstGeom>
        <a:gradFill rotWithShape="0">
          <a:gsLst>
            <a:gs pos="0">
              <a:schemeClr val="accent2">
                <a:hueOff val="7072097"/>
                <a:satOff val="-26638"/>
                <a:lumOff val="2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072097"/>
                <a:satOff val="-26638"/>
                <a:lumOff val="2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072097"/>
                <a:satOff val="-26638"/>
                <a:lumOff val="2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Optimization technique: ROSE for class imbalance, threshold adjustment</a:t>
          </a:r>
        </a:p>
      </dsp:txBody>
      <dsp:txXfrm>
        <a:off x="1302724" y="1458672"/>
        <a:ext cx="1235890" cy="774018"/>
      </dsp:txXfrm>
    </dsp:sp>
    <dsp:sp modelId="{4F2F487F-A164-C94D-A01D-61529AC4F60B}">
      <dsp:nvSpPr>
        <dsp:cNvPr id="0" name=""/>
        <dsp:cNvSpPr/>
      </dsp:nvSpPr>
      <dsp:spPr>
        <a:xfrm>
          <a:off x="1920669" y="429793"/>
          <a:ext cx="2831777" cy="2831777"/>
        </a:xfrm>
        <a:custGeom>
          <a:avLst/>
          <a:gdLst/>
          <a:ahLst/>
          <a:cxnLst/>
          <a:rect l="0" t="0" r="0" b="0"/>
          <a:pathLst>
            <a:path>
              <a:moveTo>
                <a:pt x="146862" y="787944"/>
              </a:moveTo>
              <a:arcTo wR="1415888" hR="1415888" stAng="12379637" swAng="1632125"/>
            </a:path>
          </a:pathLst>
        </a:custGeom>
        <a:noFill/>
        <a:ln w="635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65F78-3D22-004F-8EF2-7678BA74B7B8}">
      <dsp:nvSpPr>
        <dsp:cNvPr id="0" name=""/>
        <dsp:cNvSpPr/>
      </dsp:nvSpPr>
      <dsp:spPr>
        <a:xfrm>
          <a:off x="0" y="8977"/>
          <a:ext cx="6034187" cy="10793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/>
            <a:t>Modeling Approach</a:t>
          </a:r>
          <a:endParaRPr lang="en-US" sz="4500" kern="1200"/>
        </a:p>
      </dsp:txBody>
      <dsp:txXfrm>
        <a:off x="52688" y="61665"/>
        <a:ext cx="5928811" cy="97394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5C918-9B76-034C-ADB1-7EDEE3DD8634}">
      <dsp:nvSpPr>
        <dsp:cNvPr id="0" name=""/>
        <dsp:cNvSpPr/>
      </dsp:nvSpPr>
      <dsp:spPr>
        <a:xfrm>
          <a:off x="0" y="0"/>
          <a:ext cx="5129058" cy="1099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Both models approach but don't yet meet our 60% sensitivity/specificity target</a:t>
          </a:r>
        </a:p>
      </dsp:txBody>
      <dsp:txXfrm>
        <a:off x="32201" y="32201"/>
        <a:ext cx="3942713" cy="1035004"/>
      </dsp:txXfrm>
    </dsp:sp>
    <dsp:sp modelId="{C2E32F00-4D99-9742-8DDB-C85E4351E49B}">
      <dsp:nvSpPr>
        <dsp:cNvPr id="0" name=""/>
        <dsp:cNvSpPr/>
      </dsp:nvSpPr>
      <dsp:spPr>
        <a:xfrm>
          <a:off x="452564" y="1282640"/>
          <a:ext cx="5129058" cy="1099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8006136"/>
                <a:satOff val="28420"/>
                <a:lumOff val="-36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8006136"/>
                <a:satOff val="28420"/>
                <a:lumOff val="-36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8006136"/>
                <a:satOff val="28420"/>
                <a:lumOff val="-36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Naive Bayes currently showing better overall performance</a:t>
          </a:r>
        </a:p>
      </dsp:txBody>
      <dsp:txXfrm>
        <a:off x="484765" y="1314841"/>
        <a:ext cx="3897478" cy="1035004"/>
      </dsp:txXfrm>
    </dsp:sp>
    <dsp:sp modelId="{C6254E40-FC5E-C44B-90C7-3EBA5BDA793F}">
      <dsp:nvSpPr>
        <dsp:cNvPr id="0" name=""/>
        <dsp:cNvSpPr/>
      </dsp:nvSpPr>
      <dsp:spPr>
        <a:xfrm>
          <a:off x="905128" y="2565280"/>
          <a:ext cx="5129058" cy="10994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-16012271"/>
                <a:satOff val="56840"/>
                <a:lumOff val="-7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6012271"/>
                <a:satOff val="56840"/>
                <a:lumOff val="-7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6012271"/>
                <a:satOff val="56840"/>
                <a:lumOff val="-7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Class imbalance (16% attrition vs 84% retention) affecting model sensitivity</a:t>
          </a:r>
        </a:p>
      </dsp:txBody>
      <dsp:txXfrm>
        <a:off x="937329" y="2597481"/>
        <a:ext cx="3897478" cy="1035004"/>
      </dsp:txXfrm>
    </dsp:sp>
    <dsp:sp modelId="{3E578E72-F1C0-9D46-9E06-5A43FBDFA6BF}">
      <dsp:nvSpPr>
        <dsp:cNvPr id="0" name=""/>
        <dsp:cNvSpPr/>
      </dsp:nvSpPr>
      <dsp:spPr>
        <a:xfrm>
          <a:off x="4414444" y="833716"/>
          <a:ext cx="714613" cy="7146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4575232" y="833716"/>
        <a:ext cx="393037" cy="537746"/>
      </dsp:txXfrm>
    </dsp:sp>
    <dsp:sp modelId="{7380582C-87BA-C442-8A24-DED183633E6D}">
      <dsp:nvSpPr>
        <dsp:cNvPr id="0" name=""/>
        <dsp:cNvSpPr/>
      </dsp:nvSpPr>
      <dsp:spPr>
        <a:xfrm>
          <a:off x="4867009" y="2109027"/>
          <a:ext cx="714613" cy="71461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6354684"/>
            <a:satOff val="62485"/>
            <a:lumOff val="735"/>
            <a:alphaOff val="0"/>
          </a:schemeClr>
        </a:solidFill>
        <a:ln w="6350" cap="flat" cmpd="sng" algn="ctr">
          <a:solidFill>
            <a:schemeClr val="accent3">
              <a:tint val="40000"/>
              <a:alpha val="90000"/>
              <a:hueOff val="-16354684"/>
              <a:satOff val="62485"/>
              <a:lumOff val="735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027797" y="2109027"/>
        <a:ext cx="393037" cy="537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CDC872-E621-C949-97C0-AC3CB7508E52}">
      <dsp:nvSpPr>
        <dsp:cNvPr id="0" name=""/>
        <dsp:cNvSpPr/>
      </dsp:nvSpPr>
      <dsp:spPr>
        <a:xfrm>
          <a:off x="0" y="43773"/>
          <a:ext cx="6034187" cy="6762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Problem: High cost of employee turnover (50-400% of annual salary)</a:t>
          </a:r>
        </a:p>
      </dsp:txBody>
      <dsp:txXfrm>
        <a:off x="33012" y="76785"/>
        <a:ext cx="5968163" cy="610236"/>
      </dsp:txXfrm>
    </dsp:sp>
    <dsp:sp modelId="{43967719-C64D-644C-B7F8-200BC6C4ABC4}">
      <dsp:nvSpPr>
        <dsp:cNvPr id="0" name=""/>
        <dsp:cNvSpPr/>
      </dsp:nvSpPr>
      <dsp:spPr>
        <a:xfrm>
          <a:off x="0" y="768993"/>
          <a:ext cx="6034187" cy="676260"/>
        </a:xfrm>
        <a:prstGeom prst="roundRect">
          <a:avLst/>
        </a:prstGeom>
        <a:gradFill rotWithShape="0">
          <a:gsLst>
            <a:gs pos="0">
              <a:schemeClr val="accent3">
                <a:hueOff val="-4003068"/>
                <a:satOff val="14210"/>
                <a:lumOff val="-18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4003068"/>
                <a:satOff val="14210"/>
                <a:lumOff val="-18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4003068"/>
                <a:satOff val="14210"/>
                <a:lumOff val="-18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Approach: Data analysis and predictive modeling to identify at-risk employees </a:t>
          </a:r>
        </a:p>
      </dsp:txBody>
      <dsp:txXfrm>
        <a:off x="33012" y="802005"/>
        <a:ext cx="5968163" cy="610236"/>
      </dsp:txXfrm>
    </dsp:sp>
    <dsp:sp modelId="{43BC64D5-11E6-264C-A848-C21B8EF60AE1}">
      <dsp:nvSpPr>
        <dsp:cNvPr id="0" name=""/>
        <dsp:cNvSpPr/>
      </dsp:nvSpPr>
      <dsp:spPr>
        <a:xfrm>
          <a:off x="0" y="1494213"/>
          <a:ext cx="6034187" cy="676260"/>
        </a:xfrm>
        <a:prstGeom prst="roundRect">
          <a:avLst/>
        </a:prstGeom>
        <a:gradFill rotWithShape="0">
          <a:gsLst>
            <a:gs pos="0">
              <a:schemeClr val="accent3">
                <a:hueOff val="-8006136"/>
                <a:satOff val="28420"/>
                <a:lumOff val="-36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8006136"/>
                <a:satOff val="28420"/>
                <a:lumOff val="-36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8006136"/>
                <a:satOff val="28420"/>
                <a:lumOff val="-36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Key findings: Top 3 factors driving attrition </a:t>
          </a:r>
        </a:p>
      </dsp:txBody>
      <dsp:txXfrm>
        <a:off x="33012" y="1527225"/>
        <a:ext cx="5968163" cy="610236"/>
      </dsp:txXfrm>
    </dsp:sp>
    <dsp:sp modelId="{4F1A6846-B5BE-7042-AAAD-E87BE110C0EA}">
      <dsp:nvSpPr>
        <dsp:cNvPr id="0" name=""/>
        <dsp:cNvSpPr/>
      </dsp:nvSpPr>
      <dsp:spPr>
        <a:xfrm>
          <a:off x="0" y="2219433"/>
          <a:ext cx="6034187" cy="676260"/>
        </a:xfrm>
        <a:prstGeom prst="roundRect">
          <a:avLst/>
        </a:prstGeom>
        <a:gradFill rotWithShape="0">
          <a:gsLst>
            <a:gs pos="0">
              <a:schemeClr val="accent3">
                <a:hueOff val="-12009203"/>
                <a:satOff val="42630"/>
                <a:lumOff val="-54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2009203"/>
                <a:satOff val="42630"/>
                <a:lumOff val="-54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2009203"/>
                <a:satOff val="42630"/>
                <a:lumOff val="-54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Results: Predictive model with &gt;60% sensitivity and specificity </a:t>
          </a:r>
        </a:p>
      </dsp:txBody>
      <dsp:txXfrm>
        <a:off x="33012" y="2252445"/>
        <a:ext cx="5968163" cy="610236"/>
      </dsp:txXfrm>
    </dsp:sp>
    <dsp:sp modelId="{7F087EB6-D682-FB47-8173-FF93CB61EC25}">
      <dsp:nvSpPr>
        <dsp:cNvPr id="0" name=""/>
        <dsp:cNvSpPr/>
      </dsp:nvSpPr>
      <dsp:spPr>
        <a:xfrm>
          <a:off x="0" y="2944653"/>
          <a:ext cx="6034187" cy="676260"/>
        </a:xfrm>
        <a:prstGeom prst="roundRect">
          <a:avLst/>
        </a:prstGeom>
        <a:gradFill rotWithShape="0">
          <a:gsLst>
            <a:gs pos="0">
              <a:schemeClr val="accent3">
                <a:hueOff val="-16012271"/>
                <a:satOff val="56840"/>
                <a:lumOff val="-7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-16012271"/>
                <a:satOff val="56840"/>
                <a:lumOff val="-7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-16012271"/>
                <a:satOff val="56840"/>
                <a:lumOff val="-7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Value: Potential cost savings of approximately $5 million (69% reduction)</a:t>
          </a:r>
        </a:p>
      </dsp:txBody>
      <dsp:txXfrm>
        <a:off x="33012" y="2977665"/>
        <a:ext cx="5968163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00004-5908-C942-875B-D5457C5702AA}">
      <dsp:nvSpPr>
        <dsp:cNvPr id="0" name=""/>
        <dsp:cNvSpPr/>
      </dsp:nvSpPr>
      <dsp:spPr>
        <a:xfrm>
          <a:off x="0" y="176872"/>
          <a:ext cx="6034187" cy="743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Exploratory Analysis Approach</a:t>
          </a:r>
          <a:endParaRPr lang="en-US" sz="3100" kern="1200"/>
        </a:p>
      </dsp:txBody>
      <dsp:txXfrm>
        <a:off x="36296" y="213168"/>
        <a:ext cx="5961595" cy="670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646829-3A5E-2145-ABCE-BD94462F413A}">
      <dsp:nvSpPr>
        <dsp:cNvPr id="0" name=""/>
        <dsp:cNvSpPr/>
      </dsp:nvSpPr>
      <dsp:spPr>
        <a:xfrm>
          <a:off x="0" y="368223"/>
          <a:ext cx="6034187" cy="6715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 cleaning and preparation steps </a:t>
          </a:r>
        </a:p>
      </dsp:txBody>
      <dsp:txXfrm>
        <a:off x="32784" y="401007"/>
        <a:ext cx="5968619" cy="606012"/>
      </dsp:txXfrm>
    </dsp:sp>
    <dsp:sp modelId="{18F44528-8FC9-584C-96F3-59D32CC7957E}">
      <dsp:nvSpPr>
        <dsp:cNvPr id="0" name=""/>
        <dsp:cNvSpPr/>
      </dsp:nvSpPr>
      <dsp:spPr>
        <a:xfrm>
          <a:off x="0" y="1120443"/>
          <a:ext cx="6034187" cy="671580"/>
        </a:xfrm>
        <a:prstGeom prst="roundRect">
          <a:avLst/>
        </a:prstGeom>
        <a:gradFill rotWithShape="0">
          <a:gsLst>
            <a:gs pos="0">
              <a:schemeClr val="accent4">
                <a:hueOff val="-340193"/>
                <a:satOff val="-61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340193"/>
                <a:satOff val="-61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340193"/>
                <a:satOff val="-61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Variables examined </a:t>
          </a:r>
        </a:p>
      </dsp:txBody>
      <dsp:txXfrm>
        <a:off x="32784" y="1153227"/>
        <a:ext cx="5968619" cy="606012"/>
      </dsp:txXfrm>
    </dsp:sp>
    <dsp:sp modelId="{30475A0B-08CD-C747-9620-C25B17CC3547}">
      <dsp:nvSpPr>
        <dsp:cNvPr id="0" name=""/>
        <dsp:cNvSpPr/>
      </dsp:nvSpPr>
      <dsp:spPr>
        <a:xfrm>
          <a:off x="0" y="1872663"/>
          <a:ext cx="6034187" cy="671580"/>
        </a:xfrm>
        <a:prstGeom prst="roundRect">
          <a:avLst/>
        </a:prstGeom>
        <a:gradFill rotWithShape="0">
          <a:gsLst>
            <a:gs pos="0">
              <a:schemeClr val="accent4">
                <a:hueOff val="-680386"/>
                <a:satOff val="-123"/>
                <a:lumOff val="39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680386"/>
                <a:satOff val="-123"/>
                <a:lumOff val="39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680386"/>
                <a:satOff val="-123"/>
                <a:lumOff val="39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Analysis methods </a:t>
          </a:r>
        </a:p>
      </dsp:txBody>
      <dsp:txXfrm>
        <a:off x="32784" y="1905447"/>
        <a:ext cx="5968619" cy="606012"/>
      </dsp:txXfrm>
    </dsp:sp>
    <dsp:sp modelId="{6FC9A2B6-B2C4-8648-8F74-59021E2BA1A1}">
      <dsp:nvSpPr>
        <dsp:cNvPr id="0" name=""/>
        <dsp:cNvSpPr/>
      </dsp:nvSpPr>
      <dsp:spPr>
        <a:xfrm>
          <a:off x="0" y="2624883"/>
          <a:ext cx="6034187" cy="671580"/>
        </a:xfrm>
        <a:prstGeom prst="roundRect">
          <a:avLst/>
        </a:prstGeom>
        <a:gradFill rotWithShape="0">
          <a:gsLst>
            <a:gs pos="0">
              <a:schemeClr val="accent4">
                <a:hueOff val="-1020579"/>
                <a:satOff val="-184"/>
                <a:lumOff val="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020579"/>
                <a:satOff val="-184"/>
                <a:lumOff val="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020579"/>
                <a:satOff val="-184"/>
                <a:lumOff val="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Brief note on feature engineering</a:t>
          </a:r>
        </a:p>
      </dsp:txBody>
      <dsp:txXfrm>
        <a:off x="32784" y="2657667"/>
        <a:ext cx="5968619" cy="6060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5B6824-5520-D94C-B665-F05C69882B10}">
      <dsp:nvSpPr>
        <dsp:cNvPr id="0" name=""/>
        <dsp:cNvSpPr/>
      </dsp:nvSpPr>
      <dsp:spPr>
        <a:xfrm>
          <a:off x="0" y="30808"/>
          <a:ext cx="4619352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Top Factors Driving Attrition</a:t>
          </a:r>
          <a:endParaRPr lang="en-US" sz="2600" kern="1200"/>
        </a:p>
      </dsp:txBody>
      <dsp:txXfrm>
        <a:off x="30442" y="61250"/>
        <a:ext cx="4558468" cy="562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73762-55DD-FC45-ABFE-BDEB0BB7D16D}">
      <dsp:nvSpPr>
        <dsp:cNvPr id="0" name=""/>
        <dsp:cNvSpPr/>
      </dsp:nvSpPr>
      <dsp:spPr>
        <a:xfrm>
          <a:off x="0" y="7524"/>
          <a:ext cx="2590800" cy="954719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Factor #1 - Overtime</a:t>
          </a:r>
        </a:p>
      </dsp:txBody>
      <dsp:txXfrm>
        <a:off x="46606" y="54130"/>
        <a:ext cx="2497588" cy="8615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4A25E-143B-FF48-A7F2-8FBA99EA76EB}">
      <dsp:nvSpPr>
        <dsp:cNvPr id="0" name=""/>
        <dsp:cNvSpPr/>
      </dsp:nvSpPr>
      <dsp:spPr>
        <a:xfrm>
          <a:off x="0" y="230985"/>
          <a:ext cx="2895600" cy="132517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31.7% attrition for employees working overtime vs. 9.7% for those who don’t </a:t>
          </a:r>
        </a:p>
      </dsp:txBody>
      <dsp:txXfrm>
        <a:off x="64690" y="295675"/>
        <a:ext cx="2766220" cy="1195791"/>
      </dsp:txXfrm>
    </dsp:sp>
    <dsp:sp modelId="{7F32A935-17C8-5443-8B62-2A15691DC730}">
      <dsp:nvSpPr>
        <dsp:cNvPr id="0" name=""/>
        <dsp:cNvSpPr/>
      </dsp:nvSpPr>
      <dsp:spPr>
        <a:xfrm>
          <a:off x="0" y="1593596"/>
          <a:ext cx="2895600" cy="1325171"/>
        </a:xfrm>
        <a:prstGeom prst="roundRect">
          <a:avLst/>
        </a:prstGeom>
        <a:gradFill rotWithShape="0">
          <a:gsLst>
            <a:gs pos="0">
              <a:schemeClr val="accent2">
                <a:hueOff val="3536049"/>
                <a:satOff val="-13319"/>
                <a:lumOff val="111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536049"/>
                <a:satOff val="-13319"/>
                <a:lumOff val="111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536049"/>
                <a:satOff val="-13319"/>
                <a:lumOff val="111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This represents a 3.3× higher attrition risk </a:t>
          </a:r>
        </a:p>
      </dsp:txBody>
      <dsp:txXfrm>
        <a:off x="64690" y="1658286"/>
        <a:ext cx="2766220" cy="1195791"/>
      </dsp:txXfrm>
    </dsp:sp>
    <dsp:sp modelId="{50E2BA65-38A3-C745-8D55-0AA9814351CF}">
      <dsp:nvSpPr>
        <dsp:cNvPr id="0" name=""/>
        <dsp:cNvSpPr/>
      </dsp:nvSpPr>
      <dsp:spPr>
        <a:xfrm>
          <a:off x="0" y="2956208"/>
          <a:ext cx="2895600" cy="1325171"/>
        </a:xfrm>
        <a:prstGeom prst="roundRect">
          <a:avLst/>
        </a:prstGeom>
        <a:gradFill rotWithShape="0">
          <a:gsLst>
            <a:gs pos="0">
              <a:schemeClr val="accent2">
                <a:hueOff val="7072097"/>
                <a:satOff val="-26638"/>
                <a:lumOff val="2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7072097"/>
                <a:satOff val="-26638"/>
                <a:lumOff val="2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7072097"/>
                <a:satOff val="-26638"/>
                <a:lumOff val="2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results suggest that employees who work overtime are at higher risk for attrition, regardless of role. More analysis is required, however, for a deeper understanding of the overtime and attrition relationship.   </a:t>
          </a:r>
        </a:p>
      </dsp:txBody>
      <dsp:txXfrm>
        <a:off x="64690" y="3020898"/>
        <a:ext cx="2766220" cy="11957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5C7B6-891F-2B43-A07B-9D5790C2DF46}">
      <dsp:nvSpPr>
        <dsp:cNvPr id="0" name=""/>
        <dsp:cNvSpPr/>
      </dsp:nvSpPr>
      <dsp:spPr>
        <a:xfrm>
          <a:off x="0" y="18050"/>
          <a:ext cx="5450529" cy="71954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Top Factors Driving Attrition</a:t>
          </a:r>
          <a:endParaRPr lang="en-US" sz="3000" kern="1200"/>
        </a:p>
      </dsp:txBody>
      <dsp:txXfrm>
        <a:off x="35125" y="53175"/>
        <a:ext cx="5380279" cy="6492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53780-81FA-3347-AC5B-8B417F34327E}">
      <dsp:nvSpPr>
        <dsp:cNvPr id="0" name=""/>
        <dsp:cNvSpPr/>
      </dsp:nvSpPr>
      <dsp:spPr>
        <a:xfrm>
          <a:off x="0" y="0"/>
          <a:ext cx="5459239" cy="575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Factor #2 - Total Working Years</a:t>
          </a:r>
        </a:p>
      </dsp:txBody>
      <dsp:txXfrm>
        <a:off x="28100" y="28100"/>
        <a:ext cx="5403039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4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1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33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88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7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3/8/25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4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3/8/25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1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3/8/25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8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5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10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8.xml"/><Relationship Id="rId13" Type="http://schemas.openxmlformats.org/officeDocument/2006/relationships/diagramColors" Target="../diagrams/colors19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8.xml"/><Relationship Id="rId12" Type="http://schemas.openxmlformats.org/officeDocument/2006/relationships/diagramQuickStyle" Target="../diagrams/quickStyle1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Relationship Id="rId6" Type="http://schemas.openxmlformats.org/officeDocument/2006/relationships/diagramQuickStyle" Target="../diagrams/quickStyle18.xml"/><Relationship Id="rId11" Type="http://schemas.openxmlformats.org/officeDocument/2006/relationships/diagramLayout" Target="../diagrams/layout19.xml"/><Relationship Id="rId5" Type="http://schemas.openxmlformats.org/officeDocument/2006/relationships/diagramLayout" Target="../diagrams/layout18.xml"/><Relationship Id="rId10" Type="http://schemas.openxmlformats.org/officeDocument/2006/relationships/diagramData" Target="../diagrams/data19.xml"/><Relationship Id="rId4" Type="http://schemas.openxmlformats.org/officeDocument/2006/relationships/diagramData" Target="../diagrams/data18.xml"/><Relationship Id="rId9" Type="http://schemas.openxmlformats.org/officeDocument/2006/relationships/image" Target="../media/image2.png"/><Relationship Id="rId14" Type="http://schemas.microsoft.com/office/2007/relationships/diagramDrawing" Target="../diagrams/drawing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hyperlink" Target="https://github.com/jonx0037/ds6306-project" TargetMode="External"/><Relationship Id="rId4" Type="http://schemas.openxmlformats.org/officeDocument/2006/relationships/hyperlink" Target="mailto:jarocha@smu.edu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microsoft.com/office/2007/relationships/diagramDrawing" Target="../diagrams/drawing6.xml"/><Relationship Id="rId18" Type="http://schemas.microsoft.com/office/2007/relationships/diagramDrawing" Target="../diagrams/drawing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5.xml"/><Relationship Id="rId12" Type="http://schemas.openxmlformats.org/officeDocument/2006/relationships/diagramColors" Target="../diagrams/colors6.xml"/><Relationship Id="rId17" Type="http://schemas.openxmlformats.org/officeDocument/2006/relationships/diagramColors" Target="../diagrams/colors7.xml"/><Relationship Id="rId2" Type="http://schemas.openxmlformats.org/officeDocument/2006/relationships/slideLayout" Target="../slideLayouts/slideLayout6.xml"/><Relationship Id="rId16" Type="http://schemas.openxmlformats.org/officeDocument/2006/relationships/diagramQuickStyle" Target="../diagrams/quickStyle7.xml"/><Relationship Id="rId20" Type="http://schemas.openxmlformats.org/officeDocument/2006/relationships/image" Target="../media/image4.png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5.xml"/><Relationship Id="rId11" Type="http://schemas.openxmlformats.org/officeDocument/2006/relationships/diagramQuickStyle" Target="../diagrams/quickStyle6.xml"/><Relationship Id="rId5" Type="http://schemas.openxmlformats.org/officeDocument/2006/relationships/diagramLayout" Target="../diagrams/layout5.xml"/><Relationship Id="rId15" Type="http://schemas.openxmlformats.org/officeDocument/2006/relationships/diagramLayout" Target="../diagrams/layout7.xml"/><Relationship Id="rId10" Type="http://schemas.openxmlformats.org/officeDocument/2006/relationships/diagramLayout" Target="../diagrams/layout6.xml"/><Relationship Id="rId19" Type="http://schemas.openxmlformats.org/officeDocument/2006/relationships/image" Target="../media/image2.png"/><Relationship Id="rId4" Type="http://schemas.openxmlformats.org/officeDocument/2006/relationships/diagramData" Target="../diagrams/data5.xml"/><Relationship Id="rId9" Type="http://schemas.openxmlformats.org/officeDocument/2006/relationships/diagramData" Target="../diagrams/data6.xml"/><Relationship Id="rId14" Type="http://schemas.openxmlformats.org/officeDocument/2006/relationships/diagramData" Target="../diagrams/data7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13" Type="http://schemas.microsoft.com/office/2007/relationships/diagramDrawing" Target="../diagrams/drawing9.xml"/><Relationship Id="rId18" Type="http://schemas.microsoft.com/office/2007/relationships/diagramDrawing" Target="../diagrams/drawing10.xml"/><Relationship Id="rId3" Type="http://schemas.openxmlformats.org/officeDocument/2006/relationships/image" Target="../media/image1.jpeg"/><Relationship Id="rId21" Type="http://schemas.openxmlformats.org/officeDocument/2006/relationships/image" Target="../media/image6.png"/><Relationship Id="rId7" Type="http://schemas.openxmlformats.org/officeDocument/2006/relationships/diagramColors" Target="../diagrams/colors8.xml"/><Relationship Id="rId12" Type="http://schemas.openxmlformats.org/officeDocument/2006/relationships/diagramColors" Target="../diagrams/colors9.xml"/><Relationship Id="rId17" Type="http://schemas.openxmlformats.org/officeDocument/2006/relationships/diagramColors" Target="../diagrams/colors10.xml"/><Relationship Id="rId2" Type="http://schemas.openxmlformats.org/officeDocument/2006/relationships/slideLayout" Target="../slideLayouts/slideLayout6.xml"/><Relationship Id="rId16" Type="http://schemas.openxmlformats.org/officeDocument/2006/relationships/diagramQuickStyle" Target="../diagrams/quickStyle10.xml"/><Relationship Id="rId20" Type="http://schemas.openxmlformats.org/officeDocument/2006/relationships/image" Target="../media/image5.png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8.xml"/><Relationship Id="rId11" Type="http://schemas.openxmlformats.org/officeDocument/2006/relationships/diagramQuickStyle" Target="../diagrams/quickStyle9.xml"/><Relationship Id="rId5" Type="http://schemas.openxmlformats.org/officeDocument/2006/relationships/diagramLayout" Target="../diagrams/layout8.xml"/><Relationship Id="rId15" Type="http://schemas.openxmlformats.org/officeDocument/2006/relationships/diagramLayout" Target="../diagrams/layout10.xml"/><Relationship Id="rId10" Type="http://schemas.openxmlformats.org/officeDocument/2006/relationships/diagramLayout" Target="../diagrams/layout9.xml"/><Relationship Id="rId19" Type="http://schemas.openxmlformats.org/officeDocument/2006/relationships/image" Target="../media/image2.png"/><Relationship Id="rId4" Type="http://schemas.openxmlformats.org/officeDocument/2006/relationships/diagramData" Target="../diagrams/data8.xml"/><Relationship Id="rId9" Type="http://schemas.openxmlformats.org/officeDocument/2006/relationships/diagramData" Target="../diagrams/data9.xml"/><Relationship Id="rId14" Type="http://schemas.openxmlformats.org/officeDocument/2006/relationships/diagramData" Target="../diagrams/data10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13" Type="http://schemas.microsoft.com/office/2007/relationships/diagramDrawing" Target="../diagrams/drawing12.xml"/><Relationship Id="rId18" Type="http://schemas.microsoft.com/office/2007/relationships/diagramDrawing" Target="../diagrams/drawing13.xml"/><Relationship Id="rId3" Type="http://schemas.openxmlformats.org/officeDocument/2006/relationships/image" Target="../media/image1.jpeg"/><Relationship Id="rId21" Type="http://schemas.openxmlformats.org/officeDocument/2006/relationships/image" Target="../media/image8.png"/><Relationship Id="rId7" Type="http://schemas.openxmlformats.org/officeDocument/2006/relationships/diagramColors" Target="../diagrams/colors11.xml"/><Relationship Id="rId12" Type="http://schemas.openxmlformats.org/officeDocument/2006/relationships/diagramColors" Target="../diagrams/colors12.xml"/><Relationship Id="rId17" Type="http://schemas.openxmlformats.org/officeDocument/2006/relationships/diagramColors" Target="../diagrams/colors13.xml"/><Relationship Id="rId2" Type="http://schemas.openxmlformats.org/officeDocument/2006/relationships/slideLayout" Target="../slideLayouts/slideLayout6.xml"/><Relationship Id="rId16" Type="http://schemas.openxmlformats.org/officeDocument/2006/relationships/diagramQuickStyle" Target="../diagrams/quickStyle13.xml"/><Relationship Id="rId20" Type="http://schemas.openxmlformats.org/officeDocument/2006/relationships/image" Target="../media/image7.png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11.xml"/><Relationship Id="rId11" Type="http://schemas.openxmlformats.org/officeDocument/2006/relationships/diagramQuickStyle" Target="../diagrams/quickStyle12.xml"/><Relationship Id="rId5" Type="http://schemas.openxmlformats.org/officeDocument/2006/relationships/diagramLayout" Target="../diagrams/layout11.xml"/><Relationship Id="rId15" Type="http://schemas.openxmlformats.org/officeDocument/2006/relationships/diagramLayout" Target="../diagrams/layout13.xml"/><Relationship Id="rId10" Type="http://schemas.openxmlformats.org/officeDocument/2006/relationships/diagramLayout" Target="../diagrams/layout12.xml"/><Relationship Id="rId19" Type="http://schemas.openxmlformats.org/officeDocument/2006/relationships/image" Target="../media/image2.png"/><Relationship Id="rId4" Type="http://schemas.openxmlformats.org/officeDocument/2006/relationships/diagramData" Target="../diagrams/data11.xml"/><Relationship Id="rId9" Type="http://schemas.openxmlformats.org/officeDocument/2006/relationships/diagramData" Target="../diagrams/data12.xml"/><Relationship Id="rId14" Type="http://schemas.openxmlformats.org/officeDocument/2006/relationships/diagramData" Target="../diagrams/data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5.xml"/><Relationship Id="rId13" Type="http://schemas.openxmlformats.org/officeDocument/2006/relationships/image" Target="../media/image1.jpeg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12" Type="http://schemas.microsoft.com/office/2007/relationships/diagramDrawing" Target="../diagrams/drawing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6" Type="http://schemas.openxmlformats.org/officeDocument/2006/relationships/diagramColors" Target="../diagrams/colors14.xml"/><Relationship Id="rId11" Type="http://schemas.openxmlformats.org/officeDocument/2006/relationships/diagramColors" Target="../diagrams/colors15.xml"/><Relationship Id="rId5" Type="http://schemas.openxmlformats.org/officeDocument/2006/relationships/diagramQuickStyle" Target="../diagrams/quickStyle14.xml"/><Relationship Id="rId10" Type="http://schemas.openxmlformats.org/officeDocument/2006/relationships/diagramQuickStyle" Target="../diagrams/quickStyle15.xml"/><Relationship Id="rId4" Type="http://schemas.openxmlformats.org/officeDocument/2006/relationships/diagramLayout" Target="../diagrams/layout14.xml"/><Relationship Id="rId9" Type="http://schemas.openxmlformats.org/officeDocument/2006/relationships/diagramLayout" Target="../diagrams/layout15.xml"/><Relationship Id="rId1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13" Type="http://schemas.microsoft.com/office/2007/relationships/diagramDrawing" Target="../diagrams/drawing17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6.xml"/><Relationship Id="rId12" Type="http://schemas.openxmlformats.org/officeDocument/2006/relationships/diagramColors" Target="../diagrams/colors1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16.xml"/><Relationship Id="rId11" Type="http://schemas.openxmlformats.org/officeDocument/2006/relationships/diagramQuickStyle" Target="../diagrams/quickStyle17.xml"/><Relationship Id="rId5" Type="http://schemas.openxmlformats.org/officeDocument/2006/relationships/diagramLayout" Target="../diagrams/layout16.xml"/><Relationship Id="rId10" Type="http://schemas.openxmlformats.org/officeDocument/2006/relationships/diagramLayout" Target="../diagrams/layout17.xml"/><Relationship Id="rId4" Type="http://schemas.openxmlformats.org/officeDocument/2006/relationships/diagramData" Target="../diagrams/data16.xml"/><Relationship Id="rId9" Type="http://schemas.openxmlformats.org/officeDocument/2006/relationships/diagramData" Target="../diagrams/data17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A6E1B-D2F7-9C1D-CD41-0EF085F7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17" b="9914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90A82-071F-C842-A1B0-A5944C71D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Attrition Analysis for Frito 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54F6D-0DEA-5275-707F-A2756DE4C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905149" cy="1240978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sz="2000" dirty="0"/>
              <a:t>Identifying Key Factors and Predictive Models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F4736B-CF9E-6A33-0D0F-F92DC5A034B0}"/>
              </a:ext>
            </a:extLst>
          </p:cNvPr>
          <p:cNvSpPr txBox="1"/>
          <p:nvPr/>
        </p:nvSpPr>
        <p:spPr>
          <a:xfrm>
            <a:off x="7848600" y="4547873"/>
            <a:ext cx="3906839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accent4"/>
                </a:solidFill>
              </a:rPr>
              <a:t>Jonathan A. Rocha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accent4"/>
                </a:solidFill>
              </a:rPr>
              <a:t>March 3, 2025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chemeClr val="accent4"/>
                </a:solidFill>
              </a:rPr>
              <a:t>MSDS 6306: Doing Data Science</a:t>
            </a:r>
          </a:p>
          <a:p>
            <a:pPr>
              <a:spcAft>
                <a:spcPts val="600"/>
              </a:spcAft>
            </a:pPr>
            <a:endParaRPr lang="en-US" sz="2000" b="1" dirty="0">
              <a:solidFill>
                <a:schemeClr val="accent4"/>
              </a:solidFill>
            </a:endParaRPr>
          </a:p>
        </p:txBody>
      </p:sp>
      <p:pic>
        <p:nvPicPr>
          <p:cNvPr id="7" name="Picture 6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E1422F26-42F4-F466-63EB-13DF5BF05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1063752"/>
            <a:ext cx="4081742" cy="26922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564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8151">
        <p15:prstTrans prst="prestige"/>
      </p:transition>
    </mc:Choice>
    <mc:Fallback xmlns="">
      <p:transition spd="slow" advTm="1815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BDB792-9ECC-1FCA-A36C-D30998EE2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low poly orange and white background&#10;&#10;AI-generated content may be incorrect.">
            <a:extLst>
              <a:ext uri="{FF2B5EF4-FFF2-40B4-BE49-F238E27FC236}">
                <a16:creationId xmlns:a16="http://schemas.microsoft.com/office/drawing/2014/main" id="{A8777957-4939-4617-90A0-0F1951B9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12" r="42804" b="-1"/>
          <a:stretch/>
        </p:blipFill>
        <p:spPr>
          <a:xfrm>
            <a:off x="0" y="10"/>
            <a:ext cx="4857871" cy="685799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C4D01A6-939B-4586-2A30-9F5B4C9211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8749043"/>
              </p:ext>
            </p:extLst>
          </p:nvPr>
        </p:nvGraphicFramePr>
        <p:xfrm>
          <a:off x="5496821" y="1371600"/>
          <a:ext cx="6034187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Picture 7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11C3F998-7563-35DB-B12A-A765B2ED9E8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974" r="-1" b="-1"/>
          <a:stretch/>
        </p:blipFill>
        <p:spPr>
          <a:xfrm>
            <a:off x="353502" y="152400"/>
            <a:ext cx="1698322" cy="109805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63D69C-52F3-B934-DA2B-E24A466ED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610705"/>
              </p:ext>
            </p:extLst>
          </p:nvPr>
        </p:nvGraphicFramePr>
        <p:xfrm>
          <a:off x="113998" y="2627645"/>
          <a:ext cx="5105400" cy="285316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  <a:reflection blurRad="6350" stA="50000" endA="300" endPos="90000" dir="5400000" sy="-100000" algn="bl" rotWithShape="0"/>
                </a:effectLst>
                <a:tableStyleId>{35758FB7-9AC5-4552-8A53-C91805E547FA}</a:tableStyleId>
              </a:tblPr>
              <a:tblGrid>
                <a:gridCol w="1276350">
                  <a:extLst>
                    <a:ext uri="{9D8B030D-6E8A-4147-A177-3AD203B41FA5}">
                      <a16:colId xmlns:a16="http://schemas.microsoft.com/office/drawing/2014/main" val="1618087701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3591108784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723093876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54945590"/>
                    </a:ext>
                  </a:extLst>
                </a:gridCol>
              </a:tblGrid>
              <a:tr h="951054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176735"/>
                  </a:ext>
                </a:extLst>
              </a:tr>
              <a:tr h="951054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62.1%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747343"/>
                  </a:ext>
                </a:extLst>
              </a:tr>
              <a:tr h="951054">
                <a:tc>
                  <a:txBody>
                    <a:bodyPr/>
                    <a:lstStyle/>
                    <a:p>
                      <a:r>
                        <a:rPr lang="en-US" dirty="0"/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923473"/>
                  </a:ext>
                </a:extLst>
              </a:tr>
            </a:tbl>
          </a:graphicData>
        </a:graphic>
      </p:graphicFrame>
      <p:graphicFrame>
        <p:nvGraphicFramePr>
          <p:cNvPr id="38" name="TextBox 4">
            <a:extLst>
              <a:ext uri="{FF2B5EF4-FFF2-40B4-BE49-F238E27FC236}">
                <a16:creationId xmlns:a16="http://schemas.microsoft.com/office/drawing/2014/main" id="{E4B76CCD-A4E2-EE65-41FD-50EC5C9E6D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1351746"/>
              </p:ext>
            </p:extLst>
          </p:nvPr>
        </p:nvGraphicFramePr>
        <p:xfrm>
          <a:off x="5496821" y="2633236"/>
          <a:ext cx="6034187" cy="3664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0438094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4072">
        <p15:prstTrans prst="prestige"/>
      </p:transition>
    </mc:Choice>
    <mc:Fallback xmlns="">
      <p:transition spd="slow" advTm="240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4F69B1-6774-DC06-ACBD-6993C463B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B791C-15E8-6C41-5BFF-C2C3D5479D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12" r="4280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E12A13-8AFB-5F8A-37ED-BC1D6790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Thank You / Q&amp;A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A0976-71DB-20EB-8F1A-43691C0EF6DA}"/>
              </a:ext>
            </a:extLst>
          </p:cNvPr>
          <p:cNvSpPr txBox="1"/>
          <p:nvPr/>
        </p:nvSpPr>
        <p:spPr>
          <a:xfrm>
            <a:off x="5496821" y="2633236"/>
            <a:ext cx="6034187" cy="3664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000" dirty="0"/>
              <a:t> For further questions or comments: </a:t>
            </a:r>
            <a:r>
              <a:rPr lang="en-US" sz="2000" dirty="0">
                <a:hlinkClick r:id="rId4"/>
              </a:rPr>
              <a:t>jarocha@smu.edu</a:t>
            </a:r>
            <a:endParaRPr lang="en-US" sz="2000" dirty="0"/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000" dirty="0"/>
              <a:t> Link to repository used for analysis: </a:t>
            </a:r>
            <a:r>
              <a:rPr lang="en-US" sz="2000" dirty="0">
                <a:hlinkClick r:id="rId5"/>
              </a:rPr>
              <a:t>https://github.com/jonx0037/ds6306-project</a:t>
            </a:r>
            <a:r>
              <a:rPr lang="en-US" sz="2000" dirty="0"/>
              <a:t> </a:t>
            </a:r>
          </a:p>
        </p:txBody>
      </p:sp>
      <p:pic>
        <p:nvPicPr>
          <p:cNvPr id="3" name="Picture 2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4A26066D-76D2-24DF-8335-38DADAB0D61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974" r="-1" b="-1"/>
          <a:stretch/>
        </p:blipFill>
        <p:spPr>
          <a:xfrm>
            <a:off x="353502" y="152400"/>
            <a:ext cx="1698322" cy="1098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71140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5208">
        <p15:prstTrans prst="prestige"/>
      </p:transition>
    </mc:Choice>
    <mc:Fallback xmlns="">
      <p:transition spd="slow" advTm="1520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149829-928D-35CC-7FAD-56E770D36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DB582-BCDD-BCA2-F917-D5363737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12" r="4280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7150E4B-F362-ED8B-9A10-37310C075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730456"/>
              </p:ext>
            </p:extLst>
          </p:nvPr>
        </p:nvGraphicFramePr>
        <p:xfrm>
          <a:off x="5496821" y="1371600"/>
          <a:ext cx="6034187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A8133B1-0FA9-02EE-3435-CD594E9A7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961297"/>
              </p:ext>
            </p:extLst>
          </p:nvPr>
        </p:nvGraphicFramePr>
        <p:xfrm>
          <a:off x="5496821" y="2633236"/>
          <a:ext cx="6034187" cy="3664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4" name="Picture 3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47267491-B1E1-C5B1-DDCF-C883A2CF7CB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1974" r="-1" b="-1"/>
          <a:stretch/>
        </p:blipFill>
        <p:spPr>
          <a:xfrm>
            <a:off x="353502" y="152400"/>
            <a:ext cx="1698322" cy="1098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0479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4057">
        <p15:prstTrans prst="prestige"/>
      </p:transition>
    </mc:Choice>
    <mc:Fallback xmlns="">
      <p:transition spd="slow" advTm="2405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1AF4A-E7F6-5B8B-6B81-1150A51F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40C0D-38DA-953B-961D-2050F264CF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180" b="655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B441B-BCBB-360B-A7BC-7BA737553E9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4008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Attrition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225EA-27C5-AFD8-0541-D1CF32B6128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50970" y="5253051"/>
            <a:ext cx="4892948" cy="8129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b="1" cap="all" spc="300" dirty="0">
                <a:solidFill>
                  <a:srgbClr val="FFFFFF"/>
                </a:solidFill>
              </a:rPr>
              <a:t>Overall attrition rate: 16.1% (140 of 870 employees) 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E1D41A42-BEE6-626B-43DD-DF8A7646E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600" y="46297"/>
            <a:ext cx="1492250" cy="984250"/>
          </a:xfrm>
          <a:prstGeom prst="rect">
            <a:avLst/>
          </a:prstGeom>
        </p:spPr>
      </p:pic>
      <p:pic>
        <p:nvPicPr>
          <p:cNvPr id="8" name="Picture 7" descr="A pie chart with a number of people with Crust in the background&#10;&#10;AI-generated content may be incorrect.">
            <a:extLst>
              <a:ext uri="{FF2B5EF4-FFF2-40B4-BE49-F238E27FC236}">
                <a16:creationId xmlns:a16="http://schemas.microsoft.com/office/drawing/2014/main" id="{D10F3C83-282D-ECC7-A47F-C1C4FA6D0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6141" y="1450740"/>
            <a:ext cx="4692650" cy="48112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81886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2826">
        <p15:prstTrans prst="prestige"/>
      </p:transition>
    </mc:Choice>
    <mc:Fallback xmlns="">
      <p:transition spd="slow" advTm="2282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50FB99-6867-6C40-1E96-FBBD1BE90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4FA82-00B6-6C68-5764-EFDE2DA8B2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65" b="7865"/>
          <a:stretch/>
        </p:blipFill>
        <p:spPr>
          <a:xfrm>
            <a:off x="0" y="12"/>
            <a:ext cx="12192000" cy="685798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D25EAB-5741-C8BC-7C6C-B589CDB4F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3558268"/>
              </p:ext>
            </p:extLst>
          </p:nvPr>
        </p:nvGraphicFramePr>
        <p:xfrm>
          <a:off x="5496821" y="1371600"/>
          <a:ext cx="6034187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BBF7123-178F-8144-CC7F-249661C83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6138341"/>
              </p:ext>
            </p:extLst>
          </p:nvPr>
        </p:nvGraphicFramePr>
        <p:xfrm>
          <a:off x="5496821" y="2633236"/>
          <a:ext cx="6034187" cy="3664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6" name="Picture 5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D8165C70-9541-B552-88AA-3F1F0DACCCA6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1974" r="-1" b="-1"/>
          <a:stretch/>
        </p:blipFill>
        <p:spPr>
          <a:xfrm>
            <a:off x="353502" y="152400"/>
            <a:ext cx="1698322" cy="1098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6757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2631">
        <p15:prstTrans prst="prestige"/>
      </p:transition>
    </mc:Choice>
    <mc:Fallback xmlns="">
      <p:transition spd="slow" advTm="226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090A3-9E99-FE75-3DE4-5F7C6E403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7DEE4-D6B6-44C1-0FB6-9D009C23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12" r="4280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5645243-01B8-0FC5-1246-0B89036DD0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564833"/>
              </p:ext>
            </p:extLst>
          </p:nvPr>
        </p:nvGraphicFramePr>
        <p:xfrm>
          <a:off x="238540" y="212035"/>
          <a:ext cx="4619352" cy="6852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D4DBCB97-56A8-F1C3-04A6-DD9D3353E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9984109"/>
              </p:ext>
            </p:extLst>
          </p:nvPr>
        </p:nvGraphicFramePr>
        <p:xfrm>
          <a:off x="304800" y="1030547"/>
          <a:ext cx="2590800" cy="969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460863B4-6B66-D2FD-40C1-BB2B2B0A1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616873"/>
              </p:ext>
            </p:extLst>
          </p:nvPr>
        </p:nvGraphicFramePr>
        <p:xfrm>
          <a:off x="228600" y="2133599"/>
          <a:ext cx="2895600" cy="45123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6" name="Picture 5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F58FE9F2-4039-3A40-A5A8-3A9D7F13A83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15600" y="46297"/>
            <a:ext cx="1492250" cy="984250"/>
          </a:xfrm>
          <a:prstGeom prst="rect">
            <a:avLst/>
          </a:prstGeom>
        </p:spPr>
      </p:pic>
      <p:pic>
        <p:nvPicPr>
          <p:cNvPr id="3" name="Picture 2" descr="A graph of a graph with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A1C8F9E3-D188-C488-C0B8-974BE90D1B2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124200" y="1744100"/>
            <a:ext cx="9067800" cy="51006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27067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9791">
        <p15:prstTrans prst="prestige"/>
      </p:transition>
    </mc:Choice>
    <mc:Fallback xmlns="">
      <p:transition spd="slow" advTm="1979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6F9AD8-A51A-7B69-C0CE-802BDD544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91F229-1791-83C5-9271-A3E853B200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12" r="4280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50DCBCA0-D325-097B-395B-9A52B7BB9F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811153"/>
              </p:ext>
            </p:extLst>
          </p:nvPr>
        </p:nvGraphicFramePr>
        <p:xfrm>
          <a:off x="334105" y="176800"/>
          <a:ext cx="5450529" cy="73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EAB87AF4-CC85-7BC5-1350-E3C6A4875D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1482430"/>
              </p:ext>
            </p:extLst>
          </p:nvPr>
        </p:nvGraphicFramePr>
        <p:xfrm>
          <a:off x="325395" y="1033957"/>
          <a:ext cx="5459239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3F5F48D7-6046-8F61-58CD-716AC54987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920770"/>
              </p:ext>
            </p:extLst>
          </p:nvPr>
        </p:nvGraphicFramePr>
        <p:xfrm>
          <a:off x="5942935" y="176800"/>
          <a:ext cx="4420265" cy="18805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6" name="Picture 5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C4685189-1D8A-FFAB-71B3-CC260D021D2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15600" y="46297"/>
            <a:ext cx="1492250" cy="984250"/>
          </a:xfrm>
          <a:prstGeom prst="rect">
            <a:avLst/>
          </a:prstGeom>
        </p:spPr>
      </p:pic>
      <p:pic>
        <p:nvPicPr>
          <p:cNvPr id="3" name="Picture 2" descr="A graph showing a group of colored boxes&#10;&#10;AI-generated content may be incorrect.">
            <a:extLst>
              <a:ext uri="{FF2B5EF4-FFF2-40B4-BE49-F238E27FC236}">
                <a16:creationId xmlns:a16="http://schemas.microsoft.com/office/drawing/2014/main" id="{9DC0969A-2597-3C69-80A1-EA2EE3B0E4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" y="2231206"/>
            <a:ext cx="5784633" cy="4626784"/>
          </a:xfrm>
          <a:prstGeom prst="rect">
            <a:avLst/>
          </a:prstGeom>
        </p:spPr>
      </p:pic>
      <p:pic>
        <p:nvPicPr>
          <p:cNvPr id="7" name="Picture 6" descr="A graph with a bar chart&#10;&#10;AI-generated content may be incorrect.">
            <a:extLst>
              <a:ext uri="{FF2B5EF4-FFF2-40B4-BE49-F238E27FC236}">
                <a16:creationId xmlns:a16="http://schemas.microsoft.com/office/drawing/2014/main" id="{1F46A1E3-9920-F8CC-2F28-E124AAFA102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84635" y="2231206"/>
            <a:ext cx="6407345" cy="46267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40661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6831">
        <p15:prstTrans prst="prestige"/>
      </p:transition>
    </mc:Choice>
    <mc:Fallback xmlns="">
      <p:transition spd="slow" advTm="1683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8D59B4-2E55-1FE8-A639-0C03B9D2D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14942-2776-32EA-7B65-3086D4FE3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12" r="42804" b="-1"/>
          <a:stretch/>
        </p:blipFill>
        <p:spPr>
          <a:xfrm>
            <a:off x="0" y="10886"/>
            <a:ext cx="4857871" cy="6857990"/>
          </a:xfrm>
          <a:prstGeom prst="rect">
            <a:avLst/>
          </a:prstGeom>
        </p:spPr>
      </p:pic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10032D26-7C9A-8AED-4138-4ED1F06443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907390"/>
              </p:ext>
            </p:extLst>
          </p:nvPr>
        </p:nvGraphicFramePr>
        <p:xfrm>
          <a:off x="1" y="10886"/>
          <a:ext cx="5333999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05AEB6E-E0C3-3617-6E36-3125B3C35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3650732"/>
              </p:ext>
            </p:extLst>
          </p:nvPr>
        </p:nvGraphicFramePr>
        <p:xfrm>
          <a:off x="-6532" y="685800"/>
          <a:ext cx="5347063" cy="584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0D5A21E7-5298-6B2C-BF5C-B61FF1489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6504418"/>
              </p:ext>
            </p:extLst>
          </p:nvPr>
        </p:nvGraphicFramePr>
        <p:xfrm>
          <a:off x="5562600" y="228600"/>
          <a:ext cx="4857872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pic>
        <p:nvPicPr>
          <p:cNvPr id="6" name="Picture 5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DC0062DD-606C-CC84-01B4-67349BCA30D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515600" y="46297"/>
            <a:ext cx="1492250" cy="984250"/>
          </a:xfrm>
          <a:prstGeom prst="rect">
            <a:avLst/>
          </a:prstGeom>
        </p:spPr>
      </p:pic>
      <p:pic>
        <p:nvPicPr>
          <p:cNvPr id="7" name="Picture 6" descr="A graph of a graph with numbers and a number of people&#10;&#10;AI-generated content may be incorrect.">
            <a:extLst>
              <a:ext uri="{FF2B5EF4-FFF2-40B4-BE49-F238E27FC236}">
                <a16:creationId xmlns:a16="http://schemas.microsoft.com/office/drawing/2014/main" id="{340B6260-CCB8-91A6-B54F-90A696B25AC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1371600"/>
            <a:ext cx="5562600" cy="5497275"/>
          </a:xfrm>
          <a:prstGeom prst="rect">
            <a:avLst/>
          </a:prstGeom>
        </p:spPr>
      </p:pic>
      <p:pic>
        <p:nvPicPr>
          <p:cNvPr id="9" name="Picture 8" descr="A graph of attrition rate by job role&#10;&#10;AI-generated content may be incorrect.">
            <a:extLst>
              <a:ext uri="{FF2B5EF4-FFF2-40B4-BE49-F238E27FC236}">
                <a16:creationId xmlns:a16="http://schemas.microsoft.com/office/drawing/2014/main" id="{81F8A874-EEAA-0627-BDF4-FC87481ABC7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62600" y="1371601"/>
            <a:ext cx="6629400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765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2421">
        <p15:prstTrans prst="prestige"/>
      </p:transition>
    </mc:Choice>
    <mc:Fallback xmlns="">
      <p:transition spd="slow" advTm="22421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B33D4-ECF1-62A7-1815-CDB3B9501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B8B462D-3687-7732-A966-FC69229381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71311"/>
              </p:ext>
            </p:extLst>
          </p:nvPr>
        </p:nvGraphicFramePr>
        <p:xfrm>
          <a:off x="6067697" y="1201303"/>
          <a:ext cx="5424353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54B2C78-E5FF-CA25-0D10-3810237771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5447870"/>
              </p:ext>
            </p:extLst>
          </p:nvPr>
        </p:nvGraphicFramePr>
        <p:xfrm>
          <a:off x="4953000" y="2468880"/>
          <a:ext cx="7086600" cy="4084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6B042F5-B0DA-2A62-3E5D-CFED23E293A0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9912" r="42804" b="-1"/>
          <a:stretch/>
        </p:blipFill>
        <p:spPr>
          <a:xfrm>
            <a:off x="0" y="10"/>
            <a:ext cx="4857871" cy="6857990"/>
          </a:xfrm>
          <a:prstGeom prst="rect">
            <a:avLst/>
          </a:prstGeom>
        </p:spPr>
      </p:pic>
      <p:pic>
        <p:nvPicPr>
          <p:cNvPr id="8" name="Picture 7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55249160-C357-1D90-7536-86AEB25C6E8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1974" r="-1" b="-1"/>
          <a:stretch/>
        </p:blipFill>
        <p:spPr>
          <a:xfrm>
            <a:off x="353502" y="152400"/>
            <a:ext cx="1698322" cy="1098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3346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1448">
        <p15:prstTrans prst="prestige"/>
      </p:transition>
    </mc:Choice>
    <mc:Fallback xmlns="">
      <p:transition spd="slow" advTm="214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87E1B-41A4-8469-1436-CA1210DB7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039CF-D81C-1280-CCC1-7F67424964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912" r="42804" b="-1"/>
          <a:stretch/>
        </p:blipFill>
        <p:spPr>
          <a:xfrm>
            <a:off x="19" y="4364"/>
            <a:ext cx="4857871" cy="685799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E5015FD-6C69-56AD-E3BD-FEBC582AE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085160"/>
              </p:ext>
            </p:extLst>
          </p:nvPr>
        </p:nvGraphicFramePr>
        <p:xfrm>
          <a:off x="5496820" y="1371600"/>
          <a:ext cx="6034187" cy="109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TextBox 3">
            <a:extLst>
              <a:ext uri="{FF2B5EF4-FFF2-40B4-BE49-F238E27FC236}">
                <a16:creationId xmlns:a16="http://schemas.microsoft.com/office/drawing/2014/main" id="{C9EE8943-973C-573F-5C9F-95A4BF07CC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887161"/>
              </p:ext>
            </p:extLst>
          </p:nvPr>
        </p:nvGraphicFramePr>
        <p:xfrm>
          <a:off x="4857890" y="2633236"/>
          <a:ext cx="6673117" cy="369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8" name="Picture 7" descr="A logo with a yellow circle and a red ribbon&#10;&#10;AI-generated content may be incorrect.">
            <a:extLst>
              <a:ext uri="{FF2B5EF4-FFF2-40B4-BE49-F238E27FC236}">
                <a16:creationId xmlns:a16="http://schemas.microsoft.com/office/drawing/2014/main" id="{8D98B497-4683-5269-16FC-37415C9F10D2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1974" r="-1" b="-1"/>
          <a:stretch/>
        </p:blipFill>
        <p:spPr>
          <a:xfrm>
            <a:off x="353502" y="152400"/>
            <a:ext cx="1698322" cy="1098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34785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4072">
        <p15:prstTrans prst="prestige"/>
      </p:transition>
    </mc:Choice>
    <mc:Fallback xmlns="">
      <p:transition spd="slow" advTm="2407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0.3|0.2|0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1|0.9|3.8|4.2|2.9|3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7|0.9|2.4|5.7|5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1|0.6|0.4|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9|1.8|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.7|4.9|0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5.7|0.3|11.1|0.5|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0.5|7.6"/>
</p:tagLst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440</Words>
  <Application>Microsoft Macintosh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Grandview Display</vt:lpstr>
      <vt:lpstr>DashVTI</vt:lpstr>
      <vt:lpstr>Employee Attrition Analysis for Frito Lay</vt:lpstr>
      <vt:lpstr>PowerPoint Presentation</vt:lpstr>
      <vt:lpstr>Attrition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/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Rocha, Jonathan</dc:creator>
  <cp:lastModifiedBy>Rocha, Jonathan</cp:lastModifiedBy>
  <cp:revision>39</cp:revision>
  <dcterms:created xsi:type="dcterms:W3CDTF">2025-03-04T00:38:40Z</dcterms:created>
  <dcterms:modified xsi:type="dcterms:W3CDTF">2025-03-08T15:48:42Z</dcterms:modified>
</cp:coreProperties>
</file>