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5.xml" ContentType="application/vnd.openxmlformats-officedocument.presentationml.tags+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7.xml" ContentType="application/vnd.openxmlformats-officedocument.presentationml.tags+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8.xml" ContentType="application/vnd.openxmlformats-officedocument.presentationml.tags+xml"/>
  <Override PartName="/ppt/notesSlides/notesSlide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10.xml" ContentType="application/vnd.openxmlformats-officedocument.presentationml.tags+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1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5"/>
    <p:restoredTop sz="86961"/>
  </p:normalViewPr>
  <p:slideViewPr>
    <p:cSldViewPr>
      <p:cViewPr varScale="1">
        <p:scale>
          <a:sx n="134" d="100"/>
          <a:sy n="134"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D9044-8D79-7B4B-AC70-9DA2B5A1F755}" type="doc">
      <dgm:prSet loTypeId="urn:microsoft.com/office/officeart/2005/8/layout/vList2" loCatId="list" qsTypeId="urn:microsoft.com/office/officeart/2005/8/quickstyle/3d1" qsCatId="3D" csTypeId="urn:microsoft.com/office/officeart/2005/8/colors/colorful1" csCatId="colorful"/>
      <dgm:spPr/>
      <dgm:t>
        <a:bodyPr/>
        <a:lstStyle/>
        <a:p>
          <a:endParaRPr lang="en-US"/>
        </a:p>
      </dgm:t>
    </dgm:pt>
    <dgm:pt modelId="{C9085CF6-2406-D442-8E0C-987F3659482A}">
      <dgm:prSet/>
      <dgm:spPr/>
      <dgm:t>
        <a:bodyPr/>
        <a:lstStyle/>
        <a:p>
          <a:r>
            <a:rPr lang="en-US" b="1"/>
            <a:t>Executive Summary</a:t>
          </a:r>
          <a:endParaRPr lang="en-US"/>
        </a:p>
      </dgm:t>
    </dgm:pt>
    <dgm:pt modelId="{31CCA329-57B2-8243-8128-1181A9BF2BC0}" type="parTrans" cxnId="{E8FC3F85-21A0-0B49-B212-1B8EE209016A}">
      <dgm:prSet/>
      <dgm:spPr/>
      <dgm:t>
        <a:bodyPr/>
        <a:lstStyle/>
        <a:p>
          <a:endParaRPr lang="en-US"/>
        </a:p>
      </dgm:t>
    </dgm:pt>
    <dgm:pt modelId="{79055BE3-F7EB-7140-AB88-63569873E764}" type="sibTrans" cxnId="{E8FC3F85-21A0-0B49-B212-1B8EE209016A}">
      <dgm:prSet/>
      <dgm:spPr/>
      <dgm:t>
        <a:bodyPr/>
        <a:lstStyle/>
        <a:p>
          <a:endParaRPr lang="en-US"/>
        </a:p>
      </dgm:t>
    </dgm:pt>
    <dgm:pt modelId="{B3EBABBD-535D-4E42-A722-CC71F40FA794}" type="pres">
      <dgm:prSet presAssocID="{47DD9044-8D79-7B4B-AC70-9DA2B5A1F755}" presName="linear" presStyleCnt="0">
        <dgm:presLayoutVars>
          <dgm:animLvl val="lvl"/>
          <dgm:resizeHandles val="exact"/>
        </dgm:presLayoutVars>
      </dgm:prSet>
      <dgm:spPr/>
    </dgm:pt>
    <dgm:pt modelId="{36D6A1F6-6EDF-0E43-A4BF-851B0AB96A39}" type="pres">
      <dgm:prSet presAssocID="{C9085CF6-2406-D442-8E0C-987F3659482A}" presName="parentText" presStyleLbl="node1" presStyleIdx="0" presStyleCnt="1">
        <dgm:presLayoutVars>
          <dgm:chMax val="0"/>
          <dgm:bulletEnabled val="1"/>
        </dgm:presLayoutVars>
      </dgm:prSet>
      <dgm:spPr/>
    </dgm:pt>
  </dgm:ptLst>
  <dgm:cxnLst>
    <dgm:cxn modelId="{849C4939-835F-0B47-B200-3E1DC6A81248}" type="presOf" srcId="{C9085CF6-2406-D442-8E0C-987F3659482A}" destId="{36D6A1F6-6EDF-0E43-A4BF-851B0AB96A39}" srcOrd="0" destOrd="0" presId="urn:microsoft.com/office/officeart/2005/8/layout/vList2"/>
    <dgm:cxn modelId="{29F1B646-E8AB-064A-A7FD-74F5D258220D}" type="presOf" srcId="{47DD9044-8D79-7B4B-AC70-9DA2B5A1F755}" destId="{B3EBABBD-535D-4E42-A722-CC71F40FA794}" srcOrd="0" destOrd="0" presId="urn:microsoft.com/office/officeart/2005/8/layout/vList2"/>
    <dgm:cxn modelId="{E8FC3F85-21A0-0B49-B212-1B8EE209016A}" srcId="{47DD9044-8D79-7B4B-AC70-9DA2B5A1F755}" destId="{C9085CF6-2406-D442-8E0C-987F3659482A}" srcOrd="0" destOrd="0" parTransId="{31CCA329-57B2-8243-8128-1181A9BF2BC0}" sibTransId="{79055BE3-F7EB-7140-AB88-63569873E764}"/>
    <dgm:cxn modelId="{3BC15964-2504-C64E-B83D-367BD2AF0C2E}" type="presParOf" srcId="{B3EBABBD-535D-4E42-A722-CC71F40FA794}" destId="{36D6A1F6-6EDF-0E43-A4BF-851B0AB96A39}"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C5E92A-80CF-4907-A4E4-181470D89A7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6BAF1D9-70AD-4A53-9B63-8EEFCAFF1195}">
      <dgm:prSet/>
      <dgm:spPr/>
      <dgm:t>
        <a:bodyPr/>
        <a:lstStyle/>
        <a:p>
          <a:r>
            <a:rPr lang="en-US" dirty="0"/>
            <a:t>These visualizations show the relationship between experience and attrition</a:t>
          </a:r>
        </a:p>
      </dgm:t>
    </dgm:pt>
    <dgm:pt modelId="{D3F7DDF3-3858-427F-A98E-26E1B6980D1D}" type="parTrans" cxnId="{06A98E07-0BF6-4069-9402-47AC71BCA13D}">
      <dgm:prSet/>
      <dgm:spPr/>
      <dgm:t>
        <a:bodyPr/>
        <a:lstStyle/>
        <a:p>
          <a:endParaRPr lang="en-US"/>
        </a:p>
      </dgm:t>
    </dgm:pt>
    <dgm:pt modelId="{56B6193E-E670-4EA4-B128-63A81548F761}" type="sibTrans" cxnId="{06A98E07-0BF6-4069-9402-47AC71BCA13D}">
      <dgm:prSet/>
      <dgm:spPr/>
      <dgm:t>
        <a:bodyPr/>
        <a:lstStyle/>
        <a:p>
          <a:endParaRPr lang="en-US"/>
        </a:p>
      </dgm:t>
    </dgm:pt>
    <dgm:pt modelId="{6A70935C-942C-43F3-AC77-DBAA89282CA0}">
      <dgm:prSet/>
      <dgm:spPr/>
      <dgm:t>
        <a:bodyPr/>
        <a:lstStyle/>
        <a:p>
          <a:r>
            <a:rPr lang="en-US" dirty="0"/>
            <a:t>Correlation analysis results (-0.167) </a:t>
          </a:r>
        </a:p>
      </dgm:t>
    </dgm:pt>
    <dgm:pt modelId="{AD57AA60-BF86-4268-9303-22CFAC0237C6}" type="parTrans" cxnId="{14D47562-515C-483F-AD9E-BB9022D87F9E}">
      <dgm:prSet/>
      <dgm:spPr/>
      <dgm:t>
        <a:bodyPr/>
        <a:lstStyle/>
        <a:p>
          <a:endParaRPr lang="en-US"/>
        </a:p>
      </dgm:t>
    </dgm:pt>
    <dgm:pt modelId="{88883B75-2127-47D8-B869-F1CB3E6F5908}" type="sibTrans" cxnId="{14D47562-515C-483F-AD9E-BB9022D87F9E}">
      <dgm:prSet/>
      <dgm:spPr/>
      <dgm:t>
        <a:bodyPr/>
        <a:lstStyle/>
        <a:p>
          <a:endParaRPr lang="en-US"/>
        </a:p>
      </dgm:t>
    </dgm:pt>
    <dgm:pt modelId="{DC30E72C-6CB7-4B56-8AE1-0005D384DAB6}">
      <dgm:prSet/>
      <dgm:spPr/>
      <dgm:t>
        <a:bodyPr/>
        <a:lstStyle/>
        <a:p>
          <a:r>
            <a:rPr lang="en-US" dirty="0"/>
            <a:t>Less experienced employees are significantly more likely to leave</a:t>
          </a:r>
        </a:p>
      </dgm:t>
    </dgm:pt>
    <dgm:pt modelId="{AEB8C005-63BD-421B-BF77-77A66B829F43}" type="parTrans" cxnId="{3F191A12-4EF8-4D3E-B750-272E0662E563}">
      <dgm:prSet/>
      <dgm:spPr/>
      <dgm:t>
        <a:bodyPr/>
        <a:lstStyle/>
        <a:p>
          <a:endParaRPr lang="en-US"/>
        </a:p>
      </dgm:t>
    </dgm:pt>
    <dgm:pt modelId="{12EF1DF3-8EC0-480C-ADDA-CA5597124CB6}" type="sibTrans" cxnId="{3F191A12-4EF8-4D3E-B750-272E0662E563}">
      <dgm:prSet/>
      <dgm:spPr/>
      <dgm:t>
        <a:bodyPr/>
        <a:lstStyle/>
        <a:p>
          <a:endParaRPr lang="en-US"/>
        </a:p>
      </dgm:t>
    </dgm:pt>
    <dgm:pt modelId="{24239EC8-7E24-2049-AF0F-AEA7F4C89C93}" type="pres">
      <dgm:prSet presAssocID="{32C5E92A-80CF-4907-A4E4-181470D89A7A}" presName="linear" presStyleCnt="0">
        <dgm:presLayoutVars>
          <dgm:animLvl val="lvl"/>
          <dgm:resizeHandles val="exact"/>
        </dgm:presLayoutVars>
      </dgm:prSet>
      <dgm:spPr/>
    </dgm:pt>
    <dgm:pt modelId="{2C1E52A4-0CFE-6848-B2E6-D55AD66069C1}" type="pres">
      <dgm:prSet presAssocID="{E6BAF1D9-70AD-4A53-9B63-8EEFCAFF1195}" presName="parentText" presStyleLbl="node1" presStyleIdx="0" presStyleCnt="3">
        <dgm:presLayoutVars>
          <dgm:chMax val="0"/>
          <dgm:bulletEnabled val="1"/>
        </dgm:presLayoutVars>
      </dgm:prSet>
      <dgm:spPr/>
    </dgm:pt>
    <dgm:pt modelId="{52B0CA6D-3C91-4547-9BD7-C36EA70572CF}" type="pres">
      <dgm:prSet presAssocID="{56B6193E-E670-4EA4-B128-63A81548F761}" presName="spacer" presStyleCnt="0"/>
      <dgm:spPr/>
    </dgm:pt>
    <dgm:pt modelId="{FC4A4FA3-FC86-614A-9FDD-CDF5161874BE}" type="pres">
      <dgm:prSet presAssocID="{6A70935C-942C-43F3-AC77-DBAA89282CA0}" presName="parentText" presStyleLbl="node1" presStyleIdx="1" presStyleCnt="3">
        <dgm:presLayoutVars>
          <dgm:chMax val="0"/>
          <dgm:bulletEnabled val="1"/>
        </dgm:presLayoutVars>
      </dgm:prSet>
      <dgm:spPr/>
    </dgm:pt>
    <dgm:pt modelId="{31F1A680-C0B3-0546-8588-CBB5F0F0FA89}" type="pres">
      <dgm:prSet presAssocID="{88883B75-2127-47D8-B869-F1CB3E6F5908}" presName="spacer" presStyleCnt="0"/>
      <dgm:spPr/>
    </dgm:pt>
    <dgm:pt modelId="{06453F1C-17E2-9643-BB0F-1DF31129387C}" type="pres">
      <dgm:prSet presAssocID="{DC30E72C-6CB7-4B56-8AE1-0005D384DAB6}" presName="parentText" presStyleLbl="node1" presStyleIdx="2" presStyleCnt="3">
        <dgm:presLayoutVars>
          <dgm:chMax val="0"/>
          <dgm:bulletEnabled val="1"/>
        </dgm:presLayoutVars>
      </dgm:prSet>
      <dgm:spPr/>
    </dgm:pt>
  </dgm:ptLst>
  <dgm:cxnLst>
    <dgm:cxn modelId="{06A98E07-0BF6-4069-9402-47AC71BCA13D}" srcId="{32C5E92A-80CF-4907-A4E4-181470D89A7A}" destId="{E6BAF1D9-70AD-4A53-9B63-8EEFCAFF1195}" srcOrd="0" destOrd="0" parTransId="{D3F7DDF3-3858-427F-A98E-26E1B6980D1D}" sibTransId="{56B6193E-E670-4EA4-B128-63A81548F761}"/>
    <dgm:cxn modelId="{3F191A12-4EF8-4D3E-B750-272E0662E563}" srcId="{32C5E92A-80CF-4907-A4E4-181470D89A7A}" destId="{DC30E72C-6CB7-4B56-8AE1-0005D384DAB6}" srcOrd="2" destOrd="0" parTransId="{AEB8C005-63BD-421B-BF77-77A66B829F43}" sibTransId="{12EF1DF3-8EC0-480C-ADDA-CA5597124CB6}"/>
    <dgm:cxn modelId="{3899733D-0305-254E-A7A8-4B2C2424C2AA}" type="presOf" srcId="{E6BAF1D9-70AD-4A53-9B63-8EEFCAFF1195}" destId="{2C1E52A4-0CFE-6848-B2E6-D55AD66069C1}" srcOrd="0" destOrd="0" presId="urn:microsoft.com/office/officeart/2005/8/layout/vList2"/>
    <dgm:cxn modelId="{F8891E4D-DA7D-724B-A98A-8DE8DAF259B2}" type="presOf" srcId="{6A70935C-942C-43F3-AC77-DBAA89282CA0}" destId="{FC4A4FA3-FC86-614A-9FDD-CDF5161874BE}" srcOrd="0" destOrd="0" presId="urn:microsoft.com/office/officeart/2005/8/layout/vList2"/>
    <dgm:cxn modelId="{14D47562-515C-483F-AD9E-BB9022D87F9E}" srcId="{32C5E92A-80CF-4907-A4E4-181470D89A7A}" destId="{6A70935C-942C-43F3-AC77-DBAA89282CA0}" srcOrd="1" destOrd="0" parTransId="{AD57AA60-BF86-4268-9303-22CFAC0237C6}" sibTransId="{88883B75-2127-47D8-B869-F1CB3E6F5908}"/>
    <dgm:cxn modelId="{47B91A71-B5DA-F440-B5C9-3399EAF653D1}" type="presOf" srcId="{32C5E92A-80CF-4907-A4E4-181470D89A7A}" destId="{24239EC8-7E24-2049-AF0F-AEA7F4C89C93}" srcOrd="0" destOrd="0" presId="urn:microsoft.com/office/officeart/2005/8/layout/vList2"/>
    <dgm:cxn modelId="{B62599A7-A660-0645-B23E-BBF753AB23D6}" type="presOf" srcId="{DC30E72C-6CB7-4B56-8AE1-0005D384DAB6}" destId="{06453F1C-17E2-9643-BB0F-1DF31129387C}" srcOrd="0" destOrd="0" presId="urn:microsoft.com/office/officeart/2005/8/layout/vList2"/>
    <dgm:cxn modelId="{9FDEAA24-AC23-AD48-9678-7F7CB7AFAA0D}" type="presParOf" srcId="{24239EC8-7E24-2049-AF0F-AEA7F4C89C93}" destId="{2C1E52A4-0CFE-6848-B2E6-D55AD66069C1}" srcOrd="0" destOrd="0" presId="urn:microsoft.com/office/officeart/2005/8/layout/vList2"/>
    <dgm:cxn modelId="{CF30EA7D-6C24-DE43-99C6-CC4D8DB8FBB3}" type="presParOf" srcId="{24239EC8-7E24-2049-AF0F-AEA7F4C89C93}" destId="{52B0CA6D-3C91-4547-9BD7-C36EA70572CF}" srcOrd="1" destOrd="0" presId="urn:microsoft.com/office/officeart/2005/8/layout/vList2"/>
    <dgm:cxn modelId="{967715CF-D716-6749-A51E-4286AECEBA5E}" type="presParOf" srcId="{24239EC8-7E24-2049-AF0F-AEA7F4C89C93}" destId="{FC4A4FA3-FC86-614A-9FDD-CDF5161874BE}" srcOrd="2" destOrd="0" presId="urn:microsoft.com/office/officeart/2005/8/layout/vList2"/>
    <dgm:cxn modelId="{0CC001A1-8410-7C4D-99F1-E93E52C3DDCF}" type="presParOf" srcId="{24239EC8-7E24-2049-AF0F-AEA7F4C89C93}" destId="{31F1A680-C0B3-0546-8588-CBB5F0F0FA89}" srcOrd="3" destOrd="0" presId="urn:microsoft.com/office/officeart/2005/8/layout/vList2"/>
    <dgm:cxn modelId="{896607CC-2C37-0C49-8DF2-271DD0960DB6}" type="presParOf" srcId="{24239EC8-7E24-2049-AF0F-AEA7F4C89C93}" destId="{06453F1C-17E2-9643-BB0F-1DF31129387C}" srcOrd="4"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F9E0DF-DBE4-2444-9928-08BFA355B328}" type="doc">
      <dgm:prSet loTypeId="urn:microsoft.com/office/officeart/2005/8/layout/vList2" loCatId="list" qsTypeId="urn:microsoft.com/office/officeart/2005/8/quickstyle/3d1" qsCatId="3D" csTypeId="urn:microsoft.com/office/officeart/2005/8/colors/colorful5" csCatId="colorful"/>
      <dgm:spPr/>
      <dgm:t>
        <a:bodyPr/>
        <a:lstStyle/>
        <a:p>
          <a:endParaRPr lang="en-US"/>
        </a:p>
      </dgm:t>
    </dgm:pt>
    <dgm:pt modelId="{13AC0858-FF6D-4F4C-AE6A-681DC5B2F1FB}">
      <dgm:prSet/>
      <dgm:spPr/>
      <dgm:t>
        <a:bodyPr/>
        <a:lstStyle/>
        <a:p>
          <a:r>
            <a:rPr lang="en-US" b="1"/>
            <a:t>Top Factors Driving Attrition</a:t>
          </a:r>
          <a:endParaRPr lang="en-US"/>
        </a:p>
      </dgm:t>
    </dgm:pt>
    <dgm:pt modelId="{AFE9E751-2E12-134B-A42D-0F403AB24E1F}" type="parTrans" cxnId="{489B40C7-45EB-BF45-8ADA-7BA889AA9332}">
      <dgm:prSet/>
      <dgm:spPr/>
      <dgm:t>
        <a:bodyPr/>
        <a:lstStyle/>
        <a:p>
          <a:endParaRPr lang="en-US"/>
        </a:p>
      </dgm:t>
    </dgm:pt>
    <dgm:pt modelId="{F343A86C-22F5-AD43-A3C0-005599BD874D}" type="sibTrans" cxnId="{489B40C7-45EB-BF45-8ADA-7BA889AA9332}">
      <dgm:prSet/>
      <dgm:spPr/>
      <dgm:t>
        <a:bodyPr/>
        <a:lstStyle/>
        <a:p>
          <a:endParaRPr lang="en-US"/>
        </a:p>
      </dgm:t>
    </dgm:pt>
    <dgm:pt modelId="{3DC063F9-405C-7343-89F7-7D905509EC01}" type="pres">
      <dgm:prSet presAssocID="{06F9E0DF-DBE4-2444-9928-08BFA355B328}" presName="linear" presStyleCnt="0">
        <dgm:presLayoutVars>
          <dgm:animLvl val="lvl"/>
          <dgm:resizeHandles val="exact"/>
        </dgm:presLayoutVars>
      </dgm:prSet>
      <dgm:spPr/>
    </dgm:pt>
    <dgm:pt modelId="{1463B297-CA95-184D-9F90-04EF51CDC650}" type="pres">
      <dgm:prSet presAssocID="{13AC0858-FF6D-4F4C-AE6A-681DC5B2F1FB}" presName="parentText" presStyleLbl="node1" presStyleIdx="0" presStyleCnt="1" custLinFactNeighborX="0" custLinFactNeighborY="37028">
        <dgm:presLayoutVars>
          <dgm:chMax val="0"/>
          <dgm:bulletEnabled val="1"/>
        </dgm:presLayoutVars>
      </dgm:prSet>
      <dgm:spPr/>
    </dgm:pt>
  </dgm:ptLst>
  <dgm:cxnLst>
    <dgm:cxn modelId="{514AD748-FE54-0640-AA34-C62D96BB1BD0}" type="presOf" srcId="{13AC0858-FF6D-4F4C-AE6A-681DC5B2F1FB}" destId="{1463B297-CA95-184D-9F90-04EF51CDC650}" srcOrd="0" destOrd="0" presId="urn:microsoft.com/office/officeart/2005/8/layout/vList2"/>
    <dgm:cxn modelId="{ED89DA92-9DF4-6546-BB76-8DB1039EA813}" type="presOf" srcId="{06F9E0DF-DBE4-2444-9928-08BFA355B328}" destId="{3DC063F9-405C-7343-89F7-7D905509EC01}" srcOrd="0" destOrd="0" presId="urn:microsoft.com/office/officeart/2005/8/layout/vList2"/>
    <dgm:cxn modelId="{489B40C7-45EB-BF45-8ADA-7BA889AA9332}" srcId="{06F9E0DF-DBE4-2444-9928-08BFA355B328}" destId="{13AC0858-FF6D-4F4C-AE6A-681DC5B2F1FB}" srcOrd="0" destOrd="0" parTransId="{AFE9E751-2E12-134B-A42D-0F403AB24E1F}" sibTransId="{F343A86C-22F5-AD43-A3C0-005599BD874D}"/>
    <dgm:cxn modelId="{B36B9DD1-E825-2A47-8A0D-3837AF9B4127}" type="presParOf" srcId="{3DC063F9-405C-7343-89F7-7D905509EC01}" destId="{1463B297-CA95-184D-9F90-04EF51CDC65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2DA763-1DC6-9F43-B7DD-D7503A9400F1}"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US"/>
        </a:p>
      </dgm:t>
    </dgm:pt>
    <dgm:pt modelId="{0B9A938E-D13C-E34C-959A-428260936875}">
      <dgm:prSet/>
      <dgm:spPr/>
      <dgm:t>
        <a:bodyPr/>
        <a:lstStyle/>
        <a:p>
          <a:r>
            <a:rPr lang="en-US" dirty="0"/>
            <a:t>Factor #3 - Job Level/Income</a:t>
          </a:r>
        </a:p>
      </dgm:t>
    </dgm:pt>
    <dgm:pt modelId="{A76407CF-C74E-934F-A903-DEA455D6C27D}" type="parTrans" cxnId="{5DB7F7DF-A2D7-4342-B416-6792FAEE4667}">
      <dgm:prSet/>
      <dgm:spPr/>
      <dgm:t>
        <a:bodyPr/>
        <a:lstStyle/>
        <a:p>
          <a:endParaRPr lang="en-US"/>
        </a:p>
      </dgm:t>
    </dgm:pt>
    <dgm:pt modelId="{11927DF9-590A-2045-B7D7-E02C26A08ECC}" type="sibTrans" cxnId="{5DB7F7DF-A2D7-4342-B416-6792FAEE4667}">
      <dgm:prSet/>
      <dgm:spPr/>
      <dgm:t>
        <a:bodyPr/>
        <a:lstStyle/>
        <a:p>
          <a:endParaRPr lang="en-US"/>
        </a:p>
      </dgm:t>
    </dgm:pt>
    <dgm:pt modelId="{156FE1F4-9FF6-F340-94AF-73C43A6CC8AD}" type="pres">
      <dgm:prSet presAssocID="{BB2DA763-1DC6-9F43-B7DD-D7503A9400F1}" presName="linear" presStyleCnt="0">
        <dgm:presLayoutVars>
          <dgm:animLvl val="lvl"/>
          <dgm:resizeHandles val="exact"/>
        </dgm:presLayoutVars>
      </dgm:prSet>
      <dgm:spPr/>
    </dgm:pt>
    <dgm:pt modelId="{59745D7A-7E1C-C246-B013-24CD3D8F354A}" type="pres">
      <dgm:prSet presAssocID="{0B9A938E-D13C-E34C-959A-428260936875}" presName="parentText" presStyleLbl="node1" presStyleIdx="0" presStyleCnt="1">
        <dgm:presLayoutVars>
          <dgm:chMax val="0"/>
          <dgm:bulletEnabled val="1"/>
        </dgm:presLayoutVars>
      </dgm:prSet>
      <dgm:spPr/>
    </dgm:pt>
  </dgm:ptLst>
  <dgm:cxnLst>
    <dgm:cxn modelId="{22D6CB68-94A6-4546-B27E-E8B320B9A544}" type="presOf" srcId="{0B9A938E-D13C-E34C-959A-428260936875}" destId="{59745D7A-7E1C-C246-B013-24CD3D8F354A}" srcOrd="0" destOrd="0" presId="urn:microsoft.com/office/officeart/2005/8/layout/vList2"/>
    <dgm:cxn modelId="{5EAD6F82-7EC0-CE41-9D0B-170F687FF524}" type="presOf" srcId="{BB2DA763-1DC6-9F43-B7DD-D7503A9400F1}" destId="{156FE1F4-9FF6-F340-94AF-73C43A6CC8AD}" srcOrd="0" destOrd="0" presId="urn:microsoft.com/office/officeart/2005/8/layout/vList2"/>
    <dgm:cxn modelId="{5DB7F7DF-A2D7-4342-B416-6792FAEE4667}" srcId="{BB2DA763-1DC6-9F43-B7DD-D7503A9400F1}" destId="{0B9A938E-D13C-E34C-959A-428260936875}" srcOrd="0" destOrd="0" parTransId="{A76407CF-C74E-934F-A903-DEA455D6C27D}" sibTransId="{11927DF9-590A-2045-B7D7-E02C26A08ECC}"/>
    <dgm:cxn modelId="{5051F637-C1D7-5947-B98F-CC1CE4F7C00D}" type="presParOf" srcId="{156FE1F4-9FF6-F340-94AF-73C43A6CC8AD}" destId="{59745D7A-7E1C-C246-B013-24CD3D8F354A}"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6E3069-38F9-4F2A-98DE-36D89CF00CA2}"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B9D81B2C-21BC-4440-A128-F2BDFEC607A9}">
      <dgm:prSet/>
      <dgm:spPr/>
      <dgm:t>
        <a:bodyPr/>
        <a:lstStyle/>
        <a:p>
          <a:r>
            <a:rPr lang="en-US" dirty="0"/>
            <a:t>These charts show the relationship between job level and attrition </a:t>
          </a:r>
        </a:p>
      </dgm:t>
    </dgm:pt>
    <dgm:pt modelId="{64FE7103-E666-4FD8-B5E1-28B523791B73}" type="parTrans" cxnId="{25231DBE-34AD-432B-BB43-67BD165AF3FA}">
      <dgm:prSet/>
      <dgm:spPr/>
      <dgm:t>
        <a:bodyPr/>
        <a:lstStyle/>
        <a:p>
          <a:endParaRPr lang="en-US"/>
        </a:p>
      </dgm:t>
    </dgm:pt>
    <dgm:pt modelId="{DBE17C34-D180-4938-95C7-25EF098FA977}" type="sibTrans" cxnId="{25231DBE-34AD-432B-BB43-67BD165AF3FA}">
      <dgm:prSet/>
      <dgm:spPr/>
      <dgm:t>
        <a:bodyPr/>
        <a:lstStyle/>
        <a:p>
          <a:endParaRPr lang="en-US"/>
        </a:p>
      </dgm:t>
    </dgm:pt>
    <dgm:pt modelId="{2607248B-12E4-4430-ADF2-4FE5389A734B}">
      <dgm:prSet/>
      <dgm:spPr/>
      <dgm:t>
        <a:bodyPr/>
        <a:lstStyle/>
        <a:p>
          <a:r>
            <a:rPr lang="en-US" dirty="0"/>
            <a:t>Entry-level positions (Level 1) have 26.1% attrition vs. 5-10% at higher levels </a:t>
          </a:r>
        </a:p>
      </dgm:t>
    </dgm:pt>
    <dgm:pt modelId="{BD1C2EE2-6C4B-4F1E-A105-B8817AAA3469}" type="parTrans" cxnId="{4E6A2384-A3E2-4A34-ADF7-656DF6A73621}">
      <dgm:prSet/>
      <dgm:spPr/>
      <dgm:t>
        <a:bodyPr/>
        <a:lstStyle/>
        <a:p>
          <a:endParaRPr lang="en-US"/>
        </a:p>
      </dgm:t>
    </dgm:pt>
    <dgm:pt modelId="{5414553F-C15A-457D-87DF-CB27A10CF44A}" type="sibTrans" cxnId="{4E6A2384-A3E2-4A34-ADF7-656DF6A73621}">
      <dgm:prSet/>
      <dgm:spPr/>
      <dgm:t>
        <a:bodyPr/>
        <a:lstStyle/>
        <a:p>
          <a:endParaRPr lang="en-US"/>
        </a:p>
      </dgm:t>
    </dgm:pt>
    <dgm:pt modelId="{3D1B8C26-E157-4BB5-BF8B-1019CC62CB3A}">
      <dgm:prSet/>
      <dgm:spPr/>
      <dgm:t>
        <a:bodyPr/>
        <a:lstStyle/>
        <a:p>
          <a:r>
            <a:rPr lang="en-US" dirty="0"/>
            <a:t>Monthly income correlation with attrition (-0.155)</a:t>
          </a:r>
        </a:p>
      </dgm:t>
    </dgm:pt>
    <dgm:pt modelId="{07F28B89-F96F-4C02-8F56-E47B18B6E3F4}" type="parTrans" cxnId="{496448F3-83B4-420C-B2DC-73A39A433E5E}">
      <dgm:prSet/>
      <dgm:spPr/>
      <dgm:t>
        <a:bodyPr/>
        <a:lstStyle/>
        <a:p>
          <a:endParaRPr lang="en-US"/>
        </a:p>
      </dgm:t>
    </dgm:pt>
    <dgm:pt modelId="{C37D198D-7D22-4BA3-B84D-B97D535C89DA}" type="sibTrans" cxnId="{496448F3-83B4-420C-B2DC-73A39A433E5E}">
      <dgm:prSet/>
      <dgm:spPr/>
      <dgm:t>
        <a:bodyPr/>
        <a:lstStyle/>
        <a:p>
          <a:endParaRPr lang="en-US"/>
        </a:p>
      </dgm:t>
    </dgm:pt>
    <dgm:pt modelId="{8A1C6E25-8D96-4B4B-A02E-D1EBB1A3C02F}" type="pres">
      <dgm:prSet presAssocID="{DB6E3069-38F9-4F2A-98DE-36D89CF00CA2}" presName="linear" presStyleCnt="0">
        <dgm:presLayoutVars>
          <dgm:animLvl val="lvl"/>
          <dgm:resizeHandles val="exact"/>
        </dgm:presLayoutVars>
      </dgm:prSet>
      <dgm:spPr/>
    </dgm:pt>
    <dgm:pt modelId="{AB0A208C-0F5B-634F-AE9C-54B8F314ED12}" type="pres">
      <dgm:prSet presAssocID="{B9D81B2C-21BC-4440-A128-F2BDFEC607A9}" presName="parentText" presStyleLbl="node1" presStyleIdx="0" presStyleCnt="3" custLinFactY="-46761" custLinFactNeighborX="5640" custLinFactNeighborY="-100000">
        <dgm:presLayoutVars>
          <dgm:chMax val="0"/>
          <dgm:bulletEnabled val="1"/>
        </dgm:presLayoutVars>
      </dgm:prSet>
      <dgm:spPr/>
    </dgm:pt>
    <dgm:pt modelId="{21E37F00-C304-5A4C-83BC-ECAE91CC1924}" type="pres">
      <dgm:prSet presAssocID="{DBE17C34-D180-4938-95C7-25EF098FA977}" presName="spacer" presStyleCnt="0"/>
      <dgm:spPr/>
    </dgm:pt>
    <dgm:pt modelId="{71EBBD21-A949-BE4C-A6FA-CC7817B94D48}" type="pres">
      <dgm:prSet presAssocID="{2607248B-12E4-4430-ADF2-4FE5389A734B}" presName="parentText" presStyleLbl="node1" presStyleIdx="1" presStyleCnt="3" custLinFactY="-10781" custLinFactNeighborY="-100000">
        <dgm:presLayoutVars>
          <dgm:chMax val="0"/>
          <dgm:bulletEnabled val="1"/>
        </dgm:presLayoutVars>
      </dgm:prSet>
      <dgm:spPr/>
    </dgm:pt>
    <dgm:pt modelId="{6038E286-F587-704E-81C6-4C10B3C5976E}" type="pres">
      <dgm:prSet presAssocID="{5414553F-C15A-457D-87DF-CB27A10CF44A}" presName="spacer" presStyleCnt="0"/>
      <dgm:spPr/>
    </dgm:pt>
    <dgm:pt modelId="{28E785CE-2D41-D242-B315-94EA703E5EAE}" type="pres">
      <dgm:prSet presAssocID="{3D1B8C26-E157-4BB5-BF8B-1019CC62CB3A}" presName="parentText" presStyleLbl="node1" presStyleIdx="2" presStyleCnt="3">
        <dgm:presLayoutVars>
          <dgm:chMax val="0"/>
          <dgm:bulletEnabled val="1"/>
        </dgm:presLayoutVars>
      </dgm:prSet>
      <dgm:spPr/>
    </dgm:pt>
  </dgm:ptLst>
  <dgm:cxnLst>
    <dgm:cxn modelId="{4E6A2384-A3E2-4A34-ADF7-656DF6A73621}" srcId="{DB6E3069-38F9-4F2A-98DE-36D89CF00CA2}" destId="{2607248B-12E4-4430-ADF2-4FE5389A734B}" srcOrd="1" destOrd="0" parTransId="{BD1C2EE2-6C4B-4F1E-A105-B8817AAA3469}" sibTransId="{5414553F-C15A-457D-87DF-CB27A10CF44A}"/>
    <dgm:cxn modelId="{25231DBE-34AD-432B-BB43-67BD165AF3FA}" srcId="{DB6E3069-38F9-4F2A-98DE-36D89CF00CA2}" destId="{B9D81B2C-21BC-4440-A128-F2BDFEC607A9}" srcOrd="0" destOrd="0" parTransId="{64FE7103-E666-4FD8-B5E1-28B523791B73}" sibTransId="{DBE17C34-D180-4938-95C7-25EF098FA977}"/>
    <dgm:cxn modelId="{A26C3DC9-EA7F-484A-8CC3-88850AF01EF4}" type="presOf" srcId="{3D1B8C26-E157-4BB5-BF8B-1019CC62CB3A}" destId="{28E785CE-2D41-D242-B315-94EA703E5EAE}" srcOrd="0" destOrd="0" presId="urn:microsoft.com/office/officeart/2005/8/layout/vList2"/>
    <dgm:cxn modelId="{68E1E7DB-2D97-9C49-9F4F-9733C6BFC6A5}" type="presOf" srcId="{2607248B-12E4-4430-ADF2-4FE5389A734B}" destId="{71EBBD21-A949-BE4C-A6FA-CC7817B94D48}" srcOrd="0" destOrd="0" presId="urn:microsoft.com/office/officeart/2005/8/layout/vList2"/>
    <dgm:cxn modelId="{B61173E6-872E-2F4F-8ACE-BB5DC3B1D115}" type="presOf" srcId="{B9D81B2C-21BC-4440-A128-F2BDFEC607A9}" destId="{AB0A208C-0F5B-634F-AE9C-54B8F314ED12}" srcOrd="0" destOrd="0" presId="urn:microsoft.com/office/officeart/2005/8/layout/vList2"/>
    <dgm:cxn modelId="{496448F3-83B4-420C-B2DC-73A39A433E5E}" srcId="{DB6E3069-38F9-4F2A-98DE-36D89CF00CA2}" destId="{3D1B8C26-E157-4BB5-BF8B-1019CC62CB3A}" srcOrd="2" destOrd="0" parTransId="{07F28B89-F96F-4C02-8F56-E47B18B6E3F4}" sibTransId="{C37D198D-7D22-4BA3-B84D-B97D535C89DA}"/>
    <dgm:cxn modelId="{DECC07F4-B1B5-C244-81FF-9F93F6C0D110}" type="presOf" srcId="{DB6E3069-38F9-4F2A-98DE-36D89CF00CA2}" destId="{8A1C6E25-8D96-4B4B-A02E-D1EBB1A3C02F}" srcOrd="0" destOrd="0" presId="urn:microsoft.com/office/officeart/2005/8/layout/vList2"/>
    <dgm:cxn modelId="{FB951ECB-C2D4-0241-9741-288E35B47E52}" type="presParOf" srcId="{8A1C6E25-8D96-4B4B-A02E-D1EBB1A3C02F}" destId="{AB0A208C-0F5B-634F-AE9C-54B8F314ED12}" srcOrd="0" destOrd="0" presId="urn:microsoft.com/office/officeart/2005/8/layout/vList2"/>
    <dgm:cxn modelId="{31475CD9-2C82-8848-AC11-F7F1BF984AF0}" type="presParOf" srcId="{8A1C6E25-8D96-4B4B-A02E-D1EBB1A3C02F}" destId="{21E37F00-C304-5A4C-83BC-ECAE91CC1924}" srcOrd="1" destOrd="0" presId="urn:microsoft.com/office/officeart/2005/8/layout/vList2"/>
    <dgm:cxn modelId="{0A235769-1F46-B345-9986-126AE311961C}" type="presParOf" srcId="{8A1C6E25-8D96-4B4B-A02E-D1EBB1A3C02F}" destId="{71EBBD21-A949-BE4C-A6FA-CC7817B94D48}" srcOrd="2" destOrd="0" presId="urn:microsoft.com/office/officeart/2005/8/layout/vList2"/>
    <dgm:cxn modelId="{676C65FE-18F5-0F42-B73A-D2F4FA5FE954}" type="presParOf" srcId="{8A1C6E25-8D96-4B4B-A02E-D1EBB1A3C02F}" destId="{6038E286-F587-704E-81C6-4C10B3C5976E}" srcOrd="3" destOrd="0" presId="urn:microsoft.com/office/officeart/2005/8/layout/vList2"/>
    <dgm:cxn modelId="{C313C69A-A84D-E940-866E-E94A37B26D64}" type="presParOf" srcId="{8A1C6E25-8D96-4B4B-A02E-D1EBB1A3C02F}" destId="{28E785CE-2D41-D242-B315-94EA703E5EAE}" srcOrd="4"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75DE629-C0C6-5B4B-8D70-950F55C96F99}"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5AC1F8D7-A25C-4043-A2BF-6864AEEE158F}">
      <dgm:prSet/>
      <dgm:spPr/>
      <dgm:t>
        <a:bodyPr/>
        <a:lstStyle/>
        <a:p>
          <a:r>
            <a:rPr lang="en-US" b="1"/>
            <a:t>Additional Insights</a:t>
          </a:r>
          <a:endParaRPr lang="en-US"/>
        </a:p>
      </dgm:t>
    </dgm:pt>
    <dgm:pt modelId="{3D3A6C33-727E-C24F-ACD9-0910A17F78F8}" type="parTrans" cxnId="{904477DC-7736-6D45-AC81-A0C5F6F6ECE3}">
      <dgm:prSet/>
      <dgm:spPr/>
      <dgm:t>
        <a:bodyPr/>
        <a:lstStyle/>
        <a:p>
          <a:endParaRPr lang="en-US"/>
        </a:p>
      </dgm:t>
    </dgm:pt>
    <dgm:pt modelId="{011F707B-1FE5-6C42-BD37-83D0B5C9AD5E}" type="sibTrans" cxnId="{904477DC-7736-6D45-AC81-A0C5F6F6ECE3}">
      <dgm:prSet/>
      <dgm:spPr/>
      <dgm:t>
        <a:bodyPr/>
        <a:lstStyle/>
        <a:p>
          <a:endParaRPr lang="en-US"/>
        </a:p>
      </dgm:t>
    </dgm:pt>
    <dgm:pt modelId="{5EBF6329-7F28-3341-8211-4EC300BC9EC6}" type="pres">
      <dgm:prSet presAssocID="{475DE629-C0C6-5B4B-8D70-950F55C96F99}" presName="linear" presStyleCnt="0">
        <dgm:presLayoutVars>
          <dgm:animLvl val="lvl"/>
          <dgm:resizeHandles val="exact"/>
        </dgm:presLayoutVars>
      </dgm:prSet>
      <dgm:spPr/>
    </dgm:pt>
    <dgm:pt modelId="{203AA68A-A6E3-624A-8844-582BA40A89F4}" type="pres">
      <dgm:prSet presAssocID="{5AC1F8D7-A25C-4043-A2BF-6864AEEE158F}" presName="parentText" presStyleLbl="node1" presStyleIdx="0" presStyleCnt="1">
        <dgm:presLayoutVars>
          <dgm:chMax val="0"/>
          <dgm:bulletEnabled val="1"/>
        </dgm:presLayoutVars>
      </dgm:prSet>
      <dgm:spPr/>
    </dgm:pt>
  </dgm:ptLst>
  <dgm:cxnLst>
    <dgm:cxn modelId="{0A246904-58A7-1645-A5AE-E6F00B0F3C78}" type="presOf" srcId="{5AC1F8D7-A25C-4043-A2BF-6864AEEE158F}" destId="{203AA68A-A6E3-624A-8844-582BA40A89F4}" srcOrd="0" destOrd="0" presId="urn:microsoft.com/office/officeart/2005/8/layout/vList2"/>
    <dgm:cxn modelId="{EFE2A641-A323-254F-95F5-E177399A9171}" type="presOf" srcId="{475DE629-C0C6-5B4B-8D70-950F55C96F99}" destId="{5EBF6329-7F28-3341-8211-4EC300BC9EC6}" srcOrd="0" destOrd="0" presId="urn:microsoft.com/office/officeart/2005/8/layout/vList2"/>
    <dgm:cxn modelId="{904477DC-7736-6D45-AC81-A0C5F6F6ECE3}" srcId="{475DE629-C0C6-5B4B-8D70-950F55C96F99}" destId="{5AC1F8D7-A25C-4043-A2BF-6864AEEE158F}" srcOrd="0" destOrd="0" parTransId="{3D3A6C33-727E-C24F-ACD9-0910A17F78F8}" sibTransId="{011F707B-1FE5-6C42-BD37-83D0B5C9AD5E}"/>
    <dgm:cxn modelId="{59B82BBE-B043-B941-B238-91C02BA969FB}" type="presParOf" srcId="{5EBF6329-7F28-3341-8211-4EC300BC9EC6}" destId="{203AA68A-A6E3-624A-8844-582BA40A89F4}"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AAA1A89-E8D7-3545-842B-E3D5582C0474}" type="doc">
      <dgm:prSet loTypeId="urn:microsoft.com/office/officeart/2005/8/layout/list1" loCatId="list" qsTypeId="urn:microsoft.com/office/officeart/2005/8/quickstyle/3d1" qsCatId="3D" csTypeId="urn:microsoft.com/office/officeart/2005/8/colors/colorful2" csCatId="colorful" phldr="1"/>
      <dgm:spPr/>
      <dgm:t>
        <a:bodyPr/>
        <a:lstStyle/>
        <a:p>
          <a:endParaRPr lang="en-US"/>
        </a:p>
      </dgm:t>
    </dgm:pt>
    <dgm:pt modelId="{76474AE7-E3C0-804C-AFF0-D5426AE1E545}">
      <dgm:prSet/>
      <dgm:spPr/>
      <dgm:t>
        <a:bodyPr/>
        <a:lstStyle/>
        <a:p>
          <a:r>
            <a:rPr lang="en-US" dirty="0"/>
            <a:t>Marital status (singles have higher attrition)</a:t>
          </a:r>
        </a:p>
      </dgm:t>
    </dgm:pt>
    <dgm:pt modelId="{DC0256DF-260B-8E45-B358-7C17AECE8840}" type="parTrans" cxnId="{AB3ED40E-0EE8-CB41-ADBA-ED6E81ACF22C}">
      <dgm:prSet/>
      <dgm:spPr/>
      <dgm:t>
        <a:bodyPr/>
        <a:lstStyle/>
        <a:p>
          <a:endParaRPr lang="en-US"/>
        </a:p>
      </dgm:t>
    </dgm:pt>
    <dgm:pt modelId="{7D939C48-D9C4-3141-BD77-142E4E476CE0}" type="sibTrans" cxnId="{AB3ED40E-0EE8-CB41-ADBA-ED6E81ACF22C}">
      <dgm:prSet/>
      <dgm:spPr/>
      <dgm:t>
        <a:bodyPr/>
        <a:lstStyle/>
        <a:p>
          <a:endParaRPr lang="en-US"/>
        </a:p>
      </dgm:t>
    </dgm:pt>
    <dgm:pt modelId="{7A88D536-C1E6-BF41-B144-A6E77E1125F1}">
      <dgm:prSet/>
      <dgm:spPr/>
      <dgm:t>
        <a:bodyPr/>
        <a:lstStyle/>
        <a:p>
          <a:r>
            <a:rPr lang="en-US"/>
            <a:t>Work-life balance (poor balance increases attrition)</a:t>
          </a:r>
        </a:p>
      </dgm:t>
    </dgm:pt>
    <dgm:pt modelId="{5867E197-54B4-F847-9D43-C0E5F451FAF8}" type="parTrans" cxnId="{37303838-0449-6B4C-B2E3-6C333C29F890}">
      <dgm:prSet/>
      <dgm:spPr/>
      <dgm:t>
        <a:bodyPr/>
        <a:lstStyle/>
        <a:p>
          <a:endParaRPr lang="en-US"/>
        </a:p>
      </dgm:t>
    </dgm:pt>
    <dgm:pt modelId="{E94F2CAD-13EE-CF42-A554-63CE9D30A3CE}" type="sibTrans" cxnId="{37303838-0449-6B4C-B2E3-6C333C29F890}">
      <dgm:prSet/>
      <dgm:spPr/>
      <dgm:t>
        <a:bodyPr/>
        <a:lstStyle/>
        <a:p>
          <a:endParaRPr lang="en-US"/>
        </a:p>
      </dgm:t>
    </dgm:pt>
    <dgm:pt modelId="{0F586496-C2AA-184F-8A96-668A11791BA0}">
      <dgm:prSet/>
      <dgm:spPr/>
      <dgm:t>
        <a:bodyPr/>
        <a:lstStyle/>
        <a:p>
          <a:r>
            <a:rPr lang="en-US" dirty="0"/>
            <a:t>Job roles (Sales Representatives have highest attrition at 45.3%)</a:t>
          </a:r>
        </a:p>
      </dgm:t>
    </dgm:pt>
    <dgm:pt modelId="{EFE122C5-3076-E544-96AB-4718382AC4A3}" type="parTrans" cxnId="{A17BBD85-7643-8541-BCD6-C9D20A076091}">
      <dgm:prSet/>
      <dgm:spPr/>
      <dgm:t>
        <a:bodyPr/>
        <a:lstStyle/>
        <a:p>
          <a:endParaRPr lang="en-US"/>
        </a:p>
      </dgm:t>
    </dgm:pt>
    <dgm:pt modelId="{32A7F8A1-C710-2F49-ADA9-D7E807A441D0}" type="sibTrans" cxnId="{A17BBD85-7643-8541-BCD6-C9D20A076091}">
      <dgm:prSet/>
      <dgm:spPr/>
      <dgm:t>
        <a:bodyPr/>
        <a:lstStyle/>
        <a:p>
          <a:endParaRPr lang="en-US"/>
        </a:p>
      </dgm:t>
    </dgm:pt>
    <dgm:pt modelId="{EE70B03B-63DB-984F-AEAB-9C56DD9FB91B}">
      <dgm:prSet/>
      <dgm:spPr/>
      <dgm:t>
        <a:bodyPr/>
        <a:lstStyle/>
        <a:p>
          <a:r>
            <a:rPr lang="en-US" dirty="0"/>
            <a:t>Other notable factors: </a:t>
          </a:r>
        </a:p>
      </dgm:t>
    </dgm:pt>
    <dgm:pt modelId="{96E47587-8326-4247-A79F-F7C4F8FFC6DE}" type="sibTrans" cxnId="{306750BB-5BF9-A746-8D39-4BE1670DC4F6}">
      <dgm:prSet/>
      <dgm:spPr/>
      <dgm:t>
        <a:bodyPr/>
        <a:lstStyle/>
        <a:p>
          <a:endParaRPr lang="en-US"/>
        </a:p>
      </dgm:t>
    </dgm:pt>
    <dgm:pt modelId="{909570EE-B01A-964E-AE06-A57E6DCA5887}" type="parTrans" cxnId="{306750BB-5BF9-A746-8D39-4BE1670DC4F6}">
      <dgm:prSet/>
      <dgm:spPr/>
      <dgm:t>
        <a:bodyPr/>
        <a:lstStyle/>
        <a:p>
          <a:endParaRPr lang="en-US"/>
        </a:p>
      </dgm:t>
    </dgm:pt>
    <dgm:pt modelId="{1AC88740-62F3-1D4E-9BA0-829131503A2D}" type="pres">
      <dgm:prSet presAssocID="{9AAA1A89-E8D7-3545-842B-E3D5582C0474}" presName="linear" presStyleCnt="0">
        <dgm:presLayoutVars>
          <dgm:dir/>
          <dgm:animLvl val="lvl"/>
          <dgm:resizeHandles val="exact"/>
        </dgm:presLayoutVars>
      </dgm:prSet>
      <dgm:spPr/>
    </dgm:pt>
    <dgm:pt modelId="{4405E43C-D1FF-1741-9DA1-5DE7A98A9170}" type="pres">
      <dgm:prSet presAssocID="{EE70B03B-63DB-984F-AEAB-9C56DD9FB91B}" presName="parentLin" presStyleCnt="0"/>
      <dgm:spPr/>
    </dgm:pt>
    <dgm:pt modelId="{47642B6F-A875-0F40-8BEE-687D12DA13BA}" type="pres">
      <dgm:prSet presAssocID="{EE70B03B-63DB-984F-AEAB-9C56DD9FB91B}" presName="parentLeftMargin" presStyleLbl="node1" presStyleIdx="0" presStyleCnt="1"/>
      <dgm:spPr/>
    </dgm:pt>
    <dgm:pt modelId="{7908ADE5-FBE2-784E-96C4-0FBEC2A5ED33}" type="pres">
      <dgm:prSet presAssocID="{EE70B03B-63DB-984F-AEAB-9C56DD9FB91B}" presName="parentText" presStyleLbl="node1" presStyleIdx="0" presStyleCnt="1">
        <dgm:presLayoutVars>
          <dgm:chMax val="0"/>
          <dgm:bulletEnabled val="1"/>
        </dgm:presLayoutVars>
      </dgm:prSet>
      <dgm:spPr/>
    </dgm:pt>
    <dgm:pt modelId="{F16CED5C-817F-5F46-ADBC-FF9F7A404E2A}" type="pres">
      <dgm:prSet presAssocID="{EE70B03B-63DB-984F-AEAB-9C56DD9FB91B}" presName="negativeSpace" presStyleCnt="0"/>
      <dgm:spPr/>
    </dgm:pt>
    <dgm:pt modelId="{AA96B33F-6101-C44E-8EB0-20375474DC93}" type="pres">
      <dgm:prSet presAssocID="{EE70B03B-63DB-984F-AEAB-9C56DD9FB91B}" presName="childText" presStyleLbl="conFgAcc1" presStyleIdx="0" presStyleCnt="1">
        <dgm:presLayoutVars>
          <dgm:bulletEnabled val="1"/>
        </dgm:presLayoutVars>
      </dgm:prSet>
      <dgm:spPr/>
    </dgm:pt>
  </dgm:ptLst>
  <dgm:cxnLst>
    <dgm:cxn modelId="{77C00908-2796-394D-8655-D4C3CEC24D8C}" type="presOf" srcId="{9AAA1A89-E8D7-3545-842B-E3D5582C0474}" destId="{1AC88740-62F3-1D4E-9BA0-829131503A2D}" srcOrd="0" destOrd="0" presId="urn:microsoft.com/office/officeart/2005/8/layout/list1"/>
    <dgm:cxn modelId="{AB3ED40E-0EE8-CB41-ADBA-ED6E81ACF22C}" srcId="{EE70B03B-63DB-984F-AEAB-9C56DD9FB91B}" destId="{76474AE7-E3C0-804C-AFF0-D5426AE1E545}" srcOrd="0" destOrd="0" parTransId="{DC0256DF-260B-8E45-B358-7C17AECE8840}" sibTransId="{7D939C48-D9C4-3141-BD77-142E4E476CE0}"/>
    <dgm:cxn modelId="{2AE51816-BE44-7346-8C04-777CF4DF0D37}" type="presOf" srcId="{EE70B03B-63DB-984F-AEAB-9C56DD9FB91B}" destId="{47642B6F-A875-0F40-8BEE-687D12DA13BA}" srcOrd="0" destOrd="0" presId="urn:microsoft.com/office/officeart/2005/8/layout/list1"/>
    <dgm:cxn modelId="{37303838-0449-6B4C-B2E3-6C333C29F890}" srcId="{EE70B03B-63DB-984F-AEAB-9C56DD9FB91B}" destId="{7A88D536-C1E6-BF41-B144-A6E77E1125F1}" srcOrd="1" destOrd="0" parTransId="{5867E197-54B4-F847-9D43-C0E5F451FAF8}" sibTransId="{E94F2CAD-13EE-CF42-A554-63CE9D30A3CE}"/>
    <dgm:cxn modelId="{E5CB927D-0B72-3546-80FA-02146046A510}" type="presOf" srcId="{0F586496-C2AA-184F-8A96-668A11791BA0}" destId="{AA96B33F-6101-C44E-8EB0-20375474DC93}" srcOrd="0" destOrd="2" presId="urn:microsoft.com/office/officeart/2005/8/layout/list1"/>
    <dgm:cxn modelId="{A17BBD85-7643-8541-BCD6-C9D20A076091}" srcId="{EE70B03B-63DB-984F-AEAB-9C56DD9FB91B}" destId="{0F586496-C2AA-184F-8A96-668A11791BA0}" srcOrd="2" destOrd="0" parTransId="{EFE122C5-3076-E544-96AB-4718382AC4A3}" sibTransId="{32A7F8A1-C710-2F49-ADA9-D7E807A441D0}"/>
    <dgm:cxn modelId="{259E1187-11C3-324F-A0CC-0D008701E419}" type="presOf" srcId="{EE70B03B-63DB-984F-AEAB-9C56DD9FB91B}" destId="{7908ADE5-FBE2-784E-96C4-0FBEC2A5ED33}" srcOrd="1" destOrd="0" presId="urn:microsoft.com/office/officeart/2005/8/layout/list1"/>
    <dgm:cxn modelId="{C301FBA3-04B3-B34B-AAFA-51C6078CD9E2}" type="presOf" srcId="{76474AE7-E3C0-804C-AFF0-D5426AE1E545}" destId="{AA96B33F-6101-C44E-8EB0-20375474DC93}" srcOrd="0" destOrd="0" presId="urn:microsoft.com/office/officeart/2005/8/layout/list1"/>
    <dgm:cxn modelId="{306750BB-5BF9-A746-8D39-4BE1670DC4F6}" srcId="{9AAA1A89-E8D7-3545-842B-E3D5582C0474}" destId="{EE70B03B-63DB-984F-AEAB-9C56DD9FB91B}" srcOrd="0" destOrd="0" parTransId="{909570EE-B01A-964E-AE06-A57E6DCA5887}" sibTransId="{96E47587-8326-4247-A79F-F7C4F8FFC6DE}"/>
    <dgm:cxn modelId="{6FCE66EC-CD54-6A49-B36C-26FDE293D70C}" type="presOf" srcId="{7A88D536-C1E6-BF41-B144-A6E77E1125F1}" destId="{AA96B33F-6101-C44E-8EB0-20375474DC93}" srcOrd="0" destOrd="1" presId="urn:microsoft.com/office/officeart/2005/8/layout/list1"/>
    <dgm:cxn modelId="{25697031-D772-7748-926B-59E44E5E2266}" type="presParOf" srcId="{1AC88740-62F3-1D4E-9BA0-829131503A2D}" destId="{4405E43C-D1FF-1741-9DA1-5DE7A98A9170}" srcOrd="0" destOrd="0" presId="urn:microsoft.com/office/officeart/2005/8/layout/list1"/>
    <dgm:cxn modelId="{CEDB9B71-67A0-4B4C-A686-AB2BFFD2D02C}" type="presParOf" srcId="{4405E43C-D1FF-1741-9DA1-5DE7A98A9170}" destId="{47642B6F-A875-0F40-8BEE-687D12DA13BA}" srcOrd="0" destOrd="0" presId="urn:microsoft.com/office/officeart/2005/8/layout/list1"/>
    <dgm:cxn modelId="{7C3F5B7B-16A2-EB4D-B147-CC30B3EC2BA9}" type="presParOf" srcId="{4405E43C-D1FF-1741-9DA1-5DE7A98A9170}" destId="{7908ADE5-FBE2-784E-96C4-0FBEC2A5ED33}" srcOrd="1" destOrd="0" presId="urn:microsoft.com/office/officeart/2005/8/layout/list1"/>
    <dgm:cxn modelId="{BD6560E7-E393-5947-AA79-E6BE3F55F3C6}" type="presParOf" srcId="{1AC88740-62F3-1D4E-9BA0-829131503A2D}" destId="{F16CED5C-817F-5F46-ADBC-FF9F7A404E2A}" srcOrd="1" destOrd="0" presId="urn:microsoft.com/office/officeart/2005/8/layout/list1"/>
    <dgm:cxn modelId="{0660C9B4-30AA-C94A-912C-B8A81189F226}" type="presParOf" srcId="{1AC88740-62F3-1D4E-9BA0-829131503A2D}" destId="{AA96B33F-6101-C44E-8EB0-20375474DC93}" srcOrd="2"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6148192-60DC-1C4F-ADA6-A4BEBD5B1915}" type="doc">
      <dgm:prSet loTypeId="urn:microsoft.com/office/officeart/2005/8/layout/vList2" loCatId="list" qsTypeId="urn:microsoft.com/office/officeart/2005/8/quickstyle/3d1" qsCatId="3D" csTypeId="urn:microsoft.com/office/officeart/2005/8/colors/colorful3" csCatId="colorful"/>
      <dgm:spPr/>
      <dgm:t>
        <a:bodyPr/>
        <a:lstStyle/>
        <a:p>
          <a:endParaRPr lang="en-US"/>
        </a:p>
      </dgm:t>
    </dgm:pt>
    <dgm:pt modelId="{48ABF4B6-186F-F647-A78A-2AF391D88524}">
      <dgm:prSet/>
      <dgm:spPr/>
      <dgm:t>
        <a:bodyPr/>
        <a:lstStyle/>
        <a:p>
          <a:r>
            <a:rPr lang="en-US" b="1"/>
            <a:t>Modeling Approach</a:t>
          </a:r>
          <a:endParaRPr lang="en-US"/>
        </a:p>
      </dgm:t>
    </dgm:pt>
    <dgm:pt modelId="{237DE995-5494-CC41-AA06-101B0850889A}" type="parTrans" cxnId="{306B6DE4-70B2-9945-B162-9591B3BC731D}">
      <dgm:prSet/>
      <dgm:spPr/>
      <dgm:t>
        <a:bodyPr/>
        <a:lstStyle/>
        <a:p>
          <a:endParaRPr lang="en-US"/>
        </a:p>
      </dgm:t>
    </dgm:pt>
    <dgm:pt modelId="{248D95E5-DCA8-624C-96C6-A71EB680B18F}" type="sibTrans" cxnId="{306B6DE4-70B2-9945-B162-9591B3BC731D}">
      <dgm:prSet/>
      <dgm:spPr/>
      <dgm:t>
        <a:bodyPr/>
        <a:lstStyle/>
        <a:p>
          <a:endParaRPr lang="en-US"/>
        </a:p>
      </dgm:t>
    </dgm:pt>
    <dgm:pt modelId="{9F38DD7B-980F-704A-8DB6-9881A0C954B0}" type="pres">
      <dgm:prSet presAssocID="{46148192-60DC-1C4F-ADA6-A4BEBD5B1915}" presName="linear" presStyleCnt="0">
        <dgm:presLayoutVars>
          <dgm:animLvl val="lvl"/>
          <dgm:resizeHandles val="exact"/>
        </dgm:presLayoutVars>
      </dgm:prSet>
      <dgm:spPr/>
    </dgm:pt>
    <dgm:pt modelId="{36CC61D1-D577-184D-9FE6-76DA1DD579FC}" type="pres">
      <dgm:prSet presAssocID="{48ABF4B6-186F-F647-A78A-2AF391D88524}" presName="parentText" presStyleLbl="node1" presStyleIdx="0" presStyleCnt="1">
        <dgm:presLayoutVars>
          <dgm:chMax val="0"/>
          <dgm:bulletEnabled val="1"/>
        </dgm:presLayoutVars>
      </dgm:prSet>
      <dgm:spPr/>
    </dgm:pt>
  </dgm:ptLst>
  <dgm:cxnLst>
    <dgm:cxn modelId="{C9296A24-6A44-EC42-ACD9-CBF703257A6B}" type="presOf" srcId="{48ABF4B6-186F-F647-A78A-2AF391D88524}" destId="{36CC61D1-D577-184D-9FE6-76DA1DD579FC}" srcOrd="0" destOrd="0" presId="urn:microsoft.com/office/officeart/2005/8/layout/vList2"/>
    <dgm:cxn modelId="{7582D6D8-CA70-4440-84D6-C28A71E2C1A3}" type="presOf" srcId="{46148192-60DC-1C4F-ADA6-A4BEBD5B1915}" destId="{9F38DD7B-980F-704A-8DB6-9881A0C954B0}" srcOrd="0" destOrd="0" presId="urn:microsoft.com/office/officeart/2005/8/layout/vList2"/>
    <dgm:cxn modelId="{306B6DE4-70B2-9945-B162-9591B3BC731D}" srcId="{46148192-60DC-1C4F-ADA6-A4BEBD5B1915}" destId="{48ABF4B6-186F-F647-A78A-2AF391D88524}" srcOrd="0" destOrd="0" parTransId="{237DE995-5494-CC41-AA06-101B0850889A}" sibTransId="{248D95E5-DCA8-624C-96C6-A71EB680B18F}"/>
    <dgm:cxn modelId="{CF74B1BE-4696-4344-9712-CB0F6C9FA8B3}" type="presParOf" srcId="{9F38DD7B-980F-704A-8DB6-9881A0C954B0}" destId="{36CC61D1-D577-184D-9FE6-76DA1DD579FC}"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87E60C4-E20E-48B8-8AA9-685DF4E9BE4E}" type="doc">
      <dgm:prSet loTypeId="urn:microsoft.com/office/officeart/2005/8/layout/cycle5" loCatId="icon" qsTypeId="urn:microsoft.com/office/officeart/2005/8/quickstyle/3d2" qsCatId="3D" csTypeId="urn:microsoft.com/office/officeart/2005/8/colors/colorful2" csCatId="colorful" phldr="1"/>
      <dgm:spPr/>
      <dgm:t>
        <a:bodyPr/>
        <a:lstStyle/>
        <a:p>
          <a:endParaRPr lang="en-US"/>
        </a:p>
      </dgm:t>
    </dgm:pt>
    <dgm:pt modelId="{EA268944-BE55-4993-B78C-718B36B0109E}">
      <dgm:prSet/>
      <dgm:spPr/>
      <dgm:t>
        <a:bodyPr/>
        <a:lstStyle/>
        <a:p>
          <a:r>
            <a:rPr lang="en-US" dirty="0"/>
            <a:t>Goal: Build models with at least 60% sensitivity and specificity </a:t>
          </a:r>
        </a:p>
      </dgm:t>
    </dgm:pt>
    <dgm:pt modelId="{1456DE2E-7CCF-4250-9E45-A582DA3D2D68}" type="parTrans" cxnId="{BACB3718-3C6E-465B-B792-0364CB87FAA4}">
      <dgm:prSet/>
      <dgm:spPr/>
      <dgm:t>
        <a:bodyPr/>
        <a:lstStyle/>
        <a:p>
          <a:endParaRPr lang="en-US"/>
        </a:p>
      </dgm:t>
    </dgm:pt>
    <dgm:pt modelId="{C59385A7-C401-4975-AFFA-F073BA10F169}" type="sibTrans" cxnId="{BACB3718-3C6E-465B-B792-0364CB87FAA4}">
      <dgm:prSet/>
      <dgm:spPr/>
      <dgm:t>
        <a:bodyPr/>
        <a:lstStyle/>
        <a:p>
          <a:endParaRPr lang="en-US"/>
        </a:p>
      </dgm:t>
    </dgm:pt>
    <dgm:pt modelId="{FB26292E-DC15-4E35-894C-7B2D2420146F}">
      <dgm:prSet/>
      <dgm:spPr/>
      <dgm:t>
        <a:bodyPr/>
        <a:lstStyle/>
        <a:p>
          <a:r>
            <a:rPr lang="en-US" dirty="0"/>
            <a:t>Data preparation: Train/test split, feature engineering </a:t>
          </a:r>
        </a:p>
      </dgm:t>
    </dgm:pt>
    <dgm:pt modelId="{F19ABD5F-C242-48B0-A2F6-09793748AF05}" type="parTrans" cxnId="{4890D24C-E612-4EF4-AA64-A3405A116D3D}">
      <dgm:prSet/>
      <dgm:spPr/>
      <dgm:t>
        <a:bodyPr/>
        <a:lstStyle/>
        <a:p>
          <a:endParaRPr lang="en-US"/>
        </a:p>
      </dgm:t>
    </dgm:pt>
    <dgm:pt modelId="{A73B25EC-286D-46CA-A47D-527255A8421A}" type="sibTrans" cxnId="{4890D24C-E612-4EF4-AA64-A3405A116D3D}">
      <dgm:prSet/>
      <dgm:spPr/>
      <dgm:t>
        <a:bodyPr/>
        <a:lstStyle/>
        <a:p>
          <a:endParaRPr lang="en-US"/>
        </a:p>
      </dgm:t>
    </dgm:pt>
    <dgm:pt modelId="{4B245D5D-04C2-4D29-B9C3-8C71AB643493}">
      <dgm:prSet/>
      <dgm:spPr/>
      <dgm:t>
        <a:bodyPr/>
        <a:lstStyle/>
        <a:p>
          <a:r>
            <a:rPr lang="en-US" dirty="0"/>
            <a:t>Models developed: KNN, </a:t>
          </a:r>
          <a:r>
            <a:rPr lang="en-US" i="0" dirty="0"/>
            <a:t>Naive</a:t>
          </a:r>
          <a:r>
            <a:rPr lang="en-US" dirty="0"/>
            <a:t> Bayes, Random Forest, Gradient Boosting </a:t>
          </a:r>
        </a:p>
      </dgm:t>
    </dgm:pt>
    <dgm:pt modelId="{6A88DDFC-554C-4E6F-9DE8-64165E1598AC}" type="parTrans" cxnId="{5AEFE157-05B6-418A-B195-618360E5677E}">
      <dgm:prSet/>
      <dgm:spPr/>
      <dgm:t>
        <a:bodyPr/>
        <a:lstStyle/>
        <a:p>
          <a:endParaRPr lang="en-US"/>
        </a:p>
      </dgm:t>
    </dgm:pt>
    <dgm:pt modelId="{05B100F6-2298-444F-8D9C-0A73A8A27E0C}" type="sibTrans" cxnId="{5AEFE157-05B6-418A-B195-618360E5677E}">
      <dgm:prSet/>
      <dgm:spPr/>
      <dgm:t>
        <a:bodyPr/>
        <a:lstStyle/>
        <a:p>
          <a:endParaRPr lang="en-US"/>
        </a:p>
      </dgm:t>
    </dgm:pt>
    <dgm:pt modelId="{9362C109-B417-434A-954D-2D53A25D407F}">
      <dgm:prSet/>
      <dgm:spPr/>
      <dgm:t>
        <a:bodyPr/>
        <a:lstStyle/>
        <a:p>
          <a:r>
            <a:rPr lang="en-US" dirty="0"/>
            <a:t>Optimization technique: ROSE for class imbalance, threshold adjustment</a:t>
          </a:r>
        </a:p>
      </dgm:t>
    </dgm:pt>
    <dgm:pt modelId="{225DFD6A-298D-4341-A0FD-D6A11845FDAA}" type="parTrans" cxnId="{4AE42CEF-C0A7-4BDA-972E-6CF2D53BE224}">
      <dgm:prSet/>
      <dgm:spPr/>
      <dgm:t>
        <a:bodyPr/>
        <a:lstStyle/>
        <a:p>
          <a:endParaRPr lang="en-US"/>
        </a:p>
      </dgm:t>
    </dgm:pt>
    <dgm:pt modelId="{B2BFFF16-2562-4961-AA56-0B769694FB8F}" type="sibTrans" cxnId="{4AE42CEF-C0A7-4BDA-972E-6CF2D53BE224}">
      <dgm:prSet/>
      <dgm:spPr/>
      <dgm:t>
        <a:bodyPr/>
        <a:lstStyle/>
        <a:p>
          <a:endParaRPr lang="en-US"/>
        </a:p>
      </dgm:t>
    </dgm:pt>
    <dgm:pt modelId="{07B006F6-0D63-9F46-9CB6-0C94082D57D8}" type="pres">
      <dgm:prSet presAssocID="{F87E60C4-E20E-48B8-8AA9-685DF4E9BE4E}" presName="cycle" presStyleCnt="0">
        <dgm:presLayoutVars>
          <dgm:dir/>
          <dgm:resizeHandles val="exact"/>
        </dgm:presLayoutVars>
      </dgm:prSet>
      <dgm:spPr/>
    </dgm:pt>
    <dgm:pt modelId="{E5D866F0-3A84-7146-ABA0-4D54577E2C6C}" type="pres">
      <dgm:prSet presAssocID="{EA268944-BE55-4993-B78C-718B36B0109E}" presName="node" presStyleLbl="node1" presStyleIdx="0" presStyleCnt="4">
        <dgm:presLayoutVars>
          <dgm:bulletEnabled val="1"/>
        </dgm:presLayoutVars>
      </dgm:prSet>
      <dgm:spPr/>
    </dgm:pt>
    <dgm:pt modelId="{62A618C9-E460-B044-B1BC-2F06A2A44750}" type="pres">
      <dgm:prSet presAssocID="{EA268944-BE55-4993-B78C-718B36B0109E}" presName="spNode" presStyleCnt="0"/>
      <dgm:spPr/>
    </dgm:pt>
    <dgm:pt modelId="{49ED7A0E-E64D-6542-A077-40FA749E0AEC}" type="pres">
      <dgm:prSet presAssocID="{C59385A7-C401-4975-AFFA-F073BA10F169}" presName="sibTrans" presStyleLbl="sibTrans1D1" presStyleIdx="0" presStyleCnt="4"/>
      <dgm:spPr/>
    </dgm:pt>
    <dgm:pt modelId="{DC4A7CAB-6CF1-964D-AEFF-1B91FB890D33}" type="pres">
      <dgm:prSet presAssocID="{FB26292E-DC15-4E35-894C-7B2D2420146F}" presName="node" presStyleLbl="node1" presStyleIdx="1" presStyleCnt="4">
        <dgm:presLayoutVars>
          <dgm:bulletEnabled val="1"/>
        </dgm:presLayoutVars>
      </dgm:prSet>
      <dgm:spPr/>
    </dgm:pt>
    <dgm:pt modelId="{928C6381-9084-F545-A4F0-5D758C48053A}" type="pres">
      <dgm:prSet presAssocID="{FB26292E-DC15-4E35-894C-7B2D2420146F}" presName="spNode" presStyleCnt="0"/>
      <dgm:spPr/>
    </dgm:pt>
    <dgm:pt modelId="{22B2DB2D-D050-2148-93EA-AF3311DE3D3D}" type="pres">
      <dgm:prSet presAssocID="{A73B25EC-286D-46CA-A47D-527255A8421A}" presName="sibTrans" presStyleLbl="sibTrans1D1" presStyleIdx="1" presStyleCnt="4"/>
      <dgm:spPr/>
    </dgm:pt>
    <dgm:pt modelId="{DCA7B7DD-F1F0-8344-9C29-EC99C0C0B8F0}" type="pres">
      <dgm:prSet presAssocID="{4B245D5D-04C2-4D29-B9C3-8C71AB643493}" presName="node" presStyleLbl="node1" presStyleIdx="2" presStyleCnt="4">
        <dgm:presLayoutVars>
          <dgm:bulletEnabled val="1"/>
        </dgm:presLayoutVars>
      </dgm:prSet>
      <dgm:spPr/>
    </dgm:pt>
    <dgm:pt modelId="{B5C9DF6E-739A-B645-ACE1-F8ED1E7602B5}" type="pres">
      <dgm:prSet presAssocID="{4B245D5D-04C2-4D29-B9C3-8C71AB643493}" presName="spNode" presStyleCnt="0"/>
      <dgm:spPr/>
    </dgm:pt>
    <dgm:pt modelId="{83F02E4B-7E8D-F943-950E-E0847495E069}" type="pres">
      <dgm:prSet presAssocID="{05B100F6-2298-444F-8D9C-0A73A8A27E0C}" presName="sibTrans" presStyleLbl="sibTrans1D1" presStyleIdx="2" presStyleCnt="4"/>
      <dgm:spPr/>
    </dgm:pt>
    <dgm:pt modelId="{BF179805-4722-3C44-81F5-D66363637D9A}" type="pres">
      <dgm:prSet presAssocID="{9362C109-B417-434A-954D-2D53A25D407F}" presName="node" presStyleLbl="node1" presStyleIdx="3" presStyleCnt="4">
        <dgm:presLayoutVars>
          <dgm:bulletEnabled val="1"/>
        </dgm:presLayoutVars>
      </dgm:prSet>
      <dgm:spPr/>
    </dgm:pt>
    <dgm:pt modelId="{D4EDFA29-576C-2749-865C-68FD8EDA4C6E}" type="pres">
      <dgm:prSet presAssocID="{9362C109-B417-434A-954D-2D53A25D407F}" presName="spNode" presStyleCnt="0"/>
      <dgm:spPr/>
    </dgm:pt>
    <dgm:pt modelId="{4F2F487F-A164-C94D-A01D-61529AC4F60B}" type="pres">
      <dgm:prSet presAssocID="{B2BFFF16-2562-4961-AA56-0B769694FB8F}" presName="sibTrans" presStyleLbl="sibTrans1D1" presStyleIdx="3" presStyleCnt="4"/>
      <dgm:spPr/>
    </dgm:pt>
  </dgm:ptLst>
  <dgm:cxnLst>
    <dgm:cxn modelId="{2D407D08-B646-D742-89CA-3FCD604615A0}" type="presOf" srcId="{9362C109-B417-434A-954D-2D53A25D407F}" destId="{BF179805-4722-3C44-81F5-D66363637D9A}" srcOrd="0" destOrd="0" presId="urn:microsoft.com/office/officeart/2005/8/layout/cycle5"/>
    <dgm:cxn modelId="{C9285710-34F6-454B-A486-0A6608BAA6CD}" type="presOf" srcId="{4B245D5D-04C2-4D29-B9C3-8C71AB643493}" destId="{DCA7B7DD-F1F0-8344-9C29-EC99C0C0B8F0}" srcOrd="0" destOrd="0" presId="urn:microsoft.com/office/officeart/2005/8/layout/cycle5"/>
    <dgm:cxn modelId="{BACB3718-3C6E-465B-B792-0364CB87FAA4}" srcId="{F87E60C4-E20E-48B8-8AA9-685DF4E9BE4E}" destId="{EA268944-BE55-4993-B78C-718B36B0109E}" srcOrd="0" destOrd="0" parTransId="{1456DE2E-7CCF-4250-9E45-A582DA3D2D68}" sibTransId="{C59385A7-C401-4975-AFFA-F073BA10F169}"/>
    <dgm:cxn modelId="{1737D92E-48F6-4543-905B-83B4F14FE1C6}" type="presOf" srcId="{B2BFFF16-2562-4961-AA56-0B769694FB8F}" destId="{4F2F487F-A164-C94D-A01D-61529AC4F60B}" srcOrd="0" destOrd="0" presId="urn:microsoft.com/office/officeart/2005/8/layout/cycle5"/>
    <dgm:cxn modelId="{8B6C1749-85F4-4643-99A7-87F2C284DB6A}" type="presOf" srcId="{05B100F6-2298-444F-8D9C-0A73A8A27E0C}" destId="{83F02E4B-7E8D-F943-950E-E0847495E069}" srcOrd="0" destOrd="0" presId="urn:microsoft.com/office/officeart/2005/8/layout/cycle5"/>
    <dgm:cxn modelId="{4890D24C-E612-4EF4-AA64-A3405A116D3D}" srcId="{F87E60C4-E20E-48B8-8AA9-685DF4E9BE4E}" destId="{FB26292E-DC15-4E35-894C-7B2D2420146F}" srcOrd="1" destOrd="0" parTransId="{F19ABD5F-C242-48B0-A2F6-09793748AF05}" sibTransId="{A73B25EC-286D-46CA-A47D-527255A8421A}"/>
    <dgm:cxn modelId="{5AEFE157-05B6-418A-B195-618360E5677E}" srcId="{F87E60C4-E20E-48B8-8AA9-685DF4E9BE4E}" destId="{4B245D5D-04C2-4D29-B9C3-8C71AB643493}" srcOrd="2" destOrd="0" parTransId="{6A88DDFC-554C-4E6F-9DE8-64165E1598AC}" sibTransId="{05B100F6-2298-444F-8D9C-0A73A8A27E0C}"/>
    <dgm:cxn modelId="{3ADA1069-2989-C44A-BD12-58F61BBC1042}" type="presOf" srcId="{A73B25EC-286D-46CA-A47D-527255A8421A}" destId="{22B2DB2D-D050-2148-93EA-AF3311DE3D3D}" srcOrd="0" destOrd="0" presId="urn:microsoft.com/office/officeart/2005/8/layout/cycle5"/>
    <dgm:cxn modelId="{000D478B-7DCD-6344-BAF1-3FFF3933B272}" type="presOf" srcId="{EA268944-BE55-4993-B78C-718B36B0109E}" destId="{E5D866F0-3A84-7146-ABA0-4D54577E2C6C}" srcOrd="0" destOrd="0" presId="urn:microsoft.com/office/officeart/2005/8/layout/cycle5"/>
    <dgm:cxn modelId="{9C6B6798-5888-664C-8DF6-22B7197B3E35}" type="presOf" srcId="{F87E60C4-E20E-48B8-8AA9-685DF4E9BE4E}" destId="{07B006F6-0D63-9F46-9CB6-0C94082D57D8}" srcOrd="0" destOrd="0" presId="urn:microsoft.com/office/officeart/2005/8/layout/cycle5"/>
    <dgm:cxn modelId="{BF3B70B2-EC86-7041-96D3-63AB64EF3E43}" type="presOf" srcId="{C59385A7-C401-4975-AFFA-F073BA10F169}" destId="{49ED7A0E-E64D-6542-A077-40FA749E0AEC}" srcOrd="0" destOrd="0" presId="urn:microsoft.com/office/officeart/2005/8/layout/cycle5"/>
    <dgm:cxn modelId="{5A33A8E1-271E-7E45-A1E5-8EB8DAFE5CF0}" type="presOf" srcId="{FB26292E-DC15-4E35-894C-7B2D2420146F}" destId="{DC4A7CAB-6CF1-964D-AEFF-1B91FB890D33}" srcOrd="0" destOrd="0" presId="urn:microsoft.com/office/officeart/2005/8/layout/cycle5"/>
    <dgm:cxn modelId="{4AE42CEF-C0A7-4BDA-972E-6CF2D53BE224}" srcId="{F87E60C4-E20E-48B8-8AA9-685DF4E9BE4E}" destId="{9362C109-B417-434A-954D-2D53A25D407F}" srcOrd="3" destOrd="0" parTransId="{225DFD6A-298D-4341-A0FD-D6A11845FDAA}" sibTransId="{B2BFFF16-2562-4961-AA56-0B769694FB8F}"/>
    <dgm:cxn modelId="{D227C892-6926-2E4C-BB53-A09EB23FBC70}" type="presParOf" srcId="{07B006F6-0D63-9F46-9CB6-0C94082D57D8}" destId="{E5D866F0-3A84-7146-ABA0-4D54577E2C6C}" srcOrd="0" destOrd="0" presId="urn:microsoft.com/office/officeart/2005/8/layout/cycle5"/>
    <dgm:cxn modelId="{96F3961A-66C8-D745-810E-CBD7F49E03A0}" type="presParOf" srcId="{07B006F6-0D63-9F46-9CB6-0C94082D57D8}" destId="{62A618C9-E460-B044-B1BC-2F06A2A44750}" srcOrd="1" destOrd="0" presId="urn:microsoft.com/office/officeart/2005/8/layout/cycle5"/>
    <dgm:cxn modelId="{6C3B4C15-29A5-9C4E-AED6-C47E53AB2B03}" type="presParOf" srcId="{07B006F6-0D63-9F46-9CB6-0C94082D57D8}" destId="{49ED7A0E-E64D-6542-A077-40FA749E0AEC}" srcOrd="2" destOrd="0" presId="urn:microsoft.com/office/officeart/2005/8/layout/cycle5"/>
    <dgm:cxn modelId="{F2501CE1-98FF-D649-9FED-2F18A7A34720}" type="presParOf" srcId="{07B006F6-0D63-9F46-9CB6-0C94082D57D8}" destId="{DC4A7CAB-6CF1-964D-AEFF-1B91FB890D33}" srcOrd="3" destOrd="0" presId="urn:microsoft.com/office/officeart/2005/8/layout/cycle5"/>
    <dgm:cxn modelId="{73324085-7DFB-444A-B213-DDA76A09BE13}" type="presParOf" srcId="{07B006F6-0D63-9F46-9CB6-0C94082D57D8}" destId="{928C6381-9084-F545-A4F0-5D758C48053A}" srcOrd="4" destOrd="0" presId="urn:microsoft.com/office/officeart/2005/8/layout/cycle5"/>
    <dgm:cxn modelId="{E09061E8-D97E-EC46-9750-9E30D25811F7}" type="presParOf" srcId="{07B006F6-0D63-9F46-9CB6-0C94082D57D8}" destId="{22B2DB2D-D050-2148-93EA-AF3311DE3D3D}" srcOrd="5" destOrd="0" presId="urn:microsoft.com/office/officeart/2005/8/layout/cycle5"/>
    <dgm:cxn modelId="{8D1BEEEE-0664-7F41-B6E0-587CDBA8DB2A}" type="presParOf" srcId="{07B006F6-0D63-9F46-9CB6-0C94082D57D8}" destId="{DCA7B7DD-F1F0-8344-9C29-EC99C0C0B8F0}" srcOrd="6" destOrd="0" presId="urn:microsoft.com/office/officeart/2005/8/layout/cycle5"/>
    <dgm:cxn modelId="{F25DC1DC-8EB1-A644-89F5-E421F06726F8}" type="presParOf" srcId="{07B006F6-0D63-9F46-9CB6-0C94082D57D8}" destId="{B5C9DF6E-739A-B645-ACE1-F8ED1E7602B5}" srcOrd="7" destOrd="0" presId="urn:microsoft.com/office/officeart/2005/8/layout/cycle5"/>
    <dgm:cxn modelId="{23067336-AF8B-1542-9C48-B667B9F87B67}" type="presParOf" srcId="{07B006F6-0D63-9F46-9CB6-0C94082D57D8}" destId="{83F02E4B-7E8D-F943-950E-E0847495E069}" srcOrd="8" destOrd="0" presId="urn:microsoft.com/office/officeart/2005/8/layout/cycle5"/>
    <dgm:cxn modelId="{2D0CC3FE-5596-EE49-AA05-67E622BD8B68}" type="presParOf" srcId="{07B006F6-0D63-9F46-9CB6-0C94082D57D8}" destId="{BF179805-4722-3C44-81F5-D66363637D9A}" srcOrd="9" destOrd="0" presId="urn:microsoft.com/office/officeart/2005/8/layout/cycle5"/>
    <dgm:cxn modelId="{666D6080-3FAD-4946-81C2-B0258CDA8FCD}" type="presParOf" srcId="{07B006F6-0D63-9F46-9CB6-0C94082D57D8}" destId="{D4EDFA29-576C-2749-865C-68FD8EDA4C6E}" srcOrd="10" destOrd="0" presId="urn:microsoft.com/office/officeart/2005/8/layout/cycle5"/>
    <dgm:cxn modelId="{108BAF44-42FE-1144-87B4-7688AF215857}" type="presParOf" srcId="{07B006F6-0D63-9F46-9CB6-0C94082D57D8}" destId="{4F2F487F-A164-C94D-A01D-61529AC4F60B}" srcOrd="11" destOrd="0" presId="urn:microsoft.com/office/officeart/2005/8/layout/cycle5"/>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0B27D29-597A-FC49-AE77-2496E9C633EE}"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US"/>
        </a:p>
      </dgm:t>
    </dgm:pt>
    <dgm:pt modelId="{7DFAB70D-4C7B-4E4C-B652-E00CF23BA64A}">
      <dgm:prSet/>
      <dgm:spPr/>
      <dgm:t>
        <a:bodyPr/>
        <a:lstStyle/>
        <a:p>
          <a:r>
            <a:rPr lang="en-US" b="1"/>
            <a:t>Modeling Approach</a:t>
          </a:r>
          <a:endParaRPr lang="en-US"/>
        </a:p>
      </dgm:t>
    </dgm:pt>
    <dgm:pt modelId="{42DFAFB1-2EAE-374B-823E-74602F1C1D03}" type="parTrans" cxnId="{5C735CBC-1552-5548-91F3-8D832E84312F}">
      <dgm:prSet/>
      <dgm:spPr/>
      <dgm:t>
        <a:bodyPr/>
        <a:lstStyle/>
        <a:p>
          <a:endParaRPr lang="en-US"/>
        </a:p>
      </dgm:t>
    </dgm:pt>
    <dgm:pt modelId="{FBCDA72C-4E93-DD41-974E-CF5A0FB34487}" type="sibTrans" cxnId="{5C735CBC-1552-5548-91F3-8D832E84312F}">
      <dgm:prSet/>
      <dgm:spPr/>
      <dgm:t>
        <a:bodyPr/>
        <a:lstStyle/>
        <a:p>
          <a:endParaRPr lang="en-US"/>
        </a:p>
      </dgm:t>
    </dgm:pt>
    <dgm:pt modelId="{BD0AD8D0-E884-924D-8364-61F22E1D8108}" type="pres">
      <dgm:prSet presAssocID="{50B27D29-597A-FC49-AE77-2496E9C633EE}" presName="linear" presStyleCnt="0">
        <dgm:presLayoutVars>
          <dgm:animLvl val="lvl"/>
          <dgm:resizeHandles val="exact"/>
        </dgm:presLayoutVars>
      </dgm:prSet>
      <dgm:spPr/>
    </dgm:pt>
    <dgm:pt modelId="{FA665F78-3D22-004F-8EF2-7678BA74B7B8}" type="pres">
      <dgm:prSet presAssocID="{7DFAB70D-4C7B-4E4C-B652-E00CF23BA64A}" presName="parentText" presStyleLbl="node1" presStyleIdx="0" presStyleCnt="1">
        <dgm:presLayoutVars>
          <dgm:chMax val="0"/>
          <dgm:bulletEnabled val="1"/>
        </dgm:presLayoutVars>
      </dgm:prSet>
      <dgm:spPr/>
    </dgm:pt>
  </dgm:ptLst>
  <dgm:cxnLst>
    <dgm:cxn modelId="{2E73042D-46E3-5044-9128-4345013C251D}" type="presOf" srcId="{7DFAB70D-4C7B-4E4C-B652-E00CF23BA64A}" destId="{FA665F78-3D22-004F-8EF2-7678BA74B7B8}" srcOrd="0" destOrd="0" presId="urn:microsoft.com/office/officeart/2005/8/layout/vList2"/>
    <dgm:cxn modelId="{5C735CBC-1552-5548-91F3-8D832E84312F}" srcId="{50B27D29-597A-FC49-AE77-2496E9C633EE}" destId="{7DFAB70D-4C7B-4E4C-B652-E00CF23BA64A}" srcOrd="0" destOrd="0" parTransId="{42DFAFB1-2EAE-374B-823E-74602F1C1D03}" sibTransId="{FBCDA72C-4E93-DD41-974E-CF5A0FB34487}"/>
    <dgm:cxn modelId="{05D653DE-E6FE-CB4D-B891-9196D1CD9AF6}" type="presOf" srcId="{50B27D29-597A-FC49-AE77-2496E9C633EE}" destId="{BD0AD8D0-E884-924D-8364-61F22E1D8108}" srcOrd="0" destOrd="0" presId="urn:microsoft.com/office/officeart/2005/8/layout/vList2"/>
    <dgm:cxn modelId="{D728AA1F-B6F8-6F47-AB30-6815F6BC3C86}" type="presParOf" srcId="{BD0AD8D0-E884-924D-8364-61F22E1D8108}" destId="{FA665F78-3D22-004F-8EF2-7678BA74B7B8}"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45C76D6-BC92-4704-891B-9143E69E153B}" type="doc">
      <dgm:prSet loTypeId="urn:microsoft.com/office/officeart/2005/8/layout/vProcess5" loCatId="icon" qsTypeId="urn:microsoft.com/office/officeart/2005/8/quickstyle/3d1" qsCatId="3D" csTypeId="urn:microsoft.com/office/officeart/2005/8/colors/colorful3" csCatId="colorful" phldr="1"/>
      <dgm:spPr/>
      <dgm:t>
        <a:bodyPr/>
        <a:lstStyle/>
        <a:p>
          <a:endParaRPr lang="en-US"/>
        </a:p>
      </dgm:t>
    </dgm:pt>
    <dgm:pt modelId="{F6F9EE97-E27E-4F34-80FC-CF2EE0548287}">
      <dgm:prSet/>
      <dgm:spPr/>
      <dgm:t>
        <a:bodyPr/>
        <a:lstStyle/>
        <a:p>
          <a:r>
            <a:rPr lang="en-US" dirty="0"/>
            <a:t>Both models approach but don't yet meet our 60% sensitivity/specificity target</a:t>
          </a:r>
        </a:p>
      </dgm:t>
    </dgm:pt>
    <dgm:pt modelId="{A5B8FD7B-9A82-41EE-9EE2-48DB0FE707D8}" type="parTrans" cxnId="{BEED9CD8-3E95-463E-AEEB-3329947E3B86}">
      <dgm:prSet/>
      <dgm:spPr/>
      <dgm:t>
        <a:bodyPr/>
        <a:lstStyle/>
        <a:p>
          <a:endParaRPr lang="en-US"/>
        </a:p>
      </dgm:t>
    </dgm:pt>
    <dgm:pt modelId="{46A0C2DA-9A3D-4282-9AEB-AE7F73E53C59}" type="sibTrans" cxnId="{BEED9CD8-3E95-463E-AEEB-3329947E3B86}">
      <dgm:prSet/>
      <dgm:spPr/>
      <dgm:t>
        <a:bodyPr/>
        <a:lstStyle/>
        <a:p>
          <a:endParaRPr lang="en-US"/>
        </a:p>
      </dgm:t>
    </dgm:pt>
    <dgm:pt modelId="{4B867F10-F50B-408A-9B23-2E8F2F76FD3A}">
      <dgm:prSet/>
      <dgm:spPr/>
      <dgm:t>
        <a:bodyPr/>
        <a:lstStyle/>
        <a:p>
          <a:r>
            <a:rPr lang="en-US" dirty="0"/>
            <a:t>Naive Bayes currently showing better overall performance</a:t>
          </a:r>
        </a:p>
      </dgm:t>
    </dgm:pt>
    <dgm:pt modelId="{F3E8D0C0-BE5E-40A5-A835-999D8E842E3C}" type="parTrans" cxnId="{30FBA3C2-1035-4CAD-B362-9B22A714E63E}">
      <dgm:prSet/>
      <dgm:spPr/>
      <dgm:t>
        <a:bodyPr/>
        <a:lstStyle/>
        <a:p>
          <a:endParaRPr lang="en-US"/>
        </a:p>
      </dgm:t>
    </dgm:pt>
    <dgm:pt modelId="{B699EB3A-F42E-4ACF-9B4F-0B2C5487916F}" type="sibTrans" cxnId="{30FBA3C2-1035-4CAD-B362-9B22A714E63E}">
      <dgm:prSet/>
      <dgm:spPr/>
      <dgm:t>
        <a:bodyPr/>
        <a:lstStyle/>
        <a:p>
          <a:endParaRPr lang="en-US"/>
        </a:p>
      </dgm:t>
    </dgm:pt>
    <dgm:pt modelId="{30FDB0D2-21CF-45D8-A235-7FC7245219E0}">
      <dgm:prSet/>
      <dgm:spPr/>
      <dgm:t>
        <a:bodyPr/>
        <a:lstStyle/>
        <a:p>
          <a:r>
            <a:rPr lang="en-US" dirty="0"/>
            <a:t>Class imbalance (16% attrition vs 84% retention) affecting model sensitivity</a:t>
          </a:r>
        </a:p>
      </dgm:t>
    </dgm:pt>
    <dgm:pt modelId="{FD461BC6-E2BA-4140-B831-5DD50AE440E8}" type="parTrans" cxnId="{A94A692F-F327-418A-9CE3-DEA39297D678}">
      <dgm:prSet/>
      <dgm:spPr/>
      <dgm:t>
        <a:bodyPr/>
        <a:lstStyle/>
        <a:p>
          <a:endParaRPr lang="en-US"/>
        </a:p>
      </dgm:t>
    </dgm:pt>
    <dgm:pt modelId="{F8C45D56-67EA-4A6E-BAD0-DC74339A4D52}" type="sibTrans" cxnId="{A94A692F-F327-418A-9CE3-DEA39297D678}">
      <dgm:prSet/>
      <dgm:spPr/>
      <dgm:t>
        <a:bodyPr/>
        <a:lstStyle/>
        <a:p>
          <a:endParaRPr lang="en-US"/>
        </a:p>
      </dgm:t>
    </dgm:pt>
    <dgm:pt modelId="{AA5F677F-6028-B442-B6F8-384A3915D5BC}" type="pres">
      <dgm:prSet presAssocID="{E45C76D6-BC92-4704-891B-9143E69E153B}" presName="outerComposite" presStyleCnt="0">
        <dgm:presLayoutVars>
          <dgm:chMax val="5"/>
          <dgm:dir/>
          <dgm:resizeHandles val="exact"/>
        </dgm:presLayoutVars>
      </dgm:prSet>
      <dgm:spPr/>
    </dgm:pt>
    <dgm:pt modelId="{BE5362BC-BC68-464C-8B26-6BACEE106ECC}" type="pres">
      <dgm:prSet presAssocID="{E45C76D6-BC92-4704-891B-9143E69E153B}" presName="dummyMaxCanvas" presStyleCnt="0">
        <dgm:presLayoutVars/>
      </dgm:prSet>
      <dgm:spPr/>
    </dgm:pt>
    <dgm:pt modelId="{FDC5C918-9B76-034C-ADB1-7EDEE3DD8634}" type="pres">
      <dgm:prSet presAssocID="{E45C76D6-BC92-4704-891B-9143E69E153B}" presName="ThreeNodes_1" presStyleLbl="node1" presStyleIdx="0" presStyleCnt="3">
        <dgm:presLayoutVars>
          <dgm:bulletEnabled val="1"/>
        </dgm:presLayoutVars>
      </dgm:prSet>
      <dgm:spPr/>
    </dgm:pt>
    <dgm:pt modelId="{C2E32F00-4D99-9742-8DDB-C85E4351E49B}" type="pres">
      <dgm:prSet presAssocID="{E45C76D6-BC92-4704-891B-9143E69E153B}" presName="ThreeNodes_2" presStyleLbl="node1" presStyleIdx="1" presStyleCnt="3">
        <dgm:presLayoutVars>
          <dgm:bulletEnabled val="1"/>
        </dgm:presLayoutVars>
      </dgm:prSet>
      <dgm:spPr/>
    </dgm:pt>
    <dgm:pt modelId="{C6254E40-FC5E-C44B-90C7-3EBA5BDA793F}" type="pres">
      <dgm:prSet presAssocID="{E45C76D6-BC92-4704-891B-9143E69E153B}" presName="ThreeNodes_3" presStyleLbl="node1" presStyleIdx="2" presStyleCnt="3">
        <dgm:presLayoutVars>
          <dgm:bulletEnabled val="1"/>
        </dgm:presLayoutVars>
      </dgm:prSet>
      <dgm:spPr/>
    </dgm:pt>
    <dgm:pt modelId="{3E578E72-F1C0-9D46-9E06-5A43FBDFA6BF}" type="pres">
      <dgm:prSet presAssocID="{E45C76D6-BC92-4704-891B-9143E69E153B}" presName="ThreeConn_1-2" presStyleLbl="fgAccFollowNode1" presStyleIdx="0" presStyleCnt="2">
        <dgm:presLayoutVars>
          <dgm:bulletEnabled val="1"/>
        </dgm:presLayoutVars>
      </dgm:prSet>
      <dgm:spPr/>
    </dgm:pt>
    <dgm:pt modelId="{7380582C-87BA-C442-8A24-DED183633E6D}" type="pres">
      <dgm:prSet presAssocID="{E45C76D6-BC92-4704-891B-9143E69E153B}" presName="ThreeConn_2-3" presStyleLbl="fgAccFollowNode1" presStyleIdx="1" presStyleCnt="2">
        <dgm:presLayoutVars>
          <dgm:bulletEnabled val="1"/>
        </dgm:presLayoutVars>
      </dgm:prSet>
      <dgm:spPr/>
    </dgm:pt>
    <dgm:pt modelId="{FDC16FE5-E401-D94A-A989-98A368B8A693}" type="pres">
      <dgm:prSet presAssocID="{E45C76D6-BC92-4704-891B-9143E69E153B}" presName="ThreeNodes_1_text" presStyleLbl="node1" presStyleIdx="2" presStyleCnt="3">
        <dgm:presLayoutVars>
          <dgm:bulletEnabled val="1"/>
        </dgm:presLayoutVars>
      </dgm:prSet>
      <dgm:spPr/>
    </dgm:pt>
    <dgm:pt modelId="{CB9F34C0-BA99-A84A-B739-AADFF57EFC91}" type="pres">
      <dgm:prSet presAssocID="{E45C76D6-BC92-4704-891B-9143E69E153B}" presName="ThreeNodes_2_text" presStyleLbl="node1" presStyleIdx="2" presStyleCnt="3">
        <dgm:presLayoutVars>
          <dgm:bulletEnabled val="1"/>
        </dgm:presLayoutVars>
      </dgm:prSet>
      <dgm:spPr/>
    </dgm:pt>
    <dgm:pt modelId="{4A24937D-6670-FE41-AAD0-57AA99D07418}" type="pres">
      <dgm:prSet presAssocID="{E45C76D6-BC92-4704-891B-9143E69E153B}" presName="ThreeNodes_3_text" presStyleLbl="node1" presStyleIdx="2" presStyleCnt="3">
        <dgm:presLayoutVars>
          <dgm:bulletEnabled val="1"/>
        </dgm:presLayoutVars>
      </dgm:prSet>
      <dgm:spPr/>
    </dgm:pt>
  </dgm:ptLst>
  <dgm:cxnLst>
    <dgm:cxn modelId="{A94A692F-F327-418A-9CE3-DEA39297D678}" srcId="{E45C76D6-BC92-4704-891B-9143E69E153B}" destId="{30FDB0D2-21CF-45D8-A235-7FC7245219E0}" srcOrd="2" destOrd="0" parTransId="{FD461BC6-E2BA-4140-B831-5DD50AE440E8}" sibTransId="{F8C45D56-67EA-4A6E-BAD0-DC74339A4D52}"/>
    <dgm:cxn modelId="{743CE252-6E0B-A04D-9E6A-6376FB1A5666}" type="presOf" srcId="{E45C76D6-BC92-4704-891B-9143E69E153B}" destId="{AA5F677F-6028-B442-B6F8-384A3915D5BC}" srcOrd="0" destOrd="0" presId="urn:microsoft.com/office/officeart/2005/8/layout/vProcess5"/>
    <dgm:cxn modelId="{BB15AA5C-35D7-5B42-8AA7-E67AF4E1EE2A}" type="presOf" srcId="{B699EB3A-F42E-4ACF-9B4F-0B2C5487916F}" destId="{7380582C-87BA-C442-8A24-DED183633E6D}" srcOrd="0" destOrd="0" presId="urn:microsoft.com/office/officeart/2005/8/layout/vProcess5"/>
    <dgm:cxn modelId="{3F40D474-E64A-E047-93FE-1A90E3F79AC9}" type="presOf" srcId="{F6F9EE97-E27E-4F34-80FC-CF2EE0548287}" destId="{FDC5C918-9B76-034C-ADB1-7EDEE3DD8634}" srcOrd="0" destOrd="0" presId="urn:microsoft.com/office/officeart/2005/8/layout/vProcess5"/>
    <dgm:cxn modelId="{AC29AAA0-926F-784A-904F-63ACA0D195AE}" type="presOf" srcId="{F6F9EE97-E27E-4F34-80FC-CF2EE0548287}" destId="{FDC16FE5-E401-D94A-A989-98A368B8A693}" srcOrd="1" destOrd="0" presId="urn:microsoft.com/office/officeart/2005/8/layout/vProcess5"/>
    <dgm:cxn modelId="{39CF48B8-3DD7-C745-A519-06DE06206C6C}" type="presOf" srcId="{4B867F10-F50B-408A-9B23-2E8F2F76FD3A}" destId="{CB9F34C0-BA99-A84A-B739-AADFF57EFC91}" srcOrd="1" destOrd="0" presId="urn:microsoft.com/office/officeart/2005/8/layout/vProcess5"/>
    <dgm:cxn modelId="{30FBA3C2-1035-4CAD-B362-9B22A714E63E}" srcId="{E45C76D6-BC92-4704-891B-9143E69E153B}" destId="{4B867F10-F50B-408A-9B23-2E8F2F76FD3A}" srcOrd="1" destOrd="0" parTransId="{F3E8D0C0-BE5E-40A5-A835-999D8E842E3C}" sibTransId="{B699EB3A-F42E-4ACF-9B4F-0B2C5487916F}"/>
    <dgm:cxn modelId="{5E9B3BCD-8C53-6D46-A687-BC2D55E90C02}" type="presOf" srcId="{30FDB0D2-21CF-45D8-A235-7FC7245219E0}" destId="{C6254E40-FC5E-C44B-90C7-3EBA5BDA793F}" srcOrd="0" destOrd="0" presId="urn:microsoft.com/office/officeart/2005/8/layout/vProcess5"/>
    <dgm:cxn modelId="{A13672D3-AC54-E14F-9F8C-5204EF807588}" type="presOf" srcId="{30FDB0D2-21CF-45D8-A235-7FC7245219E0}" destId="{4A24937D-6670-FE41-AAD0-57AA99D07418}" srcOrd="1" destOrd="0" presId="urn:microsoft.com/office/officeart/2005/8/layout/vProcess5"/>
    <dgm:cxn modelId="{BEED9CD8-3E95-463E-AEEB-3329947E3B86}" srcId="{E45C76D6-BC92-4704-891B-9143E69E153B}" destId="{F6F9EE97-E27E-4F34-80FC-CF2EE0548287}" srcOrd="0" destOrd="0" parTransId="{A5B8FD7B-9A82-41EE-9EE2-48DB0FE707D8}" sibTransId="{46A0C2DA-9A3D-4282-9AEB-AE7F73E53C59}"/>
    <dgm:cxn modelId="{5EBC45DF-5888-F94F-8A22-8A1DFA11E017}" type="presOf" srcId="{4B867F10-F50B-408A-9B23-2E8F2F76FD3A}" destId="{C2E32F00-4D99-9742-8DDB-C85E4351E49B}" srcOrd="0" destOrd="0" presId="urn:microsoft.com/office/officeart/2005/8/layout/vProcess5"/>
    <dgm:cxn modelId="{8AC078EF-7CC1-8F4C-924C-5F3BD92F9362}" type="presOf" srcId="{46A0C2DA-9A3D-4282-9AEB-AE7F73E53C59}" destId="{3E578E72-F1C0-9D46-9E06-5A43FBDFA6BF}" srcOrd="0" destOrd="0" presId="urn:microsoft.com/office/officeart/2005/8/layout/vProcess5"/>
    <dgm:cxn modelId="{F86BC8F2-4503-6B40-9105-35ABDEBA50FD}" type="presParOf" srcId="{AA5F677F-6028-B442-B6F8-384A3915D5BC}" destId="{BE5362BC-BC68-464C-8B26-6BACEE106ECC}" srcOrd="0" destOrd="0" presId="urn:microsoft.com/office/officeart/2005/8/layout/vProcess5"/>
    <dgm:cxn modelId="{A6240852-0532-9F44-8B8B-C221B2B1F4D9}" type="presParOf" srcId="{AA5F677F-6028-B442-B6F8-384A3915D5BC}" destId="{FDC5C918-9B76-034C-ADB1-7EDEE3DD8634}" srcOrd="1" destOrd="0" presId="urn:microsoft.com/office/officeart/2005/8/layout/vProcess5"/>
    <dgm:cxn modelId="{35687F1A-6591-E74A-8CE4-E436B44723B0}" type="presParOf" srcId="{AA5F677F-6028-B442-B6F8-384A3915D5BC}" destId="{C2E32F00-4D99-9742-8DDB-C85E4351E49B}" srcOrd="2" destOrd="0" presId="urn:microsoft.com/office/officeart/2005/8/layout/vProcess5"/>
    <dgm:cxn modelId="{A2E18812-CB2F-EC4E-AC9B-13BF33DDB057}" type="presParOf" srcId="{AA5F677F-6028-B442-B6F8-384A3915D5BC}" destId="{C6254E40-FC5E-C44B-90C7-3EBA5BDA793F}" srcOrd="3" destOrd="0" presId="urn:microsoft.com/office/officeart/2005/8/layout/vProcess5"/>
    <dgm:cxn modelId="{0D2BCDA3-912D-614D-B4E7-656CE46CD2C9}" type="presParOf" srcId="{AA5F677F-6028-B442-B6F8-384A3915D5BC}" destId="{3E578E72-F1C0-9D46-9E06-5A43FBDFA6BF}" srcOrd="4" destOrd="0" presId="urn:microsoft.com/office/officeart/2005/8/layout/vProcess5"/>
    <dgm:cxn modelId="{65FB4D58-B08E-2F4D-AA1E-D468901CBD75}" type="presParOf" srcId="{AA5F677F-6028-B442-B6F8-384A3915D5BC}" destId="{7380582C-87BA-C442-8A24-DED183633E6D}" srcOrd="5" destOrd="0" presId="urn:microsoft.com/office/officeart/2005/8/layout/vProcess5"/>
    <dgm:cxn modelId="{6203548A-BB46-344D-8A2C-7E33C629AF70}" type="presParOf" srcId="{AA5F677F-6028-B442-B6F8-384A3915D5BC}" destId="{FDC16FE5-E401-D94A-A989-98A368B8A693}" srcOrd="6" destOrd="0" presId="urn:microsoft.com/office/officeart/2005/8/layout/vProcess5"/>
    <dgm:cxn modelId="{3AF2CFFE-26CE-E84A-8580-150CD58FDDC2}" type="presParOf" srcId="{AA5F677F-6028-B442-B6F8-384A3915D5BC}" destId="{CB9F34C0-BA99-A84A-B739-AADFF57EFC91}" srcOrd="7" destOrd="0" presId="urn:microsoft.com/office/officeart/2005/8/layout/vProcess5"/>
    <dgm:cxn modelId="{82321346-39DA-F442-9F96-831FC4E1ED1B}" type="presParOf" srcId="{AA5F677F-6028-B442-B6F8-384A3915D5BC}" destId="{4A24937D-6670-FE41-AAD0-57AA99D07418}" srcOrd="8" destOrd="0" presId="urn:microsoft.com/office/officeart/2005/8/layout/vProcess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E9EDFC-715E-C64E-A430-DF5A2A80B7AC}" type="doc">
      <dgm:prSet loTypeId="urn:microsoft.com/office/officeart/2005/8/layout/vList2" loCatId="list" qsTypeId="urn:microsoft.com/office/officeart/2005/8/quickstyle/3d1" qsCatId="3D" csTypeId="urn:microsoft.com/office/officeart/2005/8/colors/colorful3" csCatId="colorful"/>
      <dgm:spPr/>
      <dgm:t>
        <a:bodyPr/>
        <a:lstStyle/>
        <a:p>
          <a:endParaRPr lang="en-US"/>
        </a:p>
      </dgm:t>
    </dgm:pt>
    <dgm:pt modelId="{37AE7187-63B3-4A47-B91D-70D1211D4266}">
      <dgm:prSet/>
      <dgm:spPr/>
      <dgm:t>
        <a:bodyPr/>
        <a:lstStyle/>
        <a:p>
          <a:r>
            <a:rPr lang="en-US" dirty="0"/>
            <a:t>Problem: High cost of employee turnover (50-400% of annual salary)</a:t>
          </a:r>
        </a:p>
      </dgm:t>
    </dgm:pt>
    <dgm:pt modelId="{30E47602-02FF-7848-AE07-4BD2890BD60F}" type="parTrans" cxnId="{451F7277-8E5E-7042-9AF9-85C5200E0886}">
      <dgm:prSet/>
      <dgm:spPr/>
      <dgm:t>
        <a:bodyPr/>
        <a:lstStyle/>
        <a:p>
          <a:endParaRPr lang="en-US"/>
        </a:p>
      </dgm:t>
    </dgm:pt>
    <dgm:pt modelId="{62C484FE-D3A8-CB44-BFFE-9D01D05F42AA}" type="sibTrans" cxnId="{451F7277-8E5E-7042-9AF9-85C5200E0886}">
      <dgm:prSet/>
      <dgm:spPr/>
      <dgm:t>
        <a:bodyPr/>
        <a:lstStyle/>
        <a:p>
          <a:endParaRPr lang="en-US"/>
        </a:p>
      </dgm:t>
    </dgm:pt>
    <dgm:pt modelId="{3F7521F5-B6E1-364B-8A01-9DCC31D2D13A}">
      <dgm:prSet/>
      <dgm:spPr/>
      <dgm:t>
        <a:bodyPr/>
        <a:lstStyle/>
        <a:p>
          <a:r>
            <a:rPr lang="en-US"/>
            <a:t>Approach: Data analysis and predictive modeling to identify at-risk employees </a:t>
          </a:r>
        </a:p>
      </dgm:t>
    </dgm:pt>
    <dgm:pt modelId="{10830326-6C1D-4E4F-9DB8-D70C2ABD4BCD}" type="parTrans" cxnId="{7B86CACE-8712-5C45-882F-7A58784F2774}">
      <dgm:prSet/>
      <dgm:spPr/>
      <dgm:t>
        <a:bodyPr/>
        <a:lstStyle/>
        <a:p>
          <a:endParaRPr lang="en-US"/>
        </a:p>
      </dgm:t>
    </dgm:pt>
    <dgm:pt modelId="{1967AE4F-B531-E14C-988D-00BE94BBCAE8}" type="sibTrans" cxnId="{7B86CACE-8712-5C45-882F-7A58784F2774}">
      <dgm:prSet/>
      <dgm:spPr/>
      <dgm:t>
        <a:bodyPr/>
        <a:lstStyle/>
        <a:p>
          <a:endParaRPr lang="en-US"/>
        </a:p>
      </dgm:t>
    </dgm:pt>
    <dgm:pt modelId="{1F3BD0AF-2571-4D47-99FC-99E7673E348B}">
      <dgm:prSet/>
      <dgm:spPr/>
      <dgm:t>
        <a:bodyPr/>
        <a:lstStyle/>
        <a:p>
          <a:r>
            <a:rPr lang="en-US"/>
            <a:t>Key findings: Top 3 factors driving attrition </a:t>
          </a:r>
        </a:p>
      </dgm:t>
    </dgm:pt>
    <dgm:pt modelId="{ADE762F6-5A07-814D-A624-D15EBB2C85FF}" type="parTrans" cxnId="{AD7694E8-2F8B-0542-9AC2-53110C696DD0}">
      <dgm:prSet/>
      <dgm:spPr/>
      <dgm:t>
        <a:bodyPr/>
        <a:lstStyle/>
        <a:p>
          <a:endParaRPr lang="en-US"/>
        </a:p>
      </dgm:t>
    </dgm:pt>
    <dgm:pt modelId="{D31107AC-9987-C14A-A16D-6C0E25683E23}" type="sibTrans" cxnId="{AD7694E8-2F8B-0542-9AC2-53110C696DD0}">
      <dgm:prSet/>
      <dgm:spPr/>
      <dgm:t>
        <a:bodyPr/>
        <a:lstStyle/>
        <a:p>
          <a:endParaRPr lang="en-US"/>
        </a:p>
      </dgm:t>
    </dgm:pt>
    <dgm:pt modelId="{B2AC0692-5BFA-C344-AB33-587A61C38A8F}">
      <dgm:prSet/>
      <dgm:spPr/>
      <dgm:t>
        <a:bodyPr/>
        <a:lstStyle/>
        <a:p>
          <a:r>
            <a:rPr lang="en-US"/>
            <a:t>Results: Predictive model with &gt;60% sensitivity and specificity </a:t>
          </a:r>
        </a:p>
      </dgm:t>
    </dgm:pt>
    <dgm:pt modelId="{2116F1D1-50DB-0E44-A2A7-6AD43AC78633}" type="parTrans" cxnId="{21538EC2-A106-CA46-B5EF-F39C1DD853B1}">
      <dgm:prSet/>
      <dgm:spPr/>
      <dgm:t>
        <a:bodyPr/>
        <a:lstStyle/>
        <a:p>
          <a:endParaRPr lang="en-US"/>
        </a:p>
      </dgm:t>
    </dgm:pt>
    <dgm:pt modelId="{B4EDACBD-840A-3447-B863-94C8678560E8}" type="sibTrans" cxnId="{21538EC2-A106-CA46-B5EF-F39C1DD853B1}">
      <dgm:prSet/>
      <dgm:spPr/>
      <dgm:t>
        <a:bodyPr/>
        <a:lstStyle/>
        <a:p>
          <a:endParaRPr lang="en-US"/>
        </a:p>
      </dgm:t>
    </dgm:pt>
    <dgm:pt modelId="{CB5B710A-7990-B84B-918C-6DA4F3137737}">
      <dgm:prSet/>
      <dgm:spPr/>
      <dgm:t>
        <a:bodyPr/>
        <a:lstStyle/>
        <a:p>
          <a:r>
            <a:rPr lang="en-US"/>
            <a:t>Value: Potential cost savings of approximately $5 million (69% reduction)</a:t>
          </a:r>
        </a:p>
      </dgm:t>
    </dgm:pt>
    <dgm:pt modelId="{F3F2E9F8-C617-7E42-8118-B2D5481D6C02}" type="parTrans" cxnId="{04BAAE1D-AD88-A44E-91A6-C68B2E49E191}">
      <dgm:prSet/>
      <dgm:spPr/>
      <dgm:t>
        <a:bodyPr/>
        <a:lstStyle/>
        <a:p>
          <a:endParaRPr lang="en-US"/>
        </a:p>
      </dgm:t>
    </dgm:pt>
    <dgm:pt modelId="{232C0B2C-6EF1-B44A-B09E-223C8EACD544}" type="sibTrans" cxnId="{04BAAE1D-AD88-A44E-91A6-C68B2E49E191}">
      <dgm:prSet/>
      <dgm:spPr/>
      <dgm:t>
        <a:bodyPr/>
        <a:lstStyle/>
        <a:p>
          <a:endParaRPr lang="en-US"/>
        </a:p>
      </dgm:t>
    </dgm:pt>
    <dgm:pt modelId="{7E76B486-ADBE-184D-A9EE-F46BD78E43AC}" type="pres">
      <dgm:prSet presAssocID="{D6E9EDFC-715E-C64E-A430-DF5A2A80B7AC}" presName="linear" presStyleCnt="0">
        <dgm:presLayoutVars>
          <dgm:animLvl val="lvl"/>
          <dgm:resizeHandles val="exact"/>
        </dgm:presLayoutVars>
      </dgm:prSet>
      <dgm:spPr/>
    </dgm:pt>
    <dgm:pt modelId="{B9CDC872-E621-C949-97C0-AC3CB7508E52}" type="pres">
      <dgm:prSet presAssocID="{37AE7187-63B3-4A47-B91D-70D1211D4266}" presName="parentText" presStyleLbl="node1" presStyleIdx="0" presStyleCnt="5">
        <dgm:presLayoutVars>
          <dgm:chMax val="0"/>
          <dgm:bulletEnabled val="1"/>
        </dgm:presLayoutVars>
      </dgm:prSet>
      <dgm:spPr/>
    </dgm:pt>
    <dgm:pt modelId="{9AE6CAC6-C300-5B47-98F4-73E08E6E2784}" type="pres">
      <dgm:prSet presAssocID="{62C484FE-D3A8-CB44-BFFE-9D01D05F42AA}" presName="spacer" presStyleCnt="0"/>
      <dgm:spPr/>
    </dgm:pt>
    <dgm:pt modelId="{43967719-C64D-644C-B7F8-200BC6C4ABC4}" type="pres">
      <dgm:prSet presAssocID="{3F7521F5-B6E1-364B-8A01-9DCC31D2D13A}" presName="parentText" presStyleLbl="node1" presStyleIdx="1" presStyleCnt="5">
        <dgm:presLayoutVars>
          <dgm:chMax val="0"/>
          <dgm:bulletEnabled val="1"/>
        </dgm:presLayoutVars>
      </dgm:prSet>
      <dgm:spPr/>
    </dgm:pt>
    <dgm:pt modelId="{39F48D92-20B2-8B44-A35E-86EBFFC13656}" type="pres">
      <dgm:prSet presAssocID="{1967AE4F-B531-E14C-988D-00BE94BBCAE8}" presName="spacer" presStyleCnt="0"/>
      <dgm:spPr/>
    </dgm:pt>
    <dgm:pt modelId="{43BC64D5-11E6-264C-A848-C21B8EF60AE1}" type="pres">
      <dgm:prSet presAssocID="{1F3BD0AF-2571-4D47-99FC-99E7673E348B}" presName="parentText" presStyleLbl="node1" presStyleIdx="2" presStyleCnt="5">
        <dgm:presLayoutVars>
          <dgm:chMax val="0"/>
          <dgm:bulletEnabled val="1"/>
        </dgm:presLayoutVars>
      </dgm:prSet>
      <dgm:spPr/>
    </dgm:pt>
    <dgm:pt modelId="{830CF422-A7C3-F847-AE98-12ED3B2D7F30}" type="pres">
      <dgm:prSet presAssocID="{D31107AC-9987-C14A-A16D-6C0E25683E23}" presName="spacer" presStyleCnt="0"/>
      <dgm:spPr/>
    </dgm:pt>
    <dgm:pt modelId="{4F1A6846-B5BE-7042-AAAD-E87BE110C0EA}" type="pres">
      <dgm:prSet presAssocID="{B2AC0692-5BFA-C344-AB33-587A61C38A8F}" presName="parentText" presStyleLbl="node1" presStyleIdx="3" presStyleCnt="5">
        <dgm:presLayoutVars>
          <dgm:chMax val="0"/>
          <dgm:bulletEnabled val="1"/>
        </dgm:presLayoutVars>
      </dgm:prSet>
      <dgm:spPr/>
    </dgm:pt>
    <dgm:pt modelId="{B7C09D4C-9AB8-D94F-AD7E-ABBCEAFB8958}" type="pres">
      <dgm:prSet presAssocID="{B4EDACBD-840A-3447-B863-94C8678560E8}" presName="spacer" presStyleCnt="0"/>
      <dgm:spPr/>
    </dgm:pt>
    <dgm:pt modelId="{7F087EB6-D682-FB47-8173-FF93CB61EC25}" type="pres">
      <dgm:prSet presAssocID="{CB5B710A-7990-B84B-918C-6DA4F3137737}" presName="parentText" presStyleLbl="node1" presStyleIdx="4" presStyleCnt="5">
        <dgm:presLayoutVars>
          <dgm:chMax val="0"/>
          <dgm:bulletEnabled val="1"/>
        </dgm:presLayoutVars>
      </dgm:prSet>
      <dgm:spPr/>
    </dgm:pt>
  </dgm:ptLst>
  <dgm:cxnLst>
    <dgm:cxn modelId="{04BAAE1D-AD88-A44E-91A6-C68B2E49E191}" srcId="{D6E9EDFC-715E-C64E-A430-DF5A2A80B7AC}" destId="{CB5B710A-7990-B84B-918C-6DA4F3137737}" srcOrd="4" destOrd="0" parTransId="{F3F2E9F8-C617-7E42-8118-B2D5481D6C02}" sibTransId="{232C0B2C-6EF1-B44A-B09E-223C8EACD544}"/>
    <dgm:cxn modelId="{25A58246-02CC-3A48-A742-F0C5DA972EEB}" type="presOf" srcId="{1F3BD0AF-2571-4D47-99FC-99E7673E348B}" destId="{43BC64D5-11E6-264C-A848-C21B8EF60AE1}" srcOrd="0" destOrd="0" presId="urn:microsoft.com/office/officeart/2005/8/layout/vList2"/>
    <dgm:cxn modelId="{AFF35764-D8D5-FA49-A031-EC8ECCC2E27F}" type="presOf" srcId="{B2AC0692-5BFA-C344-AB33-587A61C38A8F}" destId="{4F1A6846-B5BE-7042-AAAD-E87BE110C0EA}" srcOrd="0" destOrd="0" presId="urn:microsoft.com/office/officeart/2005/8/layout/vList2"/>
    <dgm:cxn modelId="{451F7277-8E5E-7042-9AF9-85C5200E0886}" srcId="{D6E9EDFC-715E-C64E-A430-DF5A2A80B7AC}" destId="{37AE7187-63B3-4A47-B91D-70D1211D4266}" srcOrd="0" destOrd="0" parTransId="{30E47602-02FF-7848-AE07-4BD2890BD60F}" sibTransId="{62C484FE-D3A8-CB44-BFFE-9D01D05F42AA}"/>
    <dgm:cxn modelId="{BBCD0779-B1E3-6449-A26E-870BC8B1E918}" type="presOf" srcId="{CB5B710A-7990-B84B-918C-6DA4F3137737}" destId="{7F087EB6-D682-FB47-8173-FF93CB61EC25}" srcOrd="0" destOrd="0" presId="urn:microsoft.com/office/officeart/2005/8/layout/vList2"/>
    <dgm:cxn modelId="{0ED2797B-2751-9F4C-9AB4-6F2ED38A8030}" type="presOf" srcId="{D6E9EDFC-715E-C64E-A430-DF5A2A80B7AC}" destId="{7E76B486-ADBE-184D-A9EE-F46BD78E43AC}" srcOrd="0" destOrd="0" presId="urn:microsoft.com/office/officeart/2005/8/layout/vList2"/>
    <dgm:cxn modelId="{0E5889A0-286D-9643-9069-F36794A6EB68}" type="presOf" srcId="{37AE7187-63B3-4A47-B91D-70D1211D4266}" destId="{B9CDC872-E621-C949-97C0-AC3CB7508E52}" srcOrd="0" destOrd="0" presId="urn:microsoft.com/office/officeart/2005/8/layout/vList2"/>
    <dgm:cxn modelId="{C9B343B5-FA18-C84C-B2D9-7B9E73BA212F}" type="presOf" srcId="{3F7521F5-B6E1-364B-8A01-9DCC31D2D13A}" destId="{43967719-C64D-644C-B7F8-200BC6C4ABC4}" srcOrd="0" destOrd="0" presId="urn:microsoft.com/office/officeart/2005/8/layout/vList2"/>
    <dgm:cxn modelId="{21538EC2-A106-CA46-B5EF-F39C1DD853B1}" srcId="{D6E9EDFC-715E-C64E-A430-DF5A2A80B7AC}" destId="{B2AC0692-5BFA-C344-AB33-587A61C38A8F}" srcOrd="3" destOrd="0" parTransId="{2116F1D1-50DB-0E44-A2A7-6AD43AC78633}" sibTransId="{B4EDACBD-840A-3447-B863-94C8678560E8}"/>
    <dgm:cxn modelId="{7B86CACE-8712-5C45-882F-7A58784F2774}" srcId="{D6E9EDFC-715E-C64E-A430-DF5A2A80B7AC}" destId="{3F7521F5-B6E1-364B-8A01-9DCC31D2D13A}" srcOrd="1" destOrd="0" parTransId="{10830326-6C1D-4E4F-9DB8-D70C2ABD4BCD}" sibTransId="{1967AE4F-B531-E14C-988D-00BE94BBCAE8}"/>
    <dgm:cxn modelId="{AD7694E8-2F8B-0542-9AC2-53110C696DD0}" srcId="{D6E9EDFC-715E-C64E-A430-DF5A2A80B7AC}" destId="{1F3BD0AF-2571-4D47-99FC-99E7673E348B}" srcOrd="2" destOrd="0" parTransId="{ADE762F6-5A07-814D-A624-D15EBB2C85FF}" sibTransId="{D31107AC-9987-C14A-A16D-6C0E25683E23}"/>
    <dgm:cxn modelId="{D8BAF8DF-2348-4348-BC27-72F6E5B83A14}" type="presParOf" srcId="{7E76B486-ADBE-184D-A9EE-F46BD78E43AC}" destId="{B9CDC872-E621-C949-97C0-AC3CB7508E52}" srcOrd="0" destOrd="0" presId="urn:microsoft.com/office/officeart/2005/8/layout/vList2"/>
    <dgm:cxn modelId="{E9ECDD79-43AC-EC4D-95E7-E4D2A43B67FB}" type="presParOf" srcId="{7E76B486-ADBE-184D-A9EE-F46BD78E43AC}" destId="{9AE6CAC6-C300-5B47-98F4-73E08E6E2784}" srcOrd="1" destOrd="0" presId="urn:microsoft.com/office/officeart/2005/8/layout/vList2"/>
    <dgm:cxn modelId="{E8A49951-27AB-C44F-8BDB-790EA594FC1E}" type="presParOf" srcId="{7E76B486-ADBE-184D-A9EE-F46BD78E43AC}" destId="{43967719-C64D-644C-B7F8-200BC6C4ABC4}" srcOrd="2" destOrd="0" presId="urn:microsoft.com/office/officeart/2005/8/layout/vList2"/>
    <dgm:cxn modelId="{51C2D2F4-8E3F-0447-A435-E83A31C3B889}" type="presParOf" srcId="{7E76B486-ADBE-184D-A9EE-F46BD78E43AC}" destId="{39F48D92-20B2-8B44-A35E-86EBFFC13656}" srcOrd="3" destOrd="0" presId="urn:microsoft.com/office/officeart/2005/8/layout/vList2"/>
    <dgm:cxn modelId="{5703AC10-314E-E948-938F-D989F34861D5}" type="presParOf" srcId="{7E76B486-ADBE-184D-A9EE-F46BD78E43AC}" destId="{43BC64D5-11E6-264C-A848-C21B8EF60AE1}" srcOrd="4" destOrd="0" presId="urn:microsoft.com/office/officeart/2005/8/layout/vList2"/>
    <dgm:cxn modelId="{405DBAAF-4BE7-A24B-A9E5-0DBAC728D062}" type="presParOf" srcId="{7E76B486-ADBE-184D-A9EE-F46BD78E43AC}" destId="{830CF422-A7C3-F847-AE98-12ED3B2D7F30}" srcOrd="5" destOrd="0" presId="urn:microsoft.com/office/officeart/2005/8/layout/vList2"/>
    <dgm:cxn modelId="{EF66B3E0-C0E3-0445-8F51-E92FB1EF0A63}" type="presParOf" srcId="{7E76B486-ADBE-184D-A9EE-F46BD78E43AC}" destId="{4F1A6846-B5BE-7042-AAAD-E87BE110C0EA}" srcOrd="6" destOrd="0" presId="urn:microsoft.com/office/officeart/2005/8/layout/vList2"/>
    <dgm:cxn modelId="{263A1700-9E38-8E4D-BA14-097AAA76D646}" type="presParOf" srcId="{7E76B486-ADBE-184D-A9EE-F46BD78E43AC}" destId="{B7C09D4C-9AB8-D94F-AD7E-ABBCEAFB8958}" srcOrd="7" destOrd="0" presId="urn:microsoft.com/office/officeart/2005/8/layout/vList2"/>
    <dgm:cxn modelId="{898DCEFE-DA99-634C-9EB7-89615E5D0695}" type="presParOf" srcId="{7E76B486-ADBE-184D-A9EE-F46BD78E43AC}" destId="{7F087EB6-D682-FB47-8173-FF93CB61EC25}" srcOrd="8"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8AA7A7-A272-AE4A-BE10-5A5C8D9303F6}" type="doc">
      <dgm:prSet loTypeId="urn:microsoft.com/office/officeart/2005/8/layout/vList2" loCatId="list" qsTypeId="urn:microsoft.com/office/officeart/2005/8/quickstyle/3d1" qsCatId="3D" csTypeId="urn:microsoft.com/office/officeart/2005/8/colors/colorful1" csCatId="colorful"/>
      <dgm:spPr/>
      <dgm:t>
        <a:bodyPr/>
        <a:lstStyle/>
        <a:p>
          <a:endParaRPr lang="en-US"/>
        </a:p>
      </dgm:t>
    </dgm:pt>
    <dgm:pt modelId="{62B06D47-97A0-4345-ADA6-ACA2A9D10384}">
      <dgm:prSet/>
      <dgm:spPr/>
      <dgm:t>
        <a:bodyPr/>
        <a:lstStyle/>
        <a:p>
          <a:r>
            <a:rPr lang="en-US" b="1"/>
            <a:t>Exploratory Analysis Approach</a:t>
          </a:r>
          <a:endParaRPr lang="en-US"/>
        </a:p>
      </dgm:t>
    </dgm:pt>
    <dgm:pt modelId="{1A32161B-F593-E14B-BA66-6B440E1B8E13}" type="parTrans" cxnId="{BABE00C4-491E-1C4F-9506-9034FD459EC2}">
      <dgm:prSet/>
      <dgm:spPr/>
      <dgm:t>
        <a:bodyPr/>
        <a:lstStyle/>
        <a:p>
          <a:endParaRPr lang="en-US"/>
        </a:p>
      </dgm:t>
    </dgm:pt>
    <dgm:pt modelId="{729C9CA6-BCFE-A541-997A-423A1C100757}" type="sibTrans" cxnId="{BABE00C4-491E-1C4F-9506-9034FD459EC2}">
      <dgm:prSet/>
      <dgm:spPr/>
      <dgm:t>
        <a:bodyPr/>
        <a:lstStyle/>
        <a:p>
          <a:endParaRPr lang="en-US"/>
        </a:p>
      </dgm:t>
    </dgm:pt>
    <dgm:pt modelId="{5105B337-A662-9A4D-8DCC-AC86AA1A668B}" type="pres">
      <dgm:prSet presAssocID="{938AA7A7-A272-AE4A-BE10-5A5C8D9303F6}" presName="linear" presStyleCnt="0">
        <dgm:presLayoutVars>
          <dgm:animLvl val="lvl"/>
          <dgm:resizeHandles val="exact"/>
        </dgm:presLayoutVars>
      </dgm:prSet>
      <dgm:spPr/>
    </dgm:pt>
    <dgm:pt modelId="{4D500004-5908-C942-875B-D5457C5702AA}" type="pres">
      <dgm:prSet presAssocID="{62B06D47-97A0-4345-ADA6-ACA2A9D10384}" presName="parentText" presStyleLbl="node1" presStyleIdx="0" presStyleCnt="1">
        <dgm:presLayoutVars>
          <dgm:chMax val="0"/>
          <dgm:bulletEnabled val="1"/>
        </dgm:presLayoutVars>
      </dgm:prSet>
      <dgm:spPr/>
    </dgm:pt>
  </dgm:ptLst>
  <dgm:cxnLst>
    <dgm:cxn modelId="{5205BB0A-2FB4-8F41-A8B5-87977476F44D}" type="presOf" srcId="{62B06D47-97A0-4345-ADA6-ACA2A9D10384}" destId="{4D500004-5908-C942-875B-D5457C5702AA}" srcOrd="0" destOrd="0" presId="urn:microsoft.com/office/officeart/2005/8/layout/vList2"/>
    <dgm:cxn modelId="{73203B67-D745-5D4F-8B66-8F3D31EA2271}" type="presOf" srcId="{938AA7A7-A272-AE4A-BE10-5A5C8D9303F6}" destId="{5105B337-A662-9A4D-8DCC-AC86AA1A668B}" srcOrd="0" destOrd="0" presId="urn:microsoft.com/office/officeart/2005/8/layout/vList2"/>
    <dgm:cxn modelId="{BABE00C4-491E-1C4F-9506-9034FD459EC2}" srcId="{938AA7A7-A272-AE4A-BE10-5A5C8D9303F6}" destId="{62B06D47-97A0-4345-ADA6-ACA2A9D10384}" srcOrd="0" destOrd="0" parTransId="{1A32161B-F593-E14B-BA66-6B440E1B8E13}" sibTransId="{729C9CA6-BCFE-A541-997A-423A1C100757}"/>
    <dgm:cxn modelId="{9738D4AA-0F7F-D44A-8BBF-49F142F80294}" type="presParOf" srcId="{5105B337-A662-9A4D-8DCC-AC86AA1A668B}" destId="{4D500004-5908-C942-875B-D5457C5702AA}"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32DAA4-1FB2-7549-8E8E-E70F2148C31C}" type="doc">
      <dgm:prSet loTypeId="urn:microsoft.com/office/officeart/2005/8/layout/vList2" loCatId="list" qsTypeId="urn:microsoft.com/office/officeart/2005/8/quickstyle/3d1" qsCatId="3D" csTypeId="urn:microsoft.com/office/officeart/2005/8/colors/colorful4" csCatId="colorful"/>
      <dgm:spPr/>
      <dgm:t>
        <a:bodyPr/>
        <a:lstStyle/>
        <a:p>
          <a:endParaRPr lang="en-US"/>
        </a:p>
      </dgm:t>
    </dgm:pt>
    <dgm:pt modelId="{679350F5-B436-8642-A7A2-ED22A3623692}">
      <dgm:prSet/>
      <dgm:spPr/>
      <dgm:t>
        <a:bodyPr/>
        <a:lstStyle/>
        <a:p>
          <a:r>
            <a:rPr lang="en-US"/>
            <a:t>Data cleaning and preparation steps </a:t>
          </a:r>
        </a:p>
      </dgm:t>
    </dgm:pt>
    <dgm:pt modelId="{D065AF4A-0923-1F48-A950-A22D2A36082B}" type="parTrans" cxnId="{EA0A79EE-4FB2-634A-B157-B73416ABD24A}">
      <dgm:prSet/>
      <dgm:spPr/>
      <dgm:t>
        <a:bodyPr/>
        <a:lstStyle/>
        <a:p>
          <a:endParaRPr lang="en-US"/>
        </a:p>
      </dgm:t>
    </dgm:pt>
    <dgm:pt modelId="{8726A17E-228F-2D4F-B7F2-EE006EE364D9}" type="sibTrans" cxnId="{EA0A79EE-4FB2-634A-B157-B73416ABD24A}">
      <dgm:prSet/>
      <dgm:spPr/>
      <dgm:t>
        <a:bodyPr/>
        <a:lstStyle/>
        <a:p>
          <a:endParaRPr lang="en-US"/>
        </a:p>
      </dgm:t>
    </dgm:pt>
    <dgm:pt modelId="{1101A0B3-1887-334A-9570-14932EB58255}">
      <dgm:prSet/>
      <dgm:spPr/>
      <dgm:t>
        <a:bodyPr/>
        <a:lstStyle/>
        <a:p>
          <a:r>
            <a:rPr lang="en-US"/>
            <a:t>Variables examined </a:t>
          </a:r>
        </a:p>
      </dgm:t>
    </dgm:pt>
    <dgm:pt modelId="{96FC6855-71D3-C945-B59A-5B6F993E7BC9}" type="parTrans" cxnId="{1562CC19-7C1C-B84E-8896-669EF884482F}">
      <dgm:prSet/>
      <dgm:spPr/>
      <dgm:t>
        <a:bodyPr/>
        <a:lstStyle/>
        <a:p>
          <a:endParaRPr lang="en-US"/>
        </a:p>
      </dgm:t>
    </dgm:pt>
    <dgm:pt modelId="{2C0B18BB-09BD-ED43-8057-87843E30C049}" type="sibTrans" cxnId="{1562CC19-7C1C-B84E-8896-669EF884482F}">
      <dgm:prSet/>
      <dgm:spPr/>
      <dgm:t>
        <a:bodyPr/>
        <a:lstStyle/>
        <a:p>
          <a:endParaRPr lang="en-US"/>
        </a:p>
      </dgm:t>
    </dgm:pt>
    <dgm:pt modelId="{D1C02C24-AE0B-2C45-A6AE-8F4914B6B837}">
      <dgm:prSet/>
      <dgm:spPr/>
      <dgm:t>
        <a:bodyPr/>
        <a:lstStyle/>
        <a:p>
          <a:r>
            <a:rPr lang="en-US"/>
            <a:t>Analysis methods </a:t>
          </a:r>
        </a:p>
      </dgm:t>
    </dgm:pt>
    <dgm:pt modelId="{1AF78A05-F201-3E42-BEA7-3AA673930444}" type="parTrans" cxnId="{E53C26A9-2355-DA41-97DC-7A677C369A72}">
      <dgm:prSet/>
      <dgm:spPr/>
      <dgm:t>
        <a:bodyPr/>
        <a:lstStyle/>
        <a:p>
          <a:endParaRPr lang="en-US"/>
        </a:p>
      </dgm:t>
    </dgm:pt>
    <dgm:pt modelId="{6735ABEB-0EC1-D44E-B3DD-99B9857ED2DA}" type="sibTrans" cxnId="{E53C26A9-2355-DA41-97DC-7A677C369A72}">
      <dgm:prSet/>
      <dgm:spPr/>
      <dgm:t>
        <a:bodyPr/>
        <a:lstStyle/>
        <a:p>
          <a:endParaRPr lang="en-US"/>
        </a:p>
      </dgm:t>
    </dgm:pt>
    <dgm:pt modelId="{18148409-7504-3243-AF96-C3D9B5034190}">
      <dgm:prSet/>
      <dgm:spPr/>
      <dgm:t>
        <a:bodyPr/>
        <a:lstStyle/>
        <a:p>
          <a:r>
            <a:rPr lang="en-US"/>
            <a:t>Brief note on feature engineering</a:t>
          </a:r>
        </a:p>
      </dgm:t>
    </dgm:pt>
    <dgm:pt modelId="{82D445B2-026C-B249-A194-139EA933B593}" type="parTrans" cxnId="{D087ED07-E5B3-3B4F-A6D4-CF2F88A39F4A}">
      <dgm:prSet/>
      <dgm:spPr/>
      <dgm:t>
        <a:bodyPr/>
        <a:lstStyle/>
        <a:p>
          <a:endParaRPr lang="en-US"/>
        </a:p>
      </dgm:t>
    </dgm:pt>
    <dgm:pt modelId="{083C72F3-2350-9C45-8C15-068B41018016}" type="sibTrans" cxnId="{D087ED07-E5B3-3B4F-A6D4-CF2F88A39F4A}">
      <dgm:prSet/>
      <dgm:spPr/>
      <dgm:t>
        <a:bodyPr/>
        <a:lstStyle/>
        <a:p>
          <a:endParaRPr lang="en-US"/>
        </a:p>
      </dgm:t>
    </dgm:pt>
    <dgm:pt modelId="{A1F4A6A5-A9C2-BA49-9B17-7B9519657259}" type="pres">
      <dgm:prSet presAssocID="{F632DAA4-1FB2-7549-8E8E-E70F2148C31C}" presName="linear" presStyleCnt="0">
        <dgm:presLayoutVars>
          <dgm:animLvl val="lvl"/>
          <dgm:resizeHandles val="exact"/>
        </dgm:presLayoutVars>
      </dgm:prSet>
      <dgm:spPr/>
    </dgm:pt>
    <dgm:pt modelId="{11646829-3A5E-2145-ABCE-BD94462F413A}" type="pres">
      <dgm:prSet presAssocID="{679350F5-B436-8642-A7A2-ED22A3623692}" presName="parentText" presStyleLbl="node1" presStyleIdx="0" presStyleCnt="4">
        <dgm:presLayoutVars>
          <dgm:chMax val="0"/>
          <dgm:bulletEnabled val="1"/>
        </dgm:presLayoutVars>
      </dgm:prSet>
      <dgm:spPr/>
    </dgm:pt>
    <dgm:pt modelId="{AE794D9F-B26B-5A44-A876-75DFEE50C730}" type="pres">
      <dgm:prSet presAssocID="{8726A17E-228F-2D4F-B7F2-EE006EE364D9}" presName="spacer" presStyleCnt="0"/>
      <dgm:spPr/>
    </dgm:pt>
    <dgm:pt modelId="{18F44528-8FC9-584C-96F3-59D32CC7957E}" type="pres">
      <dgm:prSet presAssocID="{1101A0B3-1887-334A-9570-14932EB58255}" presName="parentText" presStyleLbl="node1" presStyleIdx="1" presStyleCnt="4">
        <dgm:presLayoutVars>
          <dgm:chMax val="0"/>
          <dgm:bulletEnabled val="1"/>
        </dgm:presLayoutVars>
      </dgm:prSet>
      <dgm:spPr/>
    </dgm:pt>
    <dgm:pt modelId="{6B4A0D73-5C7A-A14B-9080-33E0E8F56CC9}" type="pres">
      <dgm:prSet presAssocID="{2C0B18BB-09BD-ED43-8057-87843E30C049}" presName="spacer" presStyleCnt="0"/>
      <dgm:spPr/>
    </dgm:pt>
    <dgm:pt modelId="{30475A0B-08CD-C747-9620-C25B17CC3547}" type="pres">
      <dgm:prSet presAssocID="{D1C02C24-AE0B-2C45-A6AE-8F4914B6B837}" presName="parentText" presStyleLbl="node1" presStyleIdx="2" presStyleCnt="4">
        <dgm:presLayoutVars>
          <dgm:chMax val="0"/>
          <dgm:bulletEnabled val="1"/>
        </dgm:presLayoutVars>
      </dgm:prSet>
      <dgm:spPr/>
    </dgm:pt>
    <dgm:pt modelId="{9282A84A-A7F8-F94E-A3AD-FFB91365771B}" type="pres">
      <dgm:prSet presAssocID="{6735ABEB-0EC1-D44E-B3DD-99B9857ED2DA}" presName="spacer" presStyleCnt="0"/>
      <dgm:spPr/>
    </dgm:pt>
    <dgm:pt modelId="{6FC9A2B6-B2C4-8648-8F74-59021E2BA1A1}" type="pres">
      <dgm:prSet presAssocID="{18148409-7504-3243-AF96-C3D9B5034190}" presName="parentText" presStyleLbl="node1" presStyleIdx="3" presStyleCnt="4">
        <dgm:presLayoutVars>
          <dgm:chMax val="0"/>
          <dgm:bulletEnabled val="1"/>
        </dgm:presLayoutVars>
      </dgm:prSet>
      <dgm:spPr/>
    </dgm:pt>
  </dgm:ptLst>
  <dgm:cxnLst>
    <dgm:cxn modelId="{D087ED07-E5B3-3B4F-A6D4-CF2F88A39F4A}" srcId="{F632DAA4-1FB2-7549-8E8E-E70F2148C31C}" destId="{18148409-7504-3243-AF96-C3D9B5034190}" srcOrd="3" destOrd="0" parTransId="{82D445B2-026C-B249-A194-139EA933B593}" sibTransId="{083C72F3-2350-9C45-8C15-068B41018016}"/>
    <dgm:cxn modelId="{1562CC19-7C1C-B84E-8896-669EF884482F}" srcId="{F632DAA4-1FB2-7549-8E8E-E70F2148C31C}" destId="{1101A0B3-1887-334A-9570-14932EB58255}" srcOrd="1" destOrd="0" parTransId="{96FC6855-71D3-C945-B59A-5B6F993E7BC9}" sibTransId="{2C0B18BB-09BD-ED43-8057-87843E30C049}"/>
    <dgm:cxn modelId="{D605FE63-CD08-8444-9980-3BA1C2A95444}" type="presOf" srcId="{F632DAA4-1FB2-7549-8E8E-E70F2148C31C}" destId="{A1F4A6A5-A9C2-BA49-9B17-7B9519657259}" srcOrd="0" destOrd="0" presId="urn:microsoft.com/office/officeart/2005/8/layout/vList2"/>
    <dgm:cxn modelId="{BDD72581-A75C-6540-8247-67A87CCC915A}" type="presOf" srcId="{D1C02C24-AE0B-2C45-A6AE-8F4914B6B837}" destId="{30475A0B-08CD-C747-9620-C25B17CC3547}" srcOrd="0" destOrd="0" presId="urn:microsoft.com/office/officeart/2005/8/layout/vList2"/>
    <dgm:cxn modelId="{4371C183-AC9D-7940-9871-003F82653E40}" type="presOf" srcId="{1101A0B3-1887-334A-9570-14932EB58255}" destId="{18F44528-8FC9-584C-96F3-59D32CC7957E}" srcOrd="0" destOrd="0" presId="urn:microsoft.com/office/officeart/2005/8/layout/vList2"/>
    <dgm:cxn modelId="{302E1D99-5568-6A40-9120-3390BF6B4EA0}" type="presOf" srcId="{679350F5-B436-8642-A7A2-ED22A3623692}" destId="{11646829-3A5E-2145-ABCE-BD94462F413A}" srcOrd="0" destOrd="0" presId="urn:microsoft.com/office/officeart/2005/8/layout/vList2"/>
    <dgm:cxn modelId="{96F31FA9-64E3-9D4C-B108-96D762B0B84B}" type="presOf" srcId="{18148409-7504-3243-AF96-C3D9B5034190}" destId="{6FC9A2B6-B2C4-8648-8F74-59021E2BA1A1}" srcOrd="0" destOrd="0" presId="urn:microsoft.com/office/officeart/2005/8/layout/vList2"/>
    <dgm:cxn modelId="{E53C26A9-2355-DA41-97DC-7A677C369A72}" srcId="{F632DAA4-1FB2-7549-8E8E-E70F2148C31C}" destId="{D1C02C24-AE0B-2C45-A6AE-8F4914B6B837}" srcOrd="2" destOrd="0" parTransId="{1AF78A05-F201-3E42-BEA7-3AA673930444}" sibTransId="{6735ABEB-0EC1-D44E-B3DD-99B9857ED2DA}"/>
    <dgm:cxn modelId="{EA0A79EE-4FB2-634A-B157-B73416ABD24A}" srcId="{F632DAA4-1FB2-7549-8E8E-E70F2148C31C}" destId="{679350F5-B436-8642-A7A2-ED22A3623692}" srcOrd="0" destOrd="0" parTransId="{D065AF4A-0923-1F48-A950-A22D2A36082B}" sibTransId="{8726A17E-228F-2D4F-B7F2-EE006EE364D9}"/>
    <dgm:cxn modelId="{8D8C285D-3DE0-854D-A7D1-BBDC1B2880AD}" type="presParOf" srcId="{A1F4A6A5-A9C2-BA49-9B17-7B9519657259}" destId="{11646829-3A5E-2145-ABCE-BD94462F413A}" srcOrd="0" destOrd="0" presId="urn:microsoft.com/office/officeart/2005/8/layout/vList2"/>
    <dgm:cxn modelId="{0B99279D-434B-DB4C-844C-3B842ABD6F44}" type="presParOf" srcId="{A1F4A6A5-A9C2-BA49-9B17-7B9519657259}" destId="{AE794D9F-B26B-5A44-A876-75DFEE50C730}" srcOrd="1" destOrd="0" presId="urn:microsoft.com/office/officeart/2005/8/layout/vList2"/>
    <dgm:cxn modelId="{A4300783-F755-5E4B-B987-AEFF12C772CE}" type="presParOf" srcId="{A1F4A6A5-A9C2-BA49-9B17-7B9519657259}" destId="{18F44528-8FC9-584C-96F3-59D32CC7957E}" srcOrd="2" destOrd="0" presId="urn:microsoft.com/office/officeart/2005/8/layout/vList2"/>
    <dgm:cxn modelId="{BB32DA65-92AA-FF43-9153-698F19DBC118}" type="presParOf" srcId="{A1F4A6A5-A9C2-BA49-9B17-7B9519657259}" destId="{6B4A0D73-5C7A-A14B-9080-33E0E8F56CC9}" srcOrd="3" destOrd="0" presId="urn:microsoft.com/office/officeart/2005/8/layout/vList2"/>
    <dgm:cxn modelId="{23B2622C-C223-2B42-B76A-4E6F5AB182F2}" type="presParOf" srcId="{A1F4A6A5-A9C2-BA49-9B17-7B9519657259}" destId="{30475A0B-08CD-C747-9620-C25B17CC3547}" srcOrd="4" destOrd="0" presId="urn:microsoft.com/office/officeart/2005/8/layout/vList2"/>
    <dgm:cxn modelId="{A7E658D8-B327-2545-8FFF-5C7EE8248737}" type="presParOf" srcId="{A1F4A6A5-A9C2-BA49-9B17-7B9519657259}" destId="{9282A84A-A7F8-F94E-A3AD-FFB91365771B}" srcOrd="5" destOrd="0" presId="urn:microsoft.com/office/officeart/2005/8/layout/vList2"/>
    <dgm:cxn modelId="{FB27F520-5681-444F-8DEC-8C246B41C6BA}" type="presParOf" srcId="{A1F4A6A5-A9C2-BA49-9B17-7B9519657259}" destId="{6FC9A2B6-B2C4-8648-8F74-59021E2BA1A1}" srcOrd="6"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C5E41BE-2AA1-8C47-B65B-0018533BAB62}"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US"/>
        </a:p>
      </dgm:t>
    </dgm:pt>
    <dgm:pt modelId="{599C8DA3-6B17-B34B-AA9C-8A70C0FA0B18}">
      <dgm:prSet/>
      <dgm:spPr/>
      <dgm:t>
        <a:bodyPr/>
        <a:lstStyle/>
        <a:p>
          <a:r>
            <a:rPr lang="en-US" b="1"/>
            <a:t>Top Factors Driving Attrition</a:t>
          </a:r>
          <a:endParaRPr lang="en-US"/>
        </a:p>
      </dgm:t>
    </dgm:pt>
    <dgm:pt modelId="{712A7669-12A9-0C47-A949-ED16CB35A37F}" type="parTrans" cxnId="{B5ABF197-00C5-0449-B7EA-1FFB20484325}">
      <dgm:prSet/>
      <dgm:spPr/>
      <dgm:t>
        <a:bodyPr/>
        <a:lstStyle/>
        <a:p>
          <a:endParaRPr lang="en-US"/>
        </a:p>
      </dgm:t>
    </dgm:pt>
    <dgm:pt modelId="{C13BDF7D-3AF1-8E42-9EDA-4475CA2BA3D8}" type="sibTrans" cxnId="{B5ABF197-00C5-0449-B7EA-1FFB20484325}">
      <dgm:prSet/>
      <dgm:spPr/>
      <dgm:t>
        <a:bodyPr/>
        <a:lstStyle/>
        <a:p>
          <a:endParaRPr lang="en-US"/>
        </a:p>
      </dgm:t>
    </dgm:pt>
    <dgm:pt modelId="{131C3C73-5D0C-0C40-95F0-06A06FA693D3}" type="pres">
      <dgm:prSet presAssocID="{2C5E41BE-2AA1-8C47-B65B-0018533BAB62}" presName="linear" presStyleCnt="0">
        <dgm:presLayoutVars>
          <dgm:animLvl val="lvl"/>
          <dgm:resizeHandles val="exact"/>
        </dgm:presLayoutVars>
      </dgm:prSet>
      <dgm:spPr/>
    </dgm:pt>
    <dgm:pt modelId="{6F5B6824-5520-D94C-B665-F05C69882B10}" type="pres">
      <dgm:prSet presAssocID="{599C8DA3-6B17-B34B-AA9C-8A70C0FA0B18}" presName="parentText" presStyleLbl="node1" presStyleIdx="0" presStyleCnt="1">
        <dgm:presLayoutVars>
          <dgm:chMax val="0"/>
          <dgm:bulletEnabled val="1"/>
        </dgm:presLayoutVars>
      </dgm:prSet>
      <dgm:spPr/>
    </dgm:pt>
  </dgm:ptLst>
  <dgm:cxnLst>
    <dgm:cxn modelId="{B5ABF197-00C5-0449-B7EA-1FFB20484325}" srcId="{2C5E41BE-2AA1-8C47-B65B-0018533BAB62}" destId="{599C8DA3-6B17-B34B-AA9C-8A70C0FA0B18}" srcOrd="0" destOrd="0" parTransId="{712A7669-12A9-0C47-A949-ED16CB35A37F}" sibTransId="{C13BDF7D-3AF1-8E42-9EDA-4475CA2BA3D8}"/>
    <dgm:cxn modelId="{382E3BB1-6DF0-3A4F-B017-DAE15583DE89}" type="presOf" srcId="{599C8DA3-6B17-B34B-AA9C-8A70C0FA0B18}" destId="{6F5B6824-5520-D94C-B665-F05C69882B10}" srcOrd="0" destOrd="0" presId="urn:microsoft.com/office/officeart/2005/8/layout/vList2"/>
    <dgm:cxn modelId="{984432D7-4AF3-9E46-A01E-84141E54C54E}" type="presOf" srcId="{2C5E41BE-2AA1-8C47-B65B-0018533BAB62}" destId="{131C3C73-5D0C-0C40-95F0-06A06FA693D3}" srcOrd="0" destOrd="0" presId="urn:microsoft.com/office/officeart/2005/8/layout/vList2"/>
    <dgm:cxn modelId="{2BE8A2D5-1943-844A-AD9C-BCA82F715218}" type="presParOf" srcId="{131C3C73-5D0C-0C40-95F0-06A06FA693D3}" destId="{6F5B6824-5520-D94C-B665-F05C69882B1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FB0EA0-7372-7E41-AE79-D81DF0B2FEE9}"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93E5E1B0-442B-CA45-808D-011C0A625BAF}">
      <dgm:prSet/>
      <dgm:spPr/>
      <dgm:t>
        <a:bodyPr/>
        <a:lstStyle/>
        <a:p>
          <a:r>
            <a:rPr lang="en-US"/>
            <a:t>Factor #1 - Overtime</a:t>
          </a:r>
        </a:p>
      </dgm:t>
    </dgm:pt>
    <dgm:pt modelId="{E7649AC3-D722-9643-934E-5AD4CF5697E9}" type="parTrans" cxnId="{0920437C-1734-574C-9E68-BE8F59A7CEEA}">
      <dgm:prSet/>
      <dgm:spPr/>
      <dgm:t>
        <a:bodyPr/>
        <a:lstStyle/>
        <a:p>
          <a:endParaRPr lang="en-US"/>
        </a:p>
      </dgm:t>
    </dgm:pt>
    <dgm:pt modelId="{5E18C7AC-79ED-1943-820E-FEF27FCFA6E2}" type="sibTrans" cxnId="{0920437C-1734-574C-9E68-BE8F59A7CEEA}">
      <dgm:prSet/>
      <dgm:spPr/>
      <dgm:t>
        <a:bodyPr/>
        <a:lstStyle/>
        <a:p>
          <a:endParaRPr lang="en-US"/>
        </a:p>
      </dgm:t>
    </dgm:pt>
    <dgm:pt modelId="{1A9C1E3A-96B6-EC4E-85D9-7D2A0F5411DE}" type="pres">
      <dgm:prSet presAssocID="{00FB0EA0-7372-7E41-AE79-D81DF0B2FEE9}" presName="linear" presStyleCnt="0">
        <dgm:presLayoutVars>
          <dgm:animLvl val="lvl"/>
          <dgm:resizeHandles val="exact"/>
        </dgm:presLayoutVars>
      </dgm:prSet>
      <dgm:spPr/>
    </dgm:pt>
    <dgm:pt modelId="{9EB73762-55DD-FC45-ABFE-BDEB0BB7D16D}" type="pres">
      <dgm:prSet presAssocID="{93E5E1B0-442B-CA45-808D-011C0A625BAF}" presName="parentText" presStyleLbl="node1" presStyleIdx="0" presStyleCnt="1">
        <dgm:presLayoutVars>
          <dgm:chMax val="0"/>
          <dgm:bulletEnabled val="1"/>
        </dgm:presLayoutVars>
      </dgm:prSet>
      <dgm:spPr/>
    </dgm:pt>
  </dgm:ptLst>
  <dgm:cxnLst>
    <dgm:cxn modelId="{0920437C-1734-574C-9E68-BE8F59A7CEEA}" srcId="{00FB0EA0-7372-7E41-AE79-D81DF0B2FEE9}" destId="{93E5E1B0-442B-CA45-808D-011C0A625BAF}" srcOrd="0" destOrd="0" parTransId="{E7649AC3-D722-9643-934E-5AD4CF5697E9}" sibTransId="{5E18C7AC-79ED-1943-820E-FEF27FCFA6E2}"/>
    <dgm:cxn modelId="{4237EC8F-673B-6144-8207-5229E7B769E2}" type="presOf" srcId="{93E5E1B0-442B-CA45-808D-011C0A625BAF}" destId="{9EB73762-55DD-FC45-ABFE-BDEB0BB7D16D}" srcOrd="0" destOrd="0" presId="urn:microsoft.com/office/officeart/2005/8/layout/vList2"/>
    <dgm:cxn modelId="{CC5593D8-1404-3B4E-B060-E83BE0FECBC7}" type="presOf" srcId="{00FB0EA0-7372-7E41-AE79-D81DF0B2FEE9}" destId="{1A9C1E3A-96B6-EC4E-85D9-7D2A0F5411DE}" srcOrd="0" destOrd="0" presId="urn:microsoft.com/office/officeart/2005/8/layout/vList2"/>
    <dgm:cxn modelId="{A436B568-B31D-ED4B-A5E4-170F55B17867}" type="presParOf" srcId="{1A9C1E3A-96B6-EC4E-85D9-7D2A0F5411DE}" destId="{9EB73762-55DD-FC45-ABFE-BDEB0BB7D16D}"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3155E9-8C58-4617-81F2-DA6DBE7489F6}"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US"/>
        </a:p>
      </dgm:t>
    </dgm:pt>
    <dgm:pt modelId="{0B802E15-BE54-4A8A-9B20-1415A791C1AC}">
      <dgm:prSet/>
      <dgm:spPr/>
      <dgm:t>
        <a:bodyPr/>
        <a:lstStyle/>
        <a:p>
          <a:r>
            <a:rPr lang="en-US" dirty="0"/>
            <a:t>31.7% attrition for employees working overtime vs. 9.7% for those who don’t </a:t>
          </a:r>
        </a:p>
      </dgm:t>
    </dgm:pt>
    <dgm:pt modelId="{6B69020E-0497-4757-8462-C3BF0003164B}" type="parTrans" cxnId="{F1CCEFBC-138C-4445-BBB9-5D2F2709D3A7}">
      <dgm:prSet/>
      <dgm:spPr/>
      <dgm:t>
        <a:bodyPr/>
        <a:lstStyle/>
        <a:p>
          <a:endParaRPr lang="en-US"/>
        </a:p>
      </dgm:t>
    </dgm:pt>
    <dgm:pt modelId="{F8F73E29-C154-420B-AA27-2197A2A82C41}" type="sibTrans" cxnId="{F1CCEFBC-138C-4445-BBB9-5D2F2709D3A7}">
      <dgm:prSet/>
      <dgm:spPr/>
      <dgm:t>
        <a:bodyPr/>
        <a:lstStyle/>
        <a:p>
          <a:endParaRPr lang="en-US"/>
        </a:p>
      </dgm:t>
    </dgm:pt>
    <dgm:pt modelId="{E59452C9-DB84-48C8-A839-ED987D871B23}">
      <dgm:prSet/>
      <dgm:spPr/>
      <dgm:t>
        <a:bodyPr/>
        <a:lstStyle/>
        <a:p>
          <a:r>
            <a:rPr lang="en-US" dirty="0"/>
            <a:t>This represents a 3.3× higher attrition risk </a:t>
          </a:r>
        </a:p>
      </dgm:t>
    </dgm:pt>
    <dgm:pt modelId="{768137BA-6313-4F62-A1AC-589E6F225EA7}" type="parTrans" cxnId="{FBE0B8C6-CA4A-4513-AA75-7C56176F4B9F}">
      <dgm:prSet/>
      <dgm:spPr/>
      <dgm:t>
        <a:bodyPr/>
        <a:lstStyle/>
        <a:p>
          <a:endParaRPr lang="en-US"/>
        </a:p>
      </dgm:t>
    </dgm:pt>
    <dgm:pt modelId="{385B5F09-CB9B-4BC1-8E80-F60E93F2DF7D}" type="sibTrans" cxnId="{FBE0B8C6-CA4A-4513-AA75-7C56176F4B9F}">
      <dgm:prSet/>
      <dgm:spPr/>
      <dgm:t>
        <a:bodyPr/>
        <a:lstStyle/>
        <a:p>
          <a:endParaRPr lang="en-US"/>
        </a:p>
      </dgm:t>
    </dgm:pt>
    <dgm:pt modelId="{457ED452-97B8-42EB-B08E-EF0A6B8EDD64}">
      <dgm:prSet/>
      <dgm:spPr/>
      <dgm:t>
        <a:bodyPr/>
        <a:lstStyle/>
        <a:p>
          <a:r>
            <a:rPr lang="en-US" dirty="0"/>
            <a:t>The results suggest that employees who work overtime are at higher risk for attrition, regardless of role. More analysis is required, however, for a deeper understanding of the overtime and attrition relationship.   </a:t>
          </a:r>
        </a:p>
      </dgm:t>
    </dgm:pt>
    <dgm:pt modelId="{18C12DD8-8BB5-45BC-8AE8-43B7D382F039}" type="parTrans" cxnId="{F30E8C36-7B13-4642-A776-7D9979121F4C}">
      <dgm:prSet/>
      <dgm:spPr/>
      <dgm:t>
        <a:bodyPr/>
        <a:lstStyle/>
        <a:p>
          <a:endParaRPr lang="en-US"/>
        </a:p>
      </dgm:t>
    </dgm:pt>
    <dgm:pt modelId="{561AA62B-EE8A-4AFD-B5AF-F59639F2F655}" type="sibTrans" cxnId="{F30E8C36-7B13-4642-A776-7D9979121F4C}">
      <dgm:prSet/>
      <dgm:spPr/>
      <dgm:t>
        <a:bodyPr/>
        <a:lstStyle/>
        <a:p>
          <a:endParaRPr lang="en-US"/>
        </a:p>
      </dgm:t>
    </dgm:pt>
    <dgm:pt modelId="{9F56F42C-0FFA-0442-BE04-1A6F0B66AC0B}" type="pres">
      <dgm:prSet presAssocID="{F63155E9-8C58-4617-81F2-DA6DBE7489F6}" presName="linear" presStyleCnt="0">
        <dgm:presLayoutVars>
          <dgm:animLvl val="lvl"/>
          <dgm:resizeHandles val="exact"/>
        </dgm:presLayoutVars>
      </dgm:prSet>
      <dgm:spPr/>
    </dgm:pt>
    <dgm:pt modelId="{A214A25E-143B-FF48-A7F2-8FBA99EA76EB}" type="pres">
      <dgm:prSet presAssocID="{0B802E15-BE54-4A8A-9B20-1415A791C1AC}" presName="parentText" presStyleLbl="node1" presStyleIdx="0" presStyleCnt="3">
        <dgm:presLayoutVars>
          <dgm:chMax val="0"/>
          <dgm:bulletEnabled val="1"/>
        </dgm:presLayoutVars>
      </dgm:prSet>
      <dgm:spPr/>
    </dgm:pt>
    <dgm:pt modelId="{144CCF14-AF05-E944-A297-E27721383D9A}" type="pres">
      <dgm:prSet presAssocID="{F8F73E29-C154-420B-AA27-2197A2A82C41}" presName="spacer" presStyleCnt="0"/>
      <dgm:spPr/>
    </dgm:pt>
    <dgm:pt modelId="{7F32A935-17C8-5443-8B62-2A15691DC730}" type="pres">
      <dgm:prSet presAssocID="{E59452C9-DB84-48C8-A839-ED987D871B23}" presName="parentText" presStyleLbl="node1" presStyleIdx="1" presStyleCnt="3">
        <dgm:presLayoutVars>
          <dgm:chMax val="0"/>
          <dgm:bulletEnabled val="1"/>
        </dgm:presLayoutVars>
      </dgm:prSet>
      <dgm:spPr/>
    </dgm:pt>
    <dgm:pt modelId="{4134B324-B05C-AE48-A0CC-EDD460F71A3E}" type="pres">
      <dgm:prSet presAssocID="{385B5F09-CB9B-4BC1-8E80-F60E93F2DF7D}" presName="spacer" presStyleCnt="0"/>
      <dgm:spPr/>
    </dgm:pt>
    <dgm:pt modelId="{50E2BA65-38A3-C745-8D55-0AA9814351CF}" type="pres">
      <dgm:prSet presAssocID="{457ED452-97B8-42EB-B08E-EF0A6B8EDD64}" presName="parentText" presStyleLbl="node1" presStyleIdx="2" presStyleCnt="3">
        <dgm:presLayoutVars>
          <dgm:chMax val="0"/>
          <dgm:bulletEnabled val="1"/>
        </dgm:presLayoutVars>
      </dgm:prSet>
      <dgm:spPr/>
    </dgm:pt>
  </dgm:ptLst>
  <dgm:cxnLst>
    <dgm:cxn modelId="{91CBEF2A-EAAC-8946-B545-AEACEEF01918}" type="presOf" srcId="{457ED452-97B8-42EB-B08E-EF0A6B8EDD64}" destId="{50E2BA65-38A3-C745-8D55-0AA9814351CF}" srcOrd="0" destOrd="0" presId="urn:microsoft.com/office/officeart/2005/8/layout/vList2"/>
    <dgm:cxn modelId="{F30E8C36-7B13-4642-A776-7D9979121F4C}" srcId="{F63155E9-8C58-4617-81F2-DA6DBE7489F6}" destId="{457ED452-97B8-42EB-B08E-EF0A6B8EDD64}" srcOrd="2" destOrd="0" parTransId="{18C12DD8-8BB5-45BC-8AE8-43B7D382F039}" sibTransId="{561AA62B-EE8A-4AFD-B5AF-F59639F2F655}"/>
    <dgm:cxn modelId="{E61E6B62-82C8-034A-BE57-E492A7DEE4D2}" type="presOf" srcId="{0B802E15-BE54-4A8A-9B20-1415A791C1AC}" destId="{A214A25E-143B-FF48-A7F2-8FBA99EA76EB}" srcOrd="0" destOrd="0" presId="urn:microsoft.com/office/officeart/2005/8/layout/vList2"/>
    <dgm:cxn modelId="{2F448369-F703-C64E-8664-69638B6D0F23}" type="presOf" srcId="{E59452C9-DB84-48C8-A839-ED987D871B23}" destId="{7F32A935-17C8-5443-8B62-2A15691DC730}" srcOrd="0" destOrd="0" presId="urn:microsoft.com/office/officeart/2005/8/layout/vList2"/>
    <dgm:cxn modelId="{8177507C-71F2-604A-B28B-621CD1510D69}" type="presOf" srcId="{F63155E9-8C58-4617-81F2-DA6DBE7489F6}" destId="{9F56F42C-0FFA-0442-BE04-1A6F0B66AC0B}" srcOrd="0" destOrd="0" presId="urn:microsoft.com/office/officeart/2005/8/layout/vList2"/>
    <dgm:cxn modelId="{F1CCEFBC-138C-4445-BBB9-5D2F2709D3A7}" srcId="{F63155E9-8C58-4617-81F2-DA6DBE7489F6}" destId="{0B802E15-BE54-4A8A-9B20-1415A791C1AC}" srcOrd="0" destOrd="0" parTransId="{6B69020E-0497-4757-8462-C3BF0003164B}" sibTransId="{F8F73E29-C154-420B-AA27-2197A2A82C41}"/>
    <dgm:cxn modelId="{FBE0B8C6-CA4A-4513-AA75-7C56176F4B9F}" srcId="{F63155E9-8C58-4617-81F2-DA6DBE7489F6}" destId="{E59452C9-DB84-48C8-A839-ED987D871B23}" srcOrd="1" destOrd="0" parTransId="{768137BA-6313-4F62-A1AC-589E6F225EA7}" sibTransId="{385B5F09-CB9B-4BC1-8E80-F60E93F2DF7D}"/>
    <dgm:cxn modelId="{DD55B4F6-AE78-5746-8BE8-5BFD00AD88DF}" type="presParOf" srcId="{9F56F42C-0FFA-0442-BE04-1A6F0B66AC0B}" destId="{A214A25E-143B-FF48-A7F2-8FBA99EA76EB}" srcOrd="0" destOrd="0" presId="urn:microsoft.com/office/officeart/2005/8/layout/vList2"/>
    <dgm:cxn modelId="{0CD210F9-4BE3-D840-8678-345303DD118B}" type="presParOf" srcId="{9F56F42C-0FFA-0442-BE04-1A6F0B66AC0B}" destId="{144CCF14-AF05-E944-A297-E27721383D9A}" srcOrd="1" destOrd="0" presId="urn:microsoft.com/office/officeart/2005/8/layout/vList2"/>
    <dgm:cxn modelId="{01CBFACB-B9DF-9348-AD37-0DBA433205D2}" type="presParOf" srcId="{9F56F42C-0FFA-0442-BE04-1A6F0B66AC0B}" destId="{7F32A935-17C8-5443-8B62-2A15691DC730}" srcOrd="2" destOrd="0" presId="urn:microsoft.com/office/officeart/2005/8/layout/vList2"/>
    <dgm:cxn modelId="{49DE447E-F990-1D46-8BB2-CAF5BED0ED91}" type="presParOf" srcId="{9F56F42C-0FFA-0442-BE04-1A6F0B66AC0B}" destId="{4134B324-B05C-AE48-A0CC-EDD460F71A3E}" srcOrd="3" destOrd="0" presId="urn:microsoft.com/office/officeart/2005/8/layout/vList2"/>
    <dgm:cxn modelId="{9DAA4CA2-D53D-8E46-AD0A-4D20CB22BC60}" type="presParOf" srcId="{9F56F42C-0FFA-0442-BE04-1A6F0B66AC0B}" destId="{50E2BA65-38A3-C745-8D55-0AA9814351CF}" srcOrd="4"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7322D1-849B-1947-94BA-819B33DD52B4}" type="doc">
      <dgm:prSet loTypeId="urn:microsoft.com/office/officeart/2005/8/layout/vList2" loCatId="list" qsTypeId="urn:microsoft.com/office/officeart/2005/8/quickstyle/3d1" qsCatId="3D" csTypeId="urn:microsoft.com/office/officeart/2005/8/colors/colorful4" csCatId="colorful"/>
      <dgm:spPr/>
      <dgm:t>
        <a:bodyPr/>
        <a:lstStyle/>
        <a:p>
          <a:endParaRPr lang="en-US"/>
        </a:p>
      </dgm:t>
    </dgm:pt>
    <dgm:pt modelId="{B3AC4024-55F7-DC41-9AEA-B82B95C85F2B}">
      <dgm:prSet/>
      <dgm:spPr/>
      <dgm:t>
        <a:bodyPr/>
        <a:lstStyle/>
        <a:p>
          <a:r>
            <a:rPr lang="en-US" b="1"/>
            <a:t>Top Factors Driving Attrition</a:t>
          </a:r>
          <a:endParaRPr lang="en-US"/>
        </a:p>
      </dgm:t>
    </dgm:pt>
    <dgm:pt modelId="{4A13385E-7A3E-AF46-8104-9017BEE8D0C8}" type="parTrans" cxnId="{C7F5F746-7C7A-384A-B46C-8483625B307E}">
      <dgm:prSet/>
      <dgm:spPr/>
      <dgm:t>
        <a:bodyPr/>
        <a:lstStyle/>
        <a:p>
          <a:endParaRPr lang="en-US"/>
        </a:p>
      </dgm:t>
    </dgm:pt>
    <dgm:pt modelId="{C138641A-F646-0040-B44F-D5650DB55031}" type="sibTrans" cxnId="{C7F5F746-7C7A-384A-B46C-8483625B307E}">
      <dgm:prSet/>
      <dgm:spPr/>
      <dgm:t>
        <a:bodyPr/>
        <a:lstStyle/>
        <a:p>
          <a:endParaRPr lang="en-US"/>
        </a:p>
      </dgm:t>
    </dgm:pt>
    <dgm:pt modelId="{743A1CC4-62C9-8344-A990-D6A080064034}" type="pres">
      <dgm:prSet presAssocID="{037322D1-849B-1947-94BA-819B33DD52B4}" presName="linear" presStyleCnt="0">
        <dgm:presLayoutVars>
          <dgm:animLvl val="lvl"/>
          <dgm:resizeHandles val="exact"/>
        </dgm:presLayoutVars>
      </dgm:prSet>
      <dgm:spPr/>
    </dgm:pt>
    <dgm:pt modelId="{8E05C7B6-891F-2B43-A07B-9D5790C2DF46}" type="pres">
      <dgm:prSet presAssocID="{B3AC4024-55F7-DC41-9AEA-B82B95C85F2B}" presName="parentText" presStyleLbl="node1" presStyleIdx="0" presStyleCnt="1" custLinFactNeighborY="12857">
        <dgm:presLayoutVars>
          <dgm:chMax val="0"/>
          <dgm:bulletEnabled val="1"/>
        </dgm:presLayoutVars>
      </dgm:prSet>
      <dgm:spPr/>
    </dgm:pt>
  </dgm:ptLst>
  <dgm:cxnLst>
    <dgm:cxn modelId="{C7F5F746-7C7A-384A-B46C-8483625B307E}" srcId="{037322D1-849B-1947-94BA-819B33DD52B4}" destId="{B3AC4024-55F7-DC41-9AEA-B82B95C85F2B}" srcOrd="0" destOrd="0" parTransId="{4A13385E-7A3E-AF46-8104-9017BEE8D0C8}" sibTransId="{C138641A-F646-0040-B44F-D5650DB55031}"/>
    <dgm:cxn modelId="{BE29BAA7-8F2F-C04E-A5E7-A1DCDEBC8800}" type="presOf" srcId="{B3AC4024-55F7-DC41-9AEA-B82B95C85F2B}" destId="{8E05C7B6-891F-2B43-A07B-9D5790C2DF46}" srcOrd="0" destOrd="0" presId="urn:microsoft.com/office/officeart/2005/8/layout/vList2"/>
    <dgm:cxn modelId="{3B675EE3-35A8-BE4E-B8CA-2B0A695D74F4}" type="presOf" srcId="{037322D1-849B-1947-94BA-819B33DD52B4}" destId="{743A1CC4-62C9-8344-A990-D6A080064034}" srcOrd="0" destOrd="0" presId="urn:microsoft.com/office/officeart/2005/8/layout/vList2"/>
    <dgm:cxn modelId="{BB6DC029-836C-CC4E-898C-D25FA1A216AC}" type="presParOf" srcId="{743A1CC4-62C9-8344-A990-D6A080064034}" destId="{8E05C7B6-891F-2B43-A07B-9D5790C2DF46}"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69940E-0F88-D443-9E1E-2B59BB395F9D}" type="doc">
      <dgm:prSet loTypeId="urn:microsoft.com/office/officeart/2005/8/layout/vList2" loCatId="list" qsTypeId="urn:microsoft.com/office/officeart/2005/8/quickstyle/3d1" qsCatId="3D" csTypeId="urn:microsoft.com/office/officeart/2005/8/colors/colorful2" csCatId="colorful"/>
      <dgm:spPr/>
      <dgm:t>
        <a:bodyPr/>
        <a:lstStyle/>
        <a:p>
          <a:endParaRPr lang="en-US"/>
        </a:p>
      </dgm:t>
    </dgm:pt>
    <dgm:pt modelId="{5D6BB9E2-5492-CF4E-B801-9743A83EA306}">
      <dgm:prSet/>
      <dgm:spPr/>
      <dgm:t>
        <a:bodyPr/>
        <a:lstStyle/>
        <a:p>
          <a:r>
            <a:rPr lang="en-US" dirty="0"/>
            <a:t>Factor #2 - Total Working Years</a:t>
          </a:r>
        </a:p>
      </dgm:t>
    </dgm:pt>
    <dgm:pt modelId="{794AE47A-CE27-4E4C-BA60-F47358333BA4}" type="parTrans" cxnId="{F6630F72-D324-854F-9BDA-364AD5E599F1}">
      <dgm:prSet/>
      <dgm:spPr/>
      <dgm:t>
        <a:bodyPr/>
        <a:lstStyle/>
        <a:p>
          <a:endParaRPr lang="en-US"/>
        </a:p>
      </dgm:t>
    </dgm:pt>
    <dgm:pt modelId="{BAD2CF10-A2F6-C846-9CDB-D3DDFC653AC3}" type="sibTrans" cxnId="{F6630F72-D324-854F-9BDA-364AD5E599F1}">
      <dgm:prSet/>
      <dgm:spPr/>
      <dgm:t>
        <a:bodyPr/>
        <a:lstStyle/>
        <a:p>
          <a:endParaRPr lang="en-US"/>
        </a:p>
      </dgm:t>
    </dgm:pt>
    <dgm:pt modelId="{75CE2940-E392-3E47-BFB8-274DA6C4C89E}" type="pres">
      <dgm:prSet presAssocID="{B069940E-0F88-D443-9E1E-2B59BB395F9D}" presName="linear" presStyleCnt="0">
        <dgm:presLayoutVars>
          <dgm:animLvl val="lvl"/>
          <dgm:resizeHandles val="exact"/>
        </dgm:presLayoutVars>
      </dgm:prSet>
      <dgm:spPr/>
    </dgm:pt>
    <dgm:pt modelId="{3BF53780-81FA-3347-AC5B-8B417F34327E}" type="pres">
      <dgm:prSet presAssocID="{5D6BB9E2-5492-CF4E-B801-9743A83EA306}" presName="parentText" presStyleLbl="node1" presStyleIdx="0" presStyleCnt="1" custLinFactNeighborX="147" custLinFactNeighborY="-1386">
        <dgm:presLayoutVars>
          <dgm:chMax val="0"/>
          <dgm:bulletEnabled val="1"/>
        </dgm:presLayoutVars>
      </dgm:prSet>
      <dgm:spPr/>
    </dgm:pt>
  </dgm:ptLst>
  <dgm:cxnLst>
    <dgm:cxn modelId="{D1A78C43-35F9-1642-B01A-A01B94A08774}" type="presOf" srcId="{B069940E-0F88-D443-9E1E-2B59BB395F9D}" destId="{75CE2940-E392-3E47-BFB8-274DA6C4C89E}" srcOrd="0" destOrd="0" presId="urn:microsoft.com/office/officeart/2005/8/layout/vList2"/>
    <dgm:cxn modelId="{FCADA461-F510-3143-849C-BDAD60E8237D}" type="presOf" srcId="{5D6BB9E2-5492-CF4E-B801-9743A83EA306}" destId="{3BF53780-81FA-3347-AC5B-8B417F34327E}" srcOrd="0" destOrd="0" presId="urn:microsoft.com/office/officeart/2005/8/layout/vList2"/>
    <dgm:cxn modelId="{F6630F72-D324-854F-9BDA-364AD5E599F1}" srcId="{B069940E-0F88-D443-9E1E-2B59BB395F9D}" destId="{5D6BB9E2-5492-CF4E-B801-9743A83EA306}" srcOrd="0" destOrd="0" parTransId="{794AE47A-CE27-4E4C-BA60-F47358333BA4}" sibTransId="{BAD2CF10-A2F6-C846-9CDB-D3DDFC653AC3}"/>
    <dgm:cxn modelId="{EC84A1ED-D323-474F-98C6-C8C0E0160627}" type="presParOf" srcId="{75CE2940-E392-3E47-BFB8-274DA6C4C89E}" destId="{3BF53780-81FA-3347-AC5B-8B417F34327E}"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A1F6-6EDF-0E43-A4BF-851B0AB96A39}">
      <dsp:nvSpPr>
        <dsp:cNvPr id="0" name=""/>
        <dsp:cNvSpPr/>
      </dsp:nvSpPr>
      <dsp:spPr>
        <a:xfrm>
          <a:off x="0" y="8977"/>
          <a:ext cx="6034187" cy="10793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a:t>Executive Summary</a:t>
          </a:r>
          <a:endParaRPr lang="en-US" sz="4500" kern="1200"/>
        </a:p>
      </dsp:txBody>
      <dsp:txXfrm>
        <a:off x="52688" y="61665"/>
        <a:ext cx="5928811" cy="9739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E52A4-0CFE-6848-B2E6-D55AD66069C1}">
      <dsp:nvSpPr>
        <dsp:cNvPr id="0" name=""/>
        <dsp:cNvSpPr/>
      </dsp:nvSpPr>
      <dsp:spPr>
        <a:xfrm>
          <a:off x="0" y="2049"/>
          <a:ext cx="4420265" cy="5967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These visualizations show the relationship between experience and attrition</a:t>
          </a:r>
        </a:p>
      </dsp:txBody>
      <dsp:txXfrm>
        <a:off x="29128" y="31177"/>
        <a:ext cx="4362009" cy="538444"/>
      </dsp:txXfrm>
    </dsp:sp>
    <dsp:sp modelId="{FC4A4FA3-FC86-614A-9FDD-CDF5161874BE}">
      <dsp:nvSpPr>
        <dsp:cNvPr id="0" name=""/>
        <dsp:cNvSpPr/>
      </dsp:nvSpPr>
      <dsp:spPr>
        <a:xfrm>
          <a:off x="0" y="641949"/>
          <a:ext cx="4420265" cy="596700"/>
        </a:xfrm>
        <a:prstGeom prst="roundRect">
          <a:avLst/>
        </a:prstGeom>
        <a:gradFill rotWithShape="0">
          <a:gsLst>
            <a:gs pos="0">
              <a:schemeClr val="accent2">
                <a:hueOff val="3536049"/>
                <a:satOff val="-13319"/>
                <a:lumOff val="11176"/>
                <a:alphaOff val="0"/>
                <a:satMod val="103000"/>
                <a:lumMod val="102000"/>
                <a:tint val="94000"/>
              </a:schemeClr>
            </a:gs>
            <a:gs pos="50000">
              <a:schemeClr val="accent2">
                <a:hueOff val="3536049"/>
                <a:satOff val="-13319"/>
                <a:lumOff val="11176"/>
                <a:alphaOff val="0"/>
                <a:satMod val="110000"/>
                <a:lumMod val="100000"/>
                <a:shade val="100000"/>
              </a:schemeClr>
            </a:gs>
            <a:gs pos="100000">
              <a:schemeClr val="accent2">
                <a:hueOff val="3536049"/>
                <a:satOff val="-13319"/>
                <a:lumOff val="111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Correlation analysis results (-0.167) </a:t>
          </a:r>
        </a:p>
      </dsp:txBody>
      <dsp:txXfrm>
        <a:off x="29128" y="671077"/>
        <a:ext cx="4362009" cy="538444"/>
      </dsp:txXfrm>
    </dsp:sp>
    <dsp:sp modelId="{06453F1C-17E2-9643-BB0F-1DF31129387C}">
      <dsp:nvSpPr>
        <dsp:cNvPr id="0" name=""/>
        <dsp:cNvSpPr/>
      </dsp:nvSpPr>
      <dsp:spPr>
        <a:xfrm>
          <a:off x="0" y="1281849"/>
          <a:ext cx="4420265" cy="596700"/>
        </a:xfrm>
        <a:prstGeom prst="roundRect">
          <a:avLst/>
        </a:prstGeom>
        <a:gradFill rotWithShape="0">
          <a:gsLst>
            <a:gs pos="0">
              <a:schemeClr val="accent2">
                <a:hueOff val="7072097"/>
                <a:satOff val="-26638"/>
                <a:lumOff val="22353"/>
                <a:alphaOff val="0"/>
                <a:satMod val="103000"/>
                <a:lumMod val="102000"/>
                <a:tint val="94000"/>
              </a:schemeClr>
            </a:gs>
            <a:gs pos="50000">
              <a:schemeClr val="accent2">
                <a:hueOff val="7072097"/>
                <a:satOff val="-26638"/>
                <a:lumOff val="22353"/>
                <a:alphaOff val="0"/>
                <a:satMod val="110000"/>
                <a:lumMod val="100000"/>
                <a:shade val="100000"/>
              </a:schemeClr>
            </a:gs>
            <a:gs pos="100000">
              <a:schemeClr val="accent2">
                <a:hueOff val="7072097"/>
                <a:satOff val="-26638"/>
                <a:lumOff val="2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Less experienced employees are significantly more likely to leave</a:t>
          </a:r>
        </a:p>
      </dsp:txBody>
      <dsp:txXfrm>
        <a:off x="29128" y="1310977"/>
        <a:ext cx="4362009" cy="5384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3B297-CA95-184D-9F90-04EF51CDC650}">
      <dsp:nvSpPr>
        <dsp:cNvPr id="0" name=""/>
        <dsp:cNvSpPr/>
      </dsp:nvSpPr>
      <dsp:spPr>
        <a:xfrm>
          <a:off x="0" y="9135"/>
          <a:ext cx="5333999" cy="57563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Top Factors Driving Attrition</a:t>
          </a:r>
          <a:endParaRPr lang="en-US" sz="2400" kern="1200"/>
        </a:p>
      </dsp:txBody>
      <dsp:txXfrm>
        <a:off x="28100" y="37235"/>
        <a:ext cx="5277799" cy="51943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45D7A-7E1C-C246-B013-24CD3D8F354A}">
      <dsp:nvSpPr>
        <dsp:cNvPr id="0" name=""/>
        <dsp:cNvSpPr/>
      </dsp:nvSpPr>
      <dsp:spPr>
        <a:xfrm>
          <a:off x="0" y="4567"/>
          <a:ext cx="5347063" cy="57563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Factor #3 - Job Level/Income</a:t>
          </a:r>
        </a:p>
      </dsp:txBody>
      <dsp:txXfrm>
        <a:off x="28100" y="32667"/>
        <a:ext cx="5290863" cy="5194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A208C-0F5B-634F-AE9C-54B8F314ED12}">
      <dsp:nvSpPr>
        <dsp:cNvPr id="0" name=""/>
        <dsp:cNvSpPr/>
      </dsp:nvSpPr>
      <dsp:spPr>
        <a:xfrm>
          <a:off x="0" y="0"/>
          <a:ext cx="4857871" cy="2638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These charts show the relationship between job level and attrition </a:t>
          </a:r>
        </a:p>
      </dsp:txBody>
      <dsp:txXfrm>
        <a:off x="12879" y="12879"/>
        <a:ext cx="4832113" cy="238077"/>
      </dsp:txXfrm>
    </dsp:sp>
    <dsp:sp modelId="{71EBBD21-A949-BE4C-A6FA-CC7817B94D48}">
      <dsp:nvSpPr>
        <dsp:cNvPr id="0" name=""/>
        <dsp:cNvSpPr/>
      </dsp:nvSpPr>
      <dsp:spPr>
        <a:xfrm>
          <a:off x="0" y="379458"/>
          <a:ext cx="4857871" cy="263835"/>
        </a:xfrm>
        <a:prstGeom prst="roundRect">
          <a:avLst/>
        </a:prstGeom>
        <a:gradFill rotWithShape="0">
          <a:gsLst>
            <a:gs pos="0">
              <a:schemeClr val="accent2">
                <a:hueOff val="3536049"/>
                <a:satOff val="-13319"/>
                <a:lumOff val="11176"/>
                <a:alphaOff val="0"/>
                <a:satMod val="103000"/>
                <a:lumMod val="102000"/>
                <a:tint val="94000"/>
              </a:schemeClr>
            </a:gs>
            <a:gs pos="50000">
              <a:schemeClr val="accent2">
                <a:hueOff val="3536049"/>
                <a:satOff val="-13319"/>
                <a:lumOff val="11176"/>
                <a:alphaOff val="0"/>
                <a:satMod val="110000"/>
                <a:lumMod val="100000"/>
                <a:shade val="100000"/>
              </a:schemeClr>
            </a:gs>
            <a:gs pos="100000">
              <a:schemeClr val="accent2">
                <a:hueOff val="3536049"/>
                <a:satOff val="-13319"/>
                <a:lumOff val="111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Entry-level positions (Level 1) have 26.1% attrition vs. 5-10% at higher levels </a:t>
          </a:r>
        </a:p>
      </dsp:txBody>
      <dsp:txXfrm>
        <a:off x="12879" y="392337"/>
        <a:ext cx="4832113" cy="238077"/>
      </dsp:txXfrm>
    </dsp:sp>
    <dsp:sp modelId="{28E785CE-2D41-D242-B315-94EA703E5EAE}">
      <dsp:nvSpPr>
        <dsp:cNvPr id="0" name=""/>
        <dsp:cNvSpPr/>
      </dsp:nvSpPr>
      <dsp:spPr>
        <a:xfrm>
          <a:off x="0" y="735097"/>
          <a:ext cx="4857871" cy="263835"/>
        </a:xfrm>
        <a:prstGeom prst="roundRect">
          <a:avLst/>
        </a:prstGeom>
        <a:gradFill rotWithShape="0">
          <a:gsLst>
            <a:gs pos="0">
              <a:schemeClr val="accent2">
                <a:hueOff val="7072097"/>
                <a:satOff val="-26638"/>
                <a:lumOff val="22353"/>
                <a:alphaOff val="0"/>
                <a:satMod val="103000"/>
                <a:lumMod val="102000"/>
                <a:tint val="94000"/>
              </a:schemeClr>
            </a:gs>
            <a:gs pos="50000">
              <a:schemeClr val="accent2">
                <a:hueOff val="7072097"/>
                <a:satOff val="-26638"/>
                <a:lumOff val="22353"/>
                <a:alphaOff val="0"/>
                <a:satMod val="110000"/>
                <a:lumMod val="100000"/>
                <a:shade val="100000"/>
              </a:schemeClr>
            </a:gs>
            <a:gs pos="100000">
              <a:schemeClr val="accent2">
                <a:hueOff val="7072097"/>
                <a:satOff val="-26638"/>
                <a:lumOff val="22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Monthly income correlation with attrition (-0.155)</a:t>
          </a:r>
        </a:p>
      </dsp:txBody>
      <dsp:txXfrm>
        <a:off x="12879" y="747976"/>
        <a:ext cx="4832113" cy="2380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AA68A-A6E3-624A-8844-582BA40A89F4}">
      <dsp:nvSpPr>
        <dsp:cNvPr id="0" name=""/>
        <dsp:cNvSpPr/>
      </dsp:nvSpPr>
      <dsp:spPr>
        <a:xfrm>
          <a:off x="0" y="8977"/>
          <a:ext cx="5424353" cy="10793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a:t>Additional Insights</a:t>
          </a:r>
          <a:endParaRPr lang="en-US" sz="4500" kern="1200"/>
        </a:p>
      </dsp:txBody>
      <dsp:txXfrm>
        <a:off x="52688" y="61665"/>
        <a:ext cx="5318977" cy="97394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6B33F-6101-C44E-8EB0-20375474DC93}">
      <dsp:nvSpPr>
        <dsp:cNvPr id="0" name=""/>
        <dsp:cNvSpPr/>
      </dsp:nvSpPr>
      <dsp:spPr>
        <a:xfrm>
          <a:off x="0" y="464415"/>
          <a:ext cx="7086600" cy="3613049"/>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549999" tIns="645668" rIns="549999"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Marital status (singles have higher attrition)</a:t>
          </a:r>
        </a:p>
        <a:p>
          <a:pPr marL="285750" lvl="1" indent="-285750" algn="l" defTabSz="1377950">
            <a:lnSpc>
              <a:spcPct val="90000"/>
            </a:lnSpc>
            <a:spcBef>
              <a:spcPct val="0"/>
            </a:spcBef>
            <a:spcAft>
              <a:spcPct val="15000"/>
            </a:spcAft>
            <a:buChar char="•"/>
          </a:pPr>
          <a:r>
            <a:rPr lang="en-US" sz="3100" kern="1200"/>
            <a:t>Work-life balance (poor balance increases attrition)</a:t>
          </a:r>
        </a:p>
        <a:p>
          <a:pPr marL="285750" lvl="1" indent="-285750" algn="l" defTabSz="1377950">
            <a:lnSpc>
              <a:spcPct val="90000"/>
            </a:lnSpc>
            <a:spcBef>
              <a:spcPct val="0"/>
            </a:spcBef>
            <a:spcAft>
              <a:spcPct val="15000"/>
            </a:spcAft>
            <a:buChar char="•"/>
          </a:pPr>
          <a:r>
            <a:rPr lang="en-US" sz="3100" kern="1200" dirty="0"/>
            <a:t>Job roles (Sales Representatives have highest attrition at 45.3%)</a:t>
          </a:r>
        </a:p>
      </dsp:txBody>
      <dsp:txXfrm>
        <a:off x="0" y="464415"/>
        <a:ext cx="7086600" cy="3613049"/>
      </dsp:txXfrm>
    </dsp:sp>
    <dsp:sp modelId="{7908ADE5-FBE2-784E-96C4-0FBEC2A5ED33}">
      <dsp:nvSpPr>
        <dsp:cNvPr id="0" name=""/>
        <dsp:cNvSpPr/>
      </dsp:nvSpPr>
      <dsp:spPr>
        <a:xfrm>
          <a:off x="354330" y="6855"/>
          <a:ext cx="4960619" cy="915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1377950">
            <a:lnSpc>
              <a:spcPct val="90000"/>
            </a:lnSpc>
            <a:spcBef>
              <a:spcPct val="0"/>
            </a:spcBef>
            <a:spcAft>
              <a:spcPct val="35000"/>
            </a:spcAft>
            <a:buNone/>
          </a:pPr>
          <a:r>
            <a:rPr lang="en-US" sz="3100" kern="1200" dirty="0"/>
            <a:t>Other notable factors: </a:t>
          </a:r>
        </a:p>
      </dsp:txBody>
      <dsp:txXfrm>
        <a:off x="399002" y="51527"/>
        <a:ext cx="4871275" cy="8257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C61D1-D577-184D-9FE6-76DA1DD579FC}">
      <dsp:nvSpPr>
        <dsp:cNvPr id="0" name=""/>
        <dsp:cNvSpPr/>
      </dsp:nvSpPr>
      <dsp:spPr>
        <a:xfrm>
          <a:off x="0" y="8977"/>
          <a:ext cx="6034187" cy="107932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a:t>Modeling Approach</a:t>
          </a:r>
          <a:endParaRPr lang="en-US" sz="4500" kern="1200"/>
        </a:p>
      </dsp:txBody>
      <dsp:txXfrm>
        <a:off x="52688" y="61665"/>
        <a:ext cx="5928811" cy="97394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866F0-3A84-7146-ABA0-4D54577E2C6C}">
      <dsp:nvSpPr>
        <dsp:cNvPr id="0" name=""/>
        <dsp:cNvSpPr/>
      </dsp:nvSpPr>
      <dsp:spPr>
        <a:xfrm>
          <a:off x="2676741" y="912"/>
          <a:ext cx="1319634" cy="857762"/>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Goal: Build models with at least 60% sensitivity and specificity </a:t>
          </a:r>
        </a:p>
      </dsp:txBody>
      <dsp:txXfrm>
        <a:off x="2718613" y="42784"/>
        <a:ext cx="1235890" cy="774018"/>
      </dsp:txXfrm>
    </dsp:sp>
    <dsp:sp modelId="{49ED7A0E-E64D-6542-A077-40FA749E0AEC}">
      <dsp:nvSpPr>
        <dsp:cNvPr id="0" name=""/>
        <dsp:cNvSpPr/>
      </dsp:nvSpPr>
      <dsp:spPr>
        <a:xfrm>
          <a:off x="1920669" y="429793"/>
          <a:ext cx="2831777" cy="2831777"/>
        </a:xfrm>
        <a:custGeom>
          <a:avLst/>
          <a:gdLst/>
          <a:ahLst/>
          <a:cxnLst/>
          <a:rect l="0" t="0" r="0" b="0"/>
          <a:pathLst>
            <a:path>
              <a:moveTo>
                <a:pt x="2257507" y="277285"/>
              </a:moveTo>
              <a:arcTo wR="1415888" hR="1415888" stAng="18388237" swAng="1632125"/>
            </a:path>
          </a:pathLst>
        </a:custGeom>
        <a:noFill/>
        <a:ln w="6350" cap="flat" cmpd="sng" algn="ctr">
          <a:solidFill>
            <a:schemeClr val="accent2">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DC4A7CAB-6CF1-964D-AEFF-1B91FB890D33}">
      <dsp:nvSpPr>
        <dsp:cNvPr id="0" name=""/>
        <dsp:cNvSpPr/>
      </dsp:nvSpPr>
      <dsp:spPr>
        <a:xfrm>
          <a:off x="4092629" y="1416800"/>
          <a:ext cx="1319634" cy="857762"/>
        </a:xfrm>
        <a:prstGeom prst="roundRect">
          <a:avLst/>
        </a:prstGeom>
        <a:gradFill rotWithShape="0">
          <a:gsLst>
            <a:gs pos="0">
              <a:schemeClr val="accent2">
                <a:hueOff val="2357366"/>
                <a:satOff val="-8879"/>
                <a:lumOff val="7451"/>
                <a:alphaOff val="0"/>
                <a:satMod val="103000"/>
                <a:lumMod val="102000"/>
                <a:tint val="94000"/>
              </a:schemeClr>
            </a:gs>
            <a:gs pos="50000">
              <a:schemeClr val="accent2">
                <a:hueOff val="2357366"/>
                <a:satOff val="-8879"/>
                <a:lumOff val="7451"/>
                <a:alphaOff val="0"/>
                <a:satMod val="110000"/>
                <a:lumMod val="100000"/>
                <a:shade val="100000"/>
              </a:schemeClr>
            </a:gs>
            <a:gs pos="100000">
              <a:schemeClr val="accent2">
                <a:hueOff val="2357366"/>
                <a:satOff val="-8879"/>
                <a:lumOff val="745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preparation: Train/test split, feature engineering </a:t>
          </a:r>
        </a:p>
      </dsp:txBody>
      <dsp:txXfrm>
        <a:off x="4134501" y="1458672"/>
        <a:ext cx="1235890" cy="774018"/>
      </dsp:txXfrm>
    </dsp:sp>
    <dsp:sp modelId="{22B2DB2D-D050-2148-93EA-AF3311DE3D3D}">
      <dsp:nvSpPr>
        <dsp:cNvPr id="0" name=""/>
        <dsp:cNvSpPr/>
      </dsp:nvSpPr>
      <dsp:spPr>
        <a:xfrm>
          <a:off x="1920669" y="429793"/>
          <a:ext cx="2831777" cy="2831777"/>
        </a:xfrm>
        <a:custGeom>
          <a:avLst/>
          <a:gdLst/>
          <a:ahLst/>
          <a:cxnLst/>
          <a:rect l="0" t="0" r="0" b="0"/>
          <a:pathLst>
            <a:path>
              <a:moveTo>
                <a:pt x="2684914" y="2043832"/>
              </a:moveTo>
              <a:arcTo wR="1415888" hR="1415888" stAng="1579637" swAng="1632125"/>
            </a:path>
          </a:pathLst>
        </a:custGeom>
        <a:noFill/>
        <a:ln w="6350" cap="flat" cmpd="sng" algn="ctr">
          <a:solidFill>
            <a:schemeClr val="accent2">
              <a:hueOff val="2357366"/>
              <a:satOff val="-8879"/>
              <a:lumOff val="7451"/>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DCA7B7DD-F1F0-8344-9C29-EC99C0C0B8F0}">
      <dsp:nvSpPr>
        <dsp:cNvPr id="0" name=""/>
        <dsp:cNvSpPr/>
      </dsp:nvSpPr>
      <dsp:spPr>
        <a:xfrm>
          <a:off x="2676741" y="2832689"/>
          <a:ext cx="1319634" cy="857762"/>
        </a:xfrm>
        <a:prstGeom prst="roundRect">
          <a:avLst/>
        </a:prstGeom>
        <a:gradFill rotWithShape="0">
          <a:gsLst>
            <a:gs pos="0">
              <a:schemeClr val="accent2">
                <a:hueOff val="4714731"/>
                <a:satOff val="-17759"/>
                <a:lumOff val="14902"/>
                <a:alphaOff val="0"/>
                <a:satMod val="103000"/>
                <a:lumMod val="102000"/>
                <a:tint val="94000"/>
              </a:schemeClr>
            </a:gs>
            <a:gs pos="50000">
              <a:schemeClr val="accent2">
                <a:hueOff val="4714731"/>
                <a:satOff val="-17759"/>
                <a:lumOff val="14902"/>
                <a:alphaOff val="0"/>
                <a:satMod val="110000"/>
                <a:lumMod val="100000"/>
                <a:shade val="100000"/>
              </a:schemeClr>
            </a:gs>
            <a:gs pos="100000">
              <a:schemeClr val="accent2">
                <a:hueOff val="4714731"/>
                <a:satOff val="-17759"/>
                <a:lumOff val="1490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Models developed: KNN, </a:t>
          </a:r>
          <a:r>
            <a:rPr lang="en-US" sz="1000" i="0" kern="1200" dirty="0"/>
            <a:t>Naive</a:t>
          </a:r>
          <a:r>
            <a:rPr lang="en-US" sz="1000" kern="1200" dirty="0"/>
            <a:t> Bayes, Random Forest, Gradient Boosting </a:t>
          </a:r>
        </a:p>
      </dsp:txBody>
      <dsp:txXfrm>
        <a:off x="2718613" y="2874561"/>
        <a:ext cx="1235890" cy="774018"/>
      </dsp:txXfrm>
    </dsp:sp>
    <dsp:sp modelId="{83F02E4B-7E8D-F943-950E-E0847495E069}">
      <dsp:nvSpPr>
        <dsp:cNvPr id="0" name=""/>
        <dsp:cNvSpPr/>
      </dsp:nvSpPr>
      <dsp:spPr>
        <a:xfrm>
          <a:off x="1920669" y="429793"/>
          <a:ext cx="2831777" cy="2831777"/>
        </a:xfrm>
        <a:custGeom>
          <a:avLst/>
          <a:gdLst/>
          <a:ahLst/>
          <a:cxnLst/>
          <a:rect l="0" t="0" r="0" b="0"/>
          <a:pathLst>
            <a:path>
              <a:moveTo>
                <a:pt x="574269" y="2554491"/>
              </a:moveTo>
              <a:arcTo wR="1415888" hR="1415888" stAng="7588237" swAng="1632125"/>
            </a:path>
          </a:pathLst>
        </a:custGeom>
        <a:noFill/>
        <a:ln w="6350" cap="flat" cmpd="sng" algn="ctr">
          <a:solidFill>
            <a:schemeClr val="accent2">
              <a:hueOff val="4714731"/>
              <a:satOff val="-17759"/>
              <a:lumOff val="14902"/>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BF179805-4722-3C44-81F5-D66363637D9A}">
      <dsp:nvSpPr>
        <dsp:cNvPr id="0" name=""/>
        <dsp:cNvSpPr/>
      </dsp:nvSpPr>
      <dsp:spPr>
        <a:xfrm>
          <a:off x="1260852" y="1416800"/>
          <a:ext cx="1319634" cy="857762"/>
        </a:xfrm>
        <a:prstGeom prst="roundRect">
          <a:avLst/>
        </a:prstGeom>
        <a:gradFill rotWithShape="0">
          <a:gsLst>
            <a:gs pos="0">
              <a:schemeClr val="accent2">
                <a:hueOff val="7072097"/>
                <a:satOff val="-26638"/>
                <a:lumOff val="22353"/>
                <a:alphaOff val="0"/>
                <a:satMod val="103000"/>
                <a:lumMod val="102000"/>
                <a:tint val="94000"/>
              </a:schemeClr>
            </a:gs>
            <a:gs pos="50000">
              <a:schemeClr val="accent2">
                <a:hueOff val="7072097"/>
                <a:satOff val="-26638"/>
                <a:lumOff val="22353"/>
                <a:alphaOff val="0"/>
                <a:satMod val="110000"/>
                <a:lumMod val="100000"/>
                <a:shade val="100000"/>
              </a:schemeClr>
            </a:gs>
            <a:gs pos="100000">
              <a:schemeClr val="accent2">
                <a:hueOff val="7072097"/>
                <a:satOff val="-26638"/>
                <a:lumOff val="22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Optimization technique: ROSE for class imbalance, threshold adjustment</a:t>
          </a:r>
        </a:p>
      </dsp:txBody>
      <dsp:txXfrm>
        <a:off x="1302724" y="1458672"/>
        <a:ext cx="1235890" cy="774018"/>
      </dsp:txXfrm>
    </dsp:sp>
    <dsp:sp modelId="{4F2F487F-A164-C94D-A01D-61529AC4F60B}">
      <dsp:nvSpPr>
        <dsp:cNvPr id="0" name=""/>
        <dsp:cNvSpPr/>
      </dsp:nvSpPr>
      <dsp:spPr>
        <a:xfrm>
          <a:off x="1920669" y="429793"/>
          <a:ext cx="2831777" cy="2831777"/>
        </a:xfrm>
        <a:custGeom>
          <a:avLst/>
          <a:gdLst/>
          <a:ahLst/>
          <a:cxnLst/>
          <a:rect l="0" t="0" r="0" b="0"/>
          <a:pathLst>
            <a:path>
              <a:moveTo>
                <a:pt x="146862" y="787944"/>
              </a:moveTo>
              <a:arcTo wR="1415888" hR="1415888" stAng="12379637" swAng="1632125"/>
            </a:path>
          </a:pathLst>
        </a:custGeom>
        <a:noFill/>
        <a:ln w="6350" cap="flat" cmpd="sng" algn="ctr">
          <a:solidFill>
            <a:schemeClr val="accent2">
              <a:hueOff val="7072097"/>
              <a:satOff val="-26638"/>
              <a:lumOff val="22353"/>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5F78-3D22-004F-8EF2-7678BA74B7B8}">
      <dsp:nvSpPr>
        <dsp:cNvPr id="0" name=""/>
        <dsp:cNvSpPr/>
      </dsp:nvSpPr>
      <dsp:spPr>
        <a:xfrm>
          <a:off x="0" y="8977"/>
          <a:ext cx="6034187" cy="10793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a:t>Modeling Approach</a:t>
          </a:r>
          <a:endParaRPr lang="en-US" sz="4500" kern="1200"/>
        </a:p>
      </dsp:txBody>
      <dsp:txXfrm>
        <a:off x="52688" y="61665"/>
        <a:ext cx="5928811" cy="97394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5C918-9B76-034C-ADB1-7EDEE3DD8634}">
      <dsp:nvSpPr>
        <dsp:cNvPr id="0" name=""/>
        <dsp:cNvSpPr/>
      </dsp:nvSpPr>
      <dsp:spPr>
        <a:xfrm>
          <a:off x="0" y="0"/>
          <a:ext cx="5129058" cy="1099406"/>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Both models approach but don't yet meet our 60% sensitivity/specificity target</a:t>
          </a:r>
        </a:p>
      </dsp:txBody>
      <dsp:txXfrm>
        <a:off x="32201" y="32201"/>
        <a:ext cx="3942713" cy="1035004"/>
      </dsp:txXfrm>
    </dsp:sp>
    <dsp:sp modelId="{C2E32F00-4D99-9742-8DDB-C85E4351E49B}">
      <dsp:nvSpPr>
        <dsp:cNvPr id="0" name=""/>
        <dsp:cNvSpPr/>
      </dsp:nvSpPr>
      <dsp:spPr>
        <a:xfrm>
          <a:off x="452564" y="1282640"/>
          <a:ext cx="5129058" cy="1099406"/>
        </a:xfrm>
        <a:prstGeom prst="roundRect">
          <a:avLst>
            <a:gd name="adj" fmla="val 10000"/>
          </a:avLst>
        </a:prstGeom>
        <a:gradFill rotWithShape="0">
          <a:gsLst>
            <a:gs pos="0">
              <a:schemeClr val="accent3">
                <a:hueOff val="-8006136"/>
                <a:satOff val="28420"/>
                <a:lumOff val="-3627"/>
                <a:alphaOff val="0"/>
                <a:satMod val="103000"/>
                <a:lumMod val="102000"/>
                <a:tint val="94000"/>
              </a:schemeClr>
            </a:gs>
            <a:gs pos="50000">
              <a:schemeClr val="accent3">
                <a:hueOff val="-8006136"/>
                <a:satOff val="28420"/>
                <a:lumOff val="-3627"/>
                <a:alphaOff val="0"/>
                <a:satMod val="110000"/>
                <a:lumMod val="100000"/>
                <a:shade val="100000"/>
              </a:schemeClr>
            </a:gs>
            <a:gs pos="100000">
              <a:schemeClr val="accent3">
                <a:hueOff val="-8006136"/>
                <a:satOff val="28420"/>
                <a:lumOff val="-362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Naive Bayes currently showing better overall performance</a:t>
          </a:r>
        </a:p>
      </dsp:txBody>
      <dsp:txXfrm>
        <a:off x="484765" y="1314841"/>
        <a:ext cx="3897478" cy="1035004"/>
      </dsp:txXfrm>
    </dsp:sp>
    <dsp:sp modelId="{C6254E40-FC5E-C44B-90C7-3EBA5BDA793F}">
      <dsp:nvSpPr>
        <dsp:cNvPr id="0" name=""/>
        <dsp:cNvSpPr/>
      </dsp:nvSpPr>
      <dsp:spPr>
        <a:xfrm>
          <a:off x="905128" y="2565280"/>
          <a:ext cx="5129058" cy="1099406"/>
        </a:xfrm>
        <a:prstGeom prst="roundRect">
          <a:avLst>
            <a:gd name="adj" fmla="val 10000"/>
          </a:avLst>
        </a:prstGeom>
        <a:gradFill rotWithShape="0">
          <a:gsLst>
            <a:gs pos="0">
              <a:schemeClr val="accent3">
                <a:hueOff val="-16012271"/>
                <a:satOff val="56840"/>
                <a:lumOff val="-7255"/>
                <a:alphaOff val="0"/>
                <a:satMod val="103000"/>
                <a:lumMod val="102000"/>
                <a:tint val="94000"/>
              </a:schemeClr>
            </a:gs>
            <a:gs pos="50000">
              <a:schemeClr val="accent3">
                <a:hueOff val="-16012271"/>
                <a:satOff val="56840"/>
                <a:lumOff val="-7255"/>
                <a:alphaOff val="0"/>
                <a:satMod val="110000"/>
                <a:lumMod val="100000"/>
                <a:shade val="100000"/>
              </a:schemeClr>
            </a:gs>
            <a:gs pos="100000">
              <a:schemeClr val="accent3">
                <a:hueOff val="-16012271"/>
                <a:satOff val="56840"/>
                <a:lumOff val="-725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Class imbalance (16% attrition vs 84% retention) affecting model sensitivity</a:t>
          </a:r>
        </a:p>
      </dsp:txBody>
      <dsp:txXfrm>
        <a:off x="937329" y="2597481"/>
        <a:ext cx="3897478" cy="1035004"/>
      </dsp:txXfrm>
    </dsp:sp>
    <dsp:sp modelId="{3E578E72-F1C0-9D46-9E06-5A43FBDFA6BF}">
      <dsp:nvSpPr>
        <dsp:cNvPr id="0" name=""/>
        <dsp:cNvSpPr/>
      </dsp:nvSpPr>
      <dsp:spPr>
        <a:xfrm>
          <a:off x="4414444" y="833716"/>
          <a:ext cx="714613" cy="714613"/>
        </a:xfrm>
        <a:prstGeom prst="downArrow">
          <a:avLst>
            <a:gd name="adj1" fmla="val 55000"/>
            <a:gd name="adj2" fmla="val 45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4575232" y="833716"/>
        <a:ext cx="393037" cy="537746"/>
      </dsp:txXfrm>
    </dsp:sp>
    <dsp:sp modelId="{7380582C-87BA-C442-8A24-DED183633E6D}">
      <dsp:nvSpPr>
        <dsp:cNvPr id="0" name=""/>
        <dsp:cNvSpPr/>
      </dsp:nvSpPr>
      <dsp:spPr>
        <a:xfrm>
          <a:off x="4867009" y="2109027"/>
          <a:ext cx="714613" cy="714613"/>
        </a:xfrm>
        <a:prstGeom prst="downArrow">
          <a:avLst>
            <a:gd name="adj1" fmla="val 55000"/>
            <a:gd name="adj2" fmla="val 45000"/>
          </a:avLst>
        </a:prstGeom>
        <a:solidFill>
          <a:schemeClr val="accent3">
            <a:tint val="40000"/>
            <a:alpha val="90000"/>
            <a:hueOff val="-16354684"/>
            <a:satOff val="62485"/>
            <a:lumOff val="735"/>
            <a:alphaOff val="0"/>
          </a:schemeClr>
        </a:solidFill>
        <a:ln w="6350" cap="flat" cmpd="sng" algn="ctr">
          <a:solidFill>
            <a:schemeClr val="accent3">
              <a:tint val="40000"/>
              <a:alpha val="90000"/>
              <a:hueOff val="-16354684"/>
              <a:satOff val="62485"/>
              <a:lumOff val="735"/>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5027797" y="2109027"/>
        <a:ext cx="393037" cy="537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DC872-E621-C949-97C0-AC3CB7508E52}">
      <dsp:nvSpPr>
        <dsp:cNvPr id="0" name=""/>
        <dsp:cNvSpPr/>
      </dsp:nvSpPr>
      <dsp:spPr>
        <a:xfrm>
          <a:off x="0" y="43773"/>
          <a:ext cx="6034187" cy="6762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Problem: High cost of employee turnover (50-400% of annual salary)</a:t>
          </a:r>
        </a:p>
      </dsp:txBody>
      <dsp:txXfrm>
        <a:off x="33012" y="76785"/>
        <a:ext cx="5968163" cy="610236"/>
      </dsp:txXfrm>
    </dsp:sp>
    <dsp:sp modelId="{43967719-C64D-644C-B7F8-200BC6C4ABC4}">
      <dsp:nvSpPr>
        <dsp:cNvPr id="0" name=""/>
        <dsp:cNvSpPr/>
      </dsp:nvSpPr>
      <dsp:spPr>
        <a:xfrm>
          <a:off x="0" y="768993"/>
          <a:ext cx="6034187" cy="676260"/>
        </a:xfrm>
        <a:prstGeom prst="roundRect">
          <a:avLst/>
        </a:prstGeom>
        <a:gradFill rotWithShape="0">
          <a:gsLst>
            <a:gs pos="0">
              <a:schemeClr val="accent3">
                <a:hueOff val="-4003068"/>
                <a:satOff val="14210"/>
                <a:lumOff val="-1814"/>
                <a:alphaOff val="0"/>
                <a:satMod val="103000"/>
                <a:lumMod val="102000"/>
                <a:tint val="94000"/>
              </a:schemeClr>
            </a:gs>
            <a:gs pos="50000">
              <a:schemeClr val="accent3">
                <a:hueOff val="-4003068"/>
                <a:satOff val="14210"/>
                <a:lumOff val="-1814"/>
                <a:alphaOff val="0"/>
                <a:satMod val="110000"/>
                <a:lumMod val="100000"/>
                <a:shade val="100000"/>
              </a:schemeClr>
            </a:gs>
            <a:gs pos="100000">
              <a:schemeClr val="accent3">
                <a:hueOff val="-4003068"/>
                <a:satOff val="14210"/>
                <a:lumOff val="-181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Approach: Data analysis and predictive modeling to identify at-risk employees </a:t>
          </a:r>
        </a:p>
      </dsp:txBody>
      <dsp:txXfrm>
        <a:off x="33012" y="802005"/>
        <a:ext cx="5968163" cy="610236"/>
      </dsp:txXfrm>
    </dsp:sp>
    <dsp:sp modelId="{43BC64D5-11E6-264C-A848-C21B8EF60AE1}">
      <dsp:nvSpPr>
        <dsp:cNvPr id="0" name=""/>
        <dsp:cNvSpPr/>
      </dsp:nvSpPr>
      <dsp:spPr>
        <a:xfrm>
          <a:off x="0" y="1494213"/>
          <a:ext cx="6034187" cy="676260"/>
        </a:xfrm>
        <a:prstGeom prst="roundRect">
          <a:avLst/>
        </a:prstGeom>
        <a:gradFill rotWithShape="0">
          <a:gsLst>
            <a:gs pos="0">
              <a:schemeClr val="accent3">
                <a:hueOff val="-8006136"/>
                <a:satOff val="28420"/>
                <a:lumOff val="-3627"/>
                <a:alphaOff val="0"/>
                <a:satMod val="103000"/>
                <a:lumMod val="102000"/>
                <a:tint val="94000"/>
              </a:schemeClr>
            </a:gs>
            <a:gs pos="50000">
              <a:schemeClr val="accent3">
                <a:hueOff val="-8006136"/>
                <a:satOff val="28420"/>
                <a:lumOff val="-3627"/>
                <a:alphaOff val="0"/>
                <a:satMod val="110000"/>
                <a:lumMod val="100000"/>
                <a:shade val="100000"/>
              </a:schemeClr>
            </a:gs>
            <a:gs pos="100000">
              <a:schemeClr val="accent3">
                <a:hueOff val="-8006136"/>
                <a:satOff val="28420"/>
                <a:lumOff val="-362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Key findings: Top 3 factors driving attrition </a:t>
          </a:r>
        </a:p>
      </dsp:txBody>
      <dsp:txXfrm>
        <a:off x="33012" y="1527225"/>
        <a:ext cx="5968163" cy="610236"/>
      </dsp:txXfrm>
    </dsp:sp>
    <dsp:sp modelId="{4F1A6846-B5BE-7042-AAAD-E87BE110C0EA}">
      <dsp:nvSpPr>
        <dsp:cNvPr id="0" name=""/>
        <dsp:cNvSpPr/>
      </dsp:nvSpPr>
      <dsp:spPr>
        <a:xfrm>
          <a:off x="0" y="2219433"/>
          <a:ext cx="6034187" cy="676260"/>
        </a:xfrm>
        <a:prstGeom prst="roundRect">
          <a:avLst/>
        </a:prstGeom>
        <a:gradFill rotWithShape="0">
          <a:gsLst>
            <a:gs pos="0">
              <a:schemeClr val="accent3">
                <a:hueOff val="-12009203"/>
                <a:satOff val="42630"/>
                <a:lumOff val="-5441"/>
                <a:alphaOff val="0"/>
                <a:satMod val="103000"/>
                <a:lumMod val="102000"/>
                <a:tint val="94000"/>
              </a:schemeClr>
            </a:gs>
            <a:gs pos="50000">
              <a:schemeClr val="accent3">
                <a:hueOff val="-12009203"/>
                <a:satOff val="42630"/>
                <a:lumOff val="-5441"/>
                <a:alphaOff val="0"/>
                <a:satMod val="110000"/>
                <a:lumMod val="100000"/>
                <a:shade val="100000"/>
              </a:schemeClr>
            </a:gs>
            <a:gs pos="100000">
              <a:schemeClr val="accent3">
                <a:hueOff val="-12009203"/>
                <a:satOff val="42630"/>
                <a:lumOff val="-54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Results: Predictive model with &gt;60% sensitivity and specificity </a:t>
          </a:r>
        </a:p>
      </dsp:txBody>
      <dsp:txXfrm>
        <a:off x="33012" y="2252445"/>
        <a:ext cx="5968163" cy="610236"/>
      </dsp:txXfrm>
    </dsp:sp>
    <dsp:sp modelId="{7F087EB6-D682-FB47-8173-FF93CB61EC25}">
      <dsp:nvSpPr>
        <dsp:cNvPr id="0" name=""/>
        <dsp:cNvSpPr/>
      </dsp:nvSpPr>
      <dsp:spPr>
        <a:xfrm>
          <a:off x="0" y="2944653"/>
          <a:ext cx="6034187" cy="676260"/>
        </a:xfrm>
        <a:prstGeom prst="roundRect">
          <a:avLst/>
        </a:prstGeom>
        <a:gradFill rotWithShape="0">
          <a:gsLst>
            <a:gs pos="0">
              <a:schemeClr val="accent3">
                <a:hueOff val="-16012271"/>
                <a:satOff val="56840"/>
                <a:lumOff val="-7255"/>
                <a:alphaOff val="0"/>
                <a:satMod val="103000"/>
                <a:lumMod val="102000"/>
                <a:tint val="94000"/>
              </a:schemeClr>
            </a:gs>
            <a:gs pos="50000">
              <a:schemeClr val="accent3">
                <a:hueOff val="-16012271"/>
                <a:satOff val="56840"/>
                <a:lumOff val="-7255"/>
                <a:alphaOff val="0"/>
                <a:satMod val="110000"/>
                <a:lumMod val="100000"/>
                <a:shade val="100000"/>
              </a:schemeClr>
            </a:gs>
            <a:gs pos="100000">
              <a:schemeClr val="accent3">
                <a:hueOff val="-16012271"/>
                <a:satOff val="56840"/>
                <a:lumOff val="-725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Value: Potential cost savings of approximately $5 million (69% reduction)</a:t>
          </a:r>
        </a:p>
      </dsp:txBody>
      <dsp:txXfrm>
        <a:off x="33012" y="2977665"/>
        <a:ext cx="5968163" cy="610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00004-5908-C942-875B-D5457C5702AA}">
      <dsp:nvSpPr>
        <dsp:cNvPr id="0" name=""/>
        <dsp:cNvSpPr/>
      </dsp:nvSpPr>
      <dsp:spPr>
        <a:xfrm>
          <a:off x="0" y="176872"/>
          <a:ext cx="6034187" cy="74353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Exploratory Analysis Approach</a:t>
          </a:r>
          <a:endParaRPr lang="en-US" sz="3100" kern="1200"/>
        </a:p>
      </dsp:txBody>
      <dsp:txXfrm>
        <a:off x="36296" y="213168"/>
        <a:ext cx="5961595"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46829-3A5E-2145-ABCE-BD94462F413A}">
      <dsp:nvSpPr>
        <dsp:cNvPr id="0" name=""/>
        <dsp:cNvSpPr/>
      </dsp:nvSpPr>
      <dsp:spPr>
        <a:xfrm>
          <a:off x="0" y="368223"/>
          <a:ext cx="6034187" cy="67158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Data cleaning and preparation steps </a:t>
          </a:r>
        </a:p>
      </dsp:txBody>
      <dsp:txXfrm>
        <a:off x="32784" y="401007"/>
        <a:ext cx="5968619" cy="606012"/>
      </dsp:txXfrm>
    </dsp:sp>
    <dsp:sp modelId="{18F44528-8FC9-584C-96F3-59D32CC7957E}">
      <dsp:nvSpPr>
        <dsp:cNvPr id="0" name=""/>
        <dsp:cNvSpPr/>
      </dsp:nvSpPr>
      <dsp:spPr>
        <a:xfrm>
          <a:off x="0" y="1120443"/>
          <a:ext cx="6034187" cy="671580"/>
        </a:xfrm>
        <a:prstGeom prst="roundRect">
          <a:avLst/>
        </a:prstGeom>
        <a:gradFill rotWithShape="0">
          <a:gsLst>
            <a:gs pos="0">
              <a:schemeClr val="accent4">
                <a:hueOff val="-340193"/>
                <a:satOff val="-61"/>
                <a:lumOff val="1961"/>
                <a:alphaOff val="0"/>
                <a:satMod val="103000"/>
                <a:lumMod val="102000"/>
                <a:tint val="94000"/>
              </a:schemeClr>
            </a:gs>
            <a:gs pos="50000">
              <a:schemeClr val="accent4">
                <a:hueOff val="-340193"/>
                <a:satOff val="-61"/>
                <a:lumOff val="1961"/>
                <a:alphaOff val="0"/>
                <a:satMod val="110000"/>
                <a:lumMod val="100000"/>
                <a:shade val="100000"/>
              </a:schemeClr>
            </a:gs>
            <a:gs pos="100000">
              <a:schemeClr val="accent4">
                <a:hueOff val="-340193"/>
                <a:satOff val="-61"/>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Variables examined </a:t>
          </a:r>
        </a:p>
      </dsp:txBody>
      <dsp:txXfrm>
        <a:off x="32784" y="1153227"/>
        <a:ext cx="5968619" cy="606012"/>
      </dsp:txXfrm>
    </dsp:sp>
    <dsp:sp modelId="{30475A0B-08CD-C747-9620-C25B17CC3547}">
      <dsp:nvSpPr>
        <dsp:cNvPr id="0" name=""/>
        <dsp:cNvSpPr/>
      </dsp:nvSpPr>
      <dsp:spPr>
        <a:xfrm>
          <a:off x="0" y="1872663"/>
          <a:ext cx="6034187" cy="671580"/>
        </a:xfrm>
        <a:prstGeom prst="roundRect">
          <a:avLst/>
        </a:prstGeom>
        <a:gradFill rotWithShape="0">
          <a:gsLst>
            <a:gs pos="0">
              <a:schemeClr val="accent4">
                <a:hueOff val="-680386"/>
                <a:satOff val="-123"/>
                <a:lumOff val="3921"/>
                <a:alphaOff val="0"/>
                <a:satMod val="103000"/>
                <a:lumMod val="102000"/>
                <a:tint val="94000"/>
              </a:schemeClr>
            </a:gs>
            <a:gs pos="50000">
              <a:schemeClr val="accent4">
                <a:hueOff val="-680386"/>
                <a:satOff val="-123"/>
                <a:lumOff val="3921"/>
                <a:alphaOff val="0"/>
                <a:satMod val="110000"/>
                <a:lumMod val="100000"/>
                <a:shade val="100000"/>
              </a:schemeClr>
            </a:gs>
            <a:gs pos="100000">
              <a:schemeClr val="accent4">
                <a:hueOff val="-680386"/>
                <a:satOff val="-123"/>
                <a:lumOff val="392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Analysis methods </a:t>
          </a:r>
        </a:p>
      </dsp:txBody>
      <dsp:txXfrm>
        <a:off x="32784" y="1905447"/>
        <a:ext cx="5968619" cy="606012"/>
      </dsp:txXfrm>
    </dsp:sp>
    <dsp:sp modelId="{6FC9A2B6-B2C4-8648-8F74-59021E2BA1A1}">
      <dsp:nvSpPr>
        <dsp:cNvPr id="0" name=""/>
        <dsp:cNvSpPr/>
      </dsp:nvSpPr>
      <dsp:spPr>
        <a:xfrm>
          <a:off x="0" y="2624883"/>
          <a:ext cx="6034187" cy="671580"/>
        </a:xfrm>
        <a:prstGeom prst="roundRect">
          <a:avLst/>
        </a:prstGeom>
        <a:gradFill rotWithShape="0">
          <a:gsLst>
            <a:gs pos="0">
              <a:schemeClr val="accent4">
                <a:hueOff val="-1020579"/>
                <a:satOff val="-184"/>
                <a:lumOff val="5882"/>
                <a:alphaOff val="0"/>
                <a:satMod val="103000"/>
                <a:lumMod val="102000"/>
                <a:tint val="94000"/>
              </a:schemeClr>
            </a:gs>
            <a:gs pos="50000">
              <a:schemeClr val="accent4">
                <a:hueOff val="-1020579"/>
                <a:satOff val="-184"/>
                <a:lumOff val="5882"/>
                <a:alphaOff val="0"/>
                <a:satMod val="110000"/>
                <a:lumMod val="100000"/>
                <a:shade val="100000"/>
              </a:schemeClr>
            </a:gs>
            <a:gs pos="100000">
              <a:schemeClr val="accent4">
                <a:hueOff val="-1020579"/>
                <a:satOff val="-184"/>
                <a:lumOff val="588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Brief note on feature engineering</a:t>
          </a:r>
        </a:p>
      </dsp:txBody>
      <dsp:txXfrm>
        <a:off x="32784" y="2657667"/>
        <a:ext cx="5968619" cy="606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B6824-5520-D94C-B665-F05C69882B10}">
      <dsp:nvSpPr>
        <dsp:cNvPr id="0" name=""/>
        <dsp:cNvSpPr/>
      </dsp:nvSpPr>
      <dsp:spPr>
        <a:xfrm>
          <a:off x="0" y="30808"/>
          <a:ext cx="4619352" cy="62361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Top Factors Driving Attrition</a:t>
          </a:r>
          <a:endParaRPr lang="en-US" sz="2600" kern="1200"/>
        </a:p>
      </dsp:txBody>
      <dsp:txXfrm>
        <a:off x="30442" y="61250"/>
        <a:ext cx="4558468" cy="562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73762-55DD-FC45-ABFE-BDEB0BB7D16D}">
      <dsp:nvSpPr>
        <dsp:cNvPr id="0" name=""/>
        <dsp:cNvSpPr/>
      </dsp:nvSpPr>
      <dsp:spPr>
        <a:xfrm>
          <a:off x="0" y="7524"/>
          <a:ext cx="2590800" cy="95471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Factor #1 - Overtime</a:t>
          </a:r>
        </a:p>
      </dsp:txBody>
      <dsp:txXfrm>
        <a:off x="46606" y="54130"/>
        <a:ext cx="2497588" cy="8615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4A25E-143B-FF48-A7F2-8FBA99EA76EB}">
      <dsp:nvSpPr>
        <dsp:cNvPr id="0" name=""/>
        <dsp:cNvSpPr/>
      </dsp:nvSpPr>
      <dsp:spPr>
        <a:xfrm>
          <a:off x="0" y="230985"/>
          <a:ext cx="2895600" cy="132517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31.7% attrition for employees working overtime vs. 9.7% for those who don’t </a:t>
          </a:r>
        </a:p>
      </dsp:txBody>
      <dsp:txXfrm>
        <a:off x="64690" y="295675"/>
        <a:ext cx="2766220" cy="1195791"/>
      </dsp:txXfrm>
    </dsp:sp>
    <dsp:sp modelId="{7F32A935-17C8-5443-8B62-2A15691DC730}">
      <dsp:nvSpPr>
        <dsp:cNvPr id="0" name=""/>
        <dsp:cNvSpPr/>
      </dsp:nvSpPr>
      <dsp:spPr>
        <a:xfrm>
          <a:off x="0" y="1593596"/>
          <a:ext cx="2895600" cy="1325171"/>
        </a:xfrm>
        <a:prstGeom prst="roundRect">
          <a:avLst/>
        </a:prstGeom>
        <a:gradFill rotWithShape="0">
          <a:gsLst>
            <a:gs pos="0">
              <a:schemeClr val="accent2">
                <a:hueOff val="3536049"/>
                <a:satOff val="-13319"/>
                <a:lumOff val="11176"/>
                <a:alphaOff val="0"/>
                <a:satMod val="103000"/>
                <a:lumMod val="102000"/>
                <a:tint val="94000"/>
              </a:schemeClr>
            </a:gs>
            <a:gs pos="50000">
              <a:schemeClr val="accent2">
                <a:hueOff val="3536049"/>
                <a:satOff val="-13319"/>
                <a:lumOff val="11176"/>
                <a:alphaOff val="0"/>
                <a:satMod val="110000"/>
                <a:lumMod val="100000"/>
                <a:shade val="100000"/>
              </a:schemeClr>
            </a:gs>
            <a:gs pos="100000">
              <a:schemeClr val="accent2">
                <a:hueOff val="3536049"/>
                <a:satOff val="-13319"/>
                <a:lumOff val="1117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This represents a 3.3× higher attrition risk </a:t>
          </a:r>
        </a:p>
      </dsp:txBody>
      <dsp:txXfrm>
        <a:off x="64690" y="1658286"/>
        <a:ext cx="2766220" cy="1195791"/>
      </dsp:txXfrm>
    </dsp:sp>
    <dsp:sp modelId="{50E2BA65-38A3-C745-8D55-0AA9814351CF}">
      <dsp:nvSpPr>
        <dsp:cNvPr id="0" name=""/>
        <dsp:cNvSpPr/>
      </dsp:nvSpPr>
      <dsp:spPr>
        <a:xfrm>
          <a:off x="0" y="2956208"/>
          <a:ext cx="2895600" cy="1325171"/>
        </a:xfrm>
        <a:prstGeom prst="roundRect">
          <a:avLst/>
        </a:prstGeom>
        <a:gradFill rotWithShape="0">
          <a:gsLst>
            <a:gs pos="0">
              <a:schemeClr val="accent2">
                <a:hueOff val="7072097"/>
                <a:satOff val="-26638"/>
                <a:lumOff val="22353"/>
                <a:alphaOff val="0"/>
                <a:satMod val="103000"/>
                <a:lumMod val="102000"/>
                <a:tint val="94000"/>
              </a:schemeClr>
            </a:gs>
            <a:gs pos="50000">
              <a:schemeClr val="accent2">
                <a:hueOff val="7072097"/>
                <a:satOff val="-26638"/>
                <a:lumOff val="22353"/>
                <a:alphaOff val="0"/>
                <a:satMod val="110000"/>
                <a:lumMod val="100000"/>
                <a:shade val="100000"/>
              </a:schemeClr>
            </a:gs>
            <a:gs pos="100000">
              <a:schemeClr val="accent2">
                <a:hueOff val="7072097"/>
                <a:satOff val="-26638"/>
                <a:lumOff val="2235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The results suggest that employees who work overtime are at higher risk for attrition, regardless of role. More analysis is required, however, for a deeper understanding of the overtime and attrition relationship.   </a:t>
          </a:r>
        </a:p>
      </dsp:txBody>
      <dsp:txXfrm>
        <a:off x="64690" y="3020898"/>
        <a:ext cx="2766220" cy="11957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5C7B6-891F-2B43-A07B-9D5790C2DF46}">
      <dsp:nvSpPr>
        <dsp:cNvPr id="0" name=""/>
        <dsp:cNvSpPr/>
      </dsp:nvSpPr>
      <dsp:spPr>
        <a:xfrm>
          <a:off x="0" y="18050"/>
          <a:ext cx="5450529" cy="71954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Top Factors Driving Attrition</a:t>
          </a:r>
          <a:endParaRPr lang="en-US" sz="3000" kern="1200"/>
        </a:p>
      </dsp:txBody>
      <dsp:txXfrm>
        <a:off x="35125" y="53175"/>
        <a:ext cx="5380279" cy="64929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53780-81FA-3347-AC5B-8B417F34327E}">
      <dsp:nvSpPr>
        <dsp:cNvPr id="0" name=""/>
        <dsp:cNvSpPr/>
      </dsp:nvSpPr>
      <dsp:spPr>
        <a:xfrm>
          <a:off x="0" y="0"/>
          <a:ext cx="5459239" cy="57563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Factor #2 - Total Working Years</a:t>
          </a:r>
        </a:p>
      </dsp:txBody>
      <dsp:txXfrm>
        <a:off x="28100" y="28100"/>
        <a:ext cx="5403039"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CB0C0-B0C0-7C46-8461-1A05A2AFE330}" type="datetimeFigureOut">
              <a:rPr lang="en-US" smtClean="0"/>
              <a:t>3/10/25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A5D94-0C48-8048-BC64-3851A8530D1C}" type="slidenum">
              <a:rPr lang="en-US" smtClean="0"/>
              <a:t>‹#›</a:t>
            </a:fld>
            <a:endParaRPr lang="en-US"/>
          </a:p>
        </p:txBody>
      </p:sp>
    </p:spTree>
    <p:extLst>
      <p:ext uri="{BB962C8B-B14F-4D97-AF65-F5344CB8AC3E}">
        <p14:creationId xmlns:p14="http://schemas.microsoft.com/office/powerpoint/2010/main" val="245890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Good afternoon. Today I'll be presenting my exploratory data analysis of employee attrition at Frito Lay. As part of </a:t>
            </a:r>
            <a:r>
              <a:rPr lang="en-US" sz="1800" kern="0" dirty="0" err="1">
                <a:effectLst/>
                <a:latin typeface="Times New Roman" panose="02020603050405020304" pitchFamily="18" charset="0"/>
                <a:ea typeface="Times New Roman" panose="02020603050405020304" pitchFamily="18" charset="0"/>
              </a:rPr>
              <a:t>DDSAnalytics</a:t>
            </a:r>
            <a:r>
              <a:rPr lang="en-US" sz="1800" kern="0" dirty="0">
                <a:effectLst/>
                <a:latin typeface="Times New Roman" panose="02020603050405020304" pitchFamily="18" charset="0"/>
                <a:ea typeface="Times New Roman" panose="02020603050405020304" pitchFamily="18" charset="0"/>
              </a:rPr>
              <a:t>' work, I've analyzed factors related to employee turnover and started developing predictive models to help Frito Lay reduce attrition costs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1</a:t>
            </a:fld>
            <a:endParaRPr lang="en-US"/>
          </a:p>
        </p:txBody>
      </p:sp>
    </p:spTree>
    <p:extLst>
      <p:ext uri="{BB962C8B-B14F-4D97-AF65-F5344CB8AC3E}">
        <p14:creationId xmlns:p14="http://schemas.microsoft.com/office/powerpoint/2010/main" val="276089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Moving forward, I plan to implement feature engineering to create derived variables that may improve model performance. I'll also address class imbalance using ROSE sampling and explore additional modeling approaches including Random Forest and Gradient Boosting. These steps should help us exceed the 60% sensitivity and specificity requirements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10</a:t>
            </a:fld>
            <a:endParaRPr lang="en-US"/>
          </a:p>
        </p:txBody>
      </p:sp>
    </p:spTree>
    <p:extLst>
      <p:ext uri="{BB962C8B-B14F-4D97-AF65-F5344CB8AC3E}">
        <p14:creationId xmlns:p14="http://schemas.microsoft.com/office/powerpoint/2010/main" val="3412878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Thank you for your attention. </a:t>
            </a:r>
            <a:r>
              <a:rPr lang="en-US" sz="1800" kern="0">
                <a:effectLst/>
                <a:latin typeface="Times New Roman" panose="02020603050405020304" pitchFamily="18" charset="0"/>
                <a:ea typeface="Times New Roman" panose="02020603050405020304" pitchFamily="18" charset="0"/>
              </a:rPr>
              <a:t>I welcome any questions about my analysis so far.</a:t>
            </a:r>
            <a:r>
              <a:rPr lang="en-US">
                <a:effectLst/>
              </a:rPr>
              <a:t> </a:t>
            </a:r>
            <a:endParaRPr lang="en-US"/>
          </a:p>
        </p:txBody>
      </p:sp>
      <p:sp>
        <p:nvSpPr>
          <p:cNvPr id="4" name="Slide Number Placeholder 3"/>
          <p:cNvSpPr>
            <a:spLocks noGrp="1"/>
          </p:cNvSpPr>
          <p:nvPr>
            <p:ph type="sldNum" sz="quarter" idx="5"/>
          </p:nvPr>
        </p:nvSpPr>
        <p:spPr/>
        <p:txBody>
          <a:bodyPr/>
          <a:lstStyle/>
          <a:p>
            <a:fld id="{652A5D94-0C48-8048-BC64-3851A8530D1C}" type="slidenum">
              <a:rPr lang="en-US" smtClean="0"/>
              <a:t>11</a:t>
            </a:fld>
            <a:endParaRPr lang="en-US"/>
          </a:p>
        </p:txBody>
      </p:sp>
    </p:spTree>
    <p:extLst>
      <p:ext uri="{BB962C8B-B14F-4D97-AF65-F5344CB8AC3E}">
        <p14:creationId xmlns:p14="http://schemas.microsoft.com/office/powerpoint/2010/main" val="115373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Employee turnover is costly for Frito Lay, with replacement costs ranging from 50% to 400% of an employee's annual salary. My analysis has identified key factors driving attrition, which I'll discuss shortly. I've also begun developing predictive models with the goal of achieving at least 60% sensitivity and specificity. Initial estimates suggest this approach could potentially save millions in turnover costs.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2</a:t>
            </a:fld>
            <a:endParaRPr lang="en-US"/>
          </a:p>
        </p:txBody>
      </p:sp>
    </p:spTree>
    <p:extLst>
      <p:ext uri="{BB962C8B-B14F-4D97-AF65-F5344CB8AC3E}">
        <p14:creationId xmlns:p14="http://schemas.microsoft.com/office/powerpoint/2010/main" val="215339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In our dataset of 870 employees, 140 left the company, representing an attrition rate of 16.1%. While this might seem moderate, the financial impact is significant due to high replacement costs. Understanding this baseline helps contextualize the patterns I've identified in my exploratory analysis.</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3</a:t>
            </a:fld>
            <a:endParaRPr lang="en-US"/>
          </a:p>
        </p:txBody>
      </p:sp>
    </p:spTree>
    <p:extLst>
      <p:ext uri="{BB962C8B-B14F-4D97-AF65-F5344CB8AC3E}">
        <p14:creationId xmlns:p14="http://schemas.microsoft.com/office/powerpoint/2010/main" val="2578415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My analytical process involved cleaning the data and removing non-predictive variables. I examined 31 variables across demographic factors, job characteristics, satisfaction measures, and career metrics. I used descriptive statistics, correlation analysis, and visualization techniques to identify patterns in the data.</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4</a:t>
            </a:fld>
            <a:endParaRPr lang="en-US"/>
          </a:p>
        </p:txBody>
      </p:sp>
    </p:spTree>
    <p:extLst>
      <p:ext uri="{BB962C8B-B14F-4D97-AF65-F5344CB8AC3E}">
        <p14:creationId xmlns:p14="http://schemas.microsoft.com/office/powerpoint/2010/main" val="345202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My analysis identified overtime as the strongest predictor of attrition. Employees who work overtime have a 31.7% attrition rate, compared to just 9.7% for those who don't. This means overtime employees are 3.3 times more likely to leave the company, making this a critical focus area for retention efforts.</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5</a:t>
            </a:fld>
            <a:endParaRPr lang="en-US"/>
          </a:p>
        </p:txBody>
      </p:sp>
    </p:spTree>
    <p:extLst>
      <p:ext uri="{BB962C8B-B14F-4D97-AF65-F5344CB8AC3E}">
        <p14:creationId xmlns:p14="http://schemas.microsoft.com/office/powerpoint/2010/main" val="314492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The second key factor is professional experience. Employees with fewer total working years are significantly more likely to leave the company. There's a negative correlation of -0.167 between working years and attrition. As you can see in these charts, this pattern holds true for years at the company and years since last promotion as well</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6</a:t>
            </a:fld>
            <a:endParaRPr lang="en-US"/>
          </a:p>
        </p:txBody>
      </p:sp>
    </p:spTree>
    <p:extLst>
      <p:ext uri="{BB962C8B-B14F-4D97-AF65-F5344CB8AC3E}">
        <p14:creationId xmlns:p14="http://schemas.microsoft.com/office/powerpoint/2010/main" val="176890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Job level and income show strong relationships with attrition. Entry-level positions have a 26.1% attrition rate, compared to 5-10% for higher levels. Monthly income shows a negative correlation with attrition at -0.155. Looking at job roles, Sales Representatives have the highest attrition at 45.3%, while directors have the lowest at around 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7</a:t>
            </a:fld>
            <a:endParaRPr lang="en-US"/>
          </a:p>
        </p:txBody>
      </p:sp>
    </p:spTree>
    <p:extLst>
      <p:ext uri="{BB962C8B-B14F-4D97-AF65-F5344CB8AC3E}">
        <p14:creationId xmlns:p14="http://schemas.microsoft.com/office/powerpoint/2010/main" val="1662703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I've also identified several other notable patterns. Marital status influences attrition, with single employees showing higher rates. Work-life balance is critical, with poor balance significantly increasing attrition risk. These additional factors will help inform our final model development.</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8</a:t>
            </a:fld>
            <a:endParaRPr lang="en-US"/>
          </a:p>
        </p:txBody>
      </p:sp>
    </p:spTree>
    <p:extLst>
      <p:ext uri="{BB962C8B-B14F-4D97-AF65-F5344CB8AC3E}">
        <p14:creationId xmlns:p14="http://schemas.microsoft.com/office/powerpoint/2010/main" val="1411904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0" dirty="0">
                <a:effectLst/>
                <a:latin typeface="Times New Roman" panose="02020603050405020304" pitchFamily="18" charset="0"/>
                <a:ea typeface="Times New Roman" panose="02020603050405020304" pitchFamily="18" charset="0"/>
              </a:rPr>
              <a:t>For my initial modeling, I've prepared the data using a train/test split and begun exploring KNN and Naive Bayes algorithms. Both models show promise but need further refinement to reach our target of 60% sensitivity and specificity. The Naive Bayes model is currently performing better with 58% sensitivity and 65% specificity.</a:t>
            </a:r>
            <a:r>
              <a:rPr lang="en-US" dirty="0">
                <a:effectLst/>
              </a:rPr>
              <a:t> </a:t>
            </a:r>
            <a:endParaRPr lang="en-US" dirty="0"/>
          </a:p>
        </p:txBody>
      </p:sp>
      <p:sp>
        <p:nvSpPr>
          <p:cNvPr id="4" name="Slide Number Placeholder 3"/>
          <p:cNvSpPr>
            <a:spLocks noGrp="1"/>
          </p:cNvSpPr>
          <p:nvPr>
            <p:ph type="sldNum" sz="quarter" idx="5"/>
          </p:nvPr>
        </p:nvSpPr>
        <p:spPr/>
        <p:txBody>
          <a:bodyPr/>
          <a:lstStyle/>
          <a:p>
            <a:fld id="{652A5D94-0C48-8048-BC64-3851A8530D1C}" type="slidenum">
              <a:rPr lang="en-US" smtClean="0"/>
              <a:t>9</a:t>
            </a:fld>
            <a:endParaRPr lang="en-US"/>
          </a:p>
        </p:txBody>
      </p:sp>
    </p:spTree>
    <p:extLst>
      <p:ext uri="{BB962C8B-B14F-4D97-AF65-F5344CB8AC3E}">
        <p14:creationId xmlns:p14="http://schemas.microsoft.com/office/powerpoint/2010/main" val="70840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3/10/25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7304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3/10/25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614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3/10/25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1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3/10/25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6113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3/10/25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88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3/10/25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6867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3/10/25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4194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3/10/25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7471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3/10/25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9068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3/10/25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5325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3/10/25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217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3/10/25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21027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8.xml"/><Relationship Id="rId13" Type="http://schemas.openxmlformats.org/officeDocument/2006/relationships/diagramQuickStyle" Target="../diagrams/quickStyle19.xml"/><Relationship Id="rId3" Type="http://schemas.openxmlformats.org/officeDocument/2006/relationships/notesSlide" Target="../notesSlides/notesSlide10.xml"/><Relationship Id="rId7" Type="http://schemas.openxmlformats.org/officeDocument/2006/relationships/diagramQuickStyle" Target="../diagrams/quickStyle18.xml"/><Relationship Id="rId12" Type="http://schemas.openxmlformats.org/officeDocument/2006/relationships/diagramLayout" Target="../diagrams/layout19.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diagramLayout" Target="../diagrams/layout18.xml"/><Relationship Id="rId11" Type="http://schemas.openxmlformats.org/officeDocument/2006/relationships/diagramData" Target="../diagrams/data19.xml"/><Relationship Id="rId5" Type="http://schemas.openxmlformats.org/officeDocument/2006/relationships/diagramData" Target="../diagrams/data18.xml"/><Relationship Id="rId15" Type="http://schemas.microsoft.com/office/2007/relationships/diagramDrawing" Target="../diagrams/drawing19.xml"/><Relationship Id="rId10" Type="http://schemas.openxmlformats.org/officeDocument/2006/relationships/image" Target="../media/image2.png"/><Relationship Id="rId4" Type="http://schemas.openxmlformats.org/officeDocument/2006/relationships/image" Target="../media/image1.jpeg"/><Relationship Id="rId9" Type="http://schemas.microsoft.com/office/2007/relationships/diagramDrawing" Target="../diagrams/drawing18.xml"/><Relationship Id="rId14" Type="http://schemas.openxmlformats.org/officeDocument/2006/relationships/diagramColors" Target="../diagrams/colors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hyperlink" Target="https://github.com/jonx0037/ds6306-project" TargetMode="External"/><Relationship Id="rId5" Type="http://schemas.openxmlformats.org/officeDocument/2006/relationships/hyperlink" Target="mailto:jarocha@smu.edu"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notesSlide" Target="../notesSlides/notesSlide2.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5" Type="http://schemas.openxmlformats.org/officeDocument/2006/relationships/image" Target="../media/image2.png"/><Relationship Id="rId10" Type="http://schemas.openxmlformats.org/officeDocument/2006/relationships/diagramData" Target="../diagrams/data2.xml"/><Relationship Id="rId4" Type="http://schemas.openxmlformats.org/officeDocument/2006/relationships/image" Target="../media/image1.jpeg"/><Relationship Id="rId9" Type="http://schemas.microsoft.com/office/2007/relationships/diagramDrawing" Target="../diagrams/drawing1.xml"/><Relationship Id="rId14" Type="http://schemas.microsoft.com/office/2007/relationships/diagramDrawing" Target="../diagrams/drawin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notesSlide" Target="../notesSlides/notesSlide4.xml"/><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5" Type="http://schemas.openxmlformats.org/officeDocument/2006/relationships/image" Target="../media/image2.png"/><Relationship Id="rId10" Type="http://schemas.openxmlformats.org/officeDocument/2006/relationships/diagramData" Target="../diagrams/data4.xml"/><Relationship Id="rId4" Type="http://schemas.openxmlformats.org/officeDocument/2006/relationships/image" Target="../media/image1.jpeg"/><Relationship Id="rId9" Type="http://schemas.microsoft.com/office/2007/relationships/diagramDrawing" Target="../diagrams/drawing3.xml"/><Relationship Id="rId14" Type="http://schemas.microsoft.com/office/2007/relationships/diagramDrawing" Target="../diagrams/drawing4.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diagramColors" Target="../diagrams/colors6.xml"/><Relationship Id="rId18" Type="http://schemas.openxmlformats.org/officeDocument/2006/relationships/diagramColors" Target="../diagrams/colors7.xml"/><Relationship Id="rId3" Type="http://schemas.openxmlformats.org/officeDocument/2006/relationships/notesSlide" Target="../notesSlides/notesSlide5.xml"/><Relationship Id="rId21" Type="http://schemas.openxmlformats.org/officeDocument/2006/relationships/image" Target="../media/image4.png"/><Relationship Id="rId7" Type="http://schemas.openxmlformats.org/officeDocument/2006/relationships/diagramQuickStyle" Target="../diagrams/quickStyle5.xml"/><Relationship Id="rId12" Type="http://schemas.openxmlformats.org/officeDocument/2006/relationships/diagramQuickStyle" Target="../diagrams/quickStyle6.xml"/><Relationship Id="rId17" Type="http://schemas.openxmlformats.org/officeDocument/2006/relationships/diagramQuickStyle" Target="../diagrams/quickStyle7.xml"/><Relationship Id="rId2" Type="http://schemas.openxmlformats.org/officeDocument/2006/relationships/slideLayout" Target="../slideLayouts/slideLayout6.xml"/><Relationship Id="rId16" Type="http://schemas.openxmlformats.org/officeDocument/2006/relationships/diagramLayout" Target="../diagrams/layout7.xml"/><Relationship Id="rId20" Type="http://schemas.openxmlformats.org/officeDocument/2006/relationships/image" Target="../media/image2.png"/><Relationship Id="rId1" Type="http://schemas.openxmlformats.org/officeDocument/2006/relationships/tags" Target="../tags/tag5.xml"/><Relationship Id="rId6" Type="http://schemas.openxmlformats.org/officeDocument/2006/relationships/diagramLayout" Target="../diagrams/layout5.xml"/><Relationship Id="rId11" Type="http://schemas.openxmlformats.org/officeDocument/2006/relationships/diagramLayout" Target="../diagrams/layout6.xml"/><Relationship Id="rId5" Type="http://schemas.openxmlformats.org/officeDocument/2006/relationships/diagramData" Target="../diagrams/data5.xml"/><Relationship Id="rId15" Type="http://schemas.openxmlformats.org/officeDocument/2006/relationships/diagramData" Target="../diagrams/data7.xml"/><Relationship Id="rId10" Type="http://schemas.openxmlformats.org/officeDocument/2006/relationships/diagramData" Target="../diagrams/data6.xml"/><Relationship Id="rId19" Type="http://schemas.microsoft.com/office/2007/relationships/diagramDrawing" Target="../diagrams/drawing7.xml"/><Relationship Id="rId4" Type="http://schemas.openxmlformats.org/officeDocument/2006/relationships/image" Target="../media/image1.jpeg"/><Relationship Id="rId9" Type="http://schemas.microsoft.com/office/2007/relationships/diagramDrawing" Target="../diagrams/drawing5.xml"/><Relationship Id="rId14" Type="http://schemas.microsoft.com/office/2007/relationships/diagramDrawing" Target="../diagrams/drawing6.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8.xml"/><Relationship Id="rId13" Type="http://schemas.openxmlformats.org/officeDocument/2006/relationships/diagramColors" Target="../diagrams/colors9.xml"/><Relationship Id="rId18" Type="http://schemas.openxmlformats.org/officeDocument/2006/relationships/diagramColors" Target="../diagrams/colors10.xml"/><Relationship Id="rId3" Type="http://schemas.openxmlformats.org/officeDocument/2006/relationships/notesSlide" Target="../notesSlides/notesSlide6.xml"/><Relationship Id="rId21" Type="http://schemas.openxmlformats.org/officeDocument/2006/relationships/image" Target="../media/image5.png"/><Relationship Id="rId7" Type="http://schemas.openxmlformats.org/officeDocument/2006/relationships/diagramQuickStyle" Target="../diagrams/quickStyle8.xml"/><Relationship Id="rId12" Type="http://schemas.openxmlformats.org/officeDocument/2006/relationships/diagramQuickStyle" Target="../diagrams/quickStyle9.xml"/><Relationship Id="rId17" Type="http://schemas.openxmlformats.org/officeDocument/2006/relationships/diagramQuickStyle" Target="../diagrams/quickStyle10.xml"/><Relationship Id="rId2" Type="http://schemas.openxmlformats.org/officeDocument/2006/relationships/slideLayout" Target="../slideLayouts/slideLayout6.xml"/><Relationship Id="rId16" Type="http://schemas.openxmlformats.org/officeDocument/2006/relationships/diagramLayout" Target="../diagrams/layout10.xml"/><Relationship Id="rId20" Type="http://schemas.openxmlformats.org/officeDocument/2006/relationships/image" Target="../media/image2.png"/><Relationship Id="rId1" Type="http://schemas.openxmlformats.org/officeDocument/2006/relationships/tags" Target="../tags/tag6.xml"/><Relationship Id="rId6" Type="http://schemas.openxmlformats.org/officeDocument/2006/relationships/diagramLayout" Target="../diagrams/layout8.xml"/><Relationship Id="rId11" Type="http://schemas.openxmlformats.org/officeDocument/2006/relationships/diagramLayout" Target="../diagrams/layout9.xml"/><Relationship Id="rId5" Type="http://schemas.openxmlformats.org/officeDocument/2006/relationships/diagramData" Target="../diagrams/data8.xml"/><Relationship Id="rId15" Type="http://schemas.openxmlformats.org/officeDocument/2006/relationships/diagramData" Target="../diagrams/data10.xml"/><Relationship Id="rId10" Type="http://schemas.openxmlformats.org/officeDocument/2006/relationships/diagramData" Target="../diagrams/data9.xml"/><Relationship Id="rId19" Type="http://schemas.microsoft.com/office/2007/relationships/diagramDrawing" Target="../diagrams/drawing10.xml"/><Relationship Id="rId4" Type="http://schemas.openxmlformats.org/officeDocument/2006/relationships/image" Target="../media/image1.jpeg"/><Relationship Id="rId9" Type="http://schemas.microsoft.com/office/2007/relationships/diagramDrawing" Target="../diagrams/drawing8.xml"/><Relationship Id="rId14" Type="http://schemas.microsoft.com/office/2007/relationships/diagramDrawing" Target="../diagrams/drawing9.xml"/><Relationship Id="rId22"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1.xml"/><Relationship Id="rId13" Type="http://schemas.openxmlformats.org/officeDocument/2006/relationships/diagramColors" Target="../diagrams/colors12.xml"/><Relationship Id="rId18" Type="http://schemas.openxmlformats.org/officeDocument/2006/relationships/diagramColors" Target="../diagrams/colors13.xml"/><Relationship Id="rId3" Type="http://schemas.openxmlformats.org/officeDocument/2006/relationships/notesSlide" Target="../notesSlides/notesSlide7.xml"/><Relationship Id="rId21" Type="http://schemas.openxmlformats.org/officeDocument/2006/relationships/image" Target="../media/image7.png"/><Relationship Id="rId7" Type="http://schemas.openxmlformats.org/officeDocument/2006/relationships/diagramQuickStyle" Target="../diagrams/quickStyle11.xml"/><Relationship Id="rId12" Type="http://schemas.openxmlformats.org/officeDocument/2006/relationships/diagramQuickStyle" Target="../diagrams/quickStyle12.xml"/><Relationship Id="rId17" Type="http://schemas.openxmlformats.org/officeDocument/2006/relationships/diagramQuickStyle" Target="../diagrams/quickStyle13.xml"/><Relationship Id="rId2" Type="http://schemas.openxmlformats.org/officeDocument/2006/relationships/slideLayout" Target="../slideLayouts/slideLayout6.xml"/><Relationship Id="rId16" Type="http://schemas.openxmlformats.org/officeDocument/2006/relationships/diagramLayout" Target="../diagrams/layout13.xml"/><Relationship Id="rId20" Type="http://schemas.openxmlformats.org/officeDocument/2006/relationships/image" Target="../media/image2.png"/><Relationship Id="rId1" Type="http://schemas.openxmlformats.org/officeDocument/2006/relationships/tags" Target="../tags/tag7.xml"/><Relationship Id="rId6" Type="http://schemas.openxmlformats.org/officeDocument/2006/relationships/diagramLayout" Target="../diagrams/layout11.xml"/><Relationship Id="rId11" Type="http://schemas.openxmlformats.org/officeDocument/2006/relationships/diagramLayout" Target="../diagrams/layout12.xml"/><Relationship Id="rId5" Type="http://schemas.openxmlformats.org/officeDocument/2006/relationships/diagramData" Target="../diagrams/data11.xml"/><Relationship Id="rId15" Type="http://schemas.openxmlformats.org/officeDocument/2006/relationships/diagramData" Target="../diagrams/data13.xml"/><Relationship Id="rId10" Type="http://schemas.openxmlformats.org/officeDocument/2006/relationships/diagramData" Target="../diagrams/data12.xml"/><Relationship Id="rId19" Type="http://schemas.microsoft.com/office/2007/relationships/diagramDrawing" Target="../diagrams/drawing13.xml"/><Relationship Id="rId4" Type="http://schemas.openxmlformats.org/officeDocument/2006/relationships/image" Target="../media/image1.jpeg"/><Relationship Id="rId9" Type="http://schemas.microsoft.com/office/2007/relationships/diagramDrawing" Target="../diagrams/drawing11.xml"/><Relationship Id="rId14" Type="http://schemas.microsoft.com/office/2007/relationships/diagramDrawing" Target="../diagrams/drawing12.xml"/><Relationship Id="rId22"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microsoft.com/office/2007/relationships/diagramDrawing" Target="../diagrams/drawing14.xml"/><Relationship Id="rId13" Type="http://schemas.microsoft.com/office/2007/relationships/diagramDrawing" Target="../diagrams/drawing15.xml"/><Relationship Id="rId3" Type="http://schemas.openxmlformats.org/officeDocument/2006/relationships/notesSlide" Target="../notesSlides/notesSlide8.xml"/><Relationship Id="rId7" Type="http://schemas.openxmlformats.org/officeDocument/2006/relationships/diagramColors" Target="../diagrams/colors14.xml"/><Relationship Id="rId12" Type="http://schemas.openxmlformats.org/officeDocument/2006/relationships/diagramColors" Target="../diagrams/colors15.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diagramQuickStyle" Target="../diagrams/quickStyle14.xml"/><Relationship Id="rId11" Type="http://schemas.openxmlformats.org/officeDocument/2006/relationships/diagramQuickStyle" Target="../diagrams/quickStyle15.xml"/><Relationship Id="rId5" Type="http://schemas.openxmlformats.org/officeDocument/2006/relationships/diagramLayout" Target="../diagrams/layout14.xml"/><Relationship Id="rId15" Type="http://schemas.openxmlformats.org/officeDocument/2006/relationships/image" Target="../media/image2.png"/><Relationship Id="rId10" Type="http://schemas.openxmlformats.org/officeDocument/2006/relationships/diagramLayout" Target="../diagrams/layout15.xml"/><Relationship Id="rId4" Type="http://schemas.openxmlformats.org/officeDocument/2006/relationships/diagramData" Target="../diagrams/data14.xml"/><Relationship Id="rId9" Type="http://schemas.openxmlformats.org/officeDocument/2006/relationships/diagramData" Target="../diagrams/data15.xml"/><Relationship Id="rId1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6.xml"/><Relationship Id="rId13" Type="http://schemas.openxmlformats.org/officeDocument/2006/relationships/diagramColors" Target="../diagrams/colors17.xml"/><Relationship Id="rId3" Type="http://schemas.openxmlformats.org/officeDocument/2006/relationships/notesSlide" Target="../notesSlides/notesSlide9.xml"/><Relationship Id="rId7" Type="http://schemas.openxmlformats.org/officeDocument/2006/relationships/diagramQuickStyle" Target="../diagrams/quickStyle16.xml"/><Relationship Id="rId12" Type="http://schemas.openxmlformats.org/officeDocument/2006/relationships/diagramQuickStyle" Target="../diagrams/quickStyle17.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diagramLayout" Target="../diagrams/layout16.xml"/><Relationship Id="rId11" Type="http://schemas.openxmlformats.org/officeDocument/2006/relationships/diagramLayout" Target="../diagrams/layout17.xml"/><Relationship Id="rId5" Type="http://schemas.openxmlformats.org/officeDocument/2006/relationships/diagramData" Target="../diagrams/data16.xml"/><Relationship Id="rId15" Type="http://schemas.openxmlformats.org/officeDocument/2006/relationships/image" Target="../media/image2.png"/><Relationship Id="rId10" Type="http://schemas.openxmlformats.org/officeDocument/2006/relationships/diagramData" Target="../diagrams/data17.xml"/><Relationship Id="rId4" Type="http://schemas.openxmlformats.org/officeDocument/2006/relationships/image" Target="../media/image1.jpeg"/><Relationship Id="rId9" Type="http://schemas.microsoft.com/office/2007/relationships/diagramDrawing" Target="../diagrams/drawing16.xml"/><Relationship Id="rId14" Type="http://schemas.microsoft.com/office/2007/relationships/diagramDrawing" Target="../diagrams/drawing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Picture 4">
            <a:extLst>
              <a:ext uri="{FF2B5EF4-FFF2-40B4-BE49-F238E27FC236}">
                <a16:creationId xmlns:a16="http://schemas.microsoft.com/office/drawing/2014/main" id="{E51A6E1B-D2F7-9C1D-CD41-0EF085F77500}"/>
              </a:ext>
            </a:extLst>
          </p:cNvPr>
          <p:cNvPicPr>
            <a:picLocks noChangeAspect="1"/>
          </p:cNvPicPr>
          <p:nvPr/>
        </p:nvPicPr>
        <p:blipFill>
          <a:blip r:embed="rId4"/>
          <a:srcRect t="5817" b="9914"/>
          <a:stretch/>
        </p:blipFill>
        <p:spPr>
          <a:xfrm>
            <a:off x="1" y="10"/>
            <a:ext cx="12192000" cy="6857990"/>
          </a:xfrm>
          <a:prstGeom prst="rect">
            <a:avLst/>
          </a:prstGeom>
        </p:spPr>
      </p:pic>
      <p:sp>
        <p:nvSpPr>
          <p:cNvPr id="12" name="Rectangle 11">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2FE90A82-071F-C842-A1B0-A5944C71D40D}"/>
              </a:ext>
            </a:extLst>
          </p:cNvPr>
          <p:cNvSpPr>
            <a:spLocks noGrp="1"/>
          </p:cNvSpPr>
          <p:nvPr>
            <p:ph type="ctrTitle"/>
          </p:nvPr>
        </p:nvSpPr>
        <p:spPr>
          <a:xfrm>
            <a:off x="804818" y="1562101"/>
            <a:ext cx="3905203" cy="2738530"/>
          </a:xfrm>
        </p:spPr>
        <p:txBody>
          <a:bodyPr vert="horz" lIns="91440" tIns="45720" rIns="91440" bIns="45720" rtlCol="0" anchor="t">
            <a:normAutofit/>
          </a:bodyPr>
          <a:lstStyle/>
          <a:p>
            <a:pPr>
              <a:lnSpc>
                <a:spcPct val="90000"/>
              </a:lnSpc>
            </a:pPr>
            <a:r>
              <a:rPr lang="en-US" sz="4800" b="1" kern="1200" dirty="0">
                <a:solidFill>
                  <a:schemeClr val="tx1"/>
                </a:solidFill>
                <a:latin typeface="+mj-lt"/>
                <a:ea typeface="+mj-ea"/>
                <a:cs typeface="+mj-cs"/>
              </a:rPr>
              <a:t>Employee Attrition Analysis for Frito Lay</a:t>
            </a:r>
          </a:p>
        </p:txBody>
      </p:sp>
      <p:sp>
        <p:nvSpPr>
          <p:cNvPr id="3" name="Subtitle 2">
            <a:extLst>
              <a:ext uri="{FF2B5EF4-FFF2-40B4-BE49-F238E27FC236}">
                <a16:creationId xmlns:a16="http://schemas.microsoft.com/office/drawing/2014/main" id="{05654F6D-0DEA-5275-707F-A2756DE4C804}"/>
              </a:ext>
            </a:extLst>
          </p:cNvPr>
          <p:cNvSpPr>
            <a:spLocks noGrp="1"/>
          </p:cNvSpPr>
          <p:nvPr>
            <p:ph type="subTitle" idx="1"/>
          </p:nvPr>
        </p:nvSpPr>
        <p:spPr>
          <a:xfrm>
            <a:off x="804818" y="4321622"/>
            <a:ext cx="3905149" cy="1240978"/>
          </a:xfrm>
        </p:spPr>
        <p:txBody>
          <a:bodyPr vert="horz" lIns="91440" tIns="45720" rIns="91440" bIns="45720" rtlCol="0" anchor="b">
            <a:normAutofit lnSpcReduction="10000"/>
          </a:bodyPr>
          <a:lstStyle/>
          <a:p>
            <a:r>
              <a:rPr lang="en-US" sz="2000" dirty="0"/>
              <a:t>Identifying Key Factors and Predictive Models</a:t>
            </a:r>
          </a:p>
        </p:txBody>
      </p:sp>
      <p:cxnSp>
        <p:nvCxnSpPr>
          <p:cNvPr id="14" name="Straight Connector 13">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EF4736B-CF9E-6A33-0D0F-F92DC5A034B0}"/>
              </a:ext>
            </a:extLst>
          </p:cNvPr>
          <p:cNvSpPr txBox="1"/>
          <p:nvPr/>
        </p:nvSpPr>
        <p:spPr>
          <a:xfrm>
            <a:off x="7848600" y="4547873"/>
            <a:ext cx="3906839" cy="1554272"/>
          </a:xfrm>
          <a:prstGeom prst="rect">
            <a:avLst/>
          </a:prstGeom>
          <a:noFill/>
        </p:spPr>
        <p:txBody>
          <a:bodyPr wrap="none" rtlCol="0">
            <a:spAutoFit/>
          </a:bodyPr>
          <a:lstStyle/>
          <a:p>
            <a:pPr>
              <a:spcAft>
                <a:spcPts val="600"/>
              </a:spcAft>
            </a:pPr>
            <a:r>
              <a:rPr lang="en-US" sz="2000" b="1" dirty="0">
                <a:solidFill>
                  <a:schemeClr val="accent4"/>
                </a:solidFill>
              </a:rPr>
              <a:t>Jonathan A. Rocha</a:t>
            </a:r>
          </a:p>
          <a:p>
            <a:pPr>
              <a:spcAft>
                <a:spcPts val="600"/>
              </a:spcAft>
            </a:pPr>
            <a:r>
              <a:rPr lang="en-US" sz="2000" b="1" dirty="0">
                <a:solidFill>
                  <a:schemeClr val="accent4"/>
                </a:solidFill>
              </a:rPr>
              <a:t>March 3, 2025</a:t>
            </a:r>
          </a:p>
          <a:p>
            <a:pPr>
              <a:spcAft>
                <a:spcPts val="600"/>
              </a:spcAft>
            </a:pPr>
            <a:r>
              <a:rPr lang="en-US" sz="2000" b="1" dirty="0">
                <a:solidFill>
                  <a:schemeClr val="accent4"/>
                </a:solidFill>
              </a:rPr>
              <a:t>MSDS 6306: Doing Data Science</a:t>
            </a:r>
          </a:p>
          <a:p>
            <a:pPr>
              <a:spcAft>
                <a:spcPts val="600"/>
              </a:spcAft>
            </a:pPr>
            <a:endParaRPr lang="en-US" sz="2000" b="1" dirty="0">
              <a:solidFill>
                <a:schemeClr val="accent4"/>
              </a:solidFill>
            </a:endParaRPr>
          </a:p>
        </p:txBody>
      </p:sp>
      <p:pic>
        <p:nvPicPr>
          <p:cNvPr id="7" name="Picture 6" descr="A logo with a yellow circle and a red ribbon&#10;&#10;AI-generated content may be incorrect.">
            <a:extLst>
              <a:ext uri="{FF2B5EF4-FFF2-40B4-BE49-F238E27FC236}">
                <a16:creationId xmlns:a16="http://schemas.microsoft.com/office/drawing/2014/main" id="{E1422F26-42F4-F466-63EB-13DF5BF0543A}"/>
              </a:ext>
            </a:extLst>
          </p:cNvPr>
          <p:cNvPicPr>
            <a:picLocks noChangeAspect="1"/>
          </p:cNvPicPr>
          <p:nvPr/>
        </p:nvPicPr>
        <p:blipFill>
          <a:blip r:embed="rId5"/>
          <a:stretch>
            <a:fillRect/>
          </a:stretch>
        </p:blipFill>
        <p:spPr>
          <a:xfrm>
            <a:off x="7620000" y="1063752"/>
            <a:ext cx="4081742" cy="2692213"/>
          </a:xfrm>
          <a:prstGeom prst="rect">
            <a:avLst/>
          </a:prstGeom>
        </p:spPr>
      </p:pic>
    </p:spTree>
    <p:custDataLst>
      <p:tags r:id="rId1"/>
    </p:custDataLst>
    <p:extLst>
      <p:ext uri="{BB962C8B-B14F-4D97-AF65-F5344CB8AC3E}">
        <p14:creationId xmlns:p14="http://schemas.microsoft.com/office/powerpoint/2010/main" val="2975647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advTm="18151">
        <p15:prstTrans prst="prestige"/>
      </p:transition>
    </mc:Choice>
    <mc:Fallback xmlns="">
      <p:transition spd="slow" advTm="1815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E9BDB792-9ECC-1FCA-A36C-D30998EE29E5}"/>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w poly orange and white background&#10;&#10;AI-generated content may be incorrect.">
            <a:extLst>
              <a:ext uri="{FF2B5EF4-FFF2-40B4-BE49-F238E27FC236}">
                <a16:creationId xmlns:a16="http://schemas.microsoft.com/office/drawing/2014/main" id="{A8777957-4939-4617-90A0-0F1951B92709}"/>
              </a:ext>
            </a:extLst>
          </p:cNvPr>
          <p:cNvPicPr>
            <a:picLocks noChangeAspect="1"/>
          </p:cNvPicPr>
          <p:nvPr/>
        </p:nvPicPr>
        <p:blipFill>
          <a:blip r:embed="rId4"/>
          <a:srcRect l="9912" r="42804" b="-1"/>
          <a:stretch/>
        </p:blipFill>
        <p:spPr>
          <a:xfrm>
            <a:off x="0" y="10"/>
            <a:ext cx="4857871" cy="6857990"/>
          </a:xfrm>
          <a:prstGeom prst="rect">
            <a:avLst/>
          </a:prstGeom>
        </p:spPr>
      </p:pic>
      <p:cxnSp>
        <p:nvCxnSpPr>
          <p:cNvPr id="36" name="Straight Connector 35">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1C4D01A6-939B-4586-2A30-9F5B4C9211FF}"/>
              </a:ext>
            </a:extLst>
          </p:cNvPr>
          <p:cNvGraphicFramePr/>
          <p:nvPr>
            <p:extLst>
              <p:ext uri="{D42A27DB-BD31-4B8C-83A1-F6EECF244321}">
                <p14:modId xmlns:p14="http://schemas.microsoft.com/office/powerpoint/2010/main" val="3468749043"/>
              </p:ext>
            </p:extLst>
          </p:nvPr>
        </p:nvGraphicFramePr>
        <p:xfrm>
          <a:off x="5496821" y="1371600"/>
          <a:ext cx="6034187" cy="1097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8" name="Picture 7" descr="A logo with a yellow circle and a red ribbon&#10;&#10;AI-generated content may be incorrect.">
            <a:extLst>
              <a:ext uri="{FF2B5EF4-FFF2-40B4-BE49-F238E27FC236}">
                <a16:creationId xmlns:a16="http://schemas.microsoft.com/office/drawing/2014/main" id="{11C3F998-7563-35DB-B12A-A765B2ED9E82}"/>
              </a:ext>
            </a:extLst>
          </p:cNvPr>
          <p:cNvPicPr>
            <a:picLocks noChangeAspect="1"/>
          </p:cNvPicPr>
          <p:nvPr/>
        </p:nvPicPr>
        <p:blipFill>
          <a:blip r:embed="rId10"/>
          <a:srcRect t="1974" r="-1" b="-1"/>
          <a:stretch/>
        </p:blipFill>
        <p:spPr>
          <a:xfrm>
            <a:off x="353502" y="152400"/>
            <a:ext cx="1698322" cy="1098053"/>
          </a:xfrm>
          <a:prstGeom prst="rect">
            <a:avLst/>
          </a:prstGeom>
        </p:spPr>
      </p:pic>
      <p:graphicFrame>
        <p:nvGraphicFramePr>
          <p:cNvPr id="6" name="Table 5">
            <a:extLst>
              <a:ext uri="{FF2B5EF4-FFF2-40B4-BE49-F238E27FC236}">
                <a16:creationId xmlns:a16="http://schemas.microsoft.com/office/drawing/2014/main" id="{E063D69C-52F3-B934-DA2B-E24A466EDA00}"/>
              </a:ext>
            </a:extLst>
          </p:cNvPr>
          <p:cNvGraphicFramePr>
            <a:graphicFrameLocks noGrp="1"/>
          </p:cNvGraphicFramePr>
          <p:nvPr>
            <p:extLst>
              <p:ext uri="{D42A27DB-BD31-4B8C-83A1-F6EECF244321}">
                <p14:modId xmlns:p14="http://schemas.microsoft.com/office/powerpoint/2010/main" val="632610705"/>
              </p:ext>
            </p:extLst>
          </p:nvPr>
        </p:nvGraphicFramePr>
        <p:xfrm>
          <a:off x="113998" y="2627645"/>
          <a:ext cx="5105400" cy="2853162"/>
        </p:xfrm>
        <a:graphic>
          <a:graphicData uri="http://schemas.openxmlformats.org/drawingml/2006/table">
            <a:tbl>
              <a:tblPr firstRow="1" bandRow="1">
                <a:effectLst>
                  <a:outerShdw blurRad="50800" dist="38100" dir="16200000" rotWithShape="0">
                    <a:prstClr val="black">
                      <a:alpha val="40000"/>
                    </a:prstClr>
                  </a:outerShdw>
                  <a:reflection blurRad="6350" stA="50000" endA="300" endPos="90000" dir="5400000" sy="-100000" algn="bl" rotWithShape="0"/>
                </a:effectLst>
                <a:tableStyleId>{35758FB7-9AC5-4552-8A53-C91805E547FA}</a:tableStyleId>
              </a:tblPr>
              <a:tblGrid>
                <a:gridCol w="1276350">
                  <a:extLst>
                    <a:ext uri="{9D8B030D-6E8A-4147-A177-3AD203B41FA5}">
                      <a16:colId xmlns:a16="http://schemas.microsoft.com/office/drawing/2014/main" val="1618087701"/>
                    </a:ext>
                  </a:extLst>
                </a:gridCol>
                <a:gridCol w="1276350">
                  <a:extLst>
                    <a:ext uri="{9D8B030D-6E8A-4147-A177-3AD203B41FA5}">
                      <a16:colId xmlns:a16="http://schemas.microsoft.com/office/drawing/2014/main" val="3591108784"/>
                    </a:ext>
                  </a:extLst>
                </a:gridCol>
                <a:gridCol w="1276350">
                  <a:extLst>
                    <a:ext uri="{9D8B030D-6E8A-4147-A177-3AD203B41FA5}">
                      <a16:colId xmlns:a16="http://schemas.microsoft.com/office/drawing/2014/main" val="2723093876"/>
                    </a:ext>
                  </a:extLst>
                </a:gridCol>
                <a:gridCol w="1276350">
                  <a:extLst>
                    <a:ext uri="{9D8B030D-6E8A-4147-A177-3AD203B41FA5}">
                      <a16:colId xmlns:a16="http://schemas.microsoft.com/office/drawing/2014/main" val="254945590"/>
                    </a:ext>
                  </a:extLst>
                </a:gridCol>
              </a:tblGrid>
              <a:tr h="951054">
                <a:tc>
                  <a:txBody>
                    <a:bodyPr/>
                    <a:lstStyle/>
                    <a:p>
                      <a:r>
                        <a:rPr lang="en-US" dirty="0"/>
                        <a:t>Model</a:t>
                      </a:r>
                    </a:p>
                  </a:txBody>
                  <a:tcPr/>
                </a:tc>
                <a:tc>
                  <a:txBody>
                    <a:bodyPr/>
                    <a:lstStyle/>
                    <a:p>
                      <a:r>
                        <a:rPr lang="en-US" dirty="0"/>
                        <a:t>Sensitivity</a:t>
                      </a:r>
                    </a:p>
                  </a:txBody>
                  <a:tcPr/>
                </a:tc>
                <a:tc>
                  <a:txBody>
                    <a:bodyPr/>
                    <a:lstStyle/>
                    <a:p>
                      <a:r>
                        <a:rPr lang="en-US" dirty="0"/>
                        <a:t>Specificity</a:t>
                      </a:r>
                    </a:p>
                  </a:txBody>
                  <a:tcPr/>
                </a:tc>
                <a:tc>
                  <a:txBody>
                    <a:bodyPr/>
                    <a:lstStyle/>
                    <a:p>
                      <a:r>
                        <a:rPr lang="en-US" dirty="0"/>
                        <a:t>Accuracy</a:t>
                      </a:r>
                    </a:p>
                  </a:txBody>
                  <a:tcPr/>
                </a:tc>
                <a:extLst>
                  <a:ext uri="{0D108BD9-81ED-4DB2-BD59-A6C34878D82A}">
                    <a16:rowId xmlns:a16="http://schemas.microsoft.com/office/drawing/2014/main" val="685176735"/>
                  </a:ext>
                </a:extLst>
              </a:tr>
              <a:tr h="951054">
                <a:tc>
                  <a:txBody>
                    <a:bodyPr/>
                    <a:lstStyle/>
                    <a:p>
                      <a:r>
                        <a:rPr lang="en-US" dirty="0"/>
                        <a:t>KNN</a:t>
                      </a:r>
                    </a:p>
                  </a:txBody>
                  <a:tcPr/>
                </a:tc>
                <a:tc>
                  <a:txBody>
                    <a:bodyPr/>
                    <a:lstStyle/>
                    <a:p>
                      <a:r>
                        <a:rPr lang="en-US" dirty="0"/>
                        <a:t>55.2%</a:t>
                      </a:r>
                    </a:p>
                  </a:txBody>
                  <a:tcPr/>
                </a:tc>
                <a:tc>
                  <a:txBody>
                    <a:bodyPr/>
                    <a:lstStyle/>
                    <a:p>
                      <a:r>
                        <a:rPr lang="en-US" dirty="0"/>
                        <a:t>62.1%</a:t>
                      </a:r>
                    </a:p>
                  </a:txBody>
                  <a:tcPr/>
                </a:tc>
                <a:tc>
                  <a:txBody>
                    <a:bodyPr/>
                    <a:lstStyle/>
                    <a:p>
                      <a:r>
                        <a:rPr lang="en-US" dirty="0"/>
                        <a:t>60.8%</a:t>
                      </a:r>
                    </a:p>
                  </a:txBody>
                  <a:tcPr/>
                </a:tc>
                <a:extLst>
                  <a:ext uri="{0D108BD9-81ED-4DB2-BD59-A6C34878D82A}">
                    <a16:rowId xmlns:a16="http://schemas.microsoft.com/office/drawing/2014/main" val="1386747343"/>
                  </a:ext>
                </a:extLst>
              </a:tr>
              <a:tr h="951054">
                <a:tc>
                  <a:txBody>
                    <a:bodyPr/>
                    <a:lstStyle/>
                    <a:p>
                      <a:r>
                        <a:rPr lang="en-US" dirty="0"/>
                        <a:t>Naive Bayes</a:t>
                      </a:r>
                    </a:p>
                  </a:txBody>
                  <a:tcPr/>
                </a:tc>
                <a:tc>
                  <a:txBody>
                    <a:bodyPr/>
                    <a:lstStyle/>
                    <a:p>
                      <a:r>
                        <a:rPr lang="en-US" dirty="0"/>
                        <a:t>58.0%</a:t>
                      </a:r>
                    </a:p>
                  </a:txBody>
                  <a:tcPr/>
                </a:tc>
                <a:tc>
                  <a:txBody>
                    <a:bodyPr/>
                    <a:lstStyle/>
                    <a:p>
                      <a:r>
                        <a:rPr lang="en-US" dirty="0"/>
                        <a:t>65.3%</a:t>
                      </a:r>
                    </a:p>
                  </a:txBody>
                  <a:tcPr/>
                </a:tc>
                <a:tc>
                  <a:txBody>
                    <a:bodyPr/>
                    <a:lstStyle/>
                    <a:p>
                      <a:r>
                        <a:rPr lang="en-US" dirty="0"/>
                        <a:t>63.4%</a:t>
                      </a:r>
                    </a:p>
                  </a:txBody>
                  <a:tcPr/>
                </a:tc>
                <a:extLst>
                  <a:ext uri="{0D108BD9-81ED-4DB2-BD59-A6C34878D82A}">
                    <a16:rowId xmlns:a16="http://schemas.microsoft.com/office/drawing/2014/main" val="4232923473"/>
                  </a:ext>
                </a:extLst>
              </a:tr>
            </a:tbl>
          </a:graphicData>
        </a:graphic>
      </p:graphicFrame>
      <p:graphicFrame>
        <p:nvGraphicFramePr>
          <p:cNvPr id="38" name="TextBox 4">
            <a:extLst>
              <a:ext uri="{FF2B5EF4-FFF2-40B4-BE49-F238E27FC236}">
                <a16:creationId xmlns:a16="http://schemas.microsoft.com/office/drawing/2014/main" id="{E4B76CCD-A4E2-EE65-41FD-50EC5C9E6D08}"/>
              </a:ext>
            </a:extLst>
          </p:cNvPr>
          <p:cNvGraphicFramePr/>
          <p:nvPr>
            <p:extLst>
              <p:ext uri="{D42A27DB-BD31-4B8C-83A1-F6EECF244321}">
                <p14:modId xmlns:p14="http://schemas.microsoft.com/office/powerpoint/2010/main" val="4131351746"/>
              </p:ext>
            </p:extLst>
          </p:nvPr>
        </p:nvGraphicFramePr>
        <p:xfrm>
          <a:off x="5496821" y="2633236"/>
          <a:ext cx="6034187" cy="366468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1043809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072">
        <p15:prstTrans prst="prestige"/>
      </p:transition>
    </mc:Choice>
    <mc:Fallback xmlns="">
      <p:transition spd="slow" advTm="240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874F69B1-6774-DC06-ACBD-6993C463B4A0}"/>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2B791C-15E8-6C41-5BFF-C2C3D5479D07}"/>
              </a:ext>
            </a:extLst>
          </p:cNvPr>
          <p:cNvPicPr>
            <a:picLocks noChangeAspect="1"/>
          </p:cNvPicPr>
          <p:nvPr/>
        </p:nvPicPr>
        <p:blipFill>
          <a:blip r:embed="rId4"/>
          <a:srcRect l="9912" r="42804" b="-1"/>
          <a:stretch/>
        </p:blipFill>
        <p:spPr>
          <a:xfrm>
            <a:off x="20" y="10"/>
            <a:ext cx="4857871" cy="6857990"/>
          </a:xfrm>
          <a:prstGeom prst="rect">
            <a:avLst/>
          </a:prstGeom>
        </p:spPr>
      </p:pic>
      <p:cxnSp>
        <p:nvCxnSpPr>
          <p:cNvPr id="14" name="Straight Connector 13">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EE12A13-8AFB-5F8A-37ED-BC1D67900FBD}"/>
              </a:ext>
            </a:extLst>
          </p:cNvPr>
          <p:cNvSpPr>
            <a:spLocks noGrp="1"/>
          </p:cNvSpPr>
          <p:nvPr>
            <p:ph type="title"/>
          </p:nvPr>
        </p:nvSpPr>
        <p:spPr>
          <a:xfrm>
            <a:off x="5496821" y="1371600"/>
            <a:ext cx="6034187" cy="1097280"/>
          </a:xfrm>
        </p:spPr>
        <p:txBody>
          <a:bodyPr vert="horz" lIns="91440" tIns="45720" rIns="91440" bIns="45720" rtlCol="0" anchor="t">
            <a:normAutofit/>
          </a:bodyPr>
          <a:lstStyle/>
          <a:p>
            <a:r>
              <a:rPr lang="en-US" dirty="0"/>
              <a:t>Thank You / Q&amp;A</a:t>
            </a:r>
          </a:p>
        </p:txBody>
      </p:sp>
      <p:sp>
        <p:nvSpPr>
          <p:cNvPr id="4" name="TextBox 3">
            <a:extLst>
              <a:ext uri="{FF2B5EF4-FFF2-40B4-BE49-F238E27FC236}">
                <a16:creationId xmlns:a16="http://schemas.microsoft.com/office/drawing/2014/main" id="{6CCA0976-71DB-20EB-8F1A-43691C0EF6DA}"/>
              </a:ext>
            </a:extLst>
          </p:cNvPr>
          <p:cNvSpPr txBox="1"/>
          <p:nvPr/>
        </p:nvSpPr>
        <p:spPr>
          <a:xfrm>
            <a:off x="5496821" y="2633236"/>
            <a:ext cx="6034187" cy="3664687"/>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sz="2000" dirty="0"/>
              <a:t> For further questions or comments: </a:t>
            </a:r>
            <a:r>
              <a:rPr lang="en-US" sz="2000" dirty="0">
                <a:hlinkClick r:id="rId5"/>
              </a:rPr>
              <a:t>jarocha@smu.edu</a:t>
            </a:r>
            <a:endParaRPr lang="en-US" sz="2000" dirty="0"/>
          </a:p>
          <a:p>
            <a:pPr>
              <a:lnSpc>
                <a:spcPct val="120000"/>
              </a:lnSpc>
              <a:spcAft>
                <a:spcPts val="600"/>
              </a:spcAft>
              <a:buSzPct val="87000"/>
              <a:buFont typeface="Arial" panose="020B0604020202020204" pitchFamily="34" charset="0"/>
              <a:buChar char="•"/>
            </a:pPr>
            <a:endParaRPr lang="en-US" sz="2000" dirty="0"/>
          </a:p>
          <a:p>
            <a:pPr>
              <a:lnSpc>
                <a:spcPct val="120000"/>
              </a:lnSpc>
              <a:spcAft>
                <a:spcPts val="600"/>
              </a:spcAft>
              <a:buSzPct val="87000"/>
              <a:buFont typeface="Arial" panose="020B0604020202020204" pitchFamily="34" charset="0"/>
              <a:buChar char="•"/>
            </a:pPr>
            <a:r>
              <a:rPr lang="en-US" sz="2000" dirty="0"/>
              <a:t> Link to repository used for analysis: </a:t>
            </a:r>
            <a:r>
              <a:rPr lang="en-US" sz="2000" dirty="0">
                <a:hlinkClick r:id="rId6"/>
              </a:rPr>
              <a:t>https://github.com/jonx0037/ds6306-project</a:t>
            </a:r>
            <a:r>
              <a:rPr lang="en-US" sz="2000" dirty="0"/>
              <a:t> </a:t>
            </a:r>
          </a:p>
        </p:txBody>
      </p:sp>
      <p:pic>
        <p:nvPicPr>
          <p:cNvPr id="3" name="Picture 2" descr="A logo with a yellow circle and a red ribbon&#10;&#10;AI-generated content may be incorrect.">
            <a:extLst>
              <a:ext uri="{FF2B5EF4-FFF2-40B4-BE49-F238E27FC236}">
                <a16:creationId xmlns:a16="http://schemas.microsoft.com/office/drawing/2014/main" id="{4A26066D-76D2-24DF-8335-38DADAB0D612}"/>
              </a:ext>
            </a:extLst>
          </p:cNvPr>
          <p:cNvPicPr>
            <a:picLocks noChangeAspect="1"/>
          </p:cNvPicPr>
          <p:nvPr/>
        </p:nvPicPr>
        <p:blipFill>
          <a:blip r:embed="rId7"/>
          <a:srcRect t="1974" r="-1" b="-1"/>
          <a:stretch/>
        </p:blipFill>
        <p:spPr>
          <a:xfrm>
            <a:off x="353502" y="152400"/>
            <a:ext cx="1698322" cy="1098053"/>
          </a:xfrm>
          <a:prstGeom prst="rect">
            <a:avLst/>
          </a:prstGeom>
        </p:spPr>
      </p:pic>
    </p:spTree>
    <p:custDataLst>
      <p:tags r:id="rId1"/>
    </p:custDataLst>
    <p:extLst>
      <p:ext uri="{BB962C8B-B14F-4D97-AF65-F5344CB8AC3E}">
        <p14:creationId xmlns:p14="http://schemas.microsoft.com/office/powerpoint/2010/main" val="3047114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5208">
        <p15:prstTrans prst="prestige"/>
      </p:transition>
    </mc:Choice>
    <mc:Fallback xmlns="">
      <p:transition spd="slow" advTm="1520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38149829-928D-35CC-7FAD-56E770D3669A}"/>
            </a:ext>
          </a:extLst>
        </p:cNvPr>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81DB582-BCDD-BCA2-F917-D5363737ED18}"/>
              </a:ext>
            </a:extLst>
          </p:cNvPr>
          <p:cNvPicPr>
            <a:picLocks noChangeAspect="1"/>
          </p:cNvPicPr>
          <p:nvPr/>
        </p:nvPicPr>
        <p:blipFill>
          <a:blip r:embed="rId4"/>
          <a:srcRect l="9912" r="42804" b="-1"/>
          <a:stretch/>
        </p:blipFill>
        <p:spPr>
          <a:xfrm>
            <a:off x="20" y="10"/>
            <a:ext cx="4857871" cy="6857990"/>
          </a:xfrm>
          <a:prstGeom prst="rect">
            <a:avLst/>
          </a:prstGeom>
        </p:spPr>
      </p:pic>
      <p:cxnSp>
        <p:nvCxnSpPr>
          <p:cNvPr id="28" name="Straight Connector 27">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6" name="Diagram 5">
            <a:extLst>
              <a:ext uri="{FF2B5EF4-FFF2-40B4-BE49-F238E27FC236}">
                <a16:creationId xmlns:a16="http://schemas.microsoft.com/office/drawing/2014/main" id="{E7150E4B-F362-ED8B-9A10-37310C075713}"/>
              </a:ext>
            </a:extLst>
          </p:cNvPr>
          <p:cNvGraphicFramePr/>
          <p:nvPr>
            <p:extLst>
              <p:ext uri="{D42A27DB-BD31-4B8C-83A1-F6EECF244321}">
                <p14:modId xmlns:p14="http://schemas.microsoft.com/office/powerpoint/2010/main" val="2952730456"/>
              </p:ext>
            </p:extLst>
          </p:nvPr>
        </p:nvGraphicFramePr>
        <p:xfrm>
          <a:off x="5496821" y="1371600"/>
          <a:ext cx="6034187" cy="1097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id="{DA8133B1-0FA9-02EE-3435-CD594E9A7988}"/>
              </a:ext>
            </a:extLst>
          </p:cNvPr>
          <p:cNvGraphicFramePr/>
          <p:nvPr>
            <p:extLst>
              <p:ext uri="{D42A27DB-BD31-4B8C-83A1-F6EECF244321}">
                <p14:modId xmlns:p14="http://schemas.microsoft.com/office/powerpoint/2010/main" val="3981961297"/>
              </p:ext>
            </p:extLst>
          </p:nvPr>
        </p:nvGraphicFramePr>
        <p:xfrm>
          <a:off x="5496821" y="2633236"/>
          <a:ext cx="6034187" cy="36646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4" name="Picture 3" descr="A logo with a yellow circle and a red ribbon&#10;&#10;AI-generated content may be incorrect.">
            <a:extLst>
              <a:ext uri="{FF2B5EF4-FFF2-40B4-BE49-F238E27FC236}">
                <a16:creationId xmlns:a16="http://schemas.microsoft.com/office/drawing/2014/main" id="{47267491-B1E1-C5B1-DDCF-C883A2CF7CB1}"/>
              </a:ext>
            </a:extLst>
          </p:cNvPr>
          <p:cNvPicPr>
            <a:picLocks noChangeAspect="1"/>
          </p:cNvPicPr>
          <p:nvPr/>
        </p:nvPicPr>
        <p:blipFill>
          <a:blip r:embed="rId15"/>
          <a:srcRect t="1974" r="-1" b="-1"/>
          <a:stretch/>
        </p:blipFill>
        <p:spPr>
          <a:xfrm>
            <a:off x="353502" y="152400"/>
            <a:ext cx="1698322" cy="1098053"/>
          </a:xfrm>
          <a:prstGeom prst="rect">
            <a:avLst/>
          </a:prstGeom>
        </p:spPr>
      </p:pic>
    </p:spTree>
    <p:custDataLst>
      <p:tags r:id="rId1"/>
    </p:custDataLst>
    <p:extLst>
      <p:ext uri="{BB962C8B-B14F-4D97-AF65-F5344CB8AC3E}">
        <p14:creationId xmlns:p14="http://schemas.microsoft.com/office/powerpoint/2010/main" val="1340479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057">
        <p15:prstTrans prst="prestige"/>
      </p:transition>
    </mc:Choice>
    <mc:Fallback xmlns="">
      <p:transition spd="slow" advTm="2405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1AF4A-E7F6-5B8B-6B81-1150A51F69D8}"/>
            </a:ext>
          </a:extLst>
        </p:cNvPr>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C40C0D-38DA-953B-961D-2050F264CFD2}"/>
              </a:ext>
            </a:extLst>
          </p:cNvPr>
          <p:cNvPicPr>
            <a:picLocks noChangeAspect="1"/>
          </p:cNvPicPr>
          <p:nvPr/>
        </p:nvPicPr>
        <p:blipFill>
          <a:blip r:embed="rId4"/>
          <a:srcRect t="9180" b="6551"/>
          <a:stretch/>
        </p:blipFill>
        <p:spPr>
          <a:xfrm>
            <a:off x="20" y="10"/>
            <a:ext cx="12191979" cy="6857990"/>
          </a:xfrm>
          <a:prstGeom prst="rect">
            <a:avLst/>
          </a:prstGeom>
        </p:spPr>
      </p:pic>
      <p:sp>
        <p:nvSpPr>
          <p:cNvPr id="54" name="Rectangle 53">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B441B-BCBB-360B-A7BC-7BA737553E9C}"/>
              </a:ext>
            </a:extLst>
          </p:cNvPr>
          <p:cNvSpPr>
            <a:spLocks noGrp="1"/>
          </p:cNvSpPr>
          <p:nvPr>
            <p:ph type="ctrTitle" idx="4294967295"/>
          </p:nvPr>
        </p:nvSpPr>
        <p:spPr>
          <a:xfrm>
            <a:off x="640080" y="914400"/>
            <a:ext cx="4892948" cy="3427867"/>
          </a:xfrm>
        </p:spPr>
        <p:txBody>
          <a:bodyPr vert="horz" lIns="91440" tIns="45720" rIns="91440" bIns="45720" rtlCol="0" anchor="t">
            <a:normAutofit/>
          </a:bodyPr>
          <a:lstStyle/>
          <a:p>
            <a:r>
              <a:rPr lang="en-US" sz="5400" b="1" kern="1200" dirty="0">
                <a:solidFill>
                  <a:srgbClr val="FFFFFF"/>
                </a:solidFill>
                <a:latin typeface="+mj-lt"/>
                <a:ea typeface="+mj-ea"/>
                <a:cs typeface="+mj-cs"/>
              </a:rPr>
              <a:t>Attrition Overview</a:t>
            </a:r>
          </a:p>
        </p:txBody>
      </p:sp>
      <p:sp>
        <p:nvSpPr>
          <p:cNvPr id="3" name="Subtitle 2">
            <a:extLst>
              <a:ext uri="{FF2B5EF4-FFF2-40B4-BE49-F238E27FC236}">
                <a16:creationId xmlns:a16="http://schemas.microsoft.com/office/drawing/2014/main" id="{705225EA-27C5-AFD8-0541-D1CF32B61289}"/>
              </a:ext>
            </a:extLst>
          </p:cNvPr>
          <p:cNvSpPr>
            <a:spLocks noGrp="1"/>
          </p:cNvSpPr>
          <p:nvPr>
            <p:ph type="subTitle" idx="4294967295"/>
          </p:nvPr>
        </p:nvSpPr>
        <p:spPr>
          <a:xfrm>
            <a:off x="650970" y="5253051"/>
            <a:ext cx="4892948" cy="812923"/>
          </a:xfrm>
        </p:spPr>
        <p:txBody>
          <a:bodyPr vert="horz" lIns="91440" tIns="45720" rIns="91440" bIns="45720" rtlCol="0" anchor="t">
            <a:normAutofit/>
          </a:bodyPr>
          <a:lstStyle/>
          <a:p>
            <a:pPr marL="0" indent="0">
              <a:lnSpc>
                <a:spcPct val="130000"/>
              </a:lnSpc>
              <a:buNone/>
            </a:pPr>
            <a:r>
              <a:rPr lang="en-US" sz="1800" b="1" cap="all" spc="300" dirty="0">
                <a:solidFill>
                  <a:srgbClr val="FFFFFF"/>
                </a:solidFill>
              </a:rPr>
              <a:t>Overall attrition rate: 16.1% (140 of 870 employees) </a:t>
            </a:r>
          </a:p>
        </p:txBody>
      </p:sp>
      <p:cxnSp>
        <p:nvCxnSpPr>
          <p:cNvPr id="56" name="Straight Connector 55">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logo with a yellow circle and a red ribbon&#10;&#10;AI-generated content may be incorrect.">
            <a:extLst>
              <a:ext uri="{FF2B5EF4-FFF2-40B4-BE49-F238E27FC236}">
                <a16:creationId xmlns:a16="http://schemas.microsoft.com/office/drawing/2014/main" id="{E1D41A42-BEE6-626B-43DD-DF8A7646E2F8}"/>
              </a:ext>
            </a:extLst>
          </p:cNvPr>
          <p:cNvPicPr>
            <a:picLocks noChangeAspect="1"/>
          </p:cNvPicPr>
          <p:nvPr/>
        </p:nvPicPr>
        <p:blipFill>
          <a:blip r:embed="rId5"/>
          <a:stretch>
            <a:fillRect/>
          </a:stretch>
        </p:blipFill>
        <p:spPr>
          <a:xfrm>
            <a:off x="10515600" y="46297"/>
            <a:ext cx="1492250" cy="984250"/>
          </a:xfrm>
          <a:prstGeom prst="rect">
            <a:avLst/>
          </a:prstGeom>
        </p:spPr>
      </p:pic>
      <p:pic>
        <p:nvPicPr>
          <p:cNvPr id="8" name="Picture 7" descr="A pie chart with a number of people with Crust in the background&#10;&#10;AI-generated content may be incorrect.">
            <a:extLst>
              <a:ext uri="{FF2B5EF4-FFF2-40B4-BE49-F238E27FC236}">
                <a16:creationId xmlns:a16="http://schemas.microsoft.com/office/drawing/2014/main" id="{D10F3C83-282D-ECC7-A47F-C1C4FA6D063C}"/>
              </a:ext>
            </a:extLst>
          </p:cNvPr>
          <p:cNvPicPr>
            <a:picLocks noChangeAspect="1"/>
          </p:cNvPicPr>
          <p:nvPr/>
        </p:nvPicPr>
        <p:blipFill>
          <a:blip r:embed="rId6"/>
          <a:stretch>
            <a:fillRect/>
          </a:stretch>
        </p:blipFill>
        <p:spPr>
          <a:xfrm>
            <a:off x="6776141" y="1450740"/>
            <a:ext cx="4692650" cy="4811284"/>
          </a:xfrm>
          <a:prstGeom prst="rect">
            <a:avLst/>
          </a:prstGeom>
        </p:spPr>
      </p:pic>
    </p:spTree>
    <p:custDataLst>
      <p:tags r:id="rId1"/>
    </p:custDataLst>
    <p:extLst>
      <p:ext uri="{BB962C8B-B14F-4D97-AF65-F5344CB8AC3E}">
        <p14:creationId xmlns:p14="http://schemas.microsoft.com/office/powerpoint/2010/main" val="881886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advTm="22826">
        <p15:prstTrans prst="prestige"/>
      </p:transition>
    </mc:Choice>
    <mc:Fallback xmlns="">
      <p:transition spd="slow" advTm="2282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5550FB99-6867-6C40-1E96-FBBD1BE90E29}"/>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54FA82-00B6-6C68-5764-EFDE2DA8B2D6}"/>
              </a:ext>
            </a:extLst>
          </p:cNvPr>
          <p:cNvPicPr>
            <a:picLocks noChangeAspect="1"/>
          </p:cNvPicPr>
          <p:nvPr/>
        </p:nvPicPr>
        <p:blipFill>
          <a:blip r:embed="rId4"/>
          <a:srcRect t="7865" b="7865"/>
          <a:stretch/>
        </p:blipFill>
        <p:spPr>
          <a:xfrm>
            <a:off x="0" y="12"/>
            <a:ext cx="12192000" cy="6857988"/>
          </a:xfrm>
          <a:prstGeom prst="rect">
            <a:avLst/>
          </a:prstGeom>
          <a:solidFill>
            <a:schemeClr val="accent4">
              <a:lumMod val="60000"/>
              <a:lumOff val="40000"/>
            </a:schemeClr>
          </a:solidFill>
        </p:spPr>
      </p:pic>
      <p:graphicFrame>
        <p:nvGraphicFramePr>
          <p:cNvPr id="4" name="Diagram 3">
            <a:extLst>
              <a:ext uri="{FF2B5EF4-FFF2-40B4-BE49-F238E27FC236}">
                <a16:creationId xmlns:a16="http://schemas.microsoft.com/office/drawing/2014/main" id="{26D25EAB-5741-C8BC-7C6C-B589CDB4FCC6}"/>
              </a:ext>
            </a:extLst>
          </p:cNvPr>
          <p:cNvGraphicFramePr/>
          <p:nvPr>
            <p:extLst>
              <p:ext uri="{D42A27DB-BD31-4B8C-83A1-F6EECF244321}">
                <p14:modId xmlns:p14="http://schemas.microsoft.com/office/powerpoint/2010/main" val="1163558268"/>
              </p:ext>
            </p:extLst>
          </p:nvPr>
        </p:nvGraphicFramePr>
        <p:xfrm>
          <a:off x="5496821" y="1371600"/>
          <a:ext cx="6034187" cy="1097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id="{6BBF7123-178F-8144-CC7F-249661C83B70}"/>
              </a:ext>
            </a:extLst>
          </p:cNvPr>
          <p:cNvGraphicFramePr/>
          <p:nvPr>
            <p:extLst>
              <p:ext uri="{D42A27DB-BD31-4B8C-83A1-F6EECF244321}">
                <p14:modId xmlns:p14="http://schemas.microsoft.com/office/powerpoint/2010/main" val="876138341"/>
              </p:ext>
            </p:extLst>
          </p:nvPr>
        </p:nvGraphicFramePr>
        <p:xfrm>
          <a:off x="5496821" y="2633236"/>
          <a:ext cx="6034187" cy="366468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6" name="Picture 5" descr="A logo with a yellow circle and a red ribbon&#10;&#10;AI-generated content may be incorrect.">
            <a:extLst>
              <a:ext uri="{FF2B5EF4-FFF2-40B4-BE49-F238E27FC236}">
                <a16:creationId xmlns:a16="http://schemas.microsoft.com/office/drawing/2014/main" id="{D8165C70-9541-B552-88AA-3F1F0DACCCA6}"/>
              </a:ext>
            </a:extLst>
          </p:cNvPr>
          <p:cNvPicPr>
            <a:picLocks noChangeAspect="1"/>
          </p:cNvPicPr>
          <p:nvPr/>
        </p:nvPicPr>
        <p:blipFill>
          <a:blip r:embed="rId15"/>
          <a:srcRect t="1974" r="-1" b="-1"/>
          <a:stretch/>
        </p:blipFill>
        <p:spPr>
          <a:xfrm>
            <a:off x="353502" y="152400"/>
            <a:ext cx="1698322" cy="1098053"/>
          </a:xfrm>
          <a:prstGeom prst="rect">
            <a:avLst/>
          </a:prstGeom>
        </p:spPr>
      </p:pic>
    </p:spTree>
    <p:custDataLst>
      <p:tags r:id="rId1"/>
    </p:custDataLst>
    <p:extLst>
      <p:ext uri="{BB962C8B-B14F-4D97-AF65-F5344CB8AC3E}">
        <p14:creationId xmlns:p14="http://schemas.microsoft.com/office/powerpoint/2010/main" val="906757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631">
        <p15:prstTrans prst="prestige"/>
      </p:transition>
    </mc:Choice>
    <mc:Fallback xmlns="">
      <p:transition spd="slow" advTm="226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655090A3-9E99-FE75-3DE4-5F7C6E403B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CE7DEE4-D6B6-44C1-0FB6-9D009C232B49}"/>
              </a:ext>
            </a:extLst>
          </p:cNvPr>
          <p:cNvPicPr>
            <a:picLocks noChangeAspect="1"/>
          </p:cNvPicPr>
          <p:nvPr/>
        </p:nvPicPr>
        <p:blipFill>
          <a:blip r:embed="rId4"/>
          <a:srcRect l="9912" r="42804" b="-1"/>
          <a:stretch/>
        </p:blipFill>
        <p:spPr>
          <a:xfrm>
            <a:off x="20" y="10"/>
            <a:ext cx="4857871" cy="6857990"/>
          </a:xfrm>
          <a:prstGeom prst="rect">
            <a:avLst/>
          </a:prstGeom>
        </p:spPr>
      </p:pic>
      <p:graphicFrame>
        <p:nvGraphicFramePr>
          <p:cNvPr id="9" name="Diagram 8">
            <a:extLst>
              <a:ext uri="{FF2B5EF4-FFF2-40B4-BE49-F238E27FC236}">
                <a16:creationId xmlns:a16="http://schemas.microsoft.com/office/drawing/2014/main" id="{95645243-01B8-0FC5-1246-0B89036DD050}"/>
              </a:ext>
            </a:extLst>
          </p:cNvPr>
          <p:cNvGraphicFramePr/>
          <p:nvPr>
            <p:extLst>
              <p:ext uri="{D42A27DB-BD31-4B8C-83A1-F6EECF244321}">
                <p14:modId xmlns:p14="http://schemas.microsoft.com/office/powerpoint/2010/main" val="647564833"/>
              </p:ext>
            </p:extLst>
          </p:nvPr>
        </p:nvGraphicFramePr>
        <p:xfrm>
          <a:off x="238540" y="212035"/>
          <a:ext cx="4619352" cy="6852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id="{D4DBCB97-56A8-F1C3-04A6-DD9D3353E64F}"/>
              </a:ext>
            </a:extLst>
          </p:cNvPr>
          <p:cNvGraphicFramePr/>
          <p:nvPr>
            <p:extLst>
              <p:ext uri="{D42A27DB-BD31-4B8C-83A1-F6EECF244321}">
                <p14:modId xmlns:p14="http://schemas.microsoft.com/office/powerpoint/2010/main" val="2849984109"/>
              </p:ext>
            </p:extLst>
          </p:nvPr>
        </p:nvGraphicFramePr>
        <p:xfrm>
          <a:off x="304800" y="1030547"/>
          <a:ext cx="2590800" cy="96976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TextBox 5">
            <a:extLst>
              <a:ext uri="{FF2B5EF4-FFF2-40B4-BE49-F238E27FC236}">
                <a16:creationId xmlns:a16="http://schemas.microsoft.com/office/drawing/2014/main" id="{460863B4-6B66-D2FD-40C1-BB2B2B0A1179}"/>
              </a:ext>
            </a:extLst>
          </p:cNvPr>
          <p:cNvGraphicFramePr/>
          <p:nvPr>
            <p:extLst>
              <p:ext uri="{D42A27DB-BD31-4B8C-83A1-F6EECF244321}">
                <p14:modId xmlns:p14="http://schemas.microsoft.com/office/powerpoint/2010/main" val="1466616873"/>
              </p:ext>
            </p:extLst>
          </p:nvPr>
        </p:nvGraphicFramePr>
        <p:xfrm>
          <a:off x="228600" y="2133599"/>
          <a:ext cx="2895600" cy="4512365"/>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6" name="Picture 5" descr="A logo with a yellow circle and a red ribbon&#10;&#10;AI-generated content may be incorrect.">
            <a:extLst>
              <a:ext uri="{FF2B5EF4-FFF2-40B4-BE49-F238E27FC236}">
                <a16:creationId xmlns:a16="http://schemas.microsoft.com/office/drawing/2014/main" id="{F58FE9F2-4039-3A40-A5A8-3A9D7F13A832}"/>
              </a:ext>
            </a:extLst>
          </p:cNvPr>
          <p:cNvPicPr>
            <a:picLocks noChangeAspect="1"/>
          </p:cNvPicPr>
          <p:nvPr/>
        </p:nvPicPr>
        <p:blipFill>
          <a:blip r:embed="rId20"/>
          <a:stretch>
            <a:fillRect/>
          </a:stretch>
        </p:blipFill>
        <p:spPr>
          <a:xfrm>
            <a:off x="10515600" y="46297"/>
            <a:ext cx="1492250" cy="984250"/>
          </a:xfrm>
          <a:prstGeom prst="rect">
            <a:avLst/>
          </a:prstGeom>
        </p:spPr>
      </p:pic>
      <p:pic>
        <p:nvPicPr>
          <p:cNvPr id="3" name="Picture 2" descr="A graph of a graph with a number of different colored squares&#10;&#10;AI-generated content may be incorrect.">
            <a:extLst>
              <a:ext uri="{FF2B5EF4-FFF2-40B4-BE49-F238E27FC236}">
                <a16:creationId xmlns:a16="http://schemas.microsoft.com/office/drawing/2014/main" id="{A1C8F9E3-D188-C488-C0B8-974BE90D1B2E}"/>
              </a:ext>
            </a:extLst>
          </p:cNvPr>
          <p:cNvPicPr>
            <a:picLocks noChangeAspect="1"/>
          </p:cNvPicPr>
          <p:nvPr/>
        </p:nvPicPr>
        <p:blipFill>
          <a:blip r:embed="rId21"/>
          <a:stretch>
            <a:fillRect/>
          </a:stretch>
        </p:blipFill>
        <p:spPr>
          <a:xfrm>
            <a:off x="3124200" y="1744100"/>
            <a:ext cx="9067800" cy="5100638"/>
          </a:xfrm>
          <a:prstGeom prst="rect">
            <a:avLst/>
          </a:prstGeom>
        </p:spPr>
      </p:pic>
    </p:spTree>
    <p:custDataLst>
      <p:tags r:id="rId1"/>
    </p:custDataLst>
    <p:extLst>
      <p:ext uri="{BB962C8B-B14F-4D97-AF65-F5344CB8AC3E}">
        <p14:creationId xmlns:p14="http://schemas.microsoft.com/office/powerpoint/2010/main" val="1162706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9791">
        <p15:prstTrans prst="prestige"/>
      </p:transition>
    </mc:Choice>
    <mc:Fallback xmlns="">
      <p:transition spd="slow" advTm="19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C26F9AD8-A51A-7B69-C0CE-802BDD544C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E91F229-1791-83C5-9271-A3E853B20001}"/>
              </a:ext>
            </a:extLst>
          </p:cNvPr>
          <p:cNvPicPr>
            <a:picLocks noChangeAspect="1"/>
          </p:cNvPicPr>
          <p:nvPr/>
        </p:nvPicPr>
        <p:blipFill>
          <a:blip r:embed="rId4"/>
          <a:srcRect l="9912" r="42804" b="-1"/>
          <a:stretch/>
        </p:blipFill>
        <p:spPr>
          <a:xfrm>
            <a:off x="20" y="10"/>
            <a:ext cx="4857871" cy="6857990"/>
          </a:xfrm>
          <a:prstGeom prst="rect">
            <a:avLst/>
          </a:prstGeom>
        </p:spPr>
      </p:pic>
      <p:graphicFrame>
        <p:nvGraphicFramePr>
          <p:cNvPr id="10" name="Diagram 9">
            <a:extLst>
              <a:ext uri="{FF2B5EF4-FFF2-40B4-BE49-F238E27FC236}">
                <a16:creationId xmlns:a16="http://schemas.microsoft.com/office/drawing/2014/main" id="{50DCBCA0-D325-097B-395B-9A52B7BB9FDF}"/>
              </a:ext>
            </a:extLst>
          </p:cNvPr>
          <p:cNvGraphicFramePr/>
          <p:nvPr>
            <p:extLst>
              <p:ext uri="{D42A27DB-BD31-4B8C-83A1-F6EECF244321}">
                <p14:modId xmlns:p14="http://schemas.microsoft.com/office/powerpoint/2010/main" val="3472811153"/>
              </p:ext>
            </p:extLst>
          </p:nvPr>
        </p:nvGraphicFramePr>
        <p:xfrm>
          <a:off x="334105" y="176800"/>
          <a:ext cx="5450529" cy="737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9" name="Diagram 8">
            <a:extLst>
              <a:ext uri="{FF2B5EF4-FFF2-40B4-BE49-F238E27FC236}">
                <a16:creationId xmlns:a16="http://schemas.microsoft.com/office/drawing/2014/main" id="{EAB87AF4-CC85-7BC5-1350-E3C6A4875DA8}"/>
              </a:ext>
            </a:extLst>
          </p:cNvPr>
          <p:cNvGraphicFramePr/>
          <p:nvPr>
            <p:extLst>
              <p:ext uri="{D42A27DB-BD31-4B8C-83A1-F6EECF244321}">
                <p14:modId xmlns:p14="http://schemas.microsoft.com/office/powerpoint/2010/main" val="3331482430"/>
              </p:ext>
            </p:extLst>
          </p:nvPr>
        </p:nvGraphicFramePr>
        <p:xfrm>
          <a:off x="325395" y="1033957"/>
          <a:ext cx="5459239" cy="5847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TextBox 5">
            <a:extLst>
              <a:ext uri="{FF2B5EF4-FFF2-40B4-BE49-F238E27FC236}">
                <a16:creationId xmlns:a16="http://schemas.microsoft.com/office/drawing/2014/main" id="{3F5F48D7-6046-8F61-58CD-716AC5498762}"/>
              </a:ext>
            </a:extLst>
          </p:cNvPr>
          <p:cNvGraphicFramePr/>
          <p:nvPr>
            <p:extLst>
              <p:ext uri="{D42A27DB-BD31-4B8C-83A1-F6EECF244321}">
                <p14:modId xmlns:p14="http://schemas.microsoft.com/office/powerpoint/2010/main" val="334920770"/>
              </p:ext>
            </p:extLst>
          </p:nvPr>
        </p:nvGraphicFramePr>
        <p:xfrm>
          <a:off x="5942935" y="176800"/>
          <a:ext cx="4420265" cy="188059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6" name="Picture 5" descr="A logo with a yellow circle and a red ribbon&#10;&#10;AI-generated content may be incorrect.">
            <a:extLst>
              <a:ext uri="{FF2B5EF4-FFF2-40B4-BE49-F238E27FC236}">
                <a16:creationId xmlns:a16="http://schemas.microsoft.com/office/drawing/2014/main" id="{C4685189-1D8A-FFAB-71B3-CC260D021D22}"/>
              </a:ext>
            </a:extLst>
          </p:cNvPr>
          <p:cNvPicPr>
            <a:picLocks noChangeAspect="1"/>
          </p:cNvPicPr>
          <p:nvPr/>
        </p:nvPicPr>
        <p:blipFill>
          <a:blip r:embed="rId20"/>
          <a:stretch>
            <a:fillRect/>
          </a:stretch>
        </p:blipFill>
        <p:spPr>
          <a:xfrm>
            <a:off x="10515600" y="46297"/>
            <a:ext cx="1492250" cy="984250"/>
          </a:xfrm>
          <a:prstGeom prst="rect">
            <a:avLst/>
          </a:prstGeom>
        </p:spPr>
      </p:pic>
      <p:pic>
        <p:nvPicPr>
          <p:cNvPr id="3" name="Picture 2" descr="A graph showing a group of colored boxes&#10;&#10;AI-generated content may be incorrect.">
            <a:extLst>
              <a:ext uri="{FF2B5EF4-FFF2-40B4-BE49-F238E27FC236}">
                <a16:creationId xmlns:a16="http://schemas.microsoft.com/office/drawing/2014/main" id="{9DC0969A-2597-3C69-80A1-EA2EE3B0E41B}"/>
              </a:ext>
            </a:extLst>
          </p:cNvPr>
          <p:cNvPicPr>
            <a:picLocks noChangeAspect="1"/>
          </p:cNvPicPr>
          <p:nvPr/>
        </p:nvPicPr>
        <p:blipFill>
          <a:blip r:embed="rId21"/>
          <a:stretch>
            <a:fillRect/>
          </a:stretch>
        </p:blipFill>
        <p:spPr>
          <a:xfrm>
            <a:off x="1" y="2231206"/>
            <a:ext cx="5784633" cy="4626784"/>
          </a:xfrm>
          <a:prstGeom prst="rect">
            <a:avLst/>
          </a:prstGeom>
        </p:spPr>
      </p:pic>
      <p:pic>
        <p:nvPicPr>
          <p:cNvPr id="7" name="Picture 6" descr="A graph with a bar chart&#10;&#10;AI-generated content may be incorrect.">
            <a:extLst>
              <a:ext uri="{FF2B5EF4-FFF2-40B4-BE49-F238E27FC236}">
                <a16:creationId xmlns:a16="http://schemas.microsoft.com/office/drawing/2014/main" id="{1F46A1E3-9920-F8CC-2F28-E124AAFA1025}"/>
              </a:ext>
            </a:extLst>
          </p:cNvPr>
          <p:cNvPicPr>
            <a:picLocks noChangeAspect="1"/>
          </p:cNvPicPr>
          <p:nvPr/>
        </p:nvPicPr>
        <p:blipFill>
          <a:blip r:embed="rId22"/>
          <a:stretch>
            <a:fillRect/>
          </a:stretch>
        </p:blipFill>
        <p:spPr>
          <a:xfrm>
            <a:off x="5784635" y="2231206"/>
            <a:ext cx="6407345" cy="4626795"/>
          </a:xfrm>
          <a:prstGeom prst="rect">
            <a:avLst/>
          </a:prstGeom>
        </p:spPr>
      </p:pic>
    </p:spTree>
    <p:custDataLst>
      <p:tags r:id="rId1"/>
    </p:custDataLst>
    <p:extLst>
      <p:ext uri="{BB962C8B-B14F-4D97-AF65-F5344CB8AC3E}">
        <p14:creationId xmlns:p14="http://schemas.microsoft.com/office/powerpoint/2010/main" val="174066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6831">
        <p15:prstTrans prst="prestige"/>
      </p:transition>
    </mc:Choice>
    <mc:Fallback xmlns="">
      <p:transition spd="slow" advTm="168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C38D59B4-2E55-1FE8-A639-0C03B9D2D55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FB14942-2776-32EA-7B65-3086D4FE3496}"/>
              </a:ext>
            </a:extLst>
          </p:cNvPr>
          <p:cNvPicPr>
            <a:picLocks noChangeAspect="1"/>
          </p:cNvPicPr>
          <p:nvPr/>
        </p:nvPicPr>
        <p:blipFill>
          <a:blip r:embed="rId4"/>
          <a:srcRect l="9912" r="42804" b="-1"/>
          <a:stretch/>
        </p:blipFill>
        <p:spPr>
          <a:xfrm>
            <a:off x="0" y="10886"/>
            <a:ext cx="4857871" cy="6857990"/>
          </a:xfrm>
          <a:prstGeom prst="rect">
            <a:avLst/>
          </a:prstGeom>
        </p:spPr>
      </p:pic>
      <p:graphicFrame>
        <p:nvGraphicFramePr>
          <p:cNvPr id="10" name="Diagram 9">
            <a:extLst>
              <a:ext uri="{FF2B5EF4-FFF2-40B4-BE49-F238E27FC236}">
                <a16:creationId xmlns:a16="http://schemas.microsoft.com/office/drawing/2014/main" id="{10032D26-7C9A-8AED-4138-4ED1F06443DD}"/>
              </a:ext>
            </a:extLst>
          </p:cNvPr>
          <p:cNvGraphicFramePr/>
          <p:nvPr>
            <p:extLst>
              <p:ext uri="{D42A27DB-BD31-4B8C-83A1-F6EECF244321}">
                <p14:modId xmlns:p14="http://schemas.microsoft.com/office/powerpoint/2010/main" val="3876907390"/>
              </p:ext>
            </p:extLst>
          </p:nvPr>
        </p:nvGraphicFramePr>
        <p:xfrm>
          <a:off x="1" y="10886"/>
          <a:ext cx="5333999" cy="5847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 name="Diagram 2">
            <a:extLst>
              <a:ext uri="{FF2B5EF4-FFF2-40B4-BE49-F238E27FC236}">
                <a16:creationId xmlns:a16="http://schemas.microsoft.com/office/drawing/2014/main" id="{005AEB6E-E0C3-3617-6E36-3125B3C35E86}"/>
              </a:ext>
            </a:extLst>
          </p:cNvPr>
          <p:cNvGraphicFramePr/>
          <p:nvPr>
            <p:extLst>
              <p:ext uri="{D42A27DB-BD31-4B8C-83A1-F6EECF244321}">
                <p14:modId xmlns:p14="http://schemas.microsoft.com/office/powerpoint/2010/main" val="3023650732"/>
              </p:ext>
            </p:extLst>
          </p:nvPr>
        </p:nvGraphicFramePr>
        <p:xfrm>
          <a:off x="-6532" y="685800"/>
          <a:ext cx="5347063" cy="5847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TextBox 5">
            <a:extLst>
              <a:ext uri="{FF2B5EF4-FFF2-40B4-BE49-F238E27FC236}">
                <a16:creationId xmlns:a16="http://schemas.microsoft.com/office/drawing/2014/main" id="{0D5A21E7-5298-6B2C-BF5C-B61FF14898EC}"/>
              </a:ext>
            </a:extLst>
          </p:cNvPr>
          <p:cNvGraphicFramePr/>
          <p:nvPr>
            <p:extLst>
              <p:ext uri="{D42A27DB-BD31-4B8C-83A1-F6EECF244321}">
                <p14:modId xmlns:p14="http://schemas.microsoft.com/office/powerpoint/2010/main" val="1946504418"/>
              </p:ext>
            </p:extLst>
          </p:nvPr>
        </p:nvGraphicFramePr>
        <p:xfrm>
          <a:off x="5562600" y="228600"/>
          <a:ext cx="4857872" cy="11430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6" name="Picture 5" descr="A logo with a yellow circle and a red ribbon&#10;&#10;AI-generated content may be incorrect.">
            <a:extLst>
              <a:ext uri="{FF2B5EF4-FFF2-40B4-BE49-F238E27FC236}">
                <a16:creationId xmlns:a16="http://schemas.microsoft.com/office/drawing/2014/main" id="{DC0062DD-606C-CC84-01B4-67349BCA30D6}"/>
              </a:ext>
            </a:extLst>
          </p:cNvPr>
          <p:cNvPicPr>
            <a:picLocks noChangeAspect="1"/>
          </p:cNvPicPr>
          <p:nvPr/>
        </p:nvPicPr>
        <p:blipFill>
          <a:blip r:embed="rId20"/>
          <a:stretch>
            <a:fillRect/>
          </a:stretch>
        </p:blipFill>
        <p:spPr>
          <a:xfrm>
            <a:off x="10515600" y="46297"/>
            <a:ext cx="1492250" cy="984250"/>
          </a:xfrm>
          <a:prstGeom prst="rect">
            <a:avLst/>
          </a:prstGeom>
        </p:spPr>
      </p:pic>
      <p:pic>
        <p:nvPicPr>
          <p:cNvPr id="7" name="Picture 6" descr="A graph of a graph with numbers and a number of people&#10;&#10;AI-generated content may be incorrect.">
            <a:extLst>
              <a:ext uri="{FF2B5EF4-FFF2-40B4-BE49-F238E27FC236}">
                <a16:creationId xmlns:a16="http://schemas.microsoft.com/office/drawing/2014/main" id="{340B6260-CCB8-91A6-B54F-90A696B25ACA}"/>
              </a:ext>
            </a:extLst>
          </p:cNvPr>
          <p:cNvPicPr>
            <a:picLocks noChangeAspect="1"/>
          </p:cNvPicPr>
          <p:nvPr/>
        </p:nvPicPr>
        <p:blipFill>
          <a:blip r:embed="rId21"/>
          <a:stretch>
            <a:fillRect/>
          </a:stretch>
        </p:blipFill>
        <p:spPr>
          <a:xfrm>
            <a:off x="0" y="1371600"/>
            <a:ext cx="5562600" cy="5497275"/>
          </a:xfrm>
          <a:prstGeom prst="rect">
            <a:avLst/>
          </a:prstGeom>
        </p:spPr>
      </p:pic>
      <p:pic>
        <p:nvPicPr>
          <p:cNvPr id="9" name="Picture 8" descr="A graph of attrition rate by job role&#10;&#10;AI-generated content may be incorrect.">
            <a:extLst>
              <a:ext uri="{FF2B5EF4-FFF2-40B4-BE49-F238E27FC236}">
                <a16:creationId xmlns:a16="http://schemas.microsoft.com/office/drawing/2014/main" id="{81F8A874-EEAA-0627-BDF4-FC87481ABC79}"/>
              </a:ext>
            </a:extLst>
          </p:cNvPr>
          <p:cNvPicPr>
            <a:picLocks noChangeAspect="1"/>
          </p:cNvPicPr>
          <p:nvPr/>
        </p:nvPicPr>
        <p:blipFill>
          <a:blip r:embed="rId22"/>
          <a:stretch>
            <a:fillRect/>
          </a:stretch>
        </p:blipFill>
        <p:spPr>
          <a:xfrm>
            <a:off x="5562600" y="1371601"/>
            <a:ext cx="6629400" cy="5486400"/>
          </a:xfrm>
          <a:prstGeom prst="rect">
            <a:avLst/>
          </a:prstGeom>
        </p:spPr>
      </p:pic>
    </p:spTree>
    <p:custDataLst>
      <p:tags r:id="rId1"/>
    </p:custDataLst>
    <p:extLst>
      <p:ext uri="{BB962C8B-B14F-4D97-AF65-F5344CB8AC3E}">
        <p14:creationId xmlns:p14="http://schemas.microsoft.com/office/powerpoint/2010/main" val="38765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2421">
        <p15:prstTrans prst="prestige"/>
      </p:transition>
    </mc:Choice>
    <mc:Fallback xmlns="">
      <p:transition spd="slow" advTm="2242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277B33D4-ECF1-62A7-1815-CDB3B9501E7C}"/>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BB8B462D-3687-7732-A966-FC6922938199}"/>
              </a:ext>
            </a:extLst>
          </p:cNvPr>
          <p:cNvGraphicFramePr/>
          <p:nvPr>
            <p:extLst>
              <p:ext uri="{D42A27DB-BD31-4B8C-83A1-F6EECF244321}">
                <p14:modId xmlns:p14="http://schemas.microsoft.com/office/powerpoint/2010/main" val="182371311"/>
              </p:ext>
            </p:extLst>
          </p:nvPr>
        </p:nvGraphicFramePr>
        <p:xfrm>
          <a:off x="6067697" y="1201303"/>
          <a:ext cx="5424353" cy="10972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Diagram 2">
            <a:extLst>
              <a:ext uri="{FF2B5EF4-FFF2-40B4-BE49-F238E27FC236}">
                <a16:creationId xmlns:a16="http://schemas.microsoft.com/office/drawing/2014/main" id="{E54B2C78-E5FF-CA25-0D10-38102377718F}"/>
              </a:ext>
            </a:extLst>
          </p:cNvPr>
          <p:cNvGraphicFramePr/>
          <p:nvPr>
            <p:extLst>
              <p:ext uri="{D42A27DB-BD31-4B8C-83A1-F6EECF244321}">
                <p14:modId xmlns:p14="http://schemas.microsoft.com/office/powerpoint/2010/main" val="1315447870"/>
              </p:ext>
            </p:extLst>
          </p:nvPr>
        </p:nvGraphicFramePr>
        <p:xfrm>
          <a:off x="4953000" y="2468880"/>
          <a:ext cx="7086600" cy="408432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4" name="Straight Connector 13">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90741"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6B042F5-B0DA-2A62-3E5D-CFED23E293A0}"/>
              </a:ext>
            </a:extLst>
          </p:cNvPr>
          <p:cNvPicPr>
            <a:picLocks noChangeAspect="1"/>
          </p:cNvPicPr>
          <p:nvPr/>
        </p:nvPicPr>
        <p:blipFill>
          <a:blip r:embed="rId14"/>
          <a:srcRect l="9912" r="42804" b="-1"/>
          <a:stretch/>
        </p:blipFill>
        <p:spPr>
          <a:xfrm>
            <a:off x="0" y="10"/>
            <a:ext cx="4857871" cy="6857990"/>
          </a:xfrm>
          <a:prstGeom prst="rect">
            <a:avLst/>
          </a:prstGeom>
        </p:spPr>
      </p:pic>
      <p:pic>
        <p:nvPicPr>
          <p:cNvPr id="8" name="Picture 7" descr="A logo with a yellow circle and a red ribbon&#10;&#10;AI-generated content may be incorrect.">
            <a:extLst>
              <a:ext uri="{FF2B5EF4-FFF2-40B4-BE49-F238E27FC236}">
                <a16:creationId xmlns:a16="http://schemas.microsoft.com/office/drawing/2014/main" id="{55249160-C357-1D90-7536-86AEB25C6E8E}"/>
              </a:ext>
            </a:extLst>
          </p:cNvPr>
          <p:cNvPicPr>
            <a:picLocks noChangeAspect="1"/>
          </p:cNvPicPr>
          <p:nvPr/>
        </p:nvPicPr>
        <p:blipFill>
          <a:blip r:embed="rId15"/>
          <a:srcRect t="1974" r="-1" b="-1"/>
          <a:stretch/>
        </p:blipFill>
        <p:spPr>
          <a:xfrm>
            <a:off x="353502" y="152400"/>
            <a:ext cx="1698322" cy="1098053"/>
          </a:xfrm>
          <a:prstGeom prst="rect">
            <a:avLst/>
          </a:prstGeom>
        </p:spPr>
      </p:pic>
    </p:spTree>
    <p:custDataLst>
      <p:tags r:id="rId1"/>
    </p:custDataLst>
    <p:extLst>
      <p:ext uri="{BB962C8B-B14F-4D97-AF65-F5344CB8AC3E}">
        <p14:creationId xmlns:p14="http://schemas.microsoft.com/office/powerpoint/2010/main" val="2523346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1448">
        <p15:prstTrans prst="prestige"/>
      </p:transition>
    </mc:Choice>
    <mc:Fallback xmlns="">
      <p:transition spd="slow" advTm="2144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43D87E1B-41A4-8469-1436-CA1210DB792B}"/>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F039CF-D81C-1280-CCC1-7F6742496492}"/>
              </a:ext>
            </a:extLst>
          </p:cNvPr>
          <p:cNvPicPr>
            <a:picLocks noChangeAspect="1"/>
          </p:cNvPicPr>
          <p:nvPr/>
        </p:nvPicPr>
        <p:blipFill>
          <a:blip r:embed="rId4"/>
          <a:srcRect l="9912" r="42804" b="-1"/>
          <a:stretch/>
        </p:blipFill>
        <p:spPr>
          <a:xfrm>
            <a:off x="19" y="4364"/>
            <a:ext cx="4857871" cy="6857990"/>
          </a:xfrm>
          <a:prstGeom prst="rect">
            <a:avLst/>
          </a:prstGeom>
        </p:spPr>
      </p:pic>
      <p:cxnSp>
        <p:nvCxnSpPr>
          <p:cNvPr id="27" name="Straight Connector 26">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4E5015FD-6C69-56AD-E3BD-FEBC582AED10}"/>
              </a:ext>
            </a:extLst>
          </p:cNvPr>
          <p:cNvGraphicFramePr/>
          <p:nvPr>
            <p:extLst>
              <p:ext uri="{D42A27DB-BD31-4B8C-83A1-F6EECF244321}">
                <p14:modId xmlns:p14="http://schemas.microsoft.com/office/powerpoint/2010/main" val="1302085160"/>
              </p:ext>
            </p:extLst>
          </p:nvPr>
        </p:nvGraphicFramePr>
        <p:xfrm>
          <a:off x="5496820" y="1371600"/>
          <a:ext cx="6034187" cy="10972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9" name="TextBox 3">
            <a:extLst>
              <a:ext uri="{FF2B5EF4-FFF2-40B4-BE49-F238E27FC236}">
                <a16:creationId xmlns:a16="http://schemas.microsoft.com/office/drawing/2014/main" id="{C9EE8943-973C-573F-5C9F-95A4BF07CC85}"/>
              </a:ext>
            </a:extLst>
          </p:cNvPr>
          <p:cNvGraphicFramePr/>
          <p:nvPr>
            <p:extLst>
              <p:ext uri="{D42A27DB-BD31-4B8C-83A1-F6EECF244321}">
                <p14:modId xmlns:p14="http://schemas.microsoft.com/office/powerpoint/2010/main" val="2071887161"/>
              </p:ext>
            </p:extLst>
          </p:nvPr>
        </p:nvGraphicFramePr>
        <p:xfrm>
          <a:off x="4857890" y="2633236"/>
          <a:ext cx="6673117" cy="369136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Picture 7" descr="A logo with a yellow circle and a red ribbon&#10;&#10;AI-generated content may be incorrect.">
            <a:extLst>
              <a:ext uri="{FF2B5EF4-FFF2-40B4-BE49-F238E27FC236}">
                <a16:creationId xmlns:a16="http://schemas.microsoft.com/office/drawing/2014/main" id="{8D98B497-4683-5269-16FC-37415C9F10D2}"/>
              </a:ext>
            </a:extLst>
          </p:cNvPr>
          <p:cNvPicPr>
            <a:picLocks noChangeAspect="1"/>
          </p:cNvPicPr>
          <p:nvPr/>
        </p:nvPicPr>
        <p:blipFill>
          <a:blip r:embed="rId15"/>
          <a:srcRect t="1974" r="-1" b="-1"/>
          <a:stretch/>
        </p:blipFill>
        <p:spPr>
          <a:xfrm>
            <a:off x="353502" y="152400"/>
            <a:ext cx="1698322" cy="1098053"/>
          </a:xfrm>
          <a:prstGeom prst="rect">
            <a:avLst/>
          </a:prstGeom>
        </p:spPr>
      </p:pic>
    </p:spTree>
    <p:custDataLst>
      <p:tags r:id="rId1"/>
    </p:custDataLst>
    <p:extLst>
      <p:ext uri="{BB962C8B-B14F-4D97-AF65-F5344CB8AC3E}">
        <p14:creationId xmlns:p14="http://schemas.microsoft.com/office/powerpoint/2010/main" val="1273478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4072">
        <p15:prstTrans prst="prestige"/>
      </p:transition>
    </mc:Choice>
    <mc:Fallback xmlns="">
      <p:transition spd="slow" advTm="240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0.3|0.2|0.7"/>
</p:tagLst>
</file>

<file path=ppt/tags/tag10.xml><?xml version="1.0" encoding="utf-8"?>
<p:tagLst xmlns:a="http://schemas.openxmlformats.org/drawingml/2006/main" xmlns:r="http://schemas.openxmlformats.org/officeDocument/2006/relationships" xmlns:p="http://schemas.openxmlformats.org/presentationml/2006/main">
  <p:tag name="TIMING" val="|0.5|0.5|7.6"/>
</p:tagLst>
</file>

<file path=ppt/tags/tag11.xml><?xml version="1.0" encoding="utf-8"?>
<p:tagLst xmlns:a="http://schemas.openxmlformats.org/drawingml/2006/main" xmlns:r="http://schemas.openxmlformats.org/officeDocument/2006/relationships" xmlns:p="http://schemas.openxmlformats.org/presentationml/2006/main">
  <p:tag name="TIMING" val="|1.2|0.7"/>
</p:tagLst>
</file>

<file path=ppt/tags/tag2.xml><?xml version="1.0" encoding="utf-8"?>
<p:tagLst xmlns:a="http://schemas.openxmlformats.org/drawingml/2006/main" xmlns:r="http://schemas.openxmlformats.org/officeDocument/2006/relationships" xmlns:p="http://schemas.openxmlformats.org/presentationml/2006/main">
  <p:tag name="TIMING" val="|0|1|0.9|3.8|4.2|2.9|3.7"/>
</p:tagLst>
</file>

<file path=ppt/tags/tag3.xml><?xml version="1.0" encoding="utf-8"?>
<p:tagLst xmlns:a="http://schemas.openxmlformats.org/drawingml/2006/main" xmlns:r="http://schemas.openxmlformats.org/officeDocument/2006/relationships" xmlns:p="http://schemas.openxmlformats.org/presentationml/2006/main">
  <p:tag name="TIMING" val="|17.1|0.3"/>
</p:tagLst>
</file>

<file path=ppt/tags/tag4.xml><?xml version="1.0" encoding="utf-8"?>
<p:tagLst xmlns:a="http://schemas.openxmlformats.org/drawingml/2006/main" xmlns:r="http://schemas.openxmlformats.org/officeDocument/2006/relationships" xmlns:p="http://schemas.openxmlformats.org/presentationml/2006/main">
  <p:tag name="TIMING" val="|0.6|0.7|0.9|2.4|5.7|5.7"/>
</p:tagLst>
</file>

<file path=ppt/tags/tag5.xml><?xml version="1.0" encoding="utf-8"?>
<p:tagLst xmlns:a="http://schemas.openxmlformats.org/drawingml/2006/main" xmlns:r="http://schemas.openxmlformats.org/officeDocument/2006/relationships" xmlns:p="http://schemas.openxmlformats.org/presentationml/2006/main">
  <p:tag name="TIMING" val="|4.1|0.6|0.4|4.1"/>
</p:tagLst>
</file>

<file path=ppt/tags/tag6.xml><?xml version="1.0" encoding="utf-8"?>
<p:tagLst xmlns:a="http://schemas.openxmlformats.org/drawingml/2006/main" xmlns:r="http://schemas.openxmlformats.org/officeDocument/2006/relationships" xmlns:p="http://schemas.openxmlformats.org/presentationml/2006/main">
  <p:tag name="TIMING" val="|0.5|0.9|1.8|0.5"/>
</p:tagLst>
</file>

<file path=ppt/tags/tag7.xml><?xml version="1.0" encoding="utf-8"?>
<p:tagLst xmlns:a="http://schemas.openxmlformats.org/drawingml/2006/main" xmlns:r="http://schemas.openxmlformats.org/officeDocument/2006/relationships" xmlns:p="http://schemas.openxmlformats.org/presentationml/2006/main">
  <p:tag name="TIMING" val="|0.6|2.7|4.9|0.4"/>
</p:tagLst>
</file>

<file path=ppt/tags/tag8.xml><?xml version="1.0" encoding="utf-8"?>
<p:tagLst xmlns:a="http://schemas.openxmlformats.org/drawingml/2006/main" xmlns:r="http://schemas.openxmlformats.org/officeDocument/2006/relationships" xmlns:p="http://schemas.openxmlformats.org/presentationml/2006/main">
  <p:tag name="TIMING" val="|0.8|5.7|0.3|11.1|0.5|1"/>
</p:tagLst>
</file>

<file path=ppt/tags/tag9.xml><?xml version="1.0" encoding="utf-8"?>
<p:tagLst xmlns:a="http://schemas.openxmlformats.org/drawingml/2006/main" xmlns:r="http://schemas.openxmlformats.org/officeDocument/2006/relationships" xmlns:p="http://schemas.openxmlformats.org/presentationml/2006/main">
  <p:tag name="TIMING" val="|0.5|0.5|7.6"/>
</p:tagLst>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636</TotalTime>
  <Words>1013</Words>
  <Application>Microsoft Macintosh PowerPoint</Application>
  <PresentationFormat>Widescreen</PresentationFormat>
  <Paragraphs>85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Grandview Display</vt:lpstr>
      <vt:lpstr>Times New Roman</vt:lpstr>
      <vt:lpstr>DashVTI</vt:lpstr>
      <vt:lpstr>Employee Attrition Analysis for Frito Lay</vt:lpstr>
      <vt:lpstr>PowerPoint Presentation</vt:lpstr>
      <vt:lpstr>Attrition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Rocha, Jonathan</dc:creator>
  <cp:lastModifiedBy>Rocha, Jonathan</cp:lastModifiedBy>
  <cp:revision>40</cp:revision>
  <dcterms:created xsi:type="dcterms:W3CDTF">2025-03-04T00:38:40Z</dcterms:created>
  <dcterms:modified xsi:type="dcterms:W3CDTF">2025-03-11T03:28:10Z</dcterms:modified>
</cp:coreProperties>
</file>