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9"/>
    <p:restoredTop sz="94671"/>
  </p:normalViewPr>
  <p:slideViewPr>
    <p:cSldViewPr>
      <p:cViewPr varScale="1">
        <p:scale>
          <a:sx n="137" d="100"/>
          <a:sy n="137" d="100"/>
        </p:scale>
        <p:origin x="20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3155E9-8C58-4617-81F2-DA6DBE7489F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B802E15-BE54-4A8A-9B20-1415A791C1AC}">
      <dgm:prSet/>
      <dgm:spPr/>
      <dgm:t>
        <a:bodyPr/>
        <a:lstStyle/>
        <a:p>
          <a:r>
            <a:rPr lang="en-US"/>
            <a:t>Visualization showing 31.7% attrition for employees working overtime vs. 9.7% for those who don’t </a:t>
          </a:r>
        </a:p>
      </dgm:t>
    </dgm:pt>
    <dgm:pt modelId="{6B69020E-0497-4757-8462-C3BF0003164B}" type="parTrans" cxnId="{F1CCEFBC-138C-4445-BBB9-5D2F2709D3A7}">
      <dgm:prSet/>
      <dgm:spPr/>
      <dgm:t>
        <a:bodyPr/>
        <a:lstStyle/>
        <a:p>
          <a:endParaRPr lang="en-US"/>
        </a:p>
      </dgm:t>
    </dgm:pt>
    <dgm:pt modelId="{F8F73E29-C154-420B-AA27-2197A2A82C41}" type="sibTrans" cxnId="{F1CCEFBC-138C-4445-BBB9-5D2F2709D3A7}">
      <dgm:prSet/>
      <dgm:spPr/>
      <dgm:t>
        <a:bodyPr/>
        <a:lstStyle/>
        <a:p>
          <a:endParaRPr lang="en-US"/>
        </a:p>
      </dgm:t>
    </dgm:pt>
    <dgm:pt modelId="{E59452C9-DB84-48C8-A839-ED987D871B23}">
      <dgm:prSet/>
      <dgm:spPr/>
      <dgm:t>
        <a:bodyPr/>
        <a:lstStyle/>
        <a:p>
          <a:r>
            <a:rPr lang="en-US"/>
            <a:t>This represents a 3.3× higher attrition risk </a:t>
          </a:r>
        </a:p>
      </dgm:t>
    </dgm:pt>
    <dgm:pt modelId="{768137BA-6313-4F62-A1AC-589E6F225EA7}" type="parTrans" cxnId="{FBE0B8C6-CA4A-4513-AA75-7C56176F4B9F}">
      <dgm:prSet/>
      <dgm:spPr/>
      <dgm:t>
        <a:bodyPr/>
        <a:lstStyle/>
        <a:p>
          <a:endParaRPr lang="en-US"/>
        </a:p>
      </dgm:t>
    </dgm:pt>
    <dgm:pt modelId="{385B5F09-CB9B-4BC1-8E80-F60E93F2DF7D}" type="sibTrans" cxnId="{FBE0B8C6-CA4A-4513-AA75-7C56176F4B9F}">
      <dgm:prSet/>
      <dgm:spPr/>
      <dgm:t>
        <a:bodyPr/>
        <a:lstStyle/>
        <a:p>
          <a:endParaRPr lang="en-US"/>
        </a:p>
      </dgm:t>
    </dgm:pt>
    <dgm:pt modelId="{457ED452-97B8-42EB-B08E-EF0A6B8EDD64}">
      <dgm:prSet/>
      <dgm:spPr/>
      <dgm:t>
        <a:bodyPr/>
        <a:lstStyle/>
        <a:p>
          <a:r>
            <a:rPr lang="en-US"/>
            <a:t>Statistical significance of this relationship</a:t>
          </a:r>
        </a:p>
      </dgm:t>
    </dgm:pt>
    <dgm:pt modelId="{18C12DD8-8BB5-45BC-8AE8-43B7D382F039}" type="parTrans" cxnId="{F30E8C36-7B13-4642-A776-7D9979121F4C}">
      <dgm:prSet/>
      <dgm:spPr/>
      <dgm:t>
        <a:bodyPr/>
        <a:lstStyle/>
        <a:p>
          <a:endParaRPr lang="en-US"/>
        </a:p>
      </dgm:t>
    </dgm:pt>
    <dgm:pt modelId="{561AA62B-EE8A-4AFD-B5AF-F59639F2F655}" type="sibTrans" cxnId="{F30E8C36-7B13-4642-A776-7D9979121F4C}">
      <dgm:prSet/>
      <dgm:spPr/>
      <dgm:t>
        <a:bodyPr/>
        <a:lstStyle/>
        <a:p>
          <a:endParaRPr lang="en-US"/>
        </a:p>
      </dgm:t>
    </dgm:pt>
    <dgm:pt modelId="{61407BA7-C22C-A34D-AE5C-5D89C162602A}" type="pres">
      <dgm:prSet presAssocID="{F63155E9-8C58-4617-81F2-DA6DBE7489F6}" presName="vert0" presStyleCnt="0">
        <dgm:presLayoutVars>
          <dgm:dir/>
          <dgm:animOne val="branch"/>
          <dgm:animLvl val="lvl"/>
        </dgm:presLayoutVars>
      </dgm:prSet>
      <dgm:spPr/>
    </dgm:pt>
    <dgm:pt modelId="{7023A557-C3C8-8244-9F55-2D177F43DDD7}" type="pres">
      <dgm:prSet presAssocID="{0B802E15-BE54-4A8A-9B20-1415A791C1AC}" presName="thickLine" presStyleLbl="alignNode1" presStyleIdx="0" presStyleCnt="3"/>
      <dgm:spPr/>
    </dgm:pt>
    <dgm:pt modelId="{A5D14801-E35B-A147-852E-7C46912A84AB}" type="pres">
      <dgm:prSet presAssocID="{0B802E15-BE54-4A8A-9B20-1415A791C1AC}" presName="horz1" presStyleCnt="0"/>
      <dgm:spPr/>
    </dgm:pt>
    <dgm:pt modelId="{C2643E7A-2DCE-934A-9155-80732C68C19F}" type="pres">
      <dgm:prSet presAssocID="{0B802E15-BE54-4A8A-9B20-1415A791C1AC}" presName="tx1" presStyleLbl="revTx" presStyleIdx="0" presStyleCnt="3"/>
      <dgm:spPr/>
    </dgm:pt>
    <dgm:pt modelId="{9CAAA2CE-7E4D-1B42-B74B-8955D2E959EE}" type="pres">
      <dgm:prSet presAssocID="{0B802E15-BE54-4A8A-9B20-1415A791C1AC}" presName="vert1" presStyleCnt="0"/>
      <dgm:spPr/>
    </dgm:pt>
    <dgm:pt modelId="{6ABA7E2B-2136-2F45-BCB7-26AE783CDDAD}" type="pres">
      <dgm:prSet presAssocID="{E59452C9-DB84-48C8-A839-ED987D871B23}" presName="thickLine" presStyleLbl="alignNode1" presStyleIdx="1" presStyleCnt="3"/>
      <dgm:spPr/>
    </dgm:pt>
    <dgm:pt modelId="{0785C8C2-EB6F-0440-8887-9221DDBD27A3}" type="pres">
      <dgm:prSet presAssocID="{E59452C9-DB84-48C8-A839-ED987D871B23}" presName="horz1" presStyleCnt="0"/>
      <dgm:spPr/>
    </dgm:pt>
    <dgm:pt modelId="{3FFF16AA-D9D3-1145-A392-446AE208CCE3}" type="pres">
      <dgm:prSet presAssocID="{E59452C9-DB84-48C8-A839-ED987D871B23}" presName="tx1" presStyleLbl="revTx" presStyleIdx="1" presStyleCnt="3"/>
      <dgm:spPr/>
    </dgm:pt>
    <dgm:pt modelId="{1CF230ED-3949-EC41-A291-34F0508FFF9F}" type="pres">
      <dgm:prSet presAssocID="{E59452C9-DB84-48C8-A839-ED987D871B23}" presName="vert1" presStyleCnt="0"/>
      <dgm:spPr/>
    </dgm:pt>
    <dgm:pt modelId="{FEEC3166-74CE-BB45-BAF6-551D48F8605A}" type="pres">
      <dgm:prSet presAssocID="{457ED452-97B8-42EB-B08E-EF0A6B8EDD64}" presName="thickLine" presStyleLbl="alignNode1" presStyleIdx="2" presStyleCnt="3"/>
      <dgm:spPr/>
    </dgm:pt>
    <dgm:pt modelId="{D8664117-BB70-954F-B231-C8985D64673D}" type="pres">
      <dgm:prSet presAssocID="{457ED452-97B8-42EB-B08E-EF0A6B8EDD64}" presName="horz1" presStyleCnt="0"/>
      <dgm:spPr/>
    </dgm:pt>
    <dgm:pt modelId="{25FB3BC3-FBD3-B246-8892-9E70C29D085B}" type="pres">
      <dgm:prSet presAssocID="{457ED452-97B8-42EB-B08E-EF0A6B8EDD64}" presName="tx1" presStyleLbl="revTx" presStyleIdx="2" presStyleCnt="3"/>
      <dgm:spPr/>
    </dgm:pt>
    <dgm:pt modelId="{C2F863D4-FAFA-A445-BDC0-B2CE79CFAD7F}" type="pres">
      <dgm:prSet presAssocID="{457ED452-97B8-42EB-B08E-EF0A6B8EDD64}" presName="vert1" presStyleCnt="0"/>
      <dgm:spPr/>
    </dgm:pt>
  </dgm:ptLst>
  <dgm:cxnLst>
    <dgm:cxn modelId="{13DEA902-4E8C-2045-9840-2E3C3C445B09}" type="presOf" srcId="{E59452C9-DB84-48C8-A839-ED987D871B23}" destId="{3FFF16AA-D9D3-1145-A392-446AE208CCE3}" srcOrd="0" destOrd="0" presId="urn:microsoft.com/office/officeart/2008/layout/LinedList"/>
    <dgm:cxn modelId="{F30E8C36-7B13-4642-A776-7D9979121F4C}" srcId="{F63155E9-8C58-4617-81F2-DA6DBE7489F6}" destId="{457ED452-97B8-42EB-B08E-EF0A6B8EDD64}" srcOrd="2" destOrd="0" parTransId="{18C12DD8-8BB5-45BC-8AE8-43B7D382F039}" sibTransId="{561AA62B-EE8A-4AFD-B5AF-F59639F2F655}"/>
    <dgm:cxn modelId="{4CB30E47-F9ED-594A-B516-7804273518E3}" type="presOf" srcId="{F63155E9-8C58-4617-81F2-DA6DBE7489F6}" destId="{61407BA7-C22C-A34D-AE5C-5D89C162602A}" srcOrd="0" destOrd="0" presId="urn:microsoft.com/office/officeart/2008/layout/LinedList"/>
    <dgm:cxn modelId="{2A4BC18A-2A22-4948-BED3-4BEBC789EBBC}" type="presOf" srcId="{0B802E15-BE54-4A8A-9B20-1415A791C1AC}" destId="{C2643E7A-2DCE-934A-9155-80732C68C19F}" srcOrd="0" destOrd="0" presId="urn:microsoft.com/office/officeart/2008/layout/LinedList"/>
    <dgm:cxn modelId="{F1CCEFBC-138C-4445-BBB9-5D2F2709D3A7}" srcId="{F63155E9-8C58-4617-81F2-DA6DBE7489F6}" destId="{0B802E15-BE54-4A8A-9B20-1415A791C1AC}" srcOrd="0" destOrd="0" parTransId="{6B69020E-0497-4757-8462-C3BF0003164B}" sibTransId="{F8F73E29-C154-420B-AA27-2197A2A82C41}"/>
    <dgm:cxn modelId="{FBE0B8C6-CA4A-4513-AA75-7C56176F4B9F}" srcId="{F63155E9-8C58-4617-81F2-DA6DBE7489F6}" destId="{E59452C9-DB84-48C8-A839-ED987D871B23}" srcOrd="1" destOrd="0" parTransId="{768137BA-6313-4F62-A1AC-589E6F225EA7}" sibTransId="{385B5F09-CB9B-4BC1-8E80-F60E93F2DF7D}"/>
    <dgm:cxn modelId="{C10274C7-3073-6F44-96BF-7DD51B6A4381}" type="presOf" srcId="{457ED452-97B8-42EB-B08E-EF0A6B8EDD64}" destId="{25FB3BC3-FBD3-B246-8892-9E70C29D085B}" srcOrd="0" destOrd="0" presId="urn:microsoft.com/office/officeart/2008/layout/LinedList"/>
    <dgm:cxn modelId="{90D253C0-A9DC-5F46-A11E-B51EADC116A3}" type="presParOf" srcId="{61407BA7-C22C-A34D-AE5C-5D89C162602A}" destId="{7023A557-C3C8-8244-9F55-2D177F43DDD7}" srcOrd="0" destOrd="0" presId="urn:microsoft.com/office/officeart/2008/layout/LinedList"/>
    <dgm:cxn modelId="{1EA16F51-0AC2-564C-9981-B2F78E186185}" type="presParOf" srcId="{61407BA7-C22C-A34D-AE5C-5D89C162602A}" destId="{A5D14801-E35B-A147-852E-7C46912A84AB}" srcOrd="1" destOrd="0" presId="urn:microsoft.com/office/officeart/2008/layout/LinedList"/>
    <dgm:cxn modelId="{20ACA6EF-46CD-184F-BC65-6FDC6395FBB8}" type="presParOf" srcId="{A5D14801-E35B-A147-852E-7C46912A84AB}" destId="{C2643E7A-2DCE-934A-9155-80732C68C19F}" srcOrd="0" destOrd="0" presId="urn:microsoft.com/office/officeart/2008/layout/LinedList"/>
    <dgm:cxn modelId="{3712608E-82E9-0044-BFD6-2DEBD3587F62}" type="presParOf" srcId="{A5D14801-E35B-A147-852E-7C46912A84AB}" destId="{9CAAA2CE-7E4D-1B42-B74B-8955D2E959EE}" srcOrd="1" destOrd="0" presId="urn:microsoft.com/office/officeart/2008/layout/LinedList"/>
    <dgm:cxn modelId="{ACAB920B-AC9F-914D-AB5D-479893C49C68}" type="presParOf" srcId="{61407BA7-C22C-A34D-AE5C-5D89C162602A}" destId="{6ABA7E2B-2136-2F45-BCB7-26AE783CDDAD}" srcOrd="2" destOrd="0" presId="urn:microsoft.com/office/officeart/2008/layout/LinedList"/>
    <dgm:cxn modelId="{42619921-5230-DB4A-AB78-7DBDFA54EC98}" type="presParOf" srcId="{61407BA7-C22C-A34D-AE5C-5D89C162602A}" destId="{0785C8C2-EB6F-0440-8887-9221DDBD27A3}" srcOrd="3" destOrd="0" presId="urn:microsoft.com/office/officeart/2008/layout/LinedList"/>
    <dgm:cxn modelId="{B095C3BF-2408-9A48-8B4C-20BF794F64F8}" type="presParOf" srcId="{0785C8C2-EB6F-0440-8887-9221DDBD27A3}" destId="{3FFF16AA-D9D3-1145-A392-446AE208CCE3}" srcOrd="0" destOrd="0" presId="urn:microsoft.com/office/officeart/2008/layout/LinedList"/>
    <dgm:cxn modelId="{0E62148C-3F5F-4E4C-B300-2C0F168CE5E3}" type="presParOf" srcId="{0785C8C2-EB6F-0440-8887-9221DDBD27A3}" destId="{1CF230ED-3949-EC41-A291-34F0508FFF9F}" srcOrd="1" destOrd="0" presId="urn:microsoft.com/office/officeart/2008/layout/LinedList"/>
    <dgm:cxn modelId="{4842FB60-753B-E645-8A87-113F6D7E9319}" type="presParOf" srcId="{61407BA7-C22C-A34D-AE5C-5D89C162602A}" destId="{FEEC3166-74CE-BB45-BAF6-551D48F8605A}" srcOrd="4" destOrd="0" presId="urn:microsoft.com/office/officeart/2008/layout/LinedList"/>
    <dgm:cxn modelId="{B499184B-C71C-A744-AB0F-7A7EC3551260}" type="presParOf" srcId="{61407BA7-C22C-A34D-AE5C-5D89C162602A}" destId="{D8664117-BB70-954F-B231-C8985D64673D}" srcOrd="5" destOrd="0" presId="urn:microsoft.com/office/officeart/2008/layout/LinedList"/>
    <dgm:cxn modelId="{0D1F9915-0B68-6547-843B-CCA3BA4F2177}" type="presParOf" srcId="{D8664117-BB70-954F-B231-C8985D64673D}" destId="{25FB3BC3-FBD3-B246-8892-9E70C29D085B}" srcOrd="0" destOrd="0" presId="urn:microsoft.com/office/officeart/2008/layout/LinedList"/>
    <dgm:cxn modelId="{8BF5099E-D908-3942-BAAC-4E359280B751}" type="presParOf" srcId="{D8664117-BB70-954F-B231-C8985D64673D}" destId="{C2F863D4-FAFA-A445-BDC0-B2CE79CFAD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C5E92A-80CF-4907-A4E4-181470D89A7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BAF1D9-70AD-4A53-9B63-8EEFCAFF1195}">
      <dgm:prSet/>
      <dgm:spPr/>
      <dgm:t>
        <a:bodyPr/>
        <a:lstStyle/>
        <a:p>
          <a:r>
            <a:rPr lang="en-US"/>
            <a:t>Visualization showing relationship between experience and attrition</a:t>
          </a:r>
        </a:p>
      </dgm:t>
    </dgm:pt>
    <dgm:pt modelId="{D3F7DDF3-3858-427F-A98E-26E1B6980D1D}" type="parTrans" cxnId="{06A98E07-0BF6-4069-9402-47AC71BCA13D}">
      <dgm:prSet/>
      <dgm:spPr/>
      <dgm:t>
        <a:bodyPr/>
        <a:lstStyle/>
        <a:p>
          <a:endParaRPr lang="en-US"/>
        </a:p>
      </dgm:t>
    </dgm:pt>
    <dgm:pt modelId="{56B6193E-E670-4EA4-B128-63A81548F761}" type="sibTrans" cxnId="{06A98E07-0BF6-4069-9402-47AC71BCA13D}">
      <dgm:prSet/>
      <dgm:spPr/>
      <dgm:t>
        <a:bodyPr/>
        <a:lstStyle/>
        <a:p>
          <a:endParaRPr lang="en-US"/>
        </a:p>
      </dgm:t>
    </dgm:pt>
    <dgm:pt modelId="{6A70935C-942C-43F3-AC77-DBAA89282CA0}">
      <dgm:prSet/>
      <dgm:spPr/>
      <dgm:t>
        <a:bodyPr/>
        <a:lstStyle/>
        <a:p>
          <a:r>
            <a:rPr lang="en-US"/>
            <a:t>Correlation analysis results (-0.167) </a:t>
          </a:r>
        </a:p>
      </dgm:t>
    </dgm:pt>
    <dgm:pt modelId="{AD57AA60-BF86-4268-9303-22CFAC0237C6}" type="parTrans" cxnId="{14D47562-515C-483F-AD9E-BB9022D87F9E}">
      <dgm:prSet/>
      <dgm:spPr/>
      <dgm:t>
        <a:bodyPr/>
        <a:lstStyle/>
        <a:p>
          <a:endParaRPr lang="en-US"/>
        </a:p>
      </dgm:t>
    </dgm:pt>
    <dgm:pt modelId="{88883B75-2127-47D8-B869-F1CB3E6F5908}" type="sibTrans" cxnId="{14D47562-515C-483F-AD9E-BB9022D87F9E}">
      <dgm:prSet/>
      <dgm:spPr/>
      <dgm:t>
        <a:bodyPr/>
        <a:lstStyle/>
        <a:p>
          <a:endParaRPr lang="en-US"/>
        </a:p>
      </dgm:t>
    </dgm:pt>
    <dgm:pt modelId="{DC30E72C-6CB7-4B56-8AE1-0005D384DAB6}">
      <dgm:prSet/>
      <dgm:spPr/>
      <dgm:t>
        <a:bodyPr/>
        <a:lstStyle/>
        <a:p>
          <a:r>
            <a:rPr lang="en-US"/>
            <a:t>Less experienced employees are significantly more likely to leave</a:t>
          </a:r>
        </a:p>
      </dgm:t>
    </dgm:pt>
    <dgm:pt modelId="{AEB8C005-63BD-421B-BF77-77A66B829F43}" type="parTrans" cxnId="{3F191A12-4EF8-4D3E-B750-272E0662E563}">
      <dgm:prSet/>
      <dgm:spPr/>
      <dgm:t>
        <a:bodyPr/>
        <a:lstStyle/>
        <a:p>
          <a:endParaRPr lang="en-US"/>
        </a:p>
      </dgm:t>
    </dgm:pt>
    <dgm:pt modelId="{12EF1DF3-8EC0-480C-ADDA-CA5597124CB6}" type="sibTrans" cxnId="{3F191A12-4EF8-4D3E-B750-272E0662E563}">
      <dgm:prSet/>
      <dgm:spPr/>
      <dgm:t>
        <a:bodyPr/>
        <a:lstStyle/>
        <a:p>
          <a:endParaRPr lang="en-US"/>
        </a:p>
      </dgm:t>
    </dgm:pt>
    <dgm:pt modelId="{B2D2F4B6-3165-4049-A08E-42DE89072FEB}" type="pres">
      <dgm:prSet presAssocID="{32C5E92A-80CF-4907-A4E4-181470D89A7A}" presName="vert0" presStyleCnt="0">
        <dgm:presLayoutVars>
          <dgm:dir/>
          <dgm:animOne val="branch"/>
          <dgm:animLvl val="lvl"/>
        </dgm:presLayoutVars>
      </dgm:prSet>
      <dgm:spPr/>
    </dgm:pt>
    <dgm:pt modelId="{D1ED0AD0-E2A3-194D-A513-13CECBC89B24}" type="pres">
      <dgm:prSet presAssocID="{E6BAF1D9-70AD-4A53-9B63-8EEFCAFF1195}" presName="thickLine" presStyleLbl="alignNode1" presStyleIdx="0" presStyleCnt="3"/>
      <dgm:spPr/>
    </dgm:pt>
    <dgm:pt modelId="{A317A5C1-575E-A243-9B9E-4F88173976C0}" type="pres">
      <dgm:prSet presAssocID="{E6BAF1D9-70AD-4A53-9B63-8EEFCAFF1195}" presName="horz1" presStyleCnt="0"/>
      <dgm:spPr/>
    </dgm:pt>
    <dgm:pt modelId="{CA4FAEE7-13EF-174D-B230-7DEDEC7BDA56}" type="pres">
      <dgm:prSet presAssocID="{E6BAF1D9-70AD-4A53-9B63-8EEFCAFF1195}" presName="tx1" presStyleLbl="revTx" presStyleIdx="0" presStyleCnt="3"/>
      <dgm:spPr/>
    </dgm:pt>
    <dgm:pt modelId="{3B243C5D-3FA4-FC47-95FF-C2234E1A1F68}" type="pres">
      <dgm:prSet presAssocID="{E6BAF1D9-70AD-4A53-9B63-8EEFCAFF1195}" presName="vert1" presStyleCnt="0"/>
      <dgm:spPr/>
    </dgm:pt>
    <dgm:pt modelId="{704F2EA4-8C7D-9F48-BBA5-821D0744BC79}" type="pres">
      <dgm:prSet presAssocID="{6A70935C-942C-43F3-AC77-DBAA89282CA0}" presName="thickLine" presStyleLbl="alignNode1" presStyleIdx="1" presStyleCnt="3"/>
      <dgm:spPr/>
    </dgm:pt>
    <dgm:pt modelId="{FB0C3B89-37FF-924C-A483-96D3C7723F74}" type="pres">
      <dgm:prSet presAssocID="{6A70935C-942C-43F3-AC77-DBAA89282CA0}" presName="horz1" presStyleCnt="0"/>
      <dgm:spPr/>
    </dgm:pt>
    <dgm:pt modelId="{60E42ED6-0057-F64F-9DF1-22333ABC276A}" type="pres">
      <dgm:prSet presAssocID="{6A70935C-942C-43F3-AC77-DBAA89282CA0}" presName="tx1" presStyleLbl="revTx" presStyleIdx="1" presStyleCnt="3"/>
      <dgm:spPr/>
    </dgm:pt>
    <dgm:pt modelId="{CF5C32EC-89A5-BD40-B2D2-8BBFAAFE82D9}" type="pres">
      <dgm:prSet presAssocID="{6A70935C-942C-43F3-AC77-DBAA89282CA0}" presName="vert1" presStyleCnt="0"/>
      <dgm:spPr/>
    </dgm:pt>
    <dgm:pt modelId="{CF1B638D-BE84-A943-A94B-E1ABAE1B3144}" type="pres">
      <dgm:prSet presAssocID="{DC30E72C-6CB7-4B56-8AE1-0005D384DAB6}" presName="thickLine" presStyleLbl="alignNode1" presStyleIdx="2" presStyleCnt="3"/>
      <dgm:spPr/>
    </dgm:pt>
    <dgm:pt modelId="{0D9C25A1-F13B-E543-8694-96BDF38FDAB6}" type="pres">
      <dgm:prSet presAssocID="{DC30E72C-6CB7-4B56-8AE1-0005D384DAB6}" presName="horz1" presStyleCnt="0"/>
      <dgm:spPr/>
    </dgm:pt>
    <dgm:pt modelId="{7FE11268-4C72-EB4A-9288-428322ADFBBF}" type="pres">
      <dgm:prSet presAssocID="{DC30E72C-6CB7-4B56-8AE1-0005D384DAB6}" presName="tx1" presStyleLbl="revTx" presStyleIdx="2" presStyleCnt="3"/>
      <dgm:spPr/>
    </dgm:pt>
    <dgm:pt modelId="{BC948B7D-2867-3842-83A2-8643B34D7DEC}" type="pres">
      <dgm:prSet presAssocID="{DC30E72C-6CB7-4B56-8AE1-0005D384DAB6}" presName="vert1" presStyleCnt="0"/>
      <dgm:spPr/>
    </dgm:pt>
  </dgm:ptLst>
  <dgm:cxnLst>
    <dgm:cxn modelId="{06A98E07-0BF6-4069-9402-47AC71BCA13D}" srcId="{32C5E92A-80CF-4907-A4E4-181470D89A7A}" destId="{E6BAF1D9-70AD-4A53-9B63-8EEFCAFF1195}" srcOrd="0" destOrd="0" parTransId="{D3F7DDF3-3858-427F-A98E-26E1B6980D1D}" sibTransId="{56B6193E-E670-4EA4-B128-63A81548F761}"/>
    <dgm:cxn modelId="{3F191A12-4EF8-4D3E-B750-272E0662E563}" srcId="{32C5E92A-80CF-4907-A4E4-181470D89A7A}" destId="{DC30E72C-6CB7-4B56-8AE1-0005D384DAB6}" srcOrd="2" destOrd="0" parTransId="{AEB8C005-63BD-421B-BF77-77A66B829F43}" sibTransId="{12EF1DF3-8EC0-480C-ADDA-CA5597124CB6}"/>
    <dgm:cxn modelId="{71A9581C-AED3-C043-AA9A-27847A2E6959}" type="presOf" srcId="{32C5E92A-80CF-4907-A4E4-181470D89A7A}" destId="{B2D2F4B6-3165-4049-A08E-42DE89072FEB}" srcOrd="0" destOrd="0" presId="urn:microsoft.com/office/officeart/2008/layout/LinedList"/>
    <dgm:cxn modelId="{14D47562-515C-483F-AD9E-BB9022D87F9E}" srcId="{32C5E92A-80CF-4907-A4E4-181470D89A7A}" destId="{6A70935C-942C-43F3-AC77-DBAA89282CA0}" srcOrd="1" destOrd="0" parTransId="{AD57AA60-BF86-4268-9303-22CFAC0237C6}" sibTransId="{88883B75-2127-47D8-B869-F1CB3E6F5908}"/>
    <dgm:cxn modelId="{1CDAA27D-6EB1-BD4B-95DF-CE55ECADD607}" type="presOf" srcId="{DC30E72C-6CB7-4B56-8AE1-0005D384DAB6}" destId="{7FE11268-4C72-EB4A-9288-428322ADFBBF}" srcOrd="0" destOrd="0" presId="urn:microsoft.com/office/officeart/2008/layout/LinedList"/>
    <dgm:cxn modelId="{20384DBD-C7D7-8449-9D2A-F19D659CB37D}" type="presOf" srcId="{6A70935C-942C-43F3-AC77-DBAA89282CA0}" destId="{60E42ED6-0057-F64F-9DF1-22333ABC276A}" srcOrd="0" destOrd="0" presId="urn:microsoft.com/office/officeart/2008/layout/LinedList"/>
    <dgm:cxn modelId="{D28A4FBF-62C6-C448-BF34-1793038B5D4A}" type="presOf" srcId="{E6BAF1D9-70AD-4A53-9B63-8EEFCAFF1195}" destId="{CA4FAEE7-13EF-174D-B230-7DEDEC7BDA56}" srcOrd="0" destOrd="0" presId="urn:microsoft.com/office/officeart/2008/layout/LinedList"/>
    <dgm:cxn modelId="{CA731D3E-0E7F-0B45-A652-545D54B013E3}" type="presParOf" srcId="{B2D2F4B6-3165-4049-A08E-42DE89072FEB}" destId="{D1ED0AD0-E2A3-194D-A513-13CECBC89B24}" srcOrd="0" destOrd="0" presId="urn:microsoft.com/office/officeart/2008/layout/LinedList"/>
    <dgm:cxn modelId="{2B91D71D-8DE2-6F44-AE14-00AE608AA37E}" type="presParOf" srcId="{B2D2F4B6-3165-4049-A08E-42DE89072FEB}" destId="{A317A5C1-575E-A243-9B9E-4F88173976C0}" srcOrd="1" destOrd="0" presId="urn:microsoft.com/office/officeart/2008/layout/LinedList"/>
    <dgm:cxn modelId="{BDE66AD3-5673-194F-98AD-44E529BD77B7}" type="presParOf" srcId="{A317A5C1-575E-A243-9B9E-4F88173976C0}" destId="{CA4FAEE7-13EF-174D-B230-7DEDEC7BDA56}" srcOrd="0" destOrd="0" presId="urn:microsoft.com/office/officeart/2008/layout/LinedList"/>
    <dgm:cxn modelId="{458C371E-922A-424A-8567-2F32CF3650A5}" type="presParOf" srcId="{A317A5C1-575E-A243-9B9E-4F88173976C0}" destId="{3B243C5D-3FA4-FC47-95FF-C2234E1A1F68}" srcOrd="1" destOrd="0" presId="urn:microsoft.com/office/officeart/2008/layout/LinedList"/>
    <dgm:cxn modelId="{383098A9-61A9-6741-8C01-E2F4F957E155}" type="presParOf" srcId="{B2D2F4B6-3165-4049-A08E-42DE89072FEB}" destId="{704F2EA4-8C7D-9F48-BBA5-821D0744BC79}" srcOrd="2" destOrd="0" presId="urn:microsoft.com/office/officeart/2008/layout/LinedList"/>
    <dgm:cxn modelId="{A88FE99A-4255-0140-9F43-BCD92BB01E2F}" type="presParOf" srcId="{B2D2F4B6-3165-4049-A08E-42DE89072FEB}" destId="{FB0C3B89-37FF-924C-A483-96D3C7723F74}" srcOrd="3" destOrd="0" presId="urn:microsoft.com/office/officeart/2008/layout/LinedList"/>
    <dgm:cxn modelId="{7C594487-E755-6A46-BF60-1B3B51E8705D}" type="presParOf" srcId="{FB0C3B89-37FF-924C-A483-96D3C7723F74}" destId="{60E42ED6-0057-F64F-9DF1-22333ABC276A}" srcOrd="0" destOrd="0" presId="urn:microsoft.com/office/officeart/2008/layout/LinedList"/>
    <dgm:cxn modelId="{88D78357-5F4D-6444-8E4E-18EF127C8F42}" type="presParOf" srcId="{FB0C3B89-37FF-924C-A483-96D3C7723F74}" destId="{CF5C32EC-89A5-BD40-B2D2-8BBFAAFE82D9}" srcOrd="1" destOrd="0" presId="urn:microsoft.com/office/officeart/2008/layout/LinedList"/>
    <dgm:cxn modelId="{89629FD3-9370-F848-AB95-A822FD6958EE}" type="presParOf" srcId="{B2D2F4B6-3165-4049-A08E-42DE89072FEB}" destId="{CF1B638D-BE84-A943-A94B-E1ABAE1B3144}" srcOrd="4" destOrd="0" presId="urn:microsoft.com/office/officeart/2008/layout/LinedList"/>
    <dgm:cxn modelId="{2281AEE0-7194-F74E-AED0-D17C92B54F91}" type="presParOf" srcId="{B2D2F4B6-3165-4049-A08E-42DE89072FEB}" destId="{0D9C25A1-F13B-E543-8694-96BDF38FDAB6}" srcOrd="5" destOrd="0" presId="urn:microsoft.com/office/officeart/2008/layout/LinedList"/>
    <dgm:cxn modelId="{264769A7-3E7D-6649-A5BF-F66C5E9418F5}" type="presParOf" srcId="{0D9C25A1-F13B-E543-8694-96BDF38FDAB6}" destId="{7FE11268-4C72-EB4A-9288-428322ADFBBF}" srcOrd="0" destOrd="0" presId="urn:microsoft.com/office/officeart/2008/layout/LinedList"/>
    <dgm:cxn modelId="{4254AB96-9F1E-7A45-BB99-614F22F7B98B}" type="presParOf" srcId="{0D9C25A1-F13B-E543-8694-96BDF38FDAB6}" destId="{BC948B7D-2867-3842-83A2-8643B34D7D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6E3069-38F9-4F2A-98DE-36D89CF00CA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9D81B2C-21BC-4440-A128-F2BDFEC607A9}">
      <dgm:prSet/>
      <dgm:spPr/>
      <dgm:t>
        <a:bodyPr/>
        <a:lstStyle/>
        <a:p>
          <a:r>
            <a:rPr lang="en-US"/>
            <a:t>Visualization showing relationship between job level and attrition </a:t>
          </a:r>
        </a:p>
      </dgm:t>
    </dgm:pt>
    <dgm:pt modelId="{64FE7103-E666-4FD8-B5E1-28B523791B73}" type="parTrans" cxnId="{25231DBE-34AD-432B-BB43-67BD165AF3FA}">
      <dgm:prSet/>
      <dgm:spPr/>
      <dgm:t>
        <a:bodyPr/>
        <a:lstStyle/>
        <a:p>
          <a:endParaRPr lang="en-US"/>
        </a:p>
      </dgm:t>
    </dgm:pt>
    <dgm:pt modelId="{DBE17C34-D180-4938-95C7-25EF098FA977}" type="sibTrans" cxnId="{25231DBE-34AD-432B-BB43-67BD165AF3FA}">
      <dgm:prSet/>
      <dgm:spPr/>
      <dgm:t>
        <a:bodyPr/>
        <a:lstStyle/>
        <a:p>
          <a:endParaRPr lang="en-US"/>
        </a:p>
      </dgm:t>
    </dgm:pt>
    <dgm:pt modelId="{2607248B-12E4-4430-ADF2-4FE5389A734B}">
      <dgm:prSet/>
      <dgm:spPr/>
      <dgm:t>
        <a:bodyPr/>
        <a:lstStyle/>
        <a:p>
          <a:r>
            <a:rPr lang="en-US"/>
            <a:t>Entry-level positions (Level 1) have 26.1% attrition vs. 5-10% at higher levels </a:t>
          </a:r>
        </a:p>
      </dgm:t>
    </dgm:pt>
    <dgm:pt modelId="{BD1C2EE2-6C4B-4F1E-A105-B8817AAA3469}" type="parTrans" cxnId="{4E6A2384-A3E2-4A34-ADF7-656DF6A73621}">
      <dgm:prSet/>
      <dgm:spPr/>
      <dgm:t>
        <a:bodyPr/>
        <a:lstStyle/>
        <a:p>
          <a:endParaRPr lang="en-US"/>
        </a:p>
      </dgm:t>
    </dgm:pt>
    <dgm:pt modelId="{5414553F-C15A-457D-87DF-CB27A10CF44A}" type="sibTrans" cxnId="{4E6A2384-A3E2-4A34-ADF7-656DF6A73621}">
      <dgm:prSet/>
      <dgm:spPr/>
      <dgm:t>
        <a:bodyPr/>
        <a:lstStyle/>
        <a:p>
          <a:endParaRPr lang="en-US"/>
        </a:p>
      </dgm:t>
    </dgm:pt>
    <dgm:pt modelId="{3D1B8C26-E157-4BB5-BF8B-1019CC62CB3A}">
      <dgm:prSet/>
      <dgm:spPr/>
      <dgm:t>
        <a:bodyPr/>
        <a:lstStyle/>
        <a:p>
          <a:r>
            <a:rPr lang="en-US"/>
            <a:t>Monthly income correlation with attrition (-0.155)</a:t>
          </a:r>
        </a:p>
      </dgm:t>
    </dgm:pt>
    <dgm:pt modelId="{07F28B89-F96F-4C02-8F56-E47B18B6E3F4}" type="parTrans" cxnId="{496448F3-83B4-420C-B2DC-73A39A433E5E}">
      <dgm:prSet/>
      <dgm:spPr/>
      <dgm:t>
        <a:bodyPr/>
        <a:lstStyle/>
        <a:p>
          <a:endParaRPr lang="en-US"/>
        </a:p>
      </dgm:t>
    </dgm:pt>
    <dgm:pt modelId="{C37D198D-7D22-4BA3-B84D-B97D535C89DA}" type="sibTrans" cxnId="{496448F3-83B4-420C-B2DC-73A39A433E5E}">
      <dgm:prSet/>
      <dgm:spPr/>
      <dgm:t>
        <a:bodyPr/>
        <a:lstStyle/>
        <a:p>
          <a:endParaRPr lang="en-US"/>
        </a:p>
      </dgm:t>
    </dgm:pt>
    <dgm:pt modelId="{9EFD7EBF-2893-D44C-BB47-091B83111462}" type="pres">
      <dgm:prSet presAssocID="{DB6E3069-38F9-4F2A-98DE-36D89CF00CA2}" presName="vert0" presStyleCnt="0">
        <dgm:presLayoutVars>
          <dgm:dir/>
          <dgm:animOne val="branch"/>
          <dgm:animLvl val="lvl"/>
        </dgm:presLayoutVars>
      </dgm:prSet>
      <dgm:spPr/>
    </dgm:pt>
    <dgm:pt modelId="{C02CFAA0-F14F-BE47-996B-84CFC878D3BB}" type="pres">
      <dgm:prSet presAssocID="{B9D81B2C-21BC-4440-A128-F2BDFEC607A9}" presName="thickLine" presStyleLbl="alignNode1" presStyleIdx="0" presStyleCnt="3"/>
      <dgm:spPr/>
    </dgm:pt>
    <dgm:pt modelId="{23947524-F7CC-4345-8C41-2D8CC0BC2315}" type="pres">
      <dgm:prSet presAssocID="{B9D81B2C-21BC-4440-A128-F2BDFEC607A9}" presName="horz1" presStyleCnt="0"/>
      <dgm:spPr/>
    </dgm:pt>
    <dgm:pt modelId="{D09E57BE-560D-F84D-A1E7-797A55CEFFED}" type="pres">
      <dgm:prSet presAssocID="{B9D81B2C-21BC-4440-A128-F2BDFEC607A9}" presName="tx1" presStyleLbl="revTx" presStyleIdx="0" presStyleCnt="3"/>
      <dgm:spPr/>
    </dgm:pt>
    <dgm:pt modelId="{F7B93858-608F-C346-B50A-4AD1FA234858}" type="pres">
      <dgm:prSet presAssocID="{B9D81B2C-21BC-4440-A128-F2BDFEC607A9}" presName="vert1" presStyleCnt="0"/>
      <dgm:spPr/>
    </dgm:pt>
    <dgm:pt modelId="{2420317D-800C-B444-83D9-5F2F8F4A984A}" type="pres">
      <dgm:prSet presAssocID="{2607248B-12E4-4430-ADF2-4FE5389A734B}" presName="thickLine" presStyleLbl="alignNode1" presStyleIdx="1" presStyleCnt="3"/>
      <dgm:spPr/>
    </dgm:pt>
    <dgm:pt modelId="{8A3D2F1C-2198-DF4B-8330-4838C43AFFDF}" type="pres">
      <dgm:prSet presAssocID="{2607248B-12E4-4430-ADF2-4FE5389A734B}" presName="horz1" presStyleCnt="0"/>
      <dgm:spPr/>
    </dgm:pt>
    <dgm:pt modelId="{253155B5-A410-4540-8111-B5807490BBB7}" type="pres">
      <dgm:prSet presAssocID="{2607248B-12E4-4430-ADF2-4FE5389A734B}" presName="tx1" presStyleLbl="revTx" presStyleIdx="1" presStyleCnt="3"/>
      <dgm:spPr/>
    </dgm:pt>
    <dgm:pt modelId="{90E4D473-B49B-DC44-98A1-1253A678D7DA}" type="pres">
      <dgm:prSet presAssocID="{2607248B-12E4-4430-ADF2-4FE5389A734B}" presName="vert1" presStyleCnt="0"/>
      <dgm:spPr/>
    </dgm:pt>
    <dgm:pt modelId="{2C2F018B-B1D8-EB44-855E-94DA9EDB8B4A}" type="pres">
      <dgm:prSet presAssocID="{3D1B8C26-E157-4BB5-BF8B-1019CC62CB3A}" presName="thickLine" presStyleLbl="alignNode1" presStyleIdx="2" presStyleCnt="3"/>
      <dgm:spPr/>
    </dgm:pt>
    <dgm:pt modelId="{DB78DFF2-6E9F-2F48-A59F-8EAC42A24B14}" type="pres">
      <dgm:prSet presAssocID="{3D1B8C26-E157-4BB5-BF8B-1019CC62CB3A}" presName="horz1" presStyleCnt="0"/>
      <dgm:spPr/>
    </dgm:pt>
    <dgm:pt modelId="{F47A32E7-28BB-094D-8383-19DDADAFFE1C}" type="pres">
      <dgm:prSet presAssocID="{3D1B8C26-E157-4BB5-BF8B-1019CC62CB3A}" presName="tx1" presStyleLbl="revTx" presStyleIdx="2" presStyleCnt="3"/>
      <dgm:spPr/>
    </dgm:pt>
    <dgm:pt modelId="{232DC6F9-387E-0941-AC17-C0C1A4DC2B41}" type="pres">
      <dgm:prSet presAssocID="{3D1B8C26-E157-4BB5-BF8B-1019CC62CB3A}" presName="vert1" presStyleCnt="0"/>
      <dgm:spPr/>
    </dgm:pt>
  </dgm:ptLst>
  <dgm:cxnLst>
    <dgm:cxn modelId="{C09C8239-42F1-B74E-B0B6-EFD6293D7065}" type="presOf" srcId="{2607248B-12E4-4430-ADF2-4FE5389A734B}" destId="{253155B5-A410-4540-8111-B5807490BBB7}" srcOrd="0" destOrd="0" presId="urn:microsoft.com/office/officeart/2008/layout/LinedList"/>
    <dgm:cxn modelId="{4035FA44-5F9C-B242-8FD3-E522A865A599}" type="presOf" srcId="{B9D81B2C-21BC-4440-A128-F2BDFEC607A9}" destId="{D09E57BE-560D-F84D-A1E7-797A55CEFFED}" srcOrd="0" destOrd="0" presId="urn:microsoft.com/office/officeart/2008/layout/LinedList"/>
    <dgm:cxn modelId="{596C9573-D3A2-CF49-BDC8-42C903D3FE85}" type="presOf" srcId="{DB6E3069-38F9-4F2A-98DE-36D89CF00CA2}" destId="{9EFD7EBF-2893-D44C-BB47-091B83111462}" srcOrd="0" destOrd="0" presId="urn:microsoft.com/office/officeart/2008/layout/LinedList"/>
    <dgm:cxn modelId="{58DE1181-235C-7841-AFD6-FCB0078F141F}" type="presOf" srcId="{3D1B8C26-E157-4BB5-BF8B-1019CC62CB3A}" destId="{F47A32E7-28BB-094D-8383-19DDADAFFE1C}" srcOrd="0" destOrd="0" presId="urn:microsoft.com/office/officeart/2008/layout/LinedList"/>
    <dgm:cxn modelId="{4E6A2384-A3E2-4A34-ADF7-656DF6A73621}" srcId="{DB6E3069-38F9-4F2A-98DE-36D89CF00CA2}" destId="{2607248B-12E4-4430-ADF2-4FE5389A734B}" srcOrd="1" destOrd="0" parTransId="{BD1C2EE2-6C4B-4F1E-A105-B8817AAA3469}" sibTransId="{5414553F-C15A-457D-87DF-CB27A10CF44A}"/>
    <dgm:cxn modelId="{25231DBE-34AD-432B-BB43-67BD165AF3FA}" srcId="{DB6E3069-38F9-4F2A-98DE-36D89CF00CA2}" destId="{B9D81B2C-21BC-4440-A128-F2BDFEC607A9}" srcOrd="0" destOrd="0" parTransId="{64FE7103-E666-4FD8-B5E1-28B523791B73}" sibTransId="{DBE17C34-D180-4938-95C7-25EF098FA977}"/>
    <dgm:cxn modelId="{496448F3-83B4-420C-B2DC-73A39A433E5E}" srcId="{DB6E3069-38F9-4F2A-98DE-36D89CF00CA2}" destId="{3D1B8C26-E157-4BB5-BF8B-1019CC62CB3A}" srcOrd="2" destOrd="0" parTransId="{07F28B89-F96F-4C02-8F56-E47B18B6E3F4}" sibTransId="{C37D198D-7D22-4BA3-B84D-B97D535C89DA}"/>
    <dgm:cxn modelId="{10BB08DE-A304-7D42-8489-4259BB4F0461}" type="presParOf" srcId="{9EFD7EBF-2893-D44C-BB47-091B83111462}" destId="{C02CFAA0-F14F-BE47-996B-84CFC878D3BB}" srcOrd="0" destOrd="0" presId="urn:microsoft.com/office/officeart/2008/layout/LinedList"/>
    <dgm:cxn modelId="{E4CFB353-E737-CF46-B256-1213DFAE8B01}" type="presParOf" srcId="{9EFD7EBF-2893-D44C-BB47-091B83111462}" destId="{23947524-F7CC-4345-8C41-2D8CC0BC2315}" srcOrd="1" destOrd="0" presId="urn:microsoft.com/office/officeart/2008/layout/LinedList"/>
    <dgm:cxn modelId="{357D67D9-5876-3A4E-A4CD-D762AAEF2A48}" type="presParOf" srcId="{23947524-F7CC-4345-8C41-2D8CC0BC2315}" destId="{D09E57BE-560D-F84D-A1E7-797A55CEFFED}" srcOrd="0" destOrd="0" presId="urn:microsoft.com/office/officeart/2008/layout/LinedList"/>
    <dgm:cxn modelId="{5B939A21-9D3D-2343-B336-F2A388506B2E}" type="presParOf" srcId="{23947524-F7CC-4345-8C41-2D8CC0BC2315}" destId="{F7B93858-608F-C346-B50A-4AD1FA234858}" srcOrd="1" destOrd="0" presId="urn:microsoft.com/office/officeart/2008/layout/LinedList"/>
    <dgm:cxn modelId="{6225FEC5-3660-E44F-AC3D-6F44B58F5DDE}" type="presParOf" srcId="{9EFD7EBF-2893-D44C-BB47-091B83111462}" destId="{2420317D-800C-B444-83D9-5F2F8F4A984A}" srcOrd="2" destOrd="0" presId="urn:microsoft.com/office/officeart/2008/layout/LinedList"/>
    <dgm:cxn modelId="{35576650-5FCE-934D-81A1-64C22294400A}" type="presParOf" srcId="{9EFD7EBF-2893-D44C-BB47-091B83111462}" destId="{8A3D2F1C-2198-DF4B-8330-4838C43AFFDF}" srcOrd="3" destOrd="0" presId="urn:microsoft.com/office/officeart/2008/layout/LinedList"/>
    <dgm:cxn modelId="{68B99653-32A7-AF48-8711-1040A218F595}" type="presParOf" srcId="{8A3D2F1C-2198-DF4B-8330-4838C43AFFDF}" destId="{253155B5-A410-4540-8111-B5807490BBB7}" srcOrd="0" destOrd="0" presId="urn:microsoft.com/office/officeart/2008/layout/LinedList"/>
    <dgm:cxn modelId="{3B7DB95F-BA7A-4346-8E4B-BF868D26E7BC}" type="presParOf" srcId="{8A3D2F1C-2198-DF4B-8330-4838C43AFFDF}" destId="{90E4D473-B49B-DC44-98A1-1253A678D7DA}" srcOrd="1" destOrd="0" presId="urn:microsoft.com/office/officeart/2008/layout/LinedList"/>
    <dgm:cxn modelId="{89ED97F8-8C4B-7D4B-9C78-672075B0D74C}" type="presParOf" srcId="{9EFD7EBF-2893-D44C-BB47-091B83111462}" destId="{2C2F018B-B1D8-EB44-855E-94DA9EDB8B4A}" srcOrd="4" destOrd="0" presId="urn:microsoft.com/office/officeart/2008/layout/LinedList"/>
    <dgm:cxn modelId="{0FEEF88E-54D9-4E48-8AB0-CD4A6278C0C5}" type="presParOf" srcId="{9EFD7EBF-2893-D44C-BB47-091B83111462}" destId="{DB78DFF2-6E9F-2F48-A59F-8EAC42A24B14}" srcOrd="5" destOrd="0" presId="urn:microsoft.com/office/officeart/2008/layout/LinedList"/>
    <dgm:cxn modelId="{63C7CBC4-2C0D-7648-B6CE-77BB808F51C8}" type="presParOf" srcId="{DB78DFF2-6E9F-2F48-A59F-8EAC42A24B14}" destId="{F47A32E7-28BB-094D-8383-19DDADAFFE1C}" srcOrd="0" destOrd="0" presId="urn:microsoft.com/office/officeart/2008/layout/LinedList"/>
    <dgm:cxn modelId="{CFB69923-5E81-7C44-9C89-271AE01D4257}" type="presParOf" srcId="{DB78DFF2-6E9F-2F48-A59F-8EAC42A24B14}" destId="{232DC6F9-387E-0941-AC17-C0C1A4DC2B4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7E60C4-E20E-48B8-8AA9-685DF4E9BE4E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A268944-BE55-4993-B78C-718B36B0109E}">
      <dgm:prSet/>
      <dgm:spPr/>
      <dgm:t>
        <a:bodyPr/>
        <a:lstStyle/>
        <a:p>
          <a:r>
            <a:rPr lang="en-US"/>
            <a:t>Goal: Build models with at least 60% sensitivity and specificity </a:t>
          </a:r>
        </a:p>
      </dgm:t>
    </dgm:pt>
    <dgm:pt modelId="{1456DE2E-7CCF-4250-9E45-A582DA3D2D68}" type="parTrans" cxnId="{BACB3718-3C6E-465B-B792-0364CB87FAA4}">
      <dgm:prSet/>
      <dgm:spPr/>
      <dgm:t>
        <a:bodyPr/>
        <a:lstStyle/>
        <a:p>
          <a:endParaRPr lang="en-US"/>
        </a:p>
      </dgm:t>
    </dgm:pt>
    <dgm:pt modelId="{C59385A7-C401-4975-AFFA-F073BA10F169}" type="sibTrans" cxnId="{BACB3718-3C6E-465B-B792-0364CB87FAA4}">
      <dgm:prSet/>
      <dgm:spPr/>
      <dgm:t>
        <a:bodyPr/>
        <a:lstStyle/>
        <a:p>
          <a:endParaRPr lang="en-US"/>
        </a:p>
      </dgm:t>
    </dgm:pt>
    <dgm:pt modelId="{FB26292E-DC15-4E35-894C-7B2D2420146F}">
      <dgm:prSet/>
      <dgm:spPr/>
      <dgm:t>
        <a:bodyPr/>
        <a:lstStyle/>
        <a:p>
          <a:r>
            <a:rPr lang="en-US"/>
            <a:t>Data preparation: Train/test split, feature engineering </a:t>
          </a:r>
        </a:p>
      </dgm:t>
    </dgm:pt>
    <dgm:pt modelId="{F19ABD5F-C242-48B0-A2F6-09793748AF05}" type="parTrans" cxnId="{4890D24C-E612-4EF4-AA64-A3405A116D3D}">
      <dgm:prSet/>
      <dgm:spPr/>
      <dgm:t>
        <a:bodyPr/>
        <a:lstStyle/>
        <a:p>
          <a:endParaRPr lang="en-US"/>
        </a:p>
      </dgm:t>
    </dgm:pt>
    <dgm:pt modelId="{A73B25EC-286D-46CA-A47D-527255A8421A}" type="sibTrans" cxnId="{4890D24C-E612-4EF4-AA64-A3405A116D3D}">
      <dgm:prSet/>
      <dgm:spPr/>
      <dgm:t>
        <a:bodyPr/>
        <a:lstStyle/>
        <a:p>
          <a:endParaRPr lang="en-US"/>
        </a:p>
      </dgm:t>
    </dgm:pt>
    <dgm:pt modelId="{4B245D5D-04C2-4D29-B9C3-8C71AB643493}">
      <dgm:prSet/>
      <dgm:spPr/>
      <dgm:t>
        <a:bodyPr/>
        <a:lstStyle/>
        <a:p>
          <a:r>
            <a:rPr lang="en-US"/>
            <a:t>Models developed: KNN, Naive Bayes, Random Forest, Gradient Boosting </a:t>
          </a:r>
        </a:p>
      </dgm:t>
    </dgm:pt>
    <dgm:pt modelId="{6A88DDFC-554C-4E6F-9DE8-64165E1598AC}" type="parTrans" cxnId="{5AEFE157-05B6-418A-B195-618360E5677E}">
      <dgm:prSet/>
      <dgm:spPr/>
      <dgm:t>
        <a:bodyPr/>
        <a:lstStyle/>
        <a:p>
          <a:endParaRPr lang="en-US"/>
        </a:p>
      </dgm:t>
    </dgm:pt>
    <dgm:pt modelId="{05B100F6-2298-444F-8D9C-0A73A8A27E0C}" type="sibTrans" cxnId="{5AEFE157-05B6-418A-B195-618360E5677E}">
      <dgm:prSet/>
      <dgm:spPr/>
      <dgm:t>
        <a:bodyPr/>
        <a:lstStyle/>
        <a:p>
          <a:endParaRPr lang="en-US"/>
        </a:p>
      </dgm:t>
    </dgm:pt>
    <dgm:pt modelId="{9362C109-B417-434A-954D-2D53A25D407F}">
      <dgm:prSet/>
      <dgm:spPr/>
      <dgm:t>
        <a:bodyPr/>
        <a:lstStyle/>
        <a:p>
          <a:r>
            <a:rPr lang="en-US"/>
            <a:t>Optimization technique: ROSE for class imbalance, threshold adjustment</a:t>
          </a:r>
        </a:p>
      </dgm:t>
    </dgm:pt>
    <dgm:pt modelId="{225DFD6A-298D-4341-A0FD-D6A11845FDAA}" type="parTrans" cxnId="{4AE42CEF-C0A7-4BDA-972E-6CF2D53BE224}">
      <dgm:prSet/>
      <dgm:spPr/>
      <dgm:t>
        <a:bodyPr/>
        <a:lstStyle/>
        <a:p>
          <a:endParaRPr lang="en-US"/>
        </a:p>
      </dgm:t>
    </dgm:pt>
    <dgm:pt modelId="{B2BFFF16-2562-4961-AA56-0B769694FB8F}" type="sibTrans" cxnId="{4AE42CEF-C0A7-4BDA-972E-6CF2D53BE224}">
      <dgm:prSet/>
      <dgm:spPr/>
      <dgm:t>
        <a:bodyPr/>
        <a:lstStyle/>
        <a:p>
          <a:endParaRPr lang="en-US"/>
        </a:p>
      </dgm:t>
    </dgm:pt>
    <dgm:pt modelId="{81F81B55-506F-F841-9723-B808E58BBFD1}" type="pres">
      <dgm:prSet presAssocID="{F87E60C4-E20E-48B8-8AA9-685DF4E9BE4E}" presName="linear" presStyleCnt="0">
        <dgm:presLayoutVars>
          <dgm:animLvl val="lvl"/>
          <dgm:resizeHandles val="exact"/>
        </dgm:presLayoutVars>
      </dgm:prSet>
      <dgm:spPr/>
    </dgm:pt>
    <dgm:pt modelId="{82EC5E57-615D-404A-9810-186D30F305AB}" type="pres">
      <dgm:prSet presAssocID="{EA268944-BE55-4993-B78C-718B36B0109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57D3A4C-E201-3E4D-9FF4-77629C202B70}" type="pres">
      <dgm:prSet presAssocID="{C59385A7-C401-4975-AFFA-F073BA10F169}" presName="spacer" presStyleCnt="0"/>
      <dgm:spPr/>
    </dgm:pt>
    <dgm:pt modelId="{608FEF72-8F5F-8A4A-8A15-385B8AEB5556}" type="pres">
      <dgm:prSet presAssocID="{FB26292E-DC15-4E35-894C-7B2D2420146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3CC2B94-15BE-CA4B-81F0-7D5E14818AAD}" type="pres">
      <dgm:prSet presAssocID="{A73B25EC-286D-46CA-A47D-527255A8421A}" presName="spacer" presStyleCnt="0"/>
      <dgm:spPr/>
    </dgm:pt>
    <dgm:pt modelId="{AB7B1CEE-9CB2-E343-A5EC-AE571641EAAB}" type="pres">
      <dgm:prSet presAssocID="{4B245D5D-04C2-4D29-B9C3-8C71AB64349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DE7B9A-85EF-CB4A-9331-07CC530B8F05}" type="pres">
      <dgm:prSet presAssocID="{05B100F6-2298-444F-8D9C-0A73A8A27E0C}" presName="spacer" presStyleCnt="0"/>
      <dgm:spPr/>
    </dgm:pt>
    <dgm:pt modelId="{24FA9596-F591-754C-A20C-BD8436E1CC82}" type="pres">
      <dgm:prSet presAssocID="{9362C109-B417-434A-954D-2D53A25D407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199DF04-9869-334A-8BEE-6EB52401E000}" type="presOf" srcId="{F87E60C4-E20E-48B8-8AA9-685DF4E9BE4E}" destId="{81F81B55-506F-F841-9723-B808E58BBFD1}" srcOrd="0" destOrd="0" presId="urn:microsoft.com/office/officeart/2005/8/layout/vList2"/>
    <dgm:cxn modelId="{BACB3718-3C6E-465B-B792-0364CB87FAA4}" srcId="{F87E60C4-E20E-48B8-8AA9-685DF4E9BE4E}" destId="{EA268944-BE55-4993-B78C-718B36B0109E}" srcOrd="0" destOrd="0" parTransId="{1456DE2E-7CCF-4250-9E45-A582DA3D2D68}" sibTransId="{C59385A7-C401-4975-AFFA-F073BA10F169}"/>
    <dgm:cxn modelId="{4890D24C-E612-4EF4-AA64-A3405A116D3D}" srcId="{F87E60C4-E20E-48B8-8AA9-685DF4E9BE4E}" destId="{FB26292E-DC15-4E35-894C-7B2D2420146F}" srcOrd="1" destOrd="0" parTransId="{F19ABD5F-C242-48B0-A2F6-09793748AF05}" sibTransId="{A73B25EC-286D-46CA-A47D-527255A8421A}"/>
    <dgm:cxn modelId="{5AEFE157-05B6-418A-B195-618360E5677E}" srcId="{F87E60C4-E20E-48B8-8AA9-685DF4E9BE4E}" destId="{4B245D5D-04C2-4D29-B9C3-8C71AB643493}" srcOrd="2" destOrd="0" parTransId="{6A88DDFC-554C-4E6F-9DE8-64165E1598AC}" sibTransId="{05B100F6-2298-444F-8D9C-0A73A8A27E0C}"/>
    <dgm:cxn modelId="{D354975E-1031-6A4E-AF44-7A9DE538174A}" type="presOf" srcId="{4B245D5D-04C2-4D29-B9C3-8C71AB643493}" destId="{AB7B1CEE-9CB2-E343-A5EC-AE571641EAAB}" srcOrd="0" destOrd="0" presId="urn:microsoft.com/office/officeart/2005/8/layout/vList2"/>
    <dgm:cxn modelId="{9BDB2FC2-3C50-1A46-8FEA-43F955CABE96}" type="presOf" srcId="{FB26292E-DC15-4E35-894C-7B2D2420146F}" destId="{608FEF72-8F5F-8A4A-8A15-385B8AEB5556}" srcOrd="0" destOrd="0" presId="urn:microsoft.com/office/officeart/2005/8/layout/vList2"/>
    <dgm:cxn modelId="{E16C11C3-CCE6-7A4D-A96A-5AA8F7F6B973}" type="presOf" srcId="{EA268944-BE55-4993-B78C-718B36B0109E}" destId="{82EC5E57-615D-404A-9810-186D30F305AB}" srcOrd="0" destOrd="0" presId="urn:microsoft.com/office/officeart/2005/8/layout/vList2"/>
    <dgm:cxn modelId="{425F9ACE-0D34-AD4F-B143-75D6909F7C95}" type="presOf" srcId="{9362C109-B417-434A-954D-2D53A25D407F}" destId="{24FA9596-F591-754C-A20C-BD8436E1CC82}" srcOrd="0" destOrd="0" presId="urn:microsoft.com/office/officeart/2005/8/layout/vList2"/>
    <dgm:cxn modelId="{4AE42CEF-C0A7-4BDA-972E-6CF2D53BE224}" srcId="{F87E60C4-E20E-48B8-8AA9-685DF4E9BE4E}" destId="{9362C109-B417-434A-954D-2D53A25D407F}" srcOrd="3" destOrd="0" parTransId="{225DFD6A-298D-4341-A0FD-D6A11845FDAA}" sibTransId="{B2BFFF16-2562-4961-AA56-0B769694FB8F}"/>
    <dgm:cxn modelId="{C6BB973A-80DB-0646-AD75-487BB425A4C4}" type="presParOf" srcId="{81F81B55-506F-F841-9723-B808E58BBFD1}" destId="{82EC5E57-615D-404A-9810-186D30F305AB}" srcOrd="0" destOrd="0" presId="urn:microsoft.com/office/officeart/2005/8/layout/vList2"/>
    <dgm:cxn modelId="{AD1306F5-9E65-2244-969F-753BBF38C335}" type="presParOf" srcId="{81F81B55-506F-F841-9723-B808E58BBFD1}" destId="{C57D3A4C-E201-3E4D-9FF4-77629C202B70}" srcOrd="1" destOrd="0" presId="urn:microsoft.com/office/officeart/2005/8/layout/vList2"/>
    <dgm:cxn modelId="{CCDD3909-DCC0-F04D-A287-2B9EEE05444E}" type="presParOf" srcId="{81F81B55-506F-F841-9723-B808E58BBFD1}" destId="{608FEF72-8F5F-8A4A-8A15-385B8AEB5556}" srcOrd="2" destOrd="0" presId="urn:microsoft.com/office/officeart/2005/8/layout/vList2"/>
    <dgm:cxn modelId="{03C4BE25-0459-F54F-BF55-D63D28B48CAD}" type="presParOf" srcId="{81F81B55-506F-F841-9723-B808E58BBFD1}" destId="{A3CC2B94-15BE-CA4B-81F0-7D5E14818AAD}" srcOrd="3" destOrd="0" presId="urn:microsoft.com/office/officeart/2005/8/layout/vList2"/>
    <dgm:cxn modelId="{ED52B244-E082-0C4E-959F-F46450258E76}" type="presParOf" srcId="{81F81B55-506F-F841-9723-B808E58BBFD1}" destId="{AB7B1CEE-9CB2-E343-A5EC-AE571641EAAB}" srcOrd="4" destOrd="0" presId="urn:microsoft.com/office/officeart/2005/8/layout/vList2"/>
    <dgm:cxn modelId="{680799B0-B297-F446-BFC8-6C4421C787F7}" type="presParOf" srcId="{81F81B55-506F-F841-9723-B808E58BBFD1}" destId="{DBDE7B9A-85EF-CB4A-9331-07CC530B8F05}" srcOrd="5" destOrd="0" presId="urn:microsoft.com/office/officeart/2005/8/layout/vList2"/>
    <dgm:cxn modelId="{A4F80913-095D-5148-A4DE-B2B7242F6B0C}" type="presParOf" srcId="{81F81B55-506F-F841-9723-B808E58BBFD1}" destId="{24FA9596-F591-754C-A20C-BD8436E1CC8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29F80C-19F2-496E-81B0-3F67D80AEED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21F808C-09FD-423D-98BA-88730E8D01B7}">
      <dgm:prSet/>
      <dgm:spPr/>
      <dgm:t>
        <a:bodyPr/>
        <a:lstStyle/>
        <a:p>
          <a:r>
            <a:rPr lang="en-US"/>
            <a:t>Comparison of models (table with sensitivity, specificity, accuracy) </a:t>
          </a:r>
        </a:p>
      </dgm:t>
    </dgm:pt>
    <dgm:pt modelId="{7EA16E0E-B1AB-4C78-A52F-4519EE2FB9B0}" type="parTrans" cxnId="{BA8A3485-5576-43A0-A264-E47A4C311F2F}">
      <dgm:prSet/>
      <dgm:spPr/>
      <dgm:t>
        <a:bodyPr/>
        <a:lstStyle/>
        <a:p>
          <a:endParaRPr lang="en-US"/>
        </a:p>
      </dgm:t>
    </dgm:pt>
    <dgm:pt modelId="{9A6296EF-E3AE-4077-8701-B1AA7A833D17}" type="sibTrans" cxnId="{BA8A3485-5576-43A0-A264-E47A4C311F2F}">
      <dgm:prSet/>
      <dgm:spPr/>
      <dgm:t>
        <a:bodyPr/>
        <a:lstStyle/>
        <a:p>
          <a:endParaRPr lang="en-US"/>
        </a:p>
      </dgm:t>
    </dgm:pt>
    <dgm:pt modelId="{FDC5A67A-8E72-4B80-A118-56095103C5C8}">
      <dgm:prSet/>
      <dgm:spPr/>
      <dgm:t>
        <a:bodyPr/>
        <a:lstStyle/>
        <a:p>
          <a:r>
            <a:rPr lang="en-US"/>
            <a:t>Final model: Gradient Boosting with optimized threshold </a:t>
          </a:r>
        </a:p>
      </dgm:t>
    </dgm:pt>
    <dgm:pt modelId="{A850A154-0CC2-43A4-AC57-79DDA153AA17}" type="parTrans" cxnId="{6DE7AC7C-17D5-4CF5-BB19-E4D91ADE8220}">
      <dgm:prSet/>
      <dgm:spPr/>
      <dgm:t>
        <a:bodyPr/>
        <a:lstStyle/>
        <a:p>
          <a:endParaRPr lang="en-US"/>
        </a:p>
      </dgm:t>
    </dgm:pt>
    <dgm:pt modelId="{E6BE1312-9818-4A3C-BB6E-C0FAC85B892B}" type="sibTrans" cxnId="{6DE7AC7C-17D5-4CF5-BB19-E4D91ADE8220}">
      <dgm:prSet/>
      <dgm:spPr/>
      <dgm:t>
        <a:bodyPr/>
        <a:lstStyle/>
        <a:p>
          <a:endParaRPr lang="en-US"/>
        </a:p>
      </dgm:t>
    </dgm:pt>
    <dgm:pt modelId="{CC8068F2-BDEB-4ABE-8370-6D464468B0BC}">
      <dgm:prSet/>
      <dgm:spPr/>
      <dgm:t>
        <a:bodyPr/>
        <a:lstStyle/>
        <a:p>
          <a:r>
            <a:rPr lang="en-US"/>
            <a:t>Performance metrics: 69.1% sensitivity, 69.4% specificity </a:t>
          </a:r>
        </a:p>
      </dgm:t>
    </dgm:pt>
    <dgm:pt modelId="{37FD8D50-F349-4CC4-A708-D162D9F3060A}" type="parTrans" cxnId="{B748A48F-46A7-453A-B822-2FC5BE78D3CB}">
      <dgm:prSet/>
      <dgm:spPr/>
      <dgm:t>
        <a:bodyPr/>
        <a:lstStyle/>
        <a:p>
          <a:endParaRPr lang="en-US"/>
        </a:p>
      </dgm:t>
    </dgm:pt>
    <dgm:pt modelId="{6DCBFFA0-8E78-4CB8-A084-F9BFB12B1497}" type="sibTrans" cxnId="{B748A48F-46A7-453A-B822-2FC5BE78D3CB}">
      <dgm:prSet/>
      <dgm:spPr/>
      <dgm:t>
        <a:bodyPr/>
        <a:lstStyle/>
        <a:p>
          <a:endParaRPr lang="en-US"/>
        </a:p>
      </dgm:t>
    </dgm:pt>
    <dgm:pt modelId="{EA5FB096-4D6F-4051-9396-8BE0F38F12D6}">
      <dgm:prSet/>
      <dgm:spPr/>
      <dgm:t>
        <a:bodyPr/>
        <a:lstStyle/>
        <a:p>
          <a:r>
            <a:rPr lang="en-US"/>
            <a:t>Visualization: Confusion matrix or ROC curve</a:t>
          </a:r>
        </a:p>
      </dgm:t>
    </dgm:pt>
    <dgm:pt modelId="{4BFDA2D7-8C26-448C-81E7-E80F86AA6516}" type="parTrans" cxnId="{ED6B5B7C-0598-4E77-8CCE-A6C0BBB32A97}">
      <dgm:prSet/>
      <dgm:spPr/>
      <dgm:t>
        <a:bodyPr/>
        <a:lstStyle/>
        <a:p>
          <a:endParaRPr lang="en-US"/>
        </a:p>
      </dgm:t>
    </dgm:pt>
    <dgm:pt modelId="{A8DFD93D-2961-42A1-9B2D-0C610E7C095E}" type="sibTrans" cxnId="{ED6B5B7C-0598-4E77-8CCE-A6C0BBB32A97}">
      <dgm:prSet/>
      <dgm:spPr/>
      <dgm:t>
        <a:bodyPr/>
        <a:lstStyle/>
        <a:p>
          <a:endParaRPr lang="en-US"/>
        </a:p>
      </dgm:t>
    </dgm:pt>
    <dgm:pt modelId="{BEEDD616-0A22-374C-9C98-35424DCF00F2}" type="pres">
      <dgm:prSet presAssocID="{9629F80C-19F2-496E-81B0-3F67D80AEEDE}" presName="linear" presStyleCnt="0">
        <dgm:presLayoutVars>
          <dgm:animLvl val="lvl"/>
          <dgm:resizeHandles val="exact"/>
        </dgm:presLayoutVars>
      </dgm:prSet>
      <dgm:spPr/>
    </dgm:pt>
    <dgm:pt modelId="{FEAC0D0A-A1BA-7049-99C2-0D644D5C761B}" type="pres">
      <dgm:prSet presAssocID="{121F808C-09FD-423D-98BA-88730E8D01B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68757FD-F557-7D4B-86B2-5AB7D0817C88}" type="pres">
      <dgm:prSet presAssocID="{9A6296EF-E3AE-4077-8701-B1AA7A833D17}" presName="spacer" presStyleCnt="0"/>
      <dgm:spPr/>
    </dgm:pt>
    <dgm:pt modelId="{8DF0925C-24A3-594C-AA1C-1D6390BFCB9D}" type="pres">
      <dgm:prSet presAssocID="{FDC5A67A-8E72-4B80-A118-56095103C5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292F0D0-8F04-DB45-9596-7DDF8248E9AA}" type="pres">
      <dgm:prSet presAssocID="{E6BE1312-9818-4A3C-BB6E-C0FAC85B892B}" presName="spacer" presStyleCnt="0"/>
      <dgm:spPr/>
    </dgm:pt>
    <dgm:pt modelId="{1C7356BB-1971-5E45-8B67-CB53E32A83DF}" type="pres">
      <dgm:prSet presAssocID="{CC8068F2-BDEB-4ABE-8370-6D464468B0B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C84480E-F250-5D44-8780-288F0B940CBD}" type="pres">
      <dgm:prSet presAssocID="{6DCBFFA0-8E78-4CB8-A084-F9BFB12B1497}" presName="spacer" presStyleCnt="0"/>
      <dgm:spPr/>
    </dgm:pt>
    <dgm:pt modelId="{F87A797B-9B64-3B45-92A5-BFEC4D68735A}" type="pres">
      <dgm:prSet presAssocID="{EA5FB096-4D6F-4051-9396-8BE0F38F12D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58A5702-9E3F-794E-A346-578500C19A68}" type="presOf" srcId="{CC8068F2-BDEB-4ABE-8370-6D464468B0BC}" destId="{1C7356BB-1971-5E45-8B67-CB53E32A83DF}" srcOrd="0" destOrd="0" presId="urn:microsoft.com/office/officeart/2005/8/layout/vList2"/>
    <dgm:cxn modelId="{75BBDB55-1B98-7541-8EAC-B4149EBF22DE}" type="presOf" srcId="{121F808C-09FD-423D-98BA-88730E8D01B7}" destId="{FEAC0D0A-A1BA-7049-99C2-0D644D5C761B}" srcOrd="0" destOrd="0" presId="urn:microsoft.com/office/officeart/2005/8/layout/vList2"/>
    <dgm:cxn modelId="{08858270-1420-5A48-85DE-F48C4AA38BA0}" type="presOf" srcId="{9629F80C-19F2-496E-81B0-3F67D80AEEDE}" destId="{BEEDD616-0A22-374C-9C98-35424DCF00F2}" srcOrd="0" destOrd="0" presId="urn:microsoft.com/office/officeart/2005/8/layout/vList2"/>
    <dgm:cxn modelId="{ED6B5B7C-0598-4E77-8CCE-A6C0BBB32A97}" srcId="{9629F80C-19F2-496E-81B0-3F67D80AEEDE}" destId="{EA5FB096-4D6F-4051-9396-8BE0F38F12D6}" srcOrd="3" destOrd="0" parTransId="{4BFDA2D7-8C26-448C-81E7-E80F86AA6516}" sibTransId="{A8DFD93D-2961-42A1-9B2D-0C610E7C095E}"/>
    <dgm:cxn modelId="{6DE7AC7C-17D5-4CF5-BB19-E4D91ADE8220}" srcId="{9629F80C-19F2-496E-81B0-3F67D80AEEDE}" destId="{FDC5A67A-8E72-4B80-A118-56095103C5C8}" srcOrd="1" destOrd="0" parTransId="{A850A154-0CC2-43A4-AC57-79DDA153AA17}" sibTransId="{E6BE1312-9818-4A3C-BB6E-C0FAC85B892B}"/>
    <dgm:cxn modelId="{BA8A3485-5576-43A0-A264-E47A4C311F2F}" srcId="{9629F80C-19F2-496E-81B0-3F67D80AEEDE}" destId="{121F808C-09FD-423D-98BA-88730E8D01B7}" srcOrd="0" destOrd="0" parTransId="{7EA16E0E-B1AB-4C78-A52F-4519EE2FB9B0}" sibTransId="{9A6296EF-E3AE-4077-8701-B1AA7A833D17}"/>
    <dgm:cxn modelId="{C49E4E88-A785-6B49-98CC-E3394531F9A5}" type="presOf" srcId="{EA5FB096-4D6F-4051-9396-8BE0F38F12D6}" destId="{F87A797B-9B64-3B45-92A5-BFEC4D68735A}" srcOrd="0" destOrd="0" presId="urn:microsoft.com/office/officeart/2005/8/layout/vList2"/>
    <dgm:cxn modelId="{B748A48F-46A7-453A-B822-2FC5BE78D3CB}" srcId="{9629F80C-19F2-496E-81B0-3F67D80AEEDE}" destId="{CC8068F2-BDEB-4ABE-8370-6D464468B0BC}" srcOrd="2" destOrd="0" parTransId="{37FD8D50-F349-4CC4-A708-D162D9F3060A}" sibTransId="{6DCBFFA0-8E78-4CB8-A084-F9BFB12B1497}"/>
    <dgm:cxn modelId="{2E48BBF5-4CD7-AC40-924B-657419043460}" type="presOf" srcId="{FDC5A67A-8E72-4B80-A118-56095103C5C8}" destId="{8DF0925C-24A3-594C-AA1C-1D6390BFCB9D}" srcOrd="0" destOrd="0" presId="urn:microsoft.com/office/officeart/2005/8/layout/vList2"/>
    <dgm:cxn modelId="{0831C907-F3C8-704D-9CD7-BB859C474822}" type="presParOf" srcId="{BEEDD616-0A22-374C-9C98-35424DCF00F2}" destId="{FEAC0D0A-A1BA-7049-99C2-0D644D5C761B}" srcOrd="0" destOrd="0" presId="urn:microsoft.com/office/officeart/2005/8/layout/vList2"/>
    <dgm:cxn modelId="{701B5322-A72C-2647-8B9A-26FABC1BA111}" type="presParOf" srcId="{BEEDD616-0A22-374C-9C98-35424DCF00F2}" destId="{268757FD-F557-7D4B-86B2-5AB7D0817C88}" srcOrd="1" destOrd="0" presId="urn:microsoft.com/office/officeart/2005/8/layout/vList2"/>
    <dgm:cxn modelId="{691E4E0F-CB6B-5D46-8A65-992E589BD83E}" type="presParOf" srcId="{BEEDD616-0A22-374C-9C98-35424DCF00F2}" destId="{8DF0925C-24A3-594C-AA1C-1D6390BFCB9D}" srcOrd="2" destOrd="0" presId="urn:microsoft.com/office/officeart/2005/8/layout/vList2"/>
    <dgm:cxn modelId="{AD59DA4B-F2A1-844E-902A-523BB6F0EC35}" type="presParOf" srcId="{BEEDD616-0A22-374C-9C98-35424DCF00F2}" destId="{4292F0D0-8F04-DB45-9596-7DDF8248E9AA}" srcOrd="3" destOrd="0" presId="urn:microsoft.com/office/officeart/2005/8/layout/vList2"/>
    <dgm:cxn modelId="{51FDBDB7-B886-D24F-B81D-CAD491A2D9AA}" type="presParOf" srcId="{BEEDD616-0A22-374C-9C98-35424DCF00F2}" destId="{1C7356BB-1971-5E45-8B67-CB53E32A83DF}" srcOrd="4" destOrd="0" presId="urn:microsoft.com/office/officeart/2005/8/layout/vList2"/>
    <dgm:cxn modelId="{05AD5FA6-166A-0043-8D51-7C01950471E4}" type="presParOf" srcId="{BEEDD616-0A22-374C-9C98-35424DCF00F2}" destId="{AC84480E-F250-5D44-8780-288F0B940CBD}" srcOrd="5" destOrd="0" presId="urn:microsoft.com/office/officeart/2005/8/layout/vList2"/>
    <dgm:cxn modelId="{1585CD66-975B-8E4B-AA82-BC8B2A6442C2}" type="presParOf" srcId="{BEEDD616-0A22-374C-9C98-35424DCF00F2}" destId="{F87A797B-9B64-3B45-92A5-BFEC4D68735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9798D8C-B1C6-4C90-986B-3478A25DB23E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37CAFD6-8EF8-4DB1-A161-5E8AD571B1A0}">
      <dgm:prSet/>
      <dgm:spPr/>
      <dgm:t>
        <a:bodyPr/>
        <a:lstStyle/>
        <a:p>
          <a:r>
            <a:rPr lang="en-US"/>
            <a:t>Without model: $7.25M in replacement costs </a:t>
          </a:r>
        </a:p>
      </dgm:t>
    </dgm:pt>
    <dgm:pt modelId="{B91411E1-F19F-467C-9317-8FDE575A6523}" type="parTrans" cxnId="{EF59AC71-8494-4A56-82AE-9646C8E75E50}">
      <dgm:prSet/>
      <dgm:spPr/>
      <dgm:t>
        <a:bodyPr/>
        <a:lstStyle/>
        <a:p>
          <a:endParaRPr lang="en-US"/>
        </a:p>
      </dgm:t>
    </dgm:pt>
    <dgm:pt modelId="{16B1F165-35A6-4665-A5CE-11AD87BA722C}" type="sibTrans" cxnId="{EF59AC71-8494-4A56-82AE-9646C8E75E50}">
      <dgm:prSet/>
      <dgm:spPr/>
      <dgm:t>
        <a:bodyPr/>
        <a:lstStyle/>
        <a:p>
          <a:endParaRPr lang="en-US"/>
        </a:p>
      </dgm:t>
    </dgm:pt>
    <dgm:pt modelId="{C8B3AECB-EA7B-4120-BF46-EABDC05A60C1}">
      <dgm:prSet/>
      <dgm:spPr/>
      <dgm:t>
        <a:bodyPr/>
        <a:lstStyle/>
        <a:p>
          <a:r>
            <a:rPr lang="en-US"/>
            <a:t>With model: $2.26M in retention incentives + unavoidable replacement costs </a:t>
          </a:r>
        </a:p>
      </dgm:t>
    </dgm:pt>
    <dgm:pt modelId="{4B35D10D-E6EB-4F1A-B439-36AE35342816}" type="parTrans" cxnId="{ECA444E1-8FAB-48CC-9805-1E2A31A51ABE}">
      <dgm:prSet/>
      <dgm:spPr/>
      <dgm:t>
        <a:bodyPr/>
        <a:lstStyle/>
        <a:p>
          <a:endParaRPr lang="en-US"/>
        </a:p>
      </dgm:t>
    </dgm:pt>
    <dgm:pt modelId="{FE78EC4A-5DE3-4428-A9A3-B4E2927DC3DF}" type="sibTrans" cxnId="{ECA444E1-8FAB-48CC-9805-1E2A31A51ABE}">
      <dgm:prSet/>
      <dgm:spPr/>
      <dgm:t>
        <a:bodyPr/>
        <a:lstStyle/>
        <a:p>
          <a:endParaRPr lang="en-US"/>
        </a:p>
      </dgm:t>
    </dgm:pt>
    <dgm:pt modelId="{0D999E9C-0803-4482-A2F7-D83EBB9929E5}">
      <dgm:prSet/>
      <dgm:spPr/>
      <dgm:t>
        <a:bodyPr/>
        <a:lstStyle/>
        <a:p>
          <a:r>
            <a:rPr lang="en-US"/>
            <a:t>Net savings: $4.99M (68.8% reduction) </a:t>
          </a:r>
        </a:p>
      </dgm:t>
    </dgm:pt>
    <dgm:pt modelId="{58CC64DE-5FE5-407E-B268-0A8CC4074033}" type="parTrans" cxnId="{4CCF7A2A-BF27-4659-A931-9D89647D7E92}">
      <dgm:prSet/>
      <dgm:spPr/>
      <dgm:t>
        <a:bodyPr/>
        <a:lstStyle/>
        <a:p>
          <a:endParaRPr lang="en-US"/>
        </a:p>
      </dgm:t>
    </dgm:pt>
    <dgm:pt modelId="{13CA7043-B770-4B87-BAF6-437D18F80C1E}" type="sibTrans" cxnId="{4CCF7A2A-BF27-4659-A931-9D89647D7E92}">
      <dgm:prSet/>
      <dgm:spPr/>
      <dgm:t>
        <a:bodyPr/>
        <a:lstStyle/>
        <a:p>
          <a:endParaRPr lang="en-US"/>
        </a:p>
      </dgm:t>
    </dgm:pt>
    <dgm:pt modelId="{BFB21C44-06FC-4EBF-B443-79CDCFF2DAC5}">
      <dgm:prSet/>
      <dgm:spPr/>
      <dgm:t>
        <a:bodyPr/>
        <a:lstStyle/>
        <a:p>
          <a:r>
            <a:rPr lang="en-US"/>
            <a:t>ROI remains consistent across different replacement cost scenarios</a:t>
          </a:r>
        </a:p>
      </dgm:t>
    </dgm:pt>
    <dgm:pt modelId="{23F14862-FCFC-493A-A281-9231B5A266B5}" type="parTrans" cxnId="{AD1AFC03-FA5D-4539-9C1C-7D86D5D387F9}">
      <dgm:prSet/>
      <dgm:spPr/>
      <dgm:t>
        <a:bodyPr/>
        <a:lstStyle/>
        <a:p>
          <a:endParaRPr lang="en-US"/>
        </a:p>
      </dgm:t>
    </dgm:pt>
    <dgm:pt modelId="{170CA338-F967-4909-B581-F3EF20D20BD4}" type="sibTrans" cxnId="{AD1AFC03-FA5D-4539-9C1C-7D86D5D387F9}">
      <dgm:prSet/>
      <dgm:spPr/>
      <dgm:t>
        <a:bodyPr/>
        <a:lstStyle/>
        <a:p>
          <a:endParaRPr lang="en-US"/>
        </a:p>
      </dgm:t>
    </dgm:pt>
    <dgm:pt modelId="{80A7D316-E975-734A-AD87-6D384E20CCA6}" type="pres">
      <dgm:prSet presAssocID="{69798D8C-B1C6-4C90-986B-3478A25DB23E}" presName="diagram" presStyleCnt="0">
        <dgm:presLayoutVars>
          <dgm:dir/>
          <dgm:resizeHandles val="exact"/>
        </dgm:presLayoutVars>
      </dgm:prSet>
      <dgm:spPr/>
    </dgm:pt>
    <dgm:pt modelId="{29E20978-9950-5348-9344-09E34E5C96FD}" type="pres">
      <dgm:prSet presAssocID="{B37CAFD6-8EF8-4DB1-A161-5E8AD571B1A0}" presName="node" presStyleLbl="node1" presStyleIdx="0" presStyleCnt="4">
        <dgm:presLayoutVars>
          <dgm:bulletEnabled val="1"/>
        </dgm:presLayoutVars>
      </dgm:prSet>
      <dgm:spPr/>
    </dgm:pt>
    <dgm:pt modelId="{3958E071-F370-544C-A15A-1FF6CCCFC642}" type="pres">
      <dgm:prSet presAssocID="{16B1F165-35A6-4665-A5CE-11AD87BA722C}" presName="sibTrans" presStyleCnt="0"/>
      <dgm:spPr/>
    </dgm:pt>
    <dgm:pt modelId="{5BD2BCA5-F8BC-AB4C-9436-B6BFB59D1789}" type="pres">
      <dgm:prSet presAssocID="{C8B3AECB-EA7B-4120-BF46-EABDC05A60C1}" presName="node" presStyleLbl="node1" presStyleIdx="1" presStyleCnt="4">
        <dgm:presLayoutVars>
          <dgm:bulletEnabled val="1"/>
        </dgm:presLayoutVars>
      </dgm:prSet>
      <dgm:spPr/>
    </dgm:pt>
    <dgm:pt modelId="{975838DF-FD05-964F-9CCC-6BF938334BF2}" type="pres">
      <dgm:prSet presAssocID="{FE78EC4A-5DE3-4428-A9A3-B4E2927DC3DF}" presName="sibTrans" presStyleCnt="0"/>
      <dgm:spPr/>
    </dgm:pt>
    <dgm:pt modelId="{B779E0F7-C590-2D47-9E02-C16880901AA9}" type="pres">
      <dgm:prSet presAssocID="{0D999E9C-0803-4482-A2F7-D83EBB9929E5}" presName="node" presStyleLbl="node1" presStyleIdx="2" presStyleCnt="4">
        <dgm:presLayoutVars>
          <dgm:bulletEnabled val="1"/>
        </dgm:presLayoutVars>
      </dgm:prSet>
      <dgm:spPr/>
    </dgm:pt>
    <dgm:pt modelId="{F61726CD-71F5-624B-905B-515FF700005F}" type="pres">
      <dgm:prSet presAssocID="{13CA7043-B770-4B87-BAF6-437D18F80C1E}" presName="sibTrans" presStyleCnt="0"/>
      <dgm:spPr/>
    </dgm:pt>
    <dgm:pt modelId="{3FF3DD62-9E4A-FA46-A64C-25A6F802EB60}" type="pres">
      <dgm:prSet presAssocID="{BFB21C44-06FC-4EBF-B443-79CDCFF2DAC5}" presName="node" presStyleLbl="node1" presStyleIdx="3" presStyleCnt="4">
        <dgm:presLayoutVars>
          <dgm:bulletEnabled val="1"/>
        </dgm:presLayoutVars>
      </dgm:prSet>
      <dgm:spPr/>
    </dgm:pt>
  </dgm:ptLst>
  <dgm:cxnLst>
    <dgm:cxn modelId="{AD1AFC03-FA5D-4539-9C1C-7D86D5D387F9}" srcId="{69798D8C-B1C6-4C90-986B-3478A25DB23E}" destId="{BFB21C44-06FC-4EBF-B443-79CDCFF2DAC5}" srcOrd="3" destOrd="0" parTransId="{23F14862-FCFC-493A-A281-9231B5A266B5}" sibTransId="{170CA338-F967-4909-B581-F3EF20D20BD4}"/>
    <dgm:cxn modelId="{4CCF7A2A-BF27-4659-A931-9D89647D7E92}" srcId="{69798D8C-B1C6-4C90-986B-3478A25DB23E}" destId="{0D999E9C-0803-4482-A2F7-D83EBB9929E5}" srcOrd="2" destOrd="0" parTransId="{58CC64DE-5FE5-407E-B268-0A8CC4074033}" sibTransId="{13CA7043-B770-4B87-BAF6-437D18F80C1E}"/>
    <dgm:cxn modelId="{AEAE833A-3949-FE4B-A1AF-39EAC01B3847}" type="presOf" srcId="{0D999E9C-0803-4482-A2F7-D83EBB9929E5}" destId="{B779E0F7-C590-2D47-9E02-C16880901AA9}" srcOrd="0" destOrd="0" presId="urn:microsoft.com/office/officeart/2005/8/layout/default"/>
    <dgm:cxn modelId="{18DAB74C-1C7B-F64E-9515-000F65961092}" type="presOf" srcId="{BFB21C44-06FC-4EBF-B443-79CDCFF2DAC5}" destId="{3FF3DD62-9E4A-FA46-A64C-25A6F802EB60}" srcOrd="0" destOrd="0" presId="urn:microsoft.com/office/officeart/2005/8/layout/default"/>
    <dgm:cxn modelId="{0398535A-00CB-2E42-AD9E-B037F138F7F1}" type="presOf" srcId="{69798D8C-B1C6-4C90-986B-3478A25DB23E}" destId="{80A7D316-E975-734A-AD87-6D384E20CCA6}" srcOrd="0" destOrd="0" presId="urn:microsoft.com/office/officeart/2005/8/layout/default"/>
    <dgm:cxn modelId="{9571D16B-E7E4-D449-BA48-F7B3C4506F80}" type="presOf" srcId="{C8B3AECB-EA7B-4120-BF46-EABDC05A60C1}" destId="{5BD2BCA5-F8BC-AB4C-9436-B6BFB59D1789}" srcOrd="0" destOrd="0" presId="urn:microsoft.com/office/officeart/2005/8/layout/default"/>
    <dgm:cxn modelId="{EF59AC71-8494-4A56-82AE-9646C8E75E50}" srcId="{69798D8C-B1C6-4C90-986B-3478A25DB23E}" destId="{B37CAFD6-8EF8-4DB1-A161-5E8AD571B1A0}" srcOrd="0" destOrd="0" parTransId="{B91411E1-F19F-467C-9317-8FDE575A6523}" sibTransId="{16B1F165-35A6-4665-A5CE-11AD87BA722C}"/>
    <dgm:cxn modelId="{88D373AB-3536-2B44-B5F6-FC5FBCA89A75}" type="presOf" srcId="{B37CAFD6-8EF8-4DB1-A161-5E8AD571B1A0}" destId="{29E20978-9950-5348-9344-09E34E5C96FD}" srcOrd="0" destOrd="0" presId="urn:microsoft.com/office/officeart/2005/8/layout/default"/>
    <dgm:cxn modelId="{ECA444E1-8FAB-48CC-9805-1E2A31A51ABE}" srcId="{69798D8C-B1C6-4C90-986B-3478A25DB23E}" destId="{C8B3AECB-EA7B-4120-BF46-EABDC05A60C1}" srcOrd="1" destOrd="0" parTransId="{4B35D10D-E6EB-4F1A-B439-36AE35342816}" sibTransId="{FE78EC4A-5DE3-4428-A9A3-B4E2927DC3DF}"/>
    <dgm:cxn modelId="{8FD77944-33D0-2F44-9B0E-DE56E757BD10}" type="presParOf" srcId="{80A7D316-E975-734A-AD87-6D384E20CCA6}" destId="{29E20978-9950-5348-9344-09E34E5C96FD}" srcOrd="0" destOrd="0" presId="urn:microsoft.com/office/officeart/2005/8/layout/default"/>
    <dgm:cxn modelId="{366FB860-364C-1343-A269-E898207CBD4E}" type="presParOf" srcId="{80A7D316-E975-734A-AD87-6D384E20CCA6}" destId="{3958E071-F370-544C-A15A-1FF6CCCFC642}" srcOrd="1" destOrd="0" presId="urn:microsoft.com/office/officeart/2005/8/layout/default"/>
    <dgm:cxn modelId="{71A371E2-44B2-A143-A8E6-15C1DEE4CA8F}" type="presParOf" srcId="{80A7D316-E975-734A-AD87-6D384E20CCA6}" destId="{5BD2BCA5-F8BC-AB4C-9436-B6BFB59D1789}" srcOrd="2" destOrd="0" presId="urn:microsoft.com/office/officeart/2005/8/layout/default"/>
    <dgm:cxn modelId="{7AF6BF6E-B9A9-4F44-8ECD-D746C810CBB6}" type="presParOf" srcId="{80A7D316-E975-734A-AD87-6D384E20CCA6}" destId="{975838DF-FD05-964F-9CCC-6BF938334BF2}" srcOrd="3" destOrd="0" presId="urn:microsoft.com/office/officeart/2005/8/layout/default"/>
    <dgm:cxn modelId="{F6CE3877-720B-EF4D-9169-ADA83C1332CC}" type="presParOf" srcId="{80A7D316-E975-734A-AD87-6D384E20CCA6}" destId="{B779E0F7-C590-2D47-9E02-C16880901AA9}" srcOrd="4" destOrd="0" presId="urn:microsoft.com/office/officeart/2005/8/layout/default"/>
    <dgm:cxn modelId="{FE08F4CF-148A-8247-9D63-23534324BECF}" type="presParOf" srcId="{80A7D316-E975-734A-AD87-6D384E20CCA6}" destId="{F61726CD-71F5-624B-905B-515FF700005F}" srcOrd="5" destOrd="0" presId="urn:microsoft.com/office/officeart/2005/8/layout/default"/>
    <dgm:cxn modelId="{873E3ED7-003F-9C4C-BB0C-DE88C8BF4659}" type="presParOf" srcId="{80A7D316-E975-734A-AD87-6D384E20CCA6}" destId="{3FF3DD62-9E4A-FA46-A64C-25A6F802EB6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973258-2899-4364-B8C6-812299596ED2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B698FEB-5773-466A-A06D-11E00F6DE855}">
      <dgm:prSet/>
      <dgm:spPr/>
      <dgm:t>
        <a:bodyPr/>
        <a:lstStyle/>
        <a:p>
          <a:r>
            <a:rPr lang="en-US"/>
            <a:t>Target</a:t>
          </a:r>
        </a:p>
      </dgm:t>
    </dgm:pt>
    <dgm:pt modelId="{0A2A9D8A-A7F3-4969-8B04-80C9DDAE42D9}" type="parTrans" cxnId="{6041CC10-2E0C-4BF8-B9A2-FE29FB846F86}">
      <dgm:prSet/>
      <dgm:spPr/>
      <dgm:t>
        <a:bodyPr/>
        <a:lstStyle/>
        <a:p>
          <a:endParaRPr lang="en-US"/>
        </a:p>
      </dgm:t>
    </dgm:pt>
    <dgm:pt modelId="{F581B50F-6F92-45E6-90B0-2523F085EFAE}" type="sibTrans" cxnId="{6041CC10-2E0C-4BF8-B9A2-FE29FB846F86}">
      <dgm:prSet/>
      <dgm:spPr/>
      <dgm:t>
        <a:bodyPr/>
        <a:lstStyle/>
        <a:p>
          <a:endParaRPr lang="en-US"/>
        </a:p>
      </dgm:t>
    </dgm:pt>
    <dgm:pt modelId="{0A90BB36-EB32-4F57-A508-2DBB865FA4B2}">
      <dgm:prSet/>
      <dgm:spPr/>
      <dgm:t>
        <a:bodyPr/>
        <a:lstStyle/>
        <a:p>
          <a:r>
            <a:rPr lang="en-US"/>
            <a:t>Target retention efforts at employees working overtime </a:t>
          </a:r>
        </a:p>
      </dgm:t>
    </dgm:pt>
    <dgm:pt modelId="{E89BF868-0B20-4A42-B1A6-47CE8C9E3D20}" type="parTrans" cxnId="{AF413C4E-1BC4-4F05-86CA-20ACBEC64EA3}">
      <dgm:prSet/>
      <dgm:spPr/>
      <dgm:t>
        <a:bodyPr/>
        <a:lstStyle/>
        <a:p>
          <a:endParaRPr lang="en-US"/>
        </a:p>
      </dgm:t>
    </dgm:pt>
    <dgm:pt modelId="{FC57E803-3D37-436C-A7A2-3B4DEDC1EF82}" type="sibTrans" cxnId="{AF413C4E-1BC4-4F05-86CA-20ACBEC64EA3}">
      <dgm:prSet/>
      <dgm:spPr/>
      <dgm:t>
        <a:bodyPr/>
        <a:lstStyle/>
        <a:p>
          <a:endParaRPr lang="en-US"/>
        </a:p>
      </dgm:t>
    </dgm:pt>
    <dgm:pt modelId="{56B6DAD5-07C4-4A5C-AAA1-71E980F61593}">
      <dgm:prSet/>
      <dgm:spPr/>
      <dgm:t>
        <a:bodyPr/>
        <a:lstStyle/>
        <a:p>
          <a:r>
            <a:rPr lang="en-US"/>
            <a:t>Develop</a:t>
          </a:r>
        </a:p>
      </dgm:t>
    </dgm:pt>
    <dgm:pt modelId="{E798CAF8-9A51-41C9-B525-46B9CC2C0724}" type="parTrans" cxnId="{1A7F7064-F4DD-457D-A6AE-1B690B531CAB}">
      <dgm:prSet/>
      <dgm:spPr/>
      <dgm:t>
        <a:bodyPr/>
        <a:lstStyle/>
        <a:p>
          <a:endParaRPr lang="en-US"/>
        </a:p>
      </dgm:t>
    </dgm:pt>
    <dgm:pt modelId="{C40CAFA8-3704-48D2-ABAC-23E1766311D6}" type="sibTrans" cxnId="{1A7F7064-F4DD-457D-A6AE-1B690B531CAB}">
      <dgm:prSet/>
      <dgm:spPr/>
      <dgm:t>
        <a:bodyPr/>
        <a:lstStyle/>
        <a:p>
          <a:endParaRPr lang="en-US"/>
        </a:p>
      </dgm:t>
    </dgm:pt>
    <dgm:pt modelId="{3C7375CD-CABC-4932-B718-0860258F4348}">
      <dgm:prSet/>
      <dgm:spPr/>
      <dgm:t>
        <a:bodyPr/>
        <a:lstStyle/>
        <a:p>
          <a:r>
            <a:rPr lang="en-US"/>
            <a:t>Develop special programs for employees with fewer years of experience </a:t>
          </a:r>
        </a:p>
      </dgm:t>
    </dgm:pt>
    <dgm:pt modelId="{017F6FF4-C87E-4C5F-B4F6-03CAE736CC94}" type="parTrans" cxnId="{C6D6470C-9622-4496-8A13-91E32D9069CA}">
      <dgm:prSet/>
      <dgm:spPr/>
      <dgm:t>
        <a:bodyPr/>
        <a:lstStyle/>
        <a:p>
          <a:endParaRPr lang="en-US"/>
        </a:p>
      </dgm:t>
    </dgm:pt>
    <dgm:pt modelId="{450034D5-D53B-48D8-AE60-7B66F8954EA0}" type="sibTrans" cxnId="{C6D6470C-9622-4496-8A13-91E32D9069CA}">
      <dgm:prSet/>
      <dgm:spPr/>
      <dgm:t>
        <a:bodyPr/>
        <a:lstStyle/>
        <a:p>
          <a:endParaRPr lang="en-US"/>
        </a:p>
      </dgm:t>
    </dgm:pt>
    <dgm:pt modelId="{FF976F0A-CB33-4C2F-B36B-358CE6B018DC}">
      <dgm:prSet/>
      <dgm:spPr/>
      <dgm:t>
        <a:bodyPr/>
        <a:lstStyle/>
        <a:p>
          <a:r>
            <a:rPr lang="en-US"/>
            <a:t>Review</a:t>
          </a:r>
        </a:p>
      </dgm:t>
    </dgm:pt>
    <dgm:pt modelId="{242164CF-A229-4773-A1C2-A2EF457AC916}" type="parTrans" cxnId="{CE544FC1-2C31-4406-B822-211DBE71B174}">
      <dgm:prSet/>
      <dgm:spPr/>
      <dgm:t>
        <a:bodyPr/>
        <a:lstStyle/>
        <a:p>
          <a:endParaRPr lang="en-US"/>
        </a:p>
      </dgm:t>
    </dgm:pt>
    <dgm:pt modelId="{1437B9B3-7116-4185-AAEF-EA8710D71391}" type="sibTrans" cxnId="{CE544FC1-2C31-4406-B822-211DBE71B174}">
      <dgm:prSet/>
      <dgm:spPr/>
      <dgm:t>
        <a:bodyPr/>
        <a:lstStyle/>
        <a:p>
          <a:endParaRPr lang="en-US"/>
        </a:p>
      </dgm:t>
    </dgm:pt>
    <dgm:pt modelId="{11C139F4-B879-435D-9400-5987CE44CD5E}">
      <dgm:prSet/>
      <dgm:spPr/>
      <dgm:t>
        <a:bodyPr/>
        <a:lstStyle/>
        <a:p>
          <a:r>
            <a:rPr lang="en-US"/>
            <a:t>Review compensation and advancement for entry-level positions </a:t>
          </a:r>
        </a:p>
      </dgm:t>
    </dgm:pt>
    <dgm:pt modelId="{02A0BDD5-FFBC-4406-B816-0AFBD35A67D9}" type="parTrans" cxnId="{77E088A5-B84C-48C1-BF61-CF23A757FFD1}">
      <dgm:prSet/>
      <dgm:spPr/>
      <dgm:t>
        <a:bodyPr/>
        <a:lstStyle/>
        <a:p>
          <a:endParaRPr lang="en-US"/>
        </a:p>
      </dgm:t>
    </dgm:pt>
    <dgm:pt modelId="{F490237D-B5E1-4D65-9E9F-0BBD25C12DB0}" type="sibTrans" cxnId="{77E088A5-B84C-48C1-BF61-CF23A757FFD1}">
      <dgm:prSet/>
      <dgm:spPr/>
      <dgm:t>
        <a:bodyPr/>
        <a:lstStyle/>
        <a:p>
          <a:endParaRPr lang="en-US"/>
        </a:p>
      </dgm:t>
    </dgm:pt>
    <dgm:pt modelId="{6A8E7D97-68BA-4BA3-A590-D7BBF9D98EAC}">
      <dgm:prSet/>
      <dgm:spPr/>
      <dgm:t>
        <a:bodyPr/>
        <a:lstStyle/>
        <a:p>
          <a:r>
            <a:rPr lang="en-US"/>
            <a:t>Implement</a:t>
          </a:r>
        </a:p>
      </dgm:t>
    </dgm:pt>
    <dgm:pt modelId="{5DB5EE5E-C0E7-4961-A5BE-27944BCCF950}" type="parTrans" cxnId="{89E4CEDC-D1D4-47BF-B545-AE5846663A2B}">
      <dgm:prSet/>
      <dgm:spPr/>
      <dgm:t>
        <a:bodyPr/>
        <a:lstStyle/>
        <a:p>
          <a:endParaRPr lang="en-US"/>
        </a:p>
      </dgm:t>
    </dgm:pt>
    <dgm:pt modelId="{33A8F68F-7434-46DF-876A-66ED8973769C}" type="sibTrans" cxnId="{89E4CEDC-D1D4-47BF-B545-AE5846663A2B}">
      <dgm:prSet/>
      <dgm:spPr/>
      <dgm:t>
        <a:bodyPr/>
        <a:lstStyle/>
        <a:p>
          <a:endParaRPr lang="en-US"/>
        </a:p>
      </dgm:t>
    </dgm:pt>
    <dgm:pt modelId="{EC5B4E20-B328-417F-9E0D-7E55F957A874}">
      <dgm:prSet/>
      <dgm:spPr/>
      <dgm:t>
        <a:bodyPr/>
        <a:lstStyle/>
        <a:p>
          <a:r>
            <a:rPr lang="en-US"/>
            <a:t>Implement prediction model to guide proactive retention efforts</a:t>
          </a:r>
        </a:p>
      </dgm:t>
    </dgm:pt>
    <dgm:pt modelId="{DC2FD9E5-C9FF-4D2B-9471-7EDAB698089B}" type="parTrans" cxnId="{D600407B-80F7-4AA8-BB54-22D3334A1778}">
      <dgm:prSet/>
      <dgm:spPr/>
      <dgm:t>
        <a:bodyPr/>
        <a:lstStyle/>
        <a:p>
          <a:endParaRPr lang="en-US"/>
        </a:p>
      </dgm:t>
    </dgm:pt>
    <dgm:pt modelId="{8DAF7F36-179B-4258-8580-FD879EEAE028}" type="sibTrans" cxnId="{D600407B-80F7-4AA8-BB54-22D3334A1778}">
      <dgm:prSet/>
      <dgm:spPr/>
      <dgm:t>
        <a:bodyPr/>
        <a:lstStyle/>
        <a:p>
          <a:endParaRPr lang="en-US"/>
        </a:p>
      </dgm:t>
    </dgm:pt>
    <dgm:pt modelId="{AB30437B-2B93-3B49-9290-982630062B27}" type="pres">
      <dgm:prSet presAssocID="{3D973258-2899-4364-B8C6-812299596ED2}" presName="Name0" presStyleCnt="0">
        <dgm:presLayoutVars>
          <dgm:dir/>
          <dgm:animLvl val="lvl"/>
          <dgm:resizeHandles val="exact"/>
        </dgm:presLayoutVars>
      </dgm:prSet>
      <dgm:spPr/>
    </dgm:pt>
    <dgm:pt modelId="{7CEE4F89-F07F-2F43-B468-0898757BD50B}" type="pres">
      <dgm:prSet presAssocID="{7B698FEB-5773-466A-A06D-11E00F6DE855}" presName="linNode" presStyleCnt="0"/>
      <dgm:spPr/>
    </dgm:pt>
    <dgm:pt modelId="{70A24FE7-C3D0-2648-990C-E1EA3919CF8C}" type="pres">
      <dgm:prSet presAssocID="{7B698FEB-5773-466A-A06D-11E00F6DE85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968137F-13F4-4B44-AD5B-4CD896B5EB83}" type="pres">
      <dgm:prSet presAssocID="{7B698FEB-5773-466A-A06D-11E00F6DE855}" presName="descendantText" presStyleLbl="alignAccFollowNode1" presStyleIdx="0" presStyleCnt="4">
        <dgm:presLayoutVars>
          <dgm:bulletEnabled val="1"/>
        </dgm:presLayoutVars>
      </dgm:prSet>
      <dgm:spPr/>
    </dgm:pt>
    <dgm:pt modelId="{CE3D9C3F-433F-FF4E-B5BE-77877F1F4AEC}" type="pres">
      <dgm:prSet presAssocID="{F581B50F-6F92-45E6-90B0-2523F085EFAE}" presName="sp" presStyleCnt="0"/>
      <dgm:spPr/>
    </dgm:pt>
    <dgm:pt modelId="{A1C1B7C7-7763-D744-BD23-6CE59B7AE8B1}" type="pres">
      <dgm:prSet presAssocID="{56B6DAD5-07C4-4A5C-AAA1-71E980F61593}" presName="linNode" presStyleCnt="0"/>
      <dgm:spPr/>
    </dgm:pt>
    <dgm:pt modelId="{04A227C8-1A59-B049-901A-5AF31FEC1F82}" type="pres">
      <dgm:prSet presAssocID="{56B6DAD5-07C4-4A5C-AAA1-71E980F6159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31B1CF9-56F3-7543-B4D0-CFFBC76B22CD}" type="pres">
      <dgm:prSet presAssocID="{56B6DAD5-07C4-4A5C-AAA1-71E980F61593}" presName="descendantText" presStyleLbl="alignAccFollowNode1" presStyleIdx="1" presStyleCnt="4">
        <dgm:presLayoutVars>
          <dgm:bulletEnabled val="1"/>
        </dgm:presLayoutVars>
      </dgm:prSet>
      <dgm:spPr/>
    </dgm:pt>
    <dgm:pt modelId="{CB480F35-6917-064C-864A-9365FDA59B21}" type="pres">
      <dgm:prSet presAssocID="{C40CAFA8-3704-48D2-ABAC-23E1766311D6}" presName="sp" presStyleCnt="0"/>
      <dgm:spPr/>
    </dgm:pt>
    <dgm:pt modelId="{CE5491C0-A3CE-5A48-A5D2-9C74F9B632EE}" type="pres">
      <dgm:prSet presAssocID="{FF976F0A-CB33-4C2F-B36B-358CE6B018DC}" presName="linNode" presStyleCnt="0"/>
      <dgm:spPr/>
    </dgm:pt>
    <dgm:pt modelId="{D8738173-1EB0-5D4D-88A9-D803A475D221}" type="pres">
      <dgm:prSet presAssocID="{FF976F0A-CB33-4C2F-B36B-358CE6B018D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34B4D8CB-963C-B743-A310-962E6E3D3F46}" type="pres">
      <dgm:prSet presAssocID="{FF976F0A-CB33-4C2F-B36B-358CE6B018DC}" presName="descendantText" presStyleLbl="alignAccFollowNode1" presStyleIdx="2" presStyleCnt="4">
        <dgm:presLayoutVars>
          <dgm:bulletEnabled val="1"/>
        </dgm:presLayoutVars>
      </dgm:prSet>
      <dgm:spPr/>
    </dgm:pt>
    <dgm:pt modelId="{C17BCFDB-32C5-7247-A247-DB529691E065}" type="pres">
      <dgm:prSet presAssocID="{1437B9B3-7116-4185-AAEF-EA8710D71391}" presName="sp" presStyleCnt="0"/>
      <dgm:spPr/>
    </dgm:pt>
    <dgm:pt modelId="{048D902D-AF72-6A46-B8C0-62C651B6508A}" type="pres">
      <dgm:prSet presAssocID="{6A8E7D97-68BA-4BA3-A590-D7BBF9D98EAC}" presName="linNode" presStyleCnt="0"/>
      <dgm:spPr/>
    </dgm:pt>
    <dgm:pt modelId="{8005565F-A2FC-D04A-B9A1-410976212CC5}" type="pres">
      <dgm:prSet presAssocID="{6A8E7D97-68BA-4BA3-A590-D7BBF9D98EA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A754B17-6664-2446-886A-0FEFC5F6603C}" type="pres">
      <dgm:prSet presAssocID="{6A8E7D97-68BA-4BA3-A590-D7BBF9D98EA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C6D6470C-9622-4496-8A13-91E32D9069CA}" srcId="{56B6DAD5-07C4-4A5C-AAA1-71E980F61593}" destId="{3C7375CD-CABC-4932-B718-0860258F4348}" srcOrd="0" destOrd="0" parTransId="{017F6FF4-C87E-4C5F-B4F6-03CAE736CC94}" sibTransId="{450034D5-D53B-48D8-AE60-7B66F8954EA0}"/>
    <dgm:cxn modelId="{6041CC10-2E0C-4BF8-B9A2-FE29FB846F86}" srcId="{3D973258-2899-4364-B8C6-812299596ED2}" destId="{7B698FEB-5773-466A-A06D-11E00F6DE855}" srcOrd="0" destOrd="0" parTransId="{0A2A9D8A-A7F3-4969-8B04-80C9DDAE42D9}" sibTransId="{F581B50F-6F92-45E6-90B0-2523F085EFAE}"/>
    <dgm:cxn modelId="{3254D317-A80B-4C4B-B964-C03924C9A3EB}" type="presOf" srcId="{EC5B4E20-B328-417F-9E0D-7E55F957A874}" destId="{AA754B17-6664-2446-886A-0FEFC5F6603C}" srcOrd="0" destOrd="0" presId="urn:microsoft.com/office/officeart/2005/8/layout/vList5"/>
    <dgm:cxn modelId="{802A8024-E6EA-A048-82E8-32975EE696B8}" type="presOf" srcId="{3C7375CD-CABC-4932-B718-0860258F4348}" destId="{C31B1CF9-56F3-7543-B4D0-CFFBC76B22CD}" srcOrd="0" destOrd="0" presId="urn:microsoft.com/office/officeart/2005/8/layout/vList5"/>
    <dgm:cxn modelId="{AF413C4E-1BC4-4F05-86CA-20ACBEC64EA3}" srcId="{7B698FEB-5773-466A-A06D-11E00F6DE855}" destId="{0A90BB36-EB32-4F57-A508-2DBB865FA4B2}" srcOrd="0" destOrd="0" parTransId="{E89BF868-0B20-4A42-B1A6-47CE8C9E3D20}" sibTransId="{FC57E803-3D37-436C-A7A2-3B4DEDC1EF82}"/>
    <dgm:cxn modelId="{1A7F7064-F4DD-457D-A6AE-1B690B531CAB}" srcId="{3D973258-2899-4364-B8C6-812299596ED2}" destId="{56B6DAD5-07C4-4A5C-AAA1-71E980F61593}" srcOrd="1" destOrd="0" parTransId="{E798CAF8-9A51-41C9-B525-46B9CC2C0724}" sibTransId="{C40CAFA8-3704-48D2-ABAC-23E1766311D6}"/>
    <dgm:cxn modelId="{D600407B-80F7-4AA8-BB54-22D3334A1778}" srcId="{6A8E7D97-68BA-4BA3-A590-D7BBF9D98EAC}" destId="{EC5B4E20-B328-417F-9E0D-7E55F957A874}" srcOrd="0" destOrd="0" parTransId="{DC2FD9E5-C9FF-4D2B-9471-7EDAB698089B}" sibTransId="{8DAF7F36-179B-4258-8580-FD879EEAE028}"/>
    <dgm:cxn modelId="{40F5C890-C9C9-4F46-AE3D-F950E07BB78E}" type="presOf" srcId="{3D973258-2899-4364-B8C6-812299596ED2}" destId="{AB30437B-2B93-3B49-9290-982630062B27}" srcOrd="0" destOrd="0" presId="urn:microsoft.com/office/officeart/2005/8/layout/vList5"/>
    <dgm:cxn modelId="{77E088A5-B84C-48C1-BF61-CF23A757FFD1}" srcId="{FF976F0A-CB33-4C2F-B36B-358CE6B018DC}" destId="{11C139F4-B879-435D-9400-5987CE44CD5E}" srcOrd="0" destOrd="0" parTransId="{02A0BDD5-FFBC-4406-B816-0AFBD35A67D9}" sibTransId="{F490237D-B5E1-4D65-9E9F-0BBD25C12DB0}"/>
    <dgm:cxn modelId="{619C5CAA-0E6E-9C47-A94F-12D7EB444F3C}" type="presOf" srcId="{0A90BB36-EB32-4F57-A508-2DBB865FA4B2}" destId="{E968137F-13F4-4B44-AD5B-4CD896B5EB83}" srcOrd="0" destOrd="0" presId="urn:microsoft.com/office/officeart/2005/8/layout/vList5"/>
    <dgm:cxn modelId="{CE544FC1-2C31-4406-B822-211DBE71B174}" srcId="{3D973258-2899-4364-B8C6-812299596ED2}" destId="{FF976F0A-CB33-4C2F-B36B-358CE6B018DC}" srcOrd="2" destOrd="0" parTransId="{242164CF-A229-4773-A1C2-A2EF457AC916}" sibTransId="{1437B9B3-7116-4185-AAEF-EA8710D71391}"/>
    <dgm:cxn modelId="{73DE22C2-47D1-6943-8C10-110707F1AB01}" type="presOf" srcId="{FF976F0A-CB33-4C2F-B36B-358CE6B018DC}" destId="{D8738173-1EB0-5D4D-88A9-D803A475D221}" srcOrd="0" destOrd="0" presId="urn:microsoft.com/office/officeart/2005/8/layout/vList5"/>
    <dgm:cxn modelId="{F098A2CE-DCD3-D348-AC9F-3938CDD8B9F0}" type="presOf" srcId="{6A8E7D97-68BA-4BA3-A590-D7BBF9D98EAC}" destId="{8005565F-A2FC-D04A-B9A1-410976212CC5}" srcOrd="0" destOrd="0" presId="urn:microsoft.com/office/officeart/2005/8/layout/vList5"/>
    <dgm:cxn modelId="{89E4CEDC-D1D4-47BF-B545-AE5846663A2B}" srcId="{3D973258-2899-4364-B8C6-812299596ED2}" destId="{6A8E7D97-68BA-4BA3-A590-D7BBF9D98EAC}" srcOrd="3" destOrd="0" parTransId="{5DB5EE5E-C0E7-4961-A5BE-27944BCCF950}" sibTransId="{33A8F68F-7434-46DF-876A-66ED8973769C}"/>
    <dgm:cxn modelId="{60F647F7-3290-294D-9C15-736C6FE9630F}" type="presOf" srcId="{11C139F4-B879-435D-9400-5987CE44CD5E}" destId="{34B4D8CB-963C-B743-A310-962E6E3D3F46}" srcOrd="0" destOrd="0" presId="urn:microsoft.com/office/officeart/2005/8/layout/vList5"/>
    <dgm:cxn modelId="{AC5F8BF9-FAB8-BB4B-BA69-210A7E3421D9}" type="presOf" srcId="{56B6DAD5-07C4-4A5C-AAA1-71E980F61593}" destId="{04A227C8-1A59-B049-901A-5AF31FEC1F82}" srcOrd="0" destOrd="0" presId="urn:microsoft.com/office/officeart/2005/8/layout/vList5"/>
    <dgm:cxn modelId="{9E7332FA-F6C7-B347-A743-A2677CEDA266}" type="presOf" srcId="{7B698FEB-5773-466A-A06D-11E00F6DE855}" destId="{70A24FE7-C3D0-2648-990C-E1EA3919CF8C}" srcOrd="0" destOrd="0" presId="urn:microsoft.com/office/officeart/2005/8/layout/vList5"/>
    <dgm:cxn modelId="{DC96AF3C-D904-3A40-A976-B076F9CD3208}" type="presParOf" srcId="{AB30437B-2B93-3B49-9290-982630062B27}" destId="{7CEE4F89-F07F-2F43-B468-0898757BD50B}" srcOrd="0" destOrd="0" presId="urn:microsoft.com/office/officeart/2005/8/layout/vList5"/>
    <dgm:cxn modelId="{23D0F6B5-94C5-4042-A9A8-275C78792221}" type="presParOf" srcId="{7CEE4F89-F07F-2F43-B468-0898757BD50B}" destId="{70A24FE7-C3D0-2648-990C-E1EA3919CF8C}" srcOrd="0" destOrd="0" presId="urn:microsoft.com/office/officeart/2005/8/layout/vList5"/>
    <dgm:cxn modelId="{82DFE6BE-EA77-AA43-AAF9-C6C95EBA5D0C}" type="presParOf" srcId="{7CEE4F89-F07F-2F43-B468-0898757BD50B}" destId="{E968137F-13F4-4B44-AD5B-4CD896B5EB83}" srcOrd="1" destOrd="0" presId="urn:microsoft.com/office/officeart/2005/8/layout/vList5"/>
    <dgm:cxn modelId="{2DFD530F-04DF-2E41-85B3-5AD64D29BF0D}" type="presParOf" srcId="{AB30437B-2B93-3B49-9290-982630062B27}" destId="{CE3D9C3F-433F-FF4E-B5BE-77877F1F4AEC}" srcOrd="1" destOrd="0" presId="urn:microsoft.com/office/officeart/2005/8/layout/vList5"/>
    <dgm:cxn modelId="{5C0964D2-E999-A54F-A3D7-4125D02E004C}" type="presParOf" srcId="{AB30437B-2B93-3B49-9290-982630062B27}" destId="{A1C1B7C7-7763-D744-BD23-6CE59B7AE8B1}" srcOrd="2" destOrd="0" presId="urn:microsoft.com/office/officeart/2005/8/layout/vList5"/>
    <dgm:cxn modelId="{6E2B8C1D-4C34-A94B-B548-0826B7317BD1}" type="presParOf" srcId="{A1C1B7C7-7763-D744-BD23-6CE59B7AE8B1}" destId="{04A227C8-1A59-B049-901A-5AF31FEC1F82}" srcOrd="0" destOrd="0" presId="urn:microsoft.com/office/officeart/2005/8/layout/vList5"/>
    <dgm:cxn modelId="{506D6A31-42BE-8541-90A0-CE7274EB7A1E}" type="presParOf" srcId="{A1C1B7C7-7763-D744-BD23-6CE59B7AE8B1}" destId="{C31B1CF9-56F3-7543-B4D0-CFFBC76B22CD}" srcOrd="1" destOrd="0" presId="urn:microsoft.com/office/officeart/2005/8/layout/vList5"/>
    <dgm:cxn modelId="{9B27D85E-A986-2347-98AC-9760DD4485CD}" type="presParOf" srcId="{AB30437B-2B93-3B49-9290-982630062B27}" destId="{CB480F35-6917-064C-864A-9365FDA59B21}" srcOrd="3" destOrd="0" presId="urn:microsoft.com/office/officeart/2005/8/layout/vList5"/>
    <dgm:cxn modelId="{BA542424-FB72-244C-9B56-C9CDD1B8EE41}" type="presParOf" srcId="{AB30437B-2B93-3B49-9290-982630062B27}" destId="{CE5491C0-A3CE-5A48-A5D2-9C74F9B632EE}" srcOrd="4" destOrd="0" presId="urn:microsoft.com/office/officeart/2005/8/layout/vList5"/>
    <dgm:cxn modelId="{5E712FC6-AA26-4B4B-8970-11D3968D22A9}" type="presParOf" srcId="{CE5491C0-A3CE-5A48-A5D2-9C74F9B632EE}" destId="{D8738173-1EB0-5D4D-88A9-D803A475D221}" srcOrd="0" destOrd="0" presId="urn:microsoft.com/office/officeart/2005/8/layout/vList5"/>
    <dgm:cxn modelId="{3AF0F9D6-0DE4-C64C-B443-69B08658BED6}" type="presParOf" srcId="{CE5491C0-A3CE-5A48-A5D2-9C74F9B632EE}" destId="{34B4D8CB-963C-B743-A310-962E6E3D3F46}" srcOrd="1" destOrd="0" presId="urn:microsoft.com/office/officeart/2005/8/layout/vList5"/>
    <dgm:cxn modelId="{715D30B9-618B-2C4D-8670-EA8054DE5CA9}" type="presParOf" srcId="{AB30437B-2B93-3B49-9290-982630062B27}" destId="{C17BCFDB-32C5-7247-A247-DB529691E065}" srcOrd="5" destOrd="0" presId="urn:microsoft.com/office/officeart/2005/8/layout/vList5"/>
    <dgm:cxn modelId="{DC4EEEA3-1E6B-2343-99A6-182818A41735}" type="presParOf" srcId="{AB30437B-2B93-3B49-9290-982630062B27}" destId="{048D902D-AF72-6A46-B8C0-62C651B6508A}" srcOrd="6" destOrd="0" presId="urn:microsoft.com/office/officeart/2005/8/layout/vList5"/>
    <dgm:cxn modelId="{21BC1223-742A-CF4B-9E8E-AD4C96DDEE6F}" type="presParOf" srcId="{048D902D-AF72-6A46-B8C0-62C651B6508A}" destId="{8005565F-A2FC-D04A-B9A1-410976212CC5}" srcOrd="0" destOrd="0" presId="urn:microsoft.com/office/officeart/2005/8/layout/vList5"/>
    <dgm:cxn modelId="{0CDA5C7F-FB92-C244-9A42-6CAC1B9453FB}" type="presParOf" srcId="{048D902D-AF72-6A46-B8C0-62C651B6508A}" destId="{AA754B17-6664-2446-886A-0FEFC5F6603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552F7BF-A228-4363-877B-3741D2EF5273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BE100CC-C37D-4BD9-9C1A-A377A6F5ABA9}">
      <dgm:prSet/>
      <dgm:spPr/>
      <dgm:t>
        <a:bodyPr/>
        <a:lstStyle/>
        <a:p>
          <a:r>
            <a:rPr lang="en-US"/>
            <a:t>Steps to operationalize the model </a:t>
          </a:r>
        </a:p>
      </dgm:t>
    </dgm:pt>
    <dgm:pt modelId="{67949110-76A3-4DB4-B63E-526E46EA30DF}" type="parTrans" cxnId="{C664E82E-05A8-423D-87EB-CA76C78273AC}">
      <dgm:prSet/>
      <dgm:spPr/>
      <dgm:t>
        <a:bodyPr/>
        <a:lstStyle/>
        <a:p>
          <a:endParaRPr lang="en-US"/>
        </a:p>
      </dgm:t>
    </dgm:pt>
    <dgm:pt modelId="{5E9B170D-C512-45D3-AE56-13358C56D75D}" type="sibTrans" cxnId="{C664E82E-05A8-423D-87EB-CA76C78273AC}">
      <dgm:prSet/>
      <dgm:spPr/>
      <dgm:t>
        <a:bodyPr/>
        <a:lstStyle/>
        <a:p>
          <a:endParaRPr lang="en-US"/>
        </a:p>
      </dgm:t>
    </dgm:pt>
    <dgm:pt modelId="{F7B28552-11A3-40B2-B7AB-42334673782C}">
      <dgm:prSet/>
      <dgm:spPr/>
      <dgm:t>
        <a:bodyPr/>
        <a:lstStyle/>
        <a:p>
          <a:r>
            <a:rPr lang="en-US"/>
            <a:t>Timeline for implementation </a:t>
          </a:r>
        </a:p>
      </dgm:t>
    </dgm:pt>
    <dgm:pt modelId="{C9B6F286-C6A3-4996-9A8D-E56C98438798}" type="parTrans" cxnId="{F1960036-ED1A-414A-BD4A-7325C7431C92}">
      <dgm:prSet/>
      <dgm:spPr/>
      <dgm:t>
        <a:bodyPr/>
        <a:lstStyle/>
        <a:p>
          <a:endParaRPr lang="en-US"/>
        </a:p>
      </dgm:t>
    </dgm:pt>
    <dgm:pt modelId="{990A720D-3245-4B58-AD60-FA3A81E7A40D}" type="sibTrans" cxnId="{F1960036-ED1A-414A-BD4A-7325C7431C92}">
      <dgm:prSet/>
      <dgm:spPr/>
      <dgm:t>
        <a:bodyPr/>
        <a:lstStyle/>
        <a:p>
          <a:endParaRPr lang="en-US"/>
        </a:p>
      </dgm:t>
    </dgm:pt>
    <dgm:pt modelId="{8C0692FC-3F33-4DBC-811A-B8372BA2B94D}">
      <dgm:prSet/>
      <dgm:spPr/>
      <dgm:t>
        <a:bodyPr/>
        <a:lstStyle/>
        <a:p>
          <a:r>
            <a:rPr lang="en-US"/>
            <a:t>Monitoring and evaluation plan </a:t>
          </a:r>
        </a:p>
      </dgm:t>
    </dgm:pt>
    <dgm:pt modelId="{C8E6DAE3-0E4B-4017-B5B9-3DCFE7F2162E}" type="parTrans" cxnId="{64D93BA7-B29A-4C14-A37E-51D76C82FB09}">
      <dgm:prSet/>
      <dgm:spPr/>
      <dgm:t>
        <a:bodyPr/>
        <a:lstStyle/>
        <a:p>
          <a:endParaRPr lang="en-US"/>
        </a:p>
      </dgm:t>
    </dgm:pt>
    <dgm:pt modelId="{FBD95A45-1EBF-4794-9ADF-BBCBF0B36095}" type="sibTrans" cxnId="{64D93BA7-B29A-4C14-A37E-51D76C82FB09}">
      <dgm:prSet/>
      <dgm:spPr/>
      <dgm:t>
        <a:bodyPr/>
        <a:lstStyle/>
        <a:p>
          <a:endParaRPr lang="en-US"/>
        </a:p>
      </dgm:t>
    </dgm:pt>
    <dgm:pt modelId="{CD71E91D-84D7-49AB-8F57-CF98E90560ED}">
      <dgm:prSet/>
      <dgm:spPr/>
      <dgm:t>
        <a:bodyPr/>
        <a:lstStyle/>
        <a:p>
          <a:r>
            <a:rPr lang="en-US"/>
            <a:t>Expected outcomes</a:t>
          </a:r>
        </a:p>
      </dgm:t>
    </dgm:pt>
    <dgm:pt modelId="{2A6ED1E4-A78D-45E2-BF4B-A410F45E9B33}" type="parTrans" cxnId="{8320B0E1-198F-4265-8D99-F13B25D40F5C}">
      <dgm:prSet/>
      <dgm:spPr/>
      <dgm:t>
        <a:bodyPr/>
        <a:lstStyle/>
        <a:p>
          <a:endParaRPr lang="en-US"/>
        </a:p>
      </dgm:t>
    </dgm:pt>
    <dgm:pt modelId="{5681EEBD-3D18-4759-963B-16481B964AA9}" type="sibTrans" cxnId="{8320B0E1-198F-4265-8D99-F13B25D40F5C}">
      <dgm:prSet/>
      <dgm:spPr/>
      <dgm:t>
        <a:bodyPr/>
        <a:lstStyle/>
        <a:p>
          <a:endParaRPr lang="en-US"/>
        </a:p>
      </dgm:t>
    </dgm:pt>
    <dgm:pt modelId="{63A14F66-F881-AD42-9D6C-6CC32AB8E7F1}" type="pres">
      <dgm:prSet presAssocID="{F552F7BF-A228-4363-877B-3741D2EF5273}" presName="linear" presStyleCnt="0">
        <dgm:presLayoutVars>
          <dgm:animLvl val="lvl"/>
          <dgm:resizeHandles val="exact"/>
        </dgm:presLayoutVars>
      </dgm:prSet>
      <dgm:spPr/>
    </dgm:pt>
    <dgm:pt modelId="{325AAC0B-3C25-7D47-9B1B-EA2B6C91D2A0}" type="pres">
      <dgm:prSet presAssocID="{3BE100CC-C37D-4BD9-9C1A-A377A6F5ABA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14094A9-4BEC-DA48-901A-A20492AC4258}" type="pres">
      <dgm:prSet presAssocID="{5E9B170D-C512-45D3-AE56-13358C56D75D}" presName="spacer" presStyleCnt="0"/>
      <dgm:spPr/>
    </dgm:pt>
    <dgm:pt modelId="{844EEC0C-FD4D-A940-AFA0-3175DCC5C3C3}" type="pres">
      <dgm:prSet presAssocID="{F7B28552-11A3-40B2-B7AB-42334673782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ED6D583-70C1-134D-81C0-02DF2EF0D2BD}" type="pres">
      <dgm:prSet presAssocID="{990A720D-3245-4B58-AD60-FA3A81E7A40D}" presName="spacer" presStyleCnt="0"/>
      <dgm:spPr/>
    </dgm:pt>
    <dgm:pt modelId="{95668965-6FD6-6249-A4A3-57EE14DCE3A2}" type="pres">
      <dgm:prSet presAssocID="{8C0692FC-3F33-4DBC-811A-B8372BA2B94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32760A1-512D-BB49-9D1D-439AE1A918B3}" type="pres">
      <dgm:prSet presAssocID="{FBD95A45-1EBF-4794-9ADF-BBCBF0B36095}" presName="spacer" presStyleCnt="0"/>
      <dgm:spPr/>
    </dgm:pt>
    <dgm:pt modelId="{843D98BD-FA2F-3B47-9F8E-1A9F0978C7EC}" type="pres">
      <dgm:prSet presAssocID="{CD71E91D-84D7-49AB-8F57-CF98E90560E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664E82E-05A8-423D-87EB-CA76C78273AC}" srcId="{F552F7BF-A228-4363-877B-3741D2EF5273}" destId="{3BE100CC-C37D-4BD9-9C1A-A377A6F5ABA9}" srcOrd="0" destOrd="0" parTransId="{67949110-76A3-4DB4-B63E-526E46EA30DF}" sibTransId="{5E9B170D-C512-45D3-AE56-13358C56D75D}"/>
    <dgm:cxn modelId="{F1960036-ED1A-414A-BD4A-7325C7431C92}" srcId="{F552F7BF-A228-4363-877B-3741D2EF5273}" destId="{F7B28552-11A3-40B2-B7AB-42334673782C}" srcOrd="1" destOrd="0" parTransId="{C9B6F286-C6A3-4996-9A8D-E56C98438798}" sibTransId="{990A720D-3245-4B58-AD60-FA3A81E7A40D}"/>
    <dgm:cxn modelId="{39BB933E-204F-E742-8CAD-FCA64CAD9D21}" type="presOf" srcId="{F7B28552-11A3-40B2-B7AB-42334673782C}" destId="{844EEC0C-FD4D-A940-AFA0-3175DCC5C3C3}" srcOrd="0" destOrd="0" presId="urn:microsoft.com/office/officeart/2005/8/layout/vList2"/>
    <dgm:cxn modelId="{9EBE6D46-FE65-C24A-A2A6-E0DFBC23CDC3}" type="presOf" srcId="{8C0692FC-3F33-4DBC-811A-B8372BA2B94D}" destId="{95668965-6FD6-6249-A4A3-57EE14DCE3A2}" srcOrd="0" destOrd="0" presId="urn:microsoft.com/office/officeart/2005/8/layout/vList2"/>
    <dgm:cxn modelId="{D3AD387F-99DF-0844-BAFE-09563663F836}" type="presOf" srcId="{F552F7BF-A228-4363-877B-3741D2EF5273}" destId="{63A14F66-F881-AD42-9D6C-6CC32AB8E7F1}" srcOrd="0" destOrd="0" presId="urn:microsoft.com/office/officeart/2005/8/layout/vList2"/>
    <dgm:cxn modelId="{B3A7F397-AEA4-4545-B0E6-D93FBB02F65B}" type="presOf" srcId="{3BE100CC-C37D-4BD9-9C1A-A377A6F5ABA9}" destId="{325AAC0B-3C25-7D47-9B1B-EA2B6C91D2A0}" srcOrd="0" destOrd="0" presId="urn:microsoft.com/office/officeart/2005/8/layout/vList2"/>
    <dgm:cxn modelId="{64D93BA7-B29A-4C14-A37E-51D76C82FB09}" srcId="{F552F7BF-A228-4363-877B-3741D2EF5273}" destId="{8C0692FC-3F33-4DBC-811A-B8372BA2B94D}" srcOrd="2" destOrd="0" parTransId="{C8E6DAE3-0E4B-4017-B5B9-3DCFE7F2162E}" sibTransId="{FBD95A45-1EBF-4794-9ADF-BBCBF0B36095}"/>
    <dgm:cxn modelId="{8320B0E1-198F-4265-8D99-F13B25D40F5C}" srcId="{F552F7BF-A228-4363-877B-3741D2EF5273}" destId="{CD71E91D-84D7-49AB-8F57-CF98E90560ED}" srcOrd="3" destOrd="0" parTransId="{2A6ED1E4-A78D-45E2-BF4B-A410F45E9B33}" sibTransId="{5681EEBD-3D18-4759-963B-16481B964AA9}"/>
    <dgm:cxn modelId="{FF7C34EF-01B4-D241-A0BF-A4878AFEBF6B}" type="presOf" srcId="{CD71E91D-84D7-49AB-8F57-CF98E90560ED}" destId="{843D98BD-FA2F-3B47-9F8E-1A9F0978C7EC}" srcOrd="0" destOrd="0" presId="urn:microsoft.com/office/officeart/2005/8/layout/vList2"/>
    <dgm:cxn modelId="{835DD4C0-C8FC-E945-8F6E-372B9E09CC3F}" type="presParOf" srcId="{63A14F66-F881-AD42-9D6C-6CC32AB8E7F1}" destId="{325AAC0B-3C25-7D47-9B1B-EA2B6C91D2A0}" srcOrd="0" destOrd="0" presId="urn:microsoft.com/office/officeart/2005/8/layout/vList2"/>
    <dgm:cxn modelId="{BA6B4C05-6EA9-0B45-849C-C786FB5B3490}" type="presParOf" srcId="{63A14F66-F881-AD42-9D6C-6CC32AB8E7F1}" destId="{D14094A9-4BEC-DA48-901A-A20492AC4258}" srcOrd="1" destOrd="0" presId="urn:microsoft.com/office/officeart/2005/8/layout/vList2"/>
    <dgm:cxn modelId="{BA085F57-EC9B-D44D-9DF2-750D2CAF0CD8}" type="presParOf" srcId="{63A14F66-F881-AD42-9D6C-6CC32AB8E7F1}" destId="{844EEC0C-FD4D-A940-AFA0-3175DCC5C3C3}" srcOrd="2" destOrd="0" presId="urn:microsoft.com/office/officeart/2005/8/layout/vList2"/>
    <dgm:cxn modelId="{2665B615-8C5A-F34A-8A62-4A7B308D6A36}" type="presParOf" srcId="{63A14F66-F881-AD42-9D6C-6CC32AB8E7F1}" destId="{DED6D583-70C1-134D-81C0-02DF2EF0D2BD}" srcOrd="3" destOrd="0" presId="urn:microsoft.com/office/officeart/2005/8/layout/vList2"/>
    <dgm:cxn modelId="{2BC9A75D-C51D-0349-954D-61B186445E93}" type="presParOf" srcId="{63A14F66-F881-AD42-9D6C-6CC32AB8E7F1}" destId="{95668965-6FD6-6249-A4A3-57EE14DCE3A2}" srcOrd="4" destOrd="0" presId="urn:microsoft.com/office/officeart/2005/8/layout/vList2"/>
    <dgm:cxn modelId="{157F602D-BD7E-7B4A-95ED-3182D2475407}" type="presParOf" srcId="{63A14F66-F881-AD42-9D6C-6CC32AB8E7F1}" destId="{B32760A1-512D-BB49-9D1D-439AE1A918B3}" srcOrd="5" destOrd="0" presId="urn:microsoft.com/office/officeart/2005/8/layout/vList2"/>
    <dgm:cxn modelId="{8711F1B9-1DDF-AE46-A3E9-087CEC979B98}" type="presParOf" srcId="{63A14F66-F881-AD42-9D6C-6CC32AB8E7F1}" destId="{843D98BD-FA2F-3B47-9F8E-1A9F0978C7E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3A557-C3C8-8244-9F55-2D177F43DDD7}">
      <dsp:nvSpPr>
        <dsp:cNvPr id="0" name=""/>
        <dsp:cNvSpPr/>
      </dsp:nvSpPr>
      <dsp:spPr>
        <a:xfrm>
          <a:off x="0" y="766"/>
          <a:ext cx="107690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43E7A-2DCE-934A-9155-80732C68C19F}">
      <dsp:nvSpPr>
        <dsp:cNvPr id="0" name=""/>
        <dsp:cNvSpPr/>
      </dsp:nvSpPr>
      <dsp:spPr>
        <a:xfrm>
          <a:off x="0" y="766"/>
          <a:ext cx="10769008" cy="522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Visualization showing 31.7% attrition for employees working overtime vs. 9.7% for those who don’t </a:t>
          </a:r>
        </a:p>
      </dsp:txBody>
      <dsp:txXfrm>
        <a:off x="0" y="766"/>
        <a:ext cx="10769008" cy="522709"/>
      </dsp:txXfrm>
    </dsp:sp>
    <dsp:sp modelId="{6ABA7E2B-2136-2F45-BCB7-26AE783CDDAD}">
      <dsp:nvSpPr>
        <dsp:cNvPr id="0" name=""/>
        <dsp:cNvSpPr/>
      </dsp:nvSpPr>
      <dsp:spPr>
        <a:xfrm>
          <a:off x="0" y="523475"/>
          <a:ext cx="107690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F16AA-D9D3-1145-A392-446AE208CCE3}">
      <dsp:nvSpPr>
        <dsp:cNvPr id="0" name=""/>
        <dsp:cNvSpPr/>
      </dsp:nvSpPr>
      <dsp:spPr>
        <a:xfrm>
          <a:off x="0" y="523475"/>
          <a:ext cx="10769008" cy="522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represents a 3.3× higher attrition risk </a:t>
          </a:r>
        </a:p>
      </dsp:txBody>
      <dsp:txXfrm>
        <a:off x="0" y="523475"/>
        <a:ext cx="10769008" cy="522709"/>
      </dsp:txXfrm>
    </dsp:sp>
    <dsp:sp modelId="{FEEC3166-74CE-BB45-BAF6-551D48F8605A}">
      <dsp:nvSpPr>
        <dsp:cNvPr id="0" name=""/>
        <dsp:cNvSpPr/>
      </dsp:nvSpPr>
      <dsp:spPr>
        <a:xfrm>
          <a:off x="0" y="1046184"/>
          <a:ext cx="107690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B3BC3-FBD3-B246-8892-9E70C29D085B}">
      <dsp:nvSpPr>
        <dsp:cNvPr id="0" name=""/>
        <dsp:cNvSpPr/>
      </dsp:nvSpPr>
      <dsp:spPr>
        <a:xfrm>
          <a:off x="0" y="1046184"/>
          <a:ext cx="10769008" cy="522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Statistical significance of this relationship</a:t>
          </a:r>
        </a:p>
      </dsp:txBody>
      <dsp:txXfrm>
        <a:off x="0" y="1046184"/>
        <a:ext cx="10769008" cy="522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D0AD0-E2A3-194D-A513-13CECBC89B24}">
      <dsp:nvSpPr>
        <dsp:cNvPr id="0" name=""/>
        <dsp:cNvSpPr/>
      </dsp:nvSpPr>
      <dsp:spPr>
        <a:xfrm>
          <a:off x="0" y="886"/>
          <a:ext cx="107690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FAEE7-13EF-174D-B230-7DEDEC7BDA56}">
      <dsp:nvSpPr>
        <dsp:cNvPr id="0" name=""/>
        <dsp:cNvSpPr/>
      </dsp:nvSpPr>
      <dsp:spPr>
        <a:xfrm>
          <a:off x="0" y="886"/>
          <a:ext cx="10769008" cy="60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Visualization showing relationship between experience and attrition</a:t>
          </a:r>
        </a:p>
      </dsp:txBody>
      <dsp:txXfrm>
        <a:off x="0" y="886"/>
        <a:ext cx="10769008" cy="604702"/>
      </dsp:txXfrm>
    </dsp:sp>
    <dsp:sp modelId="{704F2EA4-8C7D-9F48-BBA5-821D0744BC79}">
      <dsp:nvSpPr>
        <dsp:cNvPr id="0" name=""/>
        <dsp:cNvSpPr/>
      </dsp:nvSpPr>
      <dsp:spPr>
        <a:xfrm>
          <a:off x="0" y="605589"/>
          <a:ext cx="107690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42ED6-0057-F64F-9DF1-22333ABC276A}">
      <dsp:nvSpPr>
        <dsp:cNvPr id="0" name=""/>
        <dsp:cNvSpPr/>
      </dsp:nvSpPr>
      <dsp:spPr>
        <a:xfrm>
          <a:off x="0" y="605589"/>
          <a:ext cx="10769008" cy="60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Correlation analysis results (-0.167) </a:t>
          </a:r>
        </a:p>
      </dsp:txBody>
      <dsp:txXfrm>
        <a:off x="0" y="605589"/>
        <a:ext cx="10769008" cy="604702"/>
      </dsp:txXfrm>
    </dsp:sp>
    <dsp:sp modelId="{CF1B638D-BE84-A943-A94B-E1ABAE1B3144}">
      <dsp:nvSpPr>
        <dsp:cNvPr id="0" name=""/>
        <dsp:cNvSpPr/>
      </dsp:nvSpPr>
      <dsp:spPr>
        <a:xfrm>
          <a:off x="0" y="1210292"/>
          <a:ext cx="107690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11268-4C72-EB4A-9288-428322ADFBBF}">
      <dsp:nvSpPr>
        <dsp:cNvPr id="0" name=""/>
        <dsp:cNvSpPr/>
      </dsp:nvSpPr>
      <dsp:spPr>
        <a:xfrm>
          <a:off x="0" y="1210292"/>
          <a:ext cx="10769008" cy="60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Less experienced employees are significantly more likely to leave</a:t>
          </a:r>
        </a:p>
      </dsp:txBody>
      <dsp:txXfrm>
        <a:off x="0" y="1210292"/>
        <a:ext cx="10769008" cy="604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CFAA0-F14F-BE47-996B-84CFC878D3BB}">
      <dsp:nvSpPr>
        <dsp:cNvPr id="0" name=""/>
        <dsp:cNvSpPr/>
      </dsp:nvSpPr>
      <dsp:spPr>
        <a:xfrm>
          <a:off x="0" y="886"/>
          <a:ext cx="107690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E57BE-560D-F84D-A1E7-797A55CEFFED}">
      <dsp:nvSpPr>
        <dsp:cNvPr id="0" name=""/>
        <dsp:cNvSpPr/>
      </dsp:nvSpPr>
      <dsp:spPr>
        <a:xfrm>
          <a:off x="0" y="886"/>
          <a:ext cx="10769008" cy="60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Visualization showing relationship between job level and attrition </a:t>
          </a:r>
        </a:p>
      </dsp:txBody>
      <dsp:txXfrm>
        <a:off x="0" y="886"/>
        <a:ext cx="10769008" cy="604702"/>
      </dsp:txXfrm>
    </dsp:sp>
    <dsp:sp modelId="{2420317D-800C-B444-83D9-5F2F8F4A984A}">
      <dsp:nvSpPr>
        <dsp:cNvPr id="0" name=""/>
        <dsp:cNvSpPr/>
      </dsp:nvSpPr>
      <dsp:spPr>
        <a:xfrm>
          <a:off x="0" y="605589"/>
          <a:ext cx="107690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155B5-A410-4540-8111-B5807490BBB7}">
      <dsp:nvSpPr>
        <dsp:cNvPr id="0" name=""/>
        <dsp:cNvSpPr/>
      </dsp:nvSpPr>
      <dsp:spPr>
        <a:xfrm>
          <a:off x="0" y="605589"/>
          <a:ext cx="10769008" cy="60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Entry-level positions (Level 1) have 26.1% attrition vs. 5-10% at higher levels </a:t>
          </a:r>
        </a:p>
      </dsp:txBody>
      <dsp:txXfrm>
        <a:off x="0" y="605589"/>
        <a:ext cx="10769008" cy="604702"/>
      </dsp:txXfrm>
    </dsp:sp>
    <dsp:sp modelId="{2C2F018B-B1D8-EB44-855E-94DA9EDB8B4A}">
      <dsp:nvSpPr>
        <dsp:cNvPr id="0" name=""/>
        <dsp:cNvSpPr/>
      </dsp:nvSpPr>
      <dsp:spPr>
        <a:xfrm>
          <a:off x="0" y="1210292"/>
          <a:ext cx="107690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A32E7-28BB-094D-8383-19DDADAFFE1C}">
      <dsp:nvSpPr>
        <dsp:cNvPr id="0" name=""/>
        <dsp:cNvSpPr/>
      </dsp:nvSpPr>
      <dsp:spPr>
        <a:xfrm>
          <a:off x="0" y="1210292"/>
          <a:ext cx="10769008" cy="60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Monthly income correlation with attrition (-0.155)</a:t>
          </a:r>
        </a:p>
      </dsp:txBody>
      <dsp:txXfrm>
        <a:off x="0" y="1210292"/>
        <a:ext cx="10769008" cy="6047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C5E57-615D-404A-9810-186D30F305AB}">
      <dsp:nvSpPr>
        <dsp:cNvPr id="0" name=""/>
        <dsp:cNvSpPr/>
      </dsp:nvSpPr>
      <dsp:spPr>
        <a:xfrm>
          <a:off x="0" y="70860"/>
          <a:ext cx="5424353" cy="8353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Goal: Build models with at least 60% sensitivity and specificity </a:t>
          </a:r>
        </a:p>
      </dsp:txBody>
      <dsp:txXfrm>
        <a:off x="40780" y="111640"/>
        <a:ext cx="5342793" cy="753819"/>
      </dsp:txXfrm>
    </dsp:sp>
    <dsp:sp modelId="{608FEF72-8F5F-8A4A-8A15-385B8AEB5556}">
      <dsp:nvSpPr>
        <dsp:cNvPr id="0" name=""/>
        <dsp:cNvSpPr/>
      </dsp:nvSpPr>
      <dsp:spPr>
        <a:xfrm>
          <a:off x="0" y="966720"/>
          <a:ext cx="5424353" cy="8353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preparation: Train/test split, feature engineering </a:t>
          </a:r>
        </a:p>
      </dsp:txBody>
      <dsp:txXfrm>
        <a:off x="40780" y="1007500"/>
        <a:ext cx="5342793" cy="753819"/>
      </dsp:txXfrm>
    </dsp:sp>
    <dsp:sp modelId="{AB7B1CEE-9CB2-E343-A5EC-AE571641EAAB}">
      <dsp:nvSpPr>
        <dsp:cNvPr id="0" name=""/>
        <dsp:cNvSpPr/>
      </dsp:nvSpPr>
      <dsp:spPr>
        <a:xfrm>
          <a:off x="0" y="1862580"/>
          <a:ext cx="5424353" cy="8353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Models developed: KNN, Naive Bayes, Random Forest, Gradient Boosting </a:t>
          </a:r>
        </a:p>
      </dsp:txBody>
      <dsp:txXfrm>
        <a:off x="40780" y="1903360"/>
        <a:ext cx="5342793" cy="753819"/>
      </dsp:txXfrm>
    </dsp:sp>
    <dsp:sp modelId="{24FA9596-F591-754C-A20C-BD8436E1CC82}">
      <dsp:nvSpPr>
        <dsp:cNvPr id="0" name=""/>
        <dsp:cNvSpPr/>
      </dsp:nvSpPr>
      <dsp:spPr>
        <a:xfrm>
          <a:off x="0" y="2758440"/>
          <a:ext cx="5424353" cy="8353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Optimization technique: ROSE for class imbalance, threshold adjustment</a:t>
          </a:r>
        </a:p>
      </dsp:txBody>
      <dsp:txXfrm>
        <a:off x="40780" y="2799220"/>
        <a:ext cx="5342793" cy="7538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C0D0A-A1BA-7049-99C2-0D644D5C761B}">
      <dsp:nvSpPr>
        <dsp:cNvPr id="0" name=""/>
        <dsp:cNvSpPr/>
      </dsp:nvSpPr>
      <dsp:spPr>
        <a:xfrm>
          <a:off x="0" y="70860"/>
          <a:ext cx="5424353" cy="8353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Comparison of models (table with sensitivity, specificity, accuracy) </a:t>
          </a:r>
        </a:p>
      </dsp:txBody>
      <dsp:txXfrm>
        <a:off x="40780" y="111640"/>
        <a:ext cx="5342793" cy="753819"/>
      </dsp:txXfrm>
    </dsp:sp>
    <dsp:sp modelId="{8DF0925C-24A3-594C-AA1C-1D6390BFCB9D}">
      <dsp:nvSpPr>
        <dsp:cNvPr id="0" name=""/>
        <dsp:cNvSpPr/>
      </dsp:nvSpPr>
      <dsp:spPr>
        <a:xfrm>
          <a:off x="0" y="966720"/>
          <a:ext cx="5424353" cy="8353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Final model: Gradient Boosting with optimized threshold </a:t>
          </a:r>
        </a:p>
      </dsp:txBody>
      <dsp:txXfrm>
        <a:off x="40780" y="1007500"/>
        <a:ext cx="5342793" cy="753819"/>
      </dsp:txXfrm>
    </dsp:sp>
    <dsp:sp modelId="{1C7356BB-1971-5E45-8B67-CB53E32A83DF}">
      <dsp:nvSpPr>
        <dsp:cNvPr id="0" name=""/>
        <dsp:cNvSpPr/>
      </dsp:nvSpPr>
      <dsp:spPr>
        <a:xfrm>
          <a:off x="0" y="1862580"/>
          <a:ext cx="5424353" cy="8353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Performance metrics: 69.1% sensitivity, 69.4% specificity </a:t>
          </a:r>
        </a:p>
      </dsp:txBody>
      <dsp:txXfrm>
        <a:off x="40780" y="1903360"/>
        <a:ext cx="5342793" cy="753819"/>
      </dsp:txXfrm>
    </dsp:sp>
    <dsp:sp modelId="{F87A797B-9B64-3B45-92A5-BFEC4D68735A}">
      <dsp:nvSpPr>
        <dsp:cNvPr id="0" name=""/>
        <dsp:cNvSpPr/>
      </dsp:nvSpPr>
      <dsp:spPr>
        <a:xfrm>
          <a:off x="0" y="2758440"/>
          <a:ext cx="5424353" cy="8353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Visualization: Confusion matrix or ROC curve</a:t>
          </a:r>
        </a:p>
      </dsp:txBody>
      <dsp:txXfrm>
        <a:off x="40780" y="2799220"/>
        <a:ext cx="5342793" cy="7538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20978-9950-5348-9344-09E34E5C96FD}">
      <dsp:nvSpPr>
        <dsp:cNvPr id="0" name=""/>
        <dsp:cNvSpPr/>
      </dsp:nvSpPr>
      <dsp:spPr>
        <a:xfrm>
          <a:off x="662" y="153783"/>
          <a:ext cx="2582394" cy="154943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Without model: $7.25M in replacement costs </a:t>
          </a:r>
        </a:p>
      </dsp:txBody>
      <dsp:txXfrm>
        <a:off x="662" y="153783"/>
        <a:ext cx="2582394" cy="1549436"/>
      </dsp:txXfrm>
    </dsp:sp>
    <dsp:sp modelId="{5BD2BCA5-F8BC-AB4C-9436-B6BFB59D1789}">
      <dsp:nvSpPr>
        <dsp:cNvPr id="0" name=""/>
        <dsp:cNvSpPr/>
      </dsp:nvSpPr>
      <dsp:spPr>
        <a:xfrm>
          <a:off x="2841296" y="153783"/>
          <a:ext cx="2582394" cy="154943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With model: $2.26M in retention incentives + unavoidable replacement costs </a:t>
          </a:r>
        </a:p>
      </dsp:txBody>
      <dsp:txXfrm>
        <a:off x="2841296" y="153783"/>
        <a:ext cx="2582394" cy="1549436"/>
      </dsp:txXfrm>
    </dsp:sp>
    <dsp:sp modelId="{B779E0F7-C590-2D47-9E02-C16880901AA9}">
      <dsp:nvSpPr>
        <dsp:cNvPr id="0" name=""/>
        <dsp:cNvSpPr/>
      </dsp:nvSpPr>
      <dsp:spPr>
        <a:xfrm>
          <a:off x="662" y="1961460"/>
          <a:ext cx="2582394" cy="154943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Net savings: $4.99M (68.8% reduction) </a:t>
          </a:r>
        </a:p>
      </dsp:txBody>
      <dsp:txXfrm>
        <a:off x="662" y="1961460"/>
        <a:ext cx="2582394" cy="1549436"/>
      </dsp:txXfrm>
    </dsp:sp>
    <dsp:sp modelId="{3FF3DD62-9E4A-FA46-A64C-25A6F802EB60}">
      <dsp:nvSpPr>
        <dsp:cNvPr id="0" name=""/>
        <dsp:cNvSpPr/>
      </dsp:nvSpPr>
      <dsp:spPr>
        <a:xfrm>
          <a:off x="2841296" y="1961460"/>
          <a:ext cx="2582394" cy="154943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ROI remains consistent across different replacement cost scenarios</a:t>
          </a:r>
        </a:p>
      </dsp:txBody>
      <dsp:txXfrm>
        <a:off x="2841296" y="1961460"/>
        <a:ext cx="2582394" cy="15494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8137F-13F4-4B44-AD5B-4CD896B5EB83}">
      <dsp:nvSpPr>
        <dsp:cNvPr id="0" name=""/>
        <dsp:cNvSpPr/>
      </dsp:nvSpPr>
      <dsp:spPr>
        <a:xfrm rot="5400000">
          <a:off x="3335691" y="-1292872"/>
          <a:ext cx="705737" cy="347158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Target retention efforts at employees working overtime </a:t>
          </a:r>
        </a:p>
      </dsp:txBody>
      <dsp:txXfrm rot="-5400000">
        <a:off x="1952768" y="124502"/>
        <a:ext cx="3437134" cy="636835"/>
      </dsp:txXfrm>
    </dsp:sp>
    <dsp:sp modelId="{70A24FE7-C3D0-2648-990C-E1EA3919CF8C}">
      <dsp:nvSpPr>
        <dsp:cNvPr id="0" name=""/>
        <dsp:cNvSpPr/>
      </dsp:nvSpPr>
      <dsp:spPr>
        <a:xfrm>
          <a:off x="0" y="1834"/>
          <a:ext cx="1952767" cy="8821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Target</a:t>
          </a:r>
        </a:p>
      </dsp:txBody>
      <dsp:txXfrm>
        <a:off x="43064" y="44898"/>
        <a:ext cx="1866639" cy="796043"/>
      </dsp:txXfrm>
    </dsp:sp>
    <dsp:sp modelId="{C31B1CF9-56F3-7543-B4D0-CFFBC76B22CD}">
      <dsp:nvSpPr>
        <dsp:cNvPr id="0" name=""/>
        <dsp:cNvSpPr/>
      </dsp:nvSpPr>
      <dsp:spPr>
        <a:xfrm rot="5400000">
          <a:off x="3335691" y="-366592"/>
          <a:ext cx="705737" cy="3471585"/>
        </a:xfrm>
        <a:prstGeom prst="round2SameRect">
          <a:avLst/>
        </a:prstGeom>
        <a:solidFill>
          <a:schemeClr val="accent5">
            <a:tint val="40000"/>
            <a:alpha val="90000"/>
            <a:hueOff val="2755697"/>
            <a:satOff val="-19647"/>
            <a:lumOff val="-178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2755697"/>
              <a:satOff val="-19647"/>
              <a:lumOff val="-17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Develop special programs for employees with fewer years of experience </a:t>
          </a:r>
        </a:p>
      </dsp:txBody>
      <dsp:txXfrm rot="-5400000">
        <a:off x="1952768" y="1050782"/>
        <a:ext cx="3437134" cy="636835"/>
      </dsp:txXfrm>
    </dsp:sp>
    <dsp:sp modelId="{04A227C8-1A59-B049-901A-5AF31FEC1F82}">
      <dsp:nvSpPr>
        <dsp:cNvPr id="0" name=""/>
        <dsp:cNvSpPr/>
      </dsp:nvSpPr>
      <dsp:spPr>
        <a:xfrm>
          <a:off x="0" y="928114"/>
          <a:ext cx="1952767" cy="882171"/>
        </a:xfrm>
        <a:prstGeom prst="roundRect">
          <a:avLst/>
        </a:prstGeom>
        <a:solidFill>
          <a:schemeClr val="accent5">
            <a:hueOff val="3003598"/>
            <a:satOff val="-7513"/>
            <a:lumOff val="-8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Develop</a:t>
          </a:r>
        </a:p>
      </dsp:txBody>
      <dsp:txXfrm>
        <a:off x="43064" y="971178"/>
        <a:ext cx="1866639" cy="796043"/>
      </dsp:txXfrm>
    </dsp:sp>
    <dsp:sp modelId="{34B4D8CB-963C-B743-A310-962E6E3D3F46}">
      <dsp:nvSpPr>
        <dsp:cNvPr id="0" name=""/>
        <dsp:cNvSpPr/>
      </dsp:nvSpPr>
      <dsp:spPr>
        <a:xfrm rot="5400000">
          <a:off x="3335691" y="559687"/>
          <a:ext cx="705737" cy="3471585"/>
        </a:xfrm>
        <a:prstGeom prst="round2SameRect">
          <a:avLst/>
        </a:prstGeom>
        <a:solidFill>
          <a:schemeClr val="accent5">
            <a:tint val="40000"/>
            <a:alpha val="90000"/>
            <a:hueOff val="5511394"/>
            <a:satOff val="-39295"/>
            <a:lumOff val="-35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5511394"/>
              <a:satOff val="-39295"/>
              <a:lumOff val="-35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Review compensation and advancement for entry-level positions </a:t>
          </a:r>
        </a:p>
      </dsp:txBody>
      <dsp:txXfrm rot="-5400000">
        <a:off x="1952768" y="1977062"/>
        <a:ext cx="3437134" cy="636835"/>
      </dsp:txXfrm>
    </dsp:sp>
    <dsp:sp modelId="{D8738173-1EB0-5D4D-88A9-D803A475D221}">
      <dsp:nvSpPr>
        <dsp:cNvPr id="0" name=""/>
        <dsp:cNvSpPr/>
      </dsp:nvSpPr>
      <dsp:spPr>
        <a:xfrm>
          <a:off x="0" y="1854394"/>
          <a:ext cx="1952767" cy="882171"/>
        </a:xfrm>
        <a:prstGeom prst="roundRect">
          <a:avLst/>
        </a:prstGeom>
        <a:solidFill>
          <a:schemeClr val="accent5">
            <a:hueOff val="6007196"/>
            <a:satOff val="-15026"/>
            <a:lumOff val="-163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Review</a:t>
          </a:r>
        </a:p>
      </dsp:txBody>
      <dsp:txXfrm>
        <a:off x="43064" y="1897458"/>
        <a:ext cx="1866639" cy="796043"/>
      </dsp:txXfrm>
    </dsp:sp>
    <dsp:sp modelId="{AA754B17-6664-2446-886A-0FEFC5F6603C}">
      <dsp:nvSpPr>
        <dsp:cNvPr id="0" name=""/>
        <dsp:cNvSpPr/>
      </dsp:nvSpPr>
      <dsp:spPr>
        <a:xfrm rot="5400000">
          <a:off x="3335691" y="1485968"/>
          <a:ext cx="705737" cy="3471585"/>
        </a:xfrm>
        <a:prstGeom prst="round2SameRect">
          <a:avLst/>
        </a:prstGeom>
        <a:solidFill>
          <a:schemeClr val="accent5">
            <a:tint val="40000"/>
            <a:alpha val="90000"/>
            <a:hueOff val="8267090"/>
            <a:satOff val="-58942"/>
            <a:lumOff val="-533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8267090"/>
              <a:satOff val="-58942"/>
              <a:lumOff val="-53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Implement prediction model to guide proactive retention efforts</a:t>
          </a:r>
        </a:p>
      </dsp:txBody>
      <dsp:txXfrm rot="-5400000">
        <a:off x="1952768" y="2903343"/>
        <a:ext cx="3437134" cy="636835"/>
      </dsp:txXfrm>
    </dsp:sp>
    <dsp:sp modelId="{8005565F-A2FC-D04A-B9A1-410976212CC5}">
      <dsp:nvSpPr>
        <dsp:cNvPr id="0" name=""/>
        <dsp:cNvSpPr/>
      </dsp:nvSpPr>
      <dsp:spPr>
        <a:xfrm>
          <a:off x="0" y="2780675"/>
          <a:ext cx="1952767" cy="882171"/>
        </a:xfrm>
        <a:prstGeom prst="roundRect">
          <a:avLst/>
        </a:prstGeom>
        <a:solidFill>
          <a:schemeClr val="accent5">
            <a:hueOff val="9010794"/>
            <a:satOff val="-22539"/>
            <a:lumOff val="-245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Implement</a:t>
          </a:r>
        </a:p>
      </dsp:txBody>
      <dsp:txXfrm>
        <a:off x="43064" y="2823739"/>
        <a:ext cx="1866639" cy="7960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AAC0B-3C25-7D47-9B1B-EA2B6C91D2A0}">
      <dsp:nvSpPr>
        <dsp:cNvPr id="0" name=""/>
        <dsp:cNvSpPr/>
      </dsp:nvSpPr>
      <dsp:spPr>
        <a:xfrm>
          <a:off x="0" y="420510"/>
          <a:ext cx="5424353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Steps to operationalize the model </a:t>
          </a:r>
        </a:p>
      </dsp:txBody>
      <dsp:txXfrm>
        <a:off x="31613" y="452123"/>
        <a:ext cx="5361127" cy="584369"/>
      </dsp:txXfrm>
    </dsp:sp>
    <dsp:sp modelId="{844EEC0C-FD4D-A940-AFA0-3175DCC5C3C3}">
      <dsp:nvSpPr>
        <dsp:cNvPr id="0" name=""/>
        <dsp:cNvSpPr/>
      </dsp:nvSpPr>
      <dsp:spPr>
        <a:xfrm>
          <a:off x="0" y="1145865"/>
          <a:ext cx="5424353" cy="647595"/>
        </a:xfrm>
        <a:prstGeom prst="roundRect">
          <a:avLst/>
        </a:prstGeom>
        <a:solidFill>
          <a:schemeClr val="accent5">
            <a:hueOff val="3003598"/>
            <a:satOff val="-7513"/>
            <a:lumOff val="-8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Timeline for implementation </a:t>
          </a:r>
        </a:p>
      </dsp:txBody>
      <dsp:txXfrm>
        <a:off x="31613" y="1177478"/>
        <a:ext cx="5361127" cy="584369"/>
      </dsp:txXfrm>
    </dsp:sp>
    <dsp:sp modelId="{95668965-6FD6-6249-A4A3-57EE14DCE3A2}">
      <dsp:nvSpPr>
        <dsp:cNvPr id="0" name=""/>
        <dsp:cNvSpPr/>
      </dsp:nvSpPr>
      <dsp:spPr>
        <a:xfrm>
          <a:off x="0" y="1871220"/>
          <a:ext cx="5424353" cy="647595"/>
        </a:xfrm>
        <a:prstGeom prst="roundRect">
          <a:avLst/>
        </a:prstGeom>
        <a:solidFill>
          <a:schemeClr val="accent5">
            <a:hueOff val="6007196"/>
            <a:satOff val="-15026"/>
            <a:lumOff val="-163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Monitoring and evaluation plan </a:t>
          </a:r>
        </a:p>
      </dsp:txBody>
      <dsp:txXfrm>
        <a:off x="31613" y="1902833"/>
        <a:ext cx="5361127" cy="584369"/>
      </dsp:txXfrm>
    </dsp:sp>
    <dsp:sp modelId="{843D98BD-FA2F-3B47-9F8E-1A9F0978C7EC}">
      <dsp:nvSpPr>
        <dsp:cNvPr id="0" name=""/>
        <dsp:cNvSpPr/>
      </dsp:nvSpPr>
      <dsp:spPr>
        <a:xfrm>
          <a:off x="0" y="2596575"/>
          <a:ext cx="5424353" cy="647595"/>
        </a:xfrm>
        <a:prstGeom prst="roundRect">
          <a:avLst/>
        </a:prstGeom>
        <a:solidFill>
          <a:schemeClr val="accent5">
            <a:hueOff val="9010794"/>
            <a:satOff val="-22539"/>
            <a:lumOff val="-245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Expected outcomes</a:t>
          </a:r>
        </a:p>
      </dsp:txBody>
      <dsp:txXfrm>
        <a:off x="31613" y="2628188"/>
        <a:ext cx="5361127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4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11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3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8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7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4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1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8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7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21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jarocha@smu.ed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jonx0037/ds6306-projec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A6E1B-D2F7-9C1D-CD41-0EF085F775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17" b="9914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4444" y="1066800"/>
            <a:ext cx="468299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90A82-071F-C842-A1B0-A5944C71D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818" y="1562101"/>
            <a:ext cx="3905203" cy="2738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Employee Attrition Analysis for Frito 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54F6D-0DEA-5275-707F-A2756DE4C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818" y="4321622"/>
            <a:ext cx="3816351" cy="9418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700"/>
              <a:t>Identifying Key Factors and Predictive Models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0800000" flipV="1">
            <a:off x="305077" y="1063752"/>
            <a:ext cx="0" cy="47274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EF4736B-CF9E-6A33-0D0F-F92DC5A034B0}"/>
              </a:ext>
            </a:extLst>
          </p:cNvPr>
          <p:cNvSpPr txBox="1"/>
          <p:nvPr/>
        </p:nvSpPr>
        <p:spPr>
          <a:xfrm>
            <a:off x="7848600" y="4547873"/>
            <a:ext cx="3432350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Jonathan A. Rocha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March 3, 2025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MSDS 6306: Doing Data Science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Picture 6" descr="A logo with a yellow circle and a red ribbon&#10;&#10;AI-generated content may be incorrect.">
            <a:extLst>
              <a:ext uri="{FF2B5EF4-FFF2-40B4-BE49-F238E27FC236}">
                <a16:creationId xmlns:a16="http://schemas.microsoft.com/office/drawing/2014/main" id="{E1422F26-42F4-F466-63EB-13DF5BF05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1063752"/>
            <a:ext cx="4081742" cy="269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47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E7F8BE-E9DB-CBA7-07A5-FA7D1A04D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68DE6-3AF9-D4A8-D358-28A342DA2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657" y="1371600"/>
            <a:ext cx="5424353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Model Performance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9074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id="{A254B53B-99FF-5C36-99FF-06919F680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8220"/>
              </p:ext>
            </p:extLst>
          </p:nvPr>
        </p:nvGraphicFramePr>
        <p:xfrm>
          <a:off x="6106656" y="2633236"/>
          <a:ext cx="5424353" cy="3664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101DC01-BEBF-F0C8-9410-4692E48FA5B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9912" r="42804" b="-1"/>
          <a:stretch/>
        </p:blipFill>
        <p:spPr>
          <a:xfrm>
            <a:off x="0" y="10"/>
            <a:ext cx="4857871" cy="6857990"/>
          </a:xfrm>
          <a:prstGeom prst="rect">
            <a:avLst/>
          </a:prstGeom>
        </p:spPr>
      </p:pic>
      <p:pic>
        <p:nvPicPr>
          <p:cNvPr id="3" name="Picture 2" descr="A logo with a yellow circle and a red ribbon&#10;&#10;AI-generated content may be incorrect.">
            <a:extLst>
              <a:ext uri="{FF2B5EF4-FFF2-40B4-BE49-F238E27FC236}">
                <a16:creationId xmlns:a16="http://schemas.microsoft.com/office/drawing/2014/main" id="{270C616A-0E21-9BE3-2BEC-9229BAD37CD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974" r="-1" b="-1"/>
          <a:stretch/>
        </p:blipFill>
        <p:spPr>
          <a:xfrm>
            <a:off x="209808" y="132114"/>
            <a:ext cx="1847592" cy="119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91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286902-946C-5F18-D56F-6679B86E7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1DE95-75AE-667B-AB11-7A166A02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657" y="1371600"/>
            <a:ext cx="5424353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Cost-Benefit Analysis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9074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extBox 3">
            <a:extLst>
              <a:ext uri="{FF2B5EF4-FFF2-40B4-BE49-F238E27FC236}">
                <a16:creationId xmlns:a16="http://schemas.microsoft.com/office/drawing/2014/main" id="{A6C813CA-B3A4-03EE-F7BF-99BCE9D8F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8595961"/>
              </p:ext>
            </p:extLst>
          </p:nvPr>
        </p:nvGraphicFramePr>
        <p:xfrm>
          <a:off x="6106656" y="2633236"/>
          <a:ext cx="5424353" cy="3664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B0B70E5-BCEC-8E93-E732-B574BE55702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9912" r="42804" b="-1"/>
          <a:stretch/>
        </p:blipFill>
        <p:spPr>
          <a:xfrm>
            <a:off x="0" y="10"/>
            <a:ext cx="4857871" cy="6857990"/>
          </a:xfrm>
          <a:prstGeom prst="rect">
            <a:avLst/>
          </a:prstGeom>
        </p:spPr>
      </p:pic>
      <p:pic>
        <p:nvPicPr>
          <p:cNvPr id="6" name="Picture 5" descr="A logo with a yellow circle and a red ribbon&#10;&#10;AI-generated content may be incorrect.">
            <a:extLst>
              <a:ext uri="{FF2B5EF4-FFF2-40B4-BE49-F238E27FC236}">
                <a16:creationId xmlns:a16="http://schemas.microsoft.com/office/drawing/2014/main" id="{3F8E1D8E-6874-A882-3CB0-F03D6D2EF6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757844" cy="11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B14C33-3A33-DDF4-A8FA-D6D5353B2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EC2F3-0DBA-954C-59D6-3DDD88C90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657" y="1371600"/>
            <a:ext cx="5424353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Recommendations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9074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id="{340AF24C-ADA3-D865-DC48-CB285959E1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1661483"/>
              </p:ext>
            </p:extLst>
          </p:nvPr>
        </p:nvGraphicFramePr>
        <p:xfrm>
          <a:off x="6106656" y="2633236"/>
          <a:ext cx="5424353" cy="3664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AB3EDE4-D2E2-A719-DA4E-FE80B334E73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9912" r="42804" b="-1"/>
          <a:stretch/>
        </p:blipFill>
        <p:spPr>
          <a:xfrm>
            <a:off x="0" y="10"/>
            <a:ext cx="4857871" cy="6857990"/>
          </a:xfrm>
          <a:prstGeom prst="rect">
            <a:avLst/>
          </a:prstGeom>
        </p:spPr>
      </p:pic>
      <p:pic>
        <p:nvPicPr>
          <p:cNvPr id="4" name="Picture 3" descr="A logo with a yellow circle and a red ribbon&#10;&#10;AI-generated content may be incorrect.">
            <a:extLst>
              <a:ext uri="{FF2B5EF4-FFF2-40B4-BE49-F238E27FC236}">
                <a16:creationId xmlns:a16="http://schemas.microsoft.com/office/drawing/2014/main" id="{9D67332F-00A6-E2BA-B0C0-9526275355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757844" cy="11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6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5687C1-7EB9-51AD-7CFB-67ABCDCB8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807EE-C032-7778-340C-57B5010999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84" r="2" b="256"/>
          <a:stretch/>
        </p:blipFill>
        <p:spPr>
          <a:xfrm>
            <a:off x="-1" y="11575"/>
            <a:ext cx="11531010" cy="6858000"/>
          </a:xfrm>
          <a:prstGeom prst="rect">
            <a:avLst/>
          </a:prstGeom>
        </p:spPr>
      </p:pic>
      <p:pic>
        <p:nvPicPr>
          <p:cNvPr id="3" name="Picture 2" descr="A logo with a yellow circle and a red ribbon&#10;&#10;AI-generated content may be incorrect.">
            <a:extLst>
              <a:ext uri="{FF2B5EF4-FFF2-40B4-BE49-F238E27FC236}">
                <a16:creationId xmlns:a16="http://schemas.microsoft.com/office/drawing/2014/main" id="{7897D20A-09F4-C0CE-51B2-B3649C12D6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74" r="-1" b="-1"/>
          <a:stretch/>
        </p:blipFill>
        <p:spPr>
          <a:xfrm>
            <a:off x="583577" y="273547"/>
            <a:ext cx="1698322" cy="10980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22C873-3373-C6C1-0E13-A6C7D661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657" y="1371600"/>
            <a:ext cx="5424353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Implementation Strategy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9074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id="{EB17B955-1FB7-1A58-D84C-5E2BB267E1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7030034"/>
              </p:ext>
            </p:extLst>
          </p:nvPr>
        </p:nvGraphicFramePr>
        <p:xfrm>
          <a:off x="6106656" y="2633236"/>
          <a:ext cx="5424353" cy="3664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9401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4F69B1-6774-DC06-ACBD-6993C463B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B791C-15E8-6C41-5BFF-C2C3D5479D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12" r="42804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E12A13-8AFB-5F8A-37ED-BC1D6790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Thank You / 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A0976-71DB-20EB-8F1A-43691C0EF6DA}"/>
              </a:ext>
            </a:extLst>
          </p:cNvPr>
          <p:cNvSpPr txBox="1"/>
          <p:nvPr/>
        </p:nvSpPr>
        <p:spPr>
          <a:xfrm>
            <a:off x="5496821" y="2633236"/>
            <a:ext cx="6034187" cy="366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000" dirty="0"/>
              <a:t> For further questions or comments: </a:t>
            </a:r>
            <a:r>
              <a:rPr lang="en-US" sz="2000" dirty="0">
                <a:hlinkClick r:id="rId3"/>
              </a:rPr>
              <a:t>jarocha@smu.edu</a:t>
            </a:r>
            <a:endParaRPr lang="en-US" sz="2000" dirty="0"/>
          </a:p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000" dirty="0"/>
              <a:t> Link to repository used for analysis: </a:t>
            </a:r>
            <a:r>
              <a:rPr lang="en-US" sz="2000" dirty="0">
                <a:hlinkClick r:id="rId4"/>
              </a:rPr>
              <a:t>https://github.com/jonx0037/ds6306-project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711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149829-928D-35CC-7FAD-56E770D36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DB582-BCDD-BCA2-F917-D5363737ED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12" r="42804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31A214-6480-C6A3-96AB-94C578EF869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496821" y="1371600"/>
            <a:ext cx="6034187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93B2D-A0D9-A76C-86EB-FCF87A3FD35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496821" y="2633236"/>
            <a:ext cx="6034187" cy="36646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Problem: High cost of employee turnover (50-400% of annual salary)</a:t>
            </a:r>
          </a:p>
          <a:p>
            <a:pPr>
              <a:lnSpc>
                <a:spcPct val="110000"/>
              </a:lnSpc>
            </a:pPr>
            <a:r>
              <a:rPr lang="en-US" dirty="0"/>
              <a:t>Approach: Data analysis and predictive modeling to identify at-risk employees </a:t>
            </a:r>
          </a:p>
          <a:p>
            <a:pPr>
              <a:lnSpc>
                <a:spcPct val="110000"/>
              </a:lnSpc>
            </a:pPr>
            <a:r>
              <a:rPr lang="en-US" dirty="0"/>
              <a:t>Key findings: Top 3 factors driving attrition </a:t>
            </a:r>
          </a:p>
          <a:p>
            <a:pPr>
              <a:lnSpc>
                <a:spcPct val="110000"/>
              </a:lnSpc>
            </a:pPr>
            <a:r>
              <a:rPr lang="en-US" dirty="0"/>
              <a:t>Results: Predictive model with &gt;60% sensitivity and specificity </a:t>
            </a:r>
          </a:p>
          <a:p>
            <a:pPr>
              <a:lnSpc>
                <a:spcPct val="110000"/>
              </a:lnSpc>
            </a:pPr>
            <a:r>
              <a:rPr lang="en-US" dirty="0"/>
              <a:t>Value: Potential cost savings of approximately $5 million (69% reduction)</a:t>
            </a:r>
          </a:p>
        </p:txBody>
      </p:sp>
      <p:pic>
        <p:nvPicPr>
          <p:cNvPr id="6" name="Picture 5" descr="A logo with a yellow circle and a red ribbon&#10;&#10;AI-generated content may be incorrect.">
            <a:extLst>
              <a:ext uri="{FF2B5EF4-FFF2-40B4-BE49-F238E27FC236}">
                <a16:creationId xmlns:a16="http://schemas.microsoft.com/office/drawing/2014/main" id="{0E166AF6-AD24-D443-1FC4-108DBD175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44" y="387350"/>
            <a:ext cx="1492250" cy="98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7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61AF4A-E7F6-5B8B-6B81-1150A51F6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40C0D-38DA-953B-961D-2050F264CF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537" b="-1"/>
          <a:stretch/>
        </p:blipFill>
        <p:spPr>
          <a:xfrm>
            <a:off x="20" y="10"/>
            <a:ext cx="69311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AB441B-BCBB-360B-A7BC-7BA737553E9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537528" y="1032764"/>
            <a:ext cx="4308672" cy="3224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Attrition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225EA-27C5-AFD8-0541-D1CF32B6128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535756" y="5046281"/>
            <a:ext cx="4308672" cy="1172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1800" b="1" cap="all" spc="300"/>
              <a:t>Overall attrition rate: 16.1% (140 of 870 employees) 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A391F1-4B2C-521B-F6A5-52C74B30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logo with a yellow circle and a red ribbon&#10;&#10;AI-generated content may be incorrect.">
            <a:extLst>
              <a:ext uri="{FF2B5EF4-FFF2-40B4-BE49-F238E27FC236}">
                <a16:creationId xmlns:a16="http://schemas.microsoft.com/office/drawing/2014/main" id="{E1D41A42-BEE6-626B-43DD-DF8A7646E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44" y="387350"/>
            <a:ext cx="1492250" cy="98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8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50FB99-6867-6C40-1E96-FBBD1BE90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4FA82-00B6-6C68-5764-EFDE2DA8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12" r="42804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CE91F4A-C33D-7D00-F391-5570F78922F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496821" y="1371600"/>
            <a:ext cx="6034187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Exploratory Analysis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0FE88-9E15-31CA-FCB0-3AF05B8459E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496821" y="2633236"/>
            <a:ext cx="6034187" cy="36646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 cleaning and preparation steps </a:t>
            </a:r>
          </a:p>
          <a:p>
            <a:r>
              <a:rPr lang="en-US" dirty="0"/>
              <a:t>Variables examined </a:t>
            </a:r>
          </a:p>
          <a:p>
            <a:r>
              <a:rPr lang="en-US" dirty="0"/>
              <a:t>Analysis methods </a:t>
            </a:r>
          </a:p>
          <a:p>
            <a:r>
              <a:rPr lang="en-US" dirty="0"/>
              <a:t>Brief note on feature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1DBF4-0E80-083E-8C64-AD893029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5021" y="387350"/>
            <a:ext cx="1487059" cy="98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5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5090A3-9E99-FE75-3DE4-5F7C6E403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E7DEE4-D6B6-44C1-0FB6-9D009C232B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12" r="42804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222890-E7FC-4511-6BE8-4F71DC75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Top Factors Driving Attrition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DEF70-2FD3-5CC7-3E4D-4270B153E34D}"/>
              </a:ext>
            </a:extLst>
          </p:cNvPr>
          <p:cNvSpPr txBox="1"/>
          <p:nvPr/>
        </p:nvSpPr>
        <p:spPr>
          <a:xfrm>
            <a:off x="762000" y="2516386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Factor #1 - Overtime</a:t>
            </a:r>
          </a:p>
        </p:txBody>
      </p:sp>
      <p:pic>
        <p:nvPicPr>
          <p:cNvPr id="3" name="Picture 2" descr="A logo with a yellow circle and a red ribbon&#10;&#10;AI-generated content may be incorrect.">
            <a:extLst>
              <a:ext uri="{FF2B5EF4-FFF2-40B4-BE49-F238E27FC236}">
                <a16:creationId xmlns:a16="http://schemas.microsoft.com/office/drawing/2014/main" id="{9D0452F1-6E02-3F7F-95D5-77F52FBD5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456" y="-16429"/>
            <a:ext cx="1757844" cy="1159429"/>
          </a:xfrm>
          <a:prstGeom prst="rect">
            <a:avLst/>
          </a:prstGeom>
        </p:spPr>
      </p:pic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460863B4-6B66-D2FD-40C1-BB2B2B0A11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4079838"/>
              </p:ext>
            </p:extLst>
          </p:nvPr>
        </p:nvGraphicFramePr>
        <p:xfrm>
          <a:off x="762001" y="3417163"/>
          <a:ext cx="10769008" cy="1569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6270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6F9AD8-A51A-7B69-C0CE-802BDD544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1F229-1791-83C5-9271-A3E853B2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12" r="42804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F38301-D87B-894F-C8F2-B3744D44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Top Factors Driving Attrition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CB9EB-6265-8EAE-EA23-12261FB4DF02}"/>
              </a:ext>
            </a:extLst>
          </p:cNvPr>
          <p:cNvSpPr txBox="1"/>
          <p:nvPr/>
        </p:nvSpPr>
        <p:spPr>
          <a:xfrm>
            <a:off x="762000" y="2516386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Factor #2 - Total Working Years</a:t>
            </a:r>
          </a:p>
        </p:txBody>
      </p:sp>
      <p:pic>
        <p:nvPicPr>
          <p:cNvPr id="3" name="Picture 2" descr="A logo with a yellow circle and a red ribbon&#10;&#10;AI-generated content may be incorrect.">
            <a:extLst>
              <a:ext uri="{FF2B5EF4-FFF2-40B4-BE49-F238E27FC236}">
                <a16:creationId xmlns:a16="http://schemas.microsoft.com/office/drawing/2014/main" id="{784DAE5A-FFC5-391F-914A-7ACD1B9F8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456" y="-16429"/>
            <a:ext cx="1757844" cy="1159429"/>
          </a:xfrm>
          <a:prstGeom prst="rect">
            <a:avLst/>
          </a:prstGeom>
        </p:spPr>
      </p:pic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3F5F48D7-6046-8F61-58CD-716AC54987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7811073"/>
              </p:ext>
            </p:extLst>
          </p:nvPr>
        </p:nvGraphicFramePr>
        <p:xfrm>
          <a:off x="701039" y="3768038"/>
          <a:ext cx="10769008" cy="1815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406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8D59B4-2E55-1FE8-A639-0C03B9D2D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B14942-2776-32EA-7B65-3086D4FE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12" r="42804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997F8D-CCF4-0EDA-F9BF-CC69483F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Top Factors Driving Attrition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A3744-35A2-925A-35E1-758896795954}"/>
              </a:ext>
            </a:extLst>
          </p:cNvPr>
          <p:cNvSpPr txBox="1"/>
          <p:nvPr/>
        </p:nvSpPr>
        <p:spPr>
          <a:xfrm>
            <a:off x="762000" y="2516386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Factor #3 - Job Level/Income</a:t>
            </a:r>
          </a:p>
        </p:txBody>
      </p:sp>
      <p:pic>
        <p:nvPicPr>
          <p:cNvPr id="3" name="Picture 2" descr="A logo with a yellow circle and a red ribbon&#10;&#10;AI-generated content may be incorrect.">
            <a:extLst>
              <a:ext uri="{FF2B5EF4-FFF2-40B4-BE49-F238E27FC236}">
                <a16:creationId xmlns:a16="http://schemas.microsoft.com/office/drawing/2014/main" id="{3146DEAB-C4A1-1B71-F40E-A48A6F0EA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456" y="-16429"/>
            <a:ext cx="1757844" cy="1159429"/>
          </a:xfrm>
          <a:prstGeom prst="rect">
            <a:avLst/>
          </a:prstGeom>
        </p:spPr>
      </p:pic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0D5A21E7-5298-6B2C-BF5C-B61FF14898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9181374"/>
              </p:ext>
            </p:extLst>
          </p:nvPr>
        </p:nvGraphicFramePr>
        <p:xfrm>
          <a:off x="762000" y="3962400"/>
          <a:ext cx="10769008" cy="1815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7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7B33D4-ECF1-62A7-1815-CDB3B9501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33D06-EBD3-2293-819D-CF84E19D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657" y="1371600"/>
            <a:ext cx="5424353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Additional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EA8E0-2D7B-ED50-8810-C7ED3BEDD47C}"/>
              </a:ext>
            </a:extLst>
          </p:cNvPr>
          <p:cNvSpPr txBox="1"/>
          <p:nvPr/>
        </p:nvSpPr>
        <p:spPr>
          <a:xfrm>
            <a:off x="6106656" y="2633236"/>
            <a:ext cx="5424353" cy="366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/>
              <a:t>Brief mention of other notable factors: 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/>
              <a:t> Marital status (singles have higher attrition)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/>
              <a:t> Work-life balance (poor balance increases attrition)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/>
              <a:t> Job roles (Sales Representatives have highest attrition at 45.3%)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9074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ogo with a yellow circle and a red ribbon&#10;&#10;AI-generated content may be incorrect.">
            <a:extLst>
              <a:ext uri="{FF2B5EF4-FFF2-40B4-BE49-F238E27FC236}">
                <a16:creationId xmlns:a16="http://schemas.microsoft.com/office/drawing/2014/main" id="{AB68F0DE-BDF6-A192-7C10-F5DFFCEAD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456" y="-16429"/>
            <a:ext cx="1757844" cy="1159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B042F5-B0DA-2A62-3E5D-CFED23E293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12" r="42804" b="-1"/>
          <a:stretch/>
        </p:blipFill>
        <p:spPr>
          <a:xfrm>
            <a:off x="0" y="10"/>
            <a:ext cx="485787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4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D87E1B-41A4-8469-1436-CA1210DB7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37DDB-0E4F-0E5D-C89C-128DB0AE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657" y="1371600"/>
            <a:ext cx="5424353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Modeling Approach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9074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extBox 3">
            <a:extLst>
              <a:ext uri="{FF2B5EF4-FFF2-40B4-BE49-F238E27FC236}">
                <a16:creationId xmlns:a16="http://schemas.microsoft.com/office/drawing/2014/main" id="{C9EE8943-973C-573F-5C9F-95A4BF07C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9346373"/>
              </p:ext>
            </p:extLst>
          </p:nvPr>
        </p:nvGraphicFramePr>
        <p:xfrm>
          <a:off x="6106656" y="2633236"/>
          <a:ext cx="5424353" cy="3664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7F039CF-D81C-1280-CCC1-7F674249649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9912" r="42804" b="-1"/>
          <a:stretch/>
        </p:blipFill>
        <p:spPr>
          <a:xfrm>
            <a:off x="0" y="10"/>
            <a:ext cx="4857871" cy="6857990"/>
          </a:xfrm>
          <a:prstGeom prst="rect">
            <a:avLst/>
          </a:prstGeom>
        </p:spPr>
      </p:pic>
      <p:pic>
        <p:nvPicPr>
          <p:cNvPr id="6" name="Picture 5" descr="A logo with a yellow circle and a red ribbon&#10;&#10;AI-generated content may be incorrect.">
            <a:extLst>
              <a:ext uri="{FF2B5EF4-FFF2-40B4-BE49-F238E27FC236}">
                <a16:creationId xmlns:a16="http://schemas.microsoft.com/office/drawing/2014/main" id="{27B6E078-090A-FAD5-444C-292EED5DCF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757844" cy="11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7857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488</Words>
  <Application>Microsoft Macintosh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Grandview Display</vt:lpstr>
      <vt:lpstr>DashVTI</vt:lpstr>
      <vt:lpstr>Employee Attrition Analysis for Frito Lay</vt:lpstr>
      <vt:lpstr>Executive Summary</vt:lpstr>
      <vt:lpstr>Attrition Overview</vt:lpstr>
      <vt:lpstr>Exploratory Analysis Approach</vt:lpstr>
      <vt:lpstr>Top Factors Driving Attrition</vt:lpstr>
      <vt:lpstr>Top Factors Driving Attrition</vt:lpstr>
      <vt:lpstr>Top Factors Driving Attrition</vt:lpstr>
      <vt:lpstr>Additional Insights</vt:lpstr>
      <vt:lpstr>Modeling Approach</vt:lpstr>
      <vt:lpstr>Model Performance</vt:lpstr>
      <vt:lpstr>Cost-Benefit Analysis</vt:lpstr>
      <vt:lpstr>Recommendations</vt:lpstr>
      <vt:lpstr>Implementation Strategy</vt:lpstr>
      <vt:lpstr>Thank You /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Rocha, Jonathan</dc:creator>
  <cp:lastModifiedBy>Rocha, Jonathan</cp:lastModifiedBy>
  <cp:revision>10</cp:revision>
  <dcterms:created xsi:type="dcterms:W3CDTF">2025-03-04T00:38:40Z</dcterms:created>
  <dcterms:modified xsi:type="dcterms:W3CDTF">2025-03-04T01:43:31Z</dcterms:modified>
</cp:coreProperties>
</file>