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8"/>
    <p:restoredTop sz="94671"/>
  </p:normalViewPr>
  <p:slideViewPr>
    <p:cSldViewPr>
      <p:cViewPr varScale="1">
        <p:scale>
          <a:sx n="116" d="100"/>
          <a:sy n="116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8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1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A6E1B-D2F7-9C1D-CD41-0EF085F7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7" b="991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90A82-071F-C842-A1B0-A5944C71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Attrition Analysis for Frito 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54F6D-0DEA-5275-707F-A2756DE4C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9418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700"/>
              <a:t>Identifying Key Factors and Predictive Models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4736B-CF9E-6A33-0D0F-F92DC5A034B0}"/>
              </a:ext>
            </a:extLst>
          </p:cNvPr>
          <p:cNvSpPr txBox="1"/>
          <p:nvPr/>
        </p:nvSpPr>
        <p:spPr>
          <a:xfrm>
            <a:off x="7848600" y="4547873"/>
            <a:ext cx="3432350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Jonathan A. Rocha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March 3, 2025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MSDS 6306: Doing Data Science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64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149829-928D-35CC-7FAD-56E770D36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DB582-BCDD-BCA2-F917-D5363737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31A214-6480-C6A3-96AB-94C578EF869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93B2D-A0D9-A76C-86EB-FCF87A3FD35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Problem: High cost of employee turnover (50-400% of annual salary)</a:t>
            </a:r>
          </a:p>
          <a:p>
            <a:pPr>
              <a:lnSpc>
                <a:spcPct val="110000"/>
              </a:lnSpc>
            </a:pPr>
            <a:r>
              <a:rPr lang="en-US" dirty="0"/>
              <a:t>Approach: Data analysis and predictive modeling to identify at-risk employees </a:t>
            </a:r>
          </a:p>
          <a:p>
            <a:pPr>
              <a:lnSpc>
                <a:spcPct val="110000"/>
              </a:lnSpc>
            </a:pPr>
            <a:r>
              <a:rPr lang="en-US" dirty="0"/>
              <a:t>Key findings: Top 3 factors driving attrition </a:t>
            </a:r>
          </a:p>
          <a:p>
            <a:pPr>
              <a:lnSpc>
                <a:spcPct val="110000"/>
              </a:lnSpc>
            </a:pPr>
            <a:r>
              <a:rPr lang="en-US" dirty="0"/>
              <a:t>Results: Predictive model with &gt;60% sensitivity and specificity </a:t>
            </a:r>
          </a:p>
          <a:p>
            <a:pPr>
              <a:lnSpc>
                <a:spcPct val="110000"/>
              </a:lnSpc>
            </a:pPr>
            <a:r>
              <a:rPr lang="en-US" dirty="0"/>
              <a:t>Value: Potential cost savings of approximately $5 million (69% reduction)</a:t>
            </a:r>
          </a:p>
        </p:txBody>
      </p:sp>
    </p:spTree>
    <p:extLst>
      <p:ext uri="{BB962C8B-B14F-4D97-AF65-F5344CB8AC3E}">
        <p14:creationId xmlns:p14="http://schemas.microsoft.com/office/powerpoint/2010/main" val="134047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1AF4A-E7F6-5B8B-6B81-1150A51F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0C0D-38DA-953B-961D-2050F26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8789" t="12951" b="10187"/>
          <a:stretch/>
        </p:blipFill>
        <p:spPr>
          <a:xfrm>
            <a:off x="1" y="152"/>
            <a:ext cx="12191999" cy="685784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8B2ECD5-47B1-47AD-AC9D-045064631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441B-BCBB-360B-A7BC-7BA737553E9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614531" y="1371600"/>
            <a:ext cx="4916478" cy="2933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Attrition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225EA-27C5-AFD8-0541-D1CF32B612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614532" y="4584879"/>
            <a:ext cx="4916477" cy="12878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>
              <a:lnSpc>
                <a:spcPct val="130000"/>
              </a:lnSpc>
              <a:buNone/>
            </a:pPr>
            <a:r>
              <a:rPr lang="en-US" sz="1800" b="1" cap="all" spc="300">
                <a:solidFill>
                  <a:srgbClr val="FFFFFF"/>
                </a:solidFill>
              </a:rPr>
              <a:t>Overall attrition rate: 16.1% (140 of 870 employees)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5776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886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0FB99-6867-6C40-1E96-FBBD1BE9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4FA82-00B6-6C68-5764-EFDE2DA8B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65" b="7865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AD13EF-74FA-4D38-8F15-B51F09C96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E91F4A-C33D-7D00-F391-5570F78922F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Exploratory Analysis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0FE88-9E15-31CA-FCB0-3AF05B8459E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496821" y="2633236"/>
            <a:ext cx="6034187" cy="36646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Data cleaning and preparation steps </a:t>
            </a:r>
          </a:p>
          <a:p>
            <a:pPr>
              <a:lnSpc>
                <a:spcPct val="110000"/>
              </a:lnSpc>
            </a:pPr>
            <a:r>
              <a:rPr lang="en-US" dirty="0"/>
              <a:t>Variables examined </a:t>
            </a:r>
          </a:p>
          <a:p>
            <a:pPr>
              <a:lnSpc>
                <a:spcPct val="110000"/>
              </a:lnSpc>
            </a:pPr>
            <a:r>
              <a:rPr lang="en-US" dirty="0"/>
              <a:t>Analysis methods </a:t>
            </a:r>
          </a:p>
          <a:p>
            <a:pPr>
              <a:lnSpc>
                <a:spcPct val="110000"/>
              </a:lnSpc>
            </a:pPr>
            <a:r>
              <a:rPr lang="en-US" dirty="0"/>
              <a:t>Brief note on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906757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090A3-9E99-FE75-3DE4-5F7C6E403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7DEE4-D6B6-44C1-0FB6-9D009C232B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222890-E7FC-4511-6BE8-4F71DC75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Factors Driving Attrition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DEF70-2FD3-5CC7-3E4D-4270B153E34D}"/>
              </a:ext>
            </a:extLst>
          </p:cNvPr>
          <p:cNvSpPr txBox="1"/>
          <p:nvPr/>
        </p:nvSpPr>
        <p:spPr>
          <a:xfrm>
            <a:off x="762000" y="2516386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Factor #1 - Overtime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56BF0-3909-CB3A-FE83-9E69F92AF7BB}"/>
              </a:ext>
            </a:extLst>
          </p:cNvPr>
          <p:cNvSpPr txBox="1"/>
          <p:nvPr/>
        </p:nvSpPr>
        <p:spPr>
          <a:xfrm>
            <a:off x="762001" y="3417163"/>
            <a:ext cx="1076900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Visualization showing 31.7% attrition for employees working overtime vs. 9.7% for those who don’t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represents a 3.3× higher attrition risk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Statistical significance of this relationship</a:t>
            </a:r>
          </a:p>
        </p:txBody>
      </p:sp>
    </p:spTree>
    <p:extLst>
      <p:ext uri="{BB962C8B-B14F-4D97-AF65-F5344CB8AC3E}">
        <p14:creationId xmlns:p14="http://schemas.microsoft.com/office/powerpoint/2010/main" val="116270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6F9AD8-A51A-7B69-C0CE-802BDD54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1F229-1791-83C5-9271-A3E853B2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F38301-D87B-894F-C8F2-B3744D44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Top Factors Driving Attrition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2CB9EB-6265-8EAE-EA23-12261FB4DF02}"/>
              </a:ext>
            </a:extLst>
          </p:cNvPr>
          <p:cNvSpPr txBox="1"/>
          <p:nvPr/>
        </p:nvSpPr>
        <p:spPr>
          <a:xfrm>
            <a:off x="762000" y="2516386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Factor #2 - Total Working Years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4C967-C996-2B84-C9F3-785BF4C45945}"/>
              </a:ext>
            </a:extLst>
          </p:cNvPr>
          <p:cNvSpPr txBox="1"/>
          <p:nvPr/>
        </p:nvSpPr>
        <p:spPr>
          <a:xfrm>
            <a:off x="762001" y="3601828"/>
            <a:ext cx="1076900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Visualization showing relationship between experience and 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Correlation </a:t>
            </a:r>
            <a:r>
              <a:rPr lang="en-US" sz="2400" dirty="0"/>
              <a:t>analysis results (-0.167</a:t>
            </a:r>
            <a:r>
              <a:rPr lang="en-US" sz="240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Less </a:t>
            </a:r>
            <a:r>
              <a:rPr lang="en-US" sz="2400" dirty="0"/>
              <a:t>experienced employees are significantly more likely to leave</a:t>
            </a:r>
          </a:p>
        </p:txBody>
      </p:sp>
    </p:spTree>
    <p:extLst>
      <p:ext uri="{BB962C8B-B14F-4D97-AF65-F5344CB8AC3E}">
        <p14:creationId xmlns:p14="http://schemas.microsoft.com/office/powerpoint/2010/main" val="17406610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190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Employee Attrition Analysis for Frito Lay</vt:lpstr>
      <vt:lpstr>Executive Summary</vt:lpstr>
      <vt:lpstr>Attrition Overview</vt:lpstr>
      <vt:lpstr>Exploratory Analysis Approach</vt:lpstr>
      <vt:lpstr>Top Factors Driving Attrition</vt:lpstr>
      <vt:lpstr>Top Factors Driving Attrition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Rocha, Jonathan</dc:creator>
  <cp:lastModifiedBy>Rocha, Jonathan</cp:lastModifiedBy>
  <cp:revision>5</cp:revision>
  <dcterms:created xsi:type="dcterms:W3CDTF">2025-03-04T00:38:40Z</dcterms:created>
  <dcterms:modified xsi:type="dcterms:W3CDTF">2025-03-04T00:59:30Z</dcterms:modified>
</cp:coreProperties>
</file>