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11" r:id="rId52"/>
    <p:sldId id="306" r:id="rId53"/>
    <p:sldId id="307" r:id="rId54"/>
    <p:sldId id="308" r:id="rId55"/>
    <p:sldId id="309" r:id="rId56"/>
    <p:sldId id="310" r:id="rId57"/>
  </p:sldIdLst>
  <p:sldSz cx="9144000" cy="5143500" type="screen16x9"/>
  <p:notesSz cx="51435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429"/>
    <a:srgbClr val="000000"/>
    <a:srgbClr val="0107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92"/>
    <p:restoredTop sz="94610"/>
  </p:normalViewPr>
  <p:slideViewPr>
    <p:cSldViewPr snapToGrid="0" snapToObjects="1">
      <p:cViewPr varScale="1">
        <p:scale>
          <a:sx n="147" d="100"/>
          <a:sy n="147" d="100"/>
        </p:scale>
        <p:origin x="106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71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0C062-72FA-E462-EEC4-B75183B04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4A64C-31D9-9F2A-52E3-E328514A7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EB7C0-57E5-6416-00AF-EFF875434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91727-BAC6-690C-694C-63CE840E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98541-F9F9-3F82-25E0-A9996F99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79406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55E0E-50F1-0E00-BB34-FF731506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AA894-08AD-54EC-DD34-E37286E29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45689-17AB-FEE6-5AD2-4CD36C653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12B4F-3699-C60B-B1C7-2388B04A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CA504-0893-BB94-706F-39CFE107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0919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BA09DB-0FA3-C662-1373-0FB8A9E09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344B1-0A4D-9423-48CE-33F37A8E5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0A55B-988E-865D-2303-910E587C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45BEC-6AFD-1FFC-5938-30A9E916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510DE-E93C-E627-D01F-F9F07EE3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396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123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E08F3-811C-9DE8-01AB-FB5D4A171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D0B84-4F68-764C-18E8-C129DC082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45AD7-E1A6-83DB-E5AF-CA7BFBC9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B1C50-1F5E-E6D2-096A-812D6723A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5A191-CAE4-5A5D-1704-003AFEA3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25374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30386-53FF-3B87-0FB0-908B5693B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7D833-2137-1CE7-99DA-B00E3424C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EC8A8-395F-35E9-F71A-2400AAFA4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CEC38-DC46-0947-490C-0621B4320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9E678-5EC2-9F0D-0DCB-0159821A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12207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3BF4-776C-D095-6ADC-B90F9502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B6227-FD5C-4E79-7BCA-8B979D067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08022-AA28-444E-56F2-67935A0B3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4B5BA-6A5A-A41E-D169-C4DBB994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1/13/25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D102B-1683-648D-2CF8-5645637C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9D919-8924-0066-1AE4-4460CE52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4263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7902-12E1-9EE7-4D36-E1A9F4A4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44A72-A737-C6E5-B430-579464AD7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65339-4B45-1681-4042-CDE99B470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D2696-1847-4F6E-EFD0-B16E9889D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FB7194-AABE-C1D8-AA79-8C57A6D112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33ECBA-5D11-5624-039C-E928FB674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1/13/25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775C43-3341-8DBB-A22F-22FB22F6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6A2A3E-4B2E-AB09-EF2C-8B2A7D20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103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59C90-C16C-0419-B470-4B371C58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353E08-B217-E8C9-92F9-B18A7BFD1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1/13/25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A4F5E-AA17-C7BD-737E-A083BD43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4ABA3-1171-AD88-F765-29CD3B6AB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9944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BBEF9-2C25-CF27-6C02-00DFDFDE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1/13/25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5E6E8-5FCA-A839-3AC5-CEFFC8A9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D470D-FE00-8F1B-4411-0BA96517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20792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DE58-A5AE-8E4C-359C-0836D7A0A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01688-A001-8B9B-2835-9D11504B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B4660-BB01-5072-7197-3B714F062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BE95F-801E-72E7-2E20-52376F49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1/13/25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B3593-289B-00C0-F5C5-7182AC40E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B46EA-4D88-6F77-5055-275B2F3A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410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B0A9A-A08B-6965-F04F-927CE25E4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9E98F-2863-957B-3913-BFB07D35E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96229-C2A3-235F-554C-A37AE984C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12B16-131B-D92C-2416-A5929223B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1/13/25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13569-581E-53C2-E64B-E71BFFAD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5E0C-7C13-BCF7-86D2-239969D3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6240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4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95BB8A-1DB6-34C7-B9DD-C2FD1F5D4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03648-DFA1-F44E-6D09-9FFEA5820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EEB92-7E4E-80A8-A203-6D2F40AC4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E0EB7-14F0-E2A5-FAC5-16E4FB727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325B4-7E99-FA44-E9A4-28F319F00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648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2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31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1.png"/><Relationship Id="rId4" Type="http://schemas.openxmlformats.org/officeDocument/2006/relationships/image" Target="../media/image20.svg"/><Relationship Id="rId9" Type="http://schemas.openxmlformats.org/officeDocument/2006/relationships/image" Target="../media/image2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21.svg"/><Relationship Id="rId4" Type="http://schemas.openxmlformats.org/officeDocument/2006/relationships/image" Target="../media/image20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1.png"/><Relationship Id="rId4" Type="http://schemas.openxmlformats.org/officeDocument/2006/relationships/image" Target="../media/image20.svg"/><Relationship Id="rId9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32.png"/><Relationship Id="rId4" Type="http://schemas.openxmlformats.org/officeDocument/2006/relationships/image" Target="../media/image20.svg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33.png"/><Relationship Id="rId4" Type="http://schemas.openxmlformats.org/officeDocument/2006/relationships/image" Target="../media/image20.svg"/><Relationship Id="rId9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1.png"/><Relationship Id="rId4" Type="http://schemas.openxmlformats.org/officeDocument/2006/relationships/image" Target="../media/image20.svg"/><Relationship Id="rId9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21.svg"/><Relationship Id="rId4" Type="http://schemas.openxmlformats.org/officeDocument/2006/relationships/image" Target="../media/image20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svg"/><Relationship Id="rId5" Type="http://schemas.openxmlformats.org/officeDocument/2006/relationships/image" Target="../media/image21.svg"/><Relationship Id="rId4" Type="http://schemas.openxmlformats.org/officeDocument/2006/relationships/image" Target="../media/image20.svg"/><Relationship Id="rId9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svg"/><Relationship Id="rId9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1.png"/><Relationship Id="rId4" Type="http://schemas.openxmlformats.org/officeDocument/2006/relationships/image" Target="../media/image20.svg"/><Relationship Id="rId9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svg"/><Relationship Id="rId11" Type="http://schemas.openxmlformats.org/officeDocument/2006/relationships/image" Target="../media/image14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37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38.png"/><Relationship Id="rId4" Type="http://schemas.openxmlformats.org/officeDocument/2006/relationships/image" Target="../media/image20.svg"/><Relationship Id="rId9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40.sv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svg"/><Relationship Id="rId5" Type="http://schemas.openxmlformats.org/officeDocument/2006/relationships/image" Target="../media/image21.svg"/><Relationship Id="rId4" Type="http://schemas.openxmlformats.org/officeDocument/2006/relationships/image" Target="../media/image20.svg"/><Relationship Id="rId9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41.png"/><Relationship Id="rId4" Type="http://schemas.openxmlformats.org/officeDocument/2006/relationships/image" Target="../media/image20.svg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1.png"/><Relationship Id="rId4" Type="http://schemas.openxmlformats.org/officeDocument/2006/relationships/image" Target="../media/image20.svg"/><Relationship Id="rId9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43.sv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svg"/><Relationship Id="rId9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svg"/><Relationship Id="rId11" Type="http://schemas.openxmlformats.org/officeDocument/2006/relationships/image" Target="../media/image2.png"/><Relationship Id="rId5" Type="http://schemas.openxmlformats.org/officeDocument/2006/relationships/image" Target="../media/image21.svg"/><Relationship Id="rId10" Type="http://schemas.openxmlformats.org/officeDocument/2006/relationships/image" Target="../media/image3.png"/><Relationship Id="rId4" Type="http://schemas.openxmlformats.org/officeDocument/2006/relationships/image" Target="../media/image20.svg"/><Relationship Id="rId9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6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sv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31.sv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svg"/><Relationship Id="rId5" Type="http://schemas.openxmlformats.org/officeDocument/2006/relationships/image" Target="../media/image21.svg"/><Relationship Id="rId4" Type="http://schemas.openxmlformats.org/officeDocument/2006/relationships/image" Target="../media/image20.svg"/><Relationship Id="rId9" Type="http://schemas.openxmlformats.org/officeDocument/2006/relationships/image" Target="../media/image2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sv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svg"/><Relationship Id="rId5" Type="http://schemas.openxmlformats.org/officeDocument/2006/relationships/image" Target="../media/image21.svg"/><Relationship Id="rId4" Type="http://schemas.openxmlformats.org/officeDocument/2006/relationships/image" Target="../media/image20.sv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8.sv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sv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onx0037/ds6306-unit-2.git" TargetMode="External"/><Relationship Id="rId3" Type="http://schemas.openxmlformats.org/officeDocument/2006/relationships/hyperlink" Target="mailto:jarocha@smu.edu?subject=DS%206306%20FLS-Unit-2" TargetMode="External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.docx"/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svg"/><Relationship Id="rId9" Type="http://schemas.openxmlformats.org/officeDocument/2006/relationships/image" Target="../media/image2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svg"/><Relationship Id="rId5" Type="http://schemas.openxmlformats.org/officeDocument/2006/relationships/image" Target="../media/image25.svg"/><Relationship Id="rId4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svg"/><Relationship Id="rId5" Type="http://schemas.openxmlformats.org/officeDocument/2006/relationships/image" Target="../media/image21.svg"/><Relationship Id="rId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EC7823C-FDD6-429C-986C-063FDEBF9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26075" y="0"/>
            <a:ext cx="7817925" cy="444011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0651F5E-0457-4065-ACB2-8B81590C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50098" flipH="1" flipV="1">
            <a:off x="-120531" y="2983381"/>
            <a:ext cx="5630549" cy="2374789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 0"/>
          <p:cNvSpPr/>
          <p:nvPr/>
        </p:nvSpPr>
        <p:spPr>
          <a:xfrm>
            <a:off x="4313320" y="794085"/>
            <a:ext cx="4202029" cy="2319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9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NBA Player Analysis &amp; Education-Income Study</a:t>
            </a:r>
            <a:endParaRPr lang="en-US" sz="39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2" descr="NBA Logo">
            <a:extLst>
              <a:ext uri="{FF2B5EF4-FFF2-40B4-BE49-F238E27FC236}">
                <a16:creationId xmlns:a16="http://schemas.microsoft.com/office/drawing/2014/main" id="{B4541E2D-5BDB-CCE1-1BCB-8E27D1EAA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9819" y="703385"/>
            <a:ext cx="1627632" cy="162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ile Of Cash Money">
            <a:extLst>
              <a:ext uri="{FF2B5EF4-FFF2-40B4-BE49-F238E27FC236}">
                <a16:creationId xmlns:a16="http://schemas.microsoft.com/office/drawing/2014/main" id="{CE73AE4E-9C62-D651-E364-D3B581E22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398" y="3221754"/>
            <a:ext cx="1984248" cy="137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graduation cap, mortarboard, academic headwear, graduation attire, Degree, College Hat (Graduation Cap) PNG">
            <a:extLst>
              <a:ext uri="{FF2B5EF4-FFF2-40B4-BE49-F238E27FC236}">
                <a16:creationId xmlns:a16="http://schemas.microsoft.com/office/drawing/2014/main" id="{9E87DA8C-BA70-ECC0-8B83-66BAC0419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269" y="3179041"/>
            <a:ext cx="2688768" cy="186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1084250"/>
            <a:ext cx="6492240" cy="190309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6929"/>
              </a:lnSpc>
              <a:buNone/>
            </a:pPr>
            <a:r>
              <a:rPr lang="en-US" sz="533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NBA Player Position Analysis</a:t>
            </a:r>
            <a:endParaRPr lang="en-US" sz="5330" dirty="0"/>
          </a:p>
        </p:txBody>
      </p:sp>
      <p:sp>
        <p:nvSpPr>
          <p:cNvPr id="3" name="Text 1"/>
          <p:cNvSpPr/>
          <p:nvPr/>
        </p:nvSpPr>
        <p:spPr>
          <a:xfrm>
            <a:off x="703174" y="3390595"/>
            <a:ext cx="630936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4619"/>
              </a:lnSpc>
              <a:buNone/>
            </a:pPr>
            <a:r>
              <a:rPr lang="en-US" sz="3553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Position Distribution Findings</a:t>
            </a:r>
            <a:endParaRPr lang="en-US" sz="3553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2956484"/>
            <a:ext cx="6458407" cy="434111"/>
          </a:xfrm>
          <a:prstGeom prst="rect">
            <a:avLst/>
          </a:prstGeom>
        </p:spPr>
      </p:pic>
      <p:pic>
        <p:nvPicPr>
          <p:cNvPr id="5" name="Picture 2" descr="NBA Logo">
            <a:extLst>
              <a:ext uri="{FF2B5EF4-FFF2-40B4-BE49-F238E27FC236}">
                <a16:creationId xmlns:a16="http://schemas.microsoft.com/office/drawing/2014/main" id="{8B179EE5-1329-EB91-6A33-1476B1511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38544" y="1085419"/>
            <a:ext cx="2973831" cy="297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642938"/>
            <a:ext cx="758952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5059"/>
              </a:lnSpc>
              <a:buNone/>
            </a:pPr>
            <a:r>
              <a:rPr lang="en-US" sz="3892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Position Distribution Findings</a:t>
            </a:r>
            <a:endParaRPr lang="en-US" sz="3892" dirty="0"/>
          </a:p>
        </p:txBody>
      </p:sp>
      <p:sp>
        <p:nvSpPr>
          <p:cNvPr id="3" name="Text 1"/>
          <p:cNvSpPr/>
          <p:nvPr/>
        </p:nvSpPr>
        <p:spPr>
          <a:xfrm>
            <a:off x="891540" y="1789938"/>
            <a:ext cx="182880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Visual Analysis</a:t>
            </a:r>
            <a:endParaRPr lang="en-US" sz="1988" dirty="0"/>
          </a:p>
        </p:txBody>
      </p:sp>
      <p:sp>
        <p:nvSpPr>
          <p:cNvPr id="4" name="Text 2"/>
          <p:cNvSpPr/>
          <p:nvPr/>
        </p:nvSpPr>
        <p:spPr>
          <a:xfrm>
            <a:off x="891540" y="2498712"/>
            <a:ext cx="146304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24"/>
              </a:lnSpc>
              <a:buNone/>
            </a:pPr>
            <a:r>
              <a:rPr lang="en-US" sz="1946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Insights</a:t>
            </a:r>
            <a:endParaRPr lang="en-US" sz="1946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56946" y="205740"/>
            <a:ext cx="164592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3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NBA Player Position Analysis</a:t>
            </a:r>
            <a:endParaRPr lang="en-US" sz="931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  <p:pic>
        <p:nvPicPr>
          <p:cNvPr id="9" name="Picture 2" descr="NBA Logo">
            <a:extLst>
              <a:ext uri="{FF2B5EF4-FFF2-40B4-BE49-F238E27FC236}">
                <a16:creationId xmlns:a16="http://schemas.microsoft.com/office/drawing/2014/main" id="{61E0A773-19C5-293E-49CE-9EAE7409D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1576" y="1526731"/>
            <a:ext cx="2973831" cy="297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351564" cy="51435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 0"/>
          <p:cNvSpPr/>
          <p:nvPr/>
        </p:nvSpPr>
        <p:spPr>
          <a:xfrm>
            <a:off x="200161" y="-211904"/>
            <a:ext cx="2712684" cy="20963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 Analysis</a:t>
            </a:r>
            <a:endParaRPr lang="en-US" sz="3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1"/>
          <p:cNvSpPr/>
          <p:nvPr/>
        </p:nvSpPr>
        <p:spPr>
          <a:xfrm>
            <a:off x="378385" y="2145433"/>
            <a:ext cx="2344003" cy="852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NBA Player Position Analysis</a:t>
            </a: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006" y="836281"/>
            <a:ext cx="5620953" cy="3470938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  <p:pic>
        <p:nvPicPr>
          <p:cNvPr id="7" name="Picture 2" descr="NBA Logo">
            <a:extLst>
              <a:ext uri="{FF2B5EF4-FFF2-40B4-BE49-F238E27FC236}">
                <a16:creationId xmlns:a16="http://schemas.microsoft.com/office/drawing/2014/main" id="{61E4EEFC-CD2C-3877-FD7C-3ECEA101F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562" y="2729547"/>
            <a:ext cx="1805648" cy="180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642938"/>
            <a:ext cx="320040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5059"/>
              </a:lnSpc>
              <a:buNone/>
            </a:pPr>
            <a:r>
              <a:rPr lang="en-US" sz="3892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Insights</a:t>
            </a:r>
            <a:endParaRPr lang="en-US" sz="3892" dirty="0"/>
          </a:p>
        </p:txBody>
      </p:sp>
      <p:sp>
        <p:nvSpPr>
          <p:cNvPr id="3" name="Text 1"/>
          <p:cNvSpPr/>
          <p:nvPr/>
        </p:nvSpPr>
        <p:spPr>
          <a:xfrm>
            <a:off x="891540" y="1789938"/>
            <a:ext cx="56692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Position distribution reflects strategic evolution</a:t>
            </a:r>
            <a:endParaRPr lang="en-US" sz="1988" dirty="0"/>
          </a:p>
        </p:txBody>
      </p:sp>
      <p:sp>
        <p:nvSpPr>
          <p:cNvPr id="4" name="Text 2"/>
          <p:cNvSpPr/>
          <p:nvPr/>
        </p:nvSpPr>
        <p:spPr>
          <a:xfrm>
            <a:off x="891540" y="2498712"/>
            <a:ext cx="47548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24"/>
              </a:lnSpc>
              <a:buNone/>
            </a:pPr>
            <a:r>
              <a:rPr lang="en-US" sz="1946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Predominance of Guards and Forwards</a:t>
            </a:r>
            <a:endParaRPr lang="en-US" sz="1946" dirty="0"/>
          </a:p>
        </p:txBody>
      </p:sp>
      <p:sp>
        <p:nvSpPr>
          <p:cNvPr id="5" name="Text 3"/>
          <p:cNvSpPr/>
          <p:nvPr/>
        </p:nvSpPr>
        <p:spPr>
          <a:xfrm>
            <a:off x="891540" y="3207487"/>
            <a:ext cx="676656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Specialized Center role maintains a consistent presence</a:t>
            </a:r>
            <a:endParaRPr lang="en-US" sz="1988" dirty="0"/>
          </a:p>
        </p:txBody>
      </p:sp>
      <p:sp>
        <p:nvSpPr>
          <p:cNvPr id="6" name="Text 4"/>
          <p:cNvSpPr/>
          <p:nvPr/>
        </p:nvSpPr>
        <p:spPr>
          <a:xfrm>
            <a:off x="891540" y="3915747"/>
            <a:ext cx="713232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Emergence of hybrid positions indicates tactical adaptation</a:t>
            </a:r>
            <a:endParaRPr lang="en-US" sz="1988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3207487"/>
            <a:ext cx="85954" cy="400164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174" y="3915747"/>
            <a:ext cx="85954" cy="40016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56946" y="205740"/>
            <a:ext cx="164592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3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NBA Player Position Analysis</a:t>
            </a:r>
            <a:endParaRPr lang="en-US" sz="931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  <p:pic>
        <p:nvPicPr>
          <p:cNvPr id="13" name="Picture 2" descr="NBA Logo">
            <a:extLst>
              <a:ext uri="{FF2B5EF4-FFF2-40B4-BE49-F238E27FC236}">
                <a16:creationId xmlns:a16="http://schemas.microsoft.com/office/drawing/2014/main" id="{CC33F263-C5E1-87E0-6C66-E3FD24F16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9493" y="536294"/>
            <a:ext cx="1756338" cy="175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EC7823C-FDD6-429C-986C-063FDEBF9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26075" y="0"/>
            <a:ext cx="7817925" cy="444011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0651F5E-0457-4065-ACB2-8B81590C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50098" flipH="1" flipV="1">
            <a:off x="-120531" y="2983381"/>
            <a:ext cx="5630549" cy="2374789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 0"/>
          <p:cNvSpPr/>
          <p:nvPr/>
        </p:nvSpPr>
        <p:spPr>
          <a:xfrm>
            <a:off x="4313320" y="794085"/>
            <a:ext cx="4202029" cy="2319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9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Physical Characteristics Analysis</a:t>
            </a:r>
            <a:endParaRPr lang="en-US" sz="39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NBA Logo">
            <a:extLst>
              <a:ext uri="{FF2B5EF4-FFF2-40B4-BE49-F238E27FC236}">
                <a16:creationId xmlns:a16="http://schemas.microsoft.com/office/drawing/2014/main" id="{18BB2D22-CCF9-1382-9401-BFE04BFEA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220057"/>
            <a:ext cx="2505456" cy="250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642938"/>
            <a:ext cx="7680960" cy="72009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4974"/>
              </a:lnSpc>
              <a:buNone/>
            </a:pPr>
            <a:r>
              <a:rPr lang="en-US" sz="3553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Physical Characteristics Analysis</a:t>
            </a:r>
            <a:endParaRPr lang="en-US" sz="3553" dirty="0"/>
          </a:p>
        </p:txBody>
      </p:sp>
      <p:sp>
        <p:nvSpPr>
          <p:cNvPr id="3" name="Text 1"/>
          <p:cNvSpPr/>
          <p:nvPr/>
        </p:nvSpPr>
        <p:spPr>
          <a:xfrm>
            <a:off x="891540" y="1766278"/>
            <a:ext cx="33832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Height Distribution Patterns</a:t>
            </a:r>
            <a:endParaRPr lang="en-US" sz="1988" dirty="0"/>
          </a:p>
        </p:txBody>
      </p:sp>
      <p:sp>
        <p:nvSpPr>
          <p:cNvPr id="4" name="Text 2"/>
          <p:cNvSpPr/>
          <p:nvPr/>
        </p:nvSpPr>
        <p:spPr>
          <a:xfrm>
            <a:off x="891540" y="2475052"/>
            <a:ext cx="29260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Weight Analysis Results</a:t>
            </a:r>
            <a:endParaRPr lang="en-US" sz="1988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66278"/>
            <a:ext cx="85954" cy="400164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75052"/>
            <a:ext cx="85954" cy="400164"/>
          </a:xfrm>
          <a:prstGeom prst="rect">
            <a:avLst/>
          </a:prstGeom>
        </p:spPr>
      </p:pic>
      <p:pic>
        <p:nvPicPr>
          <p:cNvPr id="7" name="Picture 2" descr="NBA Logo">
            <a:extLst>
              <a:ext uri="{FF2B5EF4-FFF2-40B4-BE49-F238E27FC236}">
                <a16:creationId xmlns:a16="http://schemas.microsoft.com/office/drawing/2014/main" id="{026CA858-27BC-C999-C122-A5C49ECFF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7454" y="2475052"/>
            <a:ext cx="2269743" cy="226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642938"/>
            <a:ext cx="722376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5169"/>
              </a:lnSpc>
              <a:buNone/>
            </a:pPr>
            <a:r>
              <a:rPr lang="en-US" sz="3976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Height Distribution Patterns</a:t>
            </a:r>
            <a:endParaRPr lang="en-US" sz="3976" dirty="0"/>
          </a:p>
        </p:txBody>
      </p:sp>
      <p:sp>
        <p:nvSpPr>
          <p:cNvPr id="3" name="Text 1"/>
          <p:cNvSpPr/>
          <p:nvPr/>
        </p:nvSpPr>
        <p:spPr>
          <a:xfrm>
            <a:off x="891540" y="1789938"/>
            <a:ext cx="393192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Comprehensive Height Analysis </a:t>
            </a:r>
            <a:endParaRPr lang="en-US" sz="1988" dirty="0"/>
          </a:p>
        </p:txBody>
      </p:sp>
      <p:sp>
        <p:nvSpPr>
          <p:cNvPr id="4" name="Text 2"/>
          <p:cNvSpPr/>
          <p:nvPr/>
        </p:nvSpPr>
        <p:spPr>
          <a:xfrm>
            <a:off x="891540" y="2498712"/>
            <a:ext cx="228600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Statistical Findings</a:t>
            </a:r>
            <a:endParaRPr lang="en-US" sz="1988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56946" y="205740"/>
            <a:ext cx="182880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3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Physical Characteristics Analysis</a:t>
            </a:r>
            <a:endParaRPr lang="en-US" sz="931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  <p:pic>
        <p:nvPicPr>
          <p:cNvPr id="9" name="Picture 2" descr="NBA Logo">
            <a:extLst>
              <a:ext uri="{FF2B5EF4-FFF2-40B4-BE49-F238E27FC236}">
                <a16:creationId xmlns:a16="http://schemas.microsoft.com/office/drawing/2014/main" id="{65DDBD57-BFC5-38D1-E357-EF883525A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7454" y="2475052"/>
            <a:ext cx="2269743" cy="226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72088" cy="51435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 0"/>
          <p:cNvSpPr/>
          <p:nvPr/>
        </p:nvSpPr>
        <p:spPr>
          <a:xfrm>
            <a:off x="482601" y="482600"/>
            <a:ext cx="3465438" cy="34253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Comprehensive Height Analysis </a:t>
            </a:r>
            <a:endParaRPr lang="en-US" sz="33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1"/>
          <p:cNvSpPr/>
          <p:nvPr/>
        </p:nvSpPr>
        <p:spPr>
          <a:xfrm>
            <a:off x="482600" y="3958263"/>
            <a:ext cx="3465438" cy="581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Characteristics Analysis</a:t>
            </a: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982" y="804672"/>
            <a:ext cx="5107032" cy="3153591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  <p:pic>
        <p:nvPicPr>
          <p:cNvPr id="6" name="Picture 2" descr="NBA Logo">
            <a:extLst>
              <a:ext uri="{FF2B5EF4-FFF2-40B4-BE49-F238E27FC236}">
                <a16:creationId xmlns:a16="http://schemas.microsoft.com/office/drawing/2014/main" id="{B6A09C12-7E9F-EF01-40D1-1C1A0A902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0447" y="432290"/>
            <a:ext cx="2269743" cy="226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642938"/>
            <a:ext cx="493776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5114"/>
              </a:lnSpc>
              <a:buNone/>
            </a:pPr>
            <a:r>
              <a:rPr lang="en-US" sz="3934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Statistical Findings</a:t>
            </a:r>
            <a:endParaRPr lang="en-US" sz="3934" dirty="0"/>
          </a:p>
        </p:txBody>
      </p:sp>
      <p:sp>
        <p:nvSpPr>
          <p:cNvPr id="3" name="Text 1"/>
          <p:cNvSpPr/>
          <p:nvPr/>
        </p:nvSpPr>
        <p:spPr>
          <a:xfrm>
            <a:off x="891540" y="1789938"/>
            <a:ext cx="438912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03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Centers: 82-88 inches typical range</a:t>
            </a:r>
            <a:endParaRPr lang="en-US" sz="2030" dirty="0"/>
          </a:p>
        </p:txBody>
      </p:sp>
      <p:sp>
        <p:nvSpPr>
          <p:cNvPr id="4" name="Text 2"/>
          <p:cNvSpPr/>
          <p:nvPr/>
        </p:nvSpPr>
        <p:spPr>
          <a:xfrm>
            <a:off x="891540" y="2498712"/>
            <a:ext cx="457200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03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Forwards: 78-84 inches typical range</a:t>
            </a:r>
            <a:endParaRPr lang="en-US" sz="2030" dirty="0"/>
          </a:p>
        </p:txBody>
      </p:sp>
      <p:sp>
        <p:nvSpPr>
          <p:cNvPr id="5" name="Text 3"/>
          <p:cNvSpPr/>
          <p:nvPr/>
        </p:nvSpPr>
        <p:spPr>
          <a:xfrm>
            <a:off x="891540" y="3207487"/>
            <a:ext cx="42976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03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Guards: 72-78 inches typical range</a:t>
            </a:r>
            <a:endParaRPr lang="en-US" sz="203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3207487"/>
            <a:ext cx="85954" cy="40016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56946" y="205740"/>
            <a:ext cx="182880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3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Physical Characteristics Analysis</a:t>
            </a:r>
            <a:endParaRPr lang="en-US" sz="931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  <p:pic>
        <p:nvPicPr>
          <p:cNvPr id="11" name="Image 0" descr="preencoded.png">
            <a:extLst>
              <a:ext uri="{FF2B5EF4-FFF2-40B4-BE49-F238E27FC236}">
                <a16:creationId xmlns:a16="http://schemas.microsoft.com/office/drawing/2014/main" id="{E4150FB4-49C9-4108-22AF-EDF907F55D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5094" y="1609344"/>
            <a:ext cx="3803919" cy="2348919"/>
          </a:xfrm>
          <a:prstGeom prst="rect">
            <a:avLst/>
          </a:prstGeom>
        </p:spPr>
      </p:pic>
      <p:pic>
        <p:nvPicPr>
          <p:cNvPr id="12" name="Picture 2" descr="NBA Logo">
            <a:extLst>
              <a:ext uri="{FF2B5EF4-FFF2-40B4-BE49-F238E27FC236}">
                <a16:creationId xmlns:a16="http://schemas.microsoft.com/office/drawing/2014/main" id="{10C6F433-5EA8-BFAE-09AE-26523FF76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6946" y="3811476"/>
            <a:ext cx="1106282" cy="110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642938"/>
            <a:ext cx="621792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5114"/>
              </a:lnSpc>
              <a:buNone/>
            </a:pPr>
            <a:r>
              <a:rPr lang="en-US" sz="3934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Weight Analysis Results</a:t>
            </a:r>
            <a:endParaRPr lang="en-US" sz="3934" dirty="0"/>
          </a:p>
        </p:txBody>
      </p:sp>
      <p:sp>
        <p:nvSpPr>
          <p:cNvPr id="3" name="Text 1"/>
          <p:cNvSpPr/>
          <p:nvPr/>
        </p:nvSpPr>
        <p:spPr>
          <a:xfrm>
            <a:off x="891540" y="1789938"/>
            <a:ext cx="310896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03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Weight Distribution Study</a:t>
            </a:r>
            <a:endParaRPr lang="en-US" sz="2030" dirty="0"/>
          </a:p>
        </p:txBody>
      </p:sp>
      <p:sp>
        <p:nvSpPr>
          <p:cNvPr id="4" name="Text 2"/>
          <p:cNvSpPr/>
          <p:nvPr/>
        </p:nvSpPr>
        <p:spPr>
          <a:xfrm>
            <a:off x="891540" y="2498712"/>
            <a:ext cx="219456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Observations</a:t>
            </a:r>
            <a:endParaRPr lang="en-US" sz="1988" dirty="0"/>
          </a:p>
        </p:txBody>
      </p:sp>
      <p:sp>
        <p:nvSpPr>
          <p:cNvPr id="5" name="Text 3"/>
          <p:cNvSpPr/>
          <p:nvPr/>
        </p:nvSpPr>
        <p:spPr>
          <a:xfrm>
            <a:off x="891540" y="3207487"/>
            <a:ext cx="274320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03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Statistical Significance</a:t>
            </a:r>
            <a:endParaRPr lang="en-US" sz="203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3207487"/>
            <a:ext cx="85954" cy="40016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56946" y="205740"/>
            <a:ext cx="182880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3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Physical Characteristics Analysis</a:t>
            </a:r>
            <a:endParaRPr lang="en-US" sz="931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  <p:pic>
        <p:nvPicPr>
          <p:cNvPr id="11" name="Picture 2" descr="NBA Logo">
            <a:extLst>
              <a:ext uri="{FF2B5EF4-FFF2-40B4-BE49-F238E27FC236}">
                <a16:creationId xmlns:a16="http://schemas.microsoft.com/office/drawing/2014/main" id="{A0A35198-002D-8344-EEC3-0CFAB0439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3892" y="3651871"/>
            <a:ext cx="1242213" cy="124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0" descr="preencoded.png">
            <a:extLst>
              <a:ext uri="{FF2B5EF4-FFF2-40B4-BE49-F238E27FC236}">
                <a16:creationId xmlns:a16="http://schemas.microsoft.com/office/drawing/2014/main" id="{BD06C929-ADD3-0E18-2B25-00C2BDF3F7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68732" y="1524334"/>
            <a:ext cx="4254321" cy="26270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1084250"/>
            <a:ext cx="7498080" cy="190309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 fontScale="92500"/>
          </a:bodyPr>
          <a:lstStyle/>
          <a:p>
            <a:pPr marL="0" indent="0" algn="l">
              <a:lnSpc>
                <a:spcPts val="6599"/>
              </a:lnSpc>
              <a:buNone/>
            </a:pPr>
            <a:r>
              <a:rPr lang="en-US" sz="5076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NBA Player Analysis &amp; Education-Income Study</a:t>
            </a:r>
            <a:endParaRPr lang="en-US" sz="5076" dirty="0"/>
          </a:p>
        </p:txBody>
      </p:sp>
      <p:sp>
        <p:nvSpPr>
          <p:cNvPr id="3" name="Text 1"/>
          <p:cNvSpPr/>
          <p:nvPr/>
        </p:nvSpPr>
        <p:spPr>
          <a:xfrm>
            <a:off x="703174" y="3390595"/>
            <a:ext cx="502920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4729"/>
              </a:lnSpc>
              <a:buNone/>
            </a:pPr>
            <a:r>
              <a:rPr lang="en-US" sz="363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DS 6303 - FLS - Unit 2</a:t>
            </a:r>
            <a:endParaRPr lang="en-US" sz="3638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2956484"/>
            <a:ext cx="7424014" cy="4341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72088" cy="51435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 0"/>
          <p:cNvSpPr/>
          <p:nvPr/>
        </p:nvSpPr>
        <p:spPr>
          <a:xfrm>
            <a:off x="482601" y="482600"/>
            <a:ext cx="3465438" cy="34253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Weight Distribution Study</a:t>
            </a:r>
            <a:endParaRPr lang="en-US" sz="33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1"/>
          <p:cNvSpPr/>
          <p:nvPr/>
        </p:nvSpPr>
        <p:spPr>
          <a:xfrm>
            <a:off x="482600" y="3958263"/>
            <a:ext cx="3465438" cy="581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Characteristics Analysis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750" y="1007579"/>
            <a:ext cx="4696962" cy="2900374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  <p:pic>
        <p:nvPicPr>
          <p:cNvPr id="6" name="Picture 2" descr="NBA Logo">
            <a:extLst>
              <a:ext uri="{FF2B5EF4-FFF2-40B4-BE49-F238E27FC236}">
                <a16:creationId xmlns:a16="http://schemas.microsoft.com/office/drawing/2014/main" id="{36C091D5-8F03-194B-BCD0-3A71008E9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6946" y="557796"/>
            <a:ext cx="1748536" cy="174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642938"/>
            <a:ext cx="457200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5114"/>
              </a:lnSpc>
              <a:buNone/>
            </a:pPr>
            <a:r>
              <a:rPr lang="en-US" sz="3934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Observations</a:t>
            </a:r>
            <a:endParaRPr lang="en-US" sz="3934" dirty="0"/>
          </a:p>
        </p:txBody>
      </p:sp>
      <p:sp>
        <p:nvSpPr>
          <p:cNvPr id="3" name="Text 1"/>
          <p:cNvSpPr/>
          <p:nvPr/>
        </p:nvSpPr>
        <p:spPr>
          <a:xfrm>
            <a:off x="891540" y="1789938"/>
            <a:ext cx="420624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03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Centers average 235-285 pounds</a:t>
            </a:r>
            <a:endParaRPr lang="en-US" sz="2030" dirty="0"/>
          </a:p>
        </p:txBody>
      </p:sp>
      <p:sp>
        <p:nvSpPr>
          <p:cNvPr id="4" name="Text 2"/>
          <p:cNvSpPr/>
          <p:nvPr/>
        </p:nvSpPr>
        <p:spPr>
          <a:xfrm>
            <a:off x="891540" y="2498712"/>
            <a:ext cx="438912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03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Forwards typically 215-245 pounds</a:t>
            </a:r>
            <a:endParaRPr lang="en-US" sz="2030" dirty="0"/>
          </a:p>
        </p:txBody>
      </p:sp>
      <p:sp>
        <p:nvSpPr>
          <p:cNvPr id="5" name="Text 3"/>
          <p:cNvSpPr/>
          <p:nvPr/>
        </p:nvSpPr>
        <p:spPr>
          <a:xfrm>
            <a:off x="891540" y="3207487"/>
            <a:ext cx="42976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03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Position-specific clustering evident</a:t>
            </a:r>
            <a:endParaRPr lang="en-US" sz="203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3207487"/>
            <a:ext cx="85954" cy="40016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56946" y="205740"/>
            <a:ext cx="182880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3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Physical Characteristics Analysis</a:t>
            </a:r>
            <a:endParaRPr lang="en-US" sz="931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  <p:pic>
        <p:nvPicPr>
          <p:cNvPr id="11" name="Picture 2" descr="NBA Logo">
            <a:extLst>
              <a:ext uri="{FF2B5EF4-FFF2-40B4-BE49-F238E27FC236}">
                <a16:creationId xmlns:a16="http://schemas.microsoft.com/office/drawing/2014/main" id="{7BA1379F-8C98-0F33-E018-F297B9339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3892" y="3651871"/>
            <a:ext cx="1242213" cy="124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0" descr="preencoded.png">
            <a:extLst>
              <a:ext uri="{FF2B5EF4-FFF2-40B4-BE49-F238E27FC236}">
                <a16:creationId xmlns:a16="http://schemas.microsoft.com/office/drawing/2014/main" id="{9F26B2A7-880B-5524-743E-5B786171BB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78294" y="1255997"/>
            <a:ext cx="4024986" cy="24854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642938"/>
            <a:ext cx="594360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5169"/>
              </a:lnSpc>
              <a:buNone/>
            </a:pPr>
            <a:r>
              <a:rPr lang="en-US" sz="3976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Statistical Significance</a:t>
            </a:r>
            <a:endParaRPr lang="en-US" sz="3976" dirty="0"/>
          </a:p>
        </p:txBody>
      </p:sp>
      <p:sp>
        <p:nvSpPr>
          <p:cNvPr id="3" name="Text 1"/>
          <p:cNvSpPr/>
          <p:nvPr/>
        </p:nvSpPr>
        <p:spPr>
          <a:xfrm>
            <a:off x="891540" y="1789938"/>
            <a:ext cx="466344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Clear weight differentiation by position</a:t>
            </a:r>
            <a:endParaRPr lang="en-US" sz="1988" dirty="0"/>
          </a:p>
        </p:txBody>
      </p:sp>
      <p:sp>
        <p:nvSpPr>
          <p:cNvPr id="4" name="Text 2"/>
          <p:cNvSpPr/>
          <p:nvPr/>
        </p:nvSpPr>
        <p:spPr>
          <a:xfrm>
            <a:off x="891540" y="2498712"/>
            <a:ext cx="438912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Consistent patterns across decades</a:t>
            </a:r>
            <a:endParaRPr lang="en-US" sz="1988" dirty="0"/>
          </a:p>
        </p:txBody>
      </p:sp>
      <p:sp>
        <p:nvSpPr>
          <p:cNvPr id="5" name="Text 3"/>
          <p:cNvSpPr/>
          <p:nvPr/>
        </p:nvSpPr>
        <p:spPr>
          <a:xfrm>
            <a:off x="891540" y="3207487"/>
            <a:ext cx="61264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03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Standard deviations show position-specific ranges</a:t>
            </a:r>
            <a:endParaRPr lang="en-US" sz="203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3207487"/>
            <a:ext cx="85954" cy="40016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56946" y="205740"/>
            <a:ext cx="182880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3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Physical Characteristics Analysis</a:t>
            </a:r>
            <a:endParaRPr lang="en-US" sz="931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  <p:pic>
        <p:nvPicPr>
          <p:cNvPr id="11" name="Image 0" descr="preencoded.png">
            <a:extLst>
              <a:ext uri="{FF2B5EF4-FFF2-40B4-BE49-F238E27FC236}">
                <a16:creationId xmlns:a16="http://schemas.microsoft.com/office/drawing/2014/main" id="{6A959497-6AB7-7C37-2E60-2591794ED7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54980" y="1197774"/>
            <a:ext cx="3262185" cy="2014399"/>
          </a:xfrm>
          <a:prstGeom prst="rect">
            <a:avLst/>
          </a:prstGeom>
        </p:spPr>
      </p:pic>
      <p:pic>
        <p:nvPicPr>
          <p:cNvPr id="12" name="Picture 2" descr="NBA Logo">
            <a:extLst>
              <a:ext uri="{FF2B5EF4-FFF2-40B4-BE49-F238E27FC236}">
                <a16:creationId xmlns:a16="http://schemas.microsoft.com/office/drawing/2014/main" id="{1DEAB48D-37D7-798F-3115-FC3005EB7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3892" y="3651871"/>
            <a:ext cx="1242213" cy="124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72088" cy="51435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 0"/>
          <p:cNvSpPr/>
          <p:nvPr/>
        </p:nvSpPr>
        <p:spPr>
          <a:xfrm>
            <a:off x="482601" y="482600"/>
            <a:ext cx="3465438" cy="34253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Height-Weight Relationship Analysis</a:t>
            </a:r>
            <a:endParaRPr lang="en-US" sz="33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NBA Logo">
            <a:extLst>
              <a:ext uri="{FF2B5EF4-FFF2-40B4-BE49-F238E27FC236}">
                <a16:creationId xmlns:a16="http://schemas.microsoft.com/office/drawing/2014/main" id="{E0A76DE9-451A-285E-4C9E-A4A79D7B8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4689" y="718394"/>
            <a:ext cx="3706710" cy="3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642938"/>
            <a:ext cx="777240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4560"/>
              </a:lnSpc>
              <a:buNone/>
            </a:pPr>
            <a:r>
              <a:rPr lang="en-US" sz="3257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Height-Weight Relationship Analysis</a:t>
            </a:r>
            <a:endParaRPr lang="en-US" sz="3257" dirty="0"/>
          </a:p>
        </p:txBody>
      </p:sp>
      <p:sp>
        <p:nvSpPr>
          <p:cNvPr id="3" name="Text 1"/>
          <p:cNvSpPr/>
          <p:nvPr/>
        </p:nvSpPr>
        <p:spPr>
          <a:xfrm>
            <a:off x="891540" y="1702499"/>
            <a:ext cx="320040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03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Position-Specific Patterns</a:t>
            </a:r>
            <a:endParaRPr lang="en-US" sz="2030" dirty="0"/>
          </a:p>
        </p:txBody>
      </p:sp>
      <p:sp>
        <p:nvSpPr>
          <p:cNvPr id="4" name="Text 2"/>
          <p:cNvSpPr/>
          <p:nvPr/>
        </p:nvSpPr>
        <p:spPr>
          <a:xfrm>
            <a:off x="891540" y="2411273"/>
            <a:ext cx="24688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Correlation Findings</a:t>
            </a:r>
            <a:endParaRPr lang="en-US" sz="1988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02499"/>
            <a:ext cx="85954" cy="400164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11273"/>
            <a:ext cx="85954" cy="400164"/>
          </a:xfrm>
          <a:prstGeom prst="rect">
            <a:avLst/>
          </a:prstGeom>
        </p:spPr>
      </p:pic>
      <p:pic>
        <p:nvPicPr>
          <p:cNvPr id="7" name="Picture 2" descr="NBA Logo">
            <a:extLst>
              <a:ext uri="{FF2B5EF4-FFF2-40B4-BE49-F238E27FC236}">
                <a16:creationId xmlns:a16="http://schemas.microsoft.com/office/drawing/2014/main" id="{3DB64F6B-97B9-CDED-87DA-170D3A9A7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727" y="3131363"/>
            <a:ext cx="1805253" cy="180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5604285" cy="51435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 0"/>
          <p:cNvSpPr/>
          <p:nvPr/>
        </p:nvSpPr>
        <p:spPr>
          <a:xfrm>
            <a:off x="935118" y="343862"/>
            <a:ext cx="3579731" cy="1350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dirty="0">
                <a:latin typeface="+mj-lt"/>
                <a:ea typeface="+mj-ea"/>
                <a:cs typeface="+mj-cs"/>
              </a:rPr>
              <a:t>Position-Specific Patterns</a:t>
            </a:r>
            <a:endParaRPr lang="en-US" sz="37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1"/>
          <p:cNvSpPr/>
          <p:nvPr/>
        </p:nvSpPr>
        <p:spPr>
          <a:xfrm>
            <a:off x="935118" y="1694256"/>
            <a:ext cx="3579730" cy="266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dirty="0"/>
              <a:t>Height-Weight Relationship Analysis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34" y="2031063"/>
            <a:ext cx="4960412" cy="3063053"/>
          </a:xfrm>
          <a:prstGeom prst="rect">
            <a:avLst/>
          </a:prstGeom>
        </p:spPr>
      </p:pic>
      <p:pic>
        <p:nvPicPr>
          <p:cNvPr id="6" name="Picture 2" descr="NBA Logo">
            <a:extLst>
              <a:ext uri="{FF2B5EF4-FFF2-40B4-BE49-F238E27FC236}">
                <a16:creationId xmlns:a16="http://schemas.microsoft.com/office/drawing/2014/main" id="{EBF14B6F-F585-84AE-061F-D3A66E806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7387" y="2277950"/>
            <a:ext cx="2328379" cy="232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642938"/>
            <a:ext cx="676656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5169"/>
              </a:lnSpc>
              <a:buNone/>
            </a:pPr>
            <a:r>
              <a:rPr lang="en-US" sz="3976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Position-Specific Patterns</a:t>
            </a:r>
            <a:endParaRPr lang="en-US" sz="3976" dirty="0"/>
          </a:p>
        </p:txBody>
      </p:sp>
      <p:sp>
        <p:nvSpPr>
          <p:cNvPr id="3" name="Text 1"/>
          <p:cNvSpPr/>
          <p:nvPr/>
        </p:nvSpPr>
        <p:spPr>
          <a:xfrm>
            <a:off x="891540" y="1789938"/>
            <a:ext cx="585216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03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Hybrid positions show intermediate distributions</a:t>
            </a:r>
            <a:endParaRPr lang="en-US" sz="2030" dirty="0"/>
          </a:p>
        </p:txBody>
      </p:sp>
      <p:sp>
        <p:nvSpPr>
          <p:cNvPr id="4" name="Text 2"/>
          <p:cNvSpPr/>
          <p:nvPr/>
        </p:nvSpPr>
        <p:spPr>
          <a:xfrm>
            <a:off x="891540" y="2498712"/>
            <a:ext cx="548640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Clear stratification between primary positions</a:t>
            </a:r>
            <a:endParaRPr lang="en-US" sz="1988" dirty="0"/>
          </a:p>
        </p:txBody>
      </p:sp>
      <p:sp>
        <p:nvSpPr>
          <p:cNvPr id="5" name="Text 3"/>
          <p:cNvSpPr/>
          <p:nvPr/>
        </p:nvSpPr>
        <p:spPr>
          <a:xfrm>
            <a:off x="891540" y="3207487"/>
            <a:ext cx="548640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Limited overlap between Guards and Centers</a:t>
            </a:r>
            <a:endParaRPr lang="en-US" sz="1988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3207487"/>
            <a:ext cx="85954" cy="40016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56946" y="205740"/>
            <a:ext cx="182880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 fontScale="85000" lnSpcReduction="10000"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3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Height-Weight Relationship Analysis</a:t>
            </a:r>
            <a:endParaRPr lang="en-US" sz="931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  <p:pic>
        <p:nvPicPr>
          <p:cNvPr id="11" name="Picture 2" descr="NBA Logo">
            <a:extLst>
              <a:ext uri="{FF2B5EF4-FFF2-40B4-BE49-F238E27FC236}">
                <a16:creationId xmlns:a16="http://schemas.microsoft.com/office/drawing/2014/main" id="{6C52FC68-7131-0426-8E4A-60DD02FE1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7387" y="2277950"/>
            <a:ext cx="2328379" cy="232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642938"/>
            <a:ext cx="521208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5059"/>
              </a:lnSpc>
              <a:buNone/>
            </a:pPr>
            <a:r>
              <a:rPr lang="en-US" sz="3892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Correlation Findings</a:t>
            </a:r>
            <a:endParaRPr lang="en-US" sz="3892" dirty="0"/>
          </a:p>
        </p:txBody>
      </p:sp>
      <p:sp>
        <p:nvSpPr>
          <p:cNvPr id="3" name="Text 1"/>
          <p:cNvSpPr/>
          <p:nvPr/>
        </p:nvSpPr>
        <p:spPr>
          <a:xfrm>
            <a:off x="891540" y="1789938"/>
            <a:ext cx="283464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03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Multi-Variable Analysis</a:t>
            </a:r>
            <a:endParaRPr lang="en-US" sz="2030" dirty="0"/>
          </a:p>
        </p:txBody>
      </p:sp>
      <p:sp>
        <p:nvSpPr>
          <p:cNvPr id="4" name="Text 2"/>
          <p:cNvSpPr/>
          <p:nvPr/>
        </p:nvSpPr>
        <p:spPr>
          <a:xfrm>
            <a:off x="891540" y="2498712"/>
            <a:ext cx="274320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Statistical Correlations</a:t>
            </a:r>
            <a:endParaRPr lang="en-US" sz="1988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56946" y="205740"/>
            <a:ext cx="182880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 fontScale="85000" lnSpcReduction="10000"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3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Height-Weight Relationship Analysis</a:t>
            </a:r>
            <a:endParaRPr lang="en-US" sz="931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  <p:pic>
        <p:nvPicPr>
          <p:cNvPr id="9" name="Image 0" descr="preencoded.png">
            <a:extLst>
              <a:ext uri="{FF2B5EF4-FFF2-40B4-BE49-F238E27FC236}">
                <a16:creationId xmlns:a16="http://schemas.microsoft.com/office/drawing/2014/main" id="{CF813B98-D9BC-0304-2E5D-91B555DFFD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8592" y="1437509"/>
            <a:ext cx="4960412" cy="3063053"/>
          </a:xfrm>
          <a:prstGeom prst="rect">
            <a:avLst/>
          </a:prstGeom>
        </p:spPr>
      </p:pic>
      <p:pic>
        <p:nvPicPr>
          <p:cNvPr id="11" name="Picture 2" descr="NBA Logo">
            <a:extLst>
              <a:ext uri="{FF2B5EF4-FFF2-40B4-BE49-F238E27FC236}">
                <a16:creationId xmlns:a16="http://schemas.microsoft.com/office/drawing/2014/main" id="{44D89F72-2CDD-6FD6-E49B-E68BC9BAB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727" y="3131363"/>
            <a:ext cx="1805253" cy="180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0"/>
          <p:cNvSpPr/>
          <p:nvPr/>
        </p:nvSpPr>
        <p:spPr>
          <a:xfrm>
            <a:off x="479160" y="342900"/>
            <a:ext cx="8182230" cy="1026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>
                <a:latin typeface="+mj-lt"/>
                <a:ea typeface="+mj-ea"/>
                <a:cs typeface="+mj-cs"/>
              </a:rPr>
              <a:t>Multi-Variable Analysis</a:t>
            </a:r>
            <a:endParaRPr lang="en-US" sz="5000">
              <a:latin typeface="+mj-lt"/>
              <a:ea typeface="+mj-ea"/>
              <a:cs typeface="+mj-cs"/>
            </a:endParaRPr>
          </a:p>
        </p:txBody>
      </p:sp>
      <p:sp>
        <p:nvSpPr>
          <p:cNvPr id="4" name="Text 1"/>
          <p:cNvSpPr/>
          <p:nvPr/>
        </p:nvSpPr>
        <p:spPr>
          <a:xfrm>
            <a:off x="479160" y="1441920"/>
            <a:ext cx="8182233" cy="414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200"/>
              <a:t>Height-Weight Relationship Analysis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7560" y="1388012"/>
            <a:ext cx="2468880" cy="13716"/>
          </a:xfrm>
          <a:custGeom>
            <a:avLst/>
            <a:gdLst>
              <a:gd name="connsiteX0" fmla="*/ 0 w 2468880"/>
              <a:gd name="connsiteY0" fmla="*/ 0 h 13716"/>
              <a:gd name="connsiteX1" fmla="*/ 592531 w 2468880"/>
              <a:gd name="connsiteY1" fmla="*/ 0 h 13716"/>
              <a:gd name="connsiteX2" fmla="*/ 1160374 w 2468880"/>
              <a:gd name="connsiteY2" fmla="*/ 0 h 13716"/>
              <a:gd name="connsiteX3" fmla="*/ 1728216 w 2468880"/>
              <a:gd name="connsiteY3" fmla="*/ 0 h 13716"/>
              <a:gd name="connsiteX4" fmla="*/ 2468880 w 2468880"/>
              <a:gd name="connsiteY4" fmla="*/ 0 h 13716"/>
              <a:gd name="connsiteX5" fmla="*/ 2468880 w 2468880"/>
              <a:gd name="connsiteY5" fmla="*/ 13716 h 13716"/>
              <a:gd name="connsiteX6" fmla="*/ 1802282 w 2468880"/>
              <a:gd name="connsiteY6" fmla="*/ 13716 h 13716"/>
              <a:gd name="connsiteX7" fmla="*/ 1209751 w 2468880"/>
              <a:gd name="connsiteY7" fmla="*/ 13716 h 13716"/>
              <a:gd name="connsiteX8" fmla="*/ 641909 w 2468880"/>
              <a:gd name="connsiteY8" fmla="*/ 13716 h 13716"/>
              <a:gd name="connsiteX9" fmla="*/ 0 w 2468880"/>
              <a:gd name="connsiteY9" fmla="*/ 13716 h 13716"/>
              <a:gd name="connsiteX10" fmla="*/ 0 w 2468880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68880" h="13716" fill="none" extrusionOk="0">
                <a:moveTo>
                  <a:pt x="0" y="0"/>
                </a:moveTo>
                <a:cubicBezTo>
                  <a:pt x="171523" y="-1510"/>
                  <a:pt x="416079" y="20036"/>
                  <a:pt x="592531" y="0"/>
                </a:cubicBezTo>
                <a:cubicBezTo>
                  <a:pt x="768983" y="-20036"/>
                  <a:pt x="878305" y="13110"/>
                  <a:pt x="1160374" y="0"/>
                </a:cubicBezTo>
                <a:cubicBezTo>
                  <a:pt x="1442443" y="-13110"/>
                  <a:pt x="1612108" y="24695"/>
                  <a:pt x="1728216" y="0"/>
                </a:cubicBezTo>
                <a:cubicBezTo>
                  <a:pt x="1844324" y="-24695"/>
                  <a:pt x="2271040" y="20667"/>
                  <a:pt x="2468880" y="0"/>
                </a:cubicBezTo>
                <a:cubicBezTo>
                  <a:pt x="2468530" y="5728"/>
                  <a:pt x="2468490" y="7624"/>
                  <a:pt x="2468880" y="13716"/>
                </a:cubicBezTo>
                <a:cubicBezTo>
                  <a:pt x="2229297" y="-19231"/>
                  <a:pt x="2066775" y="25681"/>
                  <a:pt x="1802282" y="13716"/>
                </a:cubicBezTo>
                <a:cubicBezTo>
                  <a:pt x="1537789" y="1751"/>
                  <a:pt x="1379930" y="17694"/>
                  <a:pt x="1209751" y="13716"/>
                </a:cubicBezTo>
                <a:cubicBezTo>
                  <a:pt x="1039572" y="9738"/>
                  <a:pt x="837025" y="8278"/>
                  <a:pt x="641909" y="13716"/>
                </a:cubicBezTo>
                <a:cubicBezTo>
                  <a:pt x="446793" y="19154"/>
                  <a:pt x="170561" y="13900"/>
                  <a:pt x="0" y="13716"/>
                </a:cubicBezTo>
                <a:cubicBezTo>
                  <a:pt x="-302" y="10335"/>
                  <a:pt x="417" y="4724"/>
                  <a:pt x="0" y="0"/>
                </a:cubicBezTo>
                <a:close/>
              </a:path>
              <a:path w="2468880" h="13716" stroke="0" extrusionOk="0">
                <a:moveTo>
                  <a:pt x="0" y="0"/>
                </a:moveTo>
                <a:cubicBezTo>
                  <a:pt x="190931" y="24910"/>
                  <a:pt x="333688" y="11559"/>
                  <a:pt x="567842" y="0"/>
                </a:cubicBezTo>
                <a:cubicBezTo>
                  <a:pt x="801996" y="-11559"/>
                  <a:pt x="939971" y="-5677"/>
                  <a:pt x="1234440" y="0"/>
                </a:cubicBezTo>
                <a:cubicBezTo>
                  <a:pt x="1528909" y="5677"/>
                  <a:pt x="1658539" y="5184"/>
                  <a:pt x="1777594" y="0"/>
                </a:cubicBezTo>
                <a:cubicBezTo>
                  <a:pt x="1896649" y="-5184"/>
                  <a:pt x="2186164" y="23915"/>
                  <a:pt x="2468880" y="0"/>
                </a:cubicBezTo>
                <a:cubicBezTo>
                  <a:pt x="2469409" y="5071"/>
                  <a:pt x="2469155" y="7437"/>
                  <a:pt x="2468880" y="13716"/>
                </a:cubicBezTo>
                <a:cubicBezTo>
                  <a:pt x="2271330" y="32027"/>
                  <a:pt x="2001027" y="26982"/>
                  <a:pt x="1876349" y="13716"/>
                </a:cubicBezTo>
                <a:cubicBezTo>
                  <a:pt x="1751671" y="450"/>
                  <a:pt x="1364652" y="10491"/>
                  <a:pt x="1209751" y="13716"/>
                </a:cubicBezTo>
                <a:cubicBezTo>
                  <a:pt x="1054850" y="16941"/>
                  <a:pt x="748438" y="15502"/>
                  <a:pt x="617220" y="13716"/>
                </a:cubicBezTo>
                <a:cubicBezTo>
                  <a:pt x="486002" y="11930"/>
                  <a:pt x="237432" y="22628"/>
                  <a:pt x="0" y="13716"/>
                </a:cubicBezTo>
                <a:cubicBezTo>
                  <a:pt x="198" y="8947"/>
                  <a:pt x="304" y="52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NBA Logo">
            <a:extLst>
              <a:ext uri="{FF2B5EF4-FFF2-40B4-BE49-F238E27FC236}">
                <a16:creationId xmlns:a16="http://schemas.microsoft.com/office/drawing/2014/main" id="{7DB6395F-FD37-8AFB-6A5F-D2054EB4A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419" y="3168396"/>
            <a:ext cx="1632204" cy="163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116" y="1854603"/>
            <a:ext cx="5184648" cy="320152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642938"/>
            <a:ext cx="594360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5169"/>
              </a:lnSpc>
              <a:buNone/>
            </a:pPr>
            <a:r>
              <a:rPr lang="en-US" sz="3976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Statistical Correlations</a:t>
            </a:r>
            <a:endParaRPr lang="en-US" sz="3976" dirty="0"/>
          </a:p>
        </p:txBody>
      </p:sp>
      <p:sp>
        <p:nvSpPr>
          <p:cNvPr id="3" name="Text 1"/>
          <p:cNvSpPr/>
          <p:nvPr/>
        </p:nvSpPr>
        <p:spPr>
          <a:xfrm>
            <a:off x="891540" y="1789938"/>
            <a:ext cx="52120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Strong positive correlation across positions</a:t>
            </a:r>
            <a:endParaRPr lang="en-US" sz="1988" dirty="0"/>
          </a:p>
        </p:txBody>
      </p:sp>
      <p:sp>
        <p:nvSpPr>
          <p:cNvPr id="4" name="Text 2"/>
          <p:cNvSpPr/>
          <p:nvPr/>
        </p:nvSpPr>
        <p:spPr>
          <a:xfrm>
            <a:off x="891540" y="2498712"/>
            <a:ext cx="420624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Position-specific regression slopes</a:t>
            </a:r>
            <a:endParaRPr lang="en-US" sz="1988" dirty="0"/>
          </a:p>
        </p:txBody>
      </p:sp>
      <p:sp>
        <p:nvSpPr>
          <p:cNvPr id="5" name="Text 3"/>
          <p:cNvSpPr/>
          <p:nvPr/>
        </p:nvSpPr>
        <p:spPr>
          <a:xfrm>
            <a:off x="891540" y="3207487"/>
            <a:ext cx="530352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Clustering patterns reveal role specialization</a:t>
            </a:r>
            <a:endParaRPr lang="en-US" sz="1988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3207487"/>
            <a:ext cx="85954" cy="40016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56946" y="205740"/>
            <a:ext cx="182880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 fontScale="85000" lnSpcReduction="10000"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3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Height-Weight Relationship Analysis</a:t>
            </a:r>
            <a:endParaRPr lang="en-US" sz="931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  <p:pic>
        <p:nvPicPr>
          <p:cNvPr id="11" name="Image 0" descr="preencoded.png">
            <a:extLst>
              <a:ext uri="{FF2B5EF4-FFF2-40B4-BE49-F238E27FC236}">
                <a16:creationId xmlns:a16="http://schemas.microsoft.com/office/drawing/2014/main" id="{885B7BD8-F422-A20D-AE5F-4337151AF3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4904" y="1606727"/>
            <a:ext cx="3113939" cy="1922857"/>
          </a:xfrm>
          <a:prstGeom prst="rect">
            <a:avLst/>
          </a:prstGeom>
        </p:spPr>
      </p:pic>
      <p:pic>
        <p:nvPicPr>
          <p:cNvPr id="13" name="Picture 2" descr="NBA Logo">
            <a:extLst>
              <a:ext uri="{FF2B5EF4-FFF2-40B4-BE49-F238E27FC236}">
                <a16:creationId xmlns:a16="http://schemas.microsoft.com/office/drawing/2014/main" id="{295C924D-AEB2-FA3E-729F-04CD06633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419" y="3618967"/>
            <a:ext cx="1228495" cy="122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712889"/>
            <a:ext cx="530352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ctr">
              <a:lnSpc>
                <a:spcPts val="4839"/>
              </a:lnSpc>
              <a:buNone/>
            </a:pPr>
            <a:r>
              <a:rPr lang="en-US" sz="3722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DS 6303 - FLS - Unit 2</a:t>
            </a:r>
            <a:endParaRPr lang="en-US" sz="3722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5121" y="5802382"/>
            <a:ext cx="114300" cy="114186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5841987"/>
            <a:ext cx="5938114" cy="34461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40841" y="1747247"/>
            <a:ext cx="22860" cy="4114800"/>
          </a:xfrm>
          <a:prstGeom prst="rect">
            <a:avLst/>
          </a:prstGeom>
        </p:spPr>
      </p:pic>
      <p:pic>
        <p:nvPicPr>
          <p:cNvPr id="6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07262" y="2101634"/>
            <a:ext cx="283464" cy="343071"/>
          </a:xfrm>
          <a:prstGeom prst="rect">
            <a:avLst/>
          </a:prstGeom>
        </p:spPr>
      </p:pic>
      <p:pic>
        <p:nvPicPr>
          <p:cNvPr id="7" name="Image 4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07262" y="2753316"/>
            <a:ext cx="283464" cy="343071"/>
          </a:xfrm>
          <a:prstGeom prst="rect">
            <a:avLst/>
          </a:prstGeom>
        </p:spPr>
      </p:pic>
      <p:pic>
        <p:nvPicPr>
          <p:cNvPr id="8" name="Image 5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07262" y="3404483"/>
            <a:ext cx="283464" cy="343071"/>
          </a:xfrm>
          <a:prstGeom prst="rect">
            <a:avLst/>
          </a:prstGeom>
        </p:spPr>
      </p:pic>
      <p:pic>
        <p:nvPicPr>
          <p:cNvPr id="9" name="Image 6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07262" y="4056164"/>
            <a:ext cx="283464" cy="343071"/>
          </a:xfrm>
          <a:prstGeom prst="rect">
            <a:avLst/>
          </a:prstGeom>
        </p:spPr>
      </p:pic>
      <p:sp>
        <p:nvSpPr>
          <p:cNvPr id="10" name="Text 1"/>
          <p:cNvSpPr/>
          <p:nvPr/>
        </p:nvSpPr>
        <p:spPr>
          <a:xfrm>
            <a:off x="1858061" y="2101634"/>
            <a:ext cx="6035040" cy="36004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411"/>
              </a:lnSpc>
              <a:buNone/>
            </a:pPr>
            <a:r>
              <a:rPr lang="en-US" sz="1607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Physical Attributes in NBA Basketball: A Data-Driven Analysis</a:t>
            </a:r>
            <a:endParaRPr lang="en-US" sz="1607" dirty="0"/>
          </a:p>
        </p:txBody>
      </p:sp>
      <p:sp>
        <p:nvSpPr>
          <p:cNvPr id="11" name="Text 2"/>
          <p:cNvSpPr/>
          <p:nvPr/>
        </p:nvSpPr>
        <p:spPr>
          <a:xfrm>
            <a:off x="1858061" y="2753316"/>
            <a:ext cx="6766560" cy="36004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411"/>
              </a:lnSpc>
              <a:buNone/>
            </a:pPr>
            <a:r>
              <a:rPr lang="en-US" sz="1607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Exploring Player Characteristics and Education-Income Relationships</a:t>
            </a:r>
            <a:endParaRPr lang="en-US" sz="1607" dirty="0"/>
          </a:p>
        </p:txBody>
      </p:sp>
      <p:sp>
        <p:nvSpPr>
          <p:cNvPr id="12" name="Text 3"/>
          <p:cNvSpPr/>
          <p:nvPr/>
        </p:nvSpPr>
        <p:spPr>
          <a:xfrm>
            <a:off x="1858061" y="3404483"/>
            <a:ext cx="1828800" cy="36004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348"/>
              </a:lnSpc>
              <a:buNone/>
            </a:pPr>
            <a:r>
              <a:rPr lang="en-US" sz="156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Jonathan A. Rocha</a:t>
            </a:r>
            <a:endParaRPr lang="en-US" sz="1565" dirty="0"/>
          </a:p>
        </p:txBody>
      </p:sp>
      <p:sp>
        <p:nvSpPr>
          <p:cNvPr id="13" name="Text 4"/>
          <p:cNvSpPr/>
          <p:nvPr/>
        </p:nvSpPr>
        <p:spPr>
          <a:xfrm>
            <a:off x="1858061" y="4056164"/>
            <a:ext cx="2286000" cy="36004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411"/>
              </a:lnSpc>
              <a:buNone/>
            </a:pPr>
            <a:r>
              <a:rPr lang="en-US" sz="1607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Date: January 13, 2025</a:t>
            </a:r>
            <a:endParaRPr lang="en-US" sz="1607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72088" cy="51435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 0"/>
          <p:cNvSpPr/>
          <p:nvPr/>
        </p:nvSpPr>
        <p:spPr>
          <a:xfrm>
            <a:off x="482601" y="482600"/>
            <a:ext cx="3465438" cy="34253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Historical Evolution Analysis</a:t>
            </a:r>
            <a:endParaRPr lang="en-US" sz="33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NBA Logo">
            <a:extLst>
              <a:ext uri="{FF2B5EF4-FFF2-40B4-BE49-F238E27FC236}">
                <a16:creationId xmlns:a16="http://schemas.microsoft.com/office/drawing/2014/main" id="{475765C9-28A9-74FC-8C1A-414A5A694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4689" y="718394"/>
            <a:ext cx="3706710" cy="3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1084250"/>
            <a:ext cx="6400800" cy="190309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6819"/>
              </a:lnSpc>
              <a:buNone/>
            </a:pPr>
            <a:r>
              <a:rPr lang="en-US" sz="5245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Historical Evolution Analysis</a:t>
            </a:r>
            <a:endParaRPr lang="en-US" sz="5245" dirty="0"/>
          </a:p>
        </p:txBody>
      </p:sp>
      <p:sp>
        <p:nvSpPr>
          <p:cNvPr id="3" name="Text 1"/>
          <p:cNvSpPr/>
          <p:nvPr/>
        </p:nvSpPr>
        <p:spPr>
          <a:xfrm>
            <a:off x="703174" y="3390595"/>
            <a:ext cx="356616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4509"/>
              </a:lnSpc>
              <a:buNone/>
            </a:pPr>
            <a:r>
              <a:rPr lang="en-US" sz="3469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Temporal Trends</a:t>
            </a:r>
            <a:endParaRPr lang="en-US" sz="3469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2956484"/>
            <a:ext cx="6314846" cy="434111"/>
          </a:xfrm>
          <a:prstGeom prst="rect">
            <a:avLst/>
          </a:prstGeom>
        </p:spPr>
      </p:pic>
      <p:pic>
        <p:nvPicPr>
          <p:cNvPr id="5" name="Picture 2" descr="NBA Logo">
            <a:extLst>
              <a:ext uri="{FF2B5EF4-FFF2-40B4-BE49-F238E27FC236}">
                <a16:creationId xmlns:a16="http://schemas.microsoft.com/office/drawing/2014/main" id="{470C16B1-CE1D-65FB-F707-241079B1F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11796" y="1219695"/>
            <a:ext cx="1632204" cy="163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642938"/>
            <a:ext cx="429768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5114"/>
              </a:lnSpc>
              <a:buNone/>
            </a:pPr>
            <a:r>
              <a:rPr lang="en-US" sz="3934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Temporal Trends</a:t>
            </a:r>
            <a:endParaRPr lang="en-US" sz="3934" dirty="0"/>
          </a:p>
        </p:txBody>
      </p:sp>
      <p:sp>
        <p:nvSpPr>
          <p:cNvPr id="3" name="Text 1"/>
          <p:cNvSpPr/>
          <p:nvPr/>
        </p:nvSpPr>
        <p:spPr>
          <a:xfrm>
            <a:off x="891540" y="1789938"/>
            <a:ext cx="283464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Historical Development</a:t>
            </a:r>
            <a:endParaRPr lang="en-US" sz="1988" dirty="0"/>
          </a:p>
        </p:txBody>
      </p:sp>
      <p:sp>
        <p:nvSpPr>
          <p:cNvPr id="4" name="Text 2"/>
          <p:cNvSpPr/>
          <p:nvPr/>
        </p:nvSpPr>
        <p:spPr>
          <a:xfrm>
            <a:off x="891540" y="2498712"/>
            <a:ext cx="137160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665"/>
              </a:lnSpc>
              <a:buNone/>
            </a:pPr>
            <a:r>
              <a:rPr lang="en-US" sz="1904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Trends</a:t>
            </a:r>
            <a:endParaRPr lang="en-US" sz="190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56946" y="205740"/>
            <a:ext cx="164592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3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Historical Evolution Analysis</a:t>
            </a:r>
            <a:endParaRPr lang="en-US" sz="931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  <p:pic>
        <p:nvPicPr>
          <p:cNvPr id="9" name="Picture 2" descr="NBA Logo">
            <a:extLst>
              <a:ext uri="{FF2B5EF4-FFF2-40B4-BE49-F238E27FC236}">
                <a16:creationId xmlns:a16="http://schemas.microsoft.com/office/drawing/2014/main" id="{EB84DDCF-1475-775A-1B85-2742A4167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7822" y="1363085"/>
            <a:ext cx="2671417" cy="267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72088" cy="51435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 0"/>
          <p:cNvSpPr/>
          <p:nvPr/>
        </p:nvSpPr>
        <p:spPr>
          <a:xfrm>
            <a:off x="482601" y="482600"/>
            <a:ext cx="3465438" cy="34253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Historical Development</a:t>
            </a:r>
            <a:endParaRPr lang="en-US" sz="33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1"/>
          <p:cNvSpPr/>
          <p:nvPr/>
        </p:nvSpPr>
        <p:spPr>
          <a:xfrm>
            <a:off x="482600" y="3958263"/>
            <a:ext cx="3465438" cy="581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Historical Evolution Analysis</a:t>
            </a: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332" y="388849"/>
            <a:ext cx="5646919" cy="3486972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  <p:pic>
        <p:nvPicPr>
          <p:cNvPr id="6" name="Picture 2" descr="NBA Logo">
            <a:extLst>
              <a:ext uri="{FF2B5EF4-FFF2-40B4-BE49-F238E27FC236}">
                <a16:creationId xmlns:a16="http://schemas.microsoft.com/office/drawing/2014/main" id="{17BA01BA-3B57-10B5-9530-D4CE73B2D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5564" y="939546"/>
            <a:ext cx="1632204" cy="163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642938"/>
            <a:ext cx="292608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5059"/>
              </a:lnSpc>
              <a:buNone/>
            </a:pPr>
            <a:r>
              <a:rPr lang="en-US" sz="3892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Trends</a:t>
            </a:r>
            <a:endParaRPr lang="en-US" sz="3892" dirty="0"/>
          </a:p>
        </p:txBody>
      </p:sp>
      <p:sp>
        <p:nvSpPr>
          <p:cNvPr id="3" name="Text 1"/>
          <p:cNvSpPr/>
          <p:nvPr/>
        </p:nvSpPr>
        <p:spPr>
          <a:xfrm>
            <a:off x="891540" y="1789938"/>
            <a:ext cx="594360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1950s-1990s: Steady increase in average height</a:t>
            </a:r>
            <a:endParaRPr lang="en-US" sz="1988" dirty="0"/>
          </a:p>
        </p:txBody>
      </p:sp>
      <p:sp>
        <p:nvSpPr>
          <p:cNvPr id="4" name="Text 2"/>
          <p:cNvSpPr/>
          <p:nvPr/>
        </p:nvSpPr>
        <p:spPr>
          <a:xfrm>
            <a:off x="891540" y="2498712"/>
            <a:ext cx="493776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03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Post-2000: Stabilization of height trends</a:t>
            </a:r>
            <a:endParaRPr lang="en-US" sz="2030" dirty="0"/>
          </a:p>
        </p:txBody>
      </p:sp>
      <p:sp>
        <p:nvSpPr>
          <p:cNvPr id="5" name="Text 3"/>
          <p:cNvSpPr/>
          <p:nvPr/>
        </p:nvSpPr>
        <p:spPr>
          <a:xfrm>
            <a:off x="891540" y="3207487"/>
            <a:ext cx="42976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03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Position-specific evolution patterns</a:t>
            </a:r>
            <a:endParaRPr lang="en-US" sz="203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3207487"/>
            <a:ext cx="85954" cy="40016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56946" y="205740"/>
            <a:ext cx="164592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3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Historical Evolution Analysis</a:t>
            </a:r>
            <a:endParaRPr lang="en-US" sz="931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  <p:pic>
        <p:nvPicPr>
          <p:cNvPr id="11" name="Picture 2" descr="NBA Logo">
            <a:extLst>
              <a:ext uri="{FF2B5EF4-FFF2-40B4-BE49-F238E27FC236}">
                <a16:creationId xmlns:a16="http://schemas.microsoft.com/office/drawing/2014/main" id="{EA5D331D-0EB1-0E58-8367-F29A8F5DF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28379" y="157734"/>
            <a:ext cx="1632204" cy="163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0" descr="preencoded.png">
            <a:extLst>
              <a:ext uri="{FF2B5EF4-FFF2-40B4-BE49-F238E27FC236}">
                <a16:creationId xmlns:a16="http://schemas.microsoft.com/office/drawing/2014/main" id="{9C70301F-68E0-E662-1992-481EF2A147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30560" y="2494483"/>
            <a:ext cx="3487123" cy="21532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72088" cy="51435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 0"/>
          <p:cNvSpPr/>
          <p:nvPr/>
        </p:nvSpPr>
        <p:spPr>
          <a:xfrm>
            <a:off x="482601" y="482600"/>
            <a:ext cx="3465438" cy="34253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Comprehensive 3D Analysis</a:t>
            </a:r>
            <a:endParaRPr lang="en-US" sz="33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NBA Logo">
            <a:extLst>
              <a:ext uri="{FF2B5EF4-FFF2-40B4-BE49-F238E27FC236}">
                <a16:creationId xmlns:a16="http://schemas.microsoft.com/office/drawing/2014/main" id="{18787BB0-1797-0E14-A513-8280D836E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4689" y="718394"/>
            <a:ext cx="3706710" cy="3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1084250"/>
            <a:ext cx="6309360" cy="190309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6929"/>
              </a:lnSpc>
              <a:buNone/>
            </a:pPr>
            <a:r>
              <a:rPr lang="en-US" sz="533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Comprehensive 3D Analysis</a:t>
            </a:r>
            <a:endParaRPr lang="en-US" sz="5330" dirty="0"/>
          </a:p>
        </p:txBody>
      </p:sp>
      <p:sp>
        <p:nvSpPr>
          <p:cNvPr id="3" name="Text 1"/>
          <p:cNvSpPr/>
          <p:nvPr/>
        </p:nvSpPr>
        <p:spPr>
          <a:xfrm>
            <a:off x="703174" y="3390595"/>
            <a:ext cx="676656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4674"/>
              </a:lnSpc>
              <a:buNone/>
            </a:pPr>
            <a:r>
              <a:rPr lang="en-US" sz="3596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Multi-Dimensional Visualization</a:t>
            </a:r>
            <a:endParaRPr lang="en-US" sz="3596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2956484"/>
            <a:ext cx="6755587" cy="434111"/>
          </a:xfrm>
          <a:prstGeom prst="rect">
            <a:avLst/>
          </a:prstGeom>
        </p:spPr>
      </p:pic>
      <p:pic>
        <p:nvPicPr>
          <p:cNvPr id="5" name="Picture 2" descr="NBA Logo">
            <a:extLst>
              <a:ext uri="{FF2B5EF4-FFF2-40B4-BE49-F238E27FC236}">
                <a16:creationId xmlns:a16="http://schemas.microsoft.com/office/drawing/2014/main" id="{8AFC164D-852F-D3F4-674C-EE9E185E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58761" y="1355141"/>
            <a:ext cx="1632204" cy="163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642938"/>
            <a:ext cx="7772400" cy="72009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Multi-Dimensional Visualization</a:t>
            </a:r>
            <a:endParaRPr lang="en-US" sz="3807" dirty="0"/>
          </a:p>
        </p:txBody>
      </p:sp>
      <p:sp>
        <p:nvSpPr>
          <p:cNvPr id="3" name="Text 1"/>
          <p:cNvSpPr/>
          <p:nvPr/>
        </p:nvSpPr>
        <p:spPr>
          <a:xfrm>
            <a:off x="891540" y="1752905"/>
            <a:ext cx="256032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Interactive 3D Model</a:t>
            </a:r>
            <a:endParaRPr lang="en-US" sz="1988" dirty="0"/>
          </a:p>
        </p:txBody>
      </p:sp>
      <p:sp>
        <p:nvSpPr>
          <p:cNvPr id="4" name="Text 2"/>
          <p:cNvSpPr/>
          <p:nvPr/>
        </p:nvSpPr>
        <p:spPr>
          <a:xfrm>
            <a:off x="891540" y="2461679"/>
            <a:ext cx="283464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Complex Relationships</a:t>
            </a:r>
            <a:endParaRPr lang="en-US" sz="1988" dirty="0"/>
          </a:p>
        </p:txBody>
      </p:sp>
      <p:sp>
        <p:nvSpPr>
          <p:cNvPr id="5" name="Text 3"/>
          <p:cNvSpPr/>
          <p:nvPr/>
        </p:nvSpPr>
        <p:spPr>
          <a:xfrm>
            <a:off x="891540" y="3169939"/>
            <a:ext cx="237744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Pattern Recognition</a:t>
            </a:r>
            <a:endParaRPr lang="en-US" sz="1988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52905"/>
            <a:ext cx="85954" cy="400164"/>
          </a:xfrm>
          <a:prstGeom prst="rect">
            <a:avLst/>
          </a:prstGeom>
        </p:spPr>
      </p:pic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61679"/>
            <a:ext cx="85954" cy="400164"/>
          </a:xfrm>
          <a:prstGeom prst="rect">
            <a:avLst/>
          </a:prstGeom>
        </p:spPr>
      </p:pic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3169939"/>
            <a:ext cx="85954" cy="40016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56946" y="205740"/>
            <a:ext cx="164592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3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Comprehensive 3D Analysis</a:t>
            </a:r>
            <a:endParaRPr lang="en-US" sz="931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  <p:pic>
        <p:nvPicPr>
          <p:cNvPr id="11" name="Picture 2" descr="NBA Logo">
            <a:extLst>
              <a:ext uri="{FF2B5EF4-FFF2-40B4-BE49-F238E27FC236}">
                <a16:creationId xmlns:a16="http://schemas.microsoft.com/office/drawing/2014/main" id="{E0888DBD-6AA8-906A-7191-082973B8D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11796" y="3169939"/>
            <a:ext cx="1632204" cy="163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72088" cy="51435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 0"/>
          <p:cNvSpPr/>
          <p:nvPr/>
        </p:nvSpPr>
        <p:spPr>
          <a:xfrm>
            <a:off x="482601" y="482600"/>
            <a:ext cx="3465438" cy="34253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Interactive 3D Model</a:t>
            </a:r>
            <a:endParaRPr lang="en-US" sz="33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1"/>
          <p:cNvSpPr/>
          <p:nvPr/>
        </p:nvSpPr>
        <p:spPr>
          <a:xfrm>
            <a:off x="482600" y="3958263"/>
            <a:ext cx="3465438" cy="581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Comprehensive 3D Analysis</a:t>
            </a: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784" y="432290"/>
            <a:ext cx="5351153" cy="3304336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  <p:pic>
        <p:nvPicPr>
          <p:cNvPr id="6" name="Picture 2" descr="NBA Logo">
            <a:extLst>
              <a:ext uri="{FF2B5EF4-FFF2-40B4-BE49-F238E27FC236}">
                <a16:creationId xmlns:a16="http://schemas.microsoft.com/office/drawing/2014/main" id="{88DC56B6-444D-0701-F4F1-98E46AF13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1178" y="603617"/>
            <a:ext cx="1632204" cy="163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642938"/>
            <a:ext cx="594360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5114"/>
              </a:lnSpc>
              <a:buNone/>
            </a:pPr>
            <a:r>
              <a:rPr lang="en-US" sz="3934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Complex Relationships</a:t>
            </a:r>
            <a:endParaRPr lang="en-US" sz="3934" dirty="0"/>
          </a:p>
        </p:txBody>
      </p:sp>
      <p:sp>
        <p:nvSpPr>
          <p:cNvPr id="3" name="Text 1"/>
          <p:cNvSpPr/>
          <p:nvPr/>
        </p:nvSpPr>
        <p:spPr>
          <a:xfrm>
            <a:off x="891540" y="1789938"/>
            <a:ext cx="493776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Temporal evolution of physical attributes</a:t>
            </a:r>
            <a:endParaRPr lang="en-US" sz="1988" dirty="0"/>
          </a:p>
        </p:txBody>
      </p:sp>
      <p:sp>
        <p:nvSpPr>
          <p:cNvPr id="4" name="Text 2"/>
          <p:cNvSpPr/>
          <p:nvPr/>
        </p:nvSpPr>
        <p:spPr>
          <a:xfrm>
            <a:off x="891540" y="2498712"/>
            <a:ext cx="310896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03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Position-based clustering</a:t>
            </a:r>
            <a:endParaRPr lang="en-US" sz="2030" dirty="0"/>
          </a:p>
        </p:txBody>
      </p:sp>
      <p:sp>
        <p:nvSpPr>
          <p:cNvPr id="5" name="Text 3"/>
          <p:cNvSpPr/>
          <p:nvPr/>
        </p:nvSpPr>
        <p:spPr>
          <a:xfrm>
            <a:off x="891540" y="3207487"/>
            <a:ext cx="411480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Interactive exploration capabilities</a:t>
            </a:r>
            <a:endParaRPr lang="en-US" sz="1988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3207487"/>
            <a:ext cx="85954" cy="40016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56946" y="205740"/>
            <a:ext cx="164592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3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Comprehensive 3D Analysis</a:t>
            </a:r>
            <a:endParaRPr lang="en-US" sz="931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  <p:pic>
        <p:nvPicPr>
          <p:cNvPr id="11" name="Picture 2" descr="NBA Logo">
            <a:extLst>
              <a:ext uri="{FF2B5EF4-FFF2-40B4-BE49-F238E27FC236}">
                <a16:creationId xmlns:a16="http://schemas.microsoft.com/office/drawing/2014/main" id="{059D495C-C179-F4B6-F9BB-7650CDD22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6946" y="3729038"/>
            <a:ext cx="1288105" cy="128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0" descr="preencoded.png">
            <a:extLst>
              <a:ext uri="{FF2B5EF4-FFF2-40B4-BE49-F238E27FC236}">
                <a16:creationId xmlns:a16="http://schemas.microsoft.com/office/drawing/2014/main" id="{396FA10A-BD05-CC24-01A3-F8A8D4217D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24558" y="2190101"/>
            <a:ext cx="4301570" cy="26562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477229" y="136197"/>
            <a:ext cx="6189541" cy="4516693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ext 0"/>
          <p:cNvSpPr/>
          <p:nvPr/>
        </p:nvSpPr>
        <p:spPr>
          <a:xfrm>
            <a:off x="2494104" y="1499193"/>
            <a:ext cx="4155791" cy="16120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9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  <a:endParaRPr lang="en-US" sz="39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642938"/>
            <a:ext cx="512064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5114"/>
              </a:lnSpc>
              <a:buNone/>
            </a:pPr>
            <a:r>
              <a:rPr lang="en-US" sz="3934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Pattern Recognition</a:t>
            </a:r>
            <a:endParaRPr lang="en-US" sz="3934" dirty="0"/>
          </a:p>
        </p:txBody>
      </p:sp>
      <p:sp>
        <p:nvSpPr>
          <p:cNvPr id="3" name="Text 1"/>
          <p:cNvSpPr/>
          <p:nvPr/>
        </p:nvSpPr>
        <p:spPr>
          <a:xfrm>
            <a:off x="891540" y="1789938"/>
            <a:ext cx="374904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03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Clear position-based grouping</a:t>
            </a:r>
            <a:endParaRPr lang="en-US" sz="2030" dirty="0"/>
          </a:p>
        </p:txBody>
      </p:sp>
      <p:sp>
        <p:nvSpPr>
          <p:cNvPr id="4" name="Text 2"/>
          <p:cNvSpPr/>
          <p:nvPr/>
        </p:nvSpPr>
        <p:spPr>
          <a:xfrm>
            <a:off x="891540" y="2498712"/>
            <a:ext cx="438912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Temporal shifts in physical attributes</a:t>
            </a:r>
            <a:endParaRPr lang="en-US" sz="1988" dirty="0"/>
          </a:p>
        </p:txBody>
      </p:sp>
      <p:sp>
        <p:nvSpPr>
          <p:cNvPr id="5" name="Text 3"/>
          <p:cNvSpPr/>
          <p:nvPr/>
        </p:nvSpPr>
        <p:spPr>
          <a:xfrm>
            <a:off x="891540" y="3207487"/>
            <a:ext cx="402336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Outlier identification and analysis</a:t>
            </a:r>
            <a:endParaRPr lang="en-US" sz="1988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3207487"/>
            <a:ext cx="85954" cy="40016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56946" y="205740"/>
            <a:ext cx="164592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3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Comprehensive 3D Analysis</a:t>
            </a:r>
            <a:endParaRPr lang="en-US" sz="931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  <p:pic>
        <p:nvPicPr>
          <p:cNvPr id="11" name="Image 0" descr="preencoded.png">
            <a:extLst>
              <a:ext uri="{FF2B5EF4-FFF2-40B4-BE49-F238E27FC236}">
                <a16:creationId xmlns:a16="http://schemas.microsoft.com/office/drawing/2014/main" id="{04A8D59F-9323-EC24-7383-11C683C4AE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7312" y="1462925"/>
            <a:ext cx="4002814" cy="2471737"/>
          </a:xfrm>
          <a:prstGeom prst="rect">
            <a:avLst/>
          </a:prstGeom>
        </p:spPr>
      </p:pic>
      <p:pic>
        <p:nvPicPr>
          <p:cNvPr id="12" name="Picture 2" descr="NBA Logo">
            <a:extLst>
              <a:ext uri="{FF2B5EF4-FFF2-40B4-BE49-F238E27FC236}">
                <a16:creationId xmlns:a16="http://schemas.microsoft.com/office/drawing/2014/main" id="{428665D0-AF88-5019-DCA0-25897AE32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6946" y="3729038"/>
            <a:ext cx="1288105" cy="128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EC7823C-FDD6-429C-986C-063FDEBF9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26075" y="0"/>
            <a:ext cx="7817925" cy="444011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0651F5E-0457-4065-ACB2-8B81590C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50098" flipH="1" flipV="1">
            <a:off x="-120531" y="2983381"/>
            <a:ext cx="5630549" cy="2374789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 0"/>
          <p:cNvSpPr/>
          <p:nvPr/>
        </p:nvSpPr>
        <p:spPr>
          <a:xfrm>
            <a:off x="4313320" y="794085"/>
            <a:ext cx="4202029" cy="2319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9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Education-Income Correlation Study</a:t>
            </a:r>
            <a:endParaRPr lang="en-US" sz="39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3800" name="Picture 8" descr="graduation cap, mortarboard, academic headwear, graduation attire, Degree, College Hat (Graduation Cap) PNG">
            <a:extLst>
              <a:ext uri="{FF2B5EF4-FFF2-40B4-BE49-F238E27FC236}">
                <a16:creationId xmlns:a16="http://schemas.microsoft.com/office/drawing/2014/main" id="{88DD7D58-6386-A747-1413-90EC6720D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1509996"/>
            <a:ext cx="3005461" cy="208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Pile Of Cash Money">
            <a:extLst>
              <a:ext uri="{FF2B5EF4-FFF2-40B4-BE49-F238E27FC236}">
                <a16:creationId xmlns:a16="http://schemas.microsoft.com/office/drawing/2014/main" id="{67B44E01-E5F8-A08F-2288-733814900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889" y="3052556"/>
            <a:ext cx="2095935" cy="1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1084250"/>
            <a:ext cx="6126480" cy="190309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6709"/>
              </a:lnSpc>
              <a:buNone/>
            </a:pPr>
            <a:r>
              <a:rPr lang="en-US" sz="5161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Education-Income Correlation Study</a:t>
            </a:r>
            <a:endParaRPr lang="en-US" sz="5161" dirty="0"/>
          </a:p>
        </p:txBody>
      </p:sp>
      <p:sp>
        <p:nvSpPr>
          <p:cNvPr id="3" name="Text 1"/>
          <p:cNvSpPr/>
          <p:nvPr/>
        </p:nvSpPr>
        <p:spPr>
          <a:xfrm>
            <a:off x="703174" y="3390595"/>
            <a:ext cx="566928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4619"/>
              </a:lnSpc>
              <a:buNone/>
            </a:pPr>
            <a:r>
              <a:rPr lang="en-US" sz="3553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Economic Impact Analysis</a:t>
            </a:r>
            <a:endParaRPr lang="en-US" sz="3553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2956484"/>
            <a:ext cx="6052414" cy="434111"/>
          </a:xfrm>
          <a:prstGeom prst="rect">
            <a:avLst/>
          </a:prstGeom>
        </p:spPr>
      </p:pic>
      <p:pic>
        <p:nvPicPr>
          <p:cNvPr id="5" name="Picture 8" descr="graduation cap, mortarboard, academic headwear, graduation attire, Degree, College Hat (Graduation Cap) PNG">
            <a:extLst>
              <a:ext uri="{FF2B5EF4-FFF2-40B4-BE49-F238E27FC236}">
                <a16:creationId xmlns:a16="http://schemas.microsoft.com/office/drawing/2014/main" id="{2742F959-2772-D064-92B8-2F903CF67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269" y="703631"/>
            <a:ext cx="2536147" cy="175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ile Of Cash Money">
            <a:extLst>
              <a:ext uri="{FF2B5EF4-FFF2-40B4-BE49-F238E27FC236}">
                <a16:creationId xmlns:a16="http://schemas.microsoft.com/office/drawing/2014/main" id="{EEA1055F-FFCF-0F80-1C9A-937258AAA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221" y="3003118"/>
            <a:ext cx="1767739" cy="122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642938"/>
            <a:ext cx="676656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5114"/>
              </a:lnSpc>
              <a:buNone/>
            </a:pPr>
            <a:r>
              <a:rPr lang="en-US" sz="3934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Economic Impact Analysis</a:t>
            </a:r>
            <a:endParaRPr lang="en-US" sz="3934" dirty="0"/>
          </a:p>
        </p:txBody>
      </p:sp>
      <p:sp>
        <p:nvSpPr>
          <p:cNvPr id="3" name="Text 1"/>
          <p:cNvSpPr/>
          <p:nvPr/>
        </p:nvSpPr>
        <p:spPr>
          <a:xfrm>
            <a:off x="891540" y="1789938"/>
            <a:ext cx="347472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Income Distribution Patterns</a:t>
            </a:r>
            <a:endParaRPr lang="en-US" sz="1988" dirty="0"/>
          </a:p>
        </p:txBody>
      </p:sp>
      <p:sp>
        <p:nvSpPr>
          <p:cNvPr id="4" name="Text 2"/>
          <p:cNvSpPr/>
          <p:nvPr/>
        </p:nvSpPr>
        <p:spPr>
          <a:xfrm>
            <a:off x="891540" y="2498712"/>
            <a:ext cx="228600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Statistical Findings</a:t>
            </a:r>
            <a:endParaRPr lang="en-US" sz="1988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56946" y="205740"/>
            <a:ext cx="182880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 fontScale="85000" lnSpcReduction="10000"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3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Education-Income Correlation Study</a:t>
            </a:r>
            <a:endParaRPr lang="en-US" sz="931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  <p:pic>
        <p:nvPicPr>
          <p:cNvPr id="9" name="Picture 8" descr="graduation cap, mortarboard, academic headwear, graduation attire, Degree, College Hat (Graduation Cap) PNG">
            <a:extLst>
              <a:ext uri="{FF2B5EF4-FFF2-40B4-BE49-F238E27FC236}">
                <a16:creationId xmlns:a16="http://schemas.microsoft.com/office/drawing/2014/main" id="{79B38FE5-5303-36CC-3508-0B57CB8AC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74" y="3422877"/>
            <a:ext cx="1828800" cy="126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ile Of Cash Money">
            <a:extLst>
              <a:ext uri="{FF2B5EF4-FFF2-40B4-BE49-F238E27FC236}">
                <a16:creationId xmlns:a16="http://schemas.microsoft.com/office/drawing/2014/main" id="{CE52A674-B2F3-ED02-2B5E-84CAC6075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153" y="3212848"/>
            <a:ext cx="1984248" cy="137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72088" cy="51435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 0"/>
          <p:cNvSpPr/>
          <p:nvPr/>
        </p:nvSpPr>
        <p:spPr>
          <a:xfrm>
            <a:off x="482601" y="482600"/>
            <a:ext cx="3465438" cy="34253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Income Distribution Patterns</a:t>
            </a:r>
            <a:endParaRPr lang="en-US" sz="33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1"/>
          <p:cNvSpPr/>
          <p:nvPr/>
        </p:nvSpPr>
        <p:spPr>
          <a:xfrm>
            <a:off x="482600" y="3958263"/>
            <a:ext cx="3465438" cy="581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Education-Income Correlation Study</a:t>
            </a:r>
          </a:p>
        </p:txBody>
      </p:sp>
      <p:pic>
        <p:nvPicPr>
          <p:cNvPr id="3" name="Image 0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3712464" y="923008"/>
            <a:ext cx="5322679" cy="3286754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  <p:pic>
        <p:nvPicPr>
          <p:cNvPr id="6" name="Picture 8" descr="graduation cap, mortarboard, academic headwear, graduation attire, Degree, College Hat (Graduation Cap) PNG">
            <a:extLst>
              <a:ext uri="{FF2B5EF4-FFF2-40B4-BE49-F238E27FC236}">
                <a16:creationId xmlns:a16="http://schemas.microsoft.com/office/drawing/2014/main" id="{59552B4A-0BCA-E158-F5F3-2CF0762EF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752" y="4406593"/>
            <a:ext cx="1064648" cy="73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ile Of Cash Money">
            <a:extLst>
              <a:ext uri="{FF2B5EF4-FFF2-40B4-BE49-F238E27FC236}">
                <a16:creationId xmlns:a16="http://schemas.microsoft.com/office/drawing/2014/main" id="{B3D571F6-5B61-DE36-BDD6-BDBB664DC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882" y="1139144"/>
            <a:ext cx="1528533" cy="105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642938"/>
            <a:ext cx="493776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5114"/>
              </a:lnSpc>
              <a:buNone/>
            </a:pPr>
            <a:r>
              <a:rPr lang="en-US" sz="3934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Statistical Findings</a:t>
            </a:r>
            <a:endParaRPr lang="en-US" sz="3934" dirty="0"/>
          </a:p>
        </p:txBody>
      </p:sp>
      <p:sp>
        <p:nvSpPr>
          <p:cNvPr id="3" name="Text 1"/>
          <p:cNvSpPr/>
          <p:nvPr/>
        </p:nvSpPr>
        <p:spPr>
          <a:xfrm>
            <a:off x="891540" y="1789938"/>
            <a:ext cx="301752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Clear positive correlation</a:t>
            </a:r>
            <a:endParaRPr lang="en-US" sz="1988" dirty="0"/>
          </a:p>
        </p:txBody>
      </p:sp>
      <p:sp>
        <p:nvSpPr>
          <p:cNvPr id="4" name="Text 2"/>
          <p:cNvSpPr/>
          <p:nvPr/>
        </p:nvSpPr>
        <p:spPr>
          <a:xfrm>
            <a:off x="891540" y="2498712"/>
            <a:ext cx="448056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Education level impact quantification</a:t>
            </a:r>
            <a:endParaRPr lang="en-US" sz="1988" dirty="0"/>
          </a:p>
        </p:txBody>
      </p:sp>
      <p:sp>
        <p:nvSpPr>
          <p:cNvPr id="5" name="Text 3"/>
          <p:cNvSpPr/>
          <p:nvPr/>
        </p:nvSpPr>
        <p:spPr>
          <a:xfrm>
            <a:off x="891540" y="3207487"/>
            <a:ext cx="420624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Variance analysis by education tier</a:t>
            </a:r>
            <a:endParaRPr lang="en-US" sz="1988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3207487"/>
            <a:ext cx="85954" cy="40016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56946" y="205740"/>
            <a:ext cx="182880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 fontScale="85000" lnSpcReduction="10000"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3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Education-Income Correlation Study</a:t>
            </a:r>
            <a:endParaRPr lang="en-US" sz="931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  <p:pic>
        <p:nvPicPr>
          <p:cNvPr id="11" name="Image 0">
            <a:extLst>
              <a:ext uri="{FF2B5EF4-FFF2-40B4-BE49-F238E27FC236}">
                <a16:creationId xmlns:a16="http://schemas.microsoft.com/office/drawing/2014/main" id="{569202D0-8BF6-90E1-AB4A-80FDC69248E0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5097780" y="1338689"/>
            <a:ext cx="3985428" cy="2466121"/>
          </a:xfrm>
          <a:prstGeom prst="rect">
            <a:avLst/>
          </a:prstGeom>
        </p:spPr>
      </p:pic>
      <p:pic>
        <p:nvPicPr>
          <p:cNvPr id="12" name="Picture 8" descr="graduation cap, mortarboard, academic headwear, graduation attire, Degree, College Hat (Graduation Cap) PNG">
            <a:extLst>
              <a:ext uri="{FF2B5EF4-FFF2-40B4-BE49-F238E27FC236}">
                <a16:creationId xmlns:a16="http://schemas.microsoft.com/office/drawing/2014/main" id="{947AA2DD-9279-246E-941E-1E08508EF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486" y="3972495"/>
            <a:ext cx="1525850" cy="105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0" name="Picture 2" descr="Pile Of Cash Money">
            <a:extLst>
              <a:ext uri="{FF2B5EF4-FFF2-40B4-BE49-F238E27FC236}">
                <a16:creationId xmlns:a16="http://schemas.microsoft.com/office/drawing/2014/main" id="{3F7D4398-4B91-C315-21E6-390A4BFFB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867" y="3804810"/>
            <a:ext cx="1528533" cy="105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839A9B9-F246-4779-A2BA-7AD3DAB54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9FF3C7-B796-4C63-BF20-B2EE56888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422" y="0"/>
            <a:ext cx="8461806" cy="2197587"/>
          </a:xfrm>
          <a:custGeom>
            <a:avLst/>
            <a:gdLst>
              <a:gd name="connsiteX0" fmla="*/ 1277174 w 11282409"/>
              <a:gd name="connsiteY0" fmla="*/ 0 h 2930115"/>
              <a:gd name="connsiteX1" fmla="*/ 11077320 w 11282409"/>
              <a:gd name="connsiteY1" fmla="*/ 0 h 2930115"/>
              <a:gd name="connsiteX2" fmla="*/ 10933044 w 11282409"/>
              <a:gd name="connsiteY2" fmla="*/ 93916 h 2930115"/>
              <a:gd name="connsiteX3" fmla="*/ 11087630 w 11282409"/>
              <a:gd name="connsiteY3" fmla="*/ 165214 h 2930115"/>
              <a:gd name="connsiteX4" fmla="*/ 10401271 w 11282409"/>
              <a:gd name="connsiteY4" fmla="*/ 582307 h 2930115"/>
              <a:gd name="connsiteX5" fmla="*/ 11038163 w 11282409"/>
              <a:gd name="connsiteY5" fmla="*/ 511009 h 2930115"/>
              <a:gd name="connsiteX6" fmla="*/ 11004154 w 11282409"/>
              <a:gd name="connsiteY6" fmla="*/ 568047 h 2930115"/>
              <a:gd name="connsiteX7" fmla="*/ 10970146 w 11282409"/>
              <a:gd name="connsiteY7" fmla="*/ 625085 h 2930115"/>
              <a:gd name="connsiteX8" fmla="*/ 11270042 w 11282409"/>
              <a:gd name="connsiteY8" fmla="*/ 589437 h 2930115"/>
              <a:gd name="connsiteX9" fmla="*/ 11270042 w 11282409"/>
              <a:gd name="connsiteY9" fmla="*/ 650039 h 2930115"/>
              <a:gd name="connsiteX10" fmla="*/ 11177291 w 11282409"/>
              <a:gd name="connsiteY10" fmla="*/ 721337 h 2930115"/>
              <a:gd name="connsiteX11" fmla="*/ 11270042 w 11282409"/>
              <a:gd name="connsiteY11" fmla="*/ 703512 h 2930115"/>
              <a:gd name="connsiteX12" fmla="*/ 11282409 w 11282409"/>
              <a:gd name="connsiteY12" fmla="*/ 703512 h 2930115"/>
              <a:gd name="connsiteX13" fmla="*/ 11282409 w 11282409"/>
              <a:gd name="connsiteY13" fmla="*/ 981574 h 2930115"/>
              <a:gd name="connsiteX14" fmla="*/ 4053985 w 11282409"/>
              <a:gd name="connsiteY14" fmla="*/ 2928005 h 2930115"/>
              <a:gd name="connsiteX15" fmla="*/ 3386175 w 11282409"/>
              <a:gd name="connsiteY15" fmla="*/ 2892355 h 2930115"/>
              <a:gd name="connsiteX16" fmla="*/ 3228499 w 11282409"/>
              <a:gd name="connsiteY16" fmla="*/ 2774714 h 2930115"/>
              <a:gd name="connsiteX17" fmla="*/ 3389267 w 11282409"/>
              <a:gd name="connsiteY17" fmla="*/ 2717676 h 2930115"/>
              <a:gd name="connsiteX18" fmla="*/ 3883942 w 11282409"/>
              <a:gd name="connsiteY18" fmla="*/ 2535866 h 2930115"/>
              <a:gd name="connsiteX19" fmla="*/ 3401634 w 11282409"/>
              <a:gd name="connsiteY19" fmla="*/ 2564386 h 2930115"/>
              <a:gd name="connsiteX20" fmla="*/ 4087994 w 11282409"/>
              <a:gd name="connsiteY20" fmla="*/ 2414660 h 2930115"/>
              <a:gd name="connsiteX21" fmla="*/ 4285864 w 11282409"/>
              <a:gd name="connsiteY21" fmla="*/ 2336233 h 2930115"/>
              <a:gd name="connsiteX22" fmla="*/ 4091088 w 11282409"/>
              <a:gd name="connsiteY22" fmla="*/ 2304149 h 2930115"/>
              <a:gd name="connsiteX23" fmla="*/ 3148114 w 11282409"/>
              <a:gd name="connsiteY23" fmla="*/ 2400401 h 2930115"/>
              <a:gd name="connsiteX24" fmla="*/ 3058455 w 11282409"/>
              <a:gd name="connsiteY24" fmla="*/ 2411095 h 2930115"/>
              <a:gd name="connsiteX25" fmla="*/ 2443203 w 11282409"/>
              <a:gd name="connsiteY25" fmla="*/ 2336233 h 2930115"/>
              <a:gd name="connsiteX26" fmla="*/ 2786383 w 11282409"/>
              <a:gd name="connsiteY26" fmla="*/ 2257805 h 2930115"/>
              <a:gd name="connsiteX27" fmla="*/ 2390644 w 11282409"/>
              <a:gd name="connsiteY27" fmla="*/ 2211461 h 2930115"/>
              <a:gd name="connsiteX28" fmla="*/ 1911429 w 11282409"/>
              <a:gd name="connsiteY28" fmla="*/ 2168683 h 2930115"/>
              <a:gd name="connsiteX29" fmla="*/ 1416755 w 11282409"/>
              <a:gd name="connsiteY29" fmla="*/ 2026087 h 2930115"/>
              <a:gd name="connsiteX30" fmla="*/ 1070483 w 11282409"/>
              <a:gd name="connsiteY30" fmla="*/ 1979743 h 2930115"/>
              <a:gd name="connsiteX31" fmla="*/ 1104491 w 11282409"/>
              <a:gd name="connsiteY31" fmla="*/ 1854972 h 2930115"/>
              <a:gd name="connsiteX32" fmla="*/ 1039566 w 11282409"/>
              <a:gd name="connsiteY32" fmla="*/ 1748026 h 2930115"/>
              <a:gd name="connsiteX33" fmla="*/ 1623900 w 11282409"/>
              <a:gd name="connsiteY33" fmla="*/ 1694553 h 2930115"/>
              <a:gd name="connsiteX34" fmla="*/ 1401296 w 11282409"/>
              <a:gd name="connsiteY34" fmla="*/ 1676728 h 2930115"/>
              <a:gd name="connsiteX35" fmla="*/ 1302362 w 11282409"/>
              <a:gd name="connsiteY35" fmla="*/ 1623255 h 2930115"/>
              <a:gd name="connsiteX36" fmla="*/ 1385838 w 11282409"/>
              <a:gd name="connsiteY36" fmla="*/ 1566216 h 2930115"/>
              <a:gd name="connsiteX37" fmla="*/ 1756843 w 11282409"/>
              <a:gd name="connsiteY37" fmla="*/ 1377277 h 2930115"/>
              <a:gd name="connsiteX38" fmla="*/ 721120 w 11282409"/>
              <a:gd name="connsiteY38" fmla="*/ 1387972 h 2930115"/>
              <a:gd name="connsiteX39" fmla="*/ 857154 w 11282409"/>
              <a:gd name="connsiteY39" fmla="*/ 1323803 h 2930115"/>
              <a:gd name="connsiteX40" fmla="*/ 2285525 w 11282409"/>
              <a:gd name="connsiteY40" fmla="*/ 924536 h 2930115"/>
              <a:gd name="connsiteX41" fmla="*/ 2569963 w 11282409"/>
              <a:gd name="connsiteY41" fmla="*/ 874628 h 2930115"/>
              <a:gd name="connsiteX42" fmla="*/ 1803218 w 11282409"/>
              <a:gd name="connsiteY42" fmla="*/ 856803 h 2930115"/>
              <a:gd name="connsiteX43" fmla="*/ 625276 w 11282409"/>
              <a:gd name="connsiteY43" fmla="*/ 682124 h 2930115"/>
              <a:gd name="connsiteX44" fmla="*/ 736578 w 11282409"/>
              <a:gd name="connsiteY44" fmla="*/ 521703 h 2930115"/>
              <a:gd name="connsiteX45" fmla="*/ 155336 w 11282409"/>
              <a:gd name="connsiteY45" fmla="*/ 550222 h 2930115"/>
              <a:gd name="connsiteX46" fmla="*/ 421223 w 11282409"/>
              <a:gd name="connsiteY46" fmla="*/ 425451 h 2930115"/>
              <a:gd name="connsiteX47" fmla="*/ 201712 w 11282409"/>
              <a:gd name="connsiteY47" fmla="*/ 404062 h 2930115"/>
              <a:gd name="connsiteX48" fmla="*/ 3843 w 11282409"/>
              <a:gd name="connsiteY48" fmla="*/ 314939 h 2930115"/>
              <a:gd name="connsiteX49" fmla="*/ 829329 w 11282409"/>
              <a:gd name="connsiteY49" fmla="*/ 175909 h 2930115"/>
              <a:gd name="connsiteX50" fmla="*/ 1045749 w 11282409"/>
              <a:gd name="connsiteY50" fmla="*/ 47572 h 2930115"/>
              <a:gd name="connsiteX51" fmla="*/ 1172509 w 11282409"/>
              <a:gd name="connsiteY51" fmla="*/ 11924 h 2930115"/>
              <a:gd name="connsiteX52" fmla="*/ 1257531 w 11282409"/>
              <a:gd name="connsiteY52" fmla="*/ 7914 h 293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282409" h="2930115">
                <a:moveTo>
                  <a:pt x="1277174" y="0"/>
                </a:moveTo>
                <a:lnTo>
                  <a:pt x="11077320" y="0"/>
                </a:lnTo>
                <a:lnTo>
                  <a:pt x="10933044" y="93916"/>
                </a:lnTo>
                <a:cubicBezTo>
                  <a:pt x="10973237" y="147389"/>
                  <a:pt x="11059805" y="83222"/>
                  <a:pt x="11087630" y="165214"/>
                </a:cubicBezTo>
                <a:cubicBezTo>
                  <a:pt x="10865028" y="304245"/>
                  <a:pt x="10660974" y="478924"/>
                  <a:pt x="10401271" y="582307"/>
                </a:cubicBezTo>
                <a:cubicBezTo>
                  <a:pt x="10614599" y="507443"/>
                  <a:pt x="10827927" y="543093"/>
                  <a:pt x="11038163" y="511009"/>
                </a:cubicBezTo>
                <a:cubicBezTo>
                  <a:pt x="11065988" y="553787"/>
                  <a:pt x="11019613" y="553787"/>
                  <a:pt x="11004154" y="568047"/>
                </a:cubicBezTo>
                <a:cubicBezTo>
                  <a:pt x="10988696" y="582307"/>
                  <a:pt x="10967053" y="593001"/>
                  <a:pt x="10970146" y="625085"/>
                </a:cubicBezTo>
                <a:cubicBezTo>
                  <a:pt x="11065988" y="639345"/>
                  <a:pt x="11171107" y="589437"/>
                  <a:pt x="11270042" y="589437"/>
                </a:cubicBezTo>
                <a:lnTo>
                  <a:pt x="11270042" y="650039"/>
                </a:lnTo>
                <a:cubicBezTo>
                  <a:pt x="11236032" y="671428"/>
                  <a:pt x="11192750" y="678558"/>
                  <a:pt x="11177291" y="721337"/>
                </a:cubicBezTo>
                <a:cubicBezTo>
                  <a:pt x="11208207" y="714208"/>
                  <a:pt x="11239125" y="710643"/>
                  <a:pt x="11270042" y="703512"/>
                </a:cubicBezTo>
                <a:lnTo>
                  <a:pt x="11282409" y="703512"/>
                </a:lnTo>
                <a:lnTo>
                  <a:pt x="11282409" y="981574"/>
                </a:lnTo>
                <a:cubicBezTo>
                  <a:pt x="9254245" y="2952959"/>
                  <a:pt x="4397165" y="2906615"/>
                  <a:pt x="4053985" y="2928005"/>
                </a:cubicBezTo>
                <a:cubicBezTo>
                  <a:pt x="3945776" y="2935134"/>
                  <a:pt x="3491294" y="2924439"/>
                  <a:pt x="3386175" y="2892355"/>
                </a:cubicBezTo>
                <a:cubicBezTo>
                  <a:pt x="3243956" y="2853141"/>
                  <a:pt x="3228499" y="2774714"/>
                  <a:pt x="3228499" y="2774714"/>
                </a:cubicBezTo>
                <a:cubicBezTo>
                  <a:pt x="3228499" y="2774714"/>
                  <a:pt x="3299608" y="2742630"/>
                  <a:pt x="3389267" y="2717676"/>
                </a:cubicBezTo>
                <a:cubicBezTo>
                  <a:pt x="3562404" y="2667768"/>
                  <a:pt x="3704623" y="2575080"/>
                  <a:pt x="3883942" y="2535866"/>
                </a:cubicBezTo>
                <a:cubicBezTo>
                  <a:pt x="3723173" y="2546561"/>
                  <a:pt x="3562404" y="2553691"/>
                  <a:pt x="3401634" y="2564386"/>
                </a:cubicBezTo>
                <a:cubicBezTo>
                  <a:pt x="3624237" y="2468133"/>
                  <a:pt x="3859208" y="2453874"/>
                  <a:pt x="4087994" y="2414660"/>
                </a:cubicBezTo>
                <a:cubicBezTo>
                  <a:pt x="4162197" y="2403966"/>
                  <a:pt x="4285864" y="2436049"/>
                  <a:pt x="4285864" y="2336233"/>
                </a:cubicBezTo>
                <a:cubicBezTo>
                  <a:pt x="4282774" y="2272064"/>
                  <a:pt x="4162197" y="2300584"/>
                  <a:pt x="4091088" y="2304149"/>
                </a:cubicBezTo>
                <a:cubicBezTo>
                  <a:pt x="3775732" y="2314843"/>
                  <a:pt x="3463469" y="2361187"/>
                  <a:pt x="3148114" y="2400401"/>
                </a:cubicBezTo>
                <a:cubicBezTo>
                  <a:pt x="3117196" y="2403966"/>
                  <a:pt x="3080097" y="2421790"/>
                  <a:pt x="3058455" y="2411095"/>
                </a:cubicBezTo>
                <a:cubicBezTo>
                  <a:pt x="2879135" y="2339797"/>
                  <a:pt x="2675082" y="2357622"/>
                  <a:pt x="2443203" y="2336233"/>
                </a:cubicBezTo>
                <a:cubicBezTo>
                  <a:pt x="2569963" y="2254241"/>
                  <a:pt x="2678173" y="2311278"/>
                  <a:pt x="2786383" y="2257805"/>
                </a:cubicBezTo>
                <a:cubicBezTo>
                  <a:pt x="2653440" y="2200766"/>
                  <a:pt x="2517405" y="2225722"/>
                  <a:pt x="2390644" y="2211461"/>
                </a:cubicBezTo>
                <a:cubicBezTo>
                  <a:pt x="2297893" y="2200766"/>
                  <a:pt x="1963988" y="2186507"/>
                  <a:pt x="1911429" y="2168683"/>
                </a:cubicBezTo>
                <a:cubicBezTo>
                  <a:pt x="1750660" y="2115209"/>
                  <a:pt x="1558974" y="2122339"/>
                  <a:pt x="1416755" y="2026087"/>
                </a:cubicBezTo>
                <a:cubicBezTo>
                  <a:pt x="1314728" y="1958354"/>
                  <a:pt x="1178693" y="2015393"/>
                  <a:pt x="1070483" y="1979743"/>
                </a:cubicBezTo>
                <a:cubicBezTo>
                  <a:pt x="1024107" y="1929835"/>
                  <a:pt x="1089033" y="1894186"/>
                  <a:pt x="1104491" y="1854972"/>
                </a:cubicBezTo>
                <a:cubicBezTo>
                  <a:pt x="1126133" y="1805064"/>
                  <a:pt x="1067391" y="1794370"/>
                  <a:pt x="1039566" y="1748026"/>
                </a:cubicBezTo>
                <a:cubicBezTo>
                  <a:pt x="1231252" y="1751591"/>
                  <a:pt x="1413663" y="1737331"/>
                  <a:pt x="1623900" y="1694553"/>
                </a:cubicBezTo>
                <a:cubicBezTo>
                  <a:pt x="1537332" y="1630384"/>
                  <a:pt x="1463130" y="1690987"/>
                  <a:pt x="1401296" y="1676728"/>
                </a:cubicBezTo>
                <a:cubicBezTo>
                  <a:pt x="1358012" y="1666033"/>
                  <a:pt x="1302362" y="1676728"/>
                  <a:pt x="1302362" y="1623255"/>
                </a:cubicBezTo>
                <a:cubicBezTo>
                  <a:pt x="1302362" y="1580476"/>
                  <a:pt x="1351829" y="1573345"/>
                  <a:pt x="1385838" y="1566216"/>
                </a:cubicBezTo>
                <a:cubicBezTo>
                  <a:pt x="1518781" y="1541262"/>
                  <a:pt x="1648633" y="1509178"/>
                  <a:pt x="1756843" y="1377277"/>
                </a:cubicBezTo>
                <a:cubicBezTo>
                  <a:pt x="1407480" y="1334499"/>
                  <a:pt x="1048840" y="1502049"/>
                  <a:pt x="721120" y="1387972"/>
                </a:cubicBezTo>
                <a:cubicBezTo>
                  <a:pt x="748945" y="1313109"/>
                  <a:pt x="813871" y="1327368"/>
                  <a:pt x="857154" y="1323803"/>
                </a:cubicBezTo>
                <a:cubicBezTo>
                  <a:pt x="1147775" y="1291720"/>
                  <a:pt x="2127849" y="903147"/>
                  <a:pt x="2285525" y="924536"/>
                </a:cubicBezTo>
                <a:cubicBezTo>
                  <a:pt x="2381369" y="935231"/>
                  <a:pt x="2480304" y="928101"/>
                  <a:pt x="2569963" y="874628"/>
                </a:cubicBezTo>
                <a:cubicBezTo>
                  <a:pt x="2678173" y="810460"/>
                  <a:pt x="1988721" y="945926"/>
                  <a:pt x="1803218" y="856803"/>
                </a:cubicBezTo>
                <a:cubicBezTo>
                  <a:pt x="1713559" y="814024"/>
                  <a:pt x="956090" y="689253"/>
                  <a:pt x="625276" y="682124"/>
                </a:cubicBezTo>
                <a:cubicBezTo>
                  <a:pt x="656194" y="614390"/>
                  <a:pt x="770587" y="617955"/>
                  <a:pt x="736578" y="521703"/>
                </a:cubicBezTo>
                <a:cubicBezTo>
                  <a:pt x="557259" y="514574"/>
                  <a:pt x="365573" y="575176"/>
                  <a:pt x="155336" y="550222"/>
                </a:cubicBezTo>
                <a:cubicBezTo>
                  <a:pt x="229537" y="464666"/>
                  <a:pt x="337746" y="471795"/>
                  <a:pt x="421223" y="425451"/>
                </a:cubicBezTo>
                <a:cubicBezTo>
                  <a:pt x="356297" y="361283"/>
                  <a:pt x="275913" y="400497"/>
                  <a:pt x="201712" y="404062"/>
                </a:cubicBezTo>
                <a:cubicBezTo>
                  <a:pt x="136786" y="407627"/>
                  <a:pt x="-27075" y="318505"/>
                  <a:pt x="3843" y="314939"/>
                </a:cubicBezTo>
                <a:cubicBezTo>
                  <a:pt x="282096" y="293551"/>
                  <a:pt x="551076" y="197299"/>
                  <a:pt x="829329" y="175909"/>
                </a:cubicBezTo>
                <a:cubicBezTo>
                  <a:pt x="922080" y="168779"/>
                  <a:pt x="1027200" y="175909"/>
                  <a:pt x="1045749" y="47572"/>
                </a:cubicBezTo>
                <a:cubicBezTo>
                  <a:pt x="1048840" y="11924"/>
                  <a:pt x="1039566" y="4795"/>
                  <a:pt x="1172509" y="11924"/>
                </a:cubicBezTo>
                <a:cubicBezTo>
                  <a:pt x="1198789" y="13707"/>
                  <a:pt x="1228933" y="14598"/>
                  <a:pt x="1257531" y="791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 0"/>
          <p:cNvSpPr/>
          <p:nvPr/>
        </p:nvSpPr>
        <p:spPr>
          <a:xfrm>
            <a:off x="1143000" y="1376223"/>
            <a:ext cx="6858000" cy="1790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9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Conclusions and Implications</a:t>
            </a:r>
            <a:endParaRPr lang="en-US" sz="39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1084250"/>
            <a:ext cx="5486400" cy="190309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6599"/>
              </a:lnSpc>
              <a:buNone/>
            </a:pPr>
            <a:r>
              <a:rPr lang="en-US" sz="5076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Conclusions and Implications</a:t>
            </a:r>
            <a:endParaRPr lang="en-US" sz="5076" dirty="0"/>
          </a:p>
        </p:txBody>
      </p:sp>
      <p:sp>
        <p:nvSpPr>
          <p:cNvPr id="3" name="Text 1"/>
          <p:cNvSpPr/>
          <p:nvPr/>
        </p:nvSpPr>
        <p:spPr>
          <a:xfrm>
            <a:off x="703174" y="3390595"/>
            <a:ext cx="457200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4619"/>
              </a:lnSpc>
              <a:buNone/>
            </a:pPr>
            <a:r>
              <a:rPr lang="en-US" sz="3553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Summary of Findings</a:t>
            </a:r>
            <a:endParaRPr lang="en-US" sz="3553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2956484"/>
            <a:ext cx="5446166" cy="4341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642938"/>
            <a:ext cx="548640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5114"/>
              </a:lnSpc>
              <a:buNone/>
            </a:pPr>
            <a:r>
              <a:rPr lang="en-US" sz="3934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Summary of Findings</a:t>
            </a:r>
            <a:endParaRPr lang="en-US" sz="3934" dirty="0"/>
          </a:p>
        </p:txBody>
      </p:sp>
      <p:sp>
        <p:nvSpPr>
          <p:cNvPr id="3" name="Text 1"/>
          <p:cNvSpPr/>
          <p:nvPr/>
        </p:nvSpPr>
        <p:spPr>
          <a:xfrm>
            <a:off x="891540" y="1789938"/>
            <a:ext cx="192024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24"/>
              </a:lnSpc>
              <a:buNone/>
            </a:pPr>
            <a:r>
              <a:rPr lang="en-US" sz="1946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Discoveries</a:t>
            </a:r>
            <a:endParaRPr lang="en-US" sz="1946" dirty="0"/>
          </a:p>
        </p:txBody>
      </p:sp>
      <p:sp>
        <p:nvSpPr>
          <p:cNvPr id="4" name="Text 2"/>
          <p:cNvSpPr/>
          <p:nvPr/>
        </p:nvSpPr>
        <p:spPr>
          <a:xfrm>
            <a:off x="891540" y="2498712"/>
            <a:ext cx="237744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Future Implications</a:t>
            </a:r>
            <a:endParaRPr lang="en-US" sz="1988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56946" y="205740"/>
            <a:ext cx="173736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3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Conclusions and Implications</a:t>
            </a:r>
            <a:endParaRPr lang="en-US" sz="931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642938"/>
            <a:ext cx="411480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5059"/>
              </a:lnSpc>
              <a:buNone/>
            </a:pPr>
            <a:r>
              <a:rPr lang="en-US" sz="3892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Discoveries</a:t>
            </a:r>
            <a:endParaRPr lang="en-US" sz="3892" dirty="0"/>
          </a:p>
        </p:txBody>
      </p:sp>
      <p:sp>
        <p:nvSpPr>
          <p:cNvPr id="3" name="Text 1"/>
          <p:cNvSpPr/>
          <p:nvPr/>
        </p:nvSpPr>
        <p:spPr>
          <a:xfrm>
            <a:off x="891540" y="1789938"/>
            <a:ext cx="6396228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Position </a:t>
            </a:r>
            <a:r>
              <a:rPr lang="en-US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specialization</a:t>
            </a: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follows trends over time. </a:t>
            </a:r>
            <a:endParaRPr lang="en-US" sz="1988" dirty="0"/>
          </a:p>
        </p:txBody>
      </p:sp>
      <p:sp>
        <p:nvSpPr>
          <p:cNvPr id="4" name="Text 2"/>
          <p:cNvSpPr/>
          <p:nvPr/>
        </p:nvSpPr>
        <p:spPr>
          <a:xfrm>
            <a:off x="891540" y="2498712"/>
            <a:ext cx="596646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Physical attribute correlations are present across positions.</a:t>
            </a:r>
          </a:p>
          <a:p>
            <a:pPr marL="0" indent="0" algn="l">
              <a:lnSpc>
                <a:spcPts val="2783"/>
              </a:lnSpc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891540" y="3207487"/>
            <a:ext cx="6551676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 fontScale="92500"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Historical evolution patterns have stabilized in contemporary times.</a:t>
            </a: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891540" y="3915747"/>
            <a:ext cx="6487668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 fontScale="70000" lnSpcReduction="20000"/>
          </a:bodyPr>
          <a:lstStyle/>
          <a:p>
            <a:pPr marL="0" indent="0" algn="l">
              <a:lnSpc>
                <a:spcPts val="2843"/>
              </a:lnSpc>
              <a:buNone/>
            </a:pPr>
            <a:r>
              <a:rPr lang="en-US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education-income relationship suggests a strong correlation between both factors.</a:t>
            </a:r>
            <a:endParaRPr lang="en-US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3207487"/>
            <a:ext cx="85954" cy="400164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174" y="3915747"/>
            <a:ext cx="85954" cy="40016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56946" y="205740"/>
            <a:ext cx="173736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3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Conclusions and Implications</a:t>
            </a:r>
            <a:endParaRPr lang="en-US" sz="931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1552308"/>
            <a:ext cx="402336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6599"/>
              </a:lnSpc>
              <a:buNone/>
            </a:pPr>
            <a:r>
              <a:rPr lang="en-US" sz="5076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Introduction</a:t>
            </a:r>
            <a:endParaRPr lang="en-US" sz="5076" dirty="0"/>
          </a:p>
        </p:txBody>
      </p:sp>
      <p:sp>
        <p:nvSpPr>
          <p:cNvPr id="3" name="Text 1"/>
          <p:cNvSpPr/>
          <p:nvPr/>
        </p:nvSpPr>
        <p:spPr>
          <a:xfrm>
            <a:off x="703174" y="2922537"/>
            <a:ext cx="411480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4674"/>
              </a:lnSpc>
              <a:buNone/>
            </a:pPr>
            <a:r>
              <a:rPr lang="en-US" sz="3596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Methodology</a:t>
            </a:r>
            <a:endParaRPr lang="en-US" sz="3596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2488425"/>
            <a:ext cx="4035247" cy="4341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642938"/>
            <a:ext cx="493776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5114"/>
              </a:lnSpc>
              <a:buNone/>
            </a:pPr>
            <a:r>
              <a:rPr lang="en-US" sz="3934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Future Implications</a:t>
            </a:r>
            <a:endParaRPr lang="en-US" sz="3934" dirty="0"/>
          </a:p>
        </p:txBody>
      </p:sp>
      <p:sp>
        <p:nvSpPr>
          <p:cNvPr id="3" name="Text 1"/>
          <p:cNvSpPr/>
          <p:nvPr/>
        </p:nvSpPr>
        <p:spPr>
          <a:xfrm>
            <a:off x="891540" y="1789938"/>
            <a:ext cx="7840980" cy="411479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Player development considerations in roster development and contract negotiations.</a:t>
            </a: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891540" y="2498712"/>
            <a:ext cx="7447788" cy="443372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843"/>
              </a:lnSpc>
              <a:buNone/>
            </a:pPr>
            <a:r>
              <a:rPr lang="en-US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Strategic team composition insights; budget vs. talent dilemma.</a:t>
            </a: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891540" y="3207486"/>
            <a:ext cx="7549286" cy="1126769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843"/>
              </a:lnSpc>
              <a:buNone/>
            </a:pPr>
            <a:r>
              <a:rPr lang="en-US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Economic impact of education programs to recruit future program candidates risk effect.</a:t>
            </a:r>
            <a:endParaRPr lang="en-US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3207487"/>
            <a:ext cx="85954" cy="40016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56946" y="205740"/>
            <a:ext cx="173736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3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Conclusions and Implications</a:t>
            </a:r>
            <a:endParaRPr lang="en-US" sz="931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D1AEB2-D7A8-C216-5449-2E10BFCB9CE1}"/>
              </a:ext>
            </a:extLst>
          </p:cNvPr>
          <p:cNvSpPr txBox="1"/>
          <p:nvPr/>
        </p:nvSpPr>
        <p:spPr>
          <a:xfrm>
            <a:off x="2241073" y="540425"/>
            <a:ext cx="46618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Questions for 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F9D746-B187-DA96-7432-AE9A1ED3B3CF}"/>
              </a:ext>
            </a:extLst>
          </p:cNvPr>
          <p:cNvSpPr txBox="1"/>
          <p:nvPr/>
        </p:nvSpPr>
        <p:spPr>
          <a:xfrm>
            <a:off x="301752" y="1556087"/>
            <a:ext cx="85404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are the best practices for using dark themes in RStudio?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Are there different ways to create 3-D plots in RStudio?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can we access up-to-date sports data sets?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Which sports are the most challenging to analyze statistically?</a:t>
            </a:r>
          </a:p>
        </p:txBody>
      </p:sp>
    </p:spTree>
    <p:extLst>
      <p:ext uri="{BB962C8B-B14F-4D97-AF65-F5344CB8AC3E}">
        <p14:creationId xmlns:p14="http://schemas.microsoft.com/office/powerpoint/2010/main" val="27059746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839A9B9-F246-4779-A2BA-7AD3DAB54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9FF3C7-B796-4C63-BF20-B2EE56888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422" y="0"/>
            <a:ext cx="8461806" cy="2197587"/>
          </a:xfrm>
          <a:custGeom>
            <a:avLst/>
            <a:gdLst>
              <a:gd name="connsiteX0" fmla="*/ 1277174 w 11282409"/>
              <a:gd name="connsiteY0" fmla="*/ 0 h 2930115"/>
              <a:gd name="connsiteX1" fmla="*/ 11077320 w 11282409"/>
              <a:gd name="connsiteY1" fmla="*/ 0 h 2930115"/>
              <a:gd name="connsiteX2" fmla="*/ 10933044 w 11282409"/>
              <a:gd name="connsiteY2" fmla="*/ 93916 h 2930115"/>
              <a:gd name="connsiteX3" fmla="*/ 11087630 w 11282409"/>
              <a:gd name="connsiteY3" fmla="*/ 165214 h 2930115"/>
              <a:gd name="connsiteX4" fmla="*/ 10401271 w 11282409"/>
              <a:gd name="connsiteY4" fmla="*/ 582307 h 2930115"/>
              <a:gd name="connsiteX5" fmla="*/ 11038163 w 11282409"/>
              <a:gd name="connsiteY5" fmla="*/ 511009 h 2930115"/>
              <a:gd name="connsiteX6" fmla="*/ 11004154 w 11282409"/>
              <a:gd name="connsiteY6" fmla="*/ 568047 h 2930115"/>
              <a:gd name="connsiteX7" fmla="*/ 10970146 w 11282409"/>
              <a:gd name="connsiteY7" fmla="*/ 625085 h 2930115"/>
              <a:gd name="connsiteX8" fmla="*/ 11270042 w 11282409"/>
              <a:gd name="connsiteY8" fmla="*/ 589437 h 2930115"/>
              <a:gd name="connsiteX9" fmla="*/ 11270042 w 11282409"/>
              <a:gd name="connsiteY9" fmla="*/ 650039 h 2930115"/>
              <a:gd name="connsiteX10" fmla="*/ 11177291 w 11282409"/>
              <a:gd name="connsiteY10" fmla="*/ 721337 h 2930115"/>
              <a:gd name="connsiteX11" fmla="*/ 11270042 w 11282409"/>
              <a:gd name="connsiteY11" fmla="*/ 703512 h 2930115"/>
              <a:gd name="connsiteX12" fmla="*/ 11282409 w 11282409"/>
              <a:gd name="connsiteY12" fmla="*/ 703512 h 2930115"/>
              <a:gd name="connsiteX13" fmla="*/ 11282409 w 11282409"/>
              <a:gd name="connsiteY13" fmla="*/ 981574 h 2930115"/>
              <a:gd name="connsiteX14" fmla="*/ 4053985 w 11282409"/>
              <a:gd name="connsiteY14" fmla="*/ 2928005 h 2930115"/>
              <a:gd name="connsiteX15" fmla="*/ 3386175 w 11282409"/>
              <a:gd name="connsiteY15" fmla="*/ 2892355 h 2930115"/>
              <a:gd name="connsiteX16" fmla="*/ 3228499 w 11282409"/>
              <a:gd name="connsiteY16" fmla="*/ 2774714 h 2930115"/>
              <a:gd name="connsiteX17" fmla="*/ 3389267 w 11282409"/>
              <a:gd name="connsiteY17" fmla="*/ 2717676 h 2930115"/>
              <a:gd name="connsiteX18" fmla="*/ 3883942 w 11282409"/>
              <a:gd name="connsiteY18" fmla="*/ 2535866 h 2930115"/>
              <a:gd name="connsiteX19" fmla="*/ 3401634 w 11282409"/>
              <a:gd name="connsiteY19" fmla="*/ 2564386 h 2930115"/>
              <a:gd name="connsiteX20" fmla="*/ 4087994 w 11282409"/>
              <a:gd name="connsiteY20" fmla="*/ 2414660 h 2930115"/>
              <a:gd name="connsiteX21" fmla="*/ 4285864 w 11282409"/>
              <a:gd name="connsiteY21" fmla="*/ 2336233 h 2930115"/>
              <a:gd name="connsiteX22" fmla="*/ 4091088 w 11282409"/>
              <a:gd name="connsiteY22" fmla="*/ 2304149 h 2930115"/>
              <a:gd name="connsiteX23" fmla="*/ 3148114 w 11282409"/>
              <a:gd name="connsiteY23" fmla="*/ 2400401 h 2930115"/>
              <a:gd name="connsiteX24" fmla="*/ 3058455 w 11282409"/>
              <a:gd name="connsiteY24" fmla="*/ 2411095 h 2930115"/>
              <a:gd name="connsiteX25" fmla="*/ 2443203 w 11282409"/>
              <a:gd name="connsiteY25" fmla="*/ 2336233 h 2930115"/>
              <a:gd name="connsiteX26" fmla="*/ 2786383 w 11282409"/>
              <a:gd name="connsiteY26" fmla="*/ 2257805 h 2930115"/>
              <a:gd name="connsiteX27" fmla="*/ 2390644 w 11282409"/>
              <a:gd name="connsiteY27" fmla="*/ 2211461 h 2930115"/>
              <a:gd name="connsiteX28" fmla="*/ 1911429 w 11282409"/>
              <a:gd name="connsiteY28" fmla="*/ 2168683 h 2930115"/>
              <a:gd name="connsiteX29" fmla="*/ 1416755 w 11282409"/>
              <a:gd name="connsiteY29" fmla="*/ 2026087 h 2930115"/>
              <a:gd name="connsiteX30" fmla="*/ 1070483 w 11282409"/>
              <a:gd name="connsiteY30" fmla="*/ 1979743 h 2930115"/>
              <a:gd name="connsiteX31" fmla="*/ 1104491 w 11282409"/>
              <a:gd name="connsiteY31" fmla="*/ 1854972 h 2930115"/>
              <a:gd name="connsiteX32" fmla="*/ 1039566 w 11282409"/>
              <a:gd name="connsiteY32" fmla="*/ 1748026 h 2930115"/>
              <a:gd name="connsiteX33" fmla="*/ 1623900 w 11282409"/>
              <a:gd name="connsiteY33" fmla="*/ 1694553 h 2930115"/>
              <a:gd name="connsiteX34" fmla="*/ 1401296 w 11282409"/>
              <a:gd name="connsiteY34" fmla="*/ 1676728 h 2930115"/>
              <a:gd name="connsiteX35" fmla="*/ 1302362 w 11282409"/>
              <a:gd name="connsiteY35" fmla="*/ 1623255 h 2930115"/>
              <a:gd name="connsiteX36" fmla="*/ 1385838 w 11282409"/>
              <a:gd name="connsiteY36" fmla="*/ 1566216 h 2930115"/>
              <a:gd name="connsiteX37" fmla="*/ 1756843 w 11282409"/>
              <a:gd name="connsiteY37" fmla="*/ 1377277 h 2930115"/>
              <a:gd name="connsiteX38" fmla="*/ 721120 w 11282409"/>
              <a:gd name="connsiteY38" fmla="*/ 1387972 h 2930115"/>
              <a:gd name="connsiteX39" fmla="*/ 857154 w 11282409"/>
              <a:gd name="connsiteY39" fmla="*/ 1323803 h 2930115"/>
              <a:gd name="connsiteX40" fmla="*/ 2285525 w 11282409"/>
              <a:gd name="connsiteY40" fmla="*/ 924536 h 2930115"/>
              <a:gd name="connsiteX41" fmla="*/ 2569963 w 11282409"/>
              <a:gd name="connsiteY41" fmla="*/ 874628 h 2930115"/>
              <a:gd name="connsiteX42" fmla="*/ 1803218 w 11282409"/>
              <a:gd name="connsiteY42" fmla="*/ 856803 h 2930115"/>
              <a:gd name="connsiteX43" fmla="*/ 625276 w 11282409"/>
              <a:gd name="connsiteY43" fmla="*/ 682124 h 2930115"/>
              <a:gd name="connsiteX44" fmla="*/ 736578 w 11282409"/>
              <a:gd name="connsiteY44" fmla="*/ 521703 h 2930115"/>
              <a:gd name="connsiteX45" fmla="*/ 155336 w 11282409"/>
              <a:gd name="connsiteY45" fmla="*/ 550222 h 2930115"/>
              <a:gd name="connsiteX46" fmla="*/ 421223 w 11282409"/>
              <a:gd name="connsiteY46" fmla="*/ 425451 h 2930115"/>
              <a:gd name="connsiteX47" fmla="*/ 201712 w 11282409"/>
              <a:gd name="connsiteY47" fmla="*/ 404062 h 2930115"/>
              <a:gd name="connsiteX48" fmla="*/ 3843 w 11282409"/>
              <a:gd name="connsiteY48" fmla="*/ 314939 h 2930115"/>
              <a:gd name="connsiteX49" fmla="*/ 829329 w 11282409"/>
              <a:gd name="connsiteY49" fmla="*/ 175909 h 2930115"/>
              <a:gd name="connsiteX50" fmla="*/ 1045749 w 11282409"/>
              <a:gd name="connsiteY50" fmla="*/ 47572 h 2930115"/>
              <a:gd name="connsiteX51" fmla="*/ 1172509 w 11282409"/>
              <a:gd name="connsiteY51" fmla="*/ 11924 h 2930115"/>
              <a:gd name="connsiteX52" fmla="*/ 1257531 w 11282409"/>
              <a:gd name="connsiteY52" fmla="*/ 7914 h 293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282409" h="2930115">
                <a:moveTo>
                  <a:pt x="1277174" y="0"/>
                </a:moveTo>
                <a:lnTo>
                  <a:pt x="11077320" y="0"/>
                </a:lnTo>
                <a:lnTo>
                  <a:pt x="10933044" y="93916"/>
                </a:lnTo>
                <a:cubicBezTo>
                  <a:pt x="10973237" y="147389"/>
                  <a:pt x="11059805" y="83222"/>
                  <a:pt x="11087630" y="165214"/>
                </a:cubicBezTo>
                <a:cubicBezTo>
                  <a:pt x="10865028" y="304245"/>
                  <a:pt x="10660974" y="478924"/>
                  <a:pt x="10401271" y="582307"/>
                </a:cubicBezTo>
                <a:cubicBezTo>
                  <a:pt x="10614599" y="507443"/>
                  <a:pt x="10827927" y="543093"/>
                  <a:pt x="11038163" y="511009"/>
                </a:cubicBezTo>
                <a:cubicBezTo>
                  <a:pt x="11065988" y="553787"/>
                  <a:pt x="11019613" y="553787"/>
                  <a:pt x="11004154" y="568047"/>
                </a:cubicBezTo>
                <a:cubicBezTo>
                  <a:pt x="10988696" y="582307"/>
                  <a:pt x="10967053" y="593001"/>
                  <a:pt x="10970146" y="625085"/>
                </a:cubicBezTo>
                <a:cubicBezTo>
                  <a:pt x="11065988" y="639345"/>
                  <a:pt x="11171107" y="589437"/>
                  <a:pt x="11270042" y="589437"/>
                </a:cubicBezTo>
                <a:lnTo>
                  <a:pt x="11270042" y="650039"/>
                </a:lnTo>
                <a:cubicBezTo>
                  <a:pt x="11236032" y="671428"/>
                  <a:pt x="11192750" y="678558"/>
                  <a:pt x="11177291" y="721337"/>
                </a:cubicBezTo>
                <a:cubicBezTo>
                  <a:pt x="11208207" y="714208"/>
                  <a:pt x="11239125" y="710643"/>
                  <a:pt x="11270042" y="703512"/>
                </a:cubicBezTo>
                <a:lnTo>
                  <a:pt x="11282409" y="703512"/>
                </a:lnTo>
                <a:lnTo>
                  <a:pt x="11282409" y="981574"/>
                </a:lnTo>
                <a:cubicBezTo>
                  <a:pt x="9254245" y="2952959"/>
                  <a:pt x="4397165" y="2906615"/>
                  <a:pt x="4053985" y="2928005"/>
                </a:cubicBezTo>
                <a:cubicBezTo>
                  <a:pt x="3945776" y="2935134"/>
                  <a:pt x="3491294" y="2924439"/>
                  <a:pt x="3386175" y="2892355"/>
                </a:cubicBezTo>
                <a:cubicBezTo>
                  <a:pt x="3243956" y="2853141"/>
                  <a:pt x="3228499" y="2774714"/>
                  <a:pt x="3228499" y="2774714"/>
                </a:cubicBezTo>
                <a:cubicBezTo>
                  <a:pt x="3228499" y="2774714"/>
                  <a:pt x="3299608" y="2742630"/>
                  <a:pt x="3389267" y="2717676"/>
                </a:cubicBezTo>
                <a:cubicBezTo>
                  <a:pt x="3562404" y="2667768"/>
                  <a:pt x="3704623" y="2575080"/>
                  <a:pt x="3883942" y="2535866"/>
                </a:cubicBezTo>
                <a:cubicBezTo>
                  <a:pt x="3723173" y="2546561"/>
                  <a:pt x="3562404" y="2553691"/>
                  <a:pt x="3401634" y="2564386"/>
                </a:cubicBezTo>
                <a:cubicBezTo>
                  <a:pt x="3624237" y="2468133"/>
                  <a:pt x="3859208" y="2453874"/>
                  <a:pt x="4087994" y="2414660"/>
                </a:cubicBezTo>
                <a:cubicBezTo>
                  <a:pt x="4162197" y="2403966"/>
                  <a:pt x="4285864" y="2436049"/>
                  <a:pt x="4285864" y="2336233"/>
                </a:cubicBezTo>
                <a:cubicBezTo>
                  <a:pt x="4282774" y="2272064"/>
                  <a:pt x="4162197" y="2300584"/>
                  <a:pt x="4091088" y="2304149"/>
                </a:cubicBezTo>
                <a:cubicBezTo>
                  <a:pt x="3775732" y="2314843"/>
                  <a:pt x="3463469" y="2361187"/>
                  <a:pt x="3148114" y="2400401"/>
                </a:cubicBezTo>
                <a:cubicBezTo>
                  <a:pt x="3117196" y="2403966"/>
                  <a:pt x="3080097" y="2421790"/>
                  <a:pt x="3058455" y="2411095"/>
                </a:cubicBezTo>
                <a:cubicBezTo>
                  <a:pt x="2879135" y="2339797"/>
                  <a:pt x="2675082" y="2357622"/>
                  <a:pt x="2443203" y="2336233"/>
                </a:cubicBezTo>
                <a:cubicBezTo>
                  <a:pt x="2569963" y="2254241"/>
                  <a:pt x="2678173" y="2311278"/>
                  <a:pt x="2786383" y="2257805"/>
                </a:cubicBezTo>
                <a:cubicBezTo>
                  <a:pt x="2653440" y="2200766"/>
                  <a:pt x="2517405" y="2225722"/>
                  <a:pt x="2390644" y="2211461"/>
                </a:cubicBezTo>
                <a:cubicBezTo>
                  <a:pt x="2297893" y="2200766"/>
                  <a:pt x="1963988" y="2186507"/>
                  <a:pt x="1911429" y="2168683"/>
                </a:cubicBezTo>
                <a:cubicBezTo>
                  <a:pt x="1750660" y="2115209"/>
                  <a:pt x="1558974" y="2122339"/>
                  <a:pt x="1416755" y="2026087"/>
                </a:cubicBezTo>
                <a:cubicBezTo>
                  <a:pt x="1314728" y="1958354"/>
                  <a:pt x="1178693" y="2015393"/>
                  <a:pt x="1070483" y="1979743"/>
                </a:cubicBezTo>
                <a:cubicBezTo>
                  <a:pt x="1024107" y="1929835"/>
                  <a:pt x="1089033" y="1894186"/>
                  <a:pt x="1104491" y="1854972"/>
                </a:cubicBezTo>
                <a:cubicBezTo>
                  <a:pt x="1126133" y="1805064"/>
                  <a:pt x="1067391" y="1794370"/>
                  <a:pt x="1039566" y="1748026"/>
                </a:cubicBezTo>
                <a:cubicBezTo>
                  <a:pt x="1231252" y="1751591"/>
                  <a:pt x="1413663" y="1737331"/>
                  <a:pt x="1623900" y="1694553"/>
                </a:cubicBezTo>
                <a:cubicBezTo>
                  <a:pt x="1537332" y="1630384"/>
                  <a:pt x="1463130" y="1690987"/>
                  <a:pt x="1401296" y="1676728"/>
                </a:cubicBezTo>
                <a:cubicBezTo>
                  <a:pt x="1358012" y="1666033"/>
                  <a:pt x="1302362" y="1676728"/>
                  <a:pt x="1302362" y="1623255"/>
                </a:cubicBezTo>
                <a:cubicBezTo>
                  <a:pt x="1302362" y="1580476"/>
                  <a:pt x="1351829" y="1573345"/>
                  <a:pt x="1385838" y="1566216"/>
                </a:cubicBezTo>
                <a:cubicBezTo>
                  <a:pt x="1518781" y="1541262"/>
                  <a:pt x="1648633" y="1509178"/>
                  <a:pt x="1756843" y="1377277"/>
                </a:cubicBezTo>
                <a:cubicBezTo>
                  <a:pt x="1407480" y="1334499"/>
                  <a:pt x="1048840" y="1502049"/>
                  <a:pt x="721120" y="1387972"/>
                </a:cubicBezTo>
                <a:cubicBezTo>
                  <a:pt x="748945" y="1313109"/>
                  <a:pt x="813871" y="1327368"/>
                  <a:pt x="857154" y="1323803"/>
                </a:cubicBezTo>
                <a:cubicBezTo>
                  <a:pt x="1147775" y="1291720"/>
                  <a:pt x="2127849" y="903147"/>
                  <a:pt x="2285525" y="924536"/>
                </a:cubicBezTo>
                <a:cubicBezTo>
                  <a:pt x="2381369" y="935231"/>
                  <a:pt x="2480304" y="928101"/>
                  <a:pt x="2569963" y="874628"/>
                </a:cubicBezTo>
                <a:cubicBezTo>
                  <a:pt x="2678173" y="810460"/>
                  <a:pt x="1988721" y="945926"/>
                  <a:pt x="1803218" y="856803"/>
                </a:cubicBezTo>
                <a:cubicBezTo>
                  <a:pt x="1713559" y="814024"/>
                  <a:pt x="956090" y="689253"/>
                  <a:pt x="625276" y="682124"/>
                </a:cubicBezTo>
                <a:cubicBezTo>
                  <a:pt x="656194" y="614390"/>
                  <a:pt x="770587" y="617955"/>
                  <a:pt x="736578" y="521703"/>
                </a:cubicBezTo>
                <a:cubicBezTo>
                  <a:pt x="557259" y="514574"/>
                  <a:pt x="365573" y="575176"/>
                  <a:pt x="155336" y="550222"/>
                </a:cubicBezTo>
                <a:cubicBezTo>
                  <a:pt x="229537" y="464666"/>
                  <a:pt x="337746" y="471795"/>
                  <a:pt x="421223" y="425451"/>
                </a:cubicBezTo>
                <a:cubicBezTo>
                  <a:pt x="356297" y="361283"/>
                  <a:pt x="275913" y="400497"/>
                  <a:pt x="201712" y="404062"/>
                </a:cubicBezTo>
                <a:cubicBezTo>
                  <a:pt x="136786" y="407627"/>
                  <a:pt x="-27075" y="318505"/>
                  <a:pt x="3843" y="314939"/>
                </a:cubicBezTo>
                <a:cubicBezTo>
                  <a:pt x="282096" y="293551"/>
                  <a:pt x="551076" y="197299"/>
                  <a:pt x="829329" y="175909"/>
                </a:cubicBezTo>
                <a:cubicBezTo>
                  <a:pt x="922080" y="168779"/>
                  <a:pt x="1027200" y="175909"/>
                  <a:pt x="1045749" y="47572"/>
                </a:cubicBezTo>
                <a:cubicBezTo>
                  <a:pt x="1048840" y="11924"/>
                  <a:pt x="1039566" y="4795"/>
                  <a:pt x="1172509" y="11924"/>
                </a:cubicBezTo>
                <a:cubicBezTo>
                  <a:pt x="1198789" y="13707"/>
                  <a:pt x="1228933" y="14598"/>
                  <a:pt x="1257531" y="791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 0"/>
          <p:cNvSpPr/>
          <p:nvPr/>
        </p:nvSpPr>
        <p:spPr>
          <a:xfrm>
            <a:off x="1143000" y="1376223"/>
            <a:ext cx="6858000" cy="1790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9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Discussion and Questions</a:t>
            </a:r>
            <a:endParaRPr lang="en-US" sz="39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1084250"/>
            <a:ext cx="5029200" cy="190309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6874"/>
              </a:lnSpc>
              <a:buNone/>
            </a:pPr>
            <a:r>
              <a:rPr lang="en-US" sz="5288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Discussion and Questions</a:t>
            </a:r>
            <a:endParaRPr lang="en-US" sz="5288" dirty="0"/>
          </a:p>
        </p:txBody>
      </p:sp>
      <p:sp>
        <p:nvSpPr>
          <p:cNvPr id="3" name="Text 1"/>
          <p:cNvSpPr/>
          <p:nvPr/>
        </p:nvSpPr>
        <p:spPr>
          <a:xfrm>
            <a:off x="703174" y="3390595"/>
            <a:ext cx="411480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4564"/>
              </a:lnSpc>
              <a:buNone/>
            </a:pPr>
            <a:r>
              <a:rPr lang="en-US" sz="351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Interactive Session</a:t>
            </a:r>
            <a:endParaRPr lang="en-US" sz="3511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2956484"/>
            <a:ext cx="4977994" cy="4341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642938"/>
            <a:ext cx="493776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5169"/>
              </a:lnSpc>
              <a:buNone/>
            </a:pPr>
            <a:r>
              <a:rPr lang="en-US" sz="3976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Interactive Session</a:t>
            </a:r>
            <a:endParaRPr lang="en-US" sz="3976" dirty="0"/>
          </a:p>
        </p:txBody>
      </p:sp>
      <p:sp>
        <p:nvSpPr>
          <p:cNvPr id="3" name="Text 1"/>
          <p:cNvSpPr/>
          <p:nvPr/>
        </p:nvSpPr>
        <p:spPr>
          <a:xfrm>
            <a:off x="891540" y="1789938"/>
            <a:ext cx="146304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Q&amp;A Period</a:t>
            </a:r>
            <a:endParaRPr lang="en-US" sz="1988" dirty="0"/>
          </a:p>
        </p:txBody>
      </p:sp>
      <p:sp>
        <p:nvSpPr>
          <p:cNvPr id="4" name="Text 2"/>
          <p:cNvSpPr/>
          <p:nvPr/>
        </p:nvSpPr>
        <p:spPr>
          <a:xfrm>
            <a:off x="891540" y="2498712"/>
            <a:ext cx="24688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03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Contact Information</a:t>
            </a:r>
            <a:endParaRPr lang="en-US" sz="203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56946" y="205740"/>
            <a:ext cx="155448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3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Discussion and Questions</a:t>
            </a:r>
            <a:endParaRPr lang="en-US" sz="931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1552308"/>
            <a:ext cx="658368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6599"/>
              </a:lnSpc>
              <a:buNone/>
            </a:pPr>
            <a:r>
              <a:rPr lang="en-US" sz="5076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Contact Information</a:t>
            </a:r>
            <a:endParaRPr lang="en-US" sz="5076" dirty="0"/>
          </a:p>
        </p:txBody>
      </p:sp>
      <p:sp>
        <p:nvSpPr>
          <p:cNvPr id="3" name="Text 1"/>
          <p:cNvSpPr/>
          <p:nvPr/>
        </p:nvSpPr>
        <p:spPr>
          <a:xfrm>
            <a:off x="703174" y="2922537"/>
            <a:ext cx="393192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4564"/>
              </a:lnSpc>
              <a:buNone/>
            </a:pPr>
            <a:r>
              <a:rPr lang="en-US" sz="351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3"/>
              </a:rPr>
              <a:t>jarocha@smu.edu</a:t>
            </a:r>
            <a:endParaRPr lang="en-US" sz="3511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88425"/>
            <a:ext cx="6560820" cy="43411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56946" y="205740"/>
            <a:ext cx="155448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3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Discussion and Questions</a:t>
            </a:r>
            <a:endParaRPr lang="en-US" sz="931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D08CE0-91A9-DF1A-3B99-E9B02F474D65}"/>
              </a:ext>
            </a:extLst>
          </p:cNvPr>
          <p:cNvSpPr txBox="1"/>
          <p:nvPr/>
        </p:nvSpPr>
        <p:spPr>
          <a:xfrm>
            <a:off x="513892" y="4108320"/>
            <a:ext cx="7887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repository and future companion React website for this unit is located at - </a:t>
            </a:r>
          </a:p>
          <a:p>
            <a:r>
              <a:rPr lang="en-US" dirty="0">
                <a:hlinkClick r:id="rId8"/>
              </a:rPr>
              <a:t>https://</a:t>
            </a:r>
            <a:r>
              <a:rPr lang="en-US" dirty="0" err="1">
                <a:hlinkClick r:id="rId8"/>
              </a:rPr>
              <a:t>github.com</a:t>
            </a:r>
            <a:r>
              <a:rPr lang="en-US" dirty="0">
                <a:hlinkClick r:id="rId8"/>
              </a:rPr>
              <a:t>/jonx0037/ds6306-unit-2.git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F2F0B63-D715-4F97-B9A7-5D83DA735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FFB960-CE0D-4352-A1F3-F5595B2F2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0"/>
          <p:cNvSpPr/>
          <p:nvPr/>
        </p:nvSpPr>
        <p:spPr>
          <a:xfrm>
            <a:off x="628650" y="1054503"/>
            <a:ext cx="3943350" cy="21050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9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39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Graphic 9">
            <a:extLst>
              <a:ext uri="{FF2B5EF4-FFF2-40B4-BE49-F238E27FC236}">
                <a16:creationId xmlns:a16="http://schemas.microsoft.com/office/drawing/2014/main" id="{0C7282EA-5D8E-4C6B-B6B2-67AA8E12D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07362" y="0"/>
            <a:ext cx="3107988" cy="4310745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642938"/>
            <a:ext cx="484632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5169"/>
              </a:lnSpc>
              <a:buNone/>
            </a:pPr>
            <a:r>
              <a:rPr lang="en-US" sz="3976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Methodology</a:t>
            </a:r>
            <a:endParaRPr lang="en-US" sz="3976" dirty="0"/>
          </a:p>
        </p:txBody>
      </p:sp>
      <p:sp>
        <p:nvSpPr>
          <p:cNvPr id="3" name="Text 1"/>
          <p:cNvSpPr/>
          <p:nvPr/>
        </p:nvSpPr>
        <p:spPr>
          <a:xfrm>
            <a:off x="891540" y="1789938"/>
            <a:ext cx="192024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Study Overview</a:t>
            </a:r>
            <a:endParaRPr lang="en-US" sz="1988" dirty="0"/>
          </a:p>
        </p:txBody>
      </p:sp>
      <p:sp>
        <p:nvSpPr>
          <p:cNvPr id="4" name="Text 2"/>
          <p:cNvSpPr/>
          <p:nvPr/>
        </p:nvSpPr>
        <p:spPr>
          <a:xfrm>
            <a:off x="891540" y="2498712"/>
            <a:ext cx="24688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03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Technical Approach</a:t>
            </a:r>
            <a:endParaRPr lang="en-US" sz="203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56946" y="205740"/>
            <a:ext cx="73152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73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Introduction</a:t>
            </a:r>
            <a:endParaRPr lang="en-US" sz="973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1A857253-2806-CD16-73A2-97979F9519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298336"/>
              </p:ext>
            </p:extLst>
          </p:nvPr>
        </p:nvGraphicFramePr>
        <p:xfrm>
          <a:off x="5130737" y="411480"/>
          <a:ext cx="292417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5867400" imgH="8153400" progId="Word.Document.12">
                  <p:embed/>
                </p:oleObj>
              </mc:Choice>
              <mc:Fallback>
                <p:oleObj name="Document" r:id="rId8" imgW="5867400" imgH="8153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30737" y="411480"/>
                        <a:ext cx="2924175" cy="406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DA1691F-9A9B-5534-EF97-D6C906AE4153}"/>
              </a:ext>
            </a:extLst>
          </p:cNvPr>
          <p:cNvSpPr txBox="1"/>
          <p:nvPr/>
        </p:nvSpPr>
        <p:spPr>
          <a:xfrm>
            <a:off x="385419" y="3729038"/>
            <a:ext cx="455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The </a:t>
            </a:r>
            <a:r>
              <a:rPr lang="en-US" dirty="0" err="1"/>
              <a:t>RMarkdown</a:t>
            </a:r>
            <a:r>
              <a:rPr lang="en-US" dirty="0"/>
              <a:t> file I developed for the analysis of both datasets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642938"/>
            <a:ext cx="411480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5224"/>
              </a:lnSpc>
              <a:buNone/>
            </a:pPr>
            <a:r>
              <a:rPr lang="en-US" sz="4019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Study Overview</a:t>
            </a:r>
            <a:endParaRPr lang="en-US" sz="4019" dirty="0"/>
          </a:p>
        </p:txBody>
      </p:sp>
      <p:sp>
        <p:nvSpPr>
          <p:cNvPr id="3" name="Text 1"/>
          <p:cNvSpPr/>
          <p:nvPr/>
        </p:nvSpPr>
        <p:spPr>
          <a:xfrm>
            <a:off x="891540" y="1789938"/>
            <a:ext cx="6766560" cy="82296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961"/>
              </a:lnSpc>
              <a:buNone/>
            </a:pPr>
            <a:r>
              <a:rPr lang="en-US" sz="211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Comprehensive analysis of NBA player data from 1950-present</a:t>
            </a:r>
            <a:endParaRPr lang="en-US" sz="2115" dirty="0"/>
          </a:p>
        </p:txBody>
      </p:sp>
      <p:sp>
        <p:nvSpPr>
          <p:cNvPr id="4" name="Text 2"/>
          <p:cNvSpPr/>
          <p:nvPr/>
        </p:nvSpPr>
        <p:spPr>
          <a:xfrm>
            <a:off x="891540" y="2898877"/>
            <a:ext cx="530352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03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Education-income relationship investigation</a:t>
            </a:r>
            <a:endParaRPr lang="en-US" sz="2030" dirty="0"/>
          </a:p>
        </p:txBody>
      </p:sp>
      <p:sp>
        <p:nvSpPr>
          <p:cNvPr id="5" name="Text 3"/>
          <p:cNvSpPr/>
          <p:nvPr/>
        </p:nvSpPr>
        <p:spPr>
          <a:xfrm>
            <a:off x="891540" y="3607137"/>
            <a:ext cx="594360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 visualization focuses on statistical validation</a:t>
            </a:r>
            <a:endParaRPr lang="en-US" sz="1988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898877"/>
            <a:ext cx="85954" cy="400164"/>
          </a:xfrm>
          <a:prstGeom prst="rect">
            <a:avLst/>
          </a:prstGeom>
        </p:spPr>
      </p:pic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3607137"/>
            <a:ext cx="85954" cy="40016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56946" y="205740"/>
            <a:ext cx="73152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73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Introduction</a:t>
            </a:r>
            <a:endParaRPr lang="en-US" sz="973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642938"/>
            <a:ext cx="512064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5169"/>
              </a:lnSpc>
              <a:buNone/>
            </a:pPr>
            <a:r>
              <a:rPr lang="en-US" sz="3976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Technical Approach</a:t>
            </a:r>
            <a:endParaRPr lang="en-US" sz="3976" dirty="0"/>
          </a:p>
        </p:txBody>
      </p:sp>
      <p:sp>
        <p:nvSpPr>
          <p:cNvPr id="3" name="Text 1"/>
          <p:cNvSpPr/>
          <p:nvPr/>
        </p:nvSpPr>
        <p:spPr>
          <a:xfrm>
            <a:off x="891540" y="1789938"/>
            <a:ext cx="576072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Dark-themed visualizations for enhanced clarity</a:t>
            </a:r>
            <a:endParaRPr lang="en-US" sz="1988" dirty="0"/>
          </a:p>
        </p:txBody>
      </p:sp>
      <p:sp>
        <p:nvSpPr>
          <p:cNvPr id="4" name="Text 2"/>
          <p:cNvSpPr/>
          <p:nvPr/>
        </p:nvSpPr>
        <p:spPr>
          <a:xfrm>
            <a:off x="891540" y="2498712"/>
            <a:ext cx="52120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Interactive elements for deeper exploration</a:t>
            </a:r>
            <a:endParaRPr lang="en-US" sz="1988" dirty="0"/>
          </a:p>
        </p:txBody>
      </p:sp>
      <p:sp>
        <p:nvSpPr>
          <p:cNvPr id="5" name="Text 3"/>
          <p:cNvSpPr/>
          <p:nvPr/>
        </p:nvSpPr>
        <p:spPr>
          <a:xfrm>
            <a:off x="891540" y="3207487"/>
            <a:ext cx="310896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Statistical rigor in analysis</a:t>
            </a:r>
            <a:endParaRPr lang="en-US" sz="1988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3207487"/>
            <a:ext cx="85954" cy="40016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56946" y="205740"/>
            <a:ext cx="73152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73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Introduction</a:t>
            </a:r>
            <a:endParaRPr lang="en-US" sz="973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72088" cy="51435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 0"/>
          <p:cNvSpPr/>
          <p:nvPr/>
        </p:nvSpPr>
        <p:spPr>
          <a:xfrm>
            <a:off x="482601" y="482600"/>
            <a:ext cx="3465438" cy="34253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NBA Player Position Analysis</a:t>
            </a:r>
            <a:endParaRPr lang="en-US" sz="33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NBA Logo">
            <a:extLst>
              <a:ext uri="{FF2B5EF4-FFF2-40B4-BE49-F238E27FC236}">
                <a16:creationId xmlns:a16="http://schemas.microsoft.com/office/drawing/2014/main" id="{B104F629-0616-0925-E140-D3358C025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87568" y="1155700"/>
            <a:ext cx="2973831" cy="297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LA-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明朝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MLA-theme</Template>
  <TotalTime>540</TotalTime>
  <Words>739</Words>
  <Application>Microsoft Macintosh PowerPoint</Application>
  <PresentationFormat>On-screen Show (16:9)</PresentationFormat>
  <Paragraphs>237</Paragraphs>
  <Slides>56</Slides>
  <Notes>55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Aptos</vt:lpstr>
      <vt:lpstr>Aptos Display</vt:lpstr>
      <vt:lpstr>Arial</vt:lpstr>
      <vt:lpstr>Wingdings</vt:lpstr>
      <vt:lpstr>MLA-theme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Rocha, Jonathan</cp:lastModifiedBy>
  <cp:revision>18</cp:revision>
  <dcterms:created xsi:type="dcterms:W3CDTF">2025-01-13T09:00:23Z</dcterms:created>
  <dcterms:modified xsi:type="dcterms:W3CDTF">2025-01-13T20:22:34Z</dcterms:modified>
</cp:coreProperties>
</file>