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429"/>
    <a:srgbClr val="000000"/>
    <a:srgbClr val="010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4610"/>
  </p:normalViewPr>
  <p:slideViewPr>
    <p:cSldViewPr snapToGrid="0" snapToObjects="1">
      <p:cViewPr varScale="1">
        <p:scale>
          <a:sx n="157" d="100"/>
          <a:sy n="157" d="100"/>
        </p:scale>
        <p:origin x="16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71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C062-72FA-E462-EEC4-B75183B04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4A64C-31D9-9F2A-52E3-E328514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B7C0-57E5-6416-00AF-EFF8754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1727-BAC6-690C-694C-63CE840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8541-F9F9-3F82-25E0-A9996F9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940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5E0E-50F1-0E00-BB34-FF731506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A894-08AD-54EC-DD34-E37286E29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5689-17AB-FEE6-5AD2-4CD36C65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2B4F-3699-C60B-B1C7-2388B04A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A504-0893-BB94-706F-39CFE107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919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A09DB-0FA3-C662-1373-0FB8A9E09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344B1-0A4D-9423-48CE-33F37A8E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A55B-988E-865D-2303-910E587C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BEC-6AFD-1FFC-5938-30A9E916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10DE-E93C-E627-D01F-F9F07EE3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96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23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08F3-811C-9DE8-01AB-FB5D4A17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0B84-4F68-764C-18E8-C129DC08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5AD7-E1A6-83DB-E5AF-CA7BFBC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1C50-1F5E-E6D2-096A-812D67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A191-CAE4-5A5D-1704-003AFEA3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537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0386-53FF-3B87-0FB0-908B5693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7D833-2137-1CE7-99DA-B00E3424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C8A8-395F-35E9-F71A-2400AAFA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EC38-DC46-0947-490C-0621B432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E678-5EC2-9F0D-0DCB-0159821A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220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3BF4-776C-D095-6ADC-B90F9502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6227-FD5C-4E79-7BCA-8B979D067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8022-AA28-444E-56F2-67935A0B3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B5BA-6A5A-A41E-D169-C4DBB99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D102B-1683-648D-2CF8-5645637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9D919-8924-0066-1AE4-4460CE52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426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7902-12E1-9EE7-4D36-E1A9F4A4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4A72-A737-C6E5-B430-579464AD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65339-4B45-1681-4042-CDE99B47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D2696-1847-4F6E-EFD0-B16E9889D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7194-AABE-C1D8-AA79-8C57A6D11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3ECBA-5D11-5624-039C-E928FB67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75C43-3341-8DBB-A22F-22FB22F6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A2A3E-4B2E-AB09-EF2C-8B2A7D20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3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9C90-C16C-0419-B470-4B371C5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53E08-B217-E8C9-92F9-B18A7BFD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A4F5E-AA17-C7BD-737E-A083BD43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4ABA3-1171-AD88-F765-29CD3B6A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994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BBEF9-2C25-CF27-6C02-00DFDFDE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E6E8-5FCA-A839-3AC5-CEFFC8A9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D470D-FE00-8F1B-4411-0BA96517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079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DE58-A5AE-8E4C-359C-0836D7A0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1688-A001-8B9B-2835-9D11504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4660-BB01-5072-7197-3B714F06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BE95F-801E-72E7-2E20-52376F49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3593-289B-00C0-F5C5-7182AC40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B46EA-4D88-6F77-5055-275B2F3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41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0A9A-A08B-6965-F04F-927CE25E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9E98F-2863-957B-3913-BFB07D35E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6229-C2A3-235F-554C-A37AE984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2B16-131B-D92C-2416-A5929223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13569-581E-53C2-E64B-E71BFFAD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5E0C-7C13-BCF7-86D2-239969D3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240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BB8A-1DB6-34C7-B9DD-C2FD1F5D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03648-DFA1-F44E-6D09-9FFEA5820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EB92-7E4E-80A8-A203-6D2F40AC4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0EB7-14F0-E2A5-FAC5-16E4FB72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25B4-7E99-FA44-E9A4-28F319F0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64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ailto:jarocha@smu.edu?subject=DS%206306%20FLS-Unit-2" TargetMode="External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5" Type="http://schemas.openxmlformats.org/officeDocument/2006/relationships/image" Target="../media/image21.sv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18.sv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0"/>
            <a:ext cx="7817925" cy="444011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20531" y="2983381"/>
            <a:ext cx="5630549" cy="2374789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313320" y="794085"/>
            <a:ext cx="4202029" cy="231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NBA Player Analysis &amp; Education-Income Study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649224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NBA Player Position Analysis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63093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19"/>
              </a:lnSpc>
              <a:buNone/>
            </a:pPr>
            <a:r>
              <a:rPr lang="en-US" sz="355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 Distribution Findings</a:t>
            </a:r>
            <a:endParaRPr lang="en-US" sz="3553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6458407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5895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 Distribution Findings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18288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Visual Analysis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1463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24"/>
              </a:lnSpc>
              <a:buNone/>
            </a:pPr>
            <a:r>
              <a:rPr lang="en-US" sz="19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Insights</a:t>
            </a:r>
            <a:endParaRPr lang="en-US" sz="194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NBA Player Position Analysis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Analysis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NBA Player Position Analysis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13" y="1238600"/>
            <a:ext cx="4281487" cy="264381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3200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669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 distribution reflects strategic evolution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754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24"/>
              </a:lnSpc>
              <a:buNone/>
            </a:pPr>
            <a:r>
              <a:rPr lang="en-US" sz="19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Predominance of Guards and Forwards</a:t>
            </a:r>
            <a:endParaRPr lang="en-US" sz="1946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6766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Specialized Center role maintains a consistent presence</a:t>
            </a:r>
            <a:endParaRPr lang="en-US" sz="1988" dirty="0"/>
          </a:p>
        </p:txBody>
      </p:sp>
      <p:sp>
        <p:nvSpPr>
          <p:cNvPr id="6" name="Text 4"/>
          <p:cNvSpPr/>
          <p:nvPr/>
        </p:nvSpPr>
        <p:spPr>
          <a:xfrm>
            <a:off x="891540" y="3915747"/>
            <a:ext cx="7132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Emergence of hybrid positions indicates tactical adaptation</a:t>
            </a:r>
            <a:endParaRPr lang="en-US" sz="1988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3915747"/>
            <a:ext cx="85954" cy="4001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NBA Player Position Analysis</a:t>
            </a:r>
            <a:endParaRPr lang="en-US" sz="93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0"/>
            <a:ext cx="7817925" cy="444011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20531" y="2983381"/>
            <a:ext cx="5630549" cy="2374789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313320" y="794085"/>
            <a:ext cx="4202029" cy="231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Physical Characteristics Analysis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68096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74"/>
              </a:lnSpc>
              <a:buNone/>
            </a:pPr>
            <a:r>
              <a:rPr lang="en-US" sz="3553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Analysis</a:t>
            </a:r>
            <a:endParaRPr lang="en-US" sz="3553" dirty="0"/>
          </a:p>
        </p:txBody>
      </p:sp>
      <p:sp>
        <p:nvSpPr>
          <p:cNvPr id="3" name="Text 1"/>
          <p:cNvSpPr/>
          <p:nvPr/>
        </p:nvSpPr>
        <p:spPr>
          <a:xfrm>
            <a:off x="891540" y="1766278"/>
            <a:ext cx="3383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 Distribution Patterns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75052"/>
            <a:ext cx="2926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Weight Analysis Results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6627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75052"/>
            <a:ext cx="85954" cy="400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223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 Distribution Patterns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9319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Height Analysis 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286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Findings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Analy...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Comprehensive Height Analysis 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2600" y="3958263"/>
            <a:ext cx="3465438" cy="58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Characteristics Analysis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02" y="1002717"/>
            <a:ext cx="4786311" cy="295554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937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Findings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Centers: 82-88 inches typical range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572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Forwards: 78-84 inches typical range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2976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Guards: 72-78 inches typical range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Analy...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62179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Weight Analysis Results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1089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Weight Distribution Study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194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Observations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27432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Significance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Analy...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749808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599"/>
              </a:lnSpc>
              <a:buNone/>
            </a:pPr>
            <a:r>
              <a:rPr lang="en-US" sz="50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NBA Player Analysis &amp; Education-Income St...</a:t>
            </a:r>
            <a:endParaRPr lang="en-US" sz="5076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50292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729"/>
              </a:lnSpc>
              <a:buNone/>
            </a:pPr>
            <a:r>
              <a:rPr lang="en-US" sz="363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DS 6303 - FLS - Unit 2</a:t>
            </a:r>
            <a:endParaRPr lang="en-US" sz="3638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7424014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Weight Distribution Study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2600" y="3958263"/>
            <a:ext cx="3465438" cy="58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Characteristics Analy...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50" y="1007579"/>
            <a:ext cx="4696962" cy="290037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572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Observations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206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Centers average 235-285 pounds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Forwards typically 215-245 pounds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2976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clustering evident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Analy...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9436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Significance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6634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weight differentiation by position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 patterns across decades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6126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Standard deviations show position-specific ranges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Characteristics Analy...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7034393" cy="3188459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3907971" y="3182035"/>
            <a:ext cx="5328223" cy="2353010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628650" y="703383"/>
            <a:ext cx="5022339" cy="2732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Height-Weight Relationship Analysis</a:t>
            </a:r>
            <a:endParaRPr lang="en-US" sz="3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7724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560"/>
              </a:lnSpc>
              <a:buNone/>
            </a:pPr>
            <a:r>
              <a:rPr lang="en-US" sz="325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Height-Weight Relationship Analysis</a:t>
            </a:r>
            <a:endParaRPr lang="en-US" sz="3257" dirty="0"/>
          </a:p>
        </p:txBody>
      </p:sp>
      <p:sp>
        <p:nvSpPr>
          <p:cNvPr id="3" name="Text 1"/>
          <p:cNvSpPr/>
          <p:nvPr/>
        </p:nvSpPr>
        <p:spPr>
          <a:xfrm>
            <a:off x="891540" y="1702499"/>
            <a:ext cx="3200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Patterns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11273"/>
            <a:ext cx="2468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Correlation Findings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02499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11273"/>
            <a:ext cx="85954" cy="400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Position-Specific Patterns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Height-Weight Relationship A...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17" y="1084111"/>
            <a:ext cx="4818262" cy="2975277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67665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Patterns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852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Hybrid positions show intermediate distributions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5486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stratification between primary positions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5486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Limited overlap between Guards and Centers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Height-Weight Relationship A...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212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Correlation Findings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28346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Multi-Variable Analysis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7432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Correlations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Height-Weight Relationship A...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0311" y="1995678"/>
            <a:ext cx="2651760" cy="11830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205"/>
              </a:lnSpc>
              <a:buNone/>
            </a:pPr>
            <a:r>
              <a:rPr lang="en-US" sz="3003" b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Multi-Variable Analysis</a:t>
            </a:r>
            <a:endParaRPr lang="en-US" sz="3003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1253471"/>
            <a:ext cx="4267505" cy="26360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Height-Weight Relationship A...</a:t>
            </a:r>
            <a:endParaRPr lang="en-US" sz="931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9436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Correlations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212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Strong positive correlation across positions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206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regression slopes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5303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Clustering patterns reveal role specialization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Height-Weight Relationship A...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712889"/>
            <a:ext cx="53035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ctr">
              <a:lnSpc>
                <a:spcPts val="4839"/>
              </a:lnSpc>
              <a:buNone/>
            </a:pPr>
            <a:r>
              <a:rPr lang="en-US" sz="372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DS 6303 - FLS - Unit 2</a:t>
            </a:r>
            <a:endParaRPr lang="en-US" sz="3722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121" y="5802382"/>
            <a:ext cx="114300" cy="11418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841987"/>
            <a:ext cx="5938114" cy="34461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0841" y="1747247"/>
            <a:ext cx="22860" cy="411480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7262" y="2101634"/>
            <a:ext cx="283464" cy="343071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7262" y="2753316"/>
            <a:ext cx="283464" cy="343071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07262" y="3404483"/>
            <a:ext cx="283464" cy="343071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07262" y="4056164"/>
            <a:ext cx="283464" cy="343071"/>
          </a:xfrm>
          <a:prstGeom prst="rect">
            <a:avLst/>
          </a:prstGeom>
        </p:spPr>
      </p:pic>
      <p:sp>
        <p:nvSpPr>
          <p:cNvPr id="10" name="Text 1"/>
          <p:cNvSpPr/>
          <p:nvPr/>
        </p:nvSpPr>
        <p:spPr>
          <a:xfrm>
            <a:off x="1858061" y="2101634"/>
            <a:ext cx="603504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411"/>
              </a:lnSpc>
              <a:buNone/>
            </a:pPr>
            <a:r>
              <a:rPr lang="en-US" sz="16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Attributes in NBA Basketball: A Data-Driven Analysis</a:t>
            </a:r>
            <a:endParaRPr lang="en-US" sz="1607" dirty="0"/>
          </a:p>
        </p:txBody>
      </p:sp>
      <p:sp>
        <p:nvSpPr>
          <p:cNvPr id="11" name="Text 2"/>
          <p:cNvSpPr/>
          <p:nvPr/>
        </p:nvSpPr>
        <p:spPr>
          <a:xfrm>
            <a:off x="1858061" y="2753316"/>
            <a:ext cx="676656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411"/>
              </a:lnSpc>
              <a:buNone/>
            </a:pPr>
            <a:r>
              <a:rPr lang="en-US" sz="16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Exploring Player Characteristics and Education-Income Relationships</a:t>
            </a:r>
            <a:endParaRPr lang="en-US" sz="1607" dirty="0"/>
          </a:p>
        </p:txBody>
      </p:sp>
      <p:sp>
        <p:nvSpPr>
          <p:cNvPr id="12" name="Text 3"/>
          <p:cNvSpPr/>
          <p:nvPr/>
        </p:nvSpPr>
        <p:spPr>
          <a:xfrm>
            <a:off x="1858061" y="3404483"/>
            <a:ext cx="182880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348"/>
              </a:lnSpc>
              <a:buNone/>
            </a:pPr>
            <a:r>
              <a:rPr lang="en-US" sz="156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Jonathan A. Rocha</a:t>
            </a:r>
            <a:endParaRPr lang="en-US" sz="1565" dirty="0"/>
          </a:p>
        </p:txBody>
      </p:sp>
      <p:sp>
        <p:nvSpPr>
          <p:cNvPr id="13" name="Text 4"/>
          <p:cNvSpPr/>
          <p:nvPr/>
        </p:nvSpPr>
        <p:spPr>
          <a:xfrm>
            <a:off x="1858061" y="4056164"/>
            <a:ext cx="2286000" cy="36004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411"/>
              </a:lnSpc>
              <a:buNone/>
            </a:pPr>
            <a:r>
              <a:rPr lang="en-US" sz="1607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Date: January 13, 2025</a:t>
            </a:r>
            <a:endParaRPr lang="en-US" sz="1607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972" y="523374"/>
            <a:ext cx="6142113" cy="4156485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2494104" y="1499193"/>
            <a:ext cx="4155791" cy="1612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Historical Evolution Analysis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640080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819"/>
              </a:lnSpc>
              <a:buNone/>
            </a:pPr>
            <a:r>
              <a:rPr lang="en-US" sz="524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Evolution Analysis</a:t>
            </a:r>
            <a:endParaRPr lang="en-US" sz="5245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35661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509"/>
              </a:lnSpc>
              <a:buNone/>
            </a:pPr>
            <a:r>
              <a:rPr lang="en-US" sz="3469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Trends</a:t>
            </a:r>
            <a:endParaRPr lang="en-US" sz="3469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6314846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2976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Trends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28346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Development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1371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665"/>
              </a:lnSpc>
              <a:buNone/>
            </a:pPr>
            <a:r>
              <a:rPr lang="en-US" sz="1904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Trends</a:t>
            </a:r>
            <a:endParaRPr lang="en-US" sz="190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Evolution Analysis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2601" y="482600"/>
            <a:ext cx="3465438" cy="3425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Historical Development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2600" y="3958263"/>
            <a:ext cx="3465438" cy="58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Historical Evolution Analysis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32" y="388849"/>
            <a:ext cx="5646919" cy="348697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2926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Trends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943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1950s-1990s: Steady increase in average height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937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Post-2000: Stabilization of height trends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2976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Position-specific evolution patterns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Evolution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0"/>
            <a:ext cx="7817925" cy="444011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20531" y="2983381"/>
            <a:ext cx="5630549" cy="2374789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313320" y="794085"/>
            <a:ext cx="4202029" cy="231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Comprehensive 3D Analysis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630936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3D Analysis</a:t>
            </a:r>
            <a:endParaRPr lang="en-US" sz="5330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67665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74"/>
              </a:lnSpc>
              <a:buNone/>
            </a:pPr>
            <a:r>
              <a:rPr lang="en-US" sz="359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Multi-Dimensional Visualization</a:t>
            </a:r>
            <a:endParaRPr lang="en-US" sz="3596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6755587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7772400" cy="7200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Multi-Dimensional Visualization</a:t>
            </a:r>
            <a:endParaRPr lang="en-US" sz="3807" dirty="0"/>
          </a:p>
        </p:txBody>
      </p:sp>
      <p:sp>
        <p:nvSpPr>
          <p:cNvPr id="3" name="Text 1"/>
          <p:cNvSpPr/>
          <p:nvPr/>
        </p:nvSpPr>
        <p:spPr>
          <a:xfrm>
            <a:off x="891540" y="1752905"/>
            <a:ext cx="2560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3D Model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61679"/>
            <a:ext cx="28346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Complex Relationships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169939"/>
            <a:ext cx="23774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Pattern Recognition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52905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61679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169939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3D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054" y="1995678"/>
            <a:ext cx="2651760" cy="11830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264"/>
              </a:lnSpc>
              <a:buNone/>
            </a:pPr>
            <a:r>
              <a:rPr lang="en-US" sz="304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3D Model</a:t>
            </a:r>
            <a:endParaRPr lang="en-US" sz="3046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9" y="1253471"/>
            <a:ext cx="4267505" cy="26360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3D Analysis</a:t>
            </a:r>
            <a:endParaRPr lang="en-US" sz="931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9436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Complex Relationships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937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evolution of physical attributes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31089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Position-based clustering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1148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exploration capabilities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3D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477229" y="136197"/>
            <a:ext cx="6189541" cy="4516693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 0"/>
          <p:cNvSpPr/>
          <p:nvPr/>
        </p:nvSpPr>
        <p:spPr>
          <a:xfrm>
            <a:off x="2494104" y="1499193"/>
            <a:ext cx="4155791" cy="1612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120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Pattern Recognition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749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position-based grouping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shifts in physical attributes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0233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Outlier identification and analysis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6459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3D Analysis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0"/>
            <a:ext cx="7817925" cy="444011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20531" y="2983381"/>
            <a:ext cx="5630549" cy="2374789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313320" y="794085"/>
            <a:ext cx="4202029" cy="231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Education-Income Correlation Study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612648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709"/>
              </a:lnSpc>
              <a:buNone/>
            </a:pPr>
            <a:r>
              <a:rPr lang="en-US" sz="5161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Correlation Study</a:t>
            </a:r>
            <a:endParaRPr lang="en-US" sz="5161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5669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19"/>
              </a:lnSpc>
              <a:buNone/>
            </a:pPr>
            <a:r>
              <a:rPr lang="en-US" sz="355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Economic Impact Analysis</a:t>
            </a:r>
            <a:endParaRPr lang="en-US" sz="3553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6052414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67665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Economic Impact Analysis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474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Income Distribution Patterns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286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Findings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Correlation ...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07024" y="1707642"/>
            <a:ext cx="2286000" cy="174879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264"/>
              </a:lnSpc>
              <a:buNone/>
            </a:pPr>
            <a:r>
              <a:rPr lang="en-US" sz="304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Income Distribution Patterns</a:t>
            </a:r>
            <a:endParaRPr lang="en-US" sz="3046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29" y="1253471"/>
            <a:ext cx="4267505" cy="26360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Correlation ...</a:t>
            </a:r>
            <a:endParaRPr lang="en-US" sz="931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937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Findings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3017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positive correlation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480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 level impact quantification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4206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Variance analysis by education tier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8288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Correlation ...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422" y="0"/>
            <a:ext cx="8461806" cy="2197587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1143000" y="1376223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 and Implications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548640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599"/>
              </a:lnSpc>
              <a:buNone/>
            </a:pPr>
            <a:r>
              <a:rPr lang="en-US" sz="50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and Implications</a:t>
            </a:r>
            <a:endParaRPr lang="en-US" sz="5076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45720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19"/>
              </a:lnSpc>
              <a:buNone/>
            </a:pPr>
            <a:r>
              <a:rPr lang="en-US" sz="355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 of Findings</a:t>
            </a:r>
            <a:endParaRPr lang="en-US" sz="3553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5446166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486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 of Findings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1920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24"/>
              </a:lnSpc>
              <a:buNone/>
            </a:pPr>
            <a:r>
              <a:rPr lang="en-US" sz="194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Discoveries</a:t>
            </a:r>
            <a:endParaRPr lang="en-US" sz="1946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3774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Implications</a:t>
            </a:r>
            <a:endParaRPr lang="en-US" sz="19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7373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and Implications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1148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059"/>
              </a:lnSpc>
              <a:buNone/>
            </a:pPr>
            <a:r>
              <a:rPr lang="en-US" sz="3892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Discoveries</a:t>
            </a:r>
            <a:endParaRPr lang="en-US" sz="3892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754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 specialization trends over time 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3566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attribute correlations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3383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evolution patterns</a:t>
            </a:r>
            <a:endParaRPr lang="en-US" sz="1988" dirty="0"/>
          </a:p>
        </p:txBody>
      </p:sp>
      <p:sp>
        <p:nvSpPr>
          <p:cNvPr id="6" name="Text 4"/>
          <p:cNvSpPr/>
          <p:nvPr/>
        </p:nvSpPr>
        <p:spPr>
          <a:xfrm>
            <a:off x="891540" y="3915747"/>
            <a:ext cx="3840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relationships</a:t>
            </a:r>
            <a:endParaRPr lang="en-US" sz="203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174" y="3915747"/>
            <a:ext cx="85954" cy="4001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56946" y="205740"/>
            <a:ext cx="17373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and Implications</a:t>
            </a:r>
            <a:endParaRPr lang="en-US" sz="93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40233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599"/>
              </a:lnSpc>
              <a:buNone/>
            </a:pPr>
            <a:r>
              <a:rPr lang="en-US" sz="50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5076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41148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74"/>
              </a:lnSpc>
              <a:buNone/>
            </a:pPr>
            <a:r>
              <a:rPr lang="en-US" sz="3596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Methodology Slide</a:t>
            </a:r>
            <a:endParaRPr lang="en-US" sz="3596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488425"/>
            <a:ext cx="4035247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937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14"/>
              </a:lnSpc>
              <a:buNone/>
            </a:pPr>
            <a:r>
              <a:rPr lang="en-US" sz="393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Implications</a:t>
            </a:r>
            <a:endParaRPr lang="en-US" sz="3934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42976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Player development considerations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4389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team composition insights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3749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Economic impact of education</a:t>
            </a:r>
            <a:endParaRPr lang="en-US" sz="203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17373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and Implications</a:t>
            </a:r>
            <a:endParaRPr lang="en-US" sz="93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422" y="0"/>
            <a:ext cx="8461806" cy="2197587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1143000" y="1376223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 and Questions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084250"/>
            <a:ext cx="502920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874"/>
              </a:lnSpc>
              <a:buNone/>
            </a:pPr>
            <a:r>
              <a:rPr lang="en-US" sz="52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and Questions</a:t>
            </a:r>
            <a:endParaRPr lang="en-US" sz="5288" dirty="0"/>
          </a:p>
        </p:txBody>
      </p:sp>
      <p:sp>
        <p:nvSpPr>
          <p:cNvPr id="3" name="Text 1"/>
          <p:cNvSpPr/>
          <p:nvPr/>
        </p:nvSpPr>
        <p:spPr>
          <a:xfrm>
            <a:off x="703174" y="3390595"/>
            <a:ext cx="41148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564"/>
              </a:lnSpc>
              <a:buNone/>
            </a:pPr>
            <a:r>
              <a:rPr lang="en-US" sz="351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Session</a:t>
            </a:r>
            <a:endParaRPr lang="en-US" sz="3511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2956484"/>
            <a:ext cx="4977994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937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Session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1463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Q&amp;A Period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468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 Information</a:t>
            </a:r>
            <a:endParaRPr lang="en-US" sz="203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15544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and Questions</a:t>
            </a:r>
            <a:endParaRPr lang="en-US" sz="931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1552308"/>
            <a:ext cx="65836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599"/>
              </a:lnSpc>
              <a:buNone/>
            </a:pPr>
            <a:r>
              <a:rPr lang="en-US" sz="50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 Information</a:t>
            </a:r>
            <a:endParaRPr lang="en-US" sz="5076" dirty="0"/>
          </a:p>
        </p:txBody>
      </p:sp>
      <p:sp>
        <p:nvSpPr>
          <p:cNvPr id="3" name="Text 1"/>
          <p:cNvSpPr/>
          <p:nvPr/>
        </p:nvSpPr>
        <p:spPr>
          <a:xfrm>
            <a:off x="703174" y="2922537"/>
            <a:ext cx="39319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564"/>
              </a:lnSpc>
              <a:buNone/>
            </a:pPr>
            <a:r>
              <a:rPr lang="en-US" sz="351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3"/>
              </a:rPr>
              <a:t>jarocha@smu.edu</a:t>
            </a:r>
            <a:endParaRPr lang="en-US" sz="3511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88425"/>
            <a:ext cx="6560820" cy="4341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946" y="205740"/>
            <a:ext cx="15544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3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and Questions</a:t>
            </a:r>
            <a:endParaRPr lang="en-US" sz="93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F2F0B63-D715-4F97-B9A7-5D83DA735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FB960-CE0D-4352-A1F3-F5595B2F2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628650" y="1054503"/>
            <a:ext cx="3943350" cy="2105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9">
            <a:extLst>
              <a:ext uri="{FF2B5EF4-FFF2-40B4-BE49-F238E27FC236}">
                <a16:creationId xmlns:a16="http://schemas.microsoft.com/office/drawing/2014/main" id="{0C7282EA-5D8E-4C6B-B6B2-67AA8E12D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7362" y="0"/>
            <a:ext cx="3107988" cy="4310745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8463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Methodology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1920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Study Overview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2468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Approach</a:t>
            </a:r>
            <a:endParaRPr lang="en-US" sz="203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973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41148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224"/>
              </a:lnSpc>
              <a:buNone/>
            </a:pPr>
            <a:r>
              <a:rPr lang="en-US" sz="4019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Study Overview</a:t>
            </a:r>
            <a:endParaRPr lang="en-US" sz="4019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676656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11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analysis of NBA player data from 1950-present</a:t>
            </a:r>
            <a:endParaRPr lang="en-US" sz="2115" dirty="0"/>
          </a:p>
        </p:txBody>
      </p:sp>
      <p:sp>
        <p:nvSpPr>
          <p:cNvPr id="4" name="Text 2"/>
          <p:cNvSpPr/>
          <p:nvPr/>
        </p:nvSpPr>
        <p:spPr>
          <a:xfrm>
            <a:off x="891540" y="2898877"/>
            <a:ext cx="5303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03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Education-income relationship investigation</a:t>
            </a:r>
            <a:endParaRPr lang="en-US" sz="2030" dirty="0"/>
          </a:p>
        </p:txBody>
      </p:sp>
      <p:sp>
        <p:nvSpPr>
          <p:cNvPr id="5" name="Text 3"/>
          <p:cNvSpPr/>
          <p:nvPr/>
        </p:nvSpPr>
        <p:spPr>
          <a:xfrm>
            <a:off x="891540" y="3607137"/>
            <a:ext cx="59436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visualization focuses on statistical validation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898877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60713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97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174" y="642938"/>
            <a:ext cx="5120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169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Approach</a:t>
            </a:r>
            <a:endParaRPr lang="en-US" sz="3976" dirty="0"/>
          </a:p>
        </p:txBody>
      </p:sp>
      <p:sp>
        <p:nvSpPr>
          <p:cNvPr id="3" name="Text 1"/>
          <p:cNvSpPr/>
          <p:nvPr/>
        </p:nvSpPr>
        <p:spPr>
          <a:xfrm>
            <a:off x="891540" y="1789938"/>
            <a:ext cx="5760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Dark-themed visualizations for enhanced clarity</a:t>
            </a:r>
            <a:endParaRPr lang="en-US" sz="1988" dirty="0"/>
          </a:p>
        </p:txBody>
      </p:sp>
      <p:sp>
        <p:nvSpPr>
          <p:cNvPr id="4" name="Text 2"/>
          <p:cNvSpPr/>
          <p:nvPr/>
        </p:nvSpPr>
        <p:spPr>
          <a:xfrm>
            <a:off x="891540" y="2498712"/>
            <a:ext cx="5212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elements for deeper exploration</a:t>
            </a:r>
            <a:endParaRPr lang="en-US" sz="1988" dirty="0"/>
          </a:p>
        </p:txBody>
      </p:sp>
      <p:sp>
        <p:nvSpPr>
          <p:cNvPr id="5" name="Text 3"/>
          <p:cNvSpPr/>
          <p:nvPr/>
        </p:nvSpPr>
        <p:spPr>
          <a:xfrm>
            <a:off x="891540" y="3207487"/>
            <a:ext cx="31089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rigor in analysis</a:t>
            </a:r>
            <a:endParaRPr lang="en-US" sz="198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97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972" y="523374"/>
            <a:ext cx="6142113" cy="4156485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2494104" y="1499193"/>
            <a:ext cx="4155791" cy="1612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NBA Player Position Analysis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LA-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MLA-theme</Template>
  <TotalTime>48</TotalTime>
  <Words>625</Words>
  <Application>Microsoft Macintosh PowerPoint</Application>
  <PresentationFormat>On-screen Show (16:9)</PresentationFormat>
  <Paragraphs>226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Aptos</vt:lpstr>
      <vt:lpstr>Aptos Display</vt:lpstr>
      <vt:lpstr>Arial</vt:lpstr>
      <vt:lpstr>MLA-theme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Rocha, Jonathan</cp:lastModifiedBy>
  <cp:revision>7</cp:revision>
  <dcterms:created xsi:type="dcterms:W3CDTF">2025-01-13T09:00:23Z</dcterms:created>
  <dcterms:modified xsi:type="dcterms:W3CDTF">2025-01-13T09:49:51Z</dcterms:modified>
</cp:coreProperties>
</file>