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3" d="100"/>
          <a:sy n="113" d="100"/>
        </p:scale>
        <p:origin x="5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ABE3C1-DBE1-495D-B57B-2849774B866A}" type="datetimeFigureOut">
              <a:rPr lang="en-US" smtClean="0"/>
              <a:t>5/26/2019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743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28052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91829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7351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18664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2448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71304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837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31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269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70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702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808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5/26/2019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81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23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96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5/26/2019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1945633"/>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frame.io/docs/0.9.0/introduction/html-and-primitive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flickr.com/groups/equirectangula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ixabay.com/es/images/search/textur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frame.io/docs/0.9.0/primitives/a-cursor.html" TargetMode="External"/><Relationship Id="rId2" Type="http://schemas.openxmlformats.org/officeDocument/2006/relationships/hyperlink" Target="https://github.com/supermedium/superframe/tree/master/components/anim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grok.com/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946E-5E73-4F30-A208-AAE0EF3B937D}"/>
              </a:ext>
            </a:extLst>
          </p:cNvPr>
          <p:cNvSpPr>
            <a:spLocks noGrp="1"/>
          </p:cNvSpPr>
          <p:nvPr>
            <p:ph type="ctrTitle"/>
          </p:nvPr>
        </p:nvSpPr>
        <p:spPr/>
        <p:txBody>
          <a:bodyPr/>
          <a:lstStyle/>
          <a:p>
            <a:r>
              <a:rPr lang="es-ES" b="1" dirty="0"/>
              <a:t>Realidad Virtual</a:t>
            </a:r>
            <a:endParaRPr lang="es-ES" dirty="0"/>
          </a:p>
        </p:txBody>
      </p:sp>
      <p:sp>
        <p:nvSpPr>
          <p:cNvPr id="3" name="Subtitle 2">
            <a:extLst>
              <a:ext uri="{FF2B5EF4-FFF2-40B4-BE49-F238E27FC236}">
                <a16:creationId xmlns:a16="http://schemas.microsoft.com/office/drawing/2014/main" id="{1F12AAA1-8BCC-42B8-8F11-C3DFBC3015D5}"/>
              </a:ext>
            </a:extLst>
          </p:cNvPr>
          <p:cNvSpPr>
            <a:spLocks noGrp="1"/>
          </p:cNvSpPr>
          <p:nvPr>
            <p:ph type="subTitle" idx="1"/>
          </p:nvPr>
        </p:nvSpPr>
        <p:spPr/>
        <p:txBody>
          <a:bodyPr/>
          <a:lstStyle/>
          <a:p>
            <a:endParaRPr lang="es-ES" dirty="0"/>
          </a:p>
        </p:txBody>
      </p:sp>
      <p:pic>
        <p:nvPicPr>
          <p:cNvPr id="6" name="Picture 5">
            <a:extLst>
              <a:ext uri="{FF2B5EF4-FFF2-40B4-BE49-F238E27FC236}">
                <a16:creationId xmlns:a16="http://schemas.microsoft.com/office/drawing/2014/main" id="{BFBDDFE0-59FC-4BE6-BF9A-2036485E4916}"/>
              </a:ext>
            </a:extLst>
          </p:cNvPr>
          <p:cNvPicPr>
            <a:picLocks noChangeAspect="1"/>
          </p:cNvPicPr>
          <p:nvPr/>
        </p:nvPicPr>
        <p:blipFill>
          <a:blip r:embed="rId2"/>
          <a:stretch>
            <a:fillRect/>
          </a:stretch>
        </p:blipFill>
        <p:spPr>
          <a:xfrm>
            <a:off x="7523466" y="1432168"/>
            <a:ext cx="3984707" cy="3883458"/>
          </a:xfrm>
          <a:prstGeom prst="rect">
            <a:avLst/>
          </a:prstGeom>
        </p:spPr>
      </p:pic>
    </p:spTree>
    <p:extLst>
      <p:ext uri="{BB962C8B-B14F-4D97-AF65-F5344CB8AC3E}">
        <p14:creationId xmlns:p14="http://schemas.microsoft.com/office/powerpoint/2010/main" val="28503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3C43-FE78-4264-8929-432FFD72E08B}"/>
              </a:ext>
            </a:extLst>
          </p:cNvPr>
          <p:cNvSpPr>
            <a:spLocks noGrp="1"/>
          </p:cNvSpPr>
          <p:nvPr>
            <p:ph type="title"/>
          </p:nvPr>
        </p:nvSpPr>
        <p:spPr/>
        <p:txBody>
          <a:bodyPr/>
          <a:lstStyle/>
          <a:p>
            <a:r>
              <a:rPr lang="es-ES" b="1" dirty="0"/>
              <a:t>Introducción y objetivos</a:t>
            </a:r>
            <a:endParaRPr lang="es-ES" dirty="0"/>
          </a:p>
        </p:txBody>
      </p:sp>
      <p:sp>
        <p:nvSpPr>
          <p:cNvPr id="3" name="Content Placeholder 2">
            <a:extLst>
              <a:ext uri="{FF2B5EF4-FFF2-40B4-BE49-F238E27FC236}">
                <a16:creationId xmlns:a16="http://schemas.microsoft.com/office/drawing/2014/main" id="{DDB8FE72-9146-4F3B-B5CD-F4FF8987AED7}"/>
              </a:ext>
            </a:extLst>
          </p:cNvPr>
          <p:cNvSpPr>
            <a:spLocks noGrp="1"/>
          </p:cNvSpPr>
          <p:nvPr>
            <p:ph idx="1"/>
          </p:nvPr>
        </p:nvSpPr>
        <p:spPr/>
        <p:txBody>
          <a:bodyPr>
            <a:normAutofit fontScale="92500" lnSpcReduction="10000"/>
          </a:bodyPr>
          <a:lstStyle/>
          <a:p>
            <a:r>
              <a:rPr lang="es-ES" sz="1600" dirty="0"/>
              <a:t>El objetivo de este taller es enseñar a crear una experiencia de realidad virtual con A-</a:t>
            </a:r>
            <a:r>
              <a:rPr lang="es-ES" sz="1600" dirty="0" err="1"/>
              <a:t>Frame</a:t>
            </a:r>
            <a:r>
              <a:rPr lang="es-ES" sz="1600" dirty="0"/>
              <a:t>, además se añadirá el objeto previamente cread con BeetleBlocks en el primer taller, se le añadirá animación al objeto y se indicarán los pasos a seguir para visualizar el escenario de A-</a:t>
            </a:r>
            <a:r>
              <a:rPr lang="es-ES" sz="1600" dirty="0" err="1"/>
              <a:t>Frame</a:t>
            </a:r>
            <a:r>
              <a:rPr lang="es-ES" sz="1600" dirty="0"/>
              <a:t> en un smartphone.</a:t>
            </a:r>
          </a:p>
          <a:p>
            <a:r>
              <a:rPr lang="es-ES" sz="1600" dirty="0"/>
              <a:t>A-</a:t>
            </a:r>
            <a:r>
              <a:rPr lang="es-ES" sz="1600" dirty="0" err="1"/>
              <a:t>frame</a:t>
            </a:r>
            <a:r>
              <a:rPr lang="es-ES" sz="1600" dirty="0"/>
              <a:t> es la herramienta elegida, se trata de un </a:t>
            </a:r>
            <a:r>
              <a:rPr lang="es-ES" sz="1600" dirty="0" err="1"/>
              <a:t>framework</a:t>
            </a:r>
            <a:r>
              <a:rPr lang="es-ES" sz="1600" dirty="0"/>
              <a:t> que permite crear experiencias de realidad virtual, se compone de elementos propios basados en HTML y de la importación de archivos en </a:t>
            </a:r>
            <a:r>
              <a:rPr lang="es-ES" sz="1600" dirty="0" err="1"/>
              <a:t>Javascript</a:t>
            </a:r>
            <a:r>
              <a:rPr lang="es-ES" sz="1600" dirty="0"/>
              <a:t> para complementar y añadir funcionalidades.</a:t>
            </a:r>
            <a:endParaRPr lang="es-ES" sz="1800" dirty="0"/>
          </a:p>
          <a:p>
            <a:r>
              <a:rPr lang="es-ES" sz="1800" dirty="0"/>
              <a:t>Los pasos en los que se divide este taller son los siguientes:</a:t>
            </a:r>
          </a:p>
          <a:p>
            <a:pPr marL="800100" lvl="1" indent="-342900">
              <a:buFont typeface="+mj-lt"/>
              <a:buAutoNum type="arabicPeriod"/>
            </a:pPr>
            <a:r>
              <a:rPr lang="es-ES" sz="1300" dirty="0"/>
              <a:t>Introducción y manejo de A-</a:t>
            </a:r>
            <a:r>
              <a:rPr lang="es-ES" sz="1300" dirty="0" err="1"/>
              <a:t>Frame</a:t>
            </a:r>
            <a:r>
              <a:rPr lang="es-ES" sz="1300" dirty="0"/>
              <a:t>. </a:t>
            </a:r>
          </a:p>
          <a:p>
            <a:pPr marL="800100" lvl="1" indent="-342900">
              <a:buFont typeface="+mj-lt"/>
              <a:buAutoNum type="arabicPeriod"/>
            </a:pPr>
            <a:r>
              <a:rPr lang="es-ES" sz="1300" dirty="0"/>
              <a:t>Uso de </a:t>
            </a:r>
            <a:r>
              <a:rPr lang="es-ES" sz="1300" dirty="0" err="1"/>
              <a:t>primitives</a:t>
            </a:r>
            <a:r>
              <a:rPr lang="es-ES" sz="1300" dirty="0"/>
              <a:t> e imágenes.</a:t>
            </a:r>
          </a:p>
          <a:p>
            <a:pPr marL="800100" lvl="1" indent="-342900">
              <a:buFont typeface="+mj-lt"/>
              <a:buAutoNum type="arabicPeriod"/>
            </a:pPr>
            <a:r>
              <a:rPr lang="es-ES" sz="1300" dirty="0"/>
              <a:t>Exportación del objeto de </a:t>
            </a:r>
            <a:r>
              <a:rPr lang="es-ES" sz="1300" dirty="0" err="1"/>
              <a:t>Beetle</a:t>
            </a:r>
            <a:r>
              <a:rPr lang="es-ES" sz="1300" dirty="0"/>
              <a:t> Blocks y textura.</a:t>
            </a:r>
          </a:p>
          <a:p>
            <a:pPr marL="800100" lvl="1" indent="-342900">
              <a:buFont typeface="+mj-lt"/>
              <a:buAutoNum type="arabicPeriod"/>
            </a:pPr>
            <a:r>
              <a:rPr lang="es-ES" sz="1300" dirty="0"/>
              <a:t>Módulos </a:t>
            </a:r>
            <a:r>
              <a:rPr lang="es-ES" sz="1300" dirty="0" err="1"/>
              <a:t>Javascript</a:t>
            </a:r>
            <a:r>
              <a:rPr lang="es-ES" sz="1300" dirty="0"/>
              <a:t> y animación.</a:t>
            </a:r>
          </a:p>
          <a:p>
            <a:pPr marL="800100" lvl="1" indent="-342900">
              <a:buFont typeface="+mj-lt"/>
              <a:buAutoNum type="arabicPeriod"/>
            </a:pPr>
            <a:r>
              <a:rPr lang="es-ES" sz="1300" dirty="0"/>
              <a:t>Visualización en el smartphone.</a:t>
            </a:r>
          </a:p>
          <a:p>
            <a:pPr marL="800100" lvl="1" indent="-342900">
              <a:buFont typeface="+mj-lt"/>
              <a:buAutoNum type="arabicPeriod"/>
            </a:pPr>
            <a:endParaRPr lang="es-ES" sz="1300" dirty="0"/>
          </a:p>
          <a:p>
            <a:pPr marL="800100" lvl="1" indent="-342900">
              <a:buFont typeface="+mj-lt"/>
              <a:buAutoNum type="arabicPeriod"/>
            </a:pPr>
            <a:endParaRPr lang="es-ES" sz="1300" dirty="0"/>
          </a:p>
          <a:p>
            <a:endParaRPr lang="es-ES" dirty="0"/>
          </a:p>
        </p:txBody>
      </p:sp>
    </p:spTree>
    <p:extLst>
      <p:ext uri="{BB962C8B-B14F-4D97-AF65-F5344CB8AC3E}">
        <p14:creationId xmlns:p14="http://schemas.microsoft.com/office/powerpoint/2010/main" val="271480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E22F-53DA-4DD6-A7CF-5383C44F24E5}"/>
              </a:ext>
            </a:extLst>
          </p:cNvPr>
          <p:cNvSpPr>
            <a:spLocks noGrp="1"/>
          </p:cNvSpPr>
          <p:nvPr>
            <p:ph type="title"/>
          </p:nvPr>
        </p:nvSpPr>
        <p:spPr/>
        <p:txBody>
          <a:bodyPr>
            <a:normAutofit fontScale="90000"/>
          </a:bodyPr>
          <a:lstStyle/>
          <a:p>
            <a:br>
              <a:rPr lang="es-ES" dirty="0"/>
            </a:br>
            <a:r>
              <a:rPr lang="es-ES" dirty="0"/>
              <a:t>Pasos previos</a:t>
            </a:r>
            <a:br>
              <a:rPr lang="es-ES" dirty="0"/>
            </a:br>
            <a:endParaRPr lang="es-ES" dirty="0"/>
          </a:p>
        </p:txBody>
      </p:sp>
      <p:sp>
        <p:nvSpPr>
          <p:cNvPr id="3" name="Content Placeholder 2">
            <a:extLst>
              <a:ext uri="{FF2B5EF4-FFF2-40B4-BE49-F238E27FC236}">
                <a16:creationId xmlns:a16="http://schemas.microsoft.com/office/drawing/2014/main" id="{695A10A5-E475-44C4-A775-23757B5182C3}"/>
              </a:ext>
            </a:extLst>
          </p:cNvPr>
          <p:cNvSpPr>
            <a:spLocks noGrp="1"/>
          </p:cNvSpPr>
          <p:nvPr>
            <p:ph sz="half" idx="1"/>
          </p:nvPr>
        </p:nvSpPr>
        <p:spPr>
          <a:xfrm>
            <a:off x="908919" y="2218339"/>
            <a:ext cx="10339048" cy="3386593"/>
          </a:xfrm>
        </p:spPr>
        <p:txBody>
          <a:bodyPr>
            <a:normAutofit/>
          </a:bodyPr>
          <a:lstStyle/>
          <a:p>
            <a:r>
              <a:rPr lang="es-ES" sz="1800" dirty="0"/>
              <a:t>Para crear la experiencia de realidad virtual con A-</a:t>
            </a:r>
            <a:r>
              <a:rPr lang="es-ES" sz="1800" dirty="0" err="1"/>
              <a:t>Frame</a:t>
            </a:r>
            <a:r>
              <a:rPr lang="es-ES" sz="1800" dirty="0"/>
              <a:t> el primer paso es crear un documento index.html y el repositorio en el que se van a incluir los archivos necesarios. Todos los comandos de terminal descritos en este taller se basan en un terminal Linux, desde la carpeta Home ejecuta:</a:t>
            </a:r>
          </a:p>
          <a:p>
            <a:pPr marL="457200" lvl="1" indent="0">
              <a:buNone/>
            </a:pPr>
            <a:endParaRPr lang="es-ES" sz="1100" b="1" dirty="0">
              <a:solidFill>
                <a:schemeClr val="bg1">
                  <a:lumMod val="75000"/>
                  <a:lumOff val="25000"/>
                </a:schemeClr>
              </a:solidFill>
            </a:endParaRPr>
          </a:p>
          <a:p>
            <a:pPr marL="457200" lvl="1" indent="0">
              <a:buNone/>
            </a:pPr>
            <a:r>
              <a:rPr lang="es-ES" sz="1100" b="1" dirty="0">
                <a:solidFill>
                  <a:schemeClr val="bg1">
                    <a:lumMod val="75000"/>
                    <a:lumOff val="25000"/>
                  </a:schemeClr>
                </a:solidFill>
              </a:rPr>
              <a:t>	</a:t>
            </a:r>
            <a:r>
              <a:rPr lang="es-ES" sz="1100" b="1" dirty="0" err="1">
                <a:solidFill>
                  <a:schemeClr val="bg1">
                    <a:lumMod val="75000"/>
                    <a:lumOff val="25000"/>
                  </a:schemeClr>
                </a:solidFill>
                <a:effectLst>
                  <a:outerShdw blurRad="38100" dist="38100" dir="2700000" algn="tl">
                    <a:srgbClr val="000000">
                      <a:alpha val="43137"/>
                    </a:srgbClr>
                  </a:outerShdw>
                </a:effectLst>
              </a:rPr>
              <a:t>mkdir</a:t>
            </a:r>
            <a:r>
              <a:rPr lang="es-ES" sz="1100" b="1" dirty="0">
                <a:solidFill>
                  <a:schemeClr val="bg1">
                    <a:lumMod val="75000"/>
                    <a:lumOff val="25000"/>
                  </a:schemeClr>
                </a:solidFill>
                <a:effectLst>
                  <a:outerShdw blurRad="38100" dist="38100" dir="2700000" algn="tl">
                    <a:srgbClr val="000000">
                      <a:alpha val="43137"/>
                    </a:srgbClr>
                  </a:outerShdw>
                </a:effectLst>
              </a:rPr>
              <a:t> A-</a:t>
            </a:r>
            <a:r>
              <a:rPr lang="es-ES" sz="1100" b="1" dirty="0" err="1">
                <a:solidFill>
                  <a:schemeClr val="bg1">
                    <a:lumMod val="75000"/>
                    <a:lumOff val="25000"/>
                  </a:schemeClr>
                </a:solidFill>
                <a:effectLst>
                  <a:outerShdw blurRad="38100" dist="38100" dir="2700000" algn="tl">
                    <a:srgbClr val="000000">
                      <a:alpha val="43137"/>
                    </a:srgbClr>
                  </a:outerShdw>
                </a:effectLst>
              </a:rPr>
              <a:t>Frame</a:t>
            </a:r>
            <a:endParaRPr lang="es-ES" sz="1100" b="1" dirty="0">
              <a:solidFill>
                <a:schemeClr val="bg1">
                  <a:lumMod val="75000"/>
                  <a:lumOff val="25000"/>
                </a:schemeClr>
              </a:solidFill>
              <a:effectLst>
                <a:outerShdw blurRad="38100" dist="38100" dir="2700000" algn="tl">
                  <a:srgbClr val="000000">
                    <a:alpha val="43137"/>
                  </a:srgbClr>
                </a:outerShdw>
              </a:effectLst>
            </a:endParaRPr>
          </a:p>
          <a:p>
            <a:pPr marL="457200" lvl="1" indent="0">
              <a:buNone/>
            </a:pPr>
            <a:r>
              <a:rPr lang="es-ES" sz="1100" b="1" dirty="0">
                <a:solidFill>
                  <a:schemeClr val="bg1">
                    <a:lumMod val="75000"/>
                    <a:lumOff val="25000"/>
                  </a:schemeClr>
                </a:solidFill>
                <a:effectLst>
                  <a:outerShdw blurRad="38100" dist="38100" dir="2700000" algn="tl">
                    <a:srgbClr val="000000">
                      <a:alpha val="43137"/>
                    </a:srgbClr>
                  </a:outerShdw>
                </a:effectLst>
              </a:rPr>
              <a:t>	cd A-</a:t>
            </a:r>
            <a:r>
              <a:rPr lang="es-ES" sz="1100" b="1" dirty="0" err="1">
                <a:solidFill>
                  <a:schemeClr val="bg1">
                    <a:lumMod val="75000"/>
                    <a:lumOff val="25000"/>
                  </a:schemeClr>
                </a:solidFill>
                <a:effectLst>
                  <a:outerShdw blurRad="38100" dist="38100" dir="2700000" algn="tl">
                    <a:srgbClr val="000000">
                      <a:alpha val="43137"/>
                    </a:srgbClr>
                  </a:outerShdw>
                </a:effectLst>
              </a:rPr>
              <a:t>Frame</a:t>
            </a:r>
            <a:endParaRPr lang="es-ES" sz="1100" b="1" dirty="0">
              <a:solidFill>
                <a:schemeClr val="bg1">
                  <a:lumMod val="75000"/>
                  <a:lumOff val="25000"/>
                </a:schemeClr>
              </a:solidFill>
              <a:effectLst>
                <a:outerShdw blurRad="38100" dist="38100" dir="2700000" algn="tl">
                  <a:srgbClr val="000000">
                    <a:alpha val="43137"/>
                  </a:srgbClr>
                </a:outerShdw>
              </a:effectLst>
            </a:endParaRPr>
          </a:p>
          <a:p>
            <a:pPr marL="457200" lvl="1" indent="0">
              <a:buNone/>
            </a:pP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mkdir</a:t>
            </a: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img</a:t>
            </a: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js</a:t>
            </a: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models</a:t>
            </a:r>
            <a:r>
              <a:rPr lang="es-ES" sz="1100" b="1" dirty="0">
                <a:solidFill>
                  <a:schemeClr val="bg1">
                    <a:lumMod val="75000"/>
                    <a:lumOff val="25000"/>
                  </a:schemeClr>
                </a:solidFill>
                <a:effectLst>
                  <a:outerShdw blurRad="38100" dist="38100" dir="2700000" algn="tl">
                    <a:srgbClr val="000000">
                      <a:alpha val="43137"/>
                    </a:srgbClr>
                  </a:outerShdw>
                </a:effectLst>
              </a:rPr>
              <a:t> </a:t>
            </a:r>
          </a:p>
          <a:p>
            <a:pPr marL="457200" lvl="1" indent="0">
              <a:buNone/>
            </a:pP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makefile</a:t>
            </a:r>
            <a:r>
              <a:rPr lang="es-ES" sz="1100" b="1" dirty="0">
                <a:solidFill>
                  <a:schemeClr val="bg1">
                    <a:lumMod val="75000"/>
                    <a:lumOff val="25000"/>
                  </a:schemeClr>
                </a:solidFill>
                <a:effectLst>
                  <a:outerShdw blurRad="38100" dist="38100" dir="2700000" algn="tl">
                    <a:srgbClr val="000000">
                      <a:alpha val="43137"/>
                    </a:srgbClr>
                  </a:outerShdw>
                </a:effectLst>
              </a:rPr>
              <a:t> index.html</a:t>
            </a:r>
          </a:p>
          <a:p>
            <a:pPr marL="457200" lvl="1" indent="0">
              <a:buNone/>
            </a:pPr>
            <a:r>
              <a:rPr lang="es-ES" sz="1100" b="1" dirty="0">
                <a:solidFill>
                  <a:schemeClr val="bg1">
                    <a:lumMod val="75000"/>
                    <a:lumOff val="25000"/>
                  </a:schemeClr>
                </a:solidFill>
                <a:effectLst>
                  <a:outerShdw blurRad="38100" dist="38100" dir="2700000" algn="tl">
                    <a:srgbClr val="000000">
                      <a:alpha val="43137"/>
                    </a:srgbClr>
                  </a:outerShdw>
                </a:effectLst>
              </a:rPr>
              <a:t>	</a:t>
            </a:r>
            <a:endParaRPr lang="es-ES" sz="1000" b="1" dirty="0">
              <a:effectLst>
                <a:outerShdw blurRad="38100" dist="38100" dir="2700000" algn="tl">
                  <a:srgbClr val="000000">
                    <a:alpha val="43137"/>
                  </a:srgbClr>
                </a:outerShdw>
              </a:effectLst>
            </a:endParaRPr>
          </a:p>
          <a:p>
            <a:r>
              <a:rPr lang="es-ES" dirty="0"/>
              <a:t>El contenido del index.html debe ser el siguiente:</a:t>
            </a:r>
          </a:p>
          <a:p>
            <a:endParaRPr lang="es-ES" dirty="0"/>
          </a:p>
        </p:txBody>
      </p:sp>
      <p:pic>
        <p:nvPicPr>
          <p:cNvPr id="7" name="Content Placeholder 6">
            <a:extLst>
              <a:ext uri="{FF2B5EF4-FFF2-40B4-BE49-F238E27FC236}">
                <a16:creationId xmlns:a16="http://schemas.microsoft.com/office/drawing/2014/main" id="{124E97D2-6ED7-409C-9932-6D864C04441F}"/>
              </a:ext>
            </a:extLst>
          </p:cNvPr>
          <p:cNvPicPr>
            <a:picLocks noGrp="1" noChangeAspect="1"/>
          </p:cNvPicPr>
          <p:nvPr>
            <p:ph sz="half" idx="2"/>
          </p:nvPr>
        </p:nvPicPr>
        <p:blipFill>
          <a:blip r:embed="rId2"/>
          <a:stretch>
            <a:fillRect/>
          </a:stretch>
        </p:blipFill>
        <p:spPr>
          <a:xfrm>
            <a:off x="7599895" y="4545301"/>
            <a:ext cx="2081503" cy="1557555"/>
          </a:xfrm>
        </p:spPr>
      </p:pic>
    </p:spTree>
    <p:extLst>
      <p:ext uri="{BB962C8B-B14F-4D97-AF65-F5344CB8AC3E}">
        <p14:creationId xmlns:p14="http://schemas.microsoft.com/office/powerpoint/2010/main" val="13652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6024-CD0D-4C72-BDA0-650DBBC96604}"/>
              </a:ext>
            </a:extLst>
          </p:cNvPr>
          <p:cNvSpPr>
            <a:spLocks noGrp="1"/>
          </p:cNvSpPr>
          <p:nvPr>
            <p:ph type="title"/>
          </p:nvPr>
        </p:nvSpPr>
        <p:spPr/>
        <p:txBody>
          <a:bodyPr/>
          <a:lstStyle/>
          <a:p>
            <a:r>
              <a:rPr lang="es-ES" dirty="0"/>
              <a:t>Introducción y manejo de A-</a:t>
            </a:r>
            <a:r>
              <a:rPr lang="es-ES" dirty="0" err="1"/>
              <a:t>Frame</a:t>
            </a:r>
            <a:endParaRPr lang="es-ES" dirty="0"/>
          </a:p>
        </p:txBody>
      </p:sp>
      <p:sp>
        <p:nvSpPr>
          <p:cNvPr id="3" name="Content Placeholder 2">
            <a:extLst>
              <a:ext uri="{FF2B5EF4-FFF2-40B4-BE49-F238E27FC236}">
                <a16:creationId xmlns:a16="http://schemas.microsoft.com/office/drawing/2014/main" id="{13C7C92C-1B28-44CD-B9E0-5BD247CD6A34}"/>
              </a:ext>
            </a:extLst>
          </p:cNvPr>
          <p:cNvSpPr>
            <a:spLocks noGrp="1"/>
          </p:cNvSpPr>
          <p:nvPr>
            <p:ph idx="1"/>
          </p:nvPr>
        </p:nvSpPr>
        <p:spPr>
          <a:xfrm>
            <a:off x="743837" y="2336872"/>
            <a:ext cx="11012129" cy="4309461"/>
          </a:xfrm>
        </p:spPr>
        <p:txBody>
          <a:bodyPr>
            <a:normAutofit/>
          </a:bodyPr>
          <a:lstStyle/>
          <a:p>
            <a:r>
              <a:rPr lang="es-ES" sz="1800" dirty="0"/>
              <a:t>A-</a:t>
            </a:r>
            <a:r>
              <a:rPr lang="es-ES" sz="1800" dirty="0" err="1"/>
              <a:t>Frame</a:t>
            </a:r>
            <a:r>
              <a:rPr lang="es-ES" sz="1800" dirty="0"/>
              <a:t> puede ser utilizado desde un documento plano de HTML sin la necesidad de instalar nada. Simplemente para empezar a usarlo se debe importar en la cabecera </a:t>
            </a:r>
            <a:r>
              <a:rPr lang="es-ES" sz="1800" u="sng" dirty="0"/>
              <a:t>&lt;head&gt;</a:t>
            </a:r>
            <a:r>
              <a:rPr lang="es-ES" sz="1800" dirty="0"/>
              <a:t> de index.html de esta manera:</a:t>
            </a:r>
          </a:p>
          <a:p>
            <a:pPr marL="457200" lvl="1" indent="0">
              <a:buNone/>
            </a:pPr>
            <a:r>
              <a:rPr lang="en-US" sz="1200" b="1" dirty="0">
                <a:solidFill>
                  <a:schemeClr val="bg1">
                    <a:lumMod val="75000"/>
                    <a:lumOff val="25000"/>
                  </a:schemeClr>
                </a:solidFill>
              </a:rPr>
              <a:t>&lt;head&gt;</a:t>
            </a:r>
          </a:p>
          <a:p>
            <a:pPr marL="457200" lvl="1" indent="0">
              <a:buNone/>
            </a:pPr>
            <a:r>
              <a:rPr lang="en-US" sz="1200" b="1" dirty="0">
                <a:solidFill>
                  <a:schemeClr val="bg1">
                    <a:lumMod val="75000"/>
                    <a:lumOff val="25000"/>
                  </a:schemeClr>
                </a:solidFill>
              </a:rPr>
              <a:t>	&lt;script </a:t>
            </a:r>
            <a:r>
              <a:rPr lang="en-US" sz="1200" b="1" dirty="0" err="1">
                <a:solidFill>
                  <a:schemeClr val="bg1">
                    <a:lumMod val="75000"/>
                    <a:lumOff val="25000"/>
                  </a:schemeClr>
                </a:solidFill>
              </a:rPr>
              <a:t>src</a:t>
            </a:r>
            <a:r>
              <a:rPr lang="en-US" sz="1200" b="1" dirty="0">
                <a:solidFill>
                  <a:schemeClr val="bg1">
                    <a:lumMod val="75000"/>
                    <a:lumOff val="25000"/>
                  </a:schemeClr>
                </a:solidFill>
              </a:rPr>
              <a:t>="https://aframe.io/releases/0.9.0/aframe.min.js"&gt;     &lt;/script&gt;</a:t>
            </a:r>
          </a:p>
          <a:p>
            <a:r>
              <a:rPr lang="en-US" sz="1800" dirty="0"/>
              <a:t>Dentro del &lt;body&gt; del </a:t>
            </a:r>
            <a:r>
              <a:rPr lang="en-US" sz="1800" dirty="0" err="1"/>
              <a:t>documento</a:t>
            </a:r>
            <a:r>
              <a:rPr lang="en-US" sz="1800" dirty="0"/>
              <a:t> se debe </a:t>
            </a:r>
            <a:r>
              <a:rPr lang="en-US" sz="1800" dirty="0" err="1"/>
              <a:t>crear</a:t>
            </a:r>
            <a:r>
              <a:rPr lang="en-US" sz="1800" dirty="0"/>
              <a:t> la </a:t>
            </a:r>
            <a:r>
              <a:rPr lang="en-US" sz="1800" dirty="0" err="1"/>
              <a:t>escena</a:t>
            </a:r>
            <a:r>
              <a:rPr lang="en-US" sz="1800" dirty="0"/>
              <a:t> de A-Frame, </a:t>
            </a:r>
            <a:r>
              <a:rPr lang="en-US" sz="1800" dirty="0" err="1"/>
              <a:t>identificada</a:t>
            </a:r>
            <a:r>
              <a:rPr lang="en-US" sz="1800" dirty="0"/>
              <a:t> </a:t>
            </a:r>
            <a:r>
              <a:rPr lang="en-US" sz="1800" dirty="0" err="1"/>
              <a:t>como</a:t>
            </a:r>
            <a:r>
              <a:rPr lang="en-US" sz="1800" dirty="0"/>
              <a:t> </a:t>
            </a:r>
            <a:r>
              <a:rPr lang="en-US" sz="1800" u="sng" dirty="0"/>
              <a:t>&lt;a-scene&gt;</a:t>
            </a:r>
            <a:r>
              <a:rPr lang="en-US" sz="1800" dirty="0"/>
              <a:t>.</a:t>
            </a:r>
          </a:p>
          <a:p>
            <a:pPr marL="457200" lvl="1" indent="0">
              <a:buNone/>
            </a:pPr>
            <a:r>
              <a:rPr lang="en-US" sz="1400" b="1" dirty="0">
                <a:solidFill>
                  <a:schemeClr val="bg1">
                    <a:lumMod val="75000"/>
                    <a:lumOff val="25000"/>
                  </a:schemeClr>
                </a:solidFill>
              </a:rPr>
              <a:t>&lt;body&gt;</a:t>
            </a:r>
          </a:p>
          <a:p>
            <a:pPr marL="457200" lvl="1" indent="0">
              <a:buNone/>
            </a:pPr>
            <a:r>
              <a:rPr lang="en-US" sz="1400" b="1" dirty="0">
                <a:solidFill>
                  <a:schemeClr val="bg1">
                    <a:lumMod val="75000"/>
                    <a:lumOff val="25000"/>
                  </a:schemeClr>
                </a:solidFill>
              </a:rPr>
              <a:t>	 &lt;a-scene&gt; &lt;/a-scene&gt; </a:t>
            </a:r>
          </a:p>
          <a:p>
            <a:pPr marL="457200" lvl="1" indent="0">
              <a:buNone/>
            </a:pPr>
            <a:r>
              <a:rPr lang="en-US" sz="1400" b="1" dirty="0">
                <a:solidFill>
                  <a:schemeClr val="bg1">
                    <a:lumMod val="75000"/>
                    <a:lumOff val="25000"/>
                  </a:schemeClr>
                </a:solidFill>
              </a:rPr>
              <a:t>&lt;/body&gt;</a:t>
            </a:r>
          </a:p>
          <a:p>
            <a:pPr marL="457200" lvl="1" indent="0">
              <a:buNone/>
            </a:pPr>
            <a:endParaRPr lang="en-US" sz="1400" dirty="0"/>
          </a:p>
          <a:p>
            <a:r>
              <a:rPr lang="en-US" sz="1800" dirty="0"/>
              <a:t>La </a:t>
            </a:r>
            <a:r>
              <a:rPr lang="en-US" sz="1800" dirty="0" err="1"/>
              <a:t>escena</a:t>
            </a:r>
            <a:r>
              <a:rPr lang="en-US" sz="1800" dirty="0"/>
              <a:t> </a:t>
            </a:r>
            <a:r>
              <a:rPr lang="en-US" sz="1800" dirty="0" err="1"/>
              <a:t>supone</a:t>
            </a:r>
            <a:r>
              <a:rPr lang="en-US" sz="1800" dirty="0"/>
              <a:t> el </a:t>
            </a:r>
            <a:r>
              <a:rPr lang="en-US" sz="1800" dirty="0" err="1"/>
              <a:t>núcleo</a:t>
            </a:r>
            <a:r>
              <a:rPr lang="en-US" sz="1800" dirty="0"/>
              <a:t> de </a:t>
            </a:r>
            <a:r>
              <a:rPr lang="en-US" sz="1800" dirty="0" err="1"/>
              <a:t>A_Frame</a:t>
            </a:r>
            <a:r>
              <a:rPr lang="en-US" sz="1800" dirty="0"/>
              <a:t> y </a:t>
            </a:r>
            <a:r>
              <a:rPr lang="en-US" sz="1800" dirty="0" err="1"/>
              <a:t>donde</a:t>
            </a:r>
            <a:r>
              <a:rPr lang="en-US" sz="1800" dirty="0"/>
              <a:t> </a:t>
            </a:r>
            <a:r>
              <a:rPr lang="en-US" sz="1800" dirty="0" err="1"/>
              <a:t>colocaremos</a:t>
            </a:r>
            <a:r>
              <a:rPr lang="en-US" sz="1800" dirty="0"/>
              <a:t> los </a:t>
            </a:r>
            <a:r>
              <a:rPr lang="en-US" sz="1800" dirty="0" err="1"/>
              <a:t>objetos</a:t>
            </a:r>
            <a:r>
              <a:rPr lang="en-US" sz="1800" dirty="0"/>
              <a:t>, </a:t>
            </a:r>
            <a:r>
              <a:rPr lang="en-US" sz="1800" dirty="0" err="1"/>
              <a:t>identificados</a:t>
            </a:r>
            <a:r>
              <a:rPr lang="en-US" sz="1800" dirty="0"/>
              <a:t> </a:t>
            </a:r>
            <a:r>
              <a:rPr lang="en-US" sz="1800" dirty="0" err="1"/>
              <a:t>como</a:t>
            </a:r>
            <a:r>
              <a:rPr lang="en-US" sz="1800" dirty="0"/>
              <a:t> </a:t>
            </a:r>
            <a:r>
              <a:rPr lang="en-US" sz="1800" u="sng" dirty="0"/>
              <a:t>&lt;a-entity&gt;</a:t>
            </a:r>
            <a:r>
              <a:rPr lang="en-US" sz="1800" dirty="0"/>
              <a:t>.</a:t>
            </a:r>
          </a:p>
          <a:p>
            <a:pPr marL="457200" lvl="1" indent="0">
              <a:buNone/>
            </a:pPr>
            <a:endParaRPr lang="es-ES" dirty="0"/>
          </a:p>
        </p:txBody>
      </p:sp>
    </p:spTree>
    <p:extLst>
      <p:ext uri="{BB962C8B-B14F-4D97-AF65-F5344CB8AC3E}">
        <p14:creationId xmlns:p14="http://schemas.microsoft.com/office/powerpoint/2010/main" val="114305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945B-9EEB-46C3-9FFB-FEE51BC3987D}"/>
              </a:ext>
            </a:extLst>
          </p:cNvPr>
          <p:cNvSpPr>
            <a:spLocks noGrp="1"/>
          </p:cNvSpPr>
          <p:nvPr>
            <p:ph type="title"/>
          </p:nvPr>
        </p:nvSpPr>
        <p:spPr/>
        <p:txBody>
          <a:bodyPr/>
          <a:lstStyle/>
          <a:p>
            <a:r>
              <a:rPr lang="es-ES" dirty="0"/>
              <a:t>Uso de </a:t>
            </a:r>
            <a:r>
              <a:rPr lang="es-ES" dirty="0" err="1"/>
              <a:t>primitives</a:t>
            </a:r>
            <a:endParaRPr lang="es-ES" dirty="0"/>
          </a:p>
        </p:txBody>
      </p:sp>
      <p:sp>
        <p:nvSpPr>
          <p:cNvPr id="3" name="Content Placeholder 2">
            <a:extLst>
              <a:ext uri="{FF2B5EF4-FFF2-40B4-BE49-F238E27FC236}">
                <a16:creationId xmlns:a16="http://schemas.microsoft.com/office/drawing/2014/main" id="{559E2147-2B34-482A-8B65-050B84CBB0AF}"/>
              </a:ext>
            </a:extLst>
          </p:cNvPr>
          <p:cNvSpPr>
            <a:spLocks noGrp="1"/>
          </p:cNvSpPr>
          <p:nvPr>
            <p:ph sz="half" idx="1"/>
          </p:nvPr>
        </p:nvSpPr>
        <p:spPr>
          <a:xfrm>
            <a:off x="850881" y="2298970"/>
            <a:ext cx="10237448" cy="3599316"/>
          </a:xfrm>
        </p:spPr>
        <p:txBody>
          <a:bodyPr>
            <a:normAutofit fontScale="92500" lnSpcReduction="20000"/>
          </a:bodyPr>
          <a:lstStyle/>
          <a:p>
            <a:r>
              <a:rPr lang="es-ES" sz="1400" dirty="0"/>
              <a:t>Un ejemplo sencillo para aprender a usar A-</a:t>
            </a:r>
            <a:r>
              <a:rPr lang="es-ES" sz="1400" dirty="0" err="1"/>
              <a:t>Frame</a:t>
            </a:r>
            <a:r>
              <a:rPr lang="es-ES" sz="1400" dirty="0"/>
              <a:t> consiste en cargar un </a:t>
            </a:r>
            <a:r>
              <a:rPr lang="es-ES" sz="1400" dirty="0" err="1"/>
              <a:t>primitive</a:t>
            </a:r>
            <a:r>
              <a:rPr lang="es-ES" sz="1400" dirty="0"/>
              <a:t>, plantillas de elementos que están dentro del código de A-</a:t>
            </a:r>
            <a:r>
              <a:rPr lang="es-ES" sz="1400" dirty="0" err="1"/>
              <a:t>Frame</a:t>
            </a:r>
            <a:r>
              <a:rPr lang="es-ES" sz="1400" dirty="0"/>
              <a:t>, gracias a ellos se puede crear un cubo , un cilindro, una esfera .... de una forma muy sencilla. A la hora de usarlos en el index.html basta con nombrarlos como si se tratara de una entidad, además se le pueden dar diferentes propiedades. Dentro del HTML esta sería la manera de crear un cubo y una esfera, con unas propiedades de posición rotación y color específicas.</a:t>
            </a:r>
          </a:p>
          <a:p>
            <a:pPr marL="0" indent="0">
              <a:buNone/>
            </a:pPr>
            <a:endParaRPr lang="es-ES" sz="1400" b="1" dirty="0">
              <a:effectLst>
                <a:outerShdw blurRad="38100" dist="38100" dir="2700000" algn="tl">
                  <a:srgbClr val="000000">
                    <a:alpha val="43137"/>
                  </a:srgbClr>
                </a:outerShdw>
              </a:effectLst>
            </a:endParaRPr>
          </a:p>
          <a:p>
            <a:pPr marL="457200" lvl="1" indent="0">
              <a:buNone/>
            </a:pPr>
            <a:r>
              <a:rPr lang="en-US" sz="1250" b="1" dirty="0">
                <a:solidFill>
                  <a:schemeClr val="bg1">
                    <a:lumMod val="75000"/>
                    <a:lumOff val="25000"/>
                  </a:schemeClr>
                </a:solidFill>
                <a:effectLst>
                  <a:outerShdw blurRad="38100" dist="38100" dir="2700000" algn="tl">
                    <a:srgbClr val="000000">
                      <a:alpha val="43137"/>
                    </a:srgbClr>
                  </a:outerShdw>
                </a:effectLst>
              </a:rPr>
              <a:t>&lt;body&gt;</a:t>
            </a:r>
          </a:p>
          <a:p>
            <a:pPr marL="457200" lvl="1" indent="0">
              <a:buNone/>
            </a:pPr>
            <a:r>
              <a:rPr lang="en-US" sz="1250" b="1" dirty="0">
                <a:solidFill>
                  <a:schemeClr val="bg1">
                    <a:lumMod val="75000"/>
                    <a:lumOff val="25000"/>
                  </a:schemeClr>
                </a:solidFill>
                <a:effectLst>
                  <a:outerShdw blurRad="38100" dist="38100" dir="2700000" algn="tl">
                    <a:srgbClr val="000000">
                      <a:alpha val="43137"/>
                    </a:srgbClr>
                  </a:outerShdw>
                </a:effectLst>
              </a:rPr>
              <a:t>     &lt;a-scene&gt;</a:t>
            </a:r>
          </a:p>
          <a:p>
            <a:pPr marL="457200" lvl="1" indent="0">
              <a:buNone/>
            </a:pPr>
            <a:r>
              <a:rPr lang="en-US" sz="1250" b="1" dirty="0">
                <a:solidFill>
                  <a:schemeClr val="bg1">
                    <a:lumMod val="75000"/>
                    <a:lumOff val="25000"/>
                  </a:schemeClr>
                </a:solidFill>
                <a:effectLst>
                  <a:outerShdw blurRad="38100" dist="38100" dir="2700000" algn="tl">
                    <a:srgbClr val="000000">
                      <a:alpha val="43137"/>
                    </a:srgbClr>
                  </a:outerShdw>
                </a:effectLst>
              </a:rPr>
              <a:t>           &lt;a-box position="-1 0.5 -3" rotation="0 45 0" color="#4CC3D9"&gt;   &lt;/a-box&gt;</a:t>
            </a:r>
          </a:p>
          <a:p>
            <a:pPr marL="457200" lvl="1" indent="0">
              <a:buNone/>
            </a:pPr>
            <a:r>
              <a:rPr lang="en-US" sz="1250" b="1" dirty="0">
                <a:solidFill>
                  <a:schemeClr val="bg1">
                    <a:lumMod val="75000"/>
                    <a:lumOff val="25000"/>
                  </a:schemeClr>
                </a:solidFill>
                <a:effectLst>
                  <a:outerShdw blurRad="38100" dist="38100" dir="2700000" algn="tl">
                    <a:srgbClr val="000000">
                      <a:alpha val="43137"/>
                    </a:srgbClr>
                  </a:outerShdw>
                </a:effectLst>
              </a:rPr>
              <a:t>           &lt;a-sphere position="0 1.25 -5" radius="1.25" color="#EF2D5E"&gt;    &lt;/a-sphere&gt;</a:t>
            </a:r>
          </a:p>
          <a:p>
            <a:pPr marL="457200" lvl="1" indent="0">
              <a:buNone/>
            </a:pPr>
            <a:endParaRPr lang="en-US" sz="1250" dirty="0">
              <a:solidFill>
                <a:schemeClr val="bg1">
                  <a:lumMod val="75000"/>
                  <a:lumOff val="25000"/>
                </a:schemeClr>
              </a:solidFill>
            </a:endParaRPr>
          </a:p>
          <a:p>
            <a:pPr marL="457200" lvl="1" indent="0">
              <a:buNone/>
            </a:pPr>
            <a:endParaRPr lang="en-US" sz="1250" dirty="0">
              <a:solidFill>
                <a:schemeClr val="bg1">
                  <a:lumMod val="75000"/>
                  <a:lumOff val="25000"/>
                </a:schemeClr>
              </a:solidFill>
            </a:endParaRPr>
          </a:p>
          <a:p>
            <a:pPr marL="914400" lvl="2" indent="0">
              <a:buNone/>
            </a:pPr>
            <a:endParaRPr lang="en-US" sz="1200" dirty="0">
              <a:solidFill>
                <a:schemeClr val="bg1">
                  <a:lumMod val="75000"/>
                  <a:lumOff val="25000"/>
                </a:schemeClr>
              </a:solidFill>
            </a:endParaRPr>
          </a:p>
          <a:p>
            <a:pPr lvl="1">
              <a:buFont typeface="Wingdings" panose="05000000000000000000" pitchFamily="2" charset="2"/>
              <a:buChar char="ü"/>
            </a:pPr>
            <a:r>
              <a:rPr lang="es-ES" sz="1700" b="1" dirty="0">
                <a:solidFill>
                  <a:schemeClr val="accent2"/>
                </a:solidFill>
              </a:rPr>
              <a:t>Ejercicio 1:</a:t>
            </a:r>
          </a:p>
          <a:p>
            <a:pPr lvl="1">
              <a:buFont typeface="Wingdings" panose="05000000000000000000" pitchFamily="2" charset="2"/>
              <a:buChar char="v"/>
            </a:pPr>
            <a:r>
              <a:rPr lang="es-ES" sz="1400" b="1" dirty="0"/>
              <a:t> Explora la </a:t>
            </a:r>
            <a:r>
              <a:rPr lang="es-ES" sz="1400" b="1" dirty="0">
                <a:hlinkClick r:id="rId2"/>
              </a:rPr>
              <a:t>biblioteca</a:t>
            </a:r>
            <a:r>
              <a:rPr lang="es-ES" sz="1400" b="1" dirty="0"/>
              <a:t> de </a:t>
            </a:r>
            <a:r>
              <a:rPr lang="es-ES" sz="1400" b="1" dirty="0" err="1"/>
              <a:t>primitives</a:t>
            </a:r>
            <a:r>
              <a:rPr lang="es-ES" sz="1400" b="1" dirty="0"/>
              <a:t> de A-</a:t>
            </a:r>
            <a:r>
              <a:rPr lang="es-ES" sz="1400" b="1" dirty="0" err="1"/>
              <a:t>Frame</a:t>
            </a:r>
            <a:r>
              <a:rPr lang="es-ES" sz="1400" b="1" dirty="0"/>
              <a:t> y carga 3 de ellos con colores y posiciones diferentes.</a:t>
            </a:r>
            <a:endParaRPr lang="en-US" sz="1050" dirty="0">
              <a:solidFill>
                <a:schemeClr val="bg1">
                  <a:lumMod val="75000"/>
                  <a:lumOff val="25000"/>
                </a:schemeClr>
              </a:solidFill>
            </a:endParaRPr>
          </a:p>
          <a:p>
            <a:pPr marL="914400" lvl="2" indent="0">
              <a:buNone/>
            </a:pPr>
            <a:endParaRPr lang="en-US" sz="900" dirty="0">
              <a:solidFill>
                <a:schemeClr val="bg1">
                  <a:lumMod val="75000"/>
                  <a:lumOff val="25000"/>
                </a:schemeClr>
              </a:solidFill>
            </a:endParaRPr>
          </a:p>
          <a:p>
            <a:pPr lvl="2"/>
            <a:endParaRPr lang="es-ES" sz="900" dirty="0"/>
          </a:p>
        </p:txBody>
      </p:sp>
      <p:pic>
        <p:nvPicPr>
          <p:cNvPr id="11" name="Content Placeholder 10">
            <a:extLst>
              <a:ext uri="{FF2B5EF4-FFF2-40B4-BE49-F238E27FC236}">
                <a16:creationId xmlns:a16="http://schemas.microsoft.com/office/drawing/2014/main" id="{6D363967-955D-489E-A9B7-0413053403D1}"/>
              </a:ext>
            </a:extLst>
          </p:cNvPr>
          <p:cNvPicPr>
            <a:picLocks noGrp="1" noChangeAspect="1"/>
          </p:cNvPicPr>
          <p:nvPr>
            <p:ph sz="half" idx="2"/>
          </p:nvPr>
        </p:nvPicPr>
        <p:blipFill>
          <a:blip r:embed="rId3"/>
          <a:stretch>
            <a:fillRect/>
          </a:stretch>
        </p:blipFill>
        <p:spPr>
          <a:xfrm>
            <a:off x="7253608" y="3160128"/>
            <a:ext cx="3793805" cy="2073124"/>
          </a:xfrm>
        </p:spPr>
      </p:pic>
    </p:spTree>
    <p:extLst>
      <p:ext uri="{BB962C8B-B14F-4D97-AF65-F5344CB8AC3E}">
        <p14:creationId xmlns:p14="http://schemas.microsoft.com/office/powerpoint/2010/main" val="226146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5BA4-7B5B-4597-A9E3-03756F96C87F}"/>
              </a:ext>
            </a:extLst>
          </p:cNvPr>
          <p:cNvSpPr>
            <a:spLocks noGrp="1"/>
          </p:cNvSpPr>
          <p:nvPr>
            <p:ph type="title"/>
          </p:nvPr>
        </p:nvSpPr>
        <p:spPr>
          <a:xfrm>
            <a:off x="1179315" y="609042"/>
            <a:ext cx="9905998" cy="1478570"/>
          </a:xfrm>
        </p:spPr>
        <p:txBody>
          <a:bodyPr>
            <a:normAutofit/>
          </a:bodyPr>
          <a:lstStyle/>
          <a:p>
            <a:r>
              <a:rPr lang="es-ES" sz="3200" dirty="0"/>
              <a:t>Imágenes</a:t>
            </a:r>
          </a:p>
        </p:txBody>
      </p:sp>
      <p:sp>
        <p:nvSpPr>
          <p:cNvPr id="4" name="Content Placeholder 4">
            <a:extLst>
              <a:ext uri="{FF2B5EF4-FFF2-40B4-BE49-F238E27FC236}">
                <a16:creationId xmlns:a16="http://schemas.microsoft.com/office/drawing/2014/main" id="{425CAE83-00B2-4F9A-BFC9-05DA5A63B8B3}"/>
              </a:ext>
            </a:extLst>
          </p:cNvPr>
          <p:cNvSpPr>
            <a:spLocks noGrp="1"/>
          </p:cNvSpPr>
          <p:nvPr>
            <p:ph idx="1"/>
          </p:nvPr>
        </p:nvSpPr>
        <p:spPr>
          <a:xfrm>
            <a:off x="1141412" y="1880916"/>
            <a:ext cx="9905999" cy="4368042"/>
          </a:xfrm>
        </p:spPr>
        <p:txBody>
          <a:bodyPr>
            <a:normAutofit fontScale="47500" lnSpcReduction="20000"/>
          </a:bodyPr>
          <a:lstStyle/>
          <a:p>
            <a:r>
              <a:rPr lang="es-ES" sz="4400" dirty="0"/>
              <a:t>Exportar imágenes</a:t>
            </a:r>
          </a:p>
          <a:p>
            <a:pPr lvl="1"/>
            <a:r>
              <a:rPr lang="es-ES" sz="2500" dirty="0"/>
              <a:t>A-</a:t>
            </a:r>
            <a:r>
              <a:rPr lang="es-ES" sz="2500" dirty="0" err="1"/>
              <a:t>Frame</a:t>
            </a:r>
            <a:r>
              <a:rPr lang="es-ES" sz="2500" dirty="0"/>
              <a:t> permite la exportación de imágenes propias dentro de la escena, a estas se les puede dar diversas propiedades.</a:t>
            </a:r>
          </a:p>
          <a:p>
            <a:pPr lvl="1"/>
            <a:r>
              <a:rPr lang="es-ES" sz="2500" dirty="0"/>
              <a:t>Para cargar una imagen primero hay que declararla dentro de la zona de </a:t>
            </a:r>
            <a:r>
              <a:rPr lang="es-ES" sz="2500" dirty="0" err="1"/>
              <a:t>assets</a:t>
            </a:r>
            <a:r>
              <a:rPr lang="es-ES" sz="2500" dirty="0"/>
              <a:t>. Todos los elementos externos que se introducen en A-</a:t>
            </a:r>
            <a:r>
              <a:rPr lang="es-ES" sz="2500" dirty="0" err="1"/>
              <a:t>Frame</a:t>
            </a:r>
            <a:r>
              <a:rPr lang="es-ES" sz="2500" dirty="0"/>
              <a:t> deben de declararse primero en esta zona que A-</a:t>
            </a:r>
            <a:r>
              <a:rPr lang="es-ES" sz="2500" dirty="0" err="1"/>
              <a:t>Frame</a:t>
            </a:r>
            <a:r>
              <a:rPr lang="es-ES" sz="2500" dirty="0"/>
              <a:t> la identifica como </a:t>
            </a:r>
            <a:r>
              <a:rPr lang="es-ES" sz="2500" i="1" dirty="0"/>
              <a:t>&lt;a-</a:t>
            </a:r>
            <a:r>
              <a:rPr lang="es-ES" sz="2500" i="1" dirty="0" err="1"/>
              <a:t>assets</a:t>
            </a:r>
            <a:r>
              <a:rPr lang="es-ES" sz="2500" i="1" dirty="0"/>
              <a:t>&gt; &lt;/</a:t>
            </a:r>
            <a:r>
              <a:rPr lang="es-ES" sz="2500" i="1" dirty="0" err="1"/>
              <a:t>assets</a:t>
            </a:r>
            <a:r>
              <a:rPr lang="es-ES" sz="2500" i="1" dirty="0"/>
              <a:t>&gt;.</a:t>
            </a:r>
          </a:p>
          <a:p>
            <a:pPr lvl="1"/>
            <a:r>
              <a:rPr lang="es-ES" sz="2500" dirty="0"/>
              <a:t>Cuando se crea un </a:t>
            </a:r>
            <a:r>
              <a:rPr lang="es-ES" sz="2500" i="1" dirty="0" err="1"/>
              <a:t>asset</a:t>
            </a:r>
            <a:r>
              <a:rPr lang="es-ES" sz="2500" dirty="0"/>
              <a:t> se le debe dar un identificador, para posteriormente poder llamarlo en la parte de la escena que se desee.</a:t>
            </a:r>
          </a:p>
          <a:p>
            <a:pPr lvl="1"/>
            <a:r>
              <a:rPr lang="es-ES" sz="2500" dirty="0"/>
              <a:t>En el siguiente ejemplo se muestra como declarar la imagen e invocarla posteriormente con unos valores de tamaño y posición concretos</a:t>
            </a:r>
            <a:r>
              <a:rPr lang="es-ES" sz="2500" i="1" dirty="0"/>
              <a:t>:</a:t>
            </a:r>
          </a:p>
          <a:p>
            <a:pPr marL="457200" lvl="1" indent="0">
              <a:buNone/>
            </a:pPr>
            <a:endParaRPr lang="es-ES" dirty="0">
              <a:solidFill>
                <a:schemeClr val="bg1"/>
              </a:solidFill>
            </a:endParaRPr>
          </a:p>
          <a:p>
            <a:pPr marL="914400" lvl="2" indent="0">
              <a:buNone/>
            </a:pPr>
            <a:r>
              <a:rPr lang="es-ES" sz="2500" b="1" dirty="0">
                <a:solidFill>
                  <a:schemeClr val="bg1">
                    <a:lumMod val="75000"/>
                    <a:lumOff val="25000"/>
                  </a:schemeClr>
                </a:solidFill>
                <a:effectLst>
                  <a:outerShdw blurRad="38100" dist="38100" dir="2700000" algn="tl">
                    <a:srgbClr val="000000">
                      <a:alpha val="43137"/>
                    </a:srgbClr>
                  </a:outerShdw>
                </a:effectLst>
              </a:rPr>
              <a:t>&lt;a-</a:t>
            </a:r>
            <a:r>
              <a:rPr lang="es-ES" sz="2500" b="1" dirty="0" err="1">
                <a:solidFill>
                  <a:schemeClr val="bg1">
                    <a:lumMod val="75000"/>
                    <a:lumOff val="25000"/>
                  </a:schemeClr>
                </a:solidFill>
                <a:effectLst>
                  <a:outerShdw blurRad="38100" dist="38100" dir="2700000" algn="tl">
                    <a:srgbClr val="000000">
                      <a:alpha val="43137"/>
                    </a:srgbClr>
                  </a:outerShdw>
                </a:effectLst>
              </a:rPr>
              <a:t>assets</a:t>
            </a:r>
            <a:r>
              <a:rPr lang="es-ES" sz="2500" b="1" dirty="0">
                <a:solidFill>
                  <a:schemeClr val="bg1">
                    <a:lumMod val="75000"/>
                    <a:lumOff val="25000"/>
                  </a:schemeClr>
                </a:solidFill>
                <a:effectLst>
                  <a:outerShdw blurRad="38100" dist="38100" dir="2700000" algn="tl">
                    <a:srgbClr val="000000">
                      <a:alpha val="43137"/>
                    </a:srgbClr>
                  </a:outerShdw>
                </a:effectLst>
              </a:rPr>
              <a:t>&gt;</a:t>
            </a:r>
          </a:p>
          <a:p>
            <a:pPr marL="914400" lvl="2" indent="0">
              <a:buNone/>
            </a:pPr>
            <a:r>
              <a:rPr lang="es-ES" altLang="es-ES" sz="2500" b="1" dirty="0">
                <a:solidFill>
                  <a:schemeClr val="bg1">
                    <a:lumMod val="75000"/>
                    <a:lumOff val="25000"/>
                  </a:schemeClr>
                </a:solidFill>
                <a:effectLst>
                  <a:outerShdw blurRad="38100" dist="38100" dir="2700000" algn="tl">
                    <a:srgbClr val="000000">
                      <a:alpha val="43137"/>
                    </a:srgbClr>
                  </a:outerShdw>
                </a:effectLst>
              </a:rPr>
              <a:t>    &lt;</a:t>
            </a:r>
            <a:r>
              <a:rPr lang="es-ES" altLang="es-ES" sz="2500" b="1" dirty="0" err="1">
                <a:solidFill>
                  <a:schemeClr val="bg1">
                    <a:lumMod val="75000"/>
                    <a:lumOff val="25000"/>
                  </a:schemeClr>
                </a:solidFill>
                <a:effectLst>
                  <a:outerShdw blurRad="38100" dist="38100" dir="2700000" algn="tl">
                    <a:srgbClr val="000000">
                      <a:alpha val="43137"/>
                    </a:srgbClr>
                  </a:outerShdw>
                </a:effectLst>
              </a:rPr>
              <a:t>img</a:t>
            </a:r>
            <a:r>
              <a:rPr lang="es-ES" altLang="es-ES" sz="2500" b="1" dirty="0">
                <a:solidFill>
                  <a:schemeClr val="bg1">
                    <a:lumMod val="75000"/>
                    <a:lumOff val="25000"/>
                  </a:schemeClr>
                </a:solidFill>
                <a:effectLst>
                  <a:outerShdw blurRad="38100" dist="38100" dir="2700000" algn="tl">
                    <a:srgbClr val="000000">
                      <a:alpha val="43137"/>
                    </a:srgbClr>
                  </a:outerShdw>
                </a:effectLst>
              </a:rPr>
              <a:t> id="</a:t>
            </a:r>
            <a:r>
              <a:rPr lang="es-ES" altLang="es-ES" sz="2500" b="1" dirty="0" err="1">
                <a:solidFill>
                  <a:schemeClr val="bg1">
                    <a:lumMod val="75000"/>
                    <a:lumOff val="25000"/>
                  </a:schemeClr>
                </a:solidFill>
                <a:effectLst>
                  <a:outerShdw blurRad="38100" dist="38100" dir="2700000" algn="tl">
                    <a:srgbClr val="000000">
                      <a:alpha val="43137"/>
                    </a:srgbClr>
                  </a:outerShdw>
                </a:effectLst>
              </a:rPr>
              <a:t>city</a:t>
            </a:r>
            <a:r>
              <a:rPr lang="es-ES" altLang="es-ES" sz="2500" b="1" dirty="0">
                <a:solidFill>
                  <a:schemeClr val="bg1">
                    <a:lumMod val="75000"/>
                    <a:lumOff val="25000"/>
                  </a:schemeClr>
                </a:solidFill>
                <a:effectLst>
                  <a:outerShdw blurRad="38100" dist="38100" dir="2700000" algn="tl">
                    <a:srgbClr val="000000">
                      <a:alpha val="43137"/>
                    </a:srgbClr>
                  </a:outerShdw>
                </a:effectLst>
              </a:rPr>
              <a:t>" </a:t>
            </a:r>
            <a:r>
              <a:rPr lang="es-ES" altLang="es-ES" sz="2500" b="1" dirty="0" err="1">
                <a:solidFill>
                  <a:schemeClr val="bg1">
                    <a:lumMod val="75000"/>
                    <a:lumOff val="25000"/>
                  </a:schemeClr>
                </a:solidFill>
                <a:effectLst>
                  <a:outerShdw blurRad="38100" dist="38100" dir="2700000" algn="tl">
                    <a:srgbClr val="000000">
                      <a:alpha val="43137"/>
                    </a:srgbClr>
                  </a:outerShdw>
                </a:effectLst>
              </a:rPr>
              <a:t>src</a:t>
            </a:r>
            <a:r>
              <a:rPr lang="es-ES" altLang="es-ES" sz="2500" b="1" dirty="0">
                <a:solidFill>
                  <a:schemeClr val="bg1">
                    <a:lumMod val="75000"/>
                    <a:lumOff val="25000"/>
                  </a:schemeClr>
                </a:solidFill>
                <a:effectLst>
                  <a:outerShdw blurRad="38100" dist="38100" dir="2700000" algn="tl">
                    <a:srgbClr val="000000">
                      <a:alpha val="43137"/>
                    </a:srgbClr>
                  </a:outerShdw>
                </a:effectLst>
              </a:rPr>
              <a:t>=“</a:t>
            </a:r>
            <a:r>
              <a:rPr lang="es-ES" altLang="es-ES" sz="2500" b="1" dirty="0" err="1">
                <a:solidFill>
                  <a:schemeClr val="bg1">
                    <a:lumMod val="75000"/>
                    <a:lumOff val="25000"/>
                  </a:schemeClr>
                </a:solidFill>
                <a:effectLst>
                  <a:outerShdw blurRad="38100" dist="38100" dir="2700000" algn="tl">
                    <a:srgbClr val="000000">
                      <a:alpha val="43137"/>
                    </a:srgbClr>
                  </a:outerShdw>
                </a:effectLst>
              </a:rPr>
              <a:t>a_frame</a:t>
            </a:r>
            <a:r>
              <a:rPr lang="es-ES" altLang="es-ES" sz="2500" b="1" dirty="0">
                <a:solidFill>
                  <a:schemeClr val="bg1">
                    <a:lumMod val="75000"/>
                    <a:lumOff val="25000"/>
                  </a:schemeClr>
                </a:solidFill>
                <a:effectLst>
                  <a:outerShdw blurRad="38100" dist="38100" dir="2700000" algn="tl">
                    <a:srgbClr val="000000">
                      <a:alpha val="43137"/>
                    </a:srgbClr>
                  </a:outerShdw>
                </a:effectLst>
              </a:rPr>
              <a:t>/</a:t>
            </a:r>
            <a:r>
              <a:rPr lang="es-ES" altLang="es-ES" sz="2500" b="1" dirty="0" err="1">
                <a:solidFill>
                  <a:schemeClr val="bg1">
                    <a:lumMod val="75000"/>
                    <a:lumOff val="25000"/>
                  </a:schemeClr>
                </a:solidFill>
                <a:effectLst>
                  <a:outerShdw blurRad="38100" dist="38100" dir="2700000" algn="tl">
                    <a:srgbClr val="000000">
                      <a:alpha val="43137"/>
                    </a:srgbClr>
                  </a:outerShdw>
                </a:effectLst>
              </a:rPr>
              <a:t>img</a:t>
            </a:r>
            <a:r>
              <a:rPr lang="es-ES" altLang="es-ES" sz="2500" b="1" dirty="0">
                <a:solidFill>
                  <a:schemeClr val="bg1">
                    <a:lumMod val="75000"/>
                    <a:lumOff val="25000"/>
                  </a:schemeClr>
                </a:solidFill>
                <a:effectLst>
                  <a:outerShdw blurRad="38100" dist="38100" dir="2700000" algn="tl">
                    <a:srgbClr val="000000">
                      <a:alpha val="43137"/>
                    </a:srgbClr>
                  </a:outerShdw>
                </a:effectLst>
              </a:rPr>
              <a:t>/city.jpg"&gt;</a:t>
            </a:r>
          </a:p>
          <a:p>
            <a:pPr marL="914400" lvl="2" indent="0">
              <a:buNone/>
            </a:pPr>
            <a:r>
              <a:rPr lang="es-ES" sz="2500" b="1" dirty="0">
                <a:solidFill>
                  <a:schemeClr val="bg1">
                    <a:lumMod val="75000"/>
                    <a:lumOff val="25000"/>
                  </a:schemeClr>
                </a:solidFill>
                <a:effectLst>
                  <a:outerShdw blurRad="38100" dist="38100" dir="2700000" algn="tl">
                    <a:srgbClr val="000000">
                      <a:alpha val="43137"/>
                    </a:srgbClr>
                  </a:outerShdw>
                </a:effectLst>
              </a:rPr>
              <a:t>&lt;/a-</a:t>
            </a:r>
            <a:r>
              <a:rPr lang="es-ES" sz="2500" b="1" dirty="0" err="1">
                <a:solidFill>
                  <a:schemeClr val="bg1">
                    <a:lumMod val="75000"/>
                    <a:lumOff val="25000"/>
                  </a:schemeClr>
                </a:solidFill>
                <a:effectLst>
                  <a:outerShdw blurRad="38100" dist="38100" dir="2700000" algn="tl">
                    <a:srgbClr val="000000">
                      <a:alpha val="43137"/>
                    </a:srgbClr>
                  </a:outerShdw>
                </a:effectLst>
              </a:rPr>
              <a:t>assets</a:t>
            </a:r>
            <a:r>
              <a:rPr lang="es-ES" sz="2500" b="1" dirty="0">
                <a:solidFill>
                  <a:schemeClr val="bg1">
                    <a:lumMod val="75000"/>
                    <a:lumOff val="25000"/>
                  </a:schemeClr>
                </a:solidFill>
                <a:effectLst>
                  <a:outerShdw blurRad="38100" dist="38100" dir="2700000" algn="tl">
                    <a:srgbClr val="000000">
                      <a:alpha val="43137"/>
                    </a:srgbClr>
                  </a:outerShdw>
                </a:effectLst>
              </a:rPr>
              <a:t>&gt;</a:t>
            </a:r>
          </a:p>
          <a:p>
            <a:pPr marL="914400" lvl="2" indent="0">
              <a:buNone/>
            </a:pPr>
            <a:r>
              <a:rPr lang="es-ES" sz="2500" b="1" dirty="0">
                <a:solidFill>
                  <a:schemeClr val="bg1">
                    <a:lumMod val="75000"/>
                    <a:lumOff val="25000"/>
                  </a:schemeClr>
                </a:solidFill>
                <a:effectLst>
                  <a:outerShdw blurRad="38100" dist="38100" dir="2700000" algn="tl">
                    <a:srgbClr val="000000">
                      <a:alpha val="43137"/>
                    </a:srgbClr>
                  </a:outerShdw>
                </a:effectLst>
              </a:rPr>
              <a:t>[…]</a:t>
            </a:r>
          </a:p>
          <a:p>
            <a:pPr marL="0" indent="0">
              <a:buNone/>
            </a:pPr>
            <a:r>
              <a:rPr lang="en-US" sz="2000" b="1" dirty="0">
                <a:solidFill>
                  <a:schemeClr val="bg1">
                    <a:lumMod val="75000"/>
                    <a:lumOff val="25000"/>
                  </a:schemeClr>
                </a:solidFill>
                <a:effectLst>
                  <a:outerShdw blurRad="38100" dist="38100" dir="2700000" algn="tl">
                    <a:srgbClr val="000000">
                      <a:alpha val="43137"/>
                    </a:srgbClr>
                  </a:outerShdw>
                </a:effectLst>
              </a:rPr>
              <a:t>	</a:t>
            </a:r>
            <a:r>
              <a:rPr lang="en-US" sz="2500" b="1" dirty="0">
                <a:solidFill>
                  <a:schemeClr val="bg1">
                    <a:lumMod val="75000"/>
                    <a:lumOff val="25000"/>
                  </a:schemeClr>
                </a:solidFill>
                <a:effectLst>
                  <a:outerShdw blurRad="38100" dist="38100" dir="2700000" algn="tl">
                    <a:srgbClr val="000000">
                      <a:alpha val="43137"/>
                    </a:srgbClr>
                  </a:outerShdw>
                </a:effectLst>
              </a:rPr>
              <a:t>&lt;a-image </a:t>
            </a:r>
            <a:r>
              <a:rPr lang="en-US" sz="2500" b="1" dirty="0" err="1">
                <a:solidFill>
                  <a:schemeClr val="bg1">
                    <a:lumMod val="75000"/>
                    <a:lumOff val="25000"/>
                  </a:schemeClr>
                </a:solidFill>
                <a:effectLst>
                  <a:outerShdw blurRad="38100" dist="38100" dir="2700000" algn="tl">
                    <a:srgbClr val="000000">
                      <a:alpha val="43137"/>
                    </a:srgbClr>
                  </a:outerShdw>
                </a:effectLst>
              </a:rPr>
              <a:t>src</a:t>
            </a:r>
            <a:r>
              <a:rPr lang="en-US" sz="2500" b="1" dirty="0">
                <a:solidFill>
                  <a:schemeClr val="bg1">
                    <a:lumMod val="75000"/>
                    <a:lumOff val="25000"/>
                  </a:schemeClr>
                </a:solidFill>
                <a:effectLst>
                  <a:outerShdw blurRad="38100" dist="38100" dir="2700000" algn="tl">
                    <a:srgbClr val="000000">
                      <a:alpha val="43137"/>
                    </a:srgbClr>
                  </a:outerShdw>
                </a:effectLst>
              </a:rPr>
              <a:t>="#city" width="70" height="50" position="1.5 1 -6.5"&gt;     &lt;/a-image&gt;</a:t>
            </a:r>
            <a:endParaRPr lang="es-ES" sz="2500" b="1" dirty="0">
              <a:solidFill>
                <a:schemeClr val="bg1">
                  <a:lumMod val="75000"/>
                  <a:lumOff val="25000"/>
                </a:schemeClr>
              </a:solidFill>
              <a:effectLst>
                <a:outerShdw blurRad="38100" dist="38100" dir="2700000" algn="tl">
                  <a:srgbClr val="000000">
                    <a:alpha val="43137"/>
                  </a:srgbClr>
                </a:outerShdw>
              </a:effectLst>
            </a:endParaRPr>
          </a:p>
          <a:p>
            <a:pPr lvl="2"/>
            <a:endParaRPr lang="es-ES" sz="2200" dirty="0"/>
          </a:p>
          <a:p>
            <a:pPr lvl="1">
              <a:buFont typeface="Wingdings" panose="05000000000000000000" pitchFamily="2" charset="2"/>
              <a:buChar char="ü"/>
            </a:pPr>
            <a:r>
              <a:rPr lang="es-ES" sz="2900" b="1" dirty="0">
                <a:solidFill>
                  <a:schemeClr val="accent2"/>
                </a:solidFill>
              </a:rPr>
              <a:t>Ejercicio 2:</a:t>
            </a:r>
          </a:p>
          <a:p>
            <a:pPr lvl="1">
              <a:buFont typeface="Wingdings" panose="05000000000000000000" pitchFamily="2" charset="2"/>
              <a:buChar char="v"/>
            </a:pPr>
            <a:r>
              <a:rPr lang="es-ES" sz="2500" b="1" dirty="0"/>
              <a:t>Carga una imagen de tal forma que sea el fondo de los dos </a:t>
            </a:r>
            <a:r>
              <a:rPr lang="es-ES" sz="2500" b="1" dirty="0" err="1"/>
              <a:t>primitives</a:t>
            </a:r>
            <a:r>
              <a:rPr lang="es-ES" sz="2500" b="1" dirty="0"/>
              <a:t> cargados anteriormente, para ayudarte, prueba a usar el </a:t>
            </a:r>
            <a:r>
              <a:rPr lang="es-ES" sz="2500" b="1" dirty="0" err="1"/>
              <a:t>primitive</a:t>
            </a:r>
            <a:r>
              <a:rPr lang="es-ES" sz="2500" b="1" dirty="0"/>
              <a:t>    &lt;</a:t>
            </a:r>
            <a:r>
              <a:rPr lang="es-ES" sz="2500" b="1" u="sng" dirty="0"/>
              <a:t>a-</a:t>
            </a:r>
            <a:r>
              <a:rPr lang="es-ES" sz="2500" b="1" u="sng" dirty="0" err="1"/>
              <a:t>sky</a:t>
            </a:r>
            <a:r>
              <a:rPr lang="es-ES" sz="2500" b="1" dirty="0"/>
              <a:t>&gt;. Para que la imagen quede uniforme debe ser </a:t>
            </a:r>
            <a:r>
              <a:rPr lang="es-ES" sz="2500" b="1" dirty="0" err="1"/>
              <a:t>equirectangular</a:t>
            </a:r>
            <a:r>
              <a:rPr lang="es-ES" sz="2500" b="1" dirty="0"/>
              <a:t> (360º), puedes encontrar varias en </a:t>
            </a:r>
            <a:r>
              <a:rPr lang="es-ES" sz="2500" b="1" dirty="0">
                <a:hlinkClick r:id="rId2"/>
              </a:rPr>
              <a:t>Flickr</a:t>
            </a:r>
            <a:r>
              <a:rPr lang="es-ES" sz="2500" b="1" dirty="0"/>
              <a:t>.</a:t>
            </a:r>
            <a:endParaRPr lang="en-US" dirty="0">
              <a:solidFill>
                <a:schemeClr val="bg1">
                  <a:lumMod val="75000"/>
                  <a:lumOff val="25000"/>
                </a:schemeClr>
              </a:solidFill>
            </a:endParaRPr>
          </a:p>
          <a:p>
            <a:pPr lvl="2"/>
            <a:endParaRPr lang="es-ES" dirty="0"/>
          </a:p>
        </p:txBody>
      </p:sp>
    </p:spTree>
    <p:extLst>
      <p:ext uri="{BB962C8B-B14F-4D97-AF65-F5344CB8AC3E}">
        <p14:creationId xmlns:p14="http://schemas.microsoft.com/office/powerpoint/2010/main" val="216829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Effect transition="in" filter="fade">
                                      <p:cBhvr>
                                        <p:cTn id="45" dur="500"/>
                                        <p:tgtEl>
                                          <p:spTgt spid="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3" end="13"/>
                                            </p:txEl>
                                          </p:spTgt>
                                        </p:tgtEl>
                                        <p:attrNameLst>
                                          <p:attrName>style.visibility</p:attrName>
                                        </p:attrNameLst>
                                      </p:cBhvr>
                                      <p:to>
                                        <p:strVal val="visible"/>
                                      </p:to>
                                    </p:set>
                                    <p:animEffect transition="in" filter="fade">
                                      <p:cBhvr>
                                        <p:cTn id="48"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7145-14B5-4EA5-8605-5D449B190EC4}"/>
              </a:ext>
            </a:extLst>
          </p:cNvPr>
          <p:cNvSpPr>
            <a:spLocks noGrp="1"/>
          </p:cNvSpPr>
          <p:nvPr>
            <p:ph type="title"/>
          </p:nvPr>
        </p:nvSpPr>
        <p:spPr/>
        <p:txBody>
          <a:bodyPr>
            <a:normAutofit/>
          </a:bodyPr>
          <a:lstStyle/>
          <a:p>
            <a:r>
              <a:rPr lang="es-ES" sz="3200" dirty="0"/>
              <a:t>Exportación del objeto de </a:t>
            </a:r>
            <a:r>
              <a:rPr lang="es-ES" sz="3200" dirty="0" err="1"/>
              <a:t>Beetle</a:t>
            </a:r>
            <a:r>
              <a:rPr lang="es-ES" sz="3200" dirty="0"/>
              <a:t> Blocks y textura</a:t>
            </a:r>
          </a:p>
        </p:txBody>
      </p:sp>
      <p:sp>
        <p:nvSpPr>
          <p:cNvPr id="5" name="Content Placeholder 4">
            <a:extLst>
              <a:ext uri="{FF2B5EF4-FFF2-40B4-BE49-F238E27FC236}">
                <a16:creationId xmlns:a16="http://schemas.microsoft.com/office/drawing/2014/main" id="{A57AC070-E0B3-4C6C-B6E0-219925EC565B}"/>
              </a:ext>
            </a:extLst>
          </p:cNvPr>
          <p:cNvSpPr>
            <a:spLocks noGrp="1"/>
          </p:cNvSpPr>
          <p:nvPr>
            <p:ph idx="1"/>
          </p:nvPr>
        </p:nvSpPr>
        <p:spPr>
          <a:xfrm>
            <a:off x="1141413" y="1794655"/>
            <a:ext cx="9905999" cy="4530339"/>
          </a:xfrm>
        </p:spPr>
        <p:txBody>
          <a:bodyPr>
            <a:normAutofit/>
          </a:bodyPr>
          <a:lstStyle/>
          <a:p>
            <a:pPr lvl="1"/>
            <a:r>
              <a:rPr lang="es-ES" sz="1400" dirty="0"/>
              <a:t>Ahora que ya se ha explicado la metodología para cargar objetos en A-</a:t>
            </a:r>
            <a:r>
              <a:rPr lang="es-ES" sz="1400" dirty="0" err="1"/>
              <a:t>Frame</a:t>
            </a:r>
            <a:r>
              <a:rPr lang="es-ES" sz="1400" dirty="0"/>
              <a:t>, el siguiente paso es cargar el objeto creado con </a:t>
            </a:r>
            <a:r>
              <a:rPr lang="es-ES" sz="1400" dirty="0" err="1"/>
              <a:t>Beetle</a:t>
            </a:r>
            <a:r>
              <a:rPr lang="es-ES" sz="1400" dirty="0"/>
              <a:t> Blocks, ya con el formato </a:t>
            </a:r>
            <a:r>
              <a:rPr lang="es-ES" sz="1400" u="sng" dirty="0">
                <a:effectLst>
                  <a:outerShdw blurRad="38100" dist="38100" dir="2700000" algn="tl">
                    <a:srgbClr val="000000">
                      <a:alpha val="43137"/>
                    </a:srgbClr>
                  </a:outerShdw>
                </a:effectLst>
              </a:rPr>
              <a:t>.</a:t>
            </a:r>
            <a:r>
              <a:rPr lang="es-ES" sz="1400" u="sng" dirty="0" err="1">
                <a:effectLst>
                  <a:outerShdw blurRad="38100" dist="38100" dir="2700000" algn="tl">
                    <a:srgbClr val="000000">
                      <a:alpha val="43137"/>
                    </a:srgbClr>
                  </a:outerShdw>
                </a:effectLst>
              </a:rPr>
              <a:t>obj</a:t>
            </a:r>
            <a:r>
              <a:rPr lang="es-ES" sz="1400" u="sng" dirty="0">
                <a:effectLst>
                  <a:outerShdw blurRad="38100" dist="38100" dir="2700000" algn="tl">
                    <a:srgbClr val="000000">
                      <a:alpha val="43137"/>
                    </a:srgbClr>
                  </a:outerShdw>
                </a:effectLst>
              </a:rPr>
              <a:t> </a:t>
            </a:r>
            <a:r>
              <a:rPr lang="es-ES" sz="1400" dirty="0"/>
              <a:t>que se le ha dado previamente con </a:t>
            </a:r>
            <a:r>
              <a:rPr lang="es-ES" sz="1400" dirty="0" err="1"/>
              <a:t>Blender</a:t>
            </a:r>
            <a:r>
              <a:rPr lang="es-ES" sz="1400" dirty="0"/>
              <a:t>. Además de poder editar las propiedades del objeto como su posición o tamaño, se le puede añadir una textura.</a:t>
            </a:r>
          </a:p>
          <a:p>
            <a:pPr lvl="1"/>
            <a:r>
              <a:rPr lang="es-ES" sz="1400" dirty="0"/>
              <a:t>El proceso de carga de cualquier objeto es el siguiente:</a:t>
            </a:r>
          </a:p>
          <a:p>
            <a:pPr lvl="2">
              <a:buFont typeface="+mj-lt"/>
              <a:buAutoNum type="arabicPeriod"/>
            </a:pPr>
            <a:r>
              <a:rPr lang="es-ES" sz="1200" dirty="0"/>
              <a:t>Se inicializan las variables </a:t>
            </a:r>
            <a:r>
              <a:rPr lang="es-ES" sz="1200" b="1" dirty="0"/>
              <a:t>.</a:t>
            </a:r>
            <a:r>
              <a:rPr lang="es-ES" sz="1200" b="1" dirty="0" err="1"/>
              <a:t>obj</a:t>
            </a:r>
            <a:r>
              <a:rPr lang="es-ES" sz="1200" dirty="0"/>
              <a:t>, </a:t>
            </a:r>
            <a:r>
              <a:rPr lang="es-ES" sz="1200" b="1" dirty="0"/>
              <a:t>.</a:t>
            </a:r>
            <a:r>
              <a:rPr lang="es-ES" sz="1200" b="1" dirty="0" err="1"/>
              <a:t>mtl</a:t>
            </a:r>
            <a:r>
              <a:rPr lang="es-ES" sz="1200" dirty="0"/>
              <a:t>, y la </a:t>
            </a:r>
            <a:r>
              <a:rPr lang="es-ES" sz="1200" b="1" dirty="0"/>
              <a:t>textura</a:t>
            </a:r>
            <a:r>
              <a:rPr lang="es-ES" sz="1200" dirty="0"/>
              <a:t> en la zona de </a:t>
            </a:r>
            <a:r>
              <a:rPr lang="es-ES" sz="1200" u="sng" dirty="0" err="1"/>
              <a:t>assets</a:t>
            </a:r>
            <a:r>
              <a:rPr lang="es-ES" sz="1200" dirty="0"/>
              <a:t>, a cada uno se le da un identificador de la misma manera que se mostró anteriormente con las imágenes.</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&lt;a-</a:t>
            </a:r>
            <a:r>
              <a:rPr lang="es-ES" sz="1000" b="1" dirty="0" err="1">
                <a:solidFill>
                  <a:schemeClr val="bg1">
                    <a:lumMod val="75000"/>
                    <a:lumOff val="25000"/>
                  </a:schemeClr>
                </a:solidFill>
                <a:effectLst>
                  <a:outerShdw blurRad="38100" dist="38100" dir="2700000" algn="tl">
                    <a:srgbClr val="000000">
                      <a:alpha val="43137"/>
                    </a:srgbClr>
                  </a:outerShdw>
                </a:effectLst>
              </a:rPr>
              <a:t>assets</a:t>
            </a:r>
            <a:r>
              <a:rPr lang="es-ES" sz="1000" b="1" dirty="0">
                <a:solidFill>
                  <a:schemeClr val="bg1">
                    <a:lumMod val="75000"/>
                    <a:lumOff val="25000"/>
                  </a:schemeClr>
                </a:solidFill>
                <a:effectLst>
                  <a:outerShdw blurRad="38100" dist="38100" dir="2700000" algn="tl">
                    <a:srgbClr val="000000">
                      <a:alpha val="43137"/>
                    </a:srgbClr>
                  </a:outerShdw>
                </a:effectLst>
              </a:rPr>
              <a:t>&gt;</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                &lt;a-</a:t>
            </a:r>
            <a:r>
              <a:rPr lang="es-ES" sz="1000" b="1" dirty="0" err="1">
                <a:solidFill>
                  <a:schemeClr val="bg1">
                    <a:lumMod val="75000"/>
                    <a:lumOff val="25000"/>
                  </a:schemeClr>
                </a:solidFill>
                <a:effectLst>
                  <a:outerShdw blurRad="38100" dist="38100" dir="2700000" algn="tl">
                    <a:srgbClr val="000000">
                      <a:alpha val="43137"/>
                    </a:srgbClr>
                  </a:outerShdw>
                </a:effectLst>
              </a:rPr>
              <a:t>asset</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item</a:t>
            </a:r>
            <a:r>
              <a:rPr lang="es-ES" sz="1000" b="1" dirty="0">
                <a:solidFill>
                  <a:schemeClr val="bg1">
                    <a:lumMod val="75000"/>
                    <a:lumOff val="25000"/>
                  </a:schemeClr>
                </a:solidFill>
                <a:effectLst>
                  <a:outerShdw blurRad="38100" dist="38100" dir="2700000" algn="tl">
                    <a:srgbClr val="000000">
                      <a:alpha val="43137"/>
                    </a:srgbClr>
                  </a:outerShdw>
                </a:effectLst>
              </a:rPr>
              <a:t> id=“</a:t>
            </a:r>
            <a:r>
              <a:rPr lang="es-ES" sz="1000" b="1" dirty="0" err="1">
                <a:solidFill>
                  <a:schemeClr val="bg1">
                    <a:lumMod val="75000"/>
                    <a:lumOff val="25000"/>
                  </a:schemeClr>
                </a:solidFill>
                <a:effectLst>
                  <a:outerShdw blurRad="38100" dist="38100" dir="2700000" algn="tl">
                    <a:srgbClr val="000000">
                      <a:alpha val="43137"/>
                    </a:srgbClr>
                  </a:outerShdw>
                </a:effectLst>
              </a:rPr>
              <a:t>beetle-obj</a:t>
            </a:r>
            <a:r>
              <a:rPr lang="es-ES" sz="1000" b="1" dirty="0">
                <a:solidFill>
                  <a:schemeClr val="bg1">
                    <a:lumMod val="75000"/>
                    <a:lumOff val="25000"/>
                  </a:schemeClr>
                </a:solidFill>
                <a:effectLst>
                  <a:outerShdw blurRad="38100" dist="38100" dir="2700000" algn="tl">
                    <a:srgbClr val="000000">
                      <a:alpha val="43137"/>
                    </a:srgbClr>
                  </a:outerShdw>
                </a:effectLst>
              </a:rPr>
              <a:t>" </a:t>
            </a:r>
            <a:r>
              <a:rPr lang="es-ES" sz="1000" b="1" dirty="0" err="1">
                <a:solidFill>
                  <a:schemeClr val="bg1">
                    <a:lumMod val="75000"/>
                    <a:lumOff val="25000"/>
                  </a:schemeClr>
                </a:solidFill>
                <a:effectLst>
                  <a:outerShdw blurRad="38100" dist="38100" dir="2700000" algn="tl">
                    <a:srgbClr val="000000">
                      <a:alpha val="43137"/>
                    </a:srgbClr>
                  </a:outerShdw>
                </a:effectLst>
              </a:rPr>
              <a:t>src</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models</a:t>
            </a:r>
            <a:r>
              <a:rPr lang="es-ES" sz="1000" b="1" dirty="0">
                <a:solidFill>
                  <a:schemeClr val="bg1">
                    <a:lumMod val="75000"/>
                    <a:lumOff val="25000"/>
                  </a:schemeClr>
                </a:solidFill>
                <a:effectLst>
                  <a:outerShdw blurRad="38100" dist="38100" dir="2700000" algn="tl">
                    <a:srgbClr val="000000">
                      <a:alpha val="43137"/>
                    </a:srgbClr>
                  </a:outerShdw>
                </a:effectLst>
              </a:rPr>
              <a:t>/mi_objeto.obj"&gt;&lt;/a-</a:t>
            </a:r>
            <a:r>
              <a:rPr lang="es-ES" sz="1000" b="1" dirty="0" err="1">
                <a:solidFill>
                  <a:schemeClr val="bg1">
                    <a:lumMod val="75000"/>
                    <a:lumOff val="25000"/>
                  </a:schemeClr>
                </a:solidFill>
                <a:effectLst>
                  <a:outerShdw blurRad="38100" dist="38100" dir="2700000" algn="tl">
                    <a:srgbClr val="000000">
                      <a:alpha val="43137"/>
                    </a:srgbClr>
                  </a:outerShdw>
                </a:effectLst>
              </a:rPr>
              <a:t>asset</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item</a:t>
            </a:r>
            <a:r>
              <a:rPr lang="es-ES" sz="1000" b="1" dirty="0">
                <a:solidFill>
                  <a:schemeClr val="bg1">
                    <a:lumMod val="75000"/>
                    <a:lumOff val="25000"/>
                  </a:schemeClr>
                </a:solidFill>
                <a:effectLst>
                  <a:outerShdw blurRad="38100" dist="38100" dir="2700000" algn="tl">
                    <a:srgbClr val="000000">
                      <a:alpha val="43137"/>
                    </a:srgbClr>
                  </a:outerShdw>
                </a:effectLst>
              </a:rPr>
              <a:t>&gt;</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                &lt;a-</a:t>
            </a:r>
            <a:r>
              <a:rPr lang="es-ES" sz="1000" b="1" dirty="0" err="1">
                <a:solidFill>
                  <a:schemeClr val="bg1">
                    <a:lumMod val="75000"/>
                    <a:lumOff val="25000"/>
                  </a:schemeClr>
                </a:solidFill>
                <a:effectLst>
                  <a:outerShdw blurRad="38100" dist="38100" dir="2700000" algn="tl">
                    <a:srgbClr val="000000">
                      <a:alpha val="43137"/>
                    </a:srgbClr>
                  </a:outerShdw>
                </a:effectLst>
              </a:rPr>
              <a:t>asset</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item</a:t>
            </a:r>
            <a:r>
              <a:rPr lang="es-ES" sz="1000" b="1" dirty="0">
                <a:solidFill>
                  <a:schemeClr val="bg1">
                    <a:lumMod val="75000"/>
                    <a:lumOff val="25000"/>
                  </a:schemeClr>
                </a:solidFill>
                <a:effectLst>
                  <a:outerShdw blurRad="38100" dist="38100" dir="2700000" algn="tl">
                    <a:srgbClr val="000000">
                      <a:alpha val="43137"/>
                    </a:srgbClr>
                  </a:outerShdw>
                </a:effectLst>
              </a:rPr>
              <a:t> id=“</a:t>
            </a:r>
            <a:r>
              <a:rPr lang="es-ES" sz="1000" b="1" dirty="0" err="1">
                <a:solidFill>
                  <a:schemeClr val="bg1">
                    <a:lumMod val="75000"/>
                    <a:lumOff val="25000"/>
                  </a:schemeClr>
                </a:solidFill>
                <a:effectLst>
                  <a:outerShdw blurRad="38100" dist="38100" dir="2700000" algn="tl">
                    <a:srgbClr val="000000">
                      <a:alpha val="43137"/>
                    </a:srgbClr>
                  </a:outerShdw>
                </a:effectLst>
              </a:rPr>
              <a:t>beetle-mtl</a:t>
            </a:r>
            <a:r>
              <a:rPr lang="es-ES" sz="1000" b="1" dirty="0">
                <a:solidFill>
                  <a:schemeClr val="bg1">
                    <a:lumMod val="75000"/>
                    <a:lumOff val="25000"/>
                  </a:schemeClr>
                </a:solidFill>
                <a:effectLst>
                  <a:outerShdw blurRad="38100" dist="38100" dir="2700000" algn="tl">
                    <a:srgbClr val="000000">
                      <a:alpha val="43137"/>
                    </a:srgbClr>
                  </a:outerShdw>
                </a:effectLst>
              </a:rPr>
              <a:t>" </a:t>
            </a:r>
            <a:r>
              <a:rPr lang="es-ES" sz="1000" b="1" dirty="0" err="1">
                <a:solidFill>
                  <a:schemeClr val="bg1">
                    <a:lumMod val="75000"/>
                    <a:lumOff val="25000"/>
                  </a:schemeClr>
                </a:solidFill>
                <a:effectLst>
                  <a:outerShdw blurRad="38100" dist="38100" dir="2700000" algn="tl">
                    <a:srgbClr val="000000">
                      <a:alpha val="43137"/>
                    </a:srgbClr>
                  </a:outerShdw>
                </a:effectLst>
              </a:rPr>
              <a:t>src</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models</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mi_objeto.mtl</a:t>
            </a:r>
            <a:r>
              <a:rPr lang="es-ES" sz="1000" b="1" dirty="0">
                <a:solidFill>
                  <a:schemeClr val="bg1">
                    <a:lumMod val="75000"/>
                    <a:lumOff val="25000"/>
                  </a:schemeClr>
                </a:solidFill>
                <a:effectLst>
                  <a:outerShdw blurRad="38100" dist="38100" dir="2700000" algn="tl">
                    <a:srgbClr val="000000">
                      <a:alpha val="43137"/>
                    </a:srgbClr>
                  </a:outerShdw>
                </a:effectLst>
              </a:rPr>
              <a:t>"&gt;&lt;/a-</a:t>
            </a:r>
            <a:r>
              <a:rPr lang="es-ES" sz="1000" b="1" dirty="0" err="1">
                <a:solidFill>
                  <a:schemeClr val="bg1">
                    <a:lumMod val="75000"/>
                    <a:lumOff val="25000"/>
                  </a:schemeClr>
                </a:solidFill>
                <a:effectLst>
                  <a:outerShdw blurRad="38100" dist="38100" dir="2700000" algn="tl">
                    <a:srgbClr val="000000">
                      <a:alpha val="43137"/>
                    </a:srgbClr>
                  </a:outerShdw>
                </a:effectLst>
              </a:rPr>
              <a:t>asset</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item</a:t>
            </a:r>
            <a:r>
              <a:rPr lang="es-ES" sz="1000" b="1" dirty="0">
                <a:solidFill>
                  <a:schemeClr val="bg1">
                    <a:lumMod val="75000"/>
                    <a:lumOff val="25000"/>
                  </a:schemeClr>
                </a:solidFill>
                <a:effectLst>
                  <a:outerShdw blurRad="38100" dist="38100" dir="2700000" algn="tl">
                    <a:srgbClr val="000000">
                      <a:alpha val="43137"/>
                    </a:srgbClr>
                  </a:outerShdw>
                </a:effectLst>
              </a:rPr>
              <a:t>&gt;</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	   &lt;</a:t>
            </a:r>
            <a:r>
              <a:rPr lang="es-ES" sz="1000" b="1" dirty="0" err="1">
                <a:solidFill>
                  <a:schemeClr val="bg1">
                    <a:lumMod val="75000"/>
                    <a:lumOff val="25000"/>
                  </a:schemeClr>
                </a:solidFill>
                <a:effectLst>
                  <a:outerShdw blurRad="38100" dist="38100" dir="2700000" algn="tl">
                    <a:srgbClr val="000000">
                      <a:alpha val="43137"/>
                    </a:srgbClr>
                  </a:outerShdw>
                </a:effectLst>
              </a:rPr>
              <a:t>img</a:t>
            </a:r>
            <a:r>
              <a:rPr lang="es-ES" sz="1000" b="1" dirty="0">
                <a:solidFill>
                  <a:schemeClr val="bg1">
                    <a:lumMod val="75000"/>
                    <a:lumOff val="25000"/>
                  </a:schemeClr>
                </a:solidFill>
                <a:effectLst>
                  <a:outerShdw blurRad="38100" dist="38100" dir="2700000" algn="tl">
                    <a:srgbClr val="000000">
                      <a:alpha val="43137"/>
                    </a:srgbClr>
                  </a:outerShdw>
                </a:effectLst>
              </a:rPr>
              <a:t> id=“</a:t>
            </a:r>
            <a:r>
              <a:rPr lang="es-ES" sz="1000" b="1" dirty="0" err="1">
                <a:solidFill>
                  <a:schemeClr val="bg1">
                    <a:lumMod val="75000"/>
                    <a:lumOff val="25000"/>
                  </a:schemeClr>
                </a:solidFill>
                <a:effectLst>
                  <a:outerShdw blurRad="38100" dist="38100" dir="2700000" algn="tl">
                    <a:srgbClr val="000000">
                      <a:alpha val="43137"/>
                    </a:srgbClr>
                  </a:outerShdw>
                </a:effectLst>
              </a:rPr>
              <a:t>beetle-texture</a:t>
            </a:r>
            <a:r>
              <a:rPr lang="es-ES" sz="1000" b="1" dirty="0">
                <a:solidFill>
                  <a:schemeClr val="bg1">
                    <a:lumMod val="75000"/>
                    <a:lumOff val="25000"/>
                  </a:schemeClr>
                </a:solidFill>
                <a:effectLst>
                  <a:outerShdw blurRad="38100" dist="38100" dir="2700000" algn="tl">
                    <a:srgbClr val="000000">
                      <a:alpha val="43137"/>
                    </a:srgbClr>
                  </a:outerShdw>
                </a:effectLst>
              </a:rPr>
              <a:t>" </a:t>
            </a:r>
            <a:r>
              <a:rPr lang="es-ES" sz="1000" b="1" dirty="0" err="1">
                <a:solidFill>
                  <a:schemeClr val="bg1">
                    <a:lumMod val="75000"/>
                    <a:lumOff val="25000"/>
                  </a:schemeClr>
                </a:solidFill>
                <a:effectLst>
                  <a:outerShdw blurRad="38100" dist="38100" dir="2700000" algn="tl">
                    <a:srgbClr val="000000">
                      <a:alpha val="43137"/>
                    </a:srgbClr>
                  </a:outerShdw>
                </a:effectLst>
              </a:rPr>
              <a:t>src</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img</a:t>
            </a:r>
            <a:r>
              <a:rPr lang="es-ES" sz="1000" b="1" dirty="0">
                <a:solidFill>
                  <a:schemeClr val="bg1">
                    <a:lumMod val="75000"/>
                    <a:lumOff val="25000"/>
                  </a:schemeClr>
                </a:solidFill>
                <a:effectLst>
                  <a:outerShdw blurRad="38100" dist="38100" dir="2700000" algn="tl">
                    <a:srgbClr val="000000">
                      <a:alpha val="43137"/>
                    </a:srgbClr>
                  </a:outerShdw>
                </a:effectLst>
              </a:rPr>
              <a:t>/wood.jpg"&gt;</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&lt;/a-</a:t>
            </a:r>
            <a:r>
              <a:rPr lang="es-ES" sz="1000" b="1" dirty="0" err="1">
                <a:solidFill>
                  <a:schemeClr val="bg1">
                    <a:lumMod val="75000"/>
                    <a:lumOff val="25000"/>
                  </a:schemeClr>
                </a:solidFill>
                <a:effectLst>
                  <a:outerShdw blurRad="38100" dist="38100" dir="2700000" algn="tl">
                    <a:srgbClr val="000000">
                      <a:alpha val="43137"/>
                    </a:srgbClr>
                  </a:outerShdw>
                </a:effectLst>
              </a:rPr>
              <a:t>assets</a:t>
            </a:r>
            <a:r>
              <a:rPr lang="es-ES" sz="1000" b="1" dirty="0">
                <a:solidFill>
                  <a:schemeClr val="bg1">
                    <a:lumMod val="75000"/>
                    <a:lumOff val="25000"/>
                  </a:schemeClr>
                </a:solidFill>
                <a:effectLst>
                  <a:outerShdw blurRad="38100" dist="38100" dir="2700000" algn="tl">
                    <a:srgbClr val="000000">
                      <a:alpha val="43137"/>
                    </a:srgbClr>
                  </a:outerShdw>
                </a:effectLst>
              </a:rPr>
              <a:t>&gt;</a:t>
            </a:r>
          </a:p>
          <a:p>
            <a:pPr marL="1257300" lvl="2" indent="-342900">
              <a:buFont typeface="+mj-lt"/>
              <a:buAutoNum type="arabicPeriod"/>
            </a:pPr>
            <a:r>
              <a:rPr lang="es-ES" sz="1200" dirty="0"/>
              <a:t>Se invocan el </a:t>
            </a:r>
            <a:r>
              <a:rPr lang="es-ES" sz="1200" b="1" dirty="0"/>
              <a:t>.</a:t>
            </a:r>
            <a:r>
              <a:rPr lang="es-ES" sz="1200" b="1" dirty="0" err="1"/>
              <a:t>obj</a:t>
            </a:r>
            <a:r>
              <a:rPr lang="es-ES" sz="1200" dirty="0"/>
              <a:t>, </a:t>
            </a:r>
            <a:r>
              <a:rPr lang="es-ES" sz="1200" b="1" dirty="0"/>
              <a:t>.</a:t>
            </a:r>
            <a:r>
              <a:rPr lang="es-ES" sz="1200" b="1" dirty="0" err="1"/>
              <a:t>mtl</a:t>
            </a:r>
            <a:r>
              <a:rPr lang="es-ES" sz="1200" dirty="0"/>
              <a:t>, y la </a:t>
            </a:r>
            <a:r>
              <a:rPr lang="es-ES" sz="1200" b="1" dirty="0"/>
              <a:t>textura</a:t>
            </a:r>
            <a:r>
              <a:rPr lang="es-ES" sz="1200" dirty="0"/>
              <a:t>. Para la textura vale cualquier </a:t>
            </a:r>
            <a:r>
              <a:rPr lang="es-ES" sz="1200" b="1" dirty="0"/>
              <a:t>.</a:t>
            </a:r>
            <a:r>
              <a:rPr lang="es-ES" sz="1200" b="1" dirty="0" err="1"/>
              <a:t>jpg</a:t>
            </a:r>
            <a:r>
              <a:rPr lang="es-ES" sz="1200" dirty="0"/>
              <a:t>, es recomendable que se trate de algún tipo de imagen que sea una textura, una buena web para obtener una de forma gratuita es </a:t>
            </a:r>
            <a:r>
              <a:rPr lang="es-ES" sz="1200" dirty="0">
                <a:hlinkClick r:id="rId2"/>
              </a:rPr>
              <a:t>pixabay</a:t>
            </a:r>
            <a:r>
              <a:rPr lang="es-ES" sz="1200" dirty="0"/>
              <a:t>. En la propiedad </a:t>
            </a:r>
            <a:r>
              <a:rPr lang="es-ES" sz="1200" u="sng" dirty="0" err="1"/>
              <a:t>src</a:t>
            </a:r>
            <a:r>
              <a:rPr lang="es-ES" sz="1200" dirty="0"/>
              <a:t> se indica la ruta de cada archivo a importar.</a:t>
            </a:r>
          </a:p>
          <a:p>
            <a:pPr marL="1371600" lvl="3" indent="0">
              <a:buNone/>
            </a:pPr>
            <a:r>
              <a:rPr lang="es-ES" sz="1100" b="1" dirty="0">
                <a:solidFill>
                  <a:schemeClr val="bg1">
                    <a:lumMod val="85000"/>
                    <a:lumOff val="15000"/>
                  </a:schemeClr>
                </a:solidFill>
                <a:effectLst>
                  <a:outerShdw blurRad="38100" dist="38100" dir="2700000" algn="tl">
                    <a:srgbClr val="000000">
                      <a:alpha val="43137"/>
                    </a:srgbClr>
                  </a:outerShdw>
                </a:effectLst>
              </a:rPr>
              <a:t>&lt;a-</a:t>
            </a:r>
            <a:r>
              <a:rPr lang="es-ES" sz="1100" b="1" dirty="0" err="1">
                <a:solidFill>
                  <a:schemeClr val="bg1">
                    <a:lumMod val="85000"/>
                    <a:lumOff val="15000"/>
                  </a:schemeClr>
                </a:solidFill>
                <a:effectLst>
                  <a:outerShdw blurRad="38100" dist="38100" dir="2700000" algn="tl">
                    <a:srgbClr val="000000">
                      <a:alpha val="43137"/>
                    </a:srgbClr>
                  </a:outerShdw>
                </a:effectLst>
              </a:rPr>
              <a:t>entity</a:t>
            </a:r>
            <a:r>
              <a:rPr lang="es-ES" sz="1100" b="1" dirty="0">
                <a:solidFill>
                  <a:schemeClr val="bg1">
                    <a:lumMod val="85000"/>
                    <a:lumOff val="15000"/>
                  </a:schemeClr>
                </a:solidFill>
                <a:effectLst>
                  <a:outerShdw blurRad="38100" dist="38100" dir="2700000" algn="tl">
                    <a:srgbClr val="000000">
                      <a:alpha val="43137"/>
                    </a:srgbClr>
                  </a:outerShdw>
                </a:effectLst>
              </a:rPr>
              <a:t> </a:t>
            </a:r>
            <a:r>
              <a:rPr lang="es-ES" sz="1100" b="1" dirty="0" err="1">
                <a:solidFill>
                  <a:schemeClr val="bg1">
                    <a:lumMod val="85000"/>
                    <a:lumOff val="15000"/>
                  </a:schemeClr>
                </a:solidFill>
                <a:effectLst>
                  <a:outerShdw blurRad="38100" dist="38100" dir="2700000" algn="tl">
                    <a:srgbClr val="000000">
                      <a:alpha val="43137"/>
                    </a:srgbClr>
                  </a:outerShdw>
                </a:effectLst>
              </a:rPr>
              <a:t>obj-model</a:t>
            </a:r>
            <a:r>
              <a:rPr lang="es-ES" sz="1100" b="1" dirty="0">
                <a:solidFill>
                  <a:schemeClr val="bg1">
                    <a:lumMod val="85000"/>
                    <a:lumOff val="15000"/>
                  </a:schemeClr>
                </a:solidFill>
                <a:effectLst>
                  <a:outerShdw blurRad="38100" dist="38100" dir="2700000" algn="tl">
                    <a:srgbClr val="000000">
                      <a:alpha val="43137"/>
                    </a:srgbClr>
                  </a:outerShdw>
                </a:effectLst>
              </a:rPr>
              <a:t>="</a:t>
            </a:r>
            <a:r>
              <a:rPr lang="es-ES" sz="1100" b="1" dirty="0" err="1">
                <a:solidFill>
                  <a:schemeClr val="bg1">
                    <a:lumMod val="85000"/>
                    <a:lumOff val="15000"/>
                  </a:schemeClr>
                </a:solidFill>
                <a:effectLst>
                  <a:outerShdw blurRad="38100" dist="38100" dir="2700000" algn="tl">
                    <a:srgbClr val="000000">
                      <a:alpha val="43137"/>
                    </a:srgbClr>
                  </a:outerShdw>
                </a:effectLst>
              </a:rPr>
              <a:t>obj</a:t>
            </a:r>
            <a:r>
              <a:rPr lang="es-ES" sz="1100" b="1" dirty="0">
                <a:solidFill>
                  <a:schemeClr val="bg1">
                    <a:lumMod val="85000"/>
                    <a:lumOff val="15000"/>
                  </a:schemeClr>
                </a:solidFill>
                <a:effectLst>
                  <a:outerShdw blurRad="38100" dist="38100" dir="2700000" algn="tl">
                    <a:srgbClr val="000000">
                      <a:alpha val="43137"/>
                    </a:srgbClr>
                  </a:outerShdw>
                </a:effectLst>
              </a:rPr>
              <a:t>: #</a:t>
            </a:r>
            <a:r>
              <a:rPr lang="es-ES" sz="1100" b="1" dirty="0" err="1">
                <a:solidFill>
                  <a:schemeClr val="bg1">
                    <a:lumMod val="85000"/>
                    <a:lumOff val="15000"/>
                  </a:schemeClr>
                </a:solidFill>
                <a:effectLst>
                  <a:outerShdw blurRad="38100" dist="38100" dir="2700000" algn="tl">
                    <a:srgbClr val="000000">
                      <a:alpha val="43137"/>
                    </a:srgbClr>
                  </a:outerShdw>
                </a:effectLst>
              </a:rPr>
              <a:t>beetle-obj</a:t>
            </a:r>
            <a:r>
              <a:rPr lang="es-ES" sz="1100" b="1" dirty="0">
                <a:solidFill>
                  <a:schemeClr val="bg1">
                    <a:lumMod val="85000"/>
                    <a:lumOff val="15000"/>
                  </a:schemeClr>
                </a:solidFill>
                <a:effectLst>
                  <a:outerShdw blurRad="38100" dist="38100" dir="2700000" algn="tl">
                    <a:srgbClr val="000000">
                      <a:alpha val="43137"/>
                    </a:srgbClr>
                  </a:outerShdw>
                </a:effectLst>
              </a:rPr>
              <a:t>" </a:t>
            </a:r>
            <a:r>
              <a:rPr lang="es-ES" sz="1100" b="1" dirty="0" err="1">
                <a:solidFill>
                  <a:schemeClr val="bg1">
                    <a:lumMod val="85000"/>
                    <a:lumOff val="15000"/>
                  </a:schemeClr>
                </a:solidFill>
                <a:effectLst>
                  <a:outerShdw blurRad="38100" dist="38100" dir="2700000" algn="tl">
                    <a:srgbClr val="000000">
                      <a:alpha val="43137"/>
                    </a:srgbClr>
                  </a:outerShdw>
                </a:effectLst>
              </a:rPr>
              <a:t>mtl</a:t>
            </a:r>
            <a:r>
              <a:rPr lang="es-ES" sz="1100" b="1" dirty="0">
                <a:solidFill>
                  <a:schemeClr val="bg1">
                    <a:lumMod val="85000"/>
                    <a:lumOff val="15000"/>
                  </a:schemeClr>
                </a:solidFill>
                <a:effectLst>
                  <a:outerShdw blurRad="38100" dist="38100" dir="2700000" algn="tl">
                    <a:srgbClr val="000000">
                      <a:alpha val="43137"/>
                    </a:srgbClr>
                  </a:outerShdw>
                </a:effectLst>
              </a:rPr>
              <a:t>="#</a:t>
            </a:r>
            <a:r>
              <a:rPr lang="es-ES" sz="1100" b="1" dirty="0" err="1">
                <a:solidFill>
                  <a:schemeClr val="bg1">
                    <a:lumMod val="85000"/>
                    <a:lumOff val="15000"/>
                  </a:schemeClr>
                </a:solidFill>
                <a:effectLst>
                  <a:outerShdw blurRad="38100" dist="38100" dir="2700000" algn="tl">
                    <a:srgbClr val="000000">
                      <a:alpha val="43137"/>
                    </a:srgbClr>
                  </a:outerShdw>
                </a:effectLst>
              </a:rPr>
              <a:t>beetle-mtl</a:t>
            </a:r>
            <a:r>
              <a:rPr lang="es-ES" sz="1100" b="1" dirty="0">
                <a:solidFill>
                  <a:schemeClr val="bg1">
                    <a:lumMod val="85000"/>
                    <a:lumOff val="15000"/>
                  </a:schemeClr>
                </a:solidFill>
                <a:effectLst>
                  <a:outerShdw blurRad="38100" dist="38100" dir="2700000" algn="tl">
                    <a:srgbClr val="000000">
                      <a:alpha val="43137"/>
                    </a:srgbClr>
                  </a:outerShdw>
                </a:effectLst>
              </a:rPr>
              <a:t>" material="</a:t>
            </a:r>
            <a:r>
              <a:rPr lang="es-ES" sz="1100" b="1" dirty="0" err="1">
                <a:solidFill>
                  <a:schemeClr val="bg1">
                    <a:lumMod val="85000"/>
                    <a:lumOff val="15000"/>
                  </a:schemeClr>
                </a:solidFill>
                <a:effectLst>
                  <a:outerShdw blurRad="38100" dist="38100" dir="2700000" algn="tl">
                    <a:srgbClr val="000000">
                      <a:alpha val="43137"/>
                    </a:srgbClr>
                  </a:outerShdw>
                </a:effectLst>
              </a:rPr>
              <a:t>src</a:t>
            </a:r>
            <a:r>
              <a:rPr lang="es-ES" sz="1100" b="1" dirty="0">
                <a:solidFill>
                  <a:schemeClr val="bg1">
                    <a:lumMod val="85000"/>
                    <a:lumOff val="15000"/>
                  </a:schemeClr>
                </a:solidFill>
                <a:effectLst>
                  <a:outerShdw blurRad="38100" dist="38100" dir="2700000" algn="tl">
                    <a:srgbClr val="000000">
                      <a:alpha val="43137"/>
                    </a:srgbClr>
                  </a:outerShdw>
                </a:effectLst>
              </a:rPr>
              <a:t>: #</a:t>
            </a:r>
            <a:r>
              <a:rPr lang="es-ES" sz="1100" b="1" dirty="0" err="1">
                <a:solidFill>
                  <a:schemeClr val="bg1">
                    <a:lumMod val="85000"/>
                    <a:lumOff val="15000"/>
                  </a:schemeClr>
                </a:solidFill>
                <a:effectLst>
                  <a:outerShdw blurRad="38100" dist="38100" dir="2700000" algn="tl">
                    <a:srgbClr val="000000">
                      <a:alpha val="43137"/>
                    </a:srgbClr>
                  </a:outerShdw>
                </a:effectLst>
              </a:rPr>
              <a:t>beetle-texture</a:t>
            </a:r>
            <a:r>
              <a:rPr lang="es-ES" sz="1100" b="1" dirty="0">
                <a:solidFill>
                  <a:schemeClr val="bg1">
                    <a:lumMod val="85000"/>
                    <a:lumOff val="15000"/>
                  </a:schemeClr>
                </a:solidFill>
                <a:effectLst>
                  <a:outerShdw blurRad="38100" dist="38100" dir="2700000" algn="tl">
                    <a:srgbClr val="000000">
                      <a:alpha val="43137"/>
                    </a:srgbClr>
                  </a:outerShdw>
                </a:effectLst>
              </a:rPr>
              <a:t>"&gt;    &lt;/a-</a:t>
            </a:r>
            <a:r>
              <a:rPr lang="es-ES" sz="1100" b="1" dirty="0" err="1">
                <a:solidFill>
                  <a:schemeClr val="bg1">
                    <a:lumMod val="85000"/>
                    <a:lumOff val="15000"/>
                  </a:schemeClr>
                </a:solidFill>
                <a:effectLst>
                  <a:outerShdw blurRad="38100" dist="38100" dir="2700000" algn="tl">
                    <a:srgbClr val="000000">
                      <a:alpha val="43137"/>
                    </a:srgbClr>
                  </a:outerShdw>
                </a:effectLst>
              </a:rPr>
              <a:t>entity</a:t>
            </a:r>
            <a:r>
              <a:rPr lang="es-ES" sz="1100" b="1" dirty="0">
                <a:solidFill>
                  <a:schemeClr val="bg1">
                    <a:lumMod val="85000"/>
                    <a:lumOff val="15000"/>
                  </a:schemeClr>
                </a:solidFill>
                <a:effectLst>
                  <a:outerShdw blurRad="38100" dist="38100" dir="2700000" algn="tl">
                    <a:srgbClr val="000000">
                      <a:alpha val="43137"/>
                    </a:srgbClr>
                  </a:outerShdw>
                </a:effectLst>
              </a:rPr>
              <a:t>&gt;</a:t>
            </a:r>
            <a:endParaRPr lang="es-ES" dirty="0">
              <a:solidFill>
                <a:schemeClr val="bg1">
                  <a:lumMod val="85000"/>
                  <a:lumOff val="15000"/>
                </a:schemeClr>
              </a:solidFill>
            </a:endParaRPr>
          </a:p>
        </p:txBody>
      </p:sp>
    </p:spTree>
    <p:extLst>
      <p:ext uri="{BB962C8B-B14F-4D97-AF65-F5344CB8AC3E}">
        <p14:creationId xmlns:p14="http://schemas.microsoft.com/office/powerpoint/2010/main" val="405070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4079-5B46-42FA-BF68-2D5275FCA62D}"/>
              </a:ext>
            </a:extLst>
          </p:cNvPr>
          <p:cNvSpPr>
            <a:spLocks noGrp="1"/>
          </p:cNvSpPr>
          <p:nvPr>
            <p:ph type="title"/>
          </p:nvPr>
        </p:nvSpPr>
        <p:spPr>
          <a:xfrm>
            <a:off x="1141413" y="618518"/>
            <a:ext cx="9905998" cy="1478570"/>
          </a:xfrm>
        </p:spPr>
        <p:txBody>
          <a:bodyPr/>
          <a:lstStyle/>
          <a:p>
            <a:r>
              <a:rPr lang="es-ES" dirty="0"/>
              <a:t>Módulos </a:t>
            </a:r>
            <a:r>
              <a:rPr lang="es-ES" dirty="0" err="1"/>
              <a:t>Javascript</a:t>
            </a:r>
            <a:r>
              <a:rPr lang="es-ES" dirty="0"/>
              <a:t> y animación</a:t>
            </a:r>
          </a:p>
        </p:txBody>
      </p:sp>
      <p:sp>
        <p:nvSpPr>
          <p:cNvPr id="3" name="Content Placeholder 2">
            <a:extLst>
              <a:ext uri="{FF2B5EF4-FFF2-40B4-BE49-F238E27FC236}">
                <a16:creationId xmlns:a16="http://schemas.microsoft.com/office/drawing/2014/main" id="{851EA465-0869-4254-9F59-E9F1129FC853}"/>
              </a:ext>
            </a:extLst>
          </p:cNvPr>
          <p:cNvSpPr>
            <a:spLocks noGrp="1"/>
          </p:cNvSpPr>
          <p:nvPr>
            <p:ph idx="1"/>
          </p:nvPr>
        </p:nvSpPr>
        <p:spPr>
          <a:xfrm>
            <a:off x="1141412" y="1899868"/>
            <a:ext cx="9905999" cy="4339614"/>
          </a:xfrm>
        </p:spPr>
        <p:txBody>
          <a:bodyPr>
            <a:normAutofit fontScale="92500" lnSpcReduction="20000"/>
          </a:bodyPr>
          <a:lstStyle/>
          <a:p>
            <a:r>
              <a:rPr lang="es-ES" sz="1600" dirty="0"/>
              <a:t>A-</a:t>
            </a:r>
            <a:r>
              <a:rPr lang="es-ES" sz="1600" dirty="0" err="1"/>
              <a:t>Frame</a:t>
            </a:r>
            <a:r>
              <a:rPr lang="es-ES" sz="1600" dirty="0"/>
              <a:t> nos permite añadir algo de animación básica a nuestro objeto, gracias a la importación de paquetes en JavaScript. El ejemplo expuesto aquí consigue aportarle una animación al objeto que consiste en una rotación al hacer </a:t>
            </a:r>
            <a:r>
              <a:rPr lang="es-ES" sz="1600" dirty="0" err="1"/>
              <a:t>click</a:t>
            </a:r>
            <a:r>
              <a:rPr lang="es-ES" sz="1600" dirty="0"/>
              <a:t> sobre él, para hacerlo se debe importar el módulo </a:t>
            </a:r>
            <a:r>
              <a:rPr lang="es-ES" sz="1600" dirty="0">
                <a:hlinkClick r:id="rId2"/>
              </a:rPr>
              <a:t>aframe-animation-component</a:t>
            </a:r>
            <a:r>
              <a:rPr lang="es-ES" sz="1600" dirty="0"/>
              <a:t>.</a:t>
            </a:r>
          </a:p>
          <a:p>
            <a:r>
              <a:rPr lang="es-ES" sz="1600" dirty="0"/>
              <a:t>Se importa en la cabecera &lt;head&gt; del documento de la misma forma que se hace con A-</a:t>
            </a:r>
            <a:r>
              <a:rPr lang="es-ES" sz="1600" dirty="0" err="1"/>
              <a:t>Frame</a:t>
            </a:r>
            <a:r>
              <a:rPr lang="es-ES" sz="1600" dirty="0"/>
              <a:t>.</a:t>
            </a:r>
          </a:p>
          <a:p>
            <a:pPr marL="457200" lvl="1" indent="0">
              <a:buNone/>
            </a:pPr>
            <a:r>
              <a:rPr lang="es-ES" sz="1050" b="1" dirty="0">
                <a:solidFill>
                  <a:schemeClr val="bg1">
                    <a:lumMod val="75000"/>
                    <a:lumOff val="25000"/>
                  </a:schemeClr>
                </a:solidFill>
                <a:effectLst>
                  <a:outerShdw blurRad="38100" dist="38100" dir="2700000" algn="tl">
                    <a:srgbClr val="000000">
                      <a:alpha val="43137"/>
                    </a:srgbClr>
                  </a:outerShdw>
                </a:effectLst>
              </a:rPr>
              <a:t>&lt;</a:t>
            </a:r>
            <a:r>
              <a:rPr lang="es-ES" sz="1100" b="1" dirty="0">
                <a:solidFill>
                  <a:schemeClr val="bg1">
                    <a:lumMod val="75000"/>
                    <a:lumOff val="25000"/>
                  </a:schemeClr>
                </a:solidFill>
                <a:effectLst>
                  <a:outerShdw blurRad="38100" dist="38100" dir="2700000" algn="tl">
                    <a:srgbClr val="000000">
                      <a:alpha val="43137"/>
                    </a:srgbClr>
                  </a:outerShdw>
                </a:effectLst>
              </a:rPr>
              <a:t>head&gt;</a:t>
            </a:r>
          </a:p>
          <a:p>
            <a:pPr marL="914400" lvl="2" indent="0">
              <a:buNone/>
            </a:pPr>
            <a:r>
              <a:rPr lang="es-ES" sz="1050" b="1" dirty="0">
                <a:solidFill>
                  <a:schemeClr val="bg1">
                    <a:lumMod val="75000"/>
                    <a:lumOff val="25000"/>
                  </a:schemeClr>
                </a:solidFill>
                <a:effectLst>
                  <a:outerShdw blurRad="38100" dist="38100" dir="2700000" algn="tl">
                    <a:srgbClr val="000000">
                      <a:alpha val="43137"/>
                    </a:srgbClr>
                  </a:outerShdw>
                </a:effectLst>
              </a:rPr>
              <a:t>[…]</a:t>
            </a:r>
          </a:p>
          <a:p>
            <a:pPr marL="914400" lvl="2" indent="0">
              <a:buNone/>
            </a:pPr>
            <a:r>
              <a:rPr lang="es-ES" sz="1050" b="1" dirty="0">
                <a:solidFill>
                  <a:schemeClr val="bg1">
                    <a:lumMod val="75000"/>
                    <a:lumOff val="25000"/>
                  </a:schemeClr>
                </a:solidFill>
                <a:effectLst>
                  <a:outerShdw blurRad="38100" dist="38100" dir="2700000" algn="tl">
                    <a:srgbClr val="000000">
                      <a:alpha val="43137"/>
                    </a:srgbClr>
                  </a:outerShdw>
                </a:effectLst>
              </a:rPr>
              <a:t>&lt;script </a:t>
            </a:r>
            <a:r>
              <a:rPr lang="es-ES" sz="1050" b="1" dirty="0" err="1">
                <a:solidFill>
                  <a:schemeClr val="bg1">
                    <a:lumMod val="75000"/>
                    <a:lumOff val="25000"/>
                  </a:schemeClr>
                </a:solidFill>
                <a:effectLst>
                  <a:outerShdw blurRad="38100" dist="38100" dir="2700000" algn="tl">
                    <a:srgbClr val="000000">
                      <a:alpha val="43137"/>
                    </a:srgbClr>
                  </a:outerShdw>
                </a:effectLst>
              </a:rPr>
              <a:t>src</a:t>
            </a:r>
            <a:r>
              <a:rPr lang="es-ES" sz="1050" b="1" dirty="0">
                <a:solidFill>
                  <a:schemeClr val="bg1">
                    <a:lumMod val="75000"/>
                    <a:lumOff val="25000"/>
                  </a:schemeClr>
                </a:solidFill>
                <a:effectLst>
                  <a:outerShdw blurRad="38100" dist="38100" dir="2700000" algn="tl">
                    <a:srgbClr val="000000">
                      <a:alpha val="43137"/>
                    </a:srgbClr>
                  </a:outerShdw>
                </a:effectLst>
              </a:rPr>
              <a:t>="https://unpkg.com/aframe-animation-component@5.1.2/</a:t>
            </a:r>
            <a:r>
              <a:rPr lang="es-ES" sz="1050" b="1" dirty="0" err="1">
                <a:solidFill>
                  <a:schemeClr val="bg1">
                    <a:lumMod val="75000"/>
                    <a:lumOff val="25000"/>
                  </a:schemeClr>
                </a:solidFill>
                <a:effectLst>
                  <a:outerShdw blurRad="38100" dist="38100" dir="2700000" algn="tl">
                    <a:srgbClr val="000000">
                      <a:alpha val="43137"/>
                    </a:srgbClr>
                  </a:outerShdw>
                </a:effectLst>
              </a:rPr>
              <a:t>dist</a:t>
            </a:r>
            <a:r>
              <a:rPr lang="es-ES" sz="1050" b="1" dirty="0">
                <a:solidFill>
                  <a:schemeClr val="bg1">
                    <a:lumMod val="75000"/>
                    <a:lumOff val="25000"/>
                  </a:schemeClr>
                </a:solidFill>
                <a:effectLst>
                  <a:outerShdw blurRad="38100" dist="38100" dir="2700000" algn="tl">
                    <a:srgbClr val="000000">
                      <a:alpha val="43137"/>
                    </a:srgbClr>
                  </a:outerShdw>
                </a:effectLst>
              </a:rPr>
              <a:t>/aframe-animation-component.min.js"&gt;   &lt;/script&gt;</a:t>
            </a:r>
          </a:p>
          <a:p>
            <a:r>
              <a:rPr lang="es-ES" sz="1650" dirty="0"/>
              <a:t>Para añadir una animación al objeto, se debe indicar el tipo entre las propiedades del objeto, los distintos tipos de animación pueden ser desde cambiar su tamaño (</a:t>
            </a:r>
            <a:r>
              <a:rPr lang="es-ES" sz="1650" dirty="0" err="1"/>
              <a:t>scale</a:t>
            </a:r>
            <a:r>
              <a:rPr lang="es-ES" sz="1650" dirty="0"/>
              <a:t>), mover su posición (position) o  hacer una rotación.</a:t>
            </a:r>
          </a:p>
          <a:p>
            <a:pPr marL="457200" lvl="1" indent="0">
              <a:buNone/>
            </a:pPr>
            <a:r>
              <a:rPr lang="es-ES" sz="1200" b="1" dirty="0">
                <a:solidFill>
                  <a:schemeClr val="bg1">
                    <a:lumMod val="75000"/>
                    <a:lumOff val="25000"/>
                  </a:schemeClr>
                </a:solidFill>
                <a:effectLst>
                  <a:outerShdw blurRad="38100" dist="38100" dir="2700000" algn="tl">
                    <a:srgbClr val="000000">
                      <a:alpha val="43137"/>
                    </a:srgbClr>
                  </a:outerShdw>
                </a:effectLst>
              </a:rPr>
              <a:t>&lt;a-</a:t>
            </a:r>
            <a:r>
              <a:rPr lang="es-ES" sz="1200" b="1" dirty="0" err="1">
                <a:solidFill>
                  <a:schemeClr val="bg1">
                    <a:lumMod val="75000"/>
                    <a:lumOff val="25000"/>
                  </a:schemeClr>
                </a:solidFill>
                <a:effectLst>
                  <a:outerShdw blurRad="38100" dist="38100" dir="2700000" algn="tl">
                    <a:srgbClr val="000000">
                      <a:alpha val="43137"/>
                    </a:srgbClr>
                  </a:outerShdw>
                </a:effectLst>
              </a:rPr>
              <a:t>entity</a:t>
            </a:r>
            <a:r>
              <a:rPr lang="es-ES" sz="1200" b="1" dirty="0">
                <a:solidFill>
                  <a:schemeClr val="bg1">
                    <a:lumMod val="75000"/>
                    <a:lumOff val="25000"/>
                  </a:schemeClr>
                </a:solidFill>
                <a:effectLst>
                  <a:outerShdw blurRad="38100" dist="38100" dir="2700000" algn="tl">
                    <a:srgbClr val="000000">
                      <a:alpha val="43137"/>
                    </a:srgbClr>
                  </a:outerShdw>
                </a:effectLst>
              </a:rPr>
              <a:t> </a:t>
            </a:r>
            <a:r>
              <a:rPr lang="es-ES" sz="1200" b="1" dirty="0" err="1">
                <a:solidFill>
                  <a:schemeClr val="bg1">
                    <a:lumMod val="75000"/>
                    <a:lumOff val="25000"/>
                  </a:schemeClr>
                </a:solidFill>
                <a:effectLst>
                  <a:outerShdw blurRad="38100" dist="38100" dir="2700000" algn="tl">
                    <a:srgbClr val="000000">
                      <a:alpha val="43137"/>
                    </a:srgbClr>
                  </a:outerShdw>
                </a:effectLst>
              </a:rPr>
              <a:t>obj-model</a:t>
            </a:r>
            <a:r>
              <a:rPr lang="es-ES" sz="1200" b="1" dirty="0">
                <a:solidFill>
                  <a:schemeClr val="bg1">
                    <a:lumMod val="75000"/>
                    <a:lumOff val="25000"/>
                  </a:schemeClr>
                </a:solidFill>
                <a:effectLst>
                  <a:outerShdw blurRad="38100" dist="38100" dir="2700000" algn="tl">
                    <a:srgbClr val="000000">
                      <a:alpha val="43137"/>
                    </a:srgbClr>
                  </a:outerShdw>
                </a:effectLst>
              </a:rPr>
              <a:t>="</a:t>
            </a:r>
            <a:r>
              <a:rPr lang="es-ES" sz="1200" b="1" dirty="0" err="1">
                <a:solidFill>
                  <a:schemeClr val="bg1">
                    <a:lumMod val="75000"/>
                    <a:lumOff val="25000"/>
                  </a:schemeClr>
                </a:solidFill>
                <a:effectLst>
                  <a:outerShdw blurRad="38100" dist="38100" dir="2700000" algn="tl">
                    <a:srgbClr val="000000">
                      <a:alpha val="43137"/>
                    </a:srgbClr>
                  </a:outerShdw>
                </a:effectLst>
              </a:rPr>
              <a:t>obj</a:t>
            </a:r>
            <a:r>
              <a:rPr lang="es-ES" sz="1200" b="1" dirty="0">
                <a:solidFill>
                  <a:schemeClr val="bg1">
                    <a:lumMod val="75000"/>
                    <a:lumOff val="25000"/>
                  </a:schemeClr>
                </a:solidFill>
                <a:effectLst>
                  <a:outerShdw blurRad="38100" dist="38100" dir="2700000" algn="tl">
                    <a:srgbClr val="000000">
                      <a:alpha val="43137"/>
                    </a:srgbClr>
                  </a:outerShdw>
                </a:effectLst>
              </a:rPr>
              <a:t>:#cascos-</a:t>
            </a:r>
            <a:r>
              <a:rPr lang="es-ES" sz="1200" b="1" dirty="0" err="1">
                <a:solidFill>
                  <a:schemeClr val="bg1">
                    <a:lumMod val="75000"/>
                    <a:lumOff val="25000"/>
                  </a:schemeClr>
                </a:solidFill>
                <a:effectLst>
                  <a:outerShdw blurRad="38100" dist="38100" dir="2700000" algn="tl">
                    <a:srgbClr val="000000">
                      <a:alpha val="43137"/>
                    </a:srgbClr>
                  </a:outerShdw>
                </a:effectLst>
              </a:rPr>
              <a:t>obj</a:t>
            </a:r>
            <a:r>
              <a:rPr lang="es-ES" sz="1200" b="1" dirty="0">
                <a:solidFill>
                  <a:schemeClr val="bg1">
                    <a:lumMod val="75000"/>
                    <a:lumOff val="25000"/>
                  </a:schemeClr>
                </a:solidFill>
                <a:effectLst>
                  <a:outerShdw blurRad="38100" dist="38100" dir="2700000" algn="tl">
                    <a:srgbClr val="000000">
                      <a:alpha val="43137"/>
                    </a:srgbClr>
                  </a:outerShdw>
                </a:effectLst>
              </a:rPr>
              <a:t>“ </a:t>
            </a:r>
            <a:r>
              <a:rPr lang="es-ES" sz="1200" b="1" dirty="0" err="1">
                <a:solidFill>
                  <a:schemeClr val="bg1">
                    <a:lumMod val="75000"/>
                    <a:lumOff val="25000"/>
                  </a:schemeClr>
                </a:solidFill>
                <a:effectLst>
                  <a:outerShdw blurRad="38100" dist="38100" dir="2700000" algn="tl">
                    <a:srgbClr val="000000">
                      <a:alpha val="43137"/>
                    </a:srgbClr>
                  </a:outerShdw>
                </a:effectLst>
              </a:rPr>
              <a:t>animation</a:t>
            </a:r>
            <a:r>
              <a:rPr lang="es-ES" sz="1200" b="1" dirty="0">
                <a:solidFill>
                  <a:schemeClr val="bg1">
                    <a:lumMod val="75000"/>
                    <a:lumOff val="25000"/>
                  </a:schemeClr>
                </a:solidFill>
                <a:effectLst>
                  <a:outerShdw blurRad="38100" dist="38100" dir="2700000" algn="tl">
                    <a:srgbClr val="000000">
                      <a:alpha val="43137"/>
                    </a:srgbClr>
                  </a:outerShdw>
                </a:effectLst>
              </a:rPr>
              <a:t>="</a:t>
            </a:r>
            <a:r>
              <a:rPr lang="es-ES" sz="1200" b="1" dirty="0" err="1">
                <a:solidFill>
                  <a:schemeClr val="bg1">
                    <a:lumMod val="75000"/>
                    <a:lumOff val="25000"/>
                  </a:schemeClr>
                </a:solidFill>
                <a:effectLst>
                  <a:outerShdw blurRad="38100" dist="38100" dir="2700000" algn="tl">
                    <a:srgbClr val="000000">
                      <a:alpha val="43137"/>
                    </a:srgbClr>
                  </a:outerShdw>
                </a:effectLst>
              </a:rPr>
              <a:t>property</a:t>
            </a:r>
            <a:r>
              <a:rPr lang="es-ES" sz="1200" b="1" dirty="0">
                <a:solidFill>
                  <a:schemeClr val="bg1">
                    <a:lumMod val="75000"/>
                    <a:lumOff val="25000"/>
                  </a:schemeClr>
                </a:solidFill>
                <a:effectLst>
                  <a:outerShdw blurRad="38100" dist="38100" dir="2700000" algn="tl">
                    <a:srgbClr val="000000">
                      <a:alpha val="43137"/>
                    </a:srgbClr>
                  </a:outerShdw>
                </a:effectLst>
              </a:rPr>
              <a:t>: </a:t>
            </a:r>
            <a:r>
              <a:rPr lang="es-ES" sz="1200" b="1" dirty="0" err="1">
                <a:solidFill>
                  <a:schemeClr val="bg1">
                    <a:lumMod val="75000"/>
                    <a:lumOff val="25000"/>
                  </a:schemeClr>
                </a:solidFill>
                <a:effectLst>
                  <a:outerShdw blurRad="38100" dist="38100" dir="2700000" algn="tl">
                    <a:srgbClr val="000000">
                      <a:alpha val="43137"/>
                    </a:srgbClr>
                  </a:outerShdw>
                </a:effectLst>
              </a:rPr>
              <a:t>rotation</a:t>
            </a:r>
            <a:r>
              <a:rPr lang="es-ES" sz="1200" b="1" dirty="0">
                <a:solidFill>
                  <a:schemeClr val="bg1">
                    <a:lumMod val="75000"/>
                    <a:lumOff val="25000"/>
                  </a:schemeClr>
                </a:solidFill>
                <a:effectLst>
                  <a:outerShdw blurRad="38100" dist="38100" dir="2700000" algn="tl">
                    <a:srgbClr val="000000">
                      <a:alpha val="43137"/>
                    </a:srgbClr>
                  </a:outerShdw>
                </a:effectLst>
              </a:rPr>
              <a:t>; </a:t>
            </a:r>
            <a:r>
              <a:rPr lang="es-ES" sz="1200" b="1" dirty="0" err="1">
                <a:solidFill>
                  <a:schemeClr val="bg1">
                    <a:lumMod val="75000"/>
                    <a:lumOff val="25000"/>
                  </a:schemeClr>
                </a:solidFill>
                <a:effectLst>
                  <a:outerShdw blurRad="38100" dist="38100" dir="2700000" algn="tl">
                    <a:srgbClr val="000000">
                      <a:alpha val="43137"/>
                    </a:srgbClr>
                  </a:outerShdw>
                </a:effectLst>
              </a:rPr>
              <a:t>loop</a:t>
            </a:r>
            <a:r>
              <a:rPr lang="es-ES" sz="1200" b="1" dirty="0">
                <a:solidFill>
                  <a:schemeClr val="bg1">
                    <a:lumMod val="75000"/>
                    <a:lumOff val="25000"/>
                  </a:schemeClr>
                </a:solidFill>
                <a:effectLst>
                  <a:outerShdw blurRad="38100" dist="38100" dir="2700000" algn="tl">
                    <a:srgbClr val="000000">
                      <a:alpha val="43137"/>
                    </a:srgbClr>
                  </a:outerShdw>
                </a:effectLst>
              </a:rPr>
              <a:t>: 5; </a:t>
            </a:r>
            <a:r>
              <a:rPr lang="es-ES" sz="1200" b="1" dirty="0" err="1">
                <a:solidFill>
                  <a:schemeClr val="bg1">
                    <a:lumMod val="75000"/>
                    <a:lumOff val="25000"/>
                  </a:schemeClr>
                </a:solidFill>
                <a:effectLst>
                  <a:outerShdw blurRad="38100" dist="38100" dir="2700000" algn="tl">
                    <a:srgbClr val="000000">
                      <a:alpha val="43137"/>
                    </a:srgbClr>
                  </a:outerShdw>
                </a:effectLst>
              </a:rPr>
              <a:t>to</a:t>
            </a:r>
            <a:r>
              <a:rPr lang="es-ES" sz="1200" b="1" dirty="0">
                <a:solidFill>
                  <a:schemeClr val="bg1">
                    <a:lumMod val="75000"/>
                    <a:lumOff val="25000"/>
                  </a:schemeClr>
                </a:solidFill>
                <a:effectLst>
                  <a:outerShdw blurRad="38100" dist="38100" dir="2700000" algn="tl">
                    <a:srgbClr val="000000">
                      <a:alpha val="43137"/>
                    </a:srgbClr>
                  </a:outerShdw>
                </a:effectLst>
              </a:rPr>
              <a:t>: 0 360 0"&gt;     &lt;/a-</a:t>
            </a:r>
            <a:r>
              <a:rPr lang="es-ES" sz="1200" b="1" dirty="0" err="1">
                <a:solidFill>
                  <a:schemeClr val="bg1">
                    <a:lumMod val="75000"/>
                    <a:lumOff val="25000"/>
                  </a:schemeClr>
                </a:solidFill>
                <a:effectLst>
                  <a:outerShdw blurRad="38100" dist="38100" dir="2700000" algn="tl">
                    <a:srgbClr val="000000">
                      <a:alpha val="43137"/>
                    </a:srgbClr>
                  </a:outerShdw>
                </a:effectLst>
              </a:rPr>
              <a:t>entity</a:t>
            </a:r>
            <a:r>
              <a:rPr lang="es-ES" sz="1200" b="1" dirty="0">
                <a:solidFill>
                  <a:schemeClr val="bg1">
                    <a:lumMod val="75000"/>
                    <a:lumOff val="25000"/>
                  </a:schemeClr>
                </a:solidFill>
                <a:effectLst>
                  <a:outerShdw blurRad="38100" dist="38100" dir="2700000" algn="tl">
                    <a:srgbClr val="000000">
                      <a:alpha val="43137"/>
                    </a:srgbClr>
                  </a:outerShdw>
                </a:effectLst>
              </a:rPr>
              <a:t>&gt;</a:t>
            </a:r>
          </a:p>
          <a:p>
            <a:r>
              <a:rPr lang="es-ES" sz="1650" dirty="0"/>
              <a:t>Una buena forma de controlar las animaciones es indicar que la animación empiece cuando se </a:t>
            </a:r>
            <a:r>
              <a:rPr lang="es-ES" sz="1650" dirty="0" err="1"/>
              <a:t>interactue</a:t>
            </a:r>
            <a:r>
              <a:rPr lang="es-ES" sz="1650" dirty="0"/>
              <a:t> con el objeto por ejemplo hacer un </a:t>
            </a:r>
            <a:r>
              <a:rPr lang="es-ES" sz="1650" dirty="0" err="1"/>
              <a:t>click</a:t>
            </a:r>
            <a:r>
              <a:rPr lang="es-ES" sz="1650" dirty="0"/>
              <a:t> sobre él. Para hacer esto basta añadir el evento de </a:t>
            </a:r>
            <a:r>
              <a:rPr lang="es-ES" sz="1650" dirty="0" err="1"/>
              <a:t>click</a:t>
            </a:r>
            <a:r>
              <a:rPr lang="es-ES" sz="1650" dirty="0"/>
              <a:t> entre las propiedades del objeto </a:t>
            </a:r>
            <a:r>
              <a:rPr lang="es-ES" sz="1650" b="1" dirty="0" err="1">
                <a:effectLst>
                  <a:outerShdw blurRad="38100" dist="38100" dir="2700000" algn="tl">
                    <a:srgbClr val="000000">
                      <a:alpha val="43137"/>
                    </a:srgbClr>
                  </a:outerShdw>
                </a:effectLst>
              </a:rPr>
              <a:t>startEvents</a:t>
            </a:r>
            <a:r>
              <a:rPr lang="es-ES" sz="1650" b="1" dirty="0">
                <a:effectLst>
                  <a:outerShdw blurRad="38100" dist="38100" dir="2700000" algn="tl">
                    <a:srgbClr val="000000">
                      <a:alpha val="43137"/>
                    </a:srgbClr>
                  </a:outerShdw>
                </a:effectLst>
              </a:rPr>
              <a:t>: </a:t>
            </a:r>
            <a:r>
              <a:rPr lang="es-ES" sz="1650" b="1" dirty="0" err="1">
                <a:effectLst>
                  <a:outerShdw blurRad="38100" dist="38100" dir="2700000" algn="tl">
                    <a:srgbClr val="000000">
                      <a:alpha val="43137"/>
                    </a:srgbClr>
                  </a:outerShdw>
                </a:effectLst>
              </a:rPr>
              <a:t>click</a:t>
            </a:r>
            <a:r>
              <a:rPr lang="es-ES" sz="1650" b="1" dirty="0">
                <a:effectLst>
                  <a:outerShdw blurRad="38100" dist="38100" dir="2700000" algn="tl">
                    <a:srgbClr val="000000">
                      <a:alpha val="43137"/>
                    </a:srgbClr>
                  </a:outerShdw>
                </a:effectLst>
              </a:rPr>
              <a:t> </a:t>
            </a:r>
            <a:r>
              <a:rPr lang="es-ES" sz="1650" dirty="0"/>
              <a:t>y un </a:t>
            </a:r>
            <a:r>
              <a:rPr lang="es-ES" sz="1650" dirty="0">
                <a:hlinkClick r:id="rId3"/>
              </a:rPr>
              <a:t>cursor</a:t>
            </a:r>
            <a:r>
              <a:rPr lang="es-ES" sz="1650" dirty="0"/>
              <a:t> para interactuar con él.</a:t>
            </a:r>
          </a:p>
          <a:p>
            <a:endParaRPr lang="es-ES" sz="1650" dirty="0"/>
          </a:p>
          <a:p>
            <a:pPr lvl="1">
              <a:buFont typeface="Wingdings" panose="05000000000000000000" pitchFamily="2" charset="2"/>
              <a:buChar char="ü"/>
            </a:pPr>
            <a:r>
              <a:rPr lang="es-ES" sz="1600" b="1" dirty="0">
                <a:solidFill>
                  <a:schemeClr val="accent2"/>
                </a:solidFill>
              </a:rPr>
              <a:t>Ejercicio 3:</a:t>
            </a:r>
          </a:p>
          <a:p>
            <a:pPr lvl="1">
              <a:buFont typeface="Wingdings" panose="05000000000000000000" pitchFamily="2" charset="2"/>
              <a:buChar char="v"/>
            </a:pPr>
            <a:r>
              <a:rPr lang="es-ES" sz="1400" b="1" dirty="0"/>
              <a:t>Añade una animación en la que el objeto de </a:t>
            </a:r>
            <a:r>
              <a:rPr lang="es-ES" sz="1400" b="1" dirty="0" err="1"/>
              <a:t>Beetle</a:t>
            </a:r>
            <a:r>
              <a:rPr lang="es-ES" sz="1400" b="1" dirty="0"/>
              <a:t> Blocks cambie de tamaño cuando se hace </a:t>
            </a:r>
            <a:r>
              <a:rPr lang="es-ES" sz="1400" b="1" dirty="0" err="1"/>
              <a:t>click</a:t>
            </a:r>
            <a:r>
              <a:rPr lang="es-ES" sz="1400" b="1" dirty="0"/>
              <a:t> sobre él.</a:t>
            </a:r>
            <a:endParaRPr lang="en-US" sz="1300" dirty="0">
              <a:solidFill>
                <a:schemeClr val="bg1">
                  <a:lumMod val="75000"/>
                  <a:lumOff val="25000"/>
                </a:schemeClr>
              </a:solidFill>
            </a:endParaRPr>
          </a:p>
          <a:p>
            <a:endParaRPr lang="es-ES" sz="1650" dirty="0"/>
          </a:p>
        </p:txBody>
      </p:sp>
    </p:spTree>
    <p:extLst>
      <p:ext uri="{BB962C8B-B14F-4D97-AF65-F5344CB8AC3E}">
        <p14:creationId xmlns:p14="http://schemas.microsoft.com/office/powerpoint/2010/main" val="368237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D2FF-1CCA-4180-BD7D-F9C4747BC811}"/>
              </a:ext>
            </a:extLst>
          </p:cNvPr>
          <p:cNvSpPr>
            <a:spLocks noGrp="1"/>
          </p:cNvSpPr>
          <p:nvPr>
            <p:ph type="title"/>
          </p:nvPr>
        </p:nvSpPr>
        <p:spPr>
          <a:xfrm>
            <a:off x="1190389" y="393004"/>
            <a:ext cx="9905998" cy="1478570"/>
          </a:xfrm>
        </p:spPr>
        <p:txBody>
          <a:bodyPr/>
          <a:lstStyle/>
          <a:p>
            <a:r>
              <a:rPr lang="es-ES" dirty="0"/>
              <a:t>Visualización en el smartphone</a:t>
            </a:r>
          </a:p>
        </p:txBody>
      </p:sp>
      <p:sp>
        <p:nvSpPr>
          <p:cNvPr id="3" name="Content Placeholder 2">
            <a:extLst>
              <a:ext uri="{FF2B5EF4-FFF2-40B4-BE49-F238E27FC236}">
                <a16:creationId xmlns:a16="http://schemas.microsoft.com/office/drawing/2014/main" id="{B39C2CF9-04F4-4D6C-8D09-D8832FBDC0ED}"/>
              </a:ext>
            </a:extLst>
          </p:cNvPr>
          <p:cNvSpPr>
            <a:spLocks noGrp="1"/>
          </p:cNvSpPr>
          <p:nvPr>
            <p:ph idx="1"/>
          </p:nvPr>
        </p:nvSpPr>
        <p:spPr>
          <a:xfrm>
            <a:off x="913996" y="1689270"/>
            <a:ext cx="9905999" cy="4775726"/>
          </a:xfrm>
        </p:spPr>
        <p:txBody>
          <a:bodyPr>
            <a:normAutofit/>
          </a:bodyPr>
          <a:lstStyle/>
          <a:p>
            <a:r>
              <a:rPr lang="es-ES" sz="1400" dirty="0"/>
              <a:t>En base a lo anteriormente expuesto, se consigue crear un entorno de realidad virtual con A-</a:t>
            </a:r>
            <a:r>
              <a:rPr lang="es-ES" sz="1400" dirty="0" err="1"/>
              <a:t>Frame</a:t>
            </a:r>
            <a:r>
              <a:rPr lang="es-ES" sz="1400" dirty="0"/>
              <a:t> de forma local. Pero para visualizar la escena de A-</a:t>
            </a:r>
            <a:r>
              <a:rPr lang="es-ES" sz="1400" dirty="0" err="1"/>
              <a:t>Frame</a:t>
            </a:r>
            <a:r>
              <a:rPr lang="es-ES" sz="1400" dirty="0"/>
              <a:t> es necesario un visor, la forma más rápida y sencilla de ver obtener uno, es a través de un smartphone.</a:t>
            </a:r>
          </a:p>
          <a:p>
            <a:r>
              <a:rPr lang="es-ES" sz="1400" dirty="0"/>
              <a:t>Para exportar el index.html a internet se va a contar con la ayuda de una utilidad llamada </a:t>
            </a:r>
            <a:r>
              <a:rPr lang="es-ES" sz="1400" b="1" u="sng" dirty="0" err="1"/>
              <a:t>ngrok</a:t>
            </a:r>
            <a:r>
              <a:rPr lang="es-ES" sz="1400" dirty="0"/>
              <a:t>.</a:t>
            </a:r>
          </a:p>
          <a:p>
            <a:endParaRPr lang="es-ES" sz="1400" dirty="0"/>
          </a:p>
          <a:p>
            <a:r>
              <a:rPr lang="es-ES" sz="1600" dirty="0"/>
              <a:t>Estos son los pasos necesarios para usar </a:t>
            </a:r>
            <a:r>
              <a:rPr lang="es-ES" sz="1600" dirty="0" err="1"/>
              <a:t>ngrok</a:t>
            </a:r>
            <a:r>
              <a:rPr lang="es-ES" sz="1600" dirty="0"/>
              <a:t> y exportar la escena de A-</a:t>
            </a:r>
            <a:r>
              <a:rPr lang="es-ES" sz="1600" dirty="0" err="1"/>
              <a:t>Frame</a:t>
            </a:r>
            <a:r>
              <a:rPr lang="es-ES" sz="1600" dirty="0"/>
              <a:t>:</a:t>
            </a:r>
          </a:p>
          <a:p>
            <a:pPr marL="800100" lvl="1" indent="-342900">
              <a:buFont typeface="+mj-lt"/>
              <a:buAutoNum type="arabicPeriod"/>
            </a:pPr>
            <a:r>
              <a:rPr lang="es-ES" sz="1200" dirty="0"/>
              <a:t>En una terminal y estando en la carpeta raíz del proyecto, se lanza el servidor de forma local:</a:t>
            </a:r>
          </a:p>
          <a:p>
            <a:pPr marL="914400" lvl="2" indent="0">
              <a:buNone/>
            </a:pPr>
            <a:r>
              <a:rPr lang="es-ES" sz="1100" b="1" dirty="0" err="1">
                <a:solidFill>
                  <a:schemeClr val="bg1">
                    <a:lumMod val="75000"/>
                    <a:lumOff val="25000"/>
                  </a:schemeClr>
                </a:solidFill>
                <a:effectLst>
                  <a:outerShdw blurRad="38100" dist="38100" dir="2700000" algn="tl">
                    <a:srgbClr val="000000">
                      <a:alpha val="43137"/>
                    </a:srgbClr>
                  </a:outerShdw>
                </a:effectLst>
              </a:rPr>
              <a:t>python</a:t>
            </a:r>
            <a:r>
              <a:rPr lang="es-ES" sz="1100" b="1" dirty="0">
                <a:solidFill>
                  <a:schemeClr val="bg1">
                    <a:lumMod val="75000"/>
                    <a:lumOff val="25000"/>
                  </a:schemeClr>
                </a:solidFill>
                <a:effectLst>
                  <a:outerShdw blurRad="38100" dist="38100" dir="2700000" algn="tl">
                    <a:srgbClr val="000000">
                      <a:alpha val="43137"/>
                    </a:srgbClr>
                  </a:outerShdw>
                </a:effectLst>
              </a:rPr>
              <a:t> -m </a:t>
            </a:r>
            <a:r>
              <a:rPr lang="es-ES" sz="1100" b="1" dirty="0" err="1">
                <a:solidFill>
                  <a:schemeClr val="bg1">
                    <a:lumMod val="75000"/>
                    <a:lumOff val="25000"/>
                  </a:schemeClr>
                </a:solidFill>
                <a:effectLst>
                  <a:outerShdw blurRad="38100" dist="38100" dir="2700000" algn="tl">
                    <a:srgbClr val="000000">
                      <a:alpha val="43137"/>
                    </a:srgbClr>
                  </a:outerShdw>
                </a:effectLst>
              </a:rPr>
              <a:t>SimpleHTTPServer</a:t>
            </a:r>
            <a:r>
              <a:rPr lang="es-ES" sz="1100" b="1" dirty="0">
                <a:solidFill>
                  <a:schemeClr val="bg1">
                    <a:lumMod val="75000"/>
                    <a:lumOff val="25000"/>
                  </a:schemeClr>
                </a:solidFill>
                <a:effectLst>
                  <a:outerShdw blurRad="38100" dist="38100" dir="2700000" algn="tl">
                    <a:srgbClr val="000000">
                      <a:alpha val="43137"/>
                    </a:srgbClr>
                  </a:outerShdw>
                </a:effectLst>
              </a:rPr>
              <a:t> 1234</a:t>
            </a:r>
          </a:p>
          <a:p>
            <a:pPr marL="800100" lvl="1" indent="-342900">
              <a:buFont typeface="+mj-lt"/>
              <a:buAutoNum type="arabicPeriod"/>
            </a:pPr>
            <a:r>
              <a:rPr lang="es-ES" sz="1200" dirty="0"/>
              <a:t>Para instalar </a:t>
            </a:r>
            <a:r>
              <a:rPr lang="es-ES" sz="1200" dirty="0" err="1"/>
              <a:t>ngrok</a:t>
            </a:r>
            <a:r>
              <a:rPr lang="es-ES" sz="1200" dirty="0"/>
              <a:t>, simplemente hay que </a:t>
            </a:r>
            <a:r>
              <a:rPr lang="es-ES" sz="1200" dirty="0">
                <a:hlinkClick r:id="rId2"/>
              </a:rPr>
              <a:t>descarga</a:t>
            </a:r>
            <a:r>
              <a:rPr lang="es-ES" sz="1200" dirty="0"/>
              <a:t>r el .zip y descomprimirlo en la carpeta raíz.</a:t>
            </a:r>
          </a:p>
          <a:p>
            <a:pPr marL="800100" lvl="1" indent="-342900">
              <a:buFont typeface="+mj-lt"/>
              <a:buAutoNum type="arabicPeriod"/>
            </a:pPr>
            <a:r>
              <a:rPr lang="es-ES" sz="1200" dirty="0"/>
              <a:t>Se ejecuta pasando como argumento el puerto del servidor local previamente creado.</a:t>
            </a:r>
          </a:p>
          <a:p>
            <a:pPr marL="914400" lvl="2" indent="0">
              <a:buNone/>
            </a:pPr>
            <a:r>
              <a:rPr lang="es-ES" sz="1100" b="1" dirty="0">
                <a:solidFill>
                  <a:schemeClr val="bg1">
                    <a:lumMod val="75000"/>
                    <a:lumOff val="25000"/>
                  </a:schemeClr>
                </a:solidFill>
                <a:effectLst>
                  <a:outerShdw blurRad="38100" dist="38100" dir="2700000" algn="tl">
                    <a:srgbClr val="000000">
                      <a:alpha val="43137"/>
                    </a:srgbClr>
                  </a:outerShdw>
                </a:effectLst>
              </a:rPr>
              <a:t>./</a:t>
            </a:r>
            <a:r>
              <a:rPr lang="es-ES" sz="1100" b="1" dirty="0" err="1">
                <a:solidFill>
                  <a:schemeClr val="bg1">
                    <a:lumMod val="75000"/>
                    <a:lumOff val="25000"/>
                  </a:schemeClr>
                </a:solidFill>
                <a:effectLst>
                  <a:outerShdw blurRad="38100" dist="38100" dir="2700000" algn="tl">
                    <a:srgbClr val="000000">
                      <a:alpha val="43137"/>
                    </a:srgbClr>
                  </a:outerShdw>
                </a:effectLst>
              </a:rPr>
              <a:t>ngrok</a:t>
            </a:r>
            <a:r>
              <a:rPr lang="es-ES" sz="1100" b="1" dirty="0">
                <a:solidFill>
                  <a:schemeClr val="bg1">
                    <a:lumMod val="75000"/>
                    <a:lumOff val="25000"/>
                  </a:schemeClr>
                </a:solidFill>
                <a:effectLst>
                  <a:outerShdw blurRad="38100" dist="38100" dir="2700000" algn="tl">
                    <a:srgbClr val="000000">
                      <a:alpha val="43137"/>
                    </a:srgbClr>
                  </a:outerShdw>
                </a:effectLst>
              </a:rPr>
              <a:t> http 1234</a:t>
            </a:r>
          </a:p>
          <a:p>
            <a:pPr marL="800100" lvl="1" indent="-342900">
              <a:buFont typeface="+mj-lt"/>
              <a:buAutoNum type="arabicPeriod"/>
            </a:pPr>
            <a:r>
              <a:rPr lang="es-ES" sz="1200" dirty="0"/>
              <a:t>En la pantalla que muestra </a:t>
            </a:r>
            <a:r>
              <a:rPr lang="es-ES" sz="1200" dirty="0" err="1"/>
              <a:t>Ngrok</a:t>
            </a:r>
            <a:r>
              <a:rPr lang="es-ES" sz="1200" dirty="0"/>
              <a:t>, se encuentra la </a:t>
            </a:r>
            <a:r>
              <a:rPr lang="es-ES" sz="1200" dirty="0" err="1"/>
              <a:t>url</a:t>
            </a:r>
            <a:r>
              <a:rPr lang="es-ES" sz="1200" dirty="0"/>
              <a:t> pública de la aplicación juntos con otros datos.</a:t>
            </a:r>
          </a:p>
          <a:p>
            <a:pPr marL="800100" lvl="1" indent="-342900">
              <a:buFont typeface="+mj-lt"/>
              <a:buAutoNum type="arabicPeriod"/>
            </a:pPr>
            <a:r>
              <a:rPr lang="es-ES" sz="1200" dirty="0"/>
              <a:t>Introduciendo esta </a:t>
            </a:r>
            <a:r>
              <a:rPr lang="es-ES" sz="1200" dirty="0" err="1"/>
              <a:t>url</a:t>
            </a:r>
            <a:r>
              <a:rPr lang="es-ES" sz="1200" dirty="0"/>
              <a:t> en un navegador compatible, por ejemplo Google Chrome, se puede visualizar la experiencia de A-</a:t>
            </a:r>
            <a:r>
              <a:rPr lang="es-ES" sz="1200" dirty="0" err="1"/>
              <a:t>Frame</a:t>
            </a:r>
            <a:r>
              <a:rPr lang="es-ES" sz="1200" dirty="0"/>
              <a:t> en el teléfono.</a:t>
            </a:r>
            <a:endParaRPr lang="es-ES" sz="1400" dirty="0"/>
          </a:p>
        </p:txBody>
      </p:sp>
      <p:pic>
        <p:nvPicPr>
          <p:cNvPr id="5" name="Picture 4">
            <a:extLst>
              <a:ext uri="{FF2B5EF4-FFF2-40B4-BE49-F238E27FC236}">
                <a16:creationId xmlns:a16="http://schemas.microsoft.com/office/drawing/2014/main" id="{DC0EB3A0-7BB8-4391-8655-9FFFC107FE6A}"/>
              </a:ext>
            </a:extLst>
          </p:cNvPr>
          <p:cNvPicPr>
            <a:picLocks noChangeAspect="1"/>
          </p:cNvPicPr>
          <p:nvPr/>
        </p:nvPicPr>
        <p:blipFill>
          <a:blip r:embed="rId3"/>
          <a:stretch>
            <a:fillRect/>
          </a:stretch>
        </p:blipFill>
        <p:spPr>
          <a:xfrm>
            <a:off x="8073977" y="3136861"/>
            <a:ext cx="3704253" cy="2062848"/>
          </a:xfrm>
          <a:prstGeom prst="rect">
            <a:avLst/>
          </a:prstGeom>
        </p:spPr>
      </p:pic>
    </p:spTree>
    <p:extLst>
      <p:ext uri="{BB962C8B-B14F-4D97-AF65-F5344CB8AC3E}">
        <p14:creationId xmlns:p14="http://schemas.microsoft.com/office/powerpoint/2010/main" val="6076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1350</TotalTime>
  <Words>1168</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Tw Cen MT</vt:lpstr>
      <vt:lpstr>Wingdings</vt:lpstr>
      <vt:lpstr>Circuit</vt:lpstr>
      <vt:lpstr>Realidad Virtual</vt:lpstr>
      <vt:lpstr>Introducción y objetivos</vt:lpstr>
      <vt:lpstr> Pasos previos </vt:lpstr>
      <vt:lpstr>Introducción y manejo de A-Frame</vt:lpstr>
      <vt:lpstr>Uso de primitives</vt:lpstr>
      <vt:lpstr>Imágenes</vt:lpstr>
      <vt:lpstr>Exportación del objeto de Beetle Blocks y textura</vt:lpstr>
      <vt:lpstr>Módulos Javascript y animación</vt:lpstr>
      <vt:lpstr>Visualización en el smartphone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3D</dc:title>
  <dc:creator>Jona Santana</dc:creator>
  <cp:lastModifiedBy>Jona Santana</cp:lastModifiedBy>
  <cp:revision>44</cp:revision>
  <dcterms:created xsi:type="dcterms:W3CDTF">2019-05-21T18:31:49Z</dcterms:created>
  <dcterms:modified xsi:type="dcterms:W3CDTF">2019-05-26T16:59:59Z</dcterms:modified>
</cp:coreProperties>
</file>