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1" d="100"/>
          <a:sy n="101" d="100"/>
        </p:scale>
        <p:origin x="87"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5/25/2019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43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28052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182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7351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18664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2448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1304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83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31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69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70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02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08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8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23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6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1945633"/>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frame.io/docs/0.9.0/introduction/html-and-primitiv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946E-5E73-4F30-A208-AAE0EF3B937D}"/>
              </a:ext>
            </a:extLst>
          </p:cNvPr>
          <p:cNvSpPr>
            <a:spLocks noGrp="1"/>
          </p:cNvSpPr>
          <p:nvPr>
            <p:ph type="ctrTitle"/>
          </p:nvPr>
        </p:nvSpPr>
        <p:spPr/>
        <p:txBody>
          <a:bodyPr/>
          <a:lstStyle/>
          <a:p>
            <a:r>
              <a:rPr lang="es-ES" b="1" dirty="0"/>
              <a:t>Realidad Virtual</a:t>
            </a:r>
            <a:endParaRPr lang="es-ES" dirty="0"/>
          </a:p>
        </p:txBody>
      </p:sp>
      <p:sp>
        <p:nvSpPr>
          <p:cNvPr id="3" name="Subtitle 2">
            <a:extLst>
              <a:ext uri="{FF2B5EF4-FFF2-40B4-BE49-F238E27FC236}">
                <a16:creationId xmlns:a16="http://schemas.microsoft.com/office/drawing/2014/main" id="{1F12AAA1-8BCC-42B8-8F11-C3DFBC3015D5}"/>
              </a:ext>
            </a:extLst>
          </p:cNvPr>
          <p:cNvSpPr>
            <a:spLocks noGrp="1"/>
          </p:cNvSpPr>
          <p:nvPr>
            <p:ph type="subTitle" idx="1"/>
          </p:nvPr>
        </p:nvSpPr>
        <p:spPr/>
        <p:txBody>
          <a:bodyPr/>
          <a:lstStyle/>
          <a:p>
            <a:endParaRPr lang="es-ES" dirty="0"/>
          </a:p>
        </p:txBody>
      </p:sp>
      <p:pic>
        <p:nvPicPr>
          <p:cNvPr id="6" name="Picture 5">
            <a:extLst>
              <a:ext uri="{FF2B5EF4-FFF2-40B4-BE49-F238E27FC236}">
                <a16:creationId xmlns:a16="http://schemas.microsoft.com/office/drawing/2014/main" id="{BFBDDFE0-59FC-4BE6-BF9A-2036485E4916}"/>
              </a:ext>
            </a:extLst>
          </p:cNvPr>
          <p:cNvPicPr>
            <a:picLocks noChangeAspect="1"/>
          </p:cNvPicPr>
          <p:nvPr/>
        </p:nvPicPr>
        <p:blipFill>
          <a:blip r:embed="rId2"/>
          <a:stretch>
            <a:fillRect/>
          </a:stretch>
        </p:blipFill>
        <p:spPr>
          <a:xfrm>
            <a:off x="7523466" y="1432168"/>
            <a:ext cx="3984707" cy="3883458"/>
          </a:xfrm>
          <a:prstGeom prst="rect">
            <a:avLst/>
          </a:prstGeom>
        </p:spPr>
      </p:pic>
    </p:spTree>
    <p:extLst>
      <p:ext uri="{BB962C8B-B14F-4D97-AF65-F5344CB8AC3E}">
        <p14:creationId xmlns:p14="http://schemas.microsoft.com/office/powerpoint/2010/main" val="28503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3C43-FE78-4264-8929-432FFD72E08B}"/>
              </a:ext>
            </a:extLst>
          </p:cNvPr>
          <p:cNvSpPr>
            <a:spLocks noGrp="1"/>
          </p:cNvSpPr>
          <p:nvPr>
            <p:ph type="title"/>
          </p:nvPr>
        </p:nvSpPr>
        <p:spPr/>
        <p:txBody>
          <a:bodyPr/>
          <a:lstStyle/>
          <a:p>
            <a:r>
              <a:rPr lang="es-ES" b="1" dirty="0"/>
              <a:t>Introducción y objetivos</a:t>
            </a:r>
            <a:endParaRPr lang="es-ES" dirty="0"/>
          </a:p>
        </p:txBody>
      </p:sp>
      <p:sp>
        <p:nvSpPr>
          <p:cNvPr id="3" name="Content Placeholder 2">
            <a:extLst>
              <a:ext uri="{FF2B5EF4-FFF2-40B4-BE49-F238E27FC236}">
                <a16:creationId xmlns:a16="http://schemas.microsoft.com/office/drawing/2014/main" id="{DDB8FE72-9146-4F3B-B5CD-F4FF8987AED7}"/>
              </a:ext>
            </a:extLst>
          </p:cNvPr>
          <p:cNvSpPr>
            <a:spLocks noGrp="1"/>
          </p:cNvSpPr>
          <p:nvPr>
            <p:ph idx="1"/>
          </p:nvPr>
        </p:nvSpPr>
        <p:spPr/>
        <p:txBody>
          <a:bodyPr>
            <a:normAutofit fontScale="92500" lnSpcReduction="10000"/>
          </a:bodyPr>
          <a:lstStyle/>
          <a:p>
            <a:r>
              <a:rPr lang="es-ES" sz="1600" dirty="0"/>
              <a:t>El objetivo de este taller es enseñar a crear una experiencia de realidad virtual con A-</a:t>
            </a:r>
            <a:r>
              <a:rPr lang="es-ES" sz="1600" dirty="0" err="1"/>
              <a:t>Frame</a:t>
            </a:r>
            <a:r>
              <a:rPr lang="es-ES" sz="1600" dirty="0"/>
              <a:t>, además se añadirá el objeto previamente cread con BeetleBlocks en el primer taller, se le añadirá animación al objeto y se indicarán los pasos a seguir para visualizar el escenario de A-</a:t>
            </a:r>
            <a:r>
              <a:rPr lang="es-ES" sz="1600" dirty="0" err="1"/>
              <a:t>Frame</a:t>
            </a:r>
            <a:r>
              <a:rPr lang="es-ES" sz="1600" dirty="0"/>
              <a:t> en un smartphone.</a:t>
            </a:r>
          </a:p>
          <a:p>
            <a:r>
              <a:rPr lang="es-ES" sz="1600" dirty="0"/>
              <a:t>A-</a:t>
            </a:r>
            <a:r>
              <a:rPr lang="es-ES" sz="1600" dirty="0" err="1"/>
              <a:t>frame</a:t>
            </a:r>
            <a:r>
              <a:rPr lang="es-ES" sz="1600" dirty="0"/>
              <a:t> es la herramienta elegida, se trata de un </a:t>
            </a:r>
            <a:r>
              <a:rPr lang="es-ES" sz="1600" dirty="0" err="1"/>
              <a:t>framework</a:t>
            </a:r>
            <a:r>
              <a:rPr lang="es-ES" sz="1600" dirty="0"/>
              <a:t> que permite crear experiencias de realidad virtual, se compone de elementos propios basados en HTML y de la importación de archivos en </a:t>
            </a:r>
            <a:r>
              <a:rPr lang="es-ES" sz="1600" dirty="0" err="1"/>
              <a:t>Javascript</a:t>
            </a:r>
            <a:r>
              <a:rPr lang="es-ES" sz="1600" dirty="0"/>
              <a:t> para complementar y añadir funcionalidades.</a:t>
            </a:r>
            <a:endParaRPr lang="es-ES" sz="1800" dirty="0"/>
          </a:p>
          <a:p>
            <a:r>
              <a:rPr lang="es-ES" sz="1800" dirty="0"/>
              <a:t>Los pasos en los que se divide este taller son los siguientes:</a:t>
            </a:r>
          </a:p>
          <a:p>
            <a:pPr marL="800100" lvl="1" indent="-342900">
              <a:buFont typeface="+mj-lt"/>
              <a:buAutoNum type="arabicPeriod"/>
            </a:pPr>
            <a:r>
              <a:rPr lang="es-ES" sz="1300" dirty="0"/>
              <a:t>Introducción y manejo de A-</a:t>
            </a:r>
            <a:r>
              <a:rPr lang="es-ES" sz="1300" dirty="0" err="1"/>
              <a:t>Frame</a:t>
            </a:r>
            <a:r>
              <a:rPr lang="es-ES" sz="1300" dirty="0"/>
              <a:t>. </a:t>
            </a:r>
          </a:p>
          <a:p>
            <a:pPr marL="800100" lvl="1" indent="-342900">
              <a:buFont typeface="+mj-lt"/>
              <a:buAutoNum type="arabicPeriod"/>
            </a:pPr>
            <a:r>
              <a:rPr lang="es-ES" sz="1300" dirty="0"/>
              <a:t>Uso de </a:t>
            </a:r>
            <a:r>
              <a:rPr lang="es-ES" sz="1300" dirty="0" err="1"/>
              <a:t>primitives</a:t>
            </a:r>
            <a:r>
              <a:rPr lang="es-ES" sz="1300" dirty="0"/>
              <a:t> e imágenes.</a:t>
            </a:r>
          </a:p>
          <a:p>
            <a:pPr marL="800100" lvl="1" indent="-342900">
              <a:buFont typeface="+mj-lt"/>
              <a:buAutoNum type="arabicPeriod"/>
            </a:pPr>
            <a:r>
              <a:rPr lang="es-ES" sz="1300" dirty="0"/>
              <a:t>Exportación del objeto de </a:t>
            </a:r>
            <a:r>
              <a:rPr lang="es-ES" sz="1300" dirty="0" err="1"/>
              <a:t>Beetle</a:t>
            </a:r>
            <a:r>
              <a:rPr lang="es-ES" sz="1300" dirty="0"/>
              <a:t> Blocks y textura.</a:t>
            </a:r>
          </a:p>
          <a:p>
            <a:pPr marL="800100" lvl="1" indent="-342900">
              <a:buFont typeface="+mj-lt"/>
              <a:buAutoNum type="arabicPeriod"/>
            </a:pPr>
            <a:r>
              <a:rPr lang="es-ES" sz="1300" dirty="0"/>
              <a:t>Módulos </a:t>
            </a:r>
            <a:r>
              <a:rPr lang="es-ES" sz="1300" dirty="0" err="1"/>
              <a:t>Javascript</a:t>
            </a:r>
            <a:r>
              <a:rPr lang="es-ES" sz="1300" dirty="0"/>
              <a:t> y animación.</a:t>
            </a:r>
          </a:p>
          <a:p>
            <a:pPr marL="800100" lvl="1" indent="-342900">
              <a:buFont typeface="+mj-lt"/>
              <a:buAutoNum type="arabicPeriod"/>
            </a:pPr>
            <a:r>
              <a:rPr lang="es-ES" sz="1300" dirty="0"/>
              <a:t>Visualización en el smartphone.</a:t>
            </a:r>
          </a:p>
          <a:p>
            <a:pPr marL="800100" lvl="1" indent="-342900">
              <a:buFont typeface="+mj-lt"/>
              <a:buAutoNum type="arabicPeriod"/>
            </a:pPr>
            <a:endParaRPr lang="es-ES" sz="1300" dirty="0"/>
          </a:p>
          <a:p>
            <a:pPr marL="800100" lvl="1" indent="-342900">
              <a:buFont typeface="+mj-lt"/>
              <a:buAutoNum type="arabicPeriod"/>
            </a:pPr>
            <a:endParaRPr lang="es-ES" sz="1300" dirty="0"/>
          </a:p>
          <a:p>
            <a:endParaRPr lang="es-ES" dirty="0"/>
          </a:p>
        </p:txBody>
      </p:sp>
    </p:spTree>
    <p:extLst>
      <p:ext uri="{BB962C8B-B14F-4D97-AF65-F5344CB8AC3E}">
        <p14:creationId xmlns:p14="http://schemas.microsoft.com/office/powerpoint/2010/main" val="27148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E22F-53DA-4DD6-A7CF-5383C44F24E5}"/>
              </a:ext>
            </a:extLst>
          </p:cNvPr>
          <p:cNvSpPr>
            <a:spLocks noGrp="1"/>
          </p:cNvSpPr>
          <p:nvPr>
            <p:ph type="title"/>
          </p:nvPr>
        </p:nvSpPr>
        <p:spPr/>
        <p:txBody>
          <a:bodyPr>
            <a:normAutofit fontScale="90000"/>
          </a:bodyPr>
          <a:lstStyle/>
          <a:p>
            <a:br>
              <a:rPr lang="es-ES" dirty="0"/>
            </a:br>
            <a:r>
              <a:rPr lang="es-ES" dirty="0"/>
              <a:t>Pasos previos</a:t>
            </a:r>
            <a:br>
              <a:rPr lang="es-ES" dirty="0"/>
            </a:br>
            <a:endParaRPr lang="es-ES" dirty="0"/>
          </a:p>
        </p:txBody>
      </p:sp>
      <p:sp>
        <p:nvSpPr>
          <p:cNvPr id="3" name="Content Placeholder 2">
            <a:extLst>
              <a:ext uri="{FF2B5EF4-FFF2-40B4-BE49-F238E27FC236}">
                <a16:creationId xmlns:a16="http://schemas.microsoft.com/office/drawing/2014/main" id="{695A10A5-E475-44C4-A775-23757B5182C3}"/>
              </a:ext>
            </a:extLst>
          </p:cNvPr>
          <p:cNvSpPr>
            <a:spLocks noGrp="1"/>
          </p:cNvSpPr>
          <p:nvPr>
            <p:ph sz="half" idx="1"/>
          </p:nvPr>
        </p:nvSpPr>
        <p:spPr>
          <a:xfrm>
            <a:off x="908919" y="2218340"/>
            <a:ext cx="10339048" cy="2764294"/>
          </a:xfrm>
        </p:spPr>
        <p:txBody>
          <a:bodyPr>
            <a:normAutofit fontScale="92500" lnSpcReduction="20000"/>
          </a:bodyPr>
          <a:lstStyle/>
          <a:p>
            <a:r>
              <a:rPr lang="es-ES" sz="1800" dirty="0"/>
              <a:t>Para crear la experiencia de realidad virtual con A-</a:t>
            </a:r>
            <a:r>
              <a:rPr lang="es-ES" sz="1800" dirty="0" err="1"/>
              <a:t>Frame</a:t>
            </a:r>
            <a:r>
              <a:rPr lang="es-ES" sz="1800" dirty="0"/>
              <a:t> el primer paso es crear un documento index.html y el repositorio en el que se van a incluir los archivos necesarios. Todos los comandos de terminal descritos en este taller se basan en un terminal Linux, desde la carpeta Home ejecuta:</a:t>
            </a:r>
          </a:p>
          <a:p>
            <a:pPr lvl="1"/>
            <a:r>
              <a:rPr lang="es-ES" sz="1100" dirty="0" err="1"/>
              <a:t>mkdir</a:t>
            </a:r>
            <a:r>
              <a:rPr lang="es-ES" sz="1100" dirty="0"/>
              <a:t> A-</a:t>
            </a:r>
            <a:r>
              <a:rPr lang="es-ES" sz="1100" dirty="0" err="1"/>
              <a:t>Frame</a:t>
            </a:r>
            <a:endParaRPr lang="es-ES" sz="1100" dirty="0"/>
          </a:p>
          <a:p>
            <a:pPr lvl="1"/>
            <a:r>
              <a:rPr lang="es-ES" sz="1100" dirty="0"/>
              <a:t>cd A-</a:t>
            </a:r>
            <a:r>
              <a:rPr lang="es-ES" sz="1100" dirty="0" err="1"/>
              <a:t>Frame</a:t>
            </a:r>
            <a:endParaRPr lang="es-ES" sz="1100" dirty="0"/>
          </a:p>
          <a:p>
            <a:pPr lvl="1"/>
            <a:r>
              <a:rPr lang="es-ES" sz="1100" dirty="0" err="1"/>
              <a:t>makefile</a:t>
            </a:r>
            <a:r>
              <a:rPr lang="es-ES" sz="1100" dirty="0"/>
              <a:t> index.html</a:t>
            </a:r>
          </a:p>
          <a:p>
            <a:pPr lvl="1"/>
            <a:endParaRPr lang="es-ES" sz="1000" dirty="0"/>
          </a:p>
          <a:p>
            <a:pPr lvl="1"/>
            <a:endParaRPr lang="es-ES" sz="1000" dirty="0"/>
          </a:p>
          <a:p>
            <a:pPr lvl="1"/>
            <a:endParaRPr lang="es-ES" sz="1000" dirty="0"/>
          </a:p>
          <a:p>
            <a:r>
              <a:rPr lang="es-ES" dirty="0"/>
              <a:t>El contenido del index.html debe ser el siguiente:</a:t>
            </a:r>
          </a:p>
          <a:p>
            <a:endParaRPr lang="es-ES" dirty="0"/>
          </a:p>
        </p:txBody>
      </p:sp>
      <p:pic>
        <p:nvPicPr>
          <p:cNvPr id="7" name="Content Placeholder 6">
            <a:extLst>
              <a:ext uri="{FF2B5EF4-FFF2-40B4-BE49-F238E27FC236}">
                <a16:creationId xmlns:a16="http://schemas.microsoft.com/office/drawing/2014/main" id="{124E97D2-6ED7-409C-9932-6D864C04441F}"/>
              </a:ext>
            </a:extLst>
          </p:cNvPr>
          <p:cNvPicPr>
            <a:picLocks noGrp="1" noChangeAspect="1"/>
          </p:cNvPicPr>
          <p:nvPr>
            <p:ph sz="half" idx="2"/>
          </p:nvPr>
        </p:nvPicPr>
        <p:blipFill>
          <a:blip r:embed="rId2"/>
          <a:stretch>
            <a:fillRect/>
          </a:stretch>
        </p:blipFill>
        <p:spPr>
          <a:xfrm>
            <a:off x="7540628" y="3876434"/>
            <a:ext cx="2081503" cy="1557555"/>
          </a:xfrm>
        </p:spPr>
      </p:pic>
    </p:spTree>
    <p:extLst>
      <p:ext uri="{BB962C8B-B14F-4D97-AF65-F5344CB8AC3E}">
        <p14:creationId xmlns:p14="http://schemas.microsoft.com/office/powerpoint/2010/main" val="13652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6024-CD0D-4C72-BDA0-650DBBC96604}"/>
              </a:ext>
            </a:extLst>
          </p:cNvPr>
          <p:cNvSpPr>
            <a:spLocks noGrp="1"/>
          </p:cNvSpPr>
          <p:nvPr>
            <p:ph type="title"/>
          </p:nvPr>
        </p:nvSpPr>
        <p:spPr/>
        <p:txBody>
          <a:bodyPr/>
          <a:lstStyle/>
          <a:p>
            <a:r>
              <a:rPr lang="es-ES" dirty="0"/>
              <a:t>Introducción y manejo de A-</a:t>
            </a:r>
            <a:r>
              <a:rPr lang="es-ES" dirty="0" err="1"/>
              <a:t>Frame</a:t>
            </a:r>
            <a:endParaRPr lang="es-ES" dirty="0"/>
          </a:p>
        </p:txBody>
      </p:sp>
      <p:sp>
        <p:nvSpPr>
          <p:cNvPr id="3" name="Content Placeholder 2">
            <a:extLst>
              <a:ext uri="{FF2B5EF4-FFF2-40B4-BE49-F238E27FC236}">
                <a16:creationId xmlns:a16="http://schemas.microsoft.com/office/drawing/2014/main" id="{13C7C92C-1B28-44CD-B9E0-5BD247CD6A34}"/>
              </a:ext>
            </a:extLst>
          </p:cNvPr>
          <p:cNvSpPr>
            <a:spLocks noGrp="1"/>
          </p:cNvSpPr>
          <p:nvPr>
            <p:ph idx="1"/>
          </p:nvPr>
        </p:nvSpPr>
        <p:spPr>
          <a:xfrm>
            <a:off x="743837" y="2336872"/>
            <a:ext cx="11012129" cy="4309461"/>
          </a:xfrm>
        </p:spPr>
        <p:txBody>
          <a:bodyPr>
            <a:normAutofit/>
          </a:bodyPr>
          <a:lstStyle/>
          <a:p>
            <a:r>
              <a:rPr lang="es-ES" sz="1800" dirty="0"/>
              <a:t>A-</a:t>
            </a:r>
            <a:r>
              <a:rPr lang="es-ES" sz="1800" dirty="0" err="1"/>
              <a:t>Frame</a:t>
            </a:r>
            <a:r>
              <a:rPr lang="es-ES" sz="1800" dirty="0"/>
              <a:t> puede ser utilizado desde un documento plano de HTML sin la necesidad de instalar nada. Simplemente para empezar a usarlo se debe importar en la cabecera </a:t>
            </a:r>
            <a:r>
              <a:rPr lang="es-ES" sz="1800" u="sng" dirty="0"/>
              <a:t>&lt;head&gt;</a:t>
            </a:r>
            <a:r>
              <a:rPr lang="es-ES" sz="1800" dirty="0"/>
              <a:t> de index.html de esta manera:</a:t>
            </a:r>
          </a:p>
          <a:p>
            <a:pPr marL="457200" lvl="1" indent="0">
              <a:buNone/>
            </a:pPr>
            <a:r>
              <a:rPr lang="en-US" sz="1200" b="1" dirty="0">
                <a:solidFill>
                  <a:schemeClr val="bg1">
                    <a:lumMod val="95000"/>
                    <a:lumOff val="5000"/>
                  </a:schemeClr>
                </a:solidFill>
              </a:rPr>
              <a:t>&lt;head&gt;</a:t>
            </a:r>
          </a:p>
          <a:p>
            <a:pPr marL="457200" lvl="1" indent="0">
              <a:buNone/>
            </a:pPr>
            <a:r>
              <a:rPr lang="en-US" sz="1200" b="1" dirty="0">
                <a:solidFill>
                  <a:schemeClr val="bg1">
                    <a:lumMod val="95000"/>
                    <a:lumOff val="5000"/>
                  </a:schemeClr>
                </a:solidFill>
              </a:rPr>
              <a:t>	&lt;script </a:t>
            </a:r>
            <a:r>
              <a:rPr lang="en-US" sz="1200" b="1" dirty="0" err="1">
                <a:solidFill>
                  <a:schemeClr val="bg1">
                    <a:lumMod val="95000"/>
                    <a:lumOff val="5000"/>
                  </a:schemeClr>
                </a:solidFill>
              </a:rPr>
              <a:t>src</a:t>
            </a:r>
            <a:r>
              <a:rPr lang="en-US" sz="1200" b="1" dirty="0">
                <a:solidFill>
                  <a:schemeClr val="bg1">
                    <a:lumMod val="95000"/>
                    <a:lumOff val="5000"/>
                  </a:schemeClr>
                </a:solidFill>
              </a:rPr>
              <a:t>="https://aframe.io/releases/0.9.0/aframe.min.js"&gt;     &lt;/script&gt;</a:t>
            </a:r>
          </a:p>
          <a:p>
            <a:r>
              <a:rPr lang="en-US" sz="1800" dirty="0"/>
              <a:t>Dentro del &lt;body&gt; del </a:t>
            </a:r>
            <a:r>
              <a:rPr lang="en-US" sz="1800" dirty="0" err="1"/>
              <a:t>documento</a:t>
            </a:r>
            <a:r>
              <a:rPr lang="en-US" sz="1800" dirty="0"/>
              <a:t> se debe </a:t>
            </a:r>
            <a:r>
              <a:rPr lang="en-US" sz="1800" dirty="0" err="1"/>
              <a:t>crear</a:t>
            </a:r>
            <a:r>
              <a:rPr lang="en-US" sz="1800" dirty="0"/>
              <a:t> la </a:t>
            </a:r>
            <a:r>
              <a:rPr lang="en-US" sz="1800" dirty="0" err="1"/>
              <a:t>escena</a:t>
            </a:r>
            <a:r>
              <a:rPr lang="en-US" sz="1800" dirty="0"/>
              <a:t> de A-Frame, </a:t>
            </a:r>
            <a:r>
              <a:rPr lang="en-US" sz="1800" dirty="0" err="1"/>
              <a:t>identificada</a:t>
            </a:r>
            <a:r>
              <a:rPr lang="en-US" sz="1800" dirty="0"/>
              <a:t> </a:t>
            </a:r>
            <a:r>
              <a:rPr lang="en-US" sz="1800" dirty="0" err="1"/>
              <a:t>como</a:t>
            </a:r>
            <a:r>
              <a:rPr lang="en-US" sz="1800" dirty="0"/>
              <a:t> </a:t>
            </a:r>
            <a:r>
              <a:rPr lang="en-US" sz="1800" u="sng" dirty="0"/>
              <a:t>&lt;a-scene&gt;</a:t>
            </a:r>
            <a:r>
              <a:rPr lang="en-US" sz="1800" dirty="0"/>
              <a:t>.</a:t>
            </a:r>
          </a:p>
          <a:p>
            <a:pPr marL="457200" lvl="1" indent="0">
              <a:buNone/>
            </a:pPr>
            <a:r>
              <a:rPr lang="en-US" sz="1400" b="1" dirty="0">
                <a:solidFill>
                  <a:schemeClr val="bg1">
                    <a:lumMod val="95000"/>
                    <a:lumOff val="5000"/>
                  </a:schemeClr>
                </a:solidFill>
              </a:rPr>
              <a:t>&lt;body&gt;</a:t>
            </a:r>
          </a:p>
          <a:p>
            <a:pPr marL="457200" lvl="1" indent="0">
              <a:buNone/>
            </a:pPr>
            <a:r>
              <a:rPr lang="en-US" sz="1400" b="1" dirty="0">
                <a:solidFill>
                  <a:schemeClr val="bg1">
                    <a:lumMod val="95000"/>
                    <a:lumOff val="5000"/>
                  </a:schemeClr>
                </a:solidFill>
              </a:rPr>
              <a:t>	 &lt;a-scene&gt; &lt;/a-scene&gt; </a:t>
            </a:r>
          </a:p>
          <a:p>
            <a:pPr marL="457200" lvl="1" indent="0">
              <a:buNone/>
            </a:pPr>
            <a:r>
              <a:rPr lang="en-US" sz="1400" b="1" dirty="0">
                <a:solidFill>
                  <a:schemeClr val="bg1">
                    <a:lumMod val="95000"/>
                    <a:lumOff val="5000"/>
                  </a:schemeClr>
                </a:solidFill>
              </a:rPr>
              <a:t>&lt;/body&gt;</a:t>
            </a:r>
          </a:p>
          <a:p>
            <a:pPr marL="457200" lvl="1" indent="0">
              <a:buNone/>
            </a:pPr>
            <a:endParaRPr lang="en-US" sz="1400" dirty="0"/>
          </a:p>
          <a:p>
            <a:r>
              <a:rPr lang="en-US" sz="1800" dirty="0"/>
              <a:t>La </a:t>
            </a:r>
            <a:r>
              <a:rPr lang="en-US" sz="1800" dirty="0" err="1"/>
              <a:t>escena</a:t>
            </a:r>
            <a:r>
              <a:rPr lang="en-US" sz="1800" dirty="0"/>
              <a:t> </a:t>
            </a:r>
            <a:r>
              <a:rPr lang="en-US" sz="1800" dirty="0" err="1"/>
              <a:t>supone</a:t>
            </a:r>
            <a:r>
              <a:rPr lang="en-US" sz="1800" dirty="0"/>
              <a:t> el </a:t>
            </a:r>
            <a:r>
              <a:rPr lang="en-US" sz="1800" dirty="0" err="1"/>
              <a:t>núcleo</a:t>
            </a:r>
            <a:r>
              <a:rPr lang="en-US" sz="1800" dirty="0"/>
              <a:t> de </a:t>
            </a:r>
            <a:r>
              <a:rPr lang="en-US" sz="1800" dirty="0" err="1"/>
              <a:t>A_Frame</a:t>
            </a:r>
            <a:r>
              <a:rPr lang="en-US" sz="1800" dirty="0"/>
              <a:t> y </a:t>
            </a:r>
            <a:r>
              <a:rPr lang="en-US" sz="1800" dirty="0" err="1"/>
              <a:t>donde</a:t>
            </a:r>
            <a:r>
              <a:rPr lang="en-US" sz="1800" dirty="0"/>
              <a:t> </a:t>
            </a:r>
            <a:r>
              <a:rPr lang="en-US" sz="1800" dirty="0" err="1"/>
              <a:t>colocaremos</a:t>
            </a:r>
            <a:r>
              <a:rPr lang="en-US" sz="1800" dirty="0"/>
              <a:t> los </a:t>
            </a:r>
            <a:r>
              <a:rPr lang="en-US" sz="1800" dirty="0" err="1"/>
              <a:t>objetos</a:t>
            </a:r>
            <a:r>
              <a:rPr lang="en-US" sz="1800" dirty="0"/>
              <a:t> </a:t>
            </a:r>
            <a:r>
              <a:rPr lang="en-US" sz="1800" dirty="0" err="1"/>
              <a:t>identificados</a:t>
            </a:r>
            <a:r>
              <a:rPr lang="en-US" sz="1800" dirty="0"/>
              <a:t> </a:t>
            </a:r>
            <a:r>
              <a:rPr lang="en-US" sz="1800" dirty="0" err="1"/>
              <a:t>como</a:t>
            </a:r>
            <a:r>
              <a:rPr lang="en-US" sz="1800" dirty="0"/>
              <a:t> </a:t>
            </a:r>
            <a:r>
              <a:rPr lang="en-US" sz="1800" u="sng" dirty="0"/>
              <a:t>&lt;a-entity&gt;.</a:t>
            </a:r>
          </a:p>
          <a:p>
            <a:pPr marL="457200" lvl="1" indent="0">
              <a:buNone/>
            </a:pPr>
            <a:endParaRPr lang="es-ES" dirty="0"/>
          </a:p>
        </p:txBody>
      </p:sp>
    </p:spTree>
    <p:extLst>
      <p:ext uri="{BB962C8B-B14F-4D97-AF65-F5344CB8AC3E}">
        <p14:creationId xmlns:p14="http://schemas.microsoft.com/office/powerpoint/2010/main" val="114305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945B-9EEB-46C3-9FFB-FEE51BC3987D}"/>
              </a:ext>
            </a:extLst>
          </p:cNvPr>
          <p:cNvSpPr>
            <a:spLocks noGrp="1"/>
          </p:cNvSpPr>
          <p:nvPr>
            <p:ph type="title"/>
          </p:nvPr>
        </p:nvSpPr>
        <p:spPr/>
        <p:txBody>
          <a:bodyPr/>
          <a:lstStyle/>
          <a:p>
            <a:r>
              <a:rPr lang="es-ES" dirty="0"/>
              <a:t>Uso de </a:t>
            </a:r>
            <a:r>
              <a:rPr lang="es-ES" dirty="0" err="1"/>
              <a:t>primitives</a:t>
            </a:r>
            <a:endParaRPr lang="es-ES" dirty="0"/>
          </a:p>
        </p:txBody>
      </p:sp>
      <p:sp>
        <p:nvSpPr>
          <p:cNvPr id="3" name="Content Placeholder 2">
            <a:extLst>
              <a:ext uri="{FF2B5EF4-FFF2-40B4-BE49-F238E27FC236}">
                <a16:creationId xmlns:a16="http://schemas.microsoft.com/office/drawing/2014/main" id="{559E2147-2B34-482A-8B65-050B84CBB0AF}"/>
              </a:ext>
            </a:extLst>
          </p:cNvPr>
          <p:cNvSpPr>
            <a:spLocks noGrp="1"/>
          </p:cNvSpPr>
          <p:nvPr>
            <p:ph sz="half" idx="1"/>
          </p:nvPr>
        </p:nvSpPr>
        <p:spPr>
          <a:xfrm>
            <a:off x="680319" y="2336873"/>
            <a:ext cx="10237448" cy="3599316"/>
          </a:xfrm>
        </p:spPr>
        <p:txBody>
          <a:bodyPr>
            <a:normAutofit fontScale="92500" lnSpcReduction="20000"/>
          </a:bodyPr>
          <a:lstStyle/>
          <a:p>
            <a:r>
              <a:rPr lang="es-ES" sz="1400" dirty="0"/>
              <a:t>Un ejemplo sencillo para aprender a usar A-</a:t>
            </a:r>
            <a:r>
              <a:rPr lang="es-ES" sz="1400" dirty="0" err="1"/>
              <a:t>Frame</a:t>
            </a:r>
            <a:r>
              <a:rPr lang="es-ES" sz="1400" dirty="0"/>
              <a:t> consiste en cargar un </a:t>
            </a:r>
            <a:r>
              <a:rPr lang="es-ES" sz="1400" dirty="0" err="1"/>
              <a:t>primitive</a:t>
            </a:r>
            <a:r>
              <a:rPr lang="es-ES" sz="1400" dirty="0"/>
              <a:t>, plantillas de elementos que están dentro del código de A-</a:t>
            </a:r>
            <a:r>
              <a:rPr lang="es-ES" sz="1400" dirty="0" err="1"/>
              <a:t>Frame</a:t>
            </a:r>
            <a:r>
              <a:rPr lang="es-ES" sz="1400" dirty="0"/>
              <a:t>, gracias a ellos se puede crear un cubo , un cilindro, una esfera .... de una forma muy sencilla. A la hora de usarlos en el index.html basta con nombrarlos como si se tratara de una entidad, además se le pueden dar diferentes propiedades. Dentro del HTML esta sería la manera de crear un cubo y una esfera, con unas propiedades de posición rotación y color específicas.</a:t>
            </a:r>
          </a:p>
          <a:p>
            <a:pPr marL="0" indent="0">
              <a:buNone/>
            </a:pPr>
            <a:endParaRPr lang="es-ES" sz="1400" dirty="0"/>
          </a:p>
          <a:p>
            <a:pPr marL="457200" lvl="1" indent="0">
              <a:buNone/>
            </a:pPr>
            <a:r>
              <a:rPr lang="en-US" sz="1250" dirty="0">
                <a:solidFill>
                  <a:schemeClr val="bg1">
                    <a:lumMod val="75000"/>
                    <a:lumOff val="25000"/>
                  </a:schemeClr>
                </a:solidFill>
              </a:rPr>
              <a:t>&lt;body&gt;</a:t>
            </a:r>
          </a:p>
          <a:p>
            <a:pPr marL="457200" lvl="1" indent="0">
              <a:buNone/>
            </a:pPr>
            <a:r>
              <a:rPr lang="en-US" sz="1250" dirty="0">
                <a:solidFill>
                  <a:schemeClr val="bg1">
                    <a:lumMod val="75000"/>
                    <a:lumOff val="25000"/>
                  </a:schemeClr>
                </a:solidFill>
              </a:rPr>
              <a:t>     &lt;a-scene&gt;</a:t>
            </a:r>
          </a:p>
          <a:p>
            <a:pPr marL="457200" lvl="1" indent="0">
              <a:buNone/>
            </a:pPr>
            <a:r>
              <a:rPr lang="en-US" sz="1250" dirty="0">
                <a:solidFill>
                  <a:schemeClr val="bg1">
                    <a:lumMod val="75000"/>
                    <a:lumOff val="25000"/>
                  </a:schemeClr>
                </a:solidFill>
              </a:rPr>
              <a:t>           &lt;a-box position="-1 0.5 -3" rotation="0 45 0" color="#4CC3D9"&gt;   &lt;/a-box&gt;</a:t>
            </a:r>
          </a:p>
          <a:p>
            <a:pPr marL="457200" lvl="1" indent="0">
              <a:buNone/>
            </a:pPr>
            <a:r>
              <a:rPr lang="en-US" sz="1250" dirty="0">
                <a:solidFill>
                  <a:schemeClr val="bg1">
                    <a:lumMod val="75000"/>
                    <a:lumOff val="25000"/>
                  </a:schemeClr>
                </a:solidFill>
              </a:rPr>
              <a:t>           &lt;a-sphere position="0 1.25 -5" radius="1.25" color="#EF2D5E"&gt;    &lt;/a-sphere&gt;</a:t>
            </a:r>
          </a:p>
          <a:p>
            <a:pPr marL="457200" lvl="1" indent="0">
              <a:buNone/>
            </a:pPr>
            <a:endParaRPr lang="en-US" sz="1250" dirty="0">
              <a:solidFill>
                <a:schemeClr val="bg1">
                  <a:lumMod val="75000"/>
                  <a:lumOff val="25000"/>
                </a:schemeClr>
              </a:solidFill>
            </a:endParaRPr>
          </a:p>
          <a:p>
            <a:pPr marL="457200" lvl="1" indent="0">
              <a:buNone/>
            </a:pPr>
            <a:endParaRPr lang="en-US" sz="1250" dirty="0">
              <a:solidFill>
                <a:schemeClr val="bg1">
                  <a:lumMod val="75000"/>
                  <a:lumOff val="25000"/>
                </a:schemeClr>
              </a:solidFill>
            </a:endParaRPr>
          </a:p>
          <a:p>
            <a:pPr marL="914400" lvl="2" indent="0">
              <a:buNone/>
            </a:pPr>
            <a:endParaRPr lang="en-US" sz="1200" dirty="0">
              <a:solidFill>
                <a:schemeClr val="bg1">
                  <a:lumMod val="75000"/>
                  <a:lumOff val="25000"/>
                </a:schemeClr>
              </a:solidFill>
            </a:endParaRPr>
          </a:p>
          <a:p>
            <a:pPr lvl="1">
              <a:buFont typeface="Wingdings" panose="05000000000000000000" pitchFamily="2" charset="2"/>
              <a:buChar char="ü"/>
            </a:pPr>
            <a:r>
              <a:rPr lang="es-ES" sz="1700" b="1" dirty="0">
                <a:solidFill>
                  <a:schemeClr val="accent2"/>
                </a:solidFill>
              </a:rPr>
              <a:t>Ejercicio 1:</a:t>
            </a:r>
          </a:p>
          <a:p>
            <a:pPr lvl="1">
              <a:buFont typeface="Wingdings" panose="05000000000000000000" pitchFamily="2" charset="2"/>
              <a:buChar char="v"/>
            </a:pPr>
            <a:r>
              <a:rPr lang="es-ES" sz="1400" b="1" dirty="0"/>
              <a:t> Explora la </a:t>
            </a:r>
            <a:r>
              <a:rPr lang="es-ES" sz="1400" b="1" dirty="0">
                <a:hlinkClick r:id="rId2"/>
              </a:rPr>
              <a:t>biblioteca</a:t>
            </a:r>
            <a:r>
              <a:rPr lang="es-ES" sz="1400" b="1" dirty="0"/>
              <a:t> de </a:t>
            </a:r>
            <a:r>
              <a:rPr lang="es-ES" sz="1400" b="1" dirty="0" err="1"/>
              <a:t>primitives</a:t>
            </a:r>
            <a:r>
              <a:rPr lang="es-ES" sz="1400" b="1" dirty="0"/>
              <a:t> de A-</a:t>
            </a:r>
            <a:r>
              <a:rPr lang="es-ES" sz="1400" b="1" dirty="0" err="1"/>
              <a:t>Frame</a:t>
            </a:r>
            <a:r>
              <a:rPr lang="es-ES" sz="1400" b="1" dirty="0"/>
              <a:t> y carga 3 de ellos con colores y posiciones diferentes.</a:t>
            </a:r>
            <a:endParaRPr lang="en-US" sz="1050" dirty="0">
              <a:solidFill>
                <a:schemeClr val="bg1">
                  <a:lumMod val="75000"/>
                  <a:lumOff val="25000"/>
                </a:schemeClr>
              </a:solidFill>
            </a:endParaRPr>
          </a:p>
          <a:p>
            <a:pPr marL="914400" lvl="2" indent="0">
              <a:buNone/>
            </a:pPr>
            <a:endParaRPr lang="en-US" sz="900" dirty="0">
              <a:solidFill>
                <a:schemeClr val="bg1">
                  <a:lumMod val="75000"/>
                  <a:lumOff val="25000"/>
                </a:schemeClr>
              </a:solidFill>
            </a:endParaRPr>
          </a:p>
          <a:p>
            <a:pPr lvl="2"/>
            <a:endParaRPr lang="es-ES" sz="900" dirty="0"/>
          </a:p>
        </p:txBody>
      </p:sp>
      <p:pic>
        <p:nvPicPr>
          <p:cNvPr id="11" name="Content Placeholder 10">
            <a:extLst>
              <a:ext uri="{FF2B5EF4-FFF2-40B4-BE49-F238E27FC236}">
                <a16:creationId xmlns:a16="http://schemas.microsoft.com/office/drawing/2014/main" id="{6D363967-955D-489E-A9B7-0413053403D1}"/>
              </a:ext>
            </a:extLst>
          </p:cNvPr>
          <p:cNvPicPr>
            <a:picLocks noGrp="1" noChangeAspect="1"/>
          </p:cNvPicPr>
          <p:nvPr>
            <p:ph sz="half" idx="2"/>
          </p:nvPr>
        </p:nvPicPr>
        <p:blipFill>
          <a:blip r:embed="rId3"/>
          <a:stretch>
            <a:fillRect/>
          </a:stretch>
        </p:blipFill>
        <p:spPr>
          <a:xfrm>
            <a:off x="7253608" y="3160128"/>
            <a:ext cx="3793805" cy="2073124"/>
          </a:xfrm>
        </p:spPr>
      </p:pic>
    </p:spTree>
    <p:extLst>
      <p:ext uri="{BB962C8B-B14F-4D97-AF65-F5344CB8AC3E}">
        <p14:creationId xmlns:p14="http://schemas.microsoft.com/office/powerpoint/2010/main" val="226146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5BA4-7B5B-4597-A9E3-03756F96C87F}"/>
              </a:ext>
            </a:extLst>
          </p:cNvPr>
          <p:cNvSpPr>
            <a:spLocks noGrp="1"/>
          </p:cNvSpPr>
          <p:nvPr>
            <p:ph type="title"/>
          </p:nvPr>
        </p:nvSpPr>
        <p:spPr>
          <a:xfrm>
            <a:off x="1179315" y="609042"/>
            <a:ext cx="9905998" cy="1478570"/>
          </a:xfrm>
        </p:spPr>
        <p:txBody>
          <a:bodyPr>
            <a:normAutofit/>
          </a:bodyPr>
          <a:lstStyle/>
          <a:p>
            <a:r>
              <a:rPr lang="es-ES" sz="3200" dirty="0"/>
              <a:t>Imágenes</a:t>
            </a:r>
          </a:p>
        </p:txBody>
      </p:sp>
      <p:sp>
        <p:nvSpPr>
          <p:cNvPr id="4" name="Content Placeholder 4">
            <a:extLst>
              <a:ext uri="{FF2B5EF4-FFF2-40B4-BE49-F238E27FC236}">
                <a16:creationId xmlns:a16="http://schemas.microsoft.com/office/drawing/2014/main" id="{425CAE83-00B2-4F9A-BFC9-05DA5A63B8B3}"/>
              </a:ext>
            </a:extLst>
          </p:cNvPr>
          <p:cNvSpPr>
            <a:spLocks noGrp="1"/>
          </p:cNvSpPr>
          <p:nvPr>
            <p:ph idx="1"/>
          </p:nvPr>
        </p:nvSpPr>
        <p:spPr>
          <a:xfrm>
            <a:off x="1141412" y="1880916"/>
            <a:ext cx="9905999" cy="4368042"/>
          </a:xfrm>
        </p:spPr>
        <p:txBody>
          <a:bodyPr>
            <a:normAutofit fontScale="55000" lnSpcReduction="20000"/>
          </a:bodyPr>
          <a:lstStyle/>
          <a:p>
            <a:r>
              <a:rPr lang="es-ES" sz="4400" dirty="0"/>
              <a:t>Exportar imágenes</a:t>
            </a:r>
          </a:p>
          <a:p>
            <a:pPr lvl="1"/>
            <a:r>
              <a:rPr lang="es-ES" sz="2500" dirty="0"/>
              <a:t>A-</a:t>
            </a:r>
            <a:r>
              <a:rPr lang="es-ES" sz="2500" dirty="0" err="1"/>
              <a:t>Frame</a:t>
            </a:r>
            <a:r>
              <a:rPr lang="es-ES" sz="2500" dirty="0"/>
              <a:t> permite la exportación de imágenes propias dentro de la escena, a estas se les puede dar diversas propiedades.</a:t>
            </a:r>
          </a:p>
          <a:p>
            <a:pPr lvl="1"/>
            <a:r>
              <a:rPr lang="es-ES" sz="2500" i="1" dirty="0"/>
              <a:t>Para cargar una imagen primero hay que declararla dentro de la zona de </a:t>
            </a:r>
            <a:r>
              <a:rPr lang="es-ES" sz="2500" i="1" dirty="0" err="1"/>
              <a:t>assets</a:t>
            </a:r>
            <a:r>
              <a:rPr lang="es-ES" sz="2500" i="1" dirty="0"/>
              <a:t>. Todos los elementos externos que se introducen en A-</a:t>
            </a:r>
            <a:r>
              <a:rPr lang="es-ES" sz="2500" i="1" dirty="0" err="1"/>
              <a:t>Frame</a:t>
            </a:r>
            <a:r>
              <a:rPr lang="es-ES" sz="2500" i="1" dirty="0"/>
              <a:t> deben de declararse primero en esta zona que A-</a:t>
            </a:r>
            <a:r>
              <a:rPr lang="es-ES" sz="2500" i="1" dirty="0" err="1"/>
              <a:t>Frame</a:t>
            </a:r>
            <a:r>
              <a:rPr lang="es-ES" sz="2500" i="1" dirty="0"/>
              <a:t> la identifica con el tag &lt;a-</a:t>
            </a:r>
            <a:r>
              <a:rPr lang="es-ES" sz="2500" i="1" dirty="0" err="1"/>
              <a:t>assets</a:t>
            </a:r>
            <a:r>
              <a:rPr lang="es-ES" sz="2500" i="1" dirty="0"/>
              <a:t>&gt; &lt;/</a:t>
            </a:r>
            <a:r>
              <a:rPr lang="es-ES" sz="2500" i="1" dirty="0" err="1"/>
              <a:t>assets</a:t>
            </a:r>
            <a:r>
              <a:rPr lang="es-ES" sz="2500" i="1" dirty="0"/>
              <a:t>&gt;.</a:t>
            </a:r>
          </a:p>
          <a:p>
            <a:pPr lvl="1"/>
            <a:r>
              <a:rPr lang="es-ES" sz="2500" i="1" dirty="0"/>
              <a:t>Cuando se crea un </a:t>
            </a:r>
            <a:r>
              <a:rPr lang="es-ES" sz="2500" i="1" dirty="0" err="1"/>
              <a:t>assets</a:t>
            </a:r>
            <a:r>
              <a:rPr lang="es-ES" sz="2500" i="1" dirty="0"/>
              <a:t> se le debe dar un identificador o tag para posteriormente poder llamarlo en la parte de la escena que se desee.</a:t>
            </a:r>
          </a:p>
          <a:p>
            <a:pPr lvl="1"/>
            <a:r>
              <a:rPr lang="es-ES" sz="2500" i="1" dirty="0"/>
              <a:t>En el siguiente ejemplo se muestra como declarar primero la imagen e invocarla posteriormente:</a:t>
            </a:r>
          </a:p>
          <a:p>
            <a:pPr marL="457200" lvl="1" indent="0">
              <a:buNone/>
            </a:pPr>
            <a:endParaRPr lang="es-ES" dirty="0">
              <a:solidFill>
                <a:schemeClr val="bg1"/>
              </a:solidFill>
            </a:endParaRPr>
          </a:p>
          <a:p>
            <a:pPr marL="914400" lvl="2" indent="0">
              <a:buNone/>
            </a:pPr>
            <a:r>
              <a:rPr lang="es-ES" sz="2500" b="1" dirty="0">
                <a:solidFill>
                  <a:schemeClr val="bg1"/>
                </a:solidFill>
              </a:rPr>
              <a:t>&lt;a-</a:t>
            </a:r>
            <a:r>
              <a:rPr lang="es-ES" sz="2500" b="1" dirty="0" err="1">
                <a:solidFill>
                  <a:schemeClr val="bg1"/>
                </a:solidFill>
              </a:rPr>
              <a:t>assets</a:t>
            </a:r>
            <a:r>
              <a:rPr lang="es-ES" sz="2500" b="1" dirty="0">
                <a:solidFill>
                  <a:schemeClr val="bg1"/>
                </a:solidFill>
              </a:rPr>
              <a:t>&gt;</a:t>
            </a:r>
          </a:p>
          <a:p>
            <a:pPr marL="914400" lvl="2" indent="0">
              <a:buNone/>
            </a:pPr>
            <a:r>
              <a:rPr lang="es-ES" altLang="es-ES" sz="2200" b="1" dirty="0">
                <a:solidFill>
                  <a:schemeClr val="bg1"/>
                </a:solidFill>
                <a:latin typeface="Arial Unicode MS"/>
              </a:rPr>
              <a:t>    &lt;</a:t>
            </a:r>
            <a:r>
              <a:rPr lang="es-ES" altLang="es-ES" sz="2200" b="1" dirty="0" err="1">
                <a:solidFill>
                  <a:schemeClr val="bg1"/>
                </a:solidFill>
                <a:latin typeface="Arial Unicode MS"/>
              </a:rPr>
              <a:t>img</a:t>
            </a:r>
            <a:r>
              <a:rPr lang="es-ES" altLang="es-ES" sz="2200" b="1" dirty="0">
                <a:solidFill>
                  <a:schemeClr val="bg1"/>
                </a:solidFill>
                <a:latin typeface="Arial Unicode MS"/>
              </a:rPr>
              <a:t> id="</a:t>
            </a:r>
            <a:r>
              <a:rPr lang="es-ES" altLang="es-ES" sz="2200" b="1" dirty="0" err="1">
                <a:solidFill>
                  <a:schemeClr val="bg1"/>
                </a:solidFill>
                <a:latin typeface="Arial Unicode MS"/>
              </a:rPr>
              <a:t>city</a:t>
            </a:r>
            <a:r>
              <a:rPr lang="es-ES" altLang="es-ES" sz="2200" b="1" dirty="0">
                <a:solidFill>
                  <a:schemeClr val="bg1"/>
                </a:solidFill>
                <a:latin typeface="Arial Unicode MS"/>
              </a:rPr>
              <a:t>" </a:t>
            </a:r>
            <a:r>
              <a:rPr lang="es-ES" altLang="es-ES" sz="2200" b="1" dirty="0" err="1">
                <a:solidFill>
                  <a:schemeClr val="bg1"/>
                </a:solidFill>
                <a:latin typeface="Arial Unicode MS"/>
              </a:rPr>
              <a:t>src</a:t>
            </a:r>
            <a:r>
              <a:rPr lang="es-ES" altLang="es-ES" sz="2200" b="1" dirty="0">
                <a:solidFill>
                  <a:schemeClr val="bg1"/>
                </a:solidFill>
                <a:latin typeface="Arial Unicode MS"/>
              </a:rPr>
              <a:t>=“</a:t>
            </a:r>
            <a:r>
              <a:rPr lang="es-ES" altLang="es-ES" sz="2200" b="1" dirty="0" err="1">
                <a:solidFill>
                  <a:schemeClr val="bg1"/>
                </a:solidFill>
                <a:latin typeface="Arial Unicode MS"/>
              </a:rPr>
              <a:t>a_frame</a:t>
            </a:r>
            <a:r>
              <a:rPr lang="es-ES" altLang="es-ES" sz="2200" b="1" dirty="0">
                <a:solidFill>
                  <a:schemeClr val="bg1"/>
                </a:solidFill>
                <a:latin typeface="Arial Unicode MS"/>
              </a:rPr>
              <a:t>/</a:t>
            </a:r>
            <a:r>
              <a:rPr lang="es-ES" altLang="es-ES" sz="2200" b="1" dirty="0" err="1">
                <a:solidFill>
                  <a:schemeClr val="bg1"/>
                </a:solidFill>
                <a:latin typeface="Arial Unicode MS"/>
              </a:rPr>
              <a:t>img</a:t>
            </a:r>
            <a:r>
              <a:rPr lang="es-ES" altLang="es-ES" sz="2200" b="1" dirty="0">
                <a:solidFill>
                  <a:schemeClr val="bg1"/>
                </a:solidFill>
                <a:latin typeface="Arial Unicode MS"/>
              </a:rPr>
              <a:t>/city.jpg"&gt;</a:t>
            </a:r>
          </a:p>
          <a:p>
            <a:pPr marL="914400" lvl="2" indent="0">
              <a:buNone/>
            </a:pPr>
            <a:r>
              <a:rPr lang="es-ES" sz="2500" b="1" dirty="0">
                <a:solidFill>
                  <a:schemeClr val="bg1"/>
                </a:solidFill>
              </a:rPr>
              <a:t>&lt;/a-</a:t>
            </a:r>
            <a:r>
              <a:rPr lang="es-ES" sz="2500" b="1" dirty="0" err="1">
                <a:solidFill>
                  <a:schemeClr val="bg1"/>
                </a:solidFill>
              </a:rPr>
              <a:t>assets</a:t>
            </a:r>
            <a:r>
              <a:rPr lang="es-ES" sz="2500" b="1" dirty="0">
                <a:solidFill>
                  <a:schemeClr val="bg1"/>
                </a:solidFill>
              </a:rPr>
              <a:t>&gt;</a:t>
            </a:r>
          </a:p>
          <a:p>
            <a:pPr marL="0" indent="0">
              <a:buNone/>
            </a:pPr>
            <a:r>
              <a:rPr lang="en-US" sz="2000" b="1" dirty="0">
                <a:solidFill>
                  <a:schemeClr val="bg1"/>
                </a:solidFill>
              </a:rPr>
              <a:t>	</a:t>
            </a:r>
            <a:r>
              <a:rPr lang="en-US" sz="2500" b="1" dirty="0">
                <a:solidFill>
                  <a:schemeClr val="bg1"/>
                </a:solidFill>
              </a:rPr>
              <a:t>&lt;a-image </a:t>
            </a:r>
            <a:r>
              <a:rPr lang="en-US" sz="2500" b="1" dirty="0" err="1">
                <a:solidFill>
                  <a:schemeClr val="bg1"/>
                </a:solidFill>
              </a:rPr>
              <a:t>src</a:t>
            </a:r>
            <a:r>
              <a:rPr lang="en-US" sz="2500" b="1" dirty="0">
                <a:solidFill>
                  <a:schemeClr val="bg1"/>
                </a:solidFill>
              </a:rPr>
              <a:t>="#city" width="70" height="50" position="1.5 1 -6.5"&gt;	&lt;/a-image&gt;</a:t>
            </a:r>
            <a:endParaRPr lang="es-ES" sz="2500" b="1" dirty="0">
              <a:solidFill>
                <a:schemeClr val="bg1"/>
              </a:solidFill>
            </a:endParaRPr>
          </a:p>
          <a:p>
            <a:pPr lvl="2"/>
            <a:endParaRPr lang="es-ES" sz="2200" dirty="0"/>
          </a:p>
          <a:p>
            <a:pPr lvl="1">
              <a:buFont typeface="Wingdings" panose="05000000000000000000" pitchFamily="2" charset="2"/>
              <a:buChar char="ü"/>
            </a:pPr>
            <a:r>
              <a:rPr lang="es-ES" sz="2900" b="1" dirty="0">
                <a:solidFill>
                  <a:schemeClr val="accent2"/>
                </a:solidFill>
              </a:rPr>
              <a:t>Ejercicio 2:</a:t>
            </a:r>
          </a:p>
          <a:p>
            <a:pPr lvl="1">
              <a:buFont typeface="Wingdings" panose="05000000000000000000" pitchFamily="2" charset="2"/>
              <a:buChar char="v"/>
            </a:pPr>
            <a:r>
              <a:rPr lang="es-ES" sz="2500" b="1" dirty="0"/>
              <a:t>Carga una imagen de tal forma que quede como fondo de los dos </a:t>
            </a:r>
            <a:r>
              <a:rPr lang="es-ES" sz="2500" b="1" dirty="0" err="1"/>
              <a:t>primitives</a:t>
            </a:r>
            <a:r>
              <a:rPr lang="es-ES" sz="2500" b="1" dirty="0"/>
              <a:t> cargados anteriormente.</a:t>
            </a:r>
            <a:endParaRPr lang="en-US" dirty="0">
              <a:solidFill>
                <a:schemeClr val="bg1">
                  <a:lumMod val="75000"/>
                  <a:lumOff val="25000"/>
                </a:schemeClr>
              </a:solidFill>
            </a:endParaRPr>
          </a:p>
          <a:p>
            <a:pPr lvl="2"/>
            <a:endParaRPr lang="es-ES" dirty="0"/>
          </a:p>
        </p:txBody>
      </p:sp>
    </p:spTree>
    <p:extLst>
      <p:ext uri="{BB962C8B-B14F-4D97-AF65-F5344CB8AC3E}">
        <p14:creationId xmlns:p14="http://schemas.microsoft.com/office/powerpoint/2010/main" val="216829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7145-14B5-4EA5-8605-5D449B190EC4}"/>
              </a:ext>
            </a:extLst>
          </p:cNvPr>
          <p:cNvSpPr>
            <a:spLocks noGrp="1"/>
          </p:cNvSpPr>
          <p:nvPr>
            <p:ph type="title"/>
          </p:nvPr>
        </p:nvSpPr>
        <p:spPr/>
        <p:txBody>
          <a:bodyPr>
            <a:normAutofit/>
          </a:bodyPr>
          <a:lstStyle/>
          <a:p>
            <a:r>
              <a:rPr lang="es-ES" sz="3200" dirty="0"/>
              <a:t>Exportación del objeto de </a:t>
            </a:r>
            <a:r>
              <a:rPr lang="es-ES" sz="3200" dirty="0" err="1"/>
              <a:t>Beetle</a:t>
            </a:r>
            <a:r>
              <a:rPr lang="es-ES" sz="3200" dirty="0"/>
              <a:t> Blocks y textura</a:t>
            </a:r>
          </a:p>
        </p:txBody>
      </p:sp>
      <p:sp>
        <p:nvSpPr>
          <p:cNvPr id="5" name="Content Placeholder 4">
            <a:extLst>
              <a:ext uri="{FF2B5EF4-FFF2-40B4-BE49-F238E27FC236}">
                <a16:creationId xmlns:a16="http://schemas.microsoft.com/office/drawing/2014/main" id="{A57AC070-E0B3-4C6C-B6E0-219925EC565B}"/>
              </a:ext>
            </a:extLst>
          </p:cNvPr>
          <p:cNvSpPr>
            <a:spLocks noGrp="1"/>
          </p:cNvSpPr>
          <p:nvPr>
            <p:ph idx="1"/>
          </p:nvPr>
        </p:nvSpPr>
        <p:spPr/>
        <p:txBody>
          <a:bodyPr>
            <a:normAutofit lnSpcReduction="10000"/>
          </a:bodyPr>
          <a:lstStyle/>
          <a:p>
            <a:r>
              <a:rPr lang="es-ES" dirty="0"/>
              <a:t>Exportar objeto:</a:t>
            </a:r>
          </a:p>
          <a:p>
            <a:pPr lvl="1"/>
            <a:r>
              <a:rPr lang="es-ES" sz="1400" dirty="0"/>
              <a:t>A-</a:t>
            </a:r>
            <a:r>
              <a:rPr lang="es-ES" sz="1400" dirty="0" err="1"/>
              <a:t>Frame</a:t>
            </a:r>
            <a:r>
              <a:rPr lang="es-ES" sz="1400" dirty="0"/>
              <a:t> permite la exportación de imágenes propias dentro de la escena, a estas se les puede dar diversas propiedades.</a:t>
            </a:r>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r>
              <a:rPr lang="es-ES" sz="1800" dirty="0"/>
              <a:t>Textura</a:t>
            </a:r>
          </a:p>
          <a:p>
            <a:pPr lvl="1">
              <a:buFont typeface="Wingdings" panose="05000000000000000000" pitchFamily="2" charset="2"/>
              <a:buChar char="ü"/>
            </a:pPr>
            <a:r>
              <a:rPr lang="es-ES" sz="1000" b="1" dirty="0">
                <a:solidFill>
                  <a:schemeClr val="bg1"/>
                </a:solidFill>
              </a:rPr>
              <a:t>Ejercicio 2:</a:t>
            </a:r>
          </a:p>
          <a:p>
            <a:pPr lvl="1">
              <a:buFont typeface="Wingdings" panose="05000000000000000000" pitchFamily="2" charset="2"/>
              <a:buChar char="v"/>
            </a:pPr>
            <a:r>
              <a:rPr lang="es-ES" sz="1000" b="1" dirty="0"/>
              <a:t> Consulta la biblioteca de </a:t>
            </a:r>
            <a:r>
              <a:rPr lang="es-ES" sz="1000" b="1" dirty="0" err="1"/>
              <a:t>primitives</a:t>
            </a:r>
            <a:r>
              <a:rPr lang="es-ES" sz="1000" b="1" dirty="0"/>
              <a:t> de A-</a:t>
            </a:r>
            <a:r>
              <a:rPr lang="es-ES" sz="1000" b="1" dirty="0" err="1"/>
              <a:t>Frame</a:t>
            </a:r>
            <a:r>
              <a:rPr lang="es-ES" sz="1000" b="1" dirty="0"/>
              <a:t> y carga 3 de ellos con colores y posiciones diferentes.</a:t>
            </a:r>
            <a:endParaRPr lang="en-US" sz="700" dirty="0">
              <a:solidFill>
                <a:schemeClr val="bg1">
                  <a:lumMod val="75000"/>
                  <a:lumOff val="25000"/>
                </a:schemeClr>
              </a:solidFill>
            </a:endParaRPr>
          </a:p>
          <a:p>
            <a:pPr lvl="2"/>
            <a:endParaRPr lang="es-ES" dirty="0"/>
          </a:p>
        </p:txBody>
      </p:sp>
    </p:spTree>
    <p:extLst>
      <p:ext uri="{BB962C8B-B14F-4D97-AF65-F5344CB8AC3E}">
        <p14:creationId xmlns:p14="http://schemas.microsoft.com/office/powerpoint/2010/main" val="405070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4079-5B46-42FA-BF68-2D5275FCA62D}"/>
              </a:ext>
            </a:extLst>
          </p:cNvPr>
          <p:cNvSpPr>
            <a:spLocks noGrp="1"/>
          </p:cNvSpPr>
          <p:nvPr>
            <p:ph type="title"/>
          </p:nvPr>
        </p:nvSpPr>
        <p:spPr/>
        <p:txBody>
          <a:bodyPr/>
          <a:lstStyle/>
          <a:p>
            <a:r>
              <a:rPr lang="es-ES" dirty="0"/>
              <a:t>Módulos </a:t>
            </a:r>
            <a:r>
              <a:rPr lang="es-ES" dirty="0" err="1"/>
              <a:t>Javascript</a:t>
            </a:r>
            <a:r>
              <a:rPr lang="es-ES" dirty="0"/>
              <a:t> y animación</a:t>
            </a:r>
          </a:p>
        </p:txBody>
      </p:sp>
      <p:sp>
        <p:nvSpPr>
          <p:cNvPr id="3" name="Content Placeholder 2">
            <a:extLst>
              <a:ext uri="{FF2B5EF4-FFF2-40B4-BE49-F238E27FC236}">
                <a16:creationId xmlns:a16="http://schemas.microsoft.com/office/drawing/2014/main" id="{851EA465-0869-4254-9F59-E9F1129FC853}"/>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68237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D2FF-1CCA-4180-BD7D-F9C4747BC811}"/>
              </a:ext>
            </a:extLst>
          </p:cNvPr>
          <p:cNvSpPr>
            <a:spLocks noGrp="1"/>
          </p:cNvSpPr>
          <p:nvPr>
            <p:ph type="title"/>
          </p:nvPr>
        </p:nvSpPr>
        <p:spPr/>
        <p:txBody>
          <a:bodyPr/>
          <a:lstStyle/>
          <a:p>
            <a:r>
              <a:rPr lang="es-ES" dirty="0"/>
              <a:t>Visualización en el smartphone</a:t>
            </a:r>
          </a:p>
        </p:txBody>
      </p:sp>
      <p:sp>
        <p:nvSpPr>
          <p:cNvPr id="3" name="Content Placeholder 2">
            <a:extLst>
              <a:ext uri="{FF2B5EF4-FFF2-40B4-BE49-F238E27FC236}">
                <a16:creationId xmlns:a16="http://schemas.microsoft.com/office/drawing/2014/main" id="{B39C2CF9-04F4-4D6C-8D09-D8832FBDC0ED}"/>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607669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248</TotalTime>
  <Words>639</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Tw Cen MT</vt:lpstr>
      <vt:lpstr>Wingdings</vt:lpstr>
      <vt:lpstr>Circuit</vt:lpstr>
      <vt:lpstr>Realidad Virtual</vt:lpstr>
      <vt:lpstr>Introducción y objetivos</vt:lpstr>
      <vt:lpstr> Pasos previos </vt:lpstr>
      <vt:lpstr>Introducción y manejo de A-Frame</vt:lpstr>
      <vt:lpstr>Uso de primitives</vt:lpstr>
      <vt:lpstr>Imágenes</vt:lpstr>
      <vt:lpstr>Exportación del objeto de Beetle Blocks y textura</vt:lpstr>
      <vt:lpstr>Módulos Javascript y animación</vt:lpstr>
      <vt:lpstr>Visualización en el smartphone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3D</dc:title>
  <dc:creator>Jona Santana</dc:creator>
  <cp:lastModifiedBy>Jona Santana</cp:lastModifiedBy>
  <cp:revision>28</cp:revision>
  <dcterms:created xsi:type="dcterms:W3CDTF">2019-05-21T18:31:49Z</dcterms:created>
  <dcterms:modified xsi:type="dcterms:W3CDTF">2019-05-25T20:01:39Z</dcterms:modified>
</cp:coreProperties>
</file>