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27" autoAdjust="0"/>
    <p:restoredTop sz="94660"/>
  </p:normalViewPr>
  <p:slideViewPr>
    <p:cSldViewPr snapToGrid="0">
      <p:cViewPr>
        <p:scale>
          <a:sx n="100" d="100"/>
          <a:sy n="100" d="100"/>
        </p:scale>
        <p:origin x="1743"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6/14/2019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43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28052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182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7351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18664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2448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1304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83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31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69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70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02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08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8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23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6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6/14/2019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1945633"/>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whaleygeek/bitio/tree/master/src" TargetMode="External"/><Relationship Id="rId2" Type="http://schemas.openxmlformats.org/officeDocument/2006/relationships/hyperlink" Target="https://github.com/whaleygeek/bit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946E-5E73-4F30-A208-AAE0EF3B937D}"/>
              </a:ext>
            </a:extLst>
          </p:cNvPr>
          <p:cNvSpPr>
            <a:spLocks noGrp="1"/>
          </p:cNvSpPr>
          <p:nvPr>
            <p:ph type="ctrTitle"/>
          </p:nvPr>
        </p:nvSpPr>
        <p:spPr>
          <a:xfrm>
            <a:off x="1537758" y="1143001"/>
            <a:ext cx="8791575" cy="1286932"/>
          </a:xfrm>
        </p:spPr>
        <p:txBody>
          <a:bodyPr>
            <a:normAutofit/>
          </a:bodyPr>
          <a:lstStyle/>
          <a:p>
            <a:pPr algn="ctr"/>
            <a:r>
              <a:rPr lang="es-ES" sz="6600" b="1" dirty="0" err="1"/>
              <a:t>Micro:bit</a:t>
            </a:r>
            <a:endParaRPr lang="es-ES" sz="6600" dirty="0"/>
          </a:p>
        </p:txBody>
      </p:sp>
      <p:pic>
        <p:nvPicPr>
          <p:cNvPr id="14" name="Picture 13">
            <a:extLst>
              <a:ext uri="{FF2B5EF4-FFF2-40B4-BE49-F238E27FC236}">
                <a16:creationId xmlns:a16="http://schemas.microsoft.com/office/drawing/2014/main" id="{DDC8FD72-EB92-4C9C-9DBD-C9665E9A809B}"/>
              </a:ext>
            </a:extLst>
          </p:cNvPr>
          <p:cNvPicPr>
            <a:picLocks noChangeAspect="1"/>
          </p:cNvPicPr>
          <p:nvPr/>
        </p:nvPicPr>
        <p:blipFill>
          <a:blip r:embed="rId2"/>
          <a:stretch>
            <a:fillRect/>
          </a:stretch>
        </p:blipFill>
        <p:spPr>
          <a:xfrm>
            <a:off x="4741335" y="2574799"/>
            <a:ext cx="4411134" cy="3529667"/>
          </a:xfrm>
          <a:prstGeom prst="rect">
            <a:avLst/>
          </a:prstGeom>
        </p:spPr>
      </p:pic>
    </p:spTree>
    <p:extLst>
      <p:ext uri="{BB962C8B-B14F-4D97-AF65-F5344CB8AC3E}">
        <p14:creationId xmlns:p14="http://schemas.microsoft.com/office/powerpoint/2010/main" val="28503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3C43-FE78-4264-8929-432FFD72E08B}"/>
              </a:ext>
            </a:extLst>
          </p:cNvPr>
          <p:cNvSpPr>
            <a:spLocks noGrp="1"/>
          </p:cNvSpPr>
          <p:nvPr>
            <p:ph type="title"/>
          </p:nvPr>
        </p:nvSpPr>
        <p:spPr/>
        <p:txBody>
          <a:bodyPr/>
          <a:lstStyle/>
          <a:p>
            <a:r>
              <a:rPr lang="es-ES" b="1" dirty="0"/>
              <a:t>Introducción y objetivos</a:t>
            </a:r>
            <a:endParaRPr lang="es-ES" dirty="0"/>
          </a:p>
        </p:txBody>
      </p:sp>
      <p:sp>
        <p:nvSpPr>
          <p:cNvPr id="3" name="Content Placeholder 2">
            <a:extLst>
              <a:ext uri="{FF2B5EF4-FFF2-40B4-BE49-F238E27FC236}">
                <a16:creationId xmlns:a16="http://schemas.microsoft.com/office/drawing/2014/main" id="{DDB8FE72-9146-4F3B-B5CD-F4FF8987AED7}"/>
              </a:ext>
            </a:extLst>
          </p:cNvPr>
          <p:cNvSpPr>
            <a:spLocks noGrp="1"/>
          </p:cNvSpPr>
          <p:nvPr>
            <p:ph idx="1"/>
          </p:nvPr>
        </p:nvSpPr>
        <p:spPr>
          <a:xfrm>
            <a:off x="1014413" y="2190778"/>
            <a:ext cx="9954154" cy="4292149"/>
          </a:xfrm>
        </p:spPr>
        <p:txBody>
          <a:bodyPr>
            <a:normAutofit/>
          </a:bodyPr>
          <a:lstStyle/>
          <a:p>
            <a:r>
              <a:rPr lang="es-ES" sz="1400" dirty="0"/>
              <a:t>“</a:t>
            </a:r>
            <a:r>
              <a:rPr lang="es-ES" sz="1400" dirty="0" err="1"/>
              <a:t>Micro:bit</a:t>
            </a:r>
            <a:r>
              <a:rPr lang="es-ES" sz="1400" dirty="0"/>
              <a:t> es una pequeña computadora programable, diseñada para hacer que el aprendizaje y la enseñanza sean fáciles y divertidos”.</a:t>
            </a:r>
          </a:p>
          <a:p>
            <a:r>
              <a:rPr lang="es-ES" sz="1000" dirty="0"/>
              <a:t> </a:t>
            </a:r>
            <a:r>
              <a:rPr lang="es-ES" sz="1400" dirty="0"/>
              <a:t>Gracias a la gran cantidad de sensores que incorpora, sólo con la placa se pueden llevar a cabo centenares de proyectos. BBC micro:bit también es una plataforma </a:t>
            </a:r>
            <a:r>
              <a:rPr lang="es-ES" sz="1400" u="sng" dirty="0" err="1"/>
              <a:t>IoT</a:t>
            </a:r>
            <a:r>
              <a:rPr lang="es-ES" sz="1400" dirty="0"/>
              <a:t> (Internet </a:t>
            </a:r>
            <a:r>
              <a:rPr lang="es-ES" sz="1400" u="sng" dirty="0"/>
              <a:t>of</a:t>
            </a:r>
            <a:r>
              <a:rPr lang="es-ES" sz="1400" dirty="0"/>
              <a:t> </a:t>
            </a:r>
            <a:r>
              <a:rPr lang="es-ES" sz="1400" u="sng" dirty="0" err="1"/>
              <a:t>Things</a:t>
            </a:r>
            <a:r>
              <a:rPr lang="es-ES" sz="1400" dirty="0"/>
              <a:t>), lo que la hace muy interesante para usuarios avanzados. Tanto el hardware como el software de micro:bit es de código abierto.</a:t>
            </a:r>
          </a:p>
          <a:p>
            <a:r>
              <a:rPr lang="es-ES" sz="1400" dirty="0"/>
              <a:t>En este tercer taller se mostrará como convertir el micro:bit en un controlador para una experiencia de realidad virtual creada con         A-</a:t>
            </a:r>
            <a:r>
              <a:rPr lang="es-ES" sz="1400" dirty="0" err="1"/>
              <a:t>Frame</a:t>
            </a:r>
            <a:r>
              <a:rPr lang="es-ES" sz="1400" dirty="0"/>
              <a:t>. La continuidad de este taller con el anterior se manifiesta en la implementación el micro:bit como controlador en la experiencia, pero además el micro:bit debe funcionar en cualquier entorno de A-</a:t>
            </a:r>
            <a:r>
              <a:rPr lang="es-ES" sz="1400" dirty="0" err="1"/>
              <a:t>Frame</a:t>
            </a:r>
            <a:r>
              <a:rPr lang="es-ES" sz="1400" dirty="0"/>
              <a:t> que permita movimiento, independientemente de como sea la experiencia. </a:t>
            </a:r>
          </a:p>
          <a:p>
            <a:r>
              <a:rPr lang="es-ES" sz="1400" dirty="0"/>
              <a:t>Las funciones que llevará cabo el micro:bit al acabar el taller, serán las siguientes:</a:t>
            </a:r>
          </a:p>
          <a:p>
            <a:pPr marL="800100" lvl="1" indent="-342900">
              <a:buFont typeface="+mj-lt"/>
              <a:buAutoNum type="arabicPeriod"/>
            </a:pPr>
            <a:r>
              <a:rPr lang="es-ES" sz="1300" dirty="0"/>
              <a:t>Movimiento físico en la experiencia al pulsar el botón derecho </a:t>
            </a:r>
            <a:r>
              <a:rPr lang="es-ES" sz="1300" b="1" dirty="0"/>
              <a:t>B</a:t>
            </a:r>
            <a:r>
              <a:rPr lang="es-ES" sz="1300" dirty="0"/>
              <a:t>.</a:t>
            </a:r>
          </a:p>
          <a:p>
            <a:pPr marL="800100" lvl="1" indent="-342900">
              <a:buFont typeface="+mj-lt"/>
              <a:buAutoNum type="arabicPeriod"/>
            </a:pPr>
            <a:r>
              <a:rPr lang="es-ES" sz="1300" dirty="0"/>
              <a:t>Movimiento de la cámara al pulsar el botón izquierdo </a:t>
            </a:r>
            <a:r>
              <a:rPr lang="es-ES" sz="1300" b="1" dirty="0"/>
              <a:t>A</a:t>
            </a:r>
            <a:r>
              <a:rPr lang="es-ES" sz="1300" dirty="0"/>
              <a:t>.</a:t>
            </a:r>
          </a:p>
          <a:p>
            <a:pPr marL="800100" lvl="1" indent="-342900">
              <a:buFont typeface="+mj-lt"/>
              <a:buAutoNum type="arabicPeriod"/>
            </a:pPr>
            <a:r>
              <a:rPr lang="es-ES" sz="1300" dirty="0"/>
              <a:t>Interacción al pulsar los dos botones a la vez del micro:bit.</a:t>
            </a:r>
          </a:p>
          <a:p>
            <a:pPr marL="800100" lvl="1" indent="-342900">
              <a:buFont typeface="+mj-lt"/>
              <a:buAutoNum type="arabicPeriod"/>
            </a:pPr>
            <a:endParaRPr lang="es-ES" sz="1300" dirty="0"/>
          </a:p>
          <a:p>
            <a:pPr marL="800100" lvl="1" indent="-342900">
              <a:buFont typeface="+mj-lt"/>
              <a:buAutoNum type="arabicPeriod"/>
            </a:pPr>
            <a:endParaRPr lang="es-ES" sz="1300" dirty="0"/>
          </a:p>
          <a:p>
            <a:endParaRPr lang="es-ES" dirty="0"/>
          </a:p>
        </p:txBody>
      </p:sp>
      <p:pic>
        <p:nvPicPr>
          <p:cNvPr id="10" name="Picture 9">
            <a:extLst>
              <a:ext uri="{FF2B5EF4-FFF2-40B4-BE49-F238E27FC236}">
                <a16:creationId xmlns:a16="http://schemas.microsoft.com/office/drawing/2014/main" id="{F966C388-C218-4940-B337-73FFCFAB9F0C}"/>
              </a:ext>
            </a:extLst>
          </p:cNvPr>
          <p:cNvPicPr>
            <a:picLocks noChangeAspect="1"/>
          </p:cNvPicPr>
          <p:nvPr/>
        </p:nvPicPr>
        <p:blipFill>
          <a:blip r:embed="rId2"/>
          <a:stretch>
            <a:fillRect/>
          </a:stretch>
        </p:blipFill>
        <p:spPr>
          <a:xfrm>
            <a:off x="7957085" y="364246"/>
            <a:ext cx="2647415" cy="1914009"/>
          </a:xfrm>
          <a:prstGeom prst="rect">
            <a:avLst/>
          </a:prstGeom>
        </p:spPr>
      </p:pic>
    </p:spTree>
    <p:extLst>
      <p:ext uri="{BB962C8B-B14F-4D97-AF65-F5344CB8AC3E}">
        <p14:creationId xmlns:p14="http://schemas.microsoft.com/office/powerpoint/2010/main" val="27148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E22F-53DA-4DD6-A7CF-5383C44F24E5}"/>
              </a:ext>
            </a:extLst>
          </p:cNvPr>
          <p:cNvSpPr>
            <a:spLocks noGrp="1"/>
          </p:cNvSpPr>
          <p:nvPr>
            <p:ph type="title"/>
          </p:nvPr>
        </p:nvSpPr>
        <p:spPr/>
        <p:txBody>
          <a:bodyPr>
            <a:normAutofit fontScale="90000"/>
          </a:bodyPr>
          <a:lstStyle/>
          <a:p>
            <a:br>
              <a:rPr lang="es-ES" dirty="0"/>
            </a:br>
            <a:r>
              <a:rPr lang="es-ES" dirty="0"/>
              <a:t>Pasos previos</a:t>
            </a:r>
            <a:br>
              <a:rPr lang="es-ES" dirty="0"/>
            </a:br>
            <a:endParaRPr lang="es-ES" dirty="0"/>
          </a:p>
        </p:txBody>
      </p:sp>
      <p:sp>
        <p:nvSpPr>
          <p:cNvPr id="3" name="Content Placeholder 2">
            <a:extLst>
              <a:ext uri="{FF2B5EF4-FFF2-40B4-BE49-F238E27FC236}">
                <a16:creationId xmlns:a16="http://schemas.microsoft.com/office/drawing/2014/main" id="{695A10A5-E475-44C4-A775-23757B5182C3}"/>
              </a:ext>
            </a:extLst>
          </p:cNvPr>
          <p:cNvSpPr>
            <a:spLocks noGrp="1"/>
          </p:cNvSpPr>
          <p:nvPr>
            <p:ph sz="half" idx="1"/>
          </p:nvPr>
        </p:nvSpPr>
        <p:spPr>
          <a:xfrm>
            <a:off x="908919" y="2218339"/>
            <a:ext cx="10339048" cy="3386593"/>
          </a:xfrm>
        </p:spPr>
        <p:txBody>
          <a:bodyPr>
            <a:normAutofit fontScale="85000" lnSpcReduction="20000"/>
          </a:bodyPr>
          <a:lstStyle/>
          <a:p>
            <a:r>
              <a:rPr lang="es-ES" dirty="0"/>
              <a:t>Para la realización de este taller es necesario tener algunos conocimientos básicos sobre Python.</a:t>
            </a:r>
          </a:p>
          <a:p>
            <a:r>
              <a:rPr lang="es-ES" dirty="0"/>
              <a:t>Para programar el </a:t>
            </a:r>
            <a:r>
              <a:rPr lang="es-ES" dirty="0" err="1"/>
              <a:t>micro:bit</a:t>
            </a:r>
            <a:r>
              <a:rPr lang="es-ES" dirty="0"/>
              <a:t> primero se debe preparar el entorno, el lenguaje utilizado será una variante de Python propia del </a:t>
            </a:r>
            <a:r>
              <a:rPr lang="es-ES" dirty="0" err="1"/>
              <a:t>micro:bit</a:t>
            </a:r>
            <a:r>
              <a:rPr lang="es-ES" dirty="0"/>
              <a:t> que se conoce como </a:t>
            </a:r>
            <a:r>
              <a:rPr lang="es-ES" u="sng" dirty="0" err="1"/>
              <a:t>micropython</a:t>
            </a:r>
            <a:r>
              <a:rPr lang="es-ES" dirty="0"/>
              <a:t>. El sistema operativo será Linux, aunque </a:t>
            </a:r>
            <a:r>
              <a:rPr lang="es-ES" dirty="0" err="1"/>
              <a:t>micro:bit</a:t>
            </a:r>
            <a:r>
              <a:rPr lang="es-ES" dirty="0"/>
              <a:t> también dispone de compatibilidad con Windows mediante la instalación de un driver. </a:t>
            </a:r>
          </a:p>
          <a:p>
            <a:r>
              <a:rPr lang="es-ES" dirty="0"/>
              <a:t>Los requisitos antes de empezar a programar el </a:t>
            </a:r>
            <a:r>
              <a:rPr lang="es-ES" dirty="0" err="1"/>
              <a:t>micro:bit</a:t>
            </a:r>
            <a:r>
              <a:rPr lang="es-ES" dirty="0"/>
              <a:t> son:</a:t>
            </a:r>
          </a:p>
          <a:p>
            <a:pPr lvl="1"/>
            <a:r>
              <a:rPr lang="es-ES" dirty="0"/>
              <a:t>Disponer de un editor de texto.</a:t>
            </a:r>
          </a:p>
          <a:p>
            <a:pPr lvl="1"/>
            <a:r>
              <a:rPr lang="es-ES" dirty="0"/>
              <a:t>Instalar bitio.</a:t>
            </a:r>
          </a:p>
          <a:p>
            <a:pPr lvl="1"/>
            <a:r>
              <a:rPr lang="es-ES" dirty="0"/>
              <a:t>Instalar </a:t>
            </a:r>
            <a:r>
              <a:rPr lang="es-ES" dirty="0" err="1"/>
              <a:t>pyautogui</a:t>
            </a:r>
            <a:r>
              <a:rPr lang="es-ES" dirty="0"/>
              <a:t>.</a:t>
            </a:r>
          </a:p>
          <a:p>
            <a:endParaRPr lang="es-ES" dirty="0"/>
          </a:p>
        </p:txBody>
      </p:sp>
    </p:spTree>
    <p:extLst>
      <p:ext uri="{BB962C8B-B14F-4D97-AF65-F5344CB8AC3E}">
        <p14:creationId xmlns:p14="http://schemas.microsoft.com/office/powerpoint/2010/main" val="13652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6024-CD0D-4C72-BDA0-650DBBC96604}"/>
              </a:ext>
            </a:extLst>
          </p:cNvPr>
          <p:cNvSpPr>
            <a:spLocks noGrp="1"/>
          </p:cNvSpPr>
          <p:nvPr>
            <p:ph type="title"/>
          </p:nvPr>
        </p:nvSpPr>
        <p:spPr>
          <a:xfrm>
            <a:off x="1143001" y="271385"/>
            <a:ext cx="9905998" cy="1478570"/>
          </a:xfrm>
        </p:spPr>
        <p:txBody>
          <a:bodyPr/>
          <a:lstStyle/>
          <a:p>
            <a:r>
              <a:rPr lang="es-ES" dirty="0"/>
              <a:t>Instalación de Bitio</a:t>
            </a:r>
          </a:p>
        </p:txBody>
      </p:sp>
      <p:sp>
        <p:nvSpPr>
          <p:cNvPr id="3" name="Content Placeholder 2">
            <a:extLst>
              <a:ext uri="{FF2B5EF4-FFF2-40B4-BE49-F238E27FC236}">
                <a16:creationId xmlns:a16="http://schemas.microsoft.com/office/drawing/2014/main" id="{13C7C92C-1B28-44CD-B9E0-5BD247CD6A34}"/>
              </a:ext>
            </a:extLst>
          </p:cNvPr>
          <p:cNvSpPr>
            <a:spLocks noGrp="1"/>
          </p:cNvSpPr>
          <p:nvPr>
            <p:ph idx="1"/>
          </p:nvPr>
        </p:nvSpPr>
        <p:spPr>
          <a:xfrm>
            <a:off x="735372" y="1629834"/>
            <a:ext cx="10698862" cy="4711700"/>
          </a:xfrm>
        </p:spPr>
        <p:txBody>
          <a:bodyPr>
            <a:normAutofit/>
          </a:bodyPr>
          <a:lstStyle/>
          <a:p>
            <a:pPr marL="342900" indent="-342900">
              <a:buFont typeface="+mj-lt"/>
              <a:buAutoNum type="arabicPeriod"/>
            </a:pPr>
            <a:r>
              <a:rPr lang="es-ES" sz="1400" dirty="0"/>
              <a:t>El primer paso es instalar Bitio, para ello lo primero que se debe hacer es ir a su repositorio de </a:t>
            </a:r>
            <a:r>
              <a:rPr lang="es-ES" sz="1400" dirty="0">
                <a:hlinkClick r:id="rId2"/>
              </a:rPr>
              <a:t>GitHub</a:t>
            </a:r>
            <a:r>
              <a:rPr lang="es-ES" sz="1400" dirty="0"/>
              <a:t>.</a:t>
            </a:r>
          </a:p>
          <a:p>
            <a:pPr marL="342900" indent="-342900">
              <a:buFont typeface="+mj-lt"/>
              <a:buAutoNum type="arabicPeriod"/>
            </a:pPr>
            <a:r>
              <a:rPr lang="es-ES" sz="1400" dirty="0"/>
              <a:t>El siguiente paso es copiar la carpeta ‘</a:t>
            </a:r>
            <a:r>
              <a:rPr lang="es-ES" sz="1400" dirty="0" err="1"/>
              <a:t>src</a:t>
            </a:r>
            <a:r>
              <a:rPr lang="es-ES" sz="1400" dirty="0"/>
              <a:t>/</a:t>
            </a:r>
            <a:r>
              <a:rPr lang="es-ES" sz="1400" dirty="0" err="1"/>
              <a:t>microbit</a:t>
            </a:r>
            <a:r>
              <a:rPr lang="es-ES" sz="1400" dirty="0"/>
              <a:t>’ en el directorio Home del proyecto actual. Con esto se consigue que automáticamente cualquier programa que este en el mismo directorio acceda a la carpeta de bitio cuando se importe el paquete </a:t>
            </a:r>
            <a:r>
              <a:rPr lang="es-ES" sz="1400" dirty="0" err="1"/>
              <a:t>microbit</a:t>
            </a:r>
            <a:r>
              <a:rPr lang="es-ES" sz="1400" dirty="0"/>
              <a:t>, al principio del programa.</a:t>
            </a:r>
          </a:p>
          <a:p>
            <a:pPr marL="457200" lvl="1" indent="0">
              <a:buNone/>
            </a:pPr>
            <a:r>
              <a:rPr lang="es-ES" sz="1400" i="1" dirty="0" err="1">
                <a:solidFill>
                  <a:schemeClr val="bg1">
                    <a:lumMod val="75000"/>
                    <a:lumOff val="25000"/>
                  </a:schemeClr>
                </a:solidFill>
              </a:rPr>
              <a:t>import</a:t>
            </a:r>
            <a:r>
              <a:rPr lang="es-ES" sz="1400" i="1" dirty="0">
                <a:solidFill>
                  <a:schemeClr val="bg1">
                    <a:lumMod val="75000"/>
                    <a:lumOff val="25000"/>
                  </a:schemeClr>
                </a:solidFill>
              </a:rPr>
              <a:t> </a:t>
            </a:r>
            <a:r>
              <a:rPr lang="es-ES" sz="1400" i="1" dirty="0" err="1">
                <a:solidFill>
                  <a:schemeClr val="bg1">
                    <a:lumMod val="75000"/>
                    <a:lumOff val="25000"/>
                  </a:schemeClr>
                </a:solidFill>
              </a:rPr>
              <a:t>microbit</a:t>
            </a:r>
            <a:endParaRPr lang="es-ES" sz="1400" i="1" dirty="0">
              <a:solidFill>
                <a:schemeClr val="bg1">
                  <a:lumMod val="75000"/>
                  <a:lumOff val="25000"/>
                </a:schemeClr>
              </a:solidFill>
            </a:endParaRPr>
          </a:p>
          <a:p>
            <a:pPr marL="342900" indent="-342900">
              <a:buFont typeface="+mj-lt"/>
              <a:buAutoNum type="arabicPeriod"/>
            </a:pPr>
            <a:r>
              <a:rPr lang="es-ES" sz="1400" dirty="0"/>
              <a:t>Si bitio está correctamente instalado la salida al ejecutar un programa que lo use debería ser parecida a esta. </a:t>
            </a:r>
          </a:p>
          <a:p>
            <a:pPr marL="457200" lvl="1" indent="0">
              <a:buNone/>
            </a:pPr>
            <a:r>
              <a:rPr lang="en-US" sz="1050" i="1" dirty="0">
                <a:solidFill>
                  <a:schemeClr val="bg1">
                    <a:lumMod val="85000"/>
                    <a:lumOff val="15000"/>
                  </a:schemeClr>
                </a:solidFill>
              </a:rPr>
              <a:t>No micro:bit has previously been detected</a:t>
            </a:r>
          </a:p>
          <a:p>
            <a:pPr marL="457200" lvl="1" indent="0">
              <a:buNone/>
            </a:pPr>
            <a:r>
              <a:rPr lang="en-US" sz="1050" i="1" dirty="0">
                <a:solidFill>
                  <a:schemeClr val="bg1">
                    <a:lumMod val="85000"/>
                    <a:lumOff val="15000"/>
                  </a:schemeClr>
                </a:solidFill>
              </a:rPr>
              <a:t>Scanning for serial ports</a:t>
            </a:r>
          </a:p>
          <a:p>
            <a:pPr marL="457200" lvl="1" indent="0">
              <a:buNone/>
            </a:pPr>
            <a:r>
              <a:rPr lang="en-US" sz="1050" i="1" dirty="0">
                <a:solidFill>
                  <a:schemeClr val="bg1">
                    <a:lumMod val="85000"/>
                    <a:lumOff val="15000"/>
                  </a:schemeClr>
                </a:solidFill>
              </a:rPr>
              <a:t>remove device, then press ENTER</a:t>
            </a:r>
          </a:p>
          <a:p>
            <a:pPr marL="457200" lvl="1" indent="0">
              <a:buNone/>
            </a:pPr>
            <a:r>
              <a:rPr lang="en-US" sz="1050" i="1" dirty="0">
                <a:solidFill>
                  <a:schemeClr val="bg1">
                    <a:lumMod val="85000"/>
                    <a:lumOff val="15000"/>
                  </a:schemeClr>
                </a:solidFill>
              </a:rPr>
              <a:t>scanning...</a:t>
            </a:r>
            <a:endParaRPr lang="es-ES" sz="1050" i="1" dirty="0">
              <a:solidFill>
                <a:schemeClr val="bg1">
                  <a:lumMod val="85000"/>
                  <a:lumOff val="15000"/>
                </a:schemeClr>
              </a:solidFill>
            </a:endParaRPr>
          </a:p>
          <a:p>
            <a:pPr marL="342900" indent="-342900">
              <a:buFont typeface="+mj-lt"/>
              <a:buAutoNum type="arabicPeriod"/>
            </a:pPr>
            <a:r>
              <a:rPr lang="es-ES" sz="1400" dirty="0"/>
              <a:t>Para ejecutar todos los programas es necesario tener el micro:bit desconectado antes de lanzarlo, a continuación la terminal pedirá que se conecte, para así reconocerlo y correr el programa posteriormente.</a:t>
            </a:r>
          </a:p>
          <a:p>
            <a:pPr>
              <a:buFont typeface="Wingdings" panose="05000000000000000000" pitchFamily="2" charset="2"/>
              <a:buChar char="ü"/>
            </a:pPr>
            <a:r>
              <a:rPr lang="es-ES" sz="1800" dirty="0">
                <a:solidFill>
                  <a:srgbClr val="FFC000"/>
                </a:solidFill>
              </a:rPr>
              <a:t>Ejercicio1</a:t>
            </a:r>
          </a:p>
          <a:p>
            <a:pPr lvl="1">
              <a:buFont typeface="Wingdings" panose="05000000000000000000" pitchFamily="2" charset="2"/>
              <a:buChar char="v"/>
            </a:pPr>
            <a:r>
              <a:rPr lang="es-ES" sz="1400" dirty="0"/>
              <a:t>Descarga algún programa de la carpeta </a:t>
            </a:r>
            <a:r>
              <a:rPr lang="es-ES" sz="1400" dirty="0">
                <a:hlinkClick r:id="rId3"/>
              </a:rPr>
              <a:t>/</a:t>
            </a:r>
            <a:r>
              <a:rPr lang="es-ES" sz="1400" dirty="0" err="1">
                <a:hlinkClick r:id="rId3"/>
              </a:rPr>
              <a:t>src</a:t>
            </a:r>
            <a:r>
              <a:rPr lang="es-ES" sz="1400" dirty="0">
                <a:hlinkClick r:id="rId3"/>
              </a:rPr>
              <a:t> </a:t>
            </a:r>
            <a:r>
              <a:rPr lang="es-ES" sz="1400" dirty="0"/>
              <a:t>y prueba las diferentes funcionalidades que ofrecen, se ejecutan como cualquier programa. de </a:t>
            </a:r>
            <a:r>
              <a:rPr lang="es-ES" sz="1400" dirty="0" err="1"/>
              <a:t>python</a:t>
            </a:r>
            <a:r>
              <a:rPr lang="es-ES" sz="1400" dirty="0"/>
              <a:t>:	</a:t>
            </a:r>
            <a:r>
              <a:rPr lang="es-ES" sz="1200" dirty="0">
                <a:solidFill>
                  <a:schemeClr val="bg1">
                    <a:lumMod val="95000"/>
                    <a:lumOff val="5000"/>
                  </a:schemeClr>
                </a:solidFill>
              </a:rPr>
              <a:t>$</a:t>
            </a:r>
            <a:r>
              <a:rPr lang="es-ES" sz="1200" dirty="0">
                <a:solidFill>
                  <a:schemeClr val="bg1">
                    <a:lumMod val="75000"/>
                    <a:lumOff val="25000"/>
                  </a:schemeClr>
                </a:solidFill>
              </a:rPr>
              <a:t> </a:t>
            </a:r>
            <a:r>
              <a:rPr lang="es-ES" sz="1200" b="1" dirty="0" err="1">
                <a:solidFill>
                  <a:schemeClr val="bg1">
                    <a:lumMod val="95000"/>
                    <a:lumOff val="5000"/>
                  </a:schemeClr>
                </a:solidFill>
              </a:rPr>
              <a:t>python</a:t>
            </a:r>
            <a:r>
              <a:rPr lang="es-ES" sz="1200" b="1" dirty="0">
                <a:solidFill>
                  <a:schemeClr val="bg1">
                    <a:lumMod val="95000"/>
                    <a:lumOff val="5000"/>
                  </a:schemeClr>
                </a:solidFill>
              </a:rPr>
              <a:t> programa.py</a:t>
            </a:r>
          </a:p>
        </p:txBody>
      </p:sp>
    </p:spTree>
    <p:extLst>
      <p:ext uri="{BB962C8B-B14F-4D97-AF65-F5344CB8AC3E}">
        <p14:creationId xmlns:p14="http://schemas.microsoft.com/office/powerpoint/2010/main" val="114305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945B-9EEB-46C3-9FFB-FEE51BC3987D}"/>
              </a:ext>
            </a:extLst>
          </p:cNvPr>
          <p:cNvSpPr>
            <a:spLocks noGrp="1"/>
          </p:cNvSpPr>
          <p:nvPr>
            <p:ph type="title"/>
          </p:nvPr>
        </p:nvSpPr>
        <p:spPr/>
        <p:txBody>
          <a:bodyPr/>
          <a:lstStyle/>
          <a:p>
            <a:r>
              <a:rPr lang="es-ES" dirty="0"/>
              <a:t>Instalación de </a:t>
            </a:r>
            <a:r>
              <a:rPr lang="es-ES" dirty="0" err="1"/>
              <a:t>Pyautogui</a:t>
            </a:r>
            <a:endParaRPr lang="es-ES" dirty="0"/>
          </a:p>
        </p:txBody>
      </p:sp>
      <p:sp>
        <p:nvSpPr>
          <p:cNvPr id="3" name="Content Placeholder 2">
            <a:extLst>
              <a:ext uri="{FF2B5EF4-FFF2-40B4-BE49-F238E27FC236}">
                <a16:creationId xmlns:a16="http://schemas.microsoft.com/office/drawing/2014/main" id="{559E2147-2B34-482A-8B65-050B84CBB0AF}"/>
              </a:ext>
            </a:extLst>
          </p:cNvPr>
          <p:cNvSpPr>
            <a:spLocks noGrp="1"/>
          </p:cNvSpPr>
          <p:nvPr>
            <p:ph sz="half" idx="1"/>
          </p:nvPr>
        </p:nvSpPr>
        <p:spPr>
          <a:xfrm>
            <a:off x="850881" y="2013575"/>
            <a:ext cx="9660486" cy="4036626"/>
          </a:xfrm>
        </p:spPr>
        <p:txBody>
          <a:bodyPr>
            <a:normAutofit fontScale="92500" lnSpcReduction="10000"/>
          </a:bodyPr>
          <a:lstStyle/>
          <a:p>
            <a:r>
              <a:rPr lang="es-ES" sz="1500" dirty="0"/>
              <a:t>A continuación se debe instalar </a:t>
            </a:r>
            <a:r>
              <a:rPr lang="es-ES" sz="1500" dirty="0" err="1"/>
              <a:t>pyautogui</a:t>
            </a:r>
            <a:r>
              <a:rPr lang="es-ES" sz="1500" dirty="0"/>
              <a:t> para poder mapear las funciones del teclado y el ratón al micro:bit. </a:t>
            </a:r>
          </a:p>
          <a:p>
            <a:r>
              <a:rPr lang="es-ES" sz="1500" dirty="0"/>
              <a:t>Estos son los comandos necesarios para instalarlo:	</a:t>
            </a:r>
            <a:endParaRPr lang="es-ES" sz="1500" b="1" dirty="0">
              <a:effectLst>
                <a:outerShdw blurRad="38100" dist="38100" dir="2700000" algn="tl">
                  <a:srgbClr val="000000">
                    <a:alpha val="43137"/>
                  </a:srgbClr>
                </a:outerShdw>
              </a:effectLst>
            </a:endParaRPr>
          </a:p>
          <a:p>
            <a:pPr marL="457200" lvl="1" indent="0">
              <a:buNone/>
            </a:pPr>
            <a:r>
              <a:rPr lang="en-US" sz="1100" b="1" dirty="0">
                <a:solidFill>
                  <a:schemeClr val="bg1">
                    <a:lumMod val="75000"/>
                    <a:lumOff val="25000"/>
                  </a:schemeClr>
                </a:solidFill>
                <a:effectLst>
                  <a:outerShdw blurRad="38100" dist="38100" dir="2700000" algn="tl">
                    <a:srgbClr val="000000">
                      <a:alpha val="43137"/>
                    </a:srgbClr>
                  </a:outerShdw>
                </a:effectLst>
              </a:rPr>
              <a:t>$ pip3 install python3-xlib</a:t>
            </a:r>
          </a:p>
          <a:p>
            <a:pPr marL="457200" lvl="1" indent="0">
              <a:buNone/>
            </a:pPr>
            <a:r>
              <a:rPr lang="en-US" sz="1100" b="1" dirty="0">
                <a:solidFill>
                  <a:schemeClr val="bg1">
                    <a:lumMod val="75000"/>
                    <a:lumOff val="25000"/>
                  </a:schemeClr>
                </a:solidFill>
                <a:effectLst>
                  <a:outerShdw blurRad="38100" dist="38100" dir="2700000" algn="tl">
                    <a:srgbClr val="000000">
                      <a:alpha val="43137"/>
                    </a:srgbClr>
                  </a:outerShdw>
                </a:effectLst>
              </a:rPr>
              <a:t>$ </a:t>
            </a:r>
            <a:r>
              <a:rPr lang="en-US" sz="1100" b="1" dirty="0" err="1">
                <a:solidFill>
                  <a:schemeClr val="bg1">
                    <a:lumMod val="75000"/>
                    <a:lumOff val="25000"/>
                  </a:schemeClr>
                </a:solidFill>
                <a:effectLst>
                  <a:outerShdw blurRad="38100" dist="38100" dir="2700000" algn="tl">
                    <a:srgbClr val="000000">
                      <a:alpha val="43137"/>
                    </a:srgbClr>
                  </a:outerShdw>
                </a:effectLst>
              </a:rPr>
              <a:t>sudo</a:t>
            </a:r>
            <a:r>
              <a:rPr lang="en-US" sz="1100" b="1" dirty="0">
                <a:solidFill>
                  <a:schemeClr val="bg1">
                    <a:lumMod val="75000"/>
                    <a:lumOff val="25000"/>
                  </a:schemeClr>
                </a:solidFill>
                <a:effectLst>
                  <a:outerShdw blurRad="38100" dist="38100" dir="2700000" algn="tl">
                    <a:srgbClr val="000000">
                      <a:alpha val="43137"/>
                    </a:srgbClr>
                  </a:outerShdw>
                </a:effectLst>
              </a:rPr>
              <a:t> apt-get install </a:t>
            </a:r>
            <a:r>
              <a:rPr lang="en-US" sz="1100" b="1" dirty="0" err="1">
                <a:solidFill>
                  <a:schemeClr val="bg1">
                    <a:lumMod val="75000"/>
                    <a:lumOff val="25000"/>
                  </a:schemeClr>
                </a:solidFill>
                <a:effectLst>
                  <a:outerShdw blurRad="38100" dist="38100" dir="2700000" algn="tl">
                    <a:srgbClr val="000000">
                      <a:alpha val="43137"/>
                    </a:srgbClr>
                  </a:outerShdw>
                </a:effectLst>
              </a:rPr>
              <a:t>scrot</a:t>
            </a:r>
            <a:endParaRPr lang="en-US" sz="1100" b="1" dirty="0">
              <a:solidFill>
                <a:schemeClr val="bg1">
                  <a:lumMod val="75000"/>
                  <a:lumOff val="25000"/>
                </a:schemeClr>
              </a:solidFill>
              <a:effectLst>
                <a:outerShdw blurRad="38100" dist="38100" dir="2700000" algn="tl">
                  <a:srgbClr val="000000">
                    <a:alpha val="43137"/>
                  </a:srgbClr>
                </a:outerShdw>
              </a:effectLst>
            </a:endParaRPr>
          </a:p>
          <a:p>
            <a:pPr marL="457200" lvl="1" indent="0">
              <a:buNone/>
            </a:pPr>
            <a:r>
              <a:rPr lang="en-US" sz="1100" b="1" dirty="0">
                <a:solidFill>
                  <a:schemeClr val="bg1">
                    <a:lumMod val="75000"/>
                    <a:lumOff val="25000"/>
                  </a:schemeClr>
                </a:solidFill>
                <a:effectLst>
                  <a:outerShdw blurRad="38100" dist="38100" dir="2700000" algn="tl">
                    <a:srgbClr val="000000">
                      <a:alpha val="43137"/>
                    </a:srgbClr>
                  </a:outerShdw>
                </a:effectLst>
              </a:rPr>
              <a:t>$ </a:t>
            </a:r>
            <a:r>
              <a:rPr lang="en-US" sz="1100" b="1" dirty="0" err="1">
                <a:solidFill>
                  <a:schemeClr val="bg1">
                    <a:lumMod val="75000"/>
                    <a:lumOff val="25000"/>
                  </a:schemeClr>
                </a:solidFill>
                <a:effectLst>
                  <a:outerShdw blurRad="38100" dist="38100" dir="2700000" algn="tl">
                    <a:srgbClr val="000000">
                      <a:alpha val="43137"/>
                    </a:srgbClr>
                  </a:outerShdw>
                </a:effectLst>
              </a:rPr>
              <a:t>sudo</a:t>
            </a:r>
            <a:r>
              <a:rPr lang="en-US" sz="1100" b="1" dirty="0">
                <a:solidFill>
                  <a:schemeClr val="bg1">
                    <a:lumMod val="75000"/>
                    <a:lumOff val="25000"/>
                  </a:schemeClr>
                </a:solidFill>
                <a:effectLst>
                  <a:outerShdw blurRad="38100" dist="38100" dir="2700000" algn="tl">
                    <a:srgbClr val="000000">
                      <a:alpha val="43137"/>
                    </a:srgbClr>
                  </a:outerShdw>
                </a:effectLst>
              </a:rPr>
              <a:t> apt-get install python3-tk</a:t>
            </a:r>
          </a:p>
          <a:p>
            <a:pPr marL="457200" lvl="1" indent="0">
              <a:buNone/>
            </a:pPr>
            <a:r>
              <a:rPr lang="en-US" sz="1100" b="1" dirty="0">
                <a:solidFill>
                  <a:schemeClr val="bg1">
                    <a:lumMod val="75000"/>
                    <a:lumOff val="25000"/>
                  </a:schemeClr>
                </a:solidFill>
                <a:effectLst>
                  <a:outerShdw blurRad="38100" dist="38100" dir="2700000" algn="tl">
                    <a:srgbClr val="000000">
                      <a:alpha val="43137"/>
                    </a:srgbClr>
                  </a:outerShdw>
                </a:effectLst>
              </a:rPr>
              <a:t>$ </a:t>
            </a:r>
            <a:r>
              <a:rPr lang="en-US" sz="1100" b="1" dirty="0" err="1">
                <a:solidFill>
                  <a:schemeClr val="bg1">
                    <a:lumMod val="75000"/>
                    <a:lumOff val="25000"/>
                  </a:schemeClr>
                </a:solidFill>
                <a:effectLst>
                  <a:outerShdw blurRad="38100" dist="38100" dir="2700000" algn="tl">
                    <a:srgbClr val="000000">
                      <a:alpha val="43137"/>
                    </a:srgbClr>
                  </a:outerShdw>
                </a:effectLst>
              </a:rPr>
              <a:t>sudo</a:t>
            </a:r>
            <a:r>
              <a:rPr lang="en-US" sz="1100" b="1" dirty="0">
                <a:solidFill>
                  <a:schemeClr val="bg1">
                    <a:lumMod val="75000"/>
                    <a:lumOff val="25000"/>
                  </a:schemeClr>
                </a:solidFill>
                <a:effectLst>
                  <a:outerShdw blurRad="38100" dist="38100" dir="2700000" algn="tl">
                    <a:srgbClr val="000000">
                      <a:alpha val="43137"/>
                    </a:srgbClr>
                  </a:outerShdw>
                </a:effectLst>
              </a:rPr>
              <a:t> apt-get install python3-dev</a:t>
            </a:r>
          </a:p>
          <a:p>
            <a:pPr marL="457200" lvl="1" indent="0">
              <a:buNone/>
            </a:pPr>
            <a:r>
              <a:rPr lang="en-US" sz="1100" b="1" dirty="0">
                <a:solidFill>
                  <a:schemeClr val="bg1">
                    <a:lumMod val="75000"/>
                    <a:lumOff val="25000"/>
                  </a:schemeClr>
                </a:solidFill>
                <a:effectLst>
                  <a:outerShdw blurRad="38100" dist="38100" dir="2700000" algn="tl">
                    <a:srgbClr val="000000">
                      <a:alpha val="43137"/>
                    </a:srgbClr>
                  </a:outerShdw>
                </a:effectLst>
              </a:rPr>
              <a:t>$ pip3 install </a:t>
            </a:r>
            <a:r>
              <a:rPr lang="en-US" sz="1100" b="1" dirty="0" err="1">
                <a:solidFill>
                  <a:schemeClr val="bg1">
                    <a:lumMod val="75000"/>
                    <a:lumOff val="25000"/>
                  </a:schemeClr>
                </a:solidFill>
                <a:effectLst>
                  <a:outerShdw blurRad="38100" dist="38100" dir="2700000" algn="tl">
                    <a:srgbClr val="000000">
                      <a:alpha val="43137"/>
                    </a:srgbClr>
                  </a:outerShdw>
                </a:effectLst>
              </a:rPr>
              <a:t>pyautogui</a:t>
            </a:r>
            <a:endParaRPr lang="en-US" sz="1100" b="1" dirty="0">
              <a:solidFill>
                <a:schemeClr val="bg1">
                  <a:lumMod val="75000"/>
                  <a:lumOff val="25000"/>
                </a:schemeClr>
              </a:solidFill>
              <a:effectLst>
                <a:outerShdw blurRad="38100" dist="38100" dir="2700000" algn="tl">
                  <a:srgbClr val="000000">
                    <a:alpha val="43137"/>
                  </a:srgbClr>
                </a:outerShdw>
              </a:effectLst>
            </a:endParaRPr>
          </a:p>
          <a:p>
            <a:r>
              <a:rPr lang="es-ES" sz="1500" dirty="0"/>
              <a:t>Para usar </a:t>
            </a:r>
            <a:r>
              <a:rPr lang="es-ES" sz="1500" dirty="0" err="1"/>
              <a:t>pyautogui</a:t>
            </a:r>
            <a:r>
              <a:rPr lang="es-ES" sz="1500" dirty="0"/>
              <a:t> basta con importarlo al principio del programa, de la misma forma que se ha mostrado con bitio.</a:t>
            </a:r>
          </a:p>
          <a:p>
            <a:pPr marL="457200" lvl="1" indent="0">
              <a:buNone/>
            </a:pP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rPr>
              <a:t>import</a:t>
            </a:r>
            <a:r>
              <a:rPr lang="es-ES" sz="1200" b="1" dirty="0">
                <a:solidFill>
                  <a:schemeClr val="bg1">
                    <a:lumMod val="75000"/>
                    <a:lumOff val="25000"/>
                  </a:schemeClr>
                </a:solidFill>
              </a:rPr>
              <a:t> </a:t>
            </a:r>
            <a:r>
              <a:rPr lang="es-ES" sz="1200" b="1" dirty="0" err="1">
                <a:solidFill>
                  <a:schemeClr val="bg1">
                    <a:lumMod val="75000"/>
                    <a:lumOff val="25000"/>
                  </a:schemeClr>
                </a:solidFill>
              </a:rPr>
              <a:t>pyautogui</a:t>
            </a:r>
            <a:r>
              <a:rPr lang="es-ES" sz="1200" b="1" dirty="0">
                <a:solidFill>
                  <a:schemeClr val="bg1">
                    <a:lumMod val="75000"/>
                    <a:lumOff val="25000"/>
                  </a:schemeClr>
                </a:solidFill>
              </a:rPr>
              <a:t> </a:t>
            </a:r>
          </a:p>
          <a:p>
            <a:pPr marL="457200" lvl="1" indent="0">
              <a:buNone/>
            </a:pPr>
            <a:endParaRPr lang="es-ES" sz="1200" b="1" dirty="0">
              <a:solidFill>
                <a:schemeClr val="bg1">
                  <a:lumMod val="75000"/>
                  <a:lumOff val="25000"/>
                </a:schemeClr>
              </a:solidFill>
            </a:endParaRPr>
          </a:p>
          <a:p>
            <a:pPr>
              <a:buFont typeface="Wingdings" panose="05000000000000000000" pitchFamily="2" charset="2"/>
              <a:buChar char="ü"/>
            </a:pPr>
            <a:r>
              <a:rPr lang="es-ES" sz="1900" dirty="0">
                <a:solidFill>
                  <a:srgbClr val="FFC000"/>
                </a:solidFill>
              </a:rPr>
              <a:t>Ejercicio2</a:t>
            </a:r>
          </a:p>
          <a:p>
            <a:pPr lvl="1">
              <a:buFont typeface="Wingdings" panose="05000000000000000000" pitchFamily="2" charset="2"/>
              <a:buChar char="v"/>
            </a:pPr>
            <a:r>
              <a:rPr lang="es-ES" sz="1600" dirty="0"/>
              <a:t>Descarga el programa que se adjunta con el taller </a:t>
            </a:r>
            <a:r>
              <a:rPr lang="es-ES" sz="1600" u="sng" dirty="0"/>
              <a:t>testpy.py</a:t>
            </a:r>
            <a:r>
              <a:rPr lang="es-ES" sz="1600" dirty="0"/>
              <a:t> y ejecútalo para comprobar que se ha instalado </a:t>
            </a:r>
            <a:r>
              <a:rPr lang="es-ES" sz="1600" dirty="0" err="1"/>
              <a:t>pyautogui</a:t>
            </a:r>
            <a:r>
              <a:rPr lang="es-ES" sz="1600" dirty="0"/>
              <a:t> correctamente. Una vez esté el programa en ejecución el ratón debe moverse al centro de  la pantalla al pulsar el botón </a:t>
            </a:r>
            <a:r>
              <a:rPr lang="es-ES" sz="1600" b="1" dirty="0"/>
              <a:t>A</a:t>
            </a:r>
            <a:r>
              <a:rPr lang="es-ES" sz="1600" dirty="0"/>
              <a:t> del micro:bit.</a:t>
            </a:r>
            <a:endParaRPr lang="en-US" sz="1600" dirty="0">
              <a:solidFill>
                <a:schemeClr val="bg1">
                  <a:lumMod val="75000"/>
                  <a:lumOff val="25000"/>
                </a:schemeClr>
              </a:solidFill>
            </a:endParaRPr>
          </a:p>
          <a:p>
            <a:pPr marL="914400" lvl="2" indent="0">
              <a:buNone/>
            </a:pPr>
            <a:endParaRPr lang="en-US" sz="1200" dirty="0">
              <a:solidFill>
                <a:schemeClr val="bg1">
                  <a:lumMod val="75000"/>
                  <a:lumOff val="25000"/>
                </a:schemeClr>
              </a:solidFill>
            </a:endParaRPr>
          </a:p>
          <a:p>
            <a:pPr marL="914400" lvl="2" indent="0">
              <a:buNone/>
            </a:pPr>
            <a:endParaRPr lang="en-US" sz="900" dirty="0">
              <a:solidFill>
                <a:schemeClr val="bg1">
                  <a:lumMod val="75000"/>
                  <a:lumOff val="25000"/>
                </a:schemeClr>
              </a:solidFill>
            </a:endParaRPr>
          </a:p>
          <a:p>
            <a:pPr lvl="2"/>
            <a:endParaRPr lang="es-ES" sz="900" dirty="0"/>
          </a:p>
        </p:txBody>
      </p:sp>
    </p:spTree>
    <p:extLst>
      <p:ext uri="{BB962C8B-B14F-4D97-AF65-F5344CB8AC3E}">
        <p14:creationId xmlns:p14="http://schemas.microsoft.com/office/powerpoint/2010/main" val="226146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5BA4-7B5B-4597-A9E3-03756F96C87F}"/>
              </a:ext>
            </a:extLst>
          </p:cNvPr>
          <p:cNvSpPr>
            <a:spLocks noGrp="1"/>
          </p:cNvSpPr>
          <p:nvPr>
            <p:ph type="title"/>
          </p:nvPr>
        </p:nvSpPr>
        <p:spPr>
          <a:xfrm>
            <a:off x="1179315" y="609042"/>
            <a:ext cx="9905998" cy="1478570"/>
          </a:xfrm>
        </p:spPr>
        <p:txBody>
          <a:bodyPr>
            <a:normAutofit/>
          </a:bodyPr>
          <a:lstStyle/>
          <a:p>
            <a:r>
              <a:rPr lang="es-ES" sz="3200" dirty="0"/>
              <a:t>Programando el </a:t>
            </a:r>
            <a:r>
              <a:rPr lang="es-ES" sz="3200" dirty="0" err="1"/>
              <a:t>Micro:Bit</a:t>
            </a:r>
            <a:endParaRPr lang="es-ES" sz="3200" dirty="0"/>
          </a:p>
        </p:txBody>
      </p:sp>
      <p:sp>
        <p:nvSpPr>
          <p:cNvPr id="4" name="Content Placeholder 4">
            <a:extLst>
              <a:ext uri="{FF2B5EF4-FFF2-40B4-BE49-F238E27FC236}">
                <a16:creationId xmlns:a16="http://schemas.microsoft.com/office/drawing/2014/main" id="{425CAE83-00B2-4F9A-BFC9-05DA5A63B8B3}"/>
              </a:ext>
            </a:extLst>
          </p:cNvPr>
          <p:cNvSpPr>
            <a:spLocks noGrp="1"/>
          </p:cNvSpPr>
          <p:nvPr>
            <p:ph idx="1"/>
          </p:nvPr>
        </p:nvSpPr>
        <p:spPr>
          <a:xfrm>
            <a:off x="1141412" y="1880916"/>
            <a:ext cx="9905999" cy="4368042"/>
          </a:xfrm>
        </p:spPr>
        <p:txBody>
          <a:bodyPr>
            <a:normAutofit/>
          </a:bodyPr>
          <a:lstStyle/>
          <a:p>
            <a:r>
              <a:rPr lang="es-ES" sz="1400" dirty="0"/>
              <a:t>Una vez se tiene el entorno preparado y todas las herramientas instaladas, se puede proceder a programar el micro:bit y convertirlo en el controlador de la experiencia. </a:t>
            </a:r>
          </a:p>
          <a:p>
            <a:r>
              <a:rPr lang="es-ES" sz="1400" dirty="0"/>
              <a:t>Las funciones a implementar son:</a:t>
            </a:r>
          </a:p>
          <a:p>
            <a:pPr lvl="1">
              <a:buFont typeface="+mj-lt"/>
              <a:buAutoNum type="alphaUcPeriod"/>
            </a:pPr>
            <a:r>
              <a:rPr lang="es-ES" sz="1050" dirty="0"/>
              <a:t>Movimiento</a:t>
            </a:r>
          </a:p>
          <a:p>
            <a:pPr lvl="1">
              <a:buFont typeface="+mj-lt"/>
              <a:buAutoNum type="alphaUcPeriod"/>
            </a:pPr>
            <a:r>
              <a:rPr lang="es-ES" sz="1050" dirty="0"/>
              <a:t>Interacción.</a:t>
            </a:r>
          </a:p>
          <a:p>
            <a:pPr lvl="1">
              <a:buFont typeface="+mj-lt"/>
              <a:buAutoNum type="alphaUcPeriod"/>
            </a:pPr>
            <a:r>
              <a:rPr lang="es-ES" sz="1050" dirty="0"/>
              <a:t>Control de la cámara.</a:t>
            </a:r>
          </a:p>
          <a:p>
            <a:pPr marL="342900" indent="-342900">
              <a:buFont typeface="+mj-lt"/>
              <a:buAutoNum type="alphaUcPeriod"/>
            </a:pPr>
            <a:r>
              <a:rPr lang="es-ES" sz="1600" dirty="0"/>
              <a:t>Movimiento</a:t>
            </a:r>
          </a:p>
          <a:p>
            <a:pPr lvl="1">
              <a:buFont typeface="Wingdings" panose="05000000000000000000" pitchFamily="2" charset="2"/>
              <a:buChar char="§"/>
            </a:pPr>
            <a:r>
              <a:rPr lang="es-ES" sz="1200" dirty="0"/>
              <a:t>Para moverse en A-</a:t>
            </a:r>
            <a:r>
              <a:rPr lang="es-ES" sz="1200" dirty="0" err="1"/>
              <a:t>Frame</a:t>
            </a:r>
            <a:r>
              <a:rPr lang="es-ES" sz="1200" dirty="0"/>
              <a:t>, se utilizan las flechas de dirección. El objetivo por tanto, es mapear los valores del acelerómetro a una de las teclas de dirección, es decir, si el micro:bit se mueve a izquierda o derecha se “pulsarán”, gracias a </a:t>
            </a:r>
            <a:r>
              <a:rPr lang="es-ES" sz="1200" dirty="0" err="1"/>
              <a:t>pyautogui</a:t>
            </a:r>
            <a:r>
              <a:rPr lang="es-ES" sz="1200" dirty="0"/>
              <a:t>, las teclas izquierda o derecha del teclado.</a:t>
            </a:r>
          </a:p>
          <a:p>
            <a:pPr lvl="1">
              <a:buFont typeface="Wingdings" panose="05000000000000000000" pitchFamily="2" charset="2"/>
              <a:buChar char="§"/>
            </a:pPr>
            <a:r>
              <a:rPr lang="es-ES" sz="1200" dirty="0"/>
              <a:t>Cuando se ejecuta la función que nos proporciona los valores del acelerómetro, por ejemplo en el eje X</a:t>
            </a:r>
            <a:r>
              <a:rPr lang="es-ES" sz="800" dirty="0">
                <a:solidFill>
                  <a:schemeClr val="accent6">
                    <a:lumMod val="75000"/>
                  </a:schemeClr>
                </a:solidFill>
              </a:rPr>
              <a:t> </a:t>
            </a:r>
            <a:r>
              <a:rPr lang="es-ES" sz="1100" u="sng" dirty="0" err="1">
                <a:solidFill>
                  <a:schemeClr val="accent6">
                    <a:lumMod val="75000"/>
                  </a:schemeClr>
                </a:solidFill>
              </a:rPr>
              <a:t>microbit</a:t>
            </a:r>
            <a:r>
              <a:rPr lang="es-ES" sz="1100" dirty="0" err="1">
                <a:solidFill>
                  <a:schemeClr val="accent6">
                    <a:lumMod val="75000"/>
                  </a:schemeClr>
                </a:solidFill>
              </a:rPr>
              <a:t>.</a:t>
            </a:r>
            <a:r>
              <a:rPr lang="es-ES" sz="1100" u="sng" dirty="0" err="1">
                <a:solidFill>
                  <a:schemeClr val="accent6">
                    <a:lumMod val="75000"/>
                  </a:schemeClr>
                </a:solidFill>
              </a:rPr>
              <a:t>accelerometer</a:t>
            </a:r>
            <a:r>
              <a:rPr lang="es-ES" sz="1100" dirty="0" err="1">
                <a:solidFill>
                  <a:schemeClr val="accent6">
                    <a:lumMod val="75000"/>
                  </a:schemeClr>
                </a:solidFill>
              </a:rPr>
              <a:t>.</a:t>
            </a:r>
            <a:r>
              <a:rPr lang="es-ES" sz="1100" u="sng" dirty="0" err="1">
                <a:solidFill>
                  <a:schemeClr val="accent6">
                    <a:lumMod val="75000"/>
                  </a:schemeClr>
                </a:solidFill>
              </a:rPr>
              <a:t>get_x</a:t>
            </a:r>
            <a:r>
              <a:rPr lang="es-ES" sz="1100" dirty="0">
                <a:solidFill>
                  <a:schemeClr val="accent6">
                    <a:lumMod val="75000"/>
                  </a:schemeClr>
                </a:solidFill>
              </a:rPr>
              <a:t>() </a:t>
            </a:r>
            <a:r>
              <a:rPr lang="es-ES" sz="1100" dirty="0"/>
              <a:t>, se observa cuando se mueve a la derecha que los valores van de 0 a 1000 en la parte positiva y de -1000 a 0 en la parte negativa, cuando se mueve a la izquierda. Por tanto cuando se mueve hacia arriba en el eje Y se reciben valores positivos y moviéndolo hacia abajo, valores negativos.</a:t>
            </a:r>
          </a:p>
          <a:p>
            <a:pPr lvl="1">
              <a:buFont typeface="Wingdings" panose="05000000000000000000" pitchFamily="2" charset="2"/>
              <a:buChar char="§"/>
            </a:pPr>
            <a:r>
              <a:rPr lang="es-ES" sz="1100" dirty="0"/>
              <a:t>Se establece un valor de </a:t>
            </a:r>
            <a:r>
              <a:rPr lang="es-ES" sz="1100" dirty="0" err="1"/>
              <a:t>Threshold</a:t>
            </a:r>
            <a:r>
              <a:rPr lang="es-ES" sz="1100" dirty="0"/>
              <a:t> de 200, con el objetivo de prevenir las pequeñas desviaciones no deseadas en alguno de los ejes al mover el micro:bit, de tal manera que al recibir valores mayores a 200 en alguno de los ejes, la tecla correspondiente es pulsada mediante la función </a:t>
            </a:r>
            <a:r>
              <a:rPr lang="en-US" sz="1100" dirty="0" err="1">
                <a:solidFill>
                  <a:schemeClr val="accent6">
                    <a:lumMod val="75000"/>
                  </a:schemeClr>
                </a:solidFill>
              </a:rPr>
              <a:t>pyautogui.keyDown</a:t>
            </a:r>
            <a:r>
              <a:rPr lang="en-US" sz="1100" dirty="0">
                <a:solidFill>
                  <a:schemeClr val="accent6">
                    <a:lumMod val="75000"/>
                  </a:schemeClr>
                </a:solidFill>
              </a:rPr>
              <a:t>( ).</a:t>
            </a:r>
            <a:endParaRPr lang="es-ES" sz="1100" dirty="0">
              <a:solidFill>
                <a:schemeClr val="accent6">
                  <a:lumMod val="75000"/>
                </a:schemeClr>
              </a:solidFill>
            </a:endParaRPr>
          </a:p>
          <a:p>
            <a:pPr lvl="1">
              <a:buFont typeface="Wingdings" panose="05000000000000000000" pitchFamily="2" charset="2"/>
              <a:buChar char="§"/>
            </a:pPr>
            <a:endParaRPr lang="es-ES" sz="900" dirty="0"/>
          </a:p>
          <a:p>
            <a:pPr lvl="2"/>
            <a:endParaRPr lang="es-ES" sz="2200" dirty="0"/>
          </a:p>
          <a:p>
            <a:pPr lvl="2"/>
            <a:endParaRPr lang="es-ES" sz="1600" dirty="0"/>
          </a:p>
        </p:txBody>
      </p:sp>
      <p:pic>
        <p:nvPicPr>
          <p:cNvPr id="5" name="Picture 4">
            <a:extLst>
              <a:ext uri="{FF2B5EF4-FFF2-40B4-BE49-F238E27FC236}">
                <a16:creationId xmlns:a16="http://schemas.microsoft.com/office/drawing/2014/main" id="{172F9E86-4AE6-4536-888B-6DF5237DEF39}"/>
              </a:ext>
            </a:extLst>
          </p:cNvPr>
          <p:cNvPicPr>
            <a:picLocks noChangeAspect="1"/>
          </p:cNvPicPr>
          <p:nvPr/>
        </p:nvPicPr>
        <p:blipFill>
          <a:blip r:embed="rId2"/>
          <a:stretch>
            <a:fillRect/>
          </a:stretch>
        </p:blipFill>
        <p:spPr>
          <a:xfrm>
            <a:off x="7134708" y="2434695"/>
            <a:ext cx="2885592" cy="1443038"/>
          </a:xfrm>
          <a:prstGeom prst="rect">
            <a:avLst/>
          </a:prstGeom>
        </p:spPr>
      </p:pic>
    </p:spTree>
    <p:extLst>
      <p:ext uri="{BB962C8B-B14F-4D97-AF65-F5344CB8AC3E}">
        <p14:creationId xmlns:p14="http://schemas.microsoft.com/office/powerpoint/2010/main" val="216829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4079-5B46-42FA-BF68-2D5275FCA62D}"/>
              </a:ext>
            </a:extLst>
          </p:cNvPr>
          <p:cNvSpPr>
            <a:spLocks noGrp="1"/>
          </p:cNvSpPr>
          <p:nvPr>
            <p:ph type="title"/>
          </p:nvPr>
        </p:nvSpPr>
        <p:spPr/>
        <p:txBody>
          <a:bodyPr/>
          <a:lstStyle/>
          <a:p>
            <a:r>
              <a:rPr lang="es-ES" dirty="0"/>
              <a:t>Movimiento</a:t>
            </a:r>
          </a:p>
        </p:txBody>
      </p:sp>
      <p:sp>
        <p:nvSpPr>
          <p:cNvPr id="3" name="Content Placeholder 2">
            <a:extLst>
              <a:ext uri="{FF2B5EF4-FFF2-40B4-BE49-F238E27FC236}">
                <a16:creationId xmlns:a16="http://schemas.microsoft.com/office/drawing/2014/main" id="{851EA465-0869-4254-9F59-E9F1129FC853}"/>
              </a:ext>
            </a:extLst>
          </p:cNvPr>
          <p:cNvSpPr>
            <a:spLocks noGrp="1"/>
          </p:cNvSpPr>
          <p:nvPr>
            <p:ph sz="half" idx="1"/>
          </p:nvPr>
        </p:nvSpPr>
        <p:spPr/>
        <p:txBody>
          <a:bodyPr>
            <a:normAutofit/>
          </a:bodyPr>
          <a:lstStyle/>
          <a:p>
            <a:r>
              <a:rPr lang="es-ES" sz="1650" dirty="0"/>
              <a:t>Este es el programa que implementa la funcionalidad del movimiento de la cámara:</a:t>
            </a:r>
          </a:p>
        </p:txBody>
      </p:sp>
      <p:sp>
        <p:nvSpPr>
          <p:cNvPr id="8" name="Content Placeholder 7">
            <a:extLst>
              <a:ext uri="{FF2B5EF4-FFF2-40B4-BE49-F238E27FC236}">
                <a16:creationId xmlns:a16="http://schemas.microsoft.com/office/drawing/2014/main" id="{F74A1381-A93A-4C72-A256-C3016623557A}"/>
              </a:ext>
            </a:extLst>
          </p:cNvPr>
          <p:cNvSpPr>
            <a:spLocks noGrp="1"/>
          </p:cNvSpPr>
          <p:nvPr>
            <p:ph sz="half" idx="2"/>
          </p:nvPr>
        </p:nvSpPr>
        <p:spPr>
          <a:xfrm>
            <a:off x="5168900" y="3230032"/>
            <a:ext cx="6527800" cy="2561167"/>
          </a:xfrm>
        </p:spPr>
        <p:txBody>
          <a:bodyPr/>
          <a:lstStyle/>
          <a:p>
            <a:pPr>
              <a:buFont typeface="Wingdings" panose="05000000000000000000" pitchFamily="2" charset="2"/>
              <a:buChar char="ü"/>
            </a:pPr>
            <a:r>
              <a:rPr lang="es-ES" sz="1900" dirty="0">
                <a:solidFill>
                  <a:srgbClr val="FFC000"/>
                </a:solidFill>
              </a:rPr>
              <a:t>Ejercicio3</a:t>
            </a:r>
          </a:p>
          <a:p>
            <a:pPr lvl="1">
              <a:buFont typeface="Wingdings" panose="05000000000000000000" pitchFamily="2" charset="2"/>
              <a:buChar char="v"/>
            </a:pPr>
            <a:r>
              <a:rPr lang="es-ES" sz="1800" dirty="0"/>
              <a:t>Completa la función encargada del movimiento del micro:bit, sustituyendo los porcentajes (%) por los valores correctos en el programa </a:t>
            </a:r>
            <a:r>
              <a:rPr lang="es-ES" sz="1800" u="sng" dirty="0"/>
              <a:t>move.py</a:t>
            </a:r>
            <a:r>
              <a:rPr lang="es-ES" sz="1800" dirty="0"/>
              <a:t>.</a:t>
            </a:r>
          </a:p>
        </p:txBody>
      </p:sp>
      <p:pic>
        <p:nvPicPr>
          <p:cNvPr id="7" name="Picture 6">
            <a:extLst>
              <a:ext uri="{FF2B5EF4-FFF2-40B4-BE49-F238E27FC236}">
                <a16:creationId xmlns:a16="http://schemas.microsoft.com/office/drawing/2014/main" id="{56400C9F-001B-4BAC-9AB2-1869C876A293}"/>
              </a:ext>
            </a:extLst>
          </p:cNvPr>
          <p:cNvPicPr>
            <a:picLocks noChangeAspect="1"/>
          </p:cNvPicPr>
          <p:nvPr/>
        </p:nvPicPr>
        <p:blipFill>
          <a:blip r:embed="rId2"/>
          <a:stretch>
            <a:fillRect/>
          </a:stretch>
        </p:blipFill>
        <p:spPr>
          <a:xfrm>
            <a:off x="1746504" y="3021266"/>
            <a:ext cx="3043260" cy="2728932"/>
          </a:xfrm>
          <a:prstGeom prst="rect">
            <a:avLst/>
          </a:prstGeom>
        </p:spPr>
      </p:pic>
    </p:spTree>
    <p:extLst>
      <p:ext uri="{BB962C8B-B14F-4D97-AF65-F5344CB8AC3E}">
        <p14:creationId xmlns:p14="http://schemas.microsoft.com/office/powerpoint/2010/main" val="368237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57AC070-E0B3-4C6C-B6E0-219925EC565B}"/>
              </a:ext>
            </a:extLst>
          </p:cNvPr>
          <p:cNvSpPr>
            <a:spLocks noGrp="1"/>
          </p:cNvSpPr>
          <p:nvPr>
            <p:ph idx="1"/>
          </p:nvPr>
        </p:nvSpPr>
        <p:spPr>
          <a:xfrm>
            <a:off x="980546" y="634722"/>
            <a:ext cx="9905999" cy="4530339"/>
          </a:xfrm>
        </p:spPr>
        <p:txBody>
          <a:bodyPr>
            <a:normAutofit lnSpcReduction="10000"/>
          </a:bodyPr>
          <a:lstStyle/>
          <a:p>
            <a:pPr marL="342900" indent="-342900">
              <a:buFont typeface="+mj-lt"/>
              <a:buAutoNum type="alphaUcPeriod" startAt="2"/>
            </a:pPr>
            <a:r>
              <a:rPr lang="es-ES" sz="1600" dirty="0"/>
              <a:t>INTERACCIÓN</a:t>
            </a:r>
          </a:p>
          <a:p>
            <a:pPr lvl="1">
              <a:buFont typeface="Wingdings" panose="05000000000000000000" pitchFamily="2" charset="2"/>
              <a:buChar char="§"/>
            </a:pPr>
            <a:r>
              <a:rPr lang="es-ES" sz="1400" dirty="0"/>
              <a:t>La siguiente función en ser implementada es la interacción, basada en poder activar las animaciones de los objetos. En este caso, las animaciones son activadas mediante un evento de </a:t>
            </a:r>
            <a:r>
              <a:rPr lang="es-ES" sz="1400" dirty="0" err="1"/>
              <a:t>click</a:t>
            </a:r>
            <a:r>
              <a:rPr lang="es-ES" sz="1400" dirty="0"/>
              <a:t> sobre ellos, esta animación debe haber sido programada previamente y formó parte de una sección en el taller anterior de A-</a:t>
            </a:r>
            <a:r>
              <a:rPr lang="es-ES" sz="1400" dirty="0" err="1"/>
              <a:t>Frame</a:t>
            </a:r>
            <a:r>
              <a:rPr lang="es-ES" sz="1400" dirty="0"/>
              <a:t>.</a:t>
            </a:r>
          </a:p>
          <a:p>
            <a:pPr lvl="1">
              <a:buFont typeface="Wingdings" panose="05000000000000000000" pitchFamily="2" charset="2"/>
              <a:buChar char="§"/>
            </a:pPr>
            <a:r>
              <a:rPr lang="es-ES" sz="1400" dirty="0"/>
              <a:t>Para hacer esto con el micro:bit se tiene que “simular” un </a:t>
            </a:r>
            <a:r>
              <a:rPr lang="es-ES" sz="1400" dirty="0" err="1"/>
              <a:t>click</a:t>
            </a:r>
            <a:r>
              <a:rPr lang="es-ES" sz="1400" dirty="0"/>
              <a:t> al interactuar con él.</a:t>
            </a:r>
          </a:p>
          <a:p>
            <a:pPr lvl="1">
              <a:buFont typeface="Wingdings" panose="05000000000000000000" pitchFamily="2" charset="2"/>
              <a:buChar char="§"/>
            </a:pPr>
            <a:r>
              <a:rPr lang="es-ES" sz="1400" dirty="0"/>
              <a:t>La acción elegida en este ejemplo es presionar los dos botones a la vez (A, B).</a:t>
            </a:r>
          </a:p>
          <a:p>
            <a:pPr>
              <a:buFont typeface="Wingdings" panose="05000000000000000000" pitchFamily="2" charset="2"/>
              <a:buChar char="ü"/>
            </a:pPr>
            <a:r>
              <a:rPr lang="es-ES" sz="1900" dirty="0">
                <a:solidFill>
                  <a:srgbClr val="FFC000"/>
                </a:solidFill>
              </a:rPr>
              <a:t>Ejercicio 4</a:t>
            </a:r>
          </a:p>
          <a:p>
            <a:pPr lvl="1">
              <a:buFont typeface="Wingdings" panose="05000000000000000000" pitchFamily="2" charset="2"/>
              <a:buChar char="v"/>
            </a:pPr>
            <a:r>
              <a:rPr lang="es-ES" sz="1600" dirty="0"/>
              <a:t>En el programa </a:t>
            </a:r>
            <a:r>
              <a:rPr lang="es-ES" sz="1600" u="sng" dirty="0"/>
              <a:t>interaction.py</a:t>
            </a:r>
            <a:r>
              <a:rPr lang="es-ES" sz="1600" dirty="0"/>
              <a:t>  y con la ayuda de las siguientes funciones de </a:t>
            </a:r>
            <a:r>
              <a:rPr lang="es-ES" sz="1600" dirty="0" err="1"/>
              <a:t>pyautogui</a:t>
            </a:r>
            <a:r>
              <a:rPr lang="es-ES" sz="1600" dirty="0"/>
              <a:t>, completa la función de interacción sustituyendo los porcentajes, recuerda que se debe hacer </a:t>
            </a:r>
            <a:r>
              <a:rPr lang="es-ES" sz="1600" dirty="0" err="1"/>
              <a:t>click</a:t>
            </a:r>
            <a:r>
              <a:rPr lang="es-ES" sz="1600" dirty="0"/>
              <a:t> cuando se presionan ambos botones del micro:bit.</a:t>
            </a:r>
          </a:p>
          <a:p>
            <a:pPr lvl="3">
              <a:buFont typeface="Wingdings" panose="05000000000000000000" pitchFamily="2" charset="2"/>
              <a:buChar char="§"/>
            </a:pPr>
            <a:endParaRPr lang="es-ES" sz="1100" dirty="0"/>
          </a:p>
          <a:p>
            <a:pPr lvl="3">
              <a:buFont typeface="Wingdings" panose="05000000000000000000" pitchFamily="2" charset="2"/>
              <a:buChar char="§"/>
            </a:pPr>
            <a:endParaRPr lang="es-ES" sz="1100" dirty="0"/>
          </a:p>
          <a:p>
            <a:pPr lvl="3">
              <a:buFont typeface="Wingdings" panose="05000000000000000000" pitchFamily="2" charset="2"/>
              <a:buChar char="§"/>
            </a:pPr>
            <a:endParaRPr lang="es-ES" sz="1100" dirty="0"/>
          </a:p>
          <a:p>
            <a:pPr lvl="2">
              <a:buFont typeface="Wingdings" panose="05000000000000000000" pitchFamily="2" charset="2"/>
              <a:buChar char="§"/>
            </a:pPr>
            <a:r>
              <a:rPr lang="es-ES" sz="1300" dirty="0"/>
              <a:t>Hacer </a:t>
            </a:r>
            <a:r>
              <a:rPr lang="es-ES" sz="1300" b="1" dirty="0" err="1"/>
              <a:t>click</a:t>
            </a:r>
            <a:r>
              <a:rPr lang="es-ES" sz="1300" dirty="0"/>
              <a:t> --    </a:t>
            </a:r>
            <a:r>
              <a:rPr lang="es-ES" sz="1300" dirty="0">
                <a:solidFill>
                  <a:schemeClr val="bg1">
                    <a:lumMod val="85000"/>
                    <a:lumOff val="15000"/>
                  </a:schemeClr>
                </a:solidFill>
              </a:rPr>
              <a:t> </a:t>
            </a:r>
            <a:r>
              <a:rPr lang="es-ES" sz="1300" dirty="0" err="1">
                <a:solidFill>
                  <a:schemeClr val="bg1">
                    <a:lumMod val="85000"/>
                    <a:lumOff val="15000"/>
                  </a:schemeClr>
                </a:solidFill>
              </a:rPr>
              <a:t>pyautogui.click</a:t>
            </a:r>
            <a:r>
              <a:rPr lang="es-ES" sz="1300" dirty="0">
                <a:solidFill>
                  <a:schemeClr val="bg1">
                    <a:lumMod val="85000"/>
                    <a:lumOff val="15000"/>
                  </a:schemeClr>
                </a:solidFill>
              </a:rPr>
              <a:t>() </a:t>
            </a:r>
          </a:p>
          <a:p>
            <a:pPr lvl="2">
              <a:buFont typeface="Wingdings" panose="05000000000000000000" pitchFamily="2" charset="2"/>
              <a:buChar char="§"/>
            </a:pPr>
            <a:r>
              <a:rPr lang="es-ES" sz="1300" dirty="0"/>
              <a:t>Detectar la pulsación del botón </a:t>
            </a:r>
            <a:r>
              <a:rPr lang="es-ES" sz="1300" b="1" dirty="0"/>
              <a:t>A</a:t>
            </a:r>
            <a:r>
              <a:rPr lang="es-ES" sz="1300" dirty="0"/>
              <a:t> --   </a:t>
            </a:r>
            <a:r>
              <a:rPr lang="es-ES" sz="1300" dirty="0" err="1">
                <a:solidFill>
                  <a:schemeClr val="bg1">
                    <a:lumMod val="85000"/>
                    <a:lumOff val="15000"/>
                  </a:schemeClr>
                </a:solidFill>
              </a:rPr>
              <a:t>microbit.button_a.is_pressed</a:t>
            </a:r>
            <a:r>
              <a:rPr lang="es-ES" sz="1300" dirty="0">
                <a:solidFill>
                  <a:schemeClr val="bg1">
                    <a:lumMod val="85000"/>
                    <a:lumOff val="15000"/>
                  </a:schemeClr>
                </a:solidFill>
              </a:rPr>
              <a:t>() </a:t>
            </a:r>
          </a:p>
        </p:txBody>
      </p:sp>
      <p:pic>
        <p:nvPicPr>
          <p:cNvPr id="3" name="Picture 2">
            <a:extLst>
              <a:ext uri="{FF2B5EF4-FFF2-40B4-BE49-F238E27FC236}">
                <a16:creationId xmlns:a16="http://schemas.microsoft.com/office/drawing/2014/main" id="{12441391-B563-422B-BADB-429154742BB0}"/>
              </a:ext>
            </a:extLst>
          </p:cNvPr>
          <p:cNvPicPr>
            <a:picLocks noChangeAspect="1"/>
          </p:cNvPicPr>
          <p:nvPr/>
        </p:nvPicPr>
        <p:blipFill>
          <a:blip r:embed="rId2"/>
          <a:stretch>
            <a:fillRect/>
          </a:stretch>
        </p:blipFill>
        <p:spPr>
          <a:xfrm>
            <a:off x="7190565" y="3790147"/>
            <a:ext cx="4110068" cy="2376505"/>
          </a:xfrm>
          <a:prstGeom prst="rect">
            <a:avLst/>
          </a:prstGeom>
        </p:spPr>
      </p:pic>
    </p:spTree>
    <p:extLst>
      <p:ext uri="{BB962C8B-B14F-4D97-AF65-F5344CB8AC3E}">
        <p14:creationId xmlns:p14="http://schemas.microsoft.com/office/powerpoint/2010/main" val="40507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fade">
                                      <p:cBhvr>
                                        <p:cTn id="30" dur="500"/>
                                        <p:tgtEl>
                                          <p:spTgt spid="5">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fade">
                                      <p:cBhvr>
                                        <p:cTn id="33" dur="500"/>
                                        <p:tgtEl>
                                          <p:spTgt spid="5">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57AC070-E0B3-4C6C-B6E0-219925EC565B}"/>
              </a:ext>
            </a:extLst>
          </p:cNvPr>
          <p:cNvSpPr>
            <a:spLocks noGrp="1"/>
          </p:cNvSpPr>
          <p:nvPr>
            <p:ph idx="1"/>
          </p:nvPr>
        </p:nvSpPr>
        <p:spPr>
          <a:xfrm>
            <a:off x="980546" y="634722"/>
            <a:ext cx="9905999" cy="5677178"/>
          </a:xfrm>
        </p:spPr>
        <p:txBody>
          <a:bodyPr>
            <a:normAutofit lnSpcReduction="10000"/>
          </a:bodyPr>
          <a:lstStyle/>
          <a:p>
            <a:pPr marL="342900" indent="-342900">
              <a:buFont typeface="+mj-lt"/>
              <a:buAutoNum type="alphaUcPeriod" startAt="2"/>
            </a:pPr>
            <a:r>
              <a:rPr lang="es-ES" sz="1600" dirty="0"/>
              <a:t>CONTROL DE LA CÁMARA</a:t>
            </a:r>
          </a:p>
          <a:p>
            <a:pPr lvl="1">
              <a:buFont typeface="Wingdings" panose="05000000000000000000" pitchFamily="2" charset="2"/>
              <a:buChar char="§"/>
            </a:pPr>
            <a:r>
              <a:rPr lang="es-ES" sz="1600" dirty="0"/>
              <a:t>Para poder relacionar el movimiento de la cámara con el acelerómetro del Micro:bit, primero es necesario entender como se maneja la cámara en A-</a:t>
            </a:r>
            <a:r>
              <a:rPr lang="es-ES" sz="1600" dirty="0" err="1"/>
              <a:t>Frame</a:t>
            </a:r>
            <a:r>
              <a:rPr lang="es-ES" sz="1600" dirty="0"/>
              <a:t> con un ratón común. A la hora de mover la cámara se debe  pulsar el botón izquierdo del ratón dentro del escenario de A-</a:t>
            </a:r>
            <a:r>
              <a:rPr lang="es-ES" sz="1600" dirty="0" err="1"/>
              <a:t>Frame</a:t>
            </a:r>
            <a:r>
              <a:rPr lang="es-ES" sz="1600" dirty="0"/>
              <a:t> y a continuación arrastrarlo en la dirección deseada.</a:t>
            </a:r>
          </a:p>
          <a:p>
            <a:pPr lvl="1">
              <a:buFont typeface="Wingdings" panose="05000000000000000000" pitchFamily="2" charset="2"/>
              <a:buChar char="§"/>
            </a:pPr>
            <a:r>
              <a:rPr lang="es-ES" sz="1600" dirty="0"/>
              <a:t>El objetivo es mapear el movimiento del ratón por la pantalla en base a los valores que ofrece el acelerómetro del micro:bit. </a:t>
            </a:r>
          </a:p>
          <a:p>
            <a:pPr lvl="1">
              <a:buFont typeface="Wingdings" panose="05000000000000000000" pitchFamily="2" charset="2"/>
              <a:buChar char="§"/>
            </a:pPr>
            <a:r>
              <a:rPr lang="es-ES" sz="1600" dirty="0"/>
              <a:t>Los pasos a seguir para implementar esta función deben ser los siguientes:</a:t>
            </a:r>
          </a:p>
          <a:p>
            <a:pPr lvl="2">
              <a:buFont typeface="+mj-lt"/>
              <a:buAutoNum type="arabicPeriod"/>
            </a:pPr>
            <a:r>
              <a:rPr lang="es-ES" sz="1200" dirty="0"/>
              <a:t>Extraer la resolución de la pantalla, puede ser extraída con la siguiente función (</a:t>
            </a:r>
            <a:r>
              <a:rPr lang="es-ES" sz="1200" dirty="0" err="1"/>
              <a:t>width</a:t>
            </a:r>
            <a:r>
              <a:rPr lang="es-ES" sz="1200" dirty="0"/>
              <a:t>/</a:t>
            </a:r>
            <a:r>
              <a:rPr lang="es-ES" sz="1200" dirty="0" err="1"/>
              <a:t>heigth</a:t>
            </a:r>
            <a:r>
              <a:rPr lang="es-ES" sz="1200" dirty="0"/>
              <a:t>). </a:t>
            </a:r>
            <a:r>
              <a:rPr lang="es-ES" sz="1200" b="1" i="1" dirty="0" err="1">
                <a:solidFill>
                  <a:schemeClr val="bg1">
                    <a:lumMod val="85000"/>
                    <a:lumOff val="15000"/>
                  </a:schemeClr>
                </a:solidFill>
              </a:rPr>
              <a:t>pyautogui.size</a:t>
            </a:r>
            <a:r>
              <a:rPr lang="es-ES" sz="1200" b="1" i="1" dirty="0">
                <a:solidFill>
                  <a:schemeClr val="bg1">
                    <a:lumMod val="85000"/>
                    <a:lumOff val="15000"/>
                  </a:schemeClr>
                </a:solidFill>
              </a:rPr>
              <a:t>()</a:t>
            </a:r>
          </a:p>
          <a:p>
            <a:pPr lvl="2">
              <a:buFont typeface="+mj-lt"/>
              <a:buAutoNum type="arabicPeriod"/>
            </a:pPr>
            <a:r>
              <a:rPr lang="es-ES" sz="1200" dirty="0"/>
              <a:t>Guardar los valores del acelerómetro en el eje X e Y.	</a:t>
            </a:r>
            <a:r>
              <a:rPr lang="es-ES" sz="1200" b="1" i="1" dirty="0" err="1">
                <a:solidFill>
                  <a:schemeClr val="bg1">
                    <a:lumMod val="85000"/>
                    <a:lumOff val="15000"/>
                  </a:schemeClr>
                </a:solidFill>
              </a:rPr>
              <a:t>microbit.accelerometer.get_x</a:t>
            </a:r>
            <a:r>
              <a:rPr lang="es-ES" sz="1200" b="1" i="1" dirty="0">
                <a:solidFill>
                  <a:schemeClr val="bg1">
                    <a:lumMod val="85000"/>
                    <a:lumOff val="15000"/>
                  </a:schemeClr>
                </a:solidFill>
              </a:rPr>
              <a:t>()</a:t>
            </a:r>
          </a:p>
          <a:p>
            <a:pPr lvl="2">
              <a:buFont typeface="+mj-lt"/>
              <a:buAutoNum type="arabicPeriod"/>
            </a:pPr>
            <a:r>
              <a:rPr lang="es-ES" sz="1200" dirty="0"/>
              <a:t>Dejar pulsado el botón izquierdo del ratón para comenzar a manejar la cámara.       </a:t>
            </a:r>
            <a:r>
              <a:rPr lang="es-ES" sz="1200" b="1" i="1" dirty="0" err="1">
                <a:solidFill>
                  <a:schemeClr val="bg1">
                    <a:lumMod val="85000"/>
                    <a:lumOff val="15000"/>
                  </a:schemeClr>
                </a:solidFill>
              </a:rPr>
              <a:t>pyautogui.mouseUp</a:t>
            </a:r>
            <a:r>
              <a:rPr lang="es-ES" sz="1200" b="1" i="1" dirty="0">
                <a:solidFill>
                  <a:schemeClr val="bg1">
                    <a:lumMod val="85000"/>
                    <a:lumOff val="15000"/>
                  </a:schemeClr>
                </a:solidFill>
              </a:rPr>
              <a:t>()</a:t>
            </a:r>
          </a:p>
          <a:p>
            <a:pPr lvl="2">
              <a:buFont typeface="+mj-lt"/>
              <a:buAutoNum type="arabicPeriod"/>
            </a:pPr>
            <a:r>
              <a:rPr lang="es-ES" sz="1200" dirty="0"/>
              <a:t>Teniendo el movimiento de la cámara activo, el ratón debe desplazarse en función de los valores que proporciona el acelerómetro, siendo necesario multiplicar el valor actual del acelerómetro por el ancho y alto de la pantalla en el caso de mover el micro:bit a izquierda/derecha o arriba/abajo respectivamente.</a:t>
            </a:r>
          </a:p>
          <a:p>
            <a:pPr lvl="2">
              <a:buFont typeface="+mj-lt"/>
              <a:buAutoNum type="arabicPeriod"/>
            </a:pPr>
            <a:r>
              <a:rPr lang="es-ES" sz="1200" dirty="0"/>
              <a:t>Por último, se debe levantar la pulsación del botón izquierdo del ratón para salir del control de la cámara.      </a:t>
            </a:r>
            <a:r>
              <a:rPr lang="es-ES" sz="1200" b="1" i="1" dirty="0" err="1">
                <a:solidFill>
                  <a:schemeClr val="bg1">
                    <a:lumMod val="85000"/>
                    <a:lumOff val="15000"/>
                  </a:schemeClr>
                </a:solidFill>
              </a:rPr>
              <a:t>pyautogui.mouseUp</a:t>
            </a:r>
            <a:r>
              <a:rPr lang="es-ES" sz="1200" b="1" i="1" dirty="0">
                <a:solidFill>
                  <a:schemeClr val="bg1">
                    <a:lumMod val="85000"/>
                    <a:lumOff val="15000"/>
                  </a:schemeClr>
                </a:solidFill>
              </a:rPr>
              <a:t>()</a:t>
            </a:r>
          </a:p>
          <a:p>
            <a:pPr>
              <a:buFont typeface="Wingdings" panose="05000000000000000000" pitchFamily="2" charset="2"/>
              <a:buChar char="ü"/>
            </a:pPr>
            <a:r>
              <a:rPr lang="es-ES" sz="1900" dirty="0">
                <a:solidFill>
                  <a:srgbClr val="FFC000"/>
                </a:solidFill>
              </a:rPr>
              <a:t>Ejercicio 5</a:t>
            </a:r>
          </a:p>
          <a:p>
            <a:pPr lvl="1">
              <a:buFont typeface="Wingdings" panose="05000000000000000000" pitchFamily="2" charset="2"/>
              <a:buChar char="v"/>
            </a:pPr>
            <a:r>
              <a:rPr lang="es-ES" sz="1400" dirty="0"/>
              <a:t>Implementa la función de control de la cámara en el programa </a:t>
            </a:r>
            <a:r>
              <a:rPr lang="es-ES" sz="1400" u="sng" dirty="0"/>
              <a:t>camera.py</a:t>
            </a:r>
            <a:r>
              <a:rPr lang="es-ES" sz="1400" dirty="0"/>
              <a:t> siguiendo los puntos expuestos anteriormente. </a:t>
            </a:r>
          </a:p>
          <a:p>
            <a:pPr lvl="1">
              <a:buFont typeface="Wingdings" panose="05000000000000000000" pitchFamily="2" charset="2"/>
              <a:buChar char="v"/>
            </a:pPr>
            <a:r>
              <a:rPr lang="es-ES" sz="1400" dirty="0"/>
              <a:t>Añade las funciones anteriores al programa con el requisito de entrar en el modo de control de la cámara al pulsar B y salir  de él al pulsar </a:t>
            </a:r>
            <a:r>
              <a:rPr lang="es-ES" sz="1400" b="1" dirty="0"/>
              <a:t>B</a:t>
            </a:r>
            <a:r>
              <a:rPr lang="es-ES" sz="1400" dirty="0"/>
              <a:t> de nuevo, por último, haz lo mismo con el botón </a:t>
            </a:r>
            <a:r>
              <a:rPr lang="es-ES" sz="1400" b="1" dirty="0"/>
              <a:t>A</a:t>
            </a:r>
            <a:r>
              <a:rPr lang="es-ES" sz="1400" dirty="0"/>
              <a:t> para el movimiento.</a:t>
            </a:r>
            <a:r>
              <a:rPr lang="es-ES" sz="1400" dirty="0">
                <a:solidFill>
                  <a:schemeClr val="bg1">
                    <a:lumMod val="85000"/>
                    <a:lumOff val="15000"/>
                  </a:schemeClr>
                </a:solidFill>
              </a:rPr>
              <a:t> </a:t>
            </a:r>
            <a:endParaRPr lang="es-ES" sz="1200" dirty="0">
              <a:solidFill>
                <a:schemeClr val="bg1">
                  <a:lumMod val="85000"/>
                  <a:lumOff val="15000"/>
                </a:schemeClr>
              </a:solidFill>
            </a:endParaRPr>
          </a:p>
        </p:txBody>
      </p:sp>
      <p:pic>
        <p:nvPicPr>
          <p:cNvPr id="6" name="Picture 5">
            <a:extLst>
              <a:ext uri="{FF2B5EF4-FFF2-40B4-BE49-F238E27FC236}">
                <a16:creationId xmlns:a16="http://schemas.microsoft.com/office/drawing/2014/main" id="{56BCD1A2-E5EA-4C47-BBE9-EF09B4B1838B}"/>
              </a:ext>
            </a:extLst>
          </p:cNvPr>
          <p:cNvPicPr>
            <a:picLocks noChangeAspect="1"/>
          </p:cNvPicPr>
          <p:nvPr/>
        </p:nvPicPr>
        <p:blipFill>
          <a:blip r:embed="rId2"/>
          <a:stretch>
            <a:fillRect/>
          </a:stretch>
        </p:blipFill>
        <p:spPr>
          <a:xfrm>
            <a:off x="9239568" y="2616902"/>
            <a:ext cx="1540934" cy="1124333"/>
          </a:xfrm>
          <a:prstGeom prst="rect">
            <a:avLst/>
          </a:prstGeom>
        </p:spPr>
      </p:pic>
    </p:spTree>
    <p:extLst>
      <p:ext uri="{BB962C8B-B14F-4D97-AF65-F5344CB8AC3E}">
        <p14:creationId xmlns:p14="http://schemas.microsoft.com/office/powerpoint/2010/main" val="160455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500"/>
                                        <p:tgtEl>
                                          <p:spTgt spid="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500"/>
                                        <p:tgtEl>
                                          <p:spTgt spid="5">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fade">
                                      <p:cBhvr>
                                        <p:cTn id="56" dur="500"/>
                                        <p:tgtEl>
                                          <p:spTgt spid="5">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Effect transition="in" filter="fade">
                                      <p:cBhvr>
                                        <p:cTn id="5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1676</TotalTime>
  <Words>1135</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Circuit</vt:lpstr>
      <vt:lpstr>Micro:bit</vt:lpstr>
      <vt:lpstr>Introducción y objetivos</vt:lpstr>
      <vt:lpstr> Pasos previos </vt:lpstr>
      <vt:lpstr>Instalación de Bitio</vt:lpstr>
      <vt:lpstr>Instalación de Pyautogui</vt:lpstr>
      <vt:lpstr>Programando el Micro:Bit</vt:lpstr>
      <vt:lpstr>Movimiento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3D</dc:title>
  <dc:creator>Jona Santana</dc:creator>
  <cp:lastModifiedBy>Jona Santana</cp:lastModifiedBy>
  <cp:revision>76</cp:revision>
  <dcterms:created xsi:type="dcterms:W3CDTF">2019-05-21T18:31:49Z</dcterms:created>
  <dcterms:modified xsi:type="dcterms:W3CDTF">2019-06-14T18:40:06Z</dcterms:modified>
</cp:coreProperties>
</file>