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07" r:id="rId1"/>
  </p:sldMasterIdLst>
  <p:notesMasterIdLst>
    <p:notesMasterId r:id="rId15"/>
  </p:notesMasterIdLst>
  <p:sldIdLst>
    <p:sldId id="258" r:id="rId2"/>
    <p:sldId id="369" r:id="rId3"/>
    <p:sldId id="368" r:id="rId4"/>
    <p:sldId id="305" r:id="rId5"/>
    <p:sldId id="366" r:id="rId6"/>
    <p:sldId id="370" r:id="rId7"/>
    <p:sldId id="371" r:id="rId8"/>
    <p:sldId id="372" r:id="rId9"/>
    <p:sldId id="373" r:id="rId10"/>
    <p:sldId id="375" r:id="rId11"/>
    <p:sldId id="374" r:id="rId12"/>
    <p:sldId id="377" r:id="rId13"/>
    <p:sldId id="3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79C"/>
    <a:srgbClr val="0000CC"/>
    <a:srgbClr val="EFEDE3"/>
    <a:srgbClr val="0033CC"/>
    <a:srgbClr val="2702AE"/>
    <a:srgbClr val="2A0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3971A-F2CA-4C0B-A9E5-3FE17966071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73DC-37E0-4847-B78A-71002E70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5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8599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1247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46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04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9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4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2884F1-FFEA-405F-9602-3DCA865EDA4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1958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8DB4A-8810-4A10-AD5C-D5E2C667F5B3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2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09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5785D3-7A1A-45DA-86EE-0437A2377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62" y="1207233"/>
            <a:ext cx="10958675" cy="42961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i="0" u="none" strike="noStrike" baseline="0" dirty="0">
                <a:latin typeface="Arial-BoldMT"/>
              </a:rPr>
              <a:t>Electrical Power Prediction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</a:rPr>
              <a:t>Md Jonybul Islam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</a:rPr>
            </a:b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Qualification Project,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Information and service system,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Saarland university.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Date: 30/06/2020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688A2-5259-4606-A330-0A8B6EF2794B}"/>
              </a:ext>
            </a:extLst>
          </p:cNvPr>
          <p:cNvSpPr txBox="1"/>
          <p:nvPr/>
        </p:nvSpPr>
        <p:spPr>
          <a:xfrm>
            <a:off x="1286932" y="1207233"/>
            <a:ext cx="213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</a:rPr>
              <a:t>Presentation 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1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17945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3CA27-67AE-47CC-B8E1-0A6DE9121EB1}"/>
              </a:ext>
            </a:extLst>
          </p:cNvPr>
          <p:cNvSpPr/>
          <p:nvPr/>
        </p:nvSpPr>
        <p:spPr>
          <a:xfrm>
            <a:off x="988290" y="1663572"/>
            <a:ext cx="9882909" cy="37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Problem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Dataset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Formulate Service Description and Business </a:t>
            </a:r>
            <a:r>
              <a:rPr lang="en-US" sz="2000" dirty="0"/>
              <a:t>I</a:t>
            </a:r>
            <a:r>
              <a:rPr lang="en-US" sz="2000" i="0" u="none" strike="noStrike" baseline="0" dirty="0"/>
              <a:t>dea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0C479C"/>
                </a:solidFill>
              </a:rPr>
              <a:t>Preprocessing/Noise removal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Feature Engineering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Implement and Train </a:t>
            </a:r>
            <a:r>
              <a:rPr lang="en-US" sz="2000" dirty="0"/>
              <a:t>M</a:t>
            </a:r>
            <a:r>
              <a:rPr lang="en-US" sz="2000" i="0" u="none" strike="noStrike" baseline="0" dirty="0"/>
              <a:t>achine </a:t>
            </a:r>
            <a:r>
              <a:rPr lang="en-US" sz="2000" dirty="0"/>
              <a:t>L</a:t>
            </a:r>
            <a:r>
              <a:rPr lang="en-US" sz="2000" i="0" u="none" strike="noStrike" baseline="0" dirty="0"/>
              <a:t>earning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Test the 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Visualize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60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023562" y="685800"/>
            <a:ext cx="1049352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700" b="1" i="0" u="none" strike="noStrike" baseline="0" dirty="0"/>
              <a:t>Preprocessing/Noise removal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DEFC9-9261-4E8B-8088-C4A871678E35}"/>
              </a:ext>
            </a:extLst>
          </p:cNvPr>
          <p:cNvSpPr/>
          <p:nvPr/>
        </p:nvSpPr>
        <p:spPr>
          <a:xfrm>
            <a:off x="1023561" y="1576729"/>
            <a:ext cx="10493523" cy="473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/>
              <a:t>Dataset is already good enough curated.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/>
              <a:t>Some basic conversion needed.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6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2067271" y="2686050"/>
            <a:ext cx="1049352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700" b="1" i="0" u="none" strike="noStrike" baseline="0" dirty="0"/>
              <a:t>All others are in code and visualization.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90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17945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3CA27-67AE-47CC-B8E1-0A6DE9121EB1}"/>
              </a:ext>
            </a:extLst>
          </p:cNvPr>
          <p:cNvSpPr/>
          <p:nvPr/>
        </p:nvSpPr>
        <p:spPr>
          <a:xfrm>
            <a:off x="988290" y="1663572"/>
            <a:ext cx="9882909" cy="37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Problem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Dataset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Formulate Service Description and Business </a:t>
            </a:r>
            <a:r>
              <a:rPr lang="en-US" sz="2000" dirty="0"/>
              <a:t>I</a:t>
            </a:r>
            <a:r>
              <a:rPr lang="en-US" sz="2000" i="0" u="none" strike="noStrike" baseline="0" dirty="0"/>
              <a:t>dea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Preprocessing/Noise removal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0C479C"/>
                </a:solidFill>
              </a:rPr>
              <a:t>Feature Engineering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0C479C"/>
                </a:solidFill>
              </a:rPr>
              <a:t>Implement and Train </a:t>
            </a:r>
            <a:r>
              <a:rPr lang="en-US" sz="2000" b="1" dirty="0">
                <a:solidFill>
                  <a:srgbClr val="0C479C"/>
                </a:solidFill>
              </a:rPr>
              <a:t>M</a:t>
            </a:r>
            <a:r>
              <a:rPr lang="en-US" sz="2000" b="1" i="0" u="none" strike="noStrike" baseline="0" dirty="0">
                <a:solidFill>
                  <a:srgbClr val="0C479C"/>
                </a:solidFill>
              </a:rPr>
              <a:t>achine </a:t>
            </a:r>
            <a:r>
              <a:rPr lang="en-US" sz="2000" b="1" dirty="0">
                <a:solidFill>
                  <a:srgbClr val="0C479C"/>
                </a:solidFill>
              </a:rPr>
              <a:t>L</a:t>
            </a:r>
            <a:r>
              <a:rPr lang="en-US" sz="2000" b="1" i="0" u="none" strike="noStrike" baseline="0" dirty="0">
                <a:solidFill>
                  <a:srgbClr val="0C479C"/>
                </a:solidFill>
              </a:rPr>
              <a:t>earning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0C479C"/>
                </a:solidFill>
              </a:rPr>
              <a:t>Test the 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0C479C"/>
                </a:solidFill>
              </a:rPr>
              <a:t>Visualize Results</a:t>
            </a:r>
            <a:endParaRPr lang="en-US" sz="2000" b="1" dirty="0">
              <a:solidFill>
                <a:srgbClr val="0C47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5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17945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3CA27-67AE-47CC-B8E1-0A6DE9121EB1}"/>
              </a:ext>
            </a:extLst>
          </p:cNvPr>
          <p:cNvSpPr/>
          <p:nvPr/>
        </p:nvSpPr>
        <p:spPr>
          <a:xfrm>
            <a:off x="988290" y="1663572"/>
            <a:ext cx="9882909" cy="37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Problem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Dataset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Formulate Service Description and Business </a:t>
            </a:r>
            <a:r>
              <a:rPr lang="en-US" sz="2000" dirty="0"/>
              <a:t>I</a:t>
            </a:r>
            <a:r>
              <a:rPr lang="en-US" sz="2000" i="0" u="none" strike="noStrike" baseline="0" dirty="0"/>
              <a:t>dea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Preprocessing/Noise removal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Feature Engineering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Implement and Train </a:t>
            </a:r>
            <a:r>
              <a:rPr lang="en-US" sz="2000" dirty="0"/>
              <a:t>M</a:t>
            </a:r>
            <a:r>
              <a:rPr lang="en-US" sz="2000" i="0" u="none" strike="noStrike" baseline="0" dirty="0"/>
              <a:t>achine </a:t>
            </a:r>
            <a:r>
              <a:rPr lang="en-US" sz="2000" dirty="0"/>
              <a:t>L</a:t>
            </a:r>
            <a:r>
              <a:rPr lang="en-US" sz="2000" i="0" u="none" strike="noStrike" baseline="0" dirty="0"/>
              <a:t>earning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Test the 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Visualize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22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17945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3CA27-67AE-47CC-B8E1-0A6DE9121EB1}"/>
              </a:ext>
            </a:extLst>
          </p:cNvPr>
          <p:cNvSpPr/>
          <p:nvPr/>
        </p:nvSpPr>
        <p:spPr>
          <a:xfrm>
            <a:off x="988290" y="1663572"/>
            <a:ext cx="9882909" cy="37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C479C"/>
                </a:solidFill>
              </a:rPr>
              <a:t>Problem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Dataset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Formulate Service Description and Business </a:t>
            </a:r>
            <a:r>
              <a:rPr lang="en-US" sz="2000" dirty="0"/>
              <a:t>I</a:t>
            </a:r>
            <a:r>
              <a:rPr lang="en-US" sz="2000" i="0" u="none" strike="noStrike" baseline="0" dirty="0"/>
              <a:t>dea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Preprocessing/Noise removal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Feature Engineering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Implement and Train </a:t>
            </a:r>
            <a:r>
              <a:rPr lang="en-US" sz="2000" dirty="0"/>
              <a:t>M</a:t>
            </a:r>
            <a:r>
              <a:rPr lang="en-US" sz="2000" i="0" u="none" strike="noStrike" baseline="0" dirty="0"/>
              <a:t>achine </a:t>
            </a:r>
            <a:r>
              <a:rPr lang="en-US" sz="2000" dirty="0"/>
              <a:t>L</a:t>
            </a:r>
            <a:r>
              <a:rPr lang="en-US" sz="2000" i="0" u="none" strike="noStrike" baseline="0" dirty="0"/>
              <a:t>earning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Test the 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Visualize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34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023562" y="685800"/>
            <a:ext cx="1049352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/>
              <a:t>Problem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DEFC9-9261-4E8B-8088-C4A871678E35}"/>
              </a:ext>
            </a:extLst>
          </p:cNvPr>
          <p:cNvSpPr/>
          <p:nvPr/>
        </p:nvSpPr>
        <p:spPr>
          <a:xfrm>
            <a:off x="1023562" y="1866122"/>
            <a:ext cx="5667122" cy="4001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Electric power output in </a:t>
            </a:r>
            <a:r>
              <a:rPr lang="en-US" sz="2000" b="0" i="0" u="none" strike="noStrike" dirty="0">
                <a:solidFill>
                  <a:schemeClr val="tx2"/>
                </a:solidFill>
              </a:rPr>
              <a:t>combined cycle power plant (CCPP)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Various parameters for load operation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b="1" i="0" u="none" strike="noStrike" dirty="0">
                <a:solidFill>
                  <a:schemeClr val="tx2"/>
                </a:solidFill>
              </a:rPr>
              <a:t>Ambient Temperature (AT)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b="1" i="0" u="none" strike="noStrike" dirty="0">
                <a:solidFill>
                  <a:schemeClr val="tx2"/>
                </a:solidFill>
              </a:rPr>
              <a:t>Atmospheric Pressure (AP)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b="1" i="0" u="none" strike="noStrike" dirty="0">
                <a:solidFill>
                  <a:schemeClr val="tx2"/>
                </a:solidFill>
              </a:rPr>
              <a:t>Relative Humidity (RH)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b="1" i="0" u="none" strike="noStrike" dirty="0">
                <a:solidFill>
                  <a:schemeClr val="tx2"/>
                </a:solidFill>
              </a:rPr>
              <a:t>Vacuum (Exhaust Steam Pressure, V)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Depending on parameters, we get </a:t>
            </a:r>
            <a:r>
              <a:rPr lang="en-US" sz="2000" b="0" i="0" u="none" strike="noStrike" dirty="0">
                <a:solidFill>
                  <a:schemeClr val="tx2"/>
                </a:solidFill>
              </a:rPr>
              <a:t>Full Load Electrical Power Output (PE):</a:t>
            </a:r>
            <a:endParaRPr lang="en-US" sz="2000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500" dirty="0">
                <a:solidFill>
                  <a:schemeClr val="tx2"/>
                </a:solidFill>
              </a:rPr>
            </a:br>
            <a:br>
              <a:rPr lang="en-US" sz="1500" dirty="0">
                <a:solidFill>
                  <a:schemeClr val="tx2"/>
                </a:solidFill>
              </a:rPr>
            </a:b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BC85BB7-15DB-45FB-A124-D632CBF2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99" y="1866122"/>
            <a:ext cx="4755192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17945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3CA27-67AE-47CC-B8E1-0A6DE9121EB1}"/>
              </a:ext>
            </a:extLst>
          </p:cNvPr>
          <p:cNvSpPr/>
          <p:nvPr/>
        </p:nvSpPr>
        <p:spPr>
          <a:xfrm>
            <a:off x="988290" y="1663572"/>
            <a:ext cx="9882909" cy="37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Problem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C479C"/>
                </a:solidFill>
              </a:rPr>
              <a:t>Dataset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Formulate Service Description and Business </a:t>
            </a:r>
            <a:r>
              <a:rPr lang="en-US" sz="2000" dirty="0"/>
              <a:t>I</a:t>
            </a:r>
            <a:r>
              <a:rPr lang="en-US" sz="2000" i="0" u="none" strike="noStrike" baseline="0" dirty="0"/>
              <a:t>dea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Preprocessing/Noise removal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Feature Engineering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Implement and Train </a:t>
            </a:r>
            <a:r>
              <a:rPr lang="en-US" sz="2000" dirty="0"/>
              <a:t>M</a:t>
            </a:r>
            <a:r>
              <a:rPr lang="en-US" sz="2000" i="0" u="none" strike="noStrike" baseline="0" dirty="0"/>
              <a:t>achine </a:t>
            </a:r>
            <a:r>
              <a:rPr lang="en-US" sz="2000" dirty="0"/>
              <a:t>L</a:t>
            </a:r>
            <a:r>
              <a:rPr lang="en-US" sz="2000" i="0" u="none" strike="noStrike" baseline="0" dirty="0"/>
              <a:t>earning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Test the 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Visualize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799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023562" y="685800"/>
            <a:ext cx="1049352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Dataset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DEFC9-9261-4E8B-8088-C4A871678E35}"/>
              </a:ext>
            </a:extLst>
          </p:cNvPr>
          <p:cNvSpPr/>
          <p:nvPr/>
        </p:nvSpPr>
        <p:spPr>
          <a:xfrm>
            <a:off x="1023561" y="1438183"/>
            <a:ext cx="10493523" cy="473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/>
              <a:t>Consist of all the parameters described in real life.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/>
              <a:t>Collected in six years period.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/>
              <a:t>Parameters are selected based on the effect on electrical output.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i="0" u="none" strike="noStrike" baseline="0" dirty="0">
                <a:latin typeface="AdvGulliv-I"/>
              </a:rPr>
              <a:t>Ambient Temperature (AT) measured in Celsius (C).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latin typeface="AdvGulliv-I"/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i="0" u="none" strike="noStrike" baseline="0" dirty="0">
                <a:latin typeface="AdvGulliv-I"/>
              </a:rPr>
              <a:t>Atmospheric Pressure (AP) measured in Minibar (mbar).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latin typeface="AdvGulliv-I"/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i="0" u="none" strike="noStrike" baseline="0" dirty="0">
                <a:latin typeface="AdvGulliv-I"/>
              </a:rPr>
              <a:t>Relative Humidity (RH) measured in percentage (%)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i="0" u="none" strike="noStrike" baseline="0" dirty="0">
                <a:latin typeface="AdvGulliv-I"/>
              </a:rPr>
              <a:t>Vacuum (Exhaust Steam Pressure, V) measured in </a:t>
            </a:r>
            <a:r>
              <a:rPr lang="en-US" u="none" strike="noStrike" baseline="0" dirty="0">
                <a:latin typeface="arial" panose="020B0604020202020204" pitchFamily="34" charset="0"/>
              </a:rPr>
              <a:t>C</a:t>
            </a:r>
            <a:r>
              <a:rPr lang="en-US" i="0" dirty="0">
                <a:effectLst/>
                <a:latin typeface="arial" panose="020B0604020202020204" pitchFamily="34" charset="0"/>
              </a:rPr>
              <a:t>entimeters Mercury (cm Hg)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/>
              <a:t>Output </a:t>
            </a:r>
            <a:r>
              <a:rPr lang="en-US" i="0" u="none" strike="noStrike" baseline="0" dirty="0">
                <a:latin typeface="AdvGulliv-I"/>
              </a:rPr>
              <a:t>Full Load Electrical Power Output (PE) measured in Mega Watt per hour (MW/h).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8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023562" y="685800"/>
            <a:ext cx="1049352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Dataset Preview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DEFC9-9261-4E8B-8088-C4A871678E35}"/>
              </a:ext>
            </a:extLst>
          </p:cNvPr>
          <p:cNvSpPr/>
          <p:nvPr/>
        </p:nvSpPr>
        <p:spPr>
          <a:xfrm>
            <a:off x="1023561" y="1438183"/>
            <a:ext cx="10493523" cy="473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0E40B8-641B-45A5-9DEC-FD078F92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2" y="1894116"/>
            <a:ext cx="10759743" cy="33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17945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3CA27-67AE-47CC-B8E1-0A6DE9121EB1}"/>
              </a:ext>
            </a:extLst>
          </p:cNvPr>
          <p:cNvSpPr/>
          <p:nvPr/>
        </p:nvSpPr>
        <p:spPr>
          <a:xfrm>
            <a:off x="988290" y="1663572"/>
            <a:ext cx="9882909" cy="37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Problem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Dataset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0C479C"/>
                </a:solidFill>
              </a:rPr>
              <a:t>Formulate Service Description and Business </a:t>
            </a:r>
            <a:r>
              <a:rPr lang="en-US" sz="2000" b="1" dirty="0">
                <a:solidFill>
                  <a:srgbClr val="0C479C"/>
                </a:solidFill>
              </a:rPr>
              <a:t>I</a:t>
            </a:r>
            <a:r>
              <a:rPr lang="en-US" sz="2000" b="1" i="0" u="none" strike="noStrike" baseline="0" dirty="0">
                <a:solidFill>
                  <a:srgbClr val="0C479C"/>
                </a:solidFill>
              </a:rPr>
              <a:t>dea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Preprocessing/Noise removal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Feature Engineering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Implement and Train </a:t>
            </a:r>
            <a:r>
              <a:rPr lang="en-US" sz="2000" dirty="0"/>
              <a:t>M</a:t>
            </a:r>
            <a:r>
              <a:rPr lang="en-US" sz="2000" i="0" u="none" strike="noStrike" baseline="0" dirty="0"/>
              <a:t>achine </a:t>
            </a:r>
            <a:r>
              <a:rPr lang="en-US" sz="2000" dirty="0"/>
              <a:t>L</a:t>
            </a:r>
            <a:r>
              <a:rPr lang="en-US" sz="2000" i="0" u="none" strike="noStrike" baseline="0" dirty="0"/>
              <a:t>earning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Test the 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/>
              <a:t>Visualize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424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15091A-A22E-417F-B54D-EB48AB271D07}"/>
              </a:ext>
            </a:extLst>
          </p:cNvPr>
          <p:cNvSpPr txBox="1">
            <a:spLocks/>
          </p:cNvSpPr>
          <p:nvPr/>
        </p:nvSpPr>
        <p:spPr>
          <a:xfrm>
            <a:off x="1023562" y="685800"/>
            <a:ext cx="1049352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400" b="1" i="0" u="none" strike="noStrike" baseline="0" dirty="0"/>
              <a:t>Formulate Service Description and Business </a:t>
            </a:r>
            <a:r>
              <a:rPr lang="en-US" sz="4400" b="1" dirty="0"/>
              <a:t>I</a:t>
            </a:r>
            <a:r>
              <a:rPr lang="en-US" sz="4400" b="1" i="0" u="none" strike="noStrike" baseline="0" dirty="0"/>
              <a:t>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DEFC9-9261-4E8B-8088-C4A871678E35}"/>
              </a:ext>
            </a:extLst>
          </p:cNvPr>
          <p:cNvSpPr/>
          <p:nvPr/>
        </p:nvSpPr>
        <p:spPr>
          <a:xfrm>
            <a:off x="1023561" y="1438183"/>
            <a:ext cx="10493523" cy="473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/>
              <a:t>An algorithm that can predict </a:t>
            </a:r>
            <a:r>
              <a:rPr lang="en-US" b="0" i="0" dirty="0">
                <a:solidFill>
                  <a:srgbClr val="323232"/>
                </a:solidFill>
                <a:effectLst/>
                <a:latin typeface="Open Sans"/>
              </a:rPr>
              <a:t>electrical energy output (PE) with respect to inputs.</a:t>
            </a: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/>
              <a:t>Lowest error rate.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/>
              <a:t>Non tech user can easily get the output with the algorithm and intuitive visualization.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342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418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AdvGulliv-I</vt:lpstr>
      <vt:lpstr>Arial</vt:lpstr>
      <vt:lpstr>Arial</vt:lpstr>
      <vt:lpstr>Arial-BoldMT</vt:lpstr>
      <vt:lpstr>Avenir Next LT Pro</vt:lpstr>
      <vt:lpstr>Calibri</vt:lpstr>
      <vt:lpstr>Consolas</vt:lpstr>
      <vt:lpstr>Franklin Gothic Book</vt:lpstr>
      <vt:lpstr>Open Sans</vt:lpstr>
      <vt:lpstr>Crop</vt:lpstr>
      <vt:lpstr>Electrical Power Prediction Md Jonybul Islam  Qualification Project, Information and service system, Saarland university. Date: 30/06/2020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Power Prediction Md Jonybul Islam  Qualification Project, Information and service system, Saarland university. Date: 30/06/2020</dc:title>
  <dc:creator>s8mjisla@stud.uni-saarland.de</dc:creator>
  <cp:lastModifiedBy>s8mjisla@stud.uni-saarland.de</cp:lastModifiedBy>
  <cp:revision>2</cp:revision>
  <dcterms:created xsi:type="dcterms:W3CDTF">2020-06-24T13:42:03Z</dcterms:created>
  <dcterms:modified xsi:type="dcterms:W3CDTF">2020-06-24T16:42:42Z</dcterms:modified>
</cp:coreProperties>
</file>