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60" r:id="rId5"/>
    <p:sldId id="261" r:id="rId6"/>
    <p:sldId id="262" r:id="rId7"/>
    <p:sldId id="264" r:id="rId8"/>
    <p:sldId id="265" r:id="rId9"/>
    <p:sldId id="266" r:id="rId10"/>
    <p:sldId id="267" r:id="rId11"/>
    <p:sldId id="268" r:id="rId12"/>
    <p:sldId id="269" r:id="rId13"/>
    <p:sldId id="270" r:id="rId14"/>
    <p:sldId id="271" r:id="rId15"/>
    <p:sldId id="272" r:id="rId16"/>
    <p:sldId id="273" r:id="rId17"/>
    <p:sldId id="275" r:id="rId18"/>
    <p:sldId id="276" r:id="rId19"/>
    <p:sldId id="277" r:id="rId20"/>
    <p:sldId id="278" r:id="rId21"/>
    <p:sldId id="289" r:id="rId22"/>
    <p:sldId id="274" r:id="rId23"/>
    <p:sldId id="279" r:id="rId24"/>
    <p:sldId id="280" r:id="rId25"/>
    <p:sldId id="281" r:id="rId26"/>
    <p:sldId id="283" r:id="rId27"/>
    <p:sldId id="284" r:id="rId28"/>
    <p:sldId id="285" r:id="rId29"/>
    <p:sldId id="286" r:id="rId30"/>
    <p:sldId id="287" r:id="rId31"/>
    <p:sldId id="28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11" autoAdjust="0"/>
    <p:restoredTop sz="94660"/>
  </p:normalViewPr>
  <p:slideViewPr>
    <p:cSldViewPr snapToGrid="0">
      <p:cViewPr varScale="1">
        <p:scale>
          <a:sx n="117" d="100"/>
          <a:sy n="117" d="100"/>
        </p:scale>
        <p:origin x="1040" y="17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E3E894-79E7-4396-9153-32BD4E2BC7DD}" type="datetimeFigureOut">
              <a:rPr lang="en-UG" smtClean="0"/>
              <a:t>5/19/19</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BCED5693-0717-4697-B621-60F6C65562A5}" type="slidenum">
              <a:rPr lang="en-UG" smtClean="0"/>
              <a:t>‹#›</a:t>
            </a:fld>
            <a:endParaRPr lang="en-UG"/>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1589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25E3E894-79E7-4396-9153-32BD4E2BC7DD}" type="datetimeFigureOut">
              <a:rPr lang="en-UG" smtClean="0"/>
              <a:t>5/19/19</a:t>
            </a:fld>
            <a:endParaRPr lang="en-UG"/>
          </a:p>
        </p:txBody>
      </p:sp>
      <p:sp>
        <p:nvSpPr>
          <p:cNvPr id="4" name="Footer Placeholder 3"/>
          <p:cNvSpPr>
            <a:spLocks noGrp="1"/>
          </p:cNvSpPr>
          <p:nvPr>
            <p:ph type="ftr" sz="quarter" idx="11"/>
          </p:nvPr>
        </p:nvSpPr>
        <p:spPr/>
        <p:txBody>
          <a:bodyPr/>
          <a:lstStyle/>
          <a:p>
            <a:endParaRPr lang="en-UG"/>
          </a:p>
        </p:txBody>
      </p:sp>
      <p:sp>
        <p:nvSpPr>
          <p:cNvPr id="5" name="Slide Number Placeholder 4"/>
          <p:cNvSpPr>
            <a:spLocks noGrp="1"/>
          </p:cNvSpPr>
          <p:nvPr>
            <p:ph type="sldNum" sz="quarter" idx="12"/>
          </p:nvPr>
        </p:nvSpPr>
        <p:spPr/>
        <p:txBody>
          <a:bodyPr/>
          <a:lstStyle/>
          <a:p>
            <a:fld id="{BCED5693-0717-4697-B621-60F6C65562A5}" type="slidenum">
              <a:rPr lang="en-UG" smtClean="0"/>
              <a:t>‹#›</a:t>
            </a:fld>
            <a:endParaRPr lang="en-UG"/>
          </a:p>
        </p:txBody>
      </p:sp>
    </p:spTree>
    <p:extLst>
      <p:ext uri="{BB962C8B-B14F-4D97-AF65-F5344CB8AC3E}">
        <p14:creationId xmlns:p14="http://schemas.microsoft.com/office/powerpoint/2010/main" val="1285654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E3E894-79E7-4396-9153-32BD4E2BC7DD}" type="datetimeFigureOut">
              <a:rPr lang="en-UG" smtClean="0"/>
              <a:t>5/19/19</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BCED5693-0717-4697-B621-60F6C65562A5}" type="slidenum">
              <a:rPr lang="en-UG" smtClean="0"/>
              <a:t>‹#›</a:t>
            </a:fld>
            <a:endParaRPr lang="en-UG"/>
          </a:p>
        </p:txBody>
      </p:sp>
    </p:spTree>
    <p:extLst>
      <p:ext uri="{BB962C8B-B14F-4D97-AF65-F5344CB8AC3E}">
        <p14:creationId xmlns:p14="http://schemas.microsoft.com/office/powerpoint/2010/main" val="1702211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E3E894-79E7-4396-9153-32BD4E2BC7DD}" type="datetimeFigureOut">
              <a:rPr lang="en-UG" smtClean="0"/>
              <a:t>5/19/19</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BCED5693-0717-4697-B621-60F6C65562A5}" type="slidenum">
              <a:rPr lang="en-UG" smtClean="0"/>
              <a:t>‹#›</a:t>
            </a:fld>
            <a:endParaRPr lang="en-UG"/>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19058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E3E894-79E7-4396-9153-32BD4E2BC7DD}" type="datetimeFigureOut">
              <a:rPr lang="en-UG" smtClean="0"/>
              <a:t>5/19/19</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BCED5693-0717-4697-B621-60F6C65562A5}" type="slidenum">
              <a:rPr lang="en-UG" smtClean="0"/>
              <a:t>‹#›</a:t>
            </a:fld>
            <a:endParaRPr lang="en-UG"/>
          </a:p>
        </p:txBody>
      </p:sp>
    </p:spTree>
    <p:extLst>
      <p:ext uri="{BB962C8B-B14F-4D97-AF65-F5344CB8AC3E}">
        <p14:creationId xmlns:p14="http://schemas.microsoft.com/office/powerpoint/2010/main" val="2070929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E3E894-79E7-4396-9153-32BD4E2BC7DD}" type="datetimeFigureOut">
              <a:rPr lang="en-UG" smtClean="0"/>
              <a:t>5/19/19</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BCED5693-0717-4697-B621-60F6C65562A5}" type="slidenum">
              <a:rPr lang="en-UG" smtClean="0"/>
              <a:t>‹#›</a:t>
            </a:fld>
            <a:endParaRPr lang="en-UG"/>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66977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E3E894-79E7-4396-9153-32BD4E2BC7DD}" type="datetimeFigureOut">
              <a:rPr lang="en-UG" smtClean="0"/>
              <a:t>5/19/19</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BCED5693-0717-4697-B621-60F6C65562A5}" type="slidenum">
              <a:rPr lang="en-UG" smtClean="0"/>
              <a:t>‹#›</a:t>
            </a:fld>
            <a:endParaRPr lang="en-UG"/>
          </a:p>
        </p:txBody>
      </p:sp>
    </p:spTree>
    <p:extLst>
      <p:ext uri="{BB962C8B-B14F-4D97-AF65-F5344CB8AC3E}">
        <p14:creationId xmlns:p14="http://schemas.microsoft.com/office/powerpoint/2010/main" val="4231039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E3E894-79E7-4396-9153-32BD4E2BC7DD}" type="datetimeFigureOut">
              <a:rPr lang="en-UG" smtClean="0"/>
              <a:t>5/19/19</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BCED5693-0717-4697-B621-60F6C65562A5}" type="slidenum">
              <a:rPr lang="en-UG" smtClean="0"/>
              <a:t>‹#›</a:t>
            </a:fld>
            <a:endParaRPr lang="en-UG"/>
          </a:p>
        </p:txBody>
      </p:sp>
    </p:spTree>
    <p:extLst>
      <p:ext uri="{BB962C8B-B14F-4D97-AF65-F5344CB8AC3E}">
        <p14:creationId xmlns:p14="http://schemas.microsoft.com/office/powerpoint/2010/main" val="15901259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E3E894-79E7-4396-9153-32BD4E2BC7DD}" type="datetimeFigureOut">
              <a:rPr lang="en-UG" smtClean="0"/>
              <a:t>5/19/19</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BCED5693-0717-4697-B621-60F6C65562A5}" type="slidenum">
              <a:rPr lang="en-UG" smtClean="0"/>
              <a:t>‹#›</a:t>
            </a:fld>
            <a:endParaRPr lang="en-UG"/>
          </a:p>
        </p:txBody>
      </p:sp>
    </p:spTree>
    <p:extLst>
      <p:ext uri="{BB962C8B-B14F-4D97-AF65-F5344CB8AC3E}">
        <p14:creationId xmlns:p14="http://schemas.microsoft.com/office/powerpoint/2010/main" val="194277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E3E894-79E7-4396-9153-32BD4E2BC7DD}" type="datetimeFigureOut">
              <a:rPr lang="en-UG" smtClean="0"/>
              <a:t>5/19/19</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BCED5693-0717-4697-B621-60F6C65562A5}" type="slidenum">
              <a:rPr lang="en-UG" smtClean="0"/>
              <a:t>‹#›</a:t>
            </a:fld>
            <a:endParaRPr lang="en-UG"/>
          </a:p>
        </p:txBody>
      </p:sp>
    </p:spTree>
    <p:extLst>
      <p:ext uri="{BB962C8B-B14F-4D97-AF65-F5344CB8AC3E}">
        <p14:creationId xmlns:p14="http://schemas.microsoft.com/office/powerpoint/2010/main" val="122257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E3E894-79E7-4396-9153-32BD4E2BC7DD}" type="datetimeFigureOut">
              <a:rPr lang="en-UG" smtClean="0"/>
              <a:t>5/19/19</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BCED5693-0717-4697-B621-60F6C65562A5}" type="slidenum">
              <a:rPr lang="en-UG" smtClean="0"/>
              <a:t>‹#›</a:t>
            </a:fld>
            <a:endParaRPr lang="en-UG"/>
          </a:p>
        </p:txBody>
      </p:sp>
    </p:spTree>
    <p:extLst>
      <p:ext uri="{BB962C8B-B14F-4D97-AF65-F5344CB8AC3E}">
        <p14:creationId xmlns:p14="http://schemas.microsoft.com/office/powerpoint/2010/main" val="593780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E3E894-79E7-4396-9153-32BD4E2BC7DD}" type="datetimeFigureOut">
              <a:rPr lang="en-UG" smtClean="0"/>
              <a:t>5/19/19</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BCED5693-0717-4697-B621-60F6C65562A5}" type="slidenum">
              <a:rPr lang="en-UG" smtClean="0"/>
              <a:t>‹#›</a:t>
            </a:fld>
            <a:endParaRPr lang="en-UG"/>
          </a:p>
        </p:txBody>
      </p:sp>
    </p:spTree>
    <p:extLst>
      <p:ext uri="{BB962C8B-B14F-4D97-AF65-F5344CB8AC3E}">
        <p14:creationId xmlns:p14="http://schemas.microsoft.com/office/powerpoint/2010/main" val="426357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E3E894-79E7-4396-9153-32BD4E2BC7DD}" type="datetimeFigureOut">
              <a:rPr lang="en-UG" smtClean="0"/>
              <a:t>5/19/19</a:t>
            </a:fld>
            <a:endParaRPr lang="en-UG"/>
          </a:p>
        </p:txBody>
      </p:sp>
      <p:sp>
        <p:nvSpPr>
          <p:cNvPr id="8" name="Footer Placeholder 7"/>
          <p:cNvSpPr>
            <a:spLocks noGrp="1"/>
          </p:cNvSpPr>
          <p:nvPr>
            <p:ph type="ftr" sz="quarter" idx="11"/>
          </p:nvPr>
        </p:nvSpPr>
        <p:spPr/>
        <p:txBody>
          <a:bodyPr/>
          <a:lstStyle/>
          <a:p>
            <a:endParaRPr lang="en-UG"/>
          </a:p>
        </p:txBody>
      </p:sp>
      <p:sp>
        <p:nvSpPr>
          <p:cNvPr id="9" name="Slide Number Placeholder 8"/>
          <p:cNvSpPr>
            <a:spLocks noGrp="1"/>
          </p:cNvSpPr>
          <p:nvPr>
            <p:ph type="sldNum" sz="quarter" idx="12"/>
          </p:nvPr>
        </p:nvSpPr>
        <p:spPr/>
        <p:txBody>
          <a:bodyPr/>
          <a:lstStyle/>
          <a:p>
            <a:fld id="{BCED5693-0717-4697-B621-60F6C65562A5}" type="slidenum">
              <a:rPr lang="en-UG" smtClean="0"/>
              <a:t>‹#›</a:t>
            </a:fld>
            <a:endParaRPr lang="en-UG"/>
          </a:p>
        </p:txBody>
      </p:sp>
    </p:spTree>
    <p:extLst>
      <p:ext uri="{BB962C8B-B14F-4D97-AF65-F5344CB8AC3E}">
        <p14:creationId xmlns:p14="http://schemas.microsoft.com/office/powerpoint/2010/main" val="2917721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E3E894-79E7-4396-9153-32BD4E2BC7DD}" type="datetimeFigureOut">
              <a:rPr lang="en-UG" smtClean="0"/>
              <a:t>5/19/19</a:t>
            </a:fld>
            <a:endParaRPr lang="en-UG"/>
          </a:p>
        </p:txBody>
      </p:sp>
      <p:sp>
        <p:nvSpPr>
          <p:cNvPr id="4" name="Footer Placeholder 3"/>
          <p:cNvSpPr>
            <a:spLocks noGrp="1"/>
          </p:cNvSpPr>
          <p:nvPr>
            <p:ph type="ftr" sz="quarter" idx="11"/>
          </p:nvPr>
        </p:nvSpPr>
        <p:spPr/>
        <p:txBody>
          <a:bodyPr/>
          <a:lstStyle/>
          <a:p>
            <a:endParaRPr lang="en-UG"/>
          </a:p>
        </p:txBody>
      </p:sp>
      <p:sp>
        <p:nvSpPr>
          <p:cNvPr id="5" name="Slide Number Placeholder 4"/>
          <p:cNvSpPr>
            <a:spLocks noGrp="1"/>
          </p:cNvSpPr>
          <p:nvPr>
            <p:ph type="sldNum" sz="quarter" idx="12"/>
          </p:nvPr>
        </p:nvSpPr>
        <p:spPr/>
        <p:txBody>
          <a:bodyPr/>
          <a:lstStyle/>
          <a:p>
            <a:fld id="{BCED5693-0717-4697-B621-60F6C65562A5}" type="slidenum">
              <a:rPr lang="en-UG" smtClean="0"/>
              <a:t>‹#›</a:t>
            </a:fld>
            <a:endParaRPr lang="en-UG"/>
          </a:p>
        </p:txBody>
      </p:sp>
    </p:spTree>
    <p:extLst>
      <p:ext uri="{BB962C8B-B14F-4D97-AF65-F5344CB8AC3E}">
        <p14:creationId xmlns:p14="http://schemas.microsoft.com/office/powerpoint/2010/main" val="2908770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E3E894-79E7-4396-9153-32BD4E2BC7DD}" type="datetimeFigureOut">
              <a:rPr lang="en-UG" smtClean="0"/>
              <a:t>5/19/19</a:t>
            </a:fld>
            <a:endParaRPr lang="en-UG"/>
          </a:p>
        </p:txBody>
      </p:sp>
      <p:sp>
        <p:nvSpPr>
          <p:cNvPr id="3" name="Footer Placeholder 2"/>
          <p:cNvSpPr>
            <a:spLocks noGrp="1"/>
          </p:cNvSpPr>
          <p:nvPr>
            <p:ph type="ftr" sz="quarter" idx="11"/>
          </p:nvPr>
        </p:nvSpPr>
        <p:spPr/>
        <p:txBody>
          <a:bodyPr/>
          <a:lstStyle/>
          <a:p>
            <a:endParaRPr lang="en-UG"/>
          </a:p>
        </p:txBody>
      </p:sp>
      <p:sp>
        <p:nvSpPr>
          <p:cNvPr id="4" name="Slide Number Placeholder 3"/>
          <p:cNvSpPr>
            <a:spLocks noGrp="1"/>
          </p:cNvSpPr>
          <p:nvPr>
            <p:ph type="sldNum" sz="quarter" idx="12"/>
          </p:nvPr>
        </p:nvSpPr>
        <p:spPr/>
        <p:txBody>
          <a:bodyPr/>
          <a:lstStyle/>
          <a:p>
            <a:fld id="{BCED5693-0717-4697-B621-60F6C65562A5}" type="slidenum">
              <a:rPr lang="en-UG" smtClean="0"/>
              <a:t>‹#›</a:t>
            </a:fld>
            <a:endParaRPr lang="en-UG"/>
          </a:p>
        </p:txBody>
      </p:sp>
    </p:spTree>
    <p:extLst>
      <p:ext uri="{BB962C8B-B14F-4D97-AF65-F5344CB8AC3E}">
        <p14:creationId xmlns:p14="http://schemas.microsoft.com/office/powerpoint/2010/main" val="3883988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5E3E894-79E7-4396-9153-32BD4E2BC7DD}" type="datetimeFigureOut">
              <a:rPr lang="en-UG" smtClean="0"/>
              <a:t>5/19/19</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BCED5693-0717-4697-B621-60F6C65562A5}" type="slidenum">
              <a:rPr lang="en-UG" smtClean="0"/>
              <a:t>‹#›</a:t>
            </a:fld>
            <a:endParaRPr lang="en-UG"/>
          </a:p>
        </p:txBody>
      </p:sp>
    </p:spTree>
    <p:extLst>
      <p:ext uri="{BB962C8B-B14F-4D97-AF65-F5344CB8AC3E}">
        <p14:creationId xmlns:p14="http://schemas.microsoft.com/office/powerpoint/2010/main" val="3676987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5E3E894-79E7-4396-9153-32BD4E2BC7DD}" type="datetimeFigureOut">
              <a:rPr lang="en-UG" smtClean="0"/>
              <a:t>5/19/19</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BCED5693-0717-4697-B621-60F6C65562A5}" type="slidenum">
              <a:rPr lang="en-UG" smtClean="0"/>
              <a:t>‹#›</a:t>
            </a:fld>
            <a:endParaRPr lang="en-UG"/>
          </a:p>
        </p:txBody>
      </p:sp>
    </p:spTree>
    <p:extLst>
      <p:ext uri="{BB962C8B-B14F-4D97-AF65-F5344CB8AC3E}">
        <p14:creationId xmlns:p14="http://schemas.microsoft.com/office/powerpoint/2010/main" val="1314397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5E3E894-79E7-4396-9153-32BD4E2BC7DD}" type="datetimeFigureOut">
              <a:rPr lang="en-UG" smtClean="0"/>
              <a:t>5/19/19</a:t>
            </a:fld>
            <a:endParaRPr lang="en-UG"/>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G"/>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CED5693-0717-4697-B621-60F6C65562A5}" type="slidenum">
              <a:rPr lang="en-UG" smtClean="0"/>
              <a:t>‹#›</a:t>
            </a:fld>
            <a:endParaRPr lang="en-UG"/>
          </a:p>
        </p:txBody>
      </p:sp>
    </p:spTree>
    <p:extLst>
      <p:ext uri="{BB962C8B-B14F-4D97-AF65-F5344CB8AC3E}">
        <p14:creationId xmlns:p14="http://schemas.microsoft.com/office/powerpoint/2010/main" val="3076848817"/>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stat.ethz.ch/R-manual/R-devel/library/MASS/html/fitdistr.html"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c/house-prices-advanced-regression-technique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9F4BE-63B1-4AA1-930F-FC201A9C7F4E}"/>
              </a:ext>
            </a:extLst>
          </p:cNvPr>
          <p:cNvSpPr>
            <a:spLocks noGrp="1"/>
          </p:cNvSpPr>
          <p:nvPr>
            <p:ph type="ctrTitle"/>
          </p:nvPr>
        </p:nvSpPr>
        <p:spPr>
          <a:xfrm>
            <a:off x="617951" y="685799"/>
            <a:ext cx="8001000" cy="2971801"/>
          </a:xfrm>
        </p:spPr>
        <p:txBody>
          <a:bodyPr>
            <a:normAutofit fontScale="90000"/>
          </a:bodyPr>
          <a:lstStyle/>
          <a:p>
            <a:r>
              <a:rPr lang="en-US" sz="8800" dirty="0">
                <a:latin typeface="Algerian" panose="04020705040A02060702" pitchFamily="82" charset="0"/>
              </a:rPr>
              <a:t>COMPUTATIONL MATHEMATICS</a:t>
            </a:r>
            <a:endParaRPr lang="en-UG" sz="8800" dirty="0">
              <a:latin typeface="Algerian" panose="04020705040A02060702" pitchFamily="82" charset="0"/>
            </a:endParaRPr>
          </a:p>
        </p:txBody>
      </p:sp>
      <p:sp>
        <p:nvSpPr>
          <p:cNvPr id="3" name="Subtitle 2">
            <a:extLst>
              <a:ext uri="{FF2B5EF4-FFF2-40B4-BE49-F238E27FC236}">
                <a16:creationId xmlns:a16="http://schemas.microsoft.com/office/drawing/2014/main" id="{A5D60AEA-1FA1-4BCA-9800-04FD47D19B51}"/>
              </a:ext>
            </a:extLst>
          </p:cNvPr>
          <p:cNvSpPr>
            <a:spLocks noGrp="1"/>
          </p:cNvSpPr>
          <p:nvPr>
            <p:ph type="subTitle" idx="1"/>
          </p:nvPr>
        </p:nvSpPr>
        <p:spPr>
          <a:xfrm>
            <a:off x="922752" y="3857120"/>
            <a:ext cx="6400800" cy="1947333"/>
          </a:xfrm>
        </p:spPr>
        <p:txBody>
          <a:bodyPr>
            <a:normAutofit/>
          </a:bodyPr>
          <a:lstStyle/>
          <a:p>
            <a:r>
              <a:rPr lang="en-US" sz="4400" b="1" dirty="0">
                <a:latin typeface="Algerian" panose="04020705040A02060702" pitchFamily="82" charset="0"/>
              </a:rPr>
              <a:t>Name</a:t>
            </a:r>
            <a:endParaRPr lang="en-UG" sz="4400" b="1" dirty="0">
              <a:latin typeface="Algerian" panose="04020705040A02060702" pitchFamily="82" charset="0"/>
            </a:endParaRPr>
          </a:p>
        </p:txBody>
      </p:sp>
    </p:spTree>
    <p:extLst>
      <p:ext uri="{BB962C8B-B14F-4D97-AF65-F5344CB8AC3E}">
        <p14:creationId xmlns:p14="http://schemas.microsoft.com/office/powerpoint/2010/main" val="2298849920"/>
      </p:ext>
    </p:extLst>
  </p:cSld>
  <p:clrMapOvr>
    <a:masterClrMapping/>
  </p:clrMapOvr>
  <mc:AlternateContent xmlns:mc="http://schemas.openxmlformats.org/markup-compatibility/2006" xmlns:p14="http://schemas.microsoft.com/office/powerpoint/2010/main">
    <mc:Choice Requires="p14">
      <p:transition spd="slow" p14:dur="15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heel(1)">
                                      <p:cBhvr>
                                        <p:cTn id="15"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7A9956-290E-4AA0-B2E1-0C09142AA9D6}"/>
              </a:ext>
            </a:extLst>
          </p:cNvPr>
          <p:cNvSpPr txBox="1"/>
          <p:nvPr/>
        </p:nvSpPr>
        <p:spPr>
          <a:xfrm flipH="1" flipV="1">
            <a:off x="3259235" y="1296983"/>
            <a:ext cx="6679895" cy="3831607"/>
          </a:xfrm>
          <a:prstGeom prst="rect">
            <a:avLst/>
          </a:prstGeom>
          <a:noFill/>
        </p:spPr>
        <p:txBody>
          <a:bodyPr wrap="square" rtlCol="0">
            <a:spAutoFit/>
          </a:bodyPr>
          <a:lstStyle/>
          <a:p>
            <a:endParaRPr lang="en-UG" dirty="0"/>
          </a:p>
        </p:txBody>
      </p:sp>
      <p:pic>
        <p:nvPicPr>
          <p:cNvPr id="3" name="Picture">
            <a:extLst>
              <a:ext uri="{FF2B5EF4-FFF2-40B4-BE49-F238E27FC236}">
                <a16:creationId xmlns:a16="http://schemas.microsoft.com/office/drawing/2014/main" id="{1BB18D09-016C-40E4-A8D2-7842328FE9F9}"/>
              </a:ext>
            </a:extLst>
          </p:cNvPr>
          <p:cNvPicPr/>
          <p:nvPr/>
        </p:nvPicPr>
        <p:blipFill>
          <a:blip r:embed="rId2"/>
          <a:stretch>
            <a:fillRect/>
          </a:stretch>
        </p:blipFill>
        <p:spPr bwMode="auto">
          <a:xfrm>
            <a:off x="3856383" y="520976"/>
            <a:ext cx="4619625" cy="3695700"/>
          </a:xfrm>
          <a:prstGeom prst="rect">
            <a:avLst/>
          </a:prstGeom>
          <a:noFill/>
          <a:ln w="9525">
            <a:noFill/>
            <a:headEnd/>
            <a:tailEnd/>
          </a:ln>
        </p:spPr>
      </p:pic>
      <p:sp>
        <p:nvSpPr>
          <p:cNvPr id="5" name="TextBox 4">
            <a:extLst>
              <a:ext uri="{FF2B5EF4-FFF2-40B4-BE49-F238E27FC236}">
                <a16:creationId xmlns:a16="http://schemas.microsoft.com/office/drawing/2014/main" id="{09AF0565-BB79-4C69-96E0-EF9C418036AF}"/>
              </a:ext>
            </a:extLst>
          </p:cNvPr>
          <p:cNvSpPr txBox="1"/>
          <p:nvPr/>
        </p:nvSpPr>
        <p:spPr>
          <a:xfrm>
            <a:off x="4201887" y="4430486"/>
            <a:ext cx="4060370" cy="584775"/>
          </a:xfrm>
          <a:prstGeom prst="rect">
            <a:avLst/>
          </a:prstGeom>
          <a:noFill/>
        </p:spPr>
        <p:txBody>
          <a:bodyPr wrap="square" rtlCol="0">
            <a:spAutoFit/>
          </a:bodyPr>
          <a:lstStyle/>
          <a:p>
            <a:pPr algn="ctr"/>
            <a:r>
              <a:rPr lang="en-US" sz="1600" b="1" dirty="0"/>
              <a:t>RL has the highest frequency , C(all) has the  lowest frequency.</a:t>
            </a:r>
            <a:endParaRPr lang="en-UG" sz="1600" b="1" dirty="0"/>
          </a:p>
        </p:txBody>
      </p:sp>
      <p:sp>
        <p:nvSpPr>
          <p:cNvPr id="6" name="TextBox 5">
            <a:extLst>
              <a:ext uri="{FF2B5EF4-FFF2-40B4-BE49-F238E27FC236}">
                <a16:creationId xmlns:a16="http://schemas.microsoft.com/office/drawing/2014/main" id="{59ABA7F4-DBA7-499B-AFB2-2817461D706F}"/>
              </a:ext>
            </a:extLst>
          </p:cNvPr>
          <p:cNvSpPr txBox="1"/>
          <p:nvPr/>
        </p:nvSpPr>
        <p:spPr>
          <a:xfrm>
            <a:off x="9422296" y="5142707"/>
            <a:ext cx="914400" cy="923330"/>
          </a:xfrm>
          <a:prstGeom prst="rect">
            <a:avLst/>
          </a:prstGeom>
          <a:noFill/>
        </p:spPr>
        <p:txBody>
          <a:bodyPr wrap="square" rtlCol="0">
            <a:spAutoFit/>
          </a:bodyPr>
          <a:lstStyle/>
          <a:p>
            <a:r>
              <a:rPr lang="en-US"/>
              <a:t>RL has the highest </a:t>
            </a:r>
            <a:endParaRPr lang="en-UG" dirty="0"/>
          </a:p>
        </p:txBody>
      </p:sp>
    </p:spTree>
    <p:extLst>
      <p:ext uri="{BB962C8B-B14F-4D97-AF65-F5344CB8AC3E}">
        <p14:creationId xmlns:p14="http://schemas.microsoft.com/office/powerpoint/2010/main" val="312000297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a:extLst>
              <a:ext uri="{FF2B5EF4-FFF2-40B4-BE49-F238E27FC236}">
                <a16:creationId xmlns:a16="http://schemas.microsoft.com/office/drawing/2014/main" id="{566E9D1C-5D95-4924-AF45-568E0B6550E7}"/>
              </a:ext>
            </a:extLst>
          </p:cNvPr>
          <p:cNvPicPr/>
          <p:nvPr/>
        </p:nvPicPr>
        <p:blipFill>
          <a:blip r:embed="rId2"/>
          <a:stretch>
            <a:fillRect/>
          </a:stretch>
        </p:blipFill>
        <p:spPr bwMode="auto">
          <a:xfrm>
            <a:off x="3772935" y="255932"/>
            <a:ext cx="4619625" cy="3695700"/>
          </a:xfrm>
          <a:prstGeom prst="rect">
            <a:avLst/>
          </a:prstGeom>
          <a:noFill/>
          <a:ln w="9525">
            <a:noFill/>
            <a:headEnd/>
            <a:tailEnd/>
          </a:ln>
        </p:spPr>
      </p:pic>
      <p:sp>
        <p:nvSpPr>
          <p:cNvPr id="5" name="TextBox 4">
            <a:extLst>
              <a:ext uri="{FF2B5EF4-FFF2-40B4-BE49-F238E27FC236}">
                <a16:creationId xmlns:a16="http://schemas.microsoft.com/office/drawing/2014/main" id="{69AC2FFE-8832-4041-BE84-F808CF494121}"/>
              </a:ext>
            </a:extLst>
          </p:cNvPr>
          <p:cNvSpPr txBox="1"/>
          <p:nvPr/>
        </p:nvSpPr>
        <p:spPr>
          <a:xfrm>
            <a:off x="3772935" y="4093029"/>
            <a:ext cx="4619625" cy="369332"/>
          </a:xfrm>
          <a:prstGeom prst="rect">
            <a:avLst/>
          </a:prstGeom>
          <a:noFill/>
        </p:spPr>
        <p:txBody>
          <a:bodyPr wrap="square" rtlCol="0">
            <a:spAutoFit/>
          </a:bodyPr>
          <a:lstStyle/>
          <a:p>
            <a:r>
              <a:rPr lang="en-US" b="1" dirty="0" err="1"/>
              <a:t>LotFrontage</a:t>
            </a:r>
            <a:r>
              <a:rPr lang="en-US" b="1" dirty="0"/>
              <a:t> is left skewed</a:t>
            </a:r>
            <a:endParaRPr lang="en-UG" b="1" dirty="0"/>
          </a:p>
        </p:txBody>
      </p:sp>
    </p:spTree>
    <p:extLst>
      <p:ext uri="{BB962C8B-B14F-4D97-AF65-F5344CB8AC3E}">
        <p14:creationId xmlns:p14="http://schemas.microsoft.com/office/powerpoint/2010/main" val="41186934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a:extLst>
              <a:ext uri="{FF2B5EF4-FFF2-40B4-BE49-F238E27FC236}">
                <a16:creationId xmlns:a16="http://schemas.microsoft.com/office/drawing/2014/main" id="{202602DD-11C8-4A12-9716-47BF887C5462}"/>
              </a:ext>
            </a:extLst>
          </p:cNvPr>
          <p:cNvPicPr/>
          <p:nvPr/>
        </p:nvPicPr>
        <p:blipFill>
          <a:blip r:embed="rId2"/>
          <a:stretch>
            <a:fillRect/>
          </a:stretch>
        </p:blipFill>
        <p:spPr bwMode="auto">
          <a:xfrm>
            <a:off x="3925335" y="348698"/>
            <a:ext cx="4619625" cy="3695700"/>
          </a:xfrm>
          <a:prstGeom prst="rect">
            <a:avLst/>
          </a:prstGeom>
          <a:noFill/>
          <a:ln w="9525">
            <a:noFill/>
            <a:headEnd/>
            <a:tailEnd/>
          </a:ln>
        </p:spPr>
      </p:pic>
      <p:sp>
        <p:nvSpPr>
          <p:cNvPr id="4" name="TextBox 3">
            <a:extLst>
              <a:ext uri="{FF2B5EF4-FFF2-40B4-BE49-F238E27FC236}">
                <a16:creationId xmlns:a16="http://schemas.microsoft.com/office/drawing/2014/main" id="{7F9CE8F6-1DB1-4F02-A5A9-DBE7C868A2C6}"/>
              </a:ext>
            </a:extLst>
          </p:cNvPr>
          <p:cNvSpPr txBox="1"/>
          <p:nvPr/>
        </p:nvSpPr>
        <p:spPr>
          <a:xfrm>
            <a:off x="4293704" y="4359965"/>
            <a:ext cx="4068418" cy="646331"/>
          </a:xfrm>
          <a:prstGeom prst="rect">
            <a:avLst/>
          </a:prstGeom>
          <a:noFill/>
        </p:spPr>
        <p:txBody>
          <a:bodyPr wrap="square" rtlCol="0">
            <a:spAutoFit/>
          </a:bodyPr>
          <a:lstStyle/>
          <a:p>
            <a:r>
              <a:rPr lang="en-US" b="1" dirty="0"/>
              <a:t>Lot Area is left skewed with very high small values.</a:t>
            </a:r>
            <a:endParaRPr lang="en-UG" b="1" dirty="0"/>
          </a:p>
        </p:txBody>
      </p:sp>
    </p:spTree>
    <p:extLst>
      <p:ext uri="{BB962C8B-B14F-4D97-AF65-F5344CB8AC3E}">
        <p14:creationId xmlns:p14="http://schemas.microsoft.com/office/powerpoint/2010/main" val="13176960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F958E7-2A7E-40E9-AC22-B0187E4997E1}"/>
              </a:ext>
            </a:extLst>
          </p:cNvPr>
          <p:cNvSpPr txBox="1"/>
          <p:nvPr/>
        </p:nvSpPr>
        <p:spPr>
          <a:xfrm>
            <a:off x="2451652" y="1033670"/>
            <a:ext cx="7222435" cy="3154017"/>
          </a:xfrm>
          <a:prstGeom prst="rect">
            <a:avLst/>
          </a:prstGeom>
          <a:noFill/>
        </p:spPr>
        <p:txBody>
          <a:bodyPr wrap="square" rtlCol="0">
            <a:spAutoFit/>
          </a:bodyPr>
          <a:lstStyle/>
          <a:p>
            <a:endParaRPr lang="en-UG" dirty="0"/>
          </a:p>
        </p:txBody>
      </p:sp>
      <p:pic>
        <p:nvPicPr>
          <p:cNvPr id="3" name="Picture">
            <a:extLst>
              <a:ext uri="{FF2B5EF4-FFF2-40B4-BE49-F238E27FC236}">
                <a16:creationId xmlns:a16="http://schemas.microsoft.com/office/drawing/2014/main" id="{E85C8101-BBF4-4247-A3E4-BAC6D08E9F9A}"/>
              </a:ext>
            </a:extLst>
          </p:cNvPr>
          <p:cNvPicPr/>
          <p:nvPr/>
        </p:nvPicPr>
        <p:blipFill>
          <a:blip r:embed="rId2"/>
          <a:stretch>
            <a:fillRect/>
          </a:stretch>
        </p:blipFill>
        <p:spPr bwMode="auto">
          <a:xfrm>
            <a:off x="3753056" y="491987"/>
            <a:ext cx="4619625" cy="3695700"/>
          </a:xfrm>
          <a:prstGeom prst="rect">
            <a:avLst/>
          </a:prstGeom>
          <a:noFill/>
          <a:ln w="9525">
            <a:noFill/>
            <a:headEnd/>
            <a:tailEnd/>
          </a:ln>
        </p:spPr>
      </p:pic>
      <p:sp>
        <p:nvSpPr>
          <p:cNvPr id="4" name="TextBox 3">
            <a:extLst>
              <a:ext uri="{FF2B5EF4-FFF2-40B4-BE49-F238E27FC236}">
                <a16:creationId xmlns:a16="http://schemas.microsoft.com/office/drawing/2014/main" id="{62151E81-B855-4FD2-8087-90C53E6C76DB}"/>
              </a:ext>
            </a:extLst>
          </p:cNvPr>
          <p:cNvSpPr txBox="1"/>
          <p:nvPr/>
        </p:nvSpPr>
        <p:spPr>
          <a:xfrm>
            <a:off x="3753056" y="4544704"/>
            <a:ext cx="5724939" cy="646331"/>
          </a:xfrm>
          <a:prstGeom prst="rect">
            <a:avLst/>
          </a:prstGeom>
          <a:noFill/>
        </p:spPr>
        <p:txBody>
          <a:bodyPr wrap="square" rtlCol="0">
            <a:spAutoFit/>
          </a:bodyPr>
          <a:lstStyle/>
          <a:p>
            <a:r>
              <a:rPr lang="en-US" b="1" dirty="0"/>
              <a:t>Sales price is slightly approximately normally distributed. </a:t>
            </a:r>
            <a:endParaRPr lang="en-UG" b="1" dirty="0"/>
          </a:p>
        </p:txBody>
      </p:sp>
    </p:spTree>
    <p:extLst>
      <p:ext uri="{BB962C8B-B14F-4D97-AF65-F5344CB8AC3E}">
        <p14:creationId xmlns:p14="http://schemas.microsoft.com/office/powerpoint/2010/main" val="55649630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nodeType="clickEffect">
                                  <p:stCondLst>
                                    <p:cond delay="0"/>
                                  </p:stCondLst>
                                  <p:childTnLst>
                                    <p:animEffect transition="out" filter="wheel(1)">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53" presetClass="exit" presetSubtype="32" fill="hold" grpId="0" nodeType="clickEffect">
                                  <p:stCondLst>
                                    <p:cond delay="0"/>
                                  </p:stCondLst>
                                  <p:childTnLst>
                                    <p:anim calcmode="lin" valueType="num">
                                      <p:cBhvr>
                                        <p:cTn id="11" dur="500"/>
                                        <p:tgtEl>
                                          <p:spTgt spid="4"/>
                                        </p:tgtEl>
                                        <p:attrNameLst>
                                          <p:attrName>ppt_w</p:attrName>
                                        </p:attrNameLst>
                                      </p:cBhvr>
                                      <p:tavLst>
                                        <p:tav tm="0">
                                          <p:val>
                                            <p:strVal val="ppt_w"/>
                                          </p:val>
                                        </p:tav>
                                        <p:tav tm="100000">
                                          <p:val>
                                            <p:fltVal val="0"/>
                                          </p:val>
                                        </p:tav>
                                      </p:tavLst>
                                    </p:anim>
                                    <p:anim calcmode="lin" valueType="num">
                                      <p:cBhvr>
                                        <p:cTn id="12" dur="500"/>
                                        <p:tgtEl>
                                          <p:spTgt spid="4"/>
                                        </p:tgtEl>
                                        <p:attrNameLst>
                                          <p:attrName>ppt_h</p:attrName>
                                        </p:attrNameLst>
                                      </p:cBhvr>
                                      <p:tavLst>
                                        <p:tav tm="0">
                                          <p:val>
                                            <p:strVal val="ppt_h"/>
                                          </p:val>
                                        </p:tav>
                                        <p:tav tm="100000">
                                          <p:val>
                                            <p:fltVal val="0"/>
                                          </p:val>
                                        </p:tav>
                                      </p:tavLst>
                                    </p:anim>
                                    <p:animEffect transition="out" filter="fade">
                                      <p:cBhvr>
                                        <p:cTn id="13" dur="500"/>
                                        <p:tgtEl>
                                          <p:spTgt spid="4"/>
                                        </p:tgtEl>
                                      </p:cBhvr>
                                    </p:animEffect>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a:extLst>
              <a:ext uri="{FF2B5EF4-FFF2-40B4-BE49-F238E27FC236}">
                <a16:creationId xmlns:a16="http://schemas.microsoft.com/office/drawing/2014/main" id="{61133644-113D-4102-9D0D-5751F69AAB89}"/>
              </a:ext>
            </a:extLst>
          </p:cNvPr>
          <p:cNvPicPr/>
          <p:nvPr/>
        </p:nvPicPr>
        <p:blipFill>
          <a:blip r:embed="rId2"/>
          <a:stretch>
            <a:fillRect/>
          </a:stretch>
        </p:blipFill>
        <p:spPr bwMode="auto">
          <a:xfrm>
            <a:off x="3984969" y="322193"/>
            <a:ext cx="4619625" cy="3695700"/>
          </a:xfrm>
          <a:prstGeom prst="rect">
            <a:avLst/>
          </a:prstGeom>
          <a:noFill/>
          <a:ln w="9525">
            <a:noFill/>
            <a:headEnd/>
            <a:tailEnd/>
          </a:ln>
        </p:spPr>
      </p:pic>
      <p:sp>
        <p:nvSpPr>
          <p:cNvPr id="4" name="TextBox 3">
            <a:extLst>
              <a:ext uri="{FF2B5EF4-FFF2-40B4-BE49-F238E27FC236}">
                <a16:creationId xmlns:a16="http://schemas.microsoft.com/office/drawing/2014/main" id="{909893CF-D07A-4F09-BEB2-50398F6DF6F6}"/>
              </a:ext>
            </a:extLst>
          </p:cNvPr>
          <p:cNvSpPr txBox="1"/>
          <p:nvPr/>
        </p:nvSpPr>
        <p:spPr>
          <a:xfrm>
            <a:off x="3984969" y="4399721"/>
            <a:ext cx="6440556" cy="646331"/>
          </a:xfrm>
          <a:prstGeom prst="rect">
            <a:avLst/>
          </a:prstGeom>
          <a:noFill/>
        </p:spPr>
        <p:txBody>
          <a:bodyPr wrap="square" rtlCol="0">
            <a:spAutoFit/>
          </a:bodyPr>
          <a:lstStyle/>
          <a:p>
            <a:r>
              <a:rPr lang="en-US" b="1" dirty="0"/>
              <a:t>Ground Living Area is approximately normally distributed.</a:t>
            </a:r>
            <a:endParaRPr lang="en-UG" b="1" dirty="0"/>
          </a:p>
        </p:txBody>
      </p:sp>
    </p:spTree>
    <p:extLst>
      <p:ext uri="{BB962C8B-B14F-4D97-AF65-F5344CB8AC3E}">
        <p14:creationId xmlns:p14="http://schemas.microsoft.com/office/powerpoint/2010/main" val="23462887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a:extLst>
              <a:ext uri="{FF2B5EF4-FFF2-40B4-BE49-F238E27FC236}">
                <a16:creationId xmlns:a16="http://schemas.microsoft.com/office/drawing/2014/main" id="{142BA4E1-A22F-4318-BEF2-EE45D14E65C2}"/>
              </a:ext>
            </a:extLst>
          </p:cNvPr>
          <p:cNvPicPr/>
          <p:nvPr/>
        </p:nvPicPr>
        <p:blipFill>
          <a:blip r:embed="rId2"/>
          <a:stretch>
            <a:fillRect/>
          </a:stretch>
        </p:blipFill>
        <p:spPr bwMode="auto">
          <a:xfrm>
            <a:off x="3892205" y="375203"/>
            <a:ext cx="4619625" cy="3695700"/>
          </a:xfrm>
          <a:prstGeom prst="rect">
            <a:avLst/>
          </a:prstGeom>
          <a:noFill/>
          <a:ln w="9525">
            <a:noFill/>
            <a:headEnd/>
            <a:tailEnd/>
          </a:ln>
        </p:spPr>
      </p:pic>
      <p:sp>
        <p:nvSpPr>
          <p:cNvPr id="4" name="TextBox 3">
            <a:extLst>
              <a:ext uri="{FF2B5EF4-FFF2-40B4-BE49-F238E27FC236}">
                <a16:creationId xmlns:a16="http://schemas.microsoft.com/office/drawing/2014/main" id="{DE98402D-21FB-42BF-916A-46F2C6B897C2}"/>
              </a:ext>
            </a:extLst>
          </p:cNvPr>
          <p:cNvSpPr txBox="1"/>
          <p:nvPr/>
        </p:nvSpPr>
        <p:spPr>
          <a:xfrm>
            <a:off x="3265714" y="4441371"/>
            <a:ext cx="6709239" cy="646331"/>
          </a:xfrm>
          <a:prstGeom prst="rect">
            <a:avLst/>
          </a:prstGeom>
          <a:noFill/>
        </p:spPr>
        <p:txBody>
          <a:bodyPr wrap="square" rtlCol="0">
            <a:spAutoFit/>
          </a:bodyPr>
          <a:lstStyle/>
          <a:p>
            <a:r>
              <a:rPr lang="en-US" b="1" dirty="0"/>
              <a:t>From the scatter plot we can see that </a:t>
            </a:r>
            <a:r>
              <a:rPr lang="en-US" b="1" dirty="0" err="1"/>
              <a:t>GrLiveArea</a:t>
            </a:r>
            <a:r>
              <a:rPr lang="en-US" b="1" dirty="0"/>
              <a:t> and </a:t>
            </a:r>
            <a:r>
              <a:rPr lang="en-US" b="1" dirty="0" err="1"/>
              <a:t>LotFrontage</a:t>
            </a:r>
            <a:r>
              <a:rPr lang="en-US" b="1" dirty="0"/>
              <a:t> are positively correlated with Sale Price.</a:t>
            </a:r>
            <a:endParaRPr lang="en-UG" b="1" dirty="0"/>
          </a:p>
        </p:txBody>
      </p:sp>
    </p:spTree>
    <p:extLst>
      <p:ext uri="{BB962C8B-B14F-4D97-AF65-F5344CB8AC3E}">
        <p14:creationId xmlns:p14="http://schemas.microsoft.com/office/powerpoint/2010/main" val="289393738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3"/>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6" presetClass="exit" presetSubtype="21" fill="hold" grpId="0" nodeType="clickEffect">
                                  <p:stCondLst>
                                    <p:cond delay="0"/>
                                  </p:stCondLst>
                                  <p:childTnLst>
                                    <p:animEffect transition="out" filter="barn(inVertical)">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9F8863-B6E7-493C-8035-9B0210FB0762}"/>
              </a:ext>
            </a:extLst>
          </p:cNvPr>
          <p:cNvSpPr txBox="1"/>
          <p:nvPr/>
        </p:nvSpPr>
        <p:spPr>
          <a:xfrm>
            <a:off x="2160104" y="463826"/>
            <a:ext cx="8375374" cy="369332"/>
          </a:xfrm>
          <a:prstGeom prst="rect">
            <a:avLst/>
          </a:prstGeom>
          <a:noFill/>
        </p:spPr>
        <p:txBody>
          <a:bodyPr wrap="square" rtlCol="0">
            <a:spAutoFit/>
          </a:bodyPr>
          <a:lstStyle/>
          <a:p>
            <a:r>
              <a:rPr lang="en-US" b="1" dirty="0"/>
              <a:t>Correlation matrix for any three quantitative variables</a:t>
            </a:r>
            <a:endParaRPr lang="en-UG" b="1" dirty="0"/>
          </a:p>
        </p:txBody>
      </p:sp>
      <p:sp>
        <p:nvSpPr>
          <p:cNvPr id="3" name="TextBox 2">
            <a:extLst>
              <a:ext uri="{FF2B5EF4-FFF2-40B4-BE49-F238E27FC236}">
                <a16:creationId xmlns:a16="http://schemas.microsoft.com/office/drawing/2014/main" id="{192B29F5-5786-4D46-9F99-3B4B172A99FE}"/>
              </a:ext>
            </a:extLst>
          </p:cNvPr>
          <p:cNvSpPr txBox="1"/>
          <p:nvPr/>
        </p:nvSpPr>
        <p:spPr>
          <a:xfrm>
            <a:off x="664030" y="620486"/>
            <a:ext cx="10765970" cy="3293209"/>
          </a:xfrm>
          <a:prstGeom prst="rect">
            <a:avLst/>
          </a:prstGeom>
          <a:noFill/>
        </p:spPr>
        <p:txBody>
          <a:bodyPr wrap="square" rtlCol="0">
            <a:spAutoFit/>
          </a:bodyPr>
          <a:lstStyle/>
          <a:p>
            <a:r>
              <a:rPr lang="en-US" sz="1600" b="1" dirty="0" err="1">
                <a:latin typeface="Arial" panose="020B0604020202020204" pitchFamily="34" charset="0"/>
                <a:cs typeface="Arial" panose="020B0604020202020204" pitchFamily="34" charset="0"/>
              </a:rPr>
              <a:t>SalePrice</a:t>
            </a:r>
            <a:r>
              <a:rPr lang="en-US" sz="1600" b="1" dirty="0"/>
              <a:t> , </a:t>
            </a:r>
            <a:r>
              <a:rPr lang="en-US" sz="1600" b="1" dirty="0" err="1"/>
              <a:t>GrLivArea</a:t>
            </a:r>
            <a:r>
              <a:rPr lang="en-US" sz="1600" b="1" dirty="0"/>
              <a:t> and </a:t>
            </a:r>
            <a:r>
              <a:rPr lang="en-US" sz="1600" b="1" dirty="0" err="1"/>
              <a:t>TotalBsmtSF</a:t>
            </a:r>
            <a:endParaRPr lang="en-US" sz="1600" b="1" dirty="0"/>
          </a:p>
          <a:p>
            <a:r>
              <a:rPr lang="en-US" sz="1600" dirty="0"/>
              <a:t>##             </a:t>
            </a:r>
            <a:r>
              <a:rPr lang="en-US" sz="1600" dirty="0" err="1"/>
              <a:t>SalePrice</a:t>
            </a:r>
            <a:r>
              <a:rPr lang="en-US" sz="1600" dirty="0"/>
              <a:t> </a:t>
            </a:r>
            <a:r>
              <a:rPr lang="en-US" sz="1600" dirty="0" err="1"/>
              <a:t>GrLivArea</a:t>
            </a:r>
            <a:r>
              <a:rPr lang="en-US" sz="1600" dirty="0"/>
              <a:t> </a:t>
            </a:r>
            <a:r>
              <a:rPr lang="en-US" sz="1600" dirty="0" err="1"/>
              <a:t>TotalBsmtSF</a:t>
            </a:r>
            <a:br>
              <a:rPr lang="en-US" sz="1600" dirty="0"/>
            </a:br>
            <a:r>
              <a:rPr lang="en-US" sz="1600" dirty="0"/>
              <a:t>## </a:t>
            </a:r>
            <a:r>
              <a:rPr lang="en-US" sz="1600" dirty="0" err="1"/>
              <a:t>SalePrice</a:t>
            </a:r>
            <a:r>
              <a:rPr lang="en-US" sz="1600" dirty="0"/>
              <a:t>   1.0000000 0.7086245   0.6135806</a:t>
            </a:r>
            <a:br>
              <a:rPr lang="en-US" sz="1600" dirty="0"/>
            </a:br>
            <a:r>
              <a:rPr lang="en-US" sz="1600" dirty="0"/>
              <a:t>## </a:t>
            </a:r>
            <a:r>
              <a:rPr lang="en-US" sz="1600" dirty="0" err="1"/>
              <a:t>GrLivArea</a:t>
            </a:r>
            <a:r>
              <a:rPr lang="en-US" sz="1600" dirty="0"/>
              <a:t>   0.7086245 1.0000000   0.4548682</a:t>
            </a:r>
            <a:br>
              <a:rPr lang="en-US" sz="1600" dirty="0"/>
            </a:br>
            <a:r>
              <a:rPr lang="en-US" sz="1600" dirty="0"/>
              <a:t>## </a:t>
            </a:r>
            <a:r>
              <a:rPr lang="en-US" sz="1600" dirty="0" err="1"/>
              <a:t>TotalBsmtSF</a:t>
            </a:r>
            <a:r>
              <a:rPr lang="en-US" sz="1600" dirty="0"/>
              <a:t> 0.6135806 0.4548682   1.0000000</a:t>
            </a:r>
          </a:p>
          <a:p>
            <a:r>
              <a:rPr lang="en-US" sz="1600" dirty="0" err="1"/>
              <a:t>SalePrice</a:t>
            </a:r>
            <a:r>
              <a:rPr lang="en-US" sz="1600" dirty="0"/>
              <a:t> shows strong positive correlation with </a:t>
            </a:r>
            <a:r>
              <a:rPr lang="en-US" sz="1600" dirty="0" err="1"/>
              <a:t>GrLivArea</a:t>
            </a:r>
            <a:r>
              <a:rPr lang="en-US" sz="1600" dirty="0"/>
              <a:t> and moderate correlation with </a:t>
            </a:r>
            <a:r>
              <a:rPr lang="en-US" sz="1600" dirty="0" err="1"/>
              <a:t>TotalBsmTSF</a:t>
            </a:r>
            <a:r>
              <a:rPr lang="en-US" sz="1600" dirty="0"/>
              <a:t>.</a:t>
            </a:r>
          </a:p>
          <a:p>
            <a:endParaRPr lang="en-US" sz="1600" dirty="0"/>
          </a:p>
          <a:p>
            <a:r>
              <a:rPr lang="en-US" sz="1600" dirty="0" err="1"/>
              <a:t>GrLivArea</a:t>
            </a:r>
            <a:r>
              <a:rPr lang="en-US" sz="1600" dirty="0"/>
              <a:t> shows Strong positive correlation with </a:t>
            </a:r>
            <a:r>
              <a:rPr lang="en-US" sz="1600" dirty="0" err="1"/>
              <a:t>SalePrice</a:t>
            </a:r>
            <a:r>
              <a:rPr lang="en-US" sz="1600" dirty="0"/>
              <a:t> and weak positive correlation with </a:t>
            </a:r>
            <a:r>
              <a:rPr lang="en-US" sz="1600" dirty="0" err="1"/>
              <a:t>TotalBsmSF</a:t>
            </a:r>
            <a:r>
              <a:rPr lang="en-US" sz="1600" dirty="0"/>
              <a:t>.</a:t>
            </a:r>
          </a:p>
          <a:p>
            <a:endParaRPr lang="en-US" sz="1600" dirty="0"/>
          </a:p>
          <a:p>
            <a:r>
              <a:rPr lang="en-US" sz="1600" dirty="0" err="1"/>
              <a:t>TotalBsmSF</a:t>
            </a:r>
            <a:r>
              <a:rPr lang="en-US" sz="1600" dirty="0"/>
              <a:t> shows moderate positive correlation with </a:t>
            </a:r>
            <a:r>
              <a:rPr lang="en-US" sz="1600" dirty="0" err="1"/>
              <a:t>SalePrice</a:t>
            </a:r>
            <a:r>
              <a:rPr lang="en-US" sz="1600" dirty="0"/>
              <a:t> and weak positive correlation with </a:t>
            </a:r>
            <a:r>
              <a:rPr lang="en-US" sz="1600" dirty="0" err="1"/>
              <a:t>GrLivArea</a:t>
            </a:r>
            <a:r>
              <a:rPr lang="en-US" sz="1600" dirty="0"/>
              <a:t>.</a:t>
            </a:r>
          </a:p>
          <a:p>
            <a:endParaRPr lang="en-US" sz="1600" dirty="0"/>
          </a:p>
          <a:p>
            <a:endParaRPr lang="en-UG" sz="1600" b="1" dirty="0"/>
          </a:p>
        </p:txBody>
      </p:sp>
      <p:sp>
        <p:nvSpPr>
          <p:cNvPr id="4" name="TextBox 3">
            <a:extLst>
              <a:ext uri="{FF2B5EF4-FFF2-40B4-BE49-F238E27FC236}">
                <a16:creationId xmlns:a16="http://schemas.microsoft.com/office/drawing/2014/main" id="{DDA86439-6015-4218-8E87-3527F0003164}"/>
              </a:ext>
            </a:extLst>
          </p:cNvPr>
          <p:cNvSpPr txBox="1"/>
          <p:nvPr/>
        </p:nvSpPr>
        <p:spPr>
          <a:xfrm>
            <a:off x="625929" y="3429000"/>
            <a:ext cx="10940141" cy="2308324"/>
          </a:xfrm>
          <a:prstGeom prst="rect">
            <a:avLst/>
          </a:prstGeom>
          <a:noFill/>
        </p:spPr>
        <p:txBody>
          <a:bodyPr wrap="square" rtlCol="0">
            <a:spAutoFit/>
          </a:bodyPr>
          <a:lstStyle/>
          <a:p>
            <a:r>
              <a:rPr lang="en-US" b="1" dirty="0"/>
              <a:t>Test the hypotheses that the correlations between each pairwise set of variables is 0 and provide an 80% confidence interval.</a:t>
            </a:r>
            <a:br>
              <a:rPr lang="en-US" b="1" dirty="0"/>
            </a:br>
            <a:r>
              <a:rPr lang="en-US" b="1" dirty="0" err="1"/>
              <a:t>SalePrice</a:t>
            </a:r>
            <a:r>
              <a:rPr lang="en-US" b="1" dirty="0"/>
              <a:t> vs </a:t>
            </a:r>
            <a:r>
              <a:rPr lang="en-US" b="1" dirty="0" err="1"/>
              <a:t>GrLivArea</a:t>
            </a:r>
            <a:endParaRPr lang="en-UG" b="1" dirty="0"/>
          </a:p>
          <a:p>
            <a:r>
              <a:rPr lang="en-US" b="1" dirty="0"/>
              <a:t>Null Hypothesis: The correlation between </a:t>
            </a:r>
            <a:r>
              <a:rPr lang="en-US" b="1" dirty="0" err="1"/>
              <a:t>GrLivArea</a:t>
            </a:r>
            <a:r>
              <a:rPr lang="en-US" b="1" dirty="0"/>
              <a:t> and </a:t>
            </a:r>
            <a:r>
              <a:rPr lang="en-US" b="1" dirty="0" err="1"/>
              <a:t>SalePrice</a:t>
            </a:r>
            <a:r>
              <a:rPr lang="en-US" b="1" dirty="0"/>
              <a:t> is 0 Alternative Hypothesis: The correlation between </a:t>
            </a:r>
            <a:r>
              <a:rPr lang="en-US" b="1" dirty="0" err="1"/>
              <a:t>GrLivArea</a:t>
            </a:r>
            <a:r>
              <a:rPr lang="en-US" b="1" dirty="0"/>
              <a:t> and </a:t>
            </a:r>
            <a:r>
              <a:rPr lang="en-US" b="1" dirty="0" err="1"/>
              <a:t>SalePrice</a:t>
            </a:r>
            <a:r>
              <a:rPr lang="en-US" b="1" dirty="0"/>
              <a:t> is other than 0</a:t>
            </a:r>
          </a:p>
          <a:p>
            <a:r>
              <a:rPr lang="en-US" dirty="0"/>
              <a:t>p-value &lt; 0.00000000000000022</a:t>
            </a:r>
            <a:br>
              <a:rPr lang="en-US" dirty="0"/>
            </a:br>
            <a:endParaRPr lang="en-UG"/>
          </a:p>
          <a:p>
            <a:endParaRPr lang="en-UG" b="1" dirty="0"/>
          </a:p>
        </p:txBody>
      </p:sp>
      <p:sp>
        <p:nvSpPr>
          <p:cNvPr id="5" name="TextBox 4">
            <a:extLst>
              <a:ext uri="{FF2B5EF4-FFF2-40B4-BE49-F238E27FC236}">
                <a16:creationId xmlns:a16="http://schemas.microsoft.com/office/drawing/2014/main" id="{38B754A2-703C-42D8-B18D-BEFEC603D63F}"/>
              </a:ext>
            </a:extLst>
          </p:cNvPr>
          <p:cNvSpPr txBox="1"/>
          <p:nvPr/>
        </p:nvSpPr>
        <p:spPr>
          <a:xfrm>
            <a:off x="664030" y="5309208"/>
            <a:ext cx="9193673" cy="1200329"/>
          </a:xfrm>
          <a:prstGeom prst="rect">
            <a:avLst/>
          </a:prstGeom>
          <a:noFill/>
        </p:spPr>
        <p:txBody>
          <a:bodyPr wrap="square" rtlCol="0">
            <a:spAutoFit/>
          </a:bodyPr>
          <a:lstStyle/>
          <a:p>
            <a:r>
              <a:rPr lang="en-US" b="1" dirty="0"/>
              <a:t>Since the </a:t>
            </a:r>
            <a:r>
              <a:rPr lang="en-US" b="1" dirty="0" err="1"/>
              <a:t>the</a:t>
            </a:r>
            <a:r>
              <a:rPr lang="en-US" b="1" dirty="0"/>
              <a:t> p value of the test is less than 0.05 at 5% level of significance we reject the null hypothesis and conclude that the correlation between </a:t>
            </a:r>
            <a:r>
              <a:rPr lang="en-US" b="1" dirty="0" err="1"/>
              <a:t>GrLivArea</a:t>
            </a:r>
            <a:r>
              <a:rPr lang="en-US" b="1" dirty="0"/>
              <a:t> and </a:t>
            </a:r>
            <a:r>
              <a:rPr lang="en-US" b="1" dirty="0" err="1"/>
              <a:t>SalePrice</a:t>
            </a:r>
            <a:r>
              <a:rPr lang="en-US" b="1" dirty="0"/>
              <a:t> is other than 0. 80 percent confidence interval of the test is 0.6939620 0.7285864</a:t>
            </a:r>
            <a:endParaRPr lang="en-UG" b="1" dirty="0"/>
          </a:p>
        </p:txBody>
      </p:sp>
    </p:spTree>
    <p:extLst>
      <p:ext uri="{BB962C8B-B14F-4D97-AF65-F5344CB8AC3E}">
        <p14:creationId xmlns:p14="http://schemas.microsoft.com/office/powerpoint/2010/main" val="6078924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circle(in)">
                                      <p:cBhvr>
                                        <p:cTn id="2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060854-37A0-4CD1-BD0E-920744EFBF47}"/>
              </a:ext>
            </a:extLst>
          </p:cNvPr>
          <p:cNvSpPr txBox="1"/>
          <p:nvPr/>
        </p:nvSpPr>
        <p:spPr>
          <a:xfrm rot="10800000" flipV="1">
            <a:off x="2822713" y="580527"/>
            <a:ext cx="7089914" cy="1508105"/>
          </a:xfrm>
          <a:prstGeom prst="rect">
            <a:avLst/>
          </a:prstGeom>
          <a:noFill/>
        </p:spPr>
        <p:txBody>
          <a:bodyPr wrap="square" rtlCol="0">
            <a:spAutoFit/>
          </a:bodyPr>
          <a:lstStyle/>
          <a:p>
            <a:r>
              <a:rPr lang="en-US" dirty="0"/>
              <a:t>Null Hypothesis: The correlation between </a:t>
            </a:r>
            <a:r>
              <a:rPr lang="en-US" dirty="0" err="1"/>
              <a:t>TotalBsmtSF</a:t>
            </a:r>
            <a:r>
              <a:rPr lang="en-US" dirty="0"/>
              <a:t> and </a:t>
            </a:r>
            <a:r>
              <a:rPr lang="en-US" sz="2000" dirty="0" err="1"/>
              <a:t>SalePrice</a:t>
            </a:r>
            <a:r>
              <a:rPr lang="en-US" dirty="0"/>
              <a:t> is 0 Alternative Hypothesis: The correlation between </a:t>
            </a:r>
            <a:r>
              <a:rPr lang="en-US" dirty="0" err="1"/>
              <a:t>TotalBsmtSF</a:t>
            </a:r>
            <a:r>
              <a:rPr lang="en-US" dirty="0"/>
              <a:t> and </a:t>
            </a:r>
            <a:r>
              <a:rPr lang="en-US" dirty="0" err="1"/>
              <a:t>SalePrice</a:t>
            </a:r>
            <a:r>
              <a:rPr lang="en-US" dirty="0"/>
              <a:t> is other than 0</a:t>
            </a:r>
          </a:p>
          <a:p>
            <a:r>
              <a:rPr lang="en-US" dirty="0"/>
              <a:t>p-value &lt; 0.00000000000000022</a:t>
            </a:r>
            <a:br>
              <a:rPr lang="en-US" dirty="0"/>
            </a:br>
            <a:endParaRPr lang="en-UG" dirty="0"/>
          </a:p>
        </p:txBody>
      </p:sp>
      <p:sp>
        <p:nvSpPr>
          <p:cNvPr id="3" name="TextBox 2">
            <a:extLst>
              <a:ext uri="{FF2B5EF4-FFF2-40B4-BE49-F238E27FC236}">
                <a16:creationId xmlns:a16="http://schemas.microsoft.com/office/drawing/2014/main" id="{08C06E67-6445-41B1-9C39-2DCF02DD07BC}"/>
              </a:ext>
            </a:extLst>
          </p:cNvPr>
          <p:cNvSpPr txBox="1"/>
          <p:nvPr/>
        </p:nvSpPr>
        <p:spPr>
          <a:xfrm>
            <a:off x="2822713" y="2464904"/>
            <a:ext cx="7686261" cy="1231106"/>
          </a:xfrm>
          <a:prstGeom prst="rect">
            <a:avLst/>
          </a:prstGeom>
          <a:noFill/>
        </p:spPr>
        <p:txBody>
          <a:bodyPr wrap="square" rtlCol="0">
            <a:spAutoFit/>
          </a:bodyPr>
          <a:lstStyle/>
          <a:p>
            <a:r>
              <a:rPr lang="en-US" dirty="0"/>
              <a:t>Since the </a:t>
            </a:r>
            <a:r>
              <a:rPr lang="en-US" dirty="0" err="1"/>
              <a:t>the</a:t>
            </a:r>
            <a:r>
              <a:rPr lang="en-US" dirty="0"/>
              <a:t> p value of the test is less than 0.05 at 5% level of </a:t>
            </a:r>
            <a:r>
              <a:rPr lang="en-US" sz="2000" dirty="0"/>
              <a:t>significance</a:t>
            </a:r>
            <a:r>
              <a:rPr lang="en-US" dirty="0"/>
              <a:t> we reject the null hypothesis and conclude that the correlation between </a:t>
            </a:r>
            <a:r>
              <a:rPr lang="en-US" dirty="0" err="1"/>
              <a:t>TotalBsmtSF</a:t>
            </a:r>
            <a:r>
              <a:rPr lang="en-US" dirty="0"/>
              <a:t> and </a:t>
            </a:r>
            <a:r>
              <a:rPr lang="en-US" dirty="0" err="1"/>
              <a:t>SalePrice</a:t>
            </a:r>
            <a:r>
              <a:rPr lang="en-US" dirty="0"/>
              <a:t> is other than 0.</a:t>
            </a:r>
            <a:endParaRPr lang="en-UG" dirty="0"/>
          </a:p>
          <a:p>
            <a:r>
              <a:rPr lang="en-US" dirty="0"/>
              <a:t>80 percent confidence interval of the test is 0.5792077 0.6239328</a:t>
            </a:r>
            <a:endParaRPr lang="en-UG" dirty="0"/>
          </a:p>
        </p:txBody>
      </p:sp>
    </p:spTree>
    <p:extLst>
      <p:ext uri="{BB962C8B-B14F-4D97-AF65-F5344CB8AC3E}">
        <p14:creationId xmlns:p14="http://schemas.microsoft.com/office/powerpoint/2010/main" val="221259312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2"/>
                                        </p:tgtEl>
                                        <p:attrNameLst>
                                          <p:attrName>style.color</p:attrName>
                                        </p:attrNameLst>
                                      </p:cBhvr>
                                      <p:to>
                                        <p:clrVal>
                                          <a:schemeClr val="accent2"/>
                                        </p:clrVal>
                                      </p:to>
                                    </p:set>
                                    <p:set>
                                      <p:cBhvr>
                                        <p:cTn id="7" dur="500" fill="hold"/>
                                        <p:tgtEl>
                                          <p:spTgt spid="2"/>
                                        </p:tgtEl>
                                        <p:attrNameLst>
                                          <p:attrName>fillcolor</p:attrName>
                                        </p:attrNameLst>
                                      </p:cBhvr>
                                      <p:to>
                                        <p:clrVal>
                                          <a:schemeClr val="accent2"/>
                                        </p:clrVal>
                                      </p:to>
                                    </p:set>
                                    <p:set>
                                      <p:cBhvr>
                                        <p:cTn id="8" dur="500" fill="hold"/>
                                        <p:tgtEl>
                                          <p:spTgt spid="2"/>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3" presetClass="emph" presetSubtype="2" fill="hold" grpId="0" nodeType="clickEffect">
                                  <p:stCondLst>
                                    <p:cond delay="0"/>
                                  </p:stCondLst>
                                  <p:childTnLst>
                                    <p:animClr clrSpc="rgb" dir="cw">
                                      <p:cBhvr override="childStyle">
                                        <p:cTn id="12" dur="2000" fill="hold"/>
                                        <p:tgtEl>
                                          <p:spTgt spid="3"/>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E9FAE4-DAE1-45D5-AF6F-D1FAE819AF93}"/>
              </a:ext>
            </a:extLst>
          </p:cNvPr>
          <p:cNvSpPr txBox="1"/>
          <p:nvPr/>
        </p:nvSpPr>
        <p:spPr>
          <a:xfrm>
            <a:off x="2478157" y="1017578"/>
            <a:ext cx="6992414" cy="1631216"/>
          </a:xfrm>
          <a:prstGeom prst="rect">
            <a:avLst/>
          </a:prstGeom>
          <a:noFill/>
        </p:spPr>
        <p:txBody>
          <a:bodyPr wrap="square" rtlCol="0">
            <a:spAutoFit/>
          </a:bodyPr>
          <a:lstStyle/>
          <a:p>
            <a:r>
              <a:rPr lang="en-US" sz="2000" dirty="0"/>
              <a:t>Null Hypothesis: The correlation between </a:t>
            </a:r>
            <a:r>
              <a:rPr lang="en-US" sz="2000" dirty="0" err="1"/>
              <a:t>TotalBsmtSF</a:t>
            </a:r>
            <a:r>
              <a:rPr lang="en-US" sz="2000" dirty="0"/>
              <a:t> and </a:t>
            </a:r>
            <a:r>
              <a:rPr lang="en-US" sz="2000" dirty="0" err="1"/>
              <a:t>GrLivArea</a:t>
            </a:r>
            <a:r>
              <a:rPr lang="en-US" sz="2000" dirty="0"/>
              <a:t> is 0 Alternative Hypothesis: The correlation between </a:t>
            </a:r>
            <a:r>
              <a:rPr lang="en-US" sz="2000" dirty="0" err="1"/>
              <a:t>TotalBsmtSF</a:t>
            </a:r>
            <a:r>
              <a:rPr lang="en-US" sz="2000" dirty="0"/>
              <a:t> and </a:t>
            </a:r>
            <a:r>
              <a:rPr lang="en-US" sz="2000" dirty="0" err="1"/>
              <a:t>GrLivArea</a:t>
            </a:r>
            <a:r>
              <a:rPr lang="en-US" sz="2000" dirty="0"/>
              <a:t> is other than 0</a:t>
            </a:r>
          </a:p>
          <a:p>
            <a:r>
              <a:rPr lang="en-US" dirty="0"/>
              <a:t>p-value &lt; 0.00000000000000022</a:t>
            </a:r>
            <a:r>
              <a:rPr lang="en-US" sz="2000" dirty="0"/>
              <a:t> </a:t>
            </a:r>
            <a:endParaRPr lang="en-UG" sz="2000" dirty="0"/>
          </a:p>
        </p:txBody>
      </p:sp>
      <p:sp>
        <p:nvSpPr>
          <p:cNvPr id="3" name="TextBox 2">
            <a:extLst>
              <a:ext uri="{FF2B5EF4-FFF2-40B4-BE49-F238E27FC236}">
                <a16:creationId xmlns:a16="http://schemas.microsoft.com/office/drawing/2014/main" id="{15B711B7-E0F0-4F0B-B0E9-53DE47513C43}"/>
              </a:ext>
            </a:extLst>
          </p:cNvPr>
          <p:cNvSpPr txBox="1"/>
          <p:nvPr/>
        </p:nvSpPr>
        <p:spPr>
          <a:xfrm>
            <a:off x="2478157" y="3606958"/>
            <a:ext cx="8282608" cy="1323439"/>
          </a:xfrm>
          <a:prstGeom prst="rect">
            <a:avLst/>
          </a:prstGeom>
          <a:noFill/>
        </p:spPr>
        <p:txBody>
          <a:bodyPr wrap="square" rtlCol="0">
            <a:spAutoFit/>
          </a:bodyPr>
          <a:lstStyle/>
          <a:p>
            <a:r>
              <a:rPr lang="en-US" sz="2000" dirty="0"/>
              <a:t>Since the </a:t>
            </a:r>
            <a:r>
              <a:rPr lang="en-US" sz="2000" dirty="0" err="1"/>
              <a:t>the</a:t>
            </a:r>
            <a:r>
              <a:rPr lang="en-US" sz="2000" dirty="0"/>
              <a:t> p value of the test is less than 0.05 at 5% level of significance we reject the null hypothesis and conclude that the correlation between </a:t>
            </a:r>
            <a:r>
              <a:rPr lang="en-US" sz="2000" dirty="0" err="1"/>
              <a:t>GrLivArea</a:t>
            </a:r>
            <a:r>
              <a:rPr lang="en-US" sz="2000" dirty="0"/>
              <a:t> and </a:t>
            </a:r>
            <a:r>
              <a:rPr lang="en-US" sz="2000" dirty="0" err="1"/>
              <a:t>TotalBsmtSF</a:t>
            </a:r>
            <a:r>
              <a:rPr lang="en-US" sz="2000" dirty="0"/>
              <a:t> is other than 0.</a:t>
            </a:r>
            <a:endParaRPr lang="en-UG" sz="2000" dirty="0"/>
          </a:p>
          <a:p>
            <a:r>
              <a:rPr lang="en-US" sz="2000" dirty="0"/>
              <a:t>80 percent confidence interval of the test is 0.4327076 0.4879552</a:t>
            </a:r>
            <a:endParaRPr lang="en-UG" sz="2000" dirty="0"/>
          </a:p>
        </p:txBody>
      </p:sp>
    </p:spTree>
    <p:extLst>
      <p:ext uri="{BB962C8B-B14F-4D97-AF65-F5344CB8AC3E}">
        <p14:creationId xmlns:p14="http://schemas.microsoft.com/office/powerpoint/2010/main" val="39277444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1E75B2-1532-4097-9910-B244EC5994DD}"/>
              </a:ext>
            </a:extLst>
          </p:cNvPr>
          <p:cNvSpPr txBox="1"/>
          <p:nvPr/>
        </p:nvSpPr>
        <p:spPr>
          <a:xfrm>
            <a:off x="4505739" y="675861"/>
            <a:ext cx="2239617" cy="461665"/>
          </a:xfrm>
          <a:prstGeom prst="rect">
            <a:avLst/>
          </a:prstGeom>
          <a:noFill/>
        </p:spPr>
        <p:txBody>
          <a:bodyPr wrap="square" rtlCol="0">
            <a:spAutoFit/>
          </a:bodyPr>
          <a:lstStyle/>
          <a:p>
            <a:pPr algn="ctr"/>
            <a:r>
              <a:rPr lang="en-US" sz="2400" b="1" dirty="0">
                <a:latin typeface="Agency FB" panose="020B0503020202020204" pitchFamily="34" charset="0"/>
              </a:rPr>
              <a:t>family wise error</a:t>
            </a:r>
            <a:endParaRPr lang="en-UG" sz="2400" b="1" dirty="0">
              <a:latin typeface="Agency FB" panose="020B0503020202020204" pitchFamily="34" charset="0"/>
            </a:endParaRPr>
          </a:p>
        </p:txBody>
      </p:sp>
      <p:sp>
        <p:nvSpPr>
          <p:cNvPr id="4" name="TextBox 3">
            <a:extLst>
              <a:ext uri="{FF2B5EF4-FFF2-40B4-BE49-F238E27FC236}">
                <a16:creationId xmlns:a16="http://schemas.microsoft.com/office/drawing/2014/main" id="{662EDF95-555D-423A-8CA8-36C44988320B}"/>
              </a:ext>
            </a:extLst>
          </p:cNvPr>
          <p:cNvSpPr txBox="1"/>
          <p:nvPr/>
        </p:nvSpPr>
        <p:spPr>
          <a:xfrm>
            <a:off x="2637182" y="3721102"/>
            <a:ext cx="8216348" cy="1323439"/>
          </a:xfrm>
          <a:prstGeom prst="rect">
            <a:avLst/>
          </a:prstGeom>
          <a:noFill/>
        </p:spPr>
        <p:txBody>
          <a:bodyPr wrap="square" rtlCol="0">
            <a:spAutoFit/>
          </a:bodyPr>
          <a:lstStyle/>
          <a:p>
            <a:r>
              <a:rPr lang="en-US" sz="2000" dirty="0"/>
              <a:t>There are 3 tests and alpha = 0.05 . We than calculated family wise error.</a:t>
            </a:r>
          </a:p>
          <a:p>
            <a:r>
              <a:rPr lang="en-US" sz="2000" dirty="0"/>
              <a:t>There is a 9.75% chance of type 1 error. Since the chance is low I will not be worried for family wise error .</a:t>
            </a:r>
            <a:endParaRPr lang="en-UG" sz="2000" dirty="0"/>
          </a:p>
        </p:txBody>
      </p:sp>
      <p:sp>
        <p:nvSpPr>
          <p:cNvPr id="2" name="Rectangle 1">
            <a:extLst>
              <a:ext uri="{FF2B5EF4-FFF2-40B4-BE49-F238E27FC236}">
                <a16:creationId xmlns:a16="http://schemas.microsoft.com/office/drawing/2014/main" id="{FE225B9A-6A0B-754B-88F2-BAA13E82BC6F}"/>
              </a:ext>
            </a:extLst>
          </p:cNvPr>
          <p:cNvSpPr/>
          <p:nvPr/>
        </p:nvSpPr>
        <p:spPr>
          <a:xfrm>
            <a:off x="3048000" y="1382573"/>
            <a:ext cx="6096000" cy="1754326"/>
          </a:xfrm>
          <a:prstGeom prst="rect">
            <a:avLst/>
          </a:prstGeom>
        </p:spPr>
        <p:txBody>
          <a:bodyPr>
            <a:spAutoFit/>
          </a:bodyPr>
          <a:lstStyle/>
          <a:p>
            <a:r>
              <a:rPr lang="en-US" dirty="0"/>
              <a:t>#### family wise error</a:t>
            </a:r>
          </a:p>
          <a:p>
            <a:endParaRPr lang="en-US" dirty="0"/>
          </a:p>
          <a:p>
            <a:r>
              <a:rPr lang="en-US" dirty="0"/>
              <a:t>```{r}</a:t>
            </a:r>
          </a:p>
          <a:p>
            <a:r>
              <a:rPr lang="en-US" dirty="0"/>
              <a:t>FWE &lt;- 1 - (1 - .05)^2 </a:t>
            </a:r>
          </a:p>
          <a:p>
            <a:r>
              <a:rPr lang="en-US" dirty="0"/>
              <a:t>FWE</a:t>
            </a:r>
          </a:p>
          <a:p>
            <a:r>
              <a:rPr lang="en-US" dirty="0"/>
              <a:t>```</a:t>
            </a:r>
          </a:p>
        </p:txBody>
      </p:sp>
    </p:spTree>
    <p:extLst>
      <p:ext uri="{BB962C8B-B14F-4D97-AF65-F5344CB8AC3E}">
        <p14:creationId xmlns:p14="http://schemas.microsoft.com/office/powerpoint/2010/main" val="387650472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mph" presetSubtype="0" fill="hold" nodeType="clickEffect">
                                  <p:stCondLst>
                                    <p:cond delay="0"/>
                                  </p:stCondLst>
                                  <p:iterate type="lt">
                                    <p:tmPct val="4000"/>
                                  </p:iterate>
                                  <p:childTnLst>
                                    <p:set>
                                      <p:cBhvr override="childStyle">
                                        <p:cTn id="11" dur="500" fill="hold"/>
                                        <p:tgtEl>
                                          <p:spTgt spid="4">
                                            <p:txEl>
                                              <p:pRg st="0" end="0"/>
                                            </p:txEl>
                                          </p:spTgt>
                                        </p:tgtEl>
                                        <p:attrNameLst>
                                          <p:attrName>style.color</p:attrName>
                                        </p:attrNameLst>
                                      </p:cBhvr>
                                      <p:to>
                                        <p:clrVal>
                                          <a:schemeClr val="accent2"/>
                                        </p:clrVal>
                                      </p:to>
                                    </p:set>
                                    <p:set>
                                      <p:cBhvr>
                                        <p:cTn id="12" dur="500" fill="hold"/>
                                        <p:tgtEl>
                                          <p:spTgt spid="4">
                                            <p:txEl>
                                              <p:pRg st="0" end="0"/>
                                            </p:txEl>
                                          </p:spTgt>
                                        </p:tgtEl>
                                        <p:attrNameLst>
                                          <p:attrName>fillcolor</p:attrName>
                                        </p:attrNameLst>
                                      </p:cBhvr>
                                      <p:to>
                                        <p:clrVal>
                                          <a:schemeClr val="accent2"/>
                                        </p:clrVal>
                                      </p:to>
                                    </p:set>
                                    <p:set>
                                      <p:cBhvr>
                                        <p:cTn id="13" dur="500" fill="hold"/>
                                        <p:tgtEl>
                                          <p:spTgt spid="4">
                                            <p:txEl>
                                              <p:pRg st="0" end="0"/>
                                            </p:txEl>
                                          </p:spTgt>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6" presetClass="emph" presetSubtype="0" fill="hold" nodeType="clickEffect">
                                  <p:stCondLst>
                                    <p:cond delay="0"/>
                                  </p:stCondLst>
                                  <p:iterate type="lt">
                                    <p:tmPct val="4000"/>
                                  </p:iterate>
                                  <p:childTnLst>
                                    <p:set>
                                      <p:cBhvr override="childStyle">
                                        <p:cTn id="17" dur="500" fill="hold"/>
                                        <p:tgtEl>
                                          <p:spTgt spid="4">
                                            <p:txEl>
                                              <p:pRg st="1" end="1"/>
                                            </p:txEl>
                                          </p:spTgt>
                                        </p:tgtEl>
                                        <p:attrNameLst>
                                          <p:attrName>style.color</p:attrName>
                                        </p:attrNameLst>
                                      </p:cBhvr>
                                      <p:to>
                                        <p:clrVal>
                                          <a:schemeClr val="accent2"/>
                                        </p:clrVal>
                                      </p:to>
                                    </p:set>
                                    <p:set>
                                      <p:cBhvr>
                                        <p:cTn id="18" dur="500" fill="hold"/>
                                        <p:tgtEl>
                                          <p:spTgt spid="4">
                                            <p:txEl>
                                              <p:pRg st="1" end="1"/>
                                            </p:txEl>
                                          </p:spTgt>
                                        </p:tgtEl>
                                        <p:attrNameLst>
                                          <p:attrName>fillcolor</p:attrName>
                                        </p:attrNameLst>
                                      </p:cBhvr>
                                      <p:to>
                                        <p:clrVal>
                                          <a:schemeClr val="accent2"/>
                                        </p:clrVal>
                                      </p:to>
                                    </p:set>
                                    <p:set>
                                      <p:cBhvr>
                                        <p:cTn id="19" dur="500" fill="hold"/>
                                        <p:tgtEl>
                                          <p:spTgt spid="4">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10CBD7-9F2F-4CB8-888F-F0799D61C1F9}"/>
              </a:ext>
            </a:extLst>
          </p:cNvPr>
          <p:cNvSpPr txBox="1"/>
          <p:nvPr/>
        </p:nvSpPr>
        <p:spPr>
          <a:xfrm>
            <a:off x="4306955" y="331305"/>
            <a:ext cx="2398644" cy="584775"/>
          </a:xfrm>
          <a:prstGeom prst="rect">
            <a:avLst/>
          </a:prstGeom>
          <a:noFill/>
        </p:spPr>
        <p:txBody>
          <a:bodyPr wrap="square" rtlCol="0">
            <a:spAutoFit/>
          </a:bodyPr>
          <a:lstStyle/>
          <a:p>
            <a:pPr algn="ctr"/>
            <a:r>
              <a:rPr lang="en-US" sz="2800" b="1" dirty="0">
                <a:latin typeface="Algerian" panose="04020705040A02060702" pitchFamily="82" charset="0"/>
              </a:rPr>
              <a:t>Problem</a:t>
            </a:r>
            <a:r>
              <a:rPr lang="en-US" sz="3200" b="1" dirty="0">
                <a:solidFill>
                  <a:schemeClr val="bg1">
                    <a:lumMod val="85000"/>
                    <a:lumOff val="15000"/>
                  </a:schemeClr>
                </a:solidFill>
              </a:rPr>
              <a:t> </a:t>
            </a:r>
            <a:r>
              <a:rPr lang="en-US" sz="3200" b="1" dirty="0"/>
              <a:t>1.</a:t>
            </a:r>
            <a:endParaRPr lang="en-UG" sz="3200" b="1" dirty="0"/>
          </a:p>
        </p:txBody>
      </p:sp>
      <p:sp>
        <p:nvSpPr>
          <p:cNvPr id="3" name="TextBox 2">
            <a:extLst>
              <a:ext uri="{FF2B5EF4-FFF2-40B4-BE49-F238E27FC236}">
                <a16:creationId xmlns:a16="http://schemas.microsoft.com/office/drawing/2014/main" id="{AD393B0C-0A94-491A-A2CE-EE37D29DCC2C}"/>
              </a:ext>
            </a:extLst>
          </p:cNvPr>
          <p:cNvSpPr txBox="1"/>
          <p:nvPr/>
        </p:nvSpPr>
        <p:spPr>
          <a:xfrm>
            <a:off x="1325216" y="1388597"/>
            <a:ext cx="9542988" cy="1477328"/>
          </a:xfrm>
          <a:prstGeom prst="rect">
            <a:avLst/>
          </a:prstGeom>
          <a:noFill/>
        </p:spPr>
        <p:txBody>
          <a:bodyPr wrap="square" rtlCol="0">
            <a:spAutoFit/>
          </a:bodyPr>
          <a:lstStyle/>
          <a:p>
            <a:r>
              <a:rPr lang="en-US" b="1" dirty="0"/>
              <a:t>5 points</a:t>
            </a:r>
            <a:endParaRPr lang="en-UG" b="1" dirty="0"/>
          </a:p>
          <a:p>
            <a:pPr marL="342900" indent="-342900">
              <a:buAutoNum type="alphaLcPeriod"/>
            </a:pPr>
            <a:r>
              <a:rPr lang="en-US" b="1" dirty="0"/>
              <a:t>P(X&gt;x | X&gt;y) = 0.7875256</a:t>
            </a:r>
          </a:p>
          <a:p>
            <a:r>
              <a:rPr lang="en-US" dirty="0"/>
              <a:t>The probability of X greater than median value of X given that X is greater than first quartile of y is 0.78.</a:t>
            </a:r>
          </a:p>
          <a:p>
            <a:endParaRPr lang="en-UG" b="1" dirty="0"/>
          </a:p>
        </p:txBody>
      </p:sp>
      <p:sp>
        <p:nvSpPr>
          <p:cNvPr id="4" name="TextBox 3">
            <a:extLst>
              <a:ext uri="{FF2B5EF4-FFF2-40B4-BE49-F238E27FC236}">
                <a16:creationId xmlns:a16="http://schemas.microsoft.com/office/drawing/2014/main" id="{83052D0C-6896-4203-9C5F-1BE2D8D169C9}"/>
              </a:ext>
            </a:extLst>
          </p:cNvPr>
          <p:cNvSpPr txBox="1"/>
          <p:nvPr/>
        </p:nvSpPr>
        <p:spPr>
          <a:xfrm>
            <a:off x="1323796" y="2542761"/>
            <a:ext cx="9268004" cy="1477328"/>
          </a:xfrm>
          <a:prstGeom prst="rect">
            <a:avLst/>
          </a:prstGeom>
          <a:noFill/>
        </p:spPr>
        <p:txBody>
          <a:bodyPr wrap="square" rtlCol="0">
            <a:spAutoFit/>
          </a:bodyPr>
          <a:lstStyle/>
          <a:p>
            <a:r>
              <a:rPr lang="en-US" b="1" dirty="0"/>
              <a:t>b. P(X&gt;x, Y&gt;y) = 0.3754</a:t>
            </a:r>
          </a:p>
          <a:p>
            <a:r>
              <a:rPr lang="en-US" dirty="0"/>
              <a:t>The probability of X greater than median value of X and Y is greater than first quartile of y is 0.3754.</a:t>
            </a:r>
          </a:p>
          <a:p>
            <a:endParaRPr lang="en-UG" b="1" dirty="0"/>
          </a:p>
          <a:p>
            <a:endParaRPr lang="en-UG" dirty="0"/>
          </a:p>
        </p:txBody>
      </p:sp>
      <p:sp>
        <p:nvSpPr>
          <p:cNvPr id="5" name="TextBox 4">
            <a:extLst>
              <a:ext uri="{FF2B5EF4-FFF2-40B4-BE49-F238E27FC236}">
                <a16:creationId xmlns:a16="http://schemas.microsoft.com/office/drawing/2014/main" id="{7DAF4166-CA75-46AF-AC84-8D3B4947AD65}"/>
              </a:ext>
            </a:extLst>
          </p:cNvPr>
          <p:cNvSpPr txBox="1"/>
          <p:nvPr/>
        </p:nvSpPr>
        <p:spPr>
          <a:xfrm>
            <a:off x="1238131" y="3429000"/>
            <a:ext cx="8406612" cy="1200329"/>
          </a:xfrm>
          <a:prstGeom prst="rect">
            <a:avLst/>
          </a:prstGeom>
          <a:noFill/>
        </p:spPr>
        <p:txBody>
          <a:bodyPr wrap="square" rtlCol="0">
            <a:spAutoFit/>
          </a:bodyPr>
          <a:lstStyle/>
          <a:p>
            <a:r>
              <a:rPr lang="en-US" b="1" dirty="0"/>
              <a:t>c. P(X&lt;x | X&gt;y) = 0.2124744</a:t>
            </a:r>
          </a:p>
          <a:p>
            <a:r>
              <a:rPr lang="en-US" dirty="0"/>
              <a:t>The probability of X less than median value of X given that X is greater than first quartile of y is 0.2124744.</a:t>
            </a:r>
          </a:p>
          <a:p>
            <a:endParaRPr lang="en-UG" b="1" dirty="0"/>
          </a:p>
        </p:txBody>
      </p:sp>
    </p:spTree>
    <p:extLst>
      <p:ext uri="{BB962C8B-B14F-4D97-AF65-F5344CB8AC3E}">
        <p14:creationId xmlns:p14="http://schemas.microsoft.com/office/powerpoint/2010/main" val="20778287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ppt_w</p:attrName>
                                        </p:attrNameLst>
                                      </p:cBhvr>
                                      <p:tavLst>
                                        <p:tav tm="0">
                                          <p:val>
                                            <p:fltVal val="0"/>
                                          </p:val>
                                        </p:tav>
                                        <p:tav tm="100000">
                                          <p:val>
                                            <p:strVal val="#ppt_w"/>
                                          </p:val>
                                        </p:tav>
                                      </p:tavLst>
                                    </p:anim>
                                    <p:anim calcmode="lin" valueType="num">
                                      <p:cBhvr>
                                        <p:cTn id="19" dur="500" fill="hold"/>
                                        <p:tgtEl>
                                          <p:spTgt spid="4"/>
                                        </p:tgtEl>
                                        <p:attrNameLst>
                                          <p:attrName>ppt_h</p:attrName>
                                        </p:attrNameLst>
                                      </p:cBhvr>
                                      <p:tavLst>
                                        <p:tav tm="0">
                                          <p:val>
                                            <p:fltVal val="0"/>
                                          </p:val>
                                        </p:tav>
                                        <p:tav tm="100000">
                                          <p:val>
                                            <p:strVal val="#ppt_h"/>
                                          </p:val>
                                        </p:tav>
                                      </p:tavLst>
                                    </p:anim>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E31B37-1F59-4F12-863F-6951C55ADC8F}"/>
              </a:ext>
            </a:extLst>
          </p:cNvPr>
          <p:cNvSpPr txBox="1"/>
          <p:nvPr/>
        </p:nvSpPr>
        <p:spPr>
          <a:xfrm>
            <a:off x="2160104" y="649829"/>
            <a:ext cx="7871792" cy="5632311"/>
          </a:xfrm>
          <a:prstGeom prst="rect">
            <a:avLst/>
          </a:prstGeom>
          <a:noFill/>
        </p:spPr>
        <p:txBody>
          <a:bodyPr wrap="square" rtlCol="0">
            <a:spAutoFit/>
          </a:bodyPr>
          <a:lstStyle/>
          <a:p>
            <a:pPr algn="ctr"/>
            <a:r>
              <a:rPr lang="en-US" b="1" dirty="0"/>
              <a:t>5 points. Linear Algebra and Correlation. Invert your correlation matrix from above. (This is known as the precision matrix and contains variance inflation factors on the diagonal.) Multiply the correlation matrix by the precision matrix, and then multiply the precision matrix by the correlation matrix. Conduct LU decomposition on the matrix.</a:t>
            </a:r>
          </a:p>
          <a:p>
            <a:pPr latinLnBrk="1"/>
            <a:r>
              <a:rPr lang="en-US" i="1" dirty="0"/>
              <a:t># find inverse</a:t>
            </a:r>
            <a:br>
              <a:rPr lang="en-US" dirty="0"/>
            </a:br>
            <a:r>
              <a:rPr lang="en-US" dirty="0" err="1"/>
              <a:t>precision_mat</a:t>
            </a:r>
            <a:r>
              <a:rPr lang="en-US" dirty="0"/>
              <a:t> &lt;- </a:t>
            </a:r>
            <a:r>
              <a:rPr lang="en-US" b="1" dirty="0"/>
              <a:t>solve</a:t>
            </a:r>
            <a:r>
              <a:rPr lang="en-US" dirty="0"/>
              <a:t>(</a:t>
            </a:r>
            <a:r>
              <a:rPr lang="en-US" dirty="0" err="1"/>
              <a:t>cormat</a:t>
            </a:r>
            <a:r>
              <a:rPr lang="en-US" dirty="0"/>
              <a:t>)</a:t>
            </a:r>
            <a:br>
              <a:rPr lang="en-US" dirty="0"/>
            </a:br>
            <a:br>
              <a:rPr lang="en-US" dirty="0"/>
            </a:br>
            <a:r>
              <a:rPr lang="en-US" i="1" dirty="0"/>
              <a:t># Multiply the correlation matrix by the precision matrix</a:t>
            </a:r>
            <a:br>
              <a:rPr lang="en-US" dirty="0"/>
            </a:br>
            <a:r>
              <a:rPr lang="en-US" dirty="0" err="1"/>
              <a:t>cor_prec</a:t>
            </a:r>
            <a:r>
              <a:rPr lang="en-US" dirty="0"/>
              <a:t> &lt;- </a:t>
            </a:r>
            <a:r>
              <a:rPr lang="en-US" dirty="0" err="1"/>
              <a:t>cormat</a:t>
            </a:r>
            <a:r>
              <a:rPr lang="en-US" dirty="0"/>
              <a:t> </a:t>
            </a:r>
            <a:r>
              <a:rPr lang="en-US" b="1" dirty="0"/>
              <a:t>%*%</a:t>
            </a:r>
            <a:r>
              <a:rPr lang="en-US" dirty="0"/>
              <a:t> </a:t>
            </a:r>
            <a:r>
              <a:rPr lang="en-US" dirty="0" err="1"/>
              <a:t>precision_mat</a:t>
            </a:r>
            <a:br>
              <a:rPr lang="en-US" dirty="0"/>
            </a:br>
            <a:r>
              <a:rPr lang="en-US" dirty="0" err="1"/>
              <a:t>cor_prec</a:t>
            </a:r>
            <a:endParaRPr lang="en-US" dirty="0"/>
          </a:p>
          <a:p>
            <a:pPr latinLnBrk="1"/>
            <a:r>
              <a:rPr lang="en-US" dirty="0"/>
              <a:t>##                             </a:t>
            </a:r>
            <a:r>
              <a:rPr lang="en-US" dirty="0" err="1"/>
              <a:t>SalePrice</a:t>
            </a:r>
            <a:r>
              <a:rPr lang="en-US" dirty="0"/>
              <a:t>                  </a:t>
            </a:r>
            <a:r>
              <a:rPr lang="en-US" dirty="0" err="1"/>
              <a:t>GrLivArea</a:t>
            </a:r>
            <a:br>
              <a:rPr lang="en-US" dirty="0"/>
            </a:br>
            <a:r>
              <a:rPr lang="en-US" dirty="0"/>
              <a:t>## </a:t>
            </a:r>
            <a:r>
              <a:rPr lang="en-US" dirty="0" err="1"/>
              <a:t>SalePrice</a:t>
            </a:r>
            <a:r>
              <a:rPr lang="en-US" dirty="0"/>
              <a:t>   1.00000000000000022204460 -0.00000000000000002081668</a:t>
            </a:r>
            <a:br>
              <a:rPr lang="en-US" dirty="0"/>
            </a:br>
            <a:r>
              <a:rPr lang="en-US" dirty="0"/>
              <a:t>## </a:t>
            </a:r>
            <a:r>
              <a:rPr lang="en-US" dirty="0" err="1"/>
              <a:t>GrLivArea</a:t>
            </a:r>
            <a:r>
              <a:rPr lang="en-US" dirty="0"/>
              <a:t>   0.00000000000000005551115  1.00000000000000000000000</a:t>
            </a:r>
            <a:br>
              <a:rPr lang="en-US" dirty="0"/>
            </a:br>
            <a:r>
              <a:rPr lang="en-US" dirty="0"/>
              <a:t>## </a:t>
            </a:r>
            <a:r>
              <a:rPr lang="en-US" dirty="0" err="1"/>
              <a:t>TotalBsmtSF</a:t>
            </a:r>
            <a:r>
              <a:rPr lang="en-US" dirty="0"/>
              <a:t> 0.00000000000000000000000  0.00000000000000005551115</a:t>
            </a:r>
            <a:br>
              <a:rPr lang="en-US" dirty="0"/>
            </a:br>
            <a:endParaRPr lang="en-UG" b="1" dirty="0"/>
          </a:p>
        </p:txBody>
      </p:sp>
    </p:spTree>
    <p:extLst>
      <p:ext uri="{BB962C8B-B14F-4D97-AF65-F5344CB8AC3E}">
        <p14:creationId xmlns:p14="http://schemas.microsoft.com/office/powerpoint/2010/main" val="354054693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mph" presetSubtype="0" fill="hold" grpId="0" nodeType="clickEffect">
                                  <p:stCondLst>
                                    <p:cond delay="0"/>
                                  </p:stCondLst>
                                  <p:childTnLst>
                                    <p:anim calcmode="discrete" valueType="str">
                                      <p:cBhvr override="childStyle">
                                        <p:cTn id="6" dur="2000" fill="hold"/>
                                        <p:tgtEl>
                                          <p:spTgt spid="2"/>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71388D-BF02-0D4E-84DA-15E391A7D7B0}"/>
              </a:ext>
            </a:extLst>
          </p:cNvPr>
          <p:cNvSpPr/>
          <p:nvPr/>
        </p:nvSpPr>
        <p:spPr>
          <a:xfrm>
            <a:off x="1121229" y="293914"/>
            <a:ext cx="9470571" cy="6986528"/>
          </a:xfrm>
          <a:prstGeom prst="rect">
            <a:avLst/>
          </a:prstGeom>
        </p:spPr>
        <p:txBody>
          <a:bodyPr wrap="square">
            <a:spAutoFit/>
          </a:bodyPr>
          <a:lstStyle/>
          <a:p>
            <a:pPr latinLnBrk="1"/>
            <a:r>
              <a:rPr lang="en-US" sz="1400" dirty="0"/>
              <a:t>##                          </a:t>
            </a:r>
            <a:r>
              <a:rPr lang="en-US" sz="1400" dirty="0" err="1"/>
              <a:t>TotalBsmtSF</a:t>
            </a:r>
            <a:br>
              <a:rPr lang="en-US" sz="1400" dirty="0"/>
            </a:br>
            <a:r>
              <a:rPr lang="en-US" sz="1400" dirty="0"/>
              <a:t>## </a:t>
            </a:r>
            <a:r>
              <a:rPr lang="en-US" sz="1400" dirty="0" err="1"/>
              <a:t>SalePrice</a:t>
            </a:r>
            <a:r>
              <a:rPr lang="en-US" sz="1400" dirty="0"/>
              <a:t>   0.0000000000000000000000</a:t>
            </a:r>
            <a:br>
              <a:rPr lang="en-US" sz="1400" dirty="0"/>
            </a:br>
            <a:r>
              <a:rPr lang="en-US" sz="1400" dirty="0"/>
              <a:t>## </a:t>
            </a:r>
            <a:r>
              <a:rPr lang="en-US" sz="1400" dirty="0" err="1"/>
              <a:t>GrLivArea</a:t>
            </a:r>
            <a:r>
              <a:rPr lang="en-US" sz="1400" dirty="0"/>
              <a:t>   0.0000000000000001110223</a:t>
            </a:r>
            <a:br>
              <a:rPr lang="en-US" sz="1400" dirty="0"/>
            </a:br>
            <a:r>
              <a:rPr lang="en-US" sz="1400" dirty="0"/>
              <a:t>## </a:t>
            </a:r>
            <a:r>
              <a:rPr lang="en-US" sz="1400" dirty="0" err="1"/>
              <a:t>TotalBsmtSF</a:t>
            </a:r>
            <a:r>
              <a:rPr lang="en-US" sz="1400" dirty="0"/>
              <a:t> 1.0000000000000000000000</a:t>
            </a:r>
          </a:p>
          <a:p>
            <a:pPr latinLnBrk="1"/>
            <a:r>
              <a:rPr lang="en-US" sz="1400" i="1" dirty="0"/>
              <a:t>#  multiply the precision matrix by the correlation matrix</a:t>
            </a:r>
            <a:br>
              <a:rPr lang="en-US" sz="1400" dirty="0"/>
            </a:br>
            <a:r>
              <a:rPr lang="en-US" sz="1400" dirty="0" err="1"/>
              <a:t>prec_cor</a:t>
            </a:r>
            <a:r>
              <a:rPr lang="en-US" sz="1400" dirty="0"/>
              <a:t> &lt;-   </a:t>
            </a:r>
            <a:r>
              <a:rPr lang="en-US" sz="1400" dirty="0" err="1"/>
              <a:t>precision_mat</a:t>
            </a:r>
            <a:r>
              <a:rPr lang="en-US" sz="1400" dirty="0"/>
              <a:t> </a:t>
            </a:r>
            <a:r>
              <a:rPr lang="en-US" sz="1400" b="1" dirty="0"/>
              <a:t>%*%</a:t>
            </a:r>
            <a:r>
              <a:rPr lang="en-US" sz="1400" dirty="0"/>
              <a:t> </a:t>
            </a:r>
            <a:r>
              <a:rPr lang="en-US" sz="1400" dirty="0" err="1"/>
              <a:t>cormat</a:t>
            </a:r>
            <a:br>
              <a:rPr lang="en-US" sz="1400" dirty="0"/>
            </a:br>
            <a:r>
              <a:rPr lang="en-US" sz="1400" dirty="0" err="1"/>
              <a:t>prec_cor</a:t>
            </a:r>
            <a:endParaRPr lang="en-US" sz="1400" dirty="0"/>
          </a:p>
          <a:p>
            <a:pPr latinLnBrk="1"/>
            <a:r>
              <a:rPr lang="en-US" sz="1400" dirty="0"/>
              <a:t>##                            </a:t>
            </a:r>
            <a:r>
              <a:rPr lang="en-US" sz="1400" dirty="0" err="1"/>
              <a:t>SalePrice</a:t>
            </a:r>
            <a:r>
              <a:rPr lang="en-US" sz="1400" dirty="0"/>
              <a:t>                 </a:t>
            </a:r>
            <a:r>
              <a:rPr lang="en-US" sz="1400" dirty="0" err="1"/>
              <a:t>GrLivArea</a:t>
            </a:r>
            <a:br>
              <a:rPr lang="en-US" sz="1400" dirty="0"/>
            </a:br>
            <a:r>
              <a:rPr lang="en-US" sz="1400" dirty="0"/>
              <a:t>## </a:t>
            </a:r>
            <a:r>
              <a:rPr lang="en-US" sz="1400" dirty="0" err="1"/>
              <a:t>SalePrice</a:t>
            </a:r>
            <a:r>
              <a:rPr lang="en-US" sz="1400" dirty="0"/>
              <a:t>   0.9999999999999997779554 -0.0000000000000001665335</a:t>
            </a:r>
            <a:br>
              <a:rPr lang="en-US" sz="1400" dirty="0"/>
            </a:br>
            <a:r>
              <a:rPr lang="en-US" sz="1400" dirty="0"/>
              <a:t>## </a:t>
            </a:r>
            <a:r>
              <a:rPr lang="en-US" sz="1400" dirty="0" err="1"/>
              <a:t>GrLivArea</a:t>
            </a:r>
            <a:r>
              <a:rPr lang="en-US" sz="1400" dirty="0"/>
              <a:t>   0.0000000000000002012279  1.0000000000000004440892</a:t>
            </a:r>
            <a:br>
              <a:rPr lang="en-US" sz="1400" dirty="0"/>
            </a:br>
            <a:r>
              <a:rPr lang="en-US" sz="1400" dirty="0"/>
              <a:t>## </a:t>
            </a:r>
            <a:r>
              <a:rPr lang="en-US" sz="1400" dirty="0" err="1"/>
              <a:t>TotalBsmtSF</a:t>
            </a:r>
            <a:r>
              <a:rPr lang="en-US" sz="1400" dirty="0"/>
              <a:t> 0.0000000000000000000000  0.0000000000000001110223</a:t>
            </a:r>
            <a:br>
              <a:rPr lang="en-US" sz="1400" dirty="0"/>
            </a:br>
            <a:r>
              <a:rPr lang="en-US" sz="1400" dirty="0"/>
              <a:t>##                           </a:t>
            </a:r>
            <a:r>
              <a:rPr lang="en-US" sz="1400" dirty="0" err="1"/>
              <a:t>TotalBsmtSF</a:t>
            </a:r>
            <a:br>
              <a:rPr lang="en-US" sz="1400" dirty="0"/>
            </a:br>
            <a:r>
              <a:rPr lang="en-US" sz="1400" dirty="0"/>
              <a:t>## </a:t>
            </a:r>
            <a:r>
              <a:rPr lang="en-US" sz="1400" dirty="0" err="1"/>
              <a:t>SalePrice</a:t>
            </a:r>
            <a:r>
              <a:rPr lang="en-US" sz="1400" dirty="0"/>
              <a:t>   -0.0000000000000001110223</a:t>
            </a:r>
            <a:br>
              <a:rPr lang="en-US" sz="1400" dirty="0"/>
            </a:br>
            <a:r>
              <a:rPr lang="en-US" sz="1400" dirty="0"/>
              <a:t>## </a:t>
            </a:r>
            <a:r>
              <a:rPr lang="en-US" sz="1400" dirty="0" err="1"/>
              <a:t>GrLivArea</a:t>
            </a:r>
            <a:r>
              <a:rPr lang="en-US" sz="1400" dirty="0"/>
              <a:t>    0.0000000000000001665335</a:t>
            </a:r>
            <a:br>
              <a:rPr lang="en-US" sz="1400" dirty="0"/>
            </a:br>
            <a:r>
              <a:rPr lang="en-US" sz="1400" dirty="0"/>
              <a:t>## </a:t>
            </a:r>
            <a:r>
              <a:rPr lang="en-US" sz="1400" dirty="0" err="1"/>
              <a:t>TotalBsmtSF</a:t>
            </a:r>
            <a:r>
              <a:rPr lang="en-US" sz="1400" dirty="0"/>
              <a:t>  1.0000000000000000000000</a:t>
            </a:r>
          </a:p>
          <a:p>
            <a:pPr latinLnBrk="1"/>
            <a:r>
              <a:rPr lang="en-US" sz="1400" i="1" dirty="0"/>
              <a:t># LU </a:t>
            </a:r>
            <a:r>
              <a:rPr lang="en-US" sz="1400" i="1" dirty="0" err="1"/>
              <a:t>Decomposistion</a:t>
            </a:r>
            <a:br>
              <a:rPr lang="en-US" sz="1400" dirty="0"/>
            </a:br>
            <a:r>
              <a:rPr lang="en-US" sz="1400" b="1" dirty="0"/>
              <a:t>library</a:t>
            </a:r>
            <a:r>
              <a:rPr lang="en-US" sz="1400" dirty="0"/>
              <a:t>(</a:t>
            </a:r>
            <a:r>
              <a:rPr lang="en-US" sz="1400" dirty="0" err="1"/>
              <a:t>pracma</a:t>
            </a:r>
            <a:r>
              <a:rPr lang="en-US" sz="1400" dirty="0"/>
              <a:t>)</a:t>
            </a:r>
            <a:br>
              <a:rPr lang="en-US" sz="1400" dirty="0"/>
            </a:br>
            <a:r>
              <a:rPr lang="en-US" sz="1400" dirty="0"/>
              <a:t>## Attaching package: '</a:t>
            </a:r>
            <a:r>
              <a:rPr lang="en-US" sz="1400" dirty="0" err="1"/>
              <a:t>pracma</a:t>
            </a:r>
            <a:r>
              <a:rPr lang="en-US" sz="1400" dirty="0"/>
              <a:t>'</a:t>
            </a:r>
          </a:p>
          <a:p>
            <a:pPr latinLnBrk="1"/>
            <a:r>
              <a:rPr lang="en-US" sz="1400" dirty="0"/>
              <a:t>## The following object is masked from '</a:t>
            </a:r>
            <a:r>
              <a:rPr lang="en-US" sz="1400" dirty="0" err="1"/>
              <a:t>package:purrr</a:t>
            </a:r>
            <a:r>
              <a:rPr lang="en-US" sz="1400" dirty="0"/>
              <a:t>':</a:t>
            </a:r>
            <a:br>
              <a:rPr lang="en-US" sz="1400" dirty="0"/>
            </a:br>
            <a:r>
              <a:rPr lang="en-US" sz="1400" b="1" dirty="0" err="1"/>
              <a:t>lu</a:t>
            </a:r>
            <a:r>
              <a:rPr lang="en-US" sz="1400" dirty="0"/>
              <a:t>(</a:t>
            </a:r>
            <a:r>
              <a:rPr lang="en-US" sz="1400" dirty="0" err="1"/>
              <a:t>cormat</a:t>
            </a:r>
            <a:r>
              <a:rPr lang="en-US" sz="1400" dirty="0"/>
              <a:t>)</a:t>
            </a:r>
          </a:p>
          <a:p>
            <a:pPr latinLnBrk="1"/>
            <a:r>
              <a:rPr lang="en-US" sz="1400" dirty="0"/>
              <a:t>## $L</a:t>
            </a:r>
            <a:br>
              <a:rPr lang="en-US" sz="1400" dirty="0"/>
            </a:br>
            <a:r>
              <a:rPr lang="en-US" sz="1400" dirty="0"/>
              <a:t>##             </a:t>
            </a:r>
            <a:r>
              <a:rPr lang="en-US" sz="1400" dirty="0" err="1"/>
              <a:t>SalePrice</a:t>
            </a:r>
            <a:r>
              <a:rPr lang="en-US" sz="1400" dirty="0"/>
              <a:t>  </a:t>
            </a:r>
            <a:r>
              <a:rPr lang="en-US" sz="1400" dirty="0" err="1"/>
              <a:t>GrLivArea</a:t>
            </a:r>
            <a:r>
              <a:rPr lang="en-US" sz="1400" dirty="0"/>
              <a:t> </a:t>
            </a:r>
            <a:r>
              <a:rPr lang="en-US" sz="1400" dirty="0" err="1"/>
              <a:t>TotalBsmtSF</a:t>
            </a:r>
            <a:br>
              <a:rPr lang="en-US" sz="1400" dirty="0"/>
            </a:br>
            <a:r>
              <a:rPr lang="en-US" sz="1400" dirty="0"/>
              <a:t>## </a:t>
            </a:r>
            <a:r>
              <a:rPr lang="en-US" sz="1400" dirty="0" err="1"/>
              <a:t>SalePrice</a:t>
            </a:r>
            <a:r>
              <a:rPr lang="en-US" sz="1400" dirty="0"/>
              <a:t>   1.0000000 0.00000000           0</a:t>
            </a:r>
            <a:br>
              <a:rPr lang="en-US" sz="1400" dirty="0"/>
            </a:br>
            <a:r>
              <a:rPr lang="en-US" sz="1400" dirty="0"/>
              <a:t>## </a:t>
            </a:r>
            <a:r>
              <a:rPr lang="en-US" sz="1400" dirty="0" err="1"/>
              <a:t>GrLivArea</a:t>
            </a:r>
            <a:r>
              <a:rPr lang="en-US" sz="1400" dirty="0"/>
              <a:t>   0.7086245 1.00000000           0</a:t>
            </a:r>
            <a:br>
              <a:rPr lang="en-US" sz="1400" dirty="0"/>
            </a:br>
            <a:r>
              <a:rPr lang="en-US" sz="1400" dirty="0"/>
              <a:t>## </a:t>
            </a:r>
            <a:r>
              <a:rPr lang="en-US" sz="1400" dirty="0" err="1"/>
              <a:t>TotalBsmtSF</a:t>
            </a:r>
            <a:r>
              <a:rPr lang="en-US" sz="1400" dirty="0"/>
              <a:t> 0.6135806 0.04031325           1</a:t>
            </a:r>
            <a:br>
              <a:rPr lang="en-US" sz="1400" dirty="0"/>
            </a:br>
            <a:r>
              <a:rPr lang="en-US" sz="1400" dirty="0"/>
              <a:t>## </a:t>
            </a:r>
            <a:br>
              <a:rPr lang="en-US" sz="1400" dirty="0"/>
            </a:br>
            <a:r>
              <a:rPr lang="en-US" sz="1400" dirty="0"/>
              <a:t>## $U</a:t>
            </a:r>
            <a:br>
              <a:rPr lang="en-US" sz="1400" dirty="0"/>
            </a:br>
            <a:r>
              <a:rPr lang="en-US" sz="1400" dirty="0"/>
              <a:t>##             </a:t>
            </a:r>
            <a:r>
              <a:rPr lang="en-US" sz="1400" dirty="0" err="1"/>
              <a:t>SalePrice</a:t>
            </a:r>
            <a:r>
              <a:rPr lang="en-US" sz="1400" dirty="0"/>
              <a:t> </a:t>
            </a:r>
            <a:r>
              <a:rPr lang="en-US" sz="1400" dirty="0" err="1"/>
              <a:t>GrLivArea</a:t>
            </a:r>
            <a:r>
              <a:rPr lang="en-US" sz="1400" dirty="0"/>
              <a:t> </a:t>
            </a:r>
            <a:r>
              <a:rPr lang="en-US" sz="1400" dirty="0" err="1"/>
              <a:t>TotalBsmtSF</a:t>
            </a:r>
            <a:br>
              <a:rPr lang="en-US" sz="1400" dirty="0"/>
            </a:br>
            <a:r>
              <a:rPr lang="en-US" sz="1400" dirty="0"/>
              <a:t>## </a:t>
            </a:r>
            <a:r>
              <a:rPr lang="en-US" sz="1400" dirty="0" err="1"/>
              <a:t>SalePrice</a:t>
            </a:r>
            <a:r>
              <a:rPr lang="en-US" sz="1400" dirty="0"/>
              <a:t>           1 0.7086245   0.6135806</a:t>
            </a:r>
            <a:br>
              <a:rPr lang="en-US" sz="1400" dirty="0"/>
            </a:br>
            <a:r>
              <a:rPr lang="en-US" sz="1400" dirty="0"/>
              <a:t>## </a:t>
            </a:r>
            <a:r>
              <a:rPr lang="en-US" sz="1400" dirty="0" err="1"/>
              <a:t>GrLivArea</a:t>
            </a:r>
            <a:r>
              <a:rPr lang="en-US" sz="1400" dirty="0"/>
              <a:t>           0 0.4978513   0.0200700</a:t>
            </a:r>
            <a:br>
              <a:rPr lang="en-US" sz="1400" dirty="0"/>
            </a:br>
            <a:r>
              <a:rPr lang="en-US" sz="1400" dirty="0"/>
              <a:t>## </a:t>
            </a:r>
            <a:r>
              <a:rPr lang="en-US" sz="1400" dirty="0" err="1"/>
              <a:t>TotalBsmtSF</a:t>
            </a:r>
            <a:r>
              <a:rPr lang="en-US" sz="1400" dirty="0"/>
              <a:t>         0 0.0000000   0.6227098</a:t>
            </a:r>
          </a:p>
          <a:p>
            <a:pPr algn="ctr"/>
            <a:endParaRPr lang="en-UG" sz="1400" b="1" dirty="0"/>
          </a:p>
        </p:txBody>
      </p:sp>
    </p:spTree>
    <p:extLst>
      <p:ext uri="{BB962C8B-B14F-4D97-AF65-F5344CB8AC3E}">
        <p14:creationId xmlns:p14="http://schemas.microsoft.com/office/powerpoint/2010/main" val="3102239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98A944-5524-4A5B-BC4D-E6D0D5334C3A}"/>
              </a:ext>
            </a:extLst>
          </p:cNvPr>
          <p:cNvSpPr txBox="1"/>
          <p:nvPr/>
        </p:nvSpPr>
        <p:spPr>
          <a:xfrm>
            <a:off x="1484244" y="1219200"/>
            <a:ext cx="9886122" cy="3970318"/>
          </a:xfrm>
          <a:prstGeom prst="rect">
            <a:avLst/>
          </a:prstGeom>
          <a:noFill/>
        </p:spPr>
        <p:txBody>
          <a:bodyPr wrap="square" rtlCol="0">
            <a:spAutoFit/>
          </a:bodyPr>
          <a:lstStyle/>
          <a:p>
            <a:r>
              <a:rPr lang="en-US" sz="2800" dirty="0"/>
              <a:t>5 points. Calculus-Based Probability &amp; Statistics. Many times, it makes sense to fit a closed form distribution to data. Select a variable in the Kaggle.com training dataset that is skewed to the right, shift it so that the minimum value is absolutely above zero if necessary. Then load the MASS package and run </a:t>
            </a:r>
            <a:r>
              <a:rPr lang="en-US" sz="2800" dirty="0" err="1"/>
              <a:t>fitdistr</a:t>
            </a:r>
            <a:r>
              <a:rPr lang="en-US" sz="2800" dirty="0"/>
              <a:t> to fit an exponential probability density function. (See </a:t>
            </a:r>
            <a:r>
              <a:rPr lang="en-US" sz="2800" dirty="0">
                <a:hlinkClick r:id="rId2"/>
              </a:rPr>
              <a:t>https://stat.ethz.ch/R-manual/R-devel/library/MASS/html/fitdistr.html</a:t>
            </a:r>
            <a:r>
              <a:rPr lang="en-US" sz="2800" dirty="0"/>
              <a:t> ).</a:t>
            </a:r>
            <a:endParaRPr lang="en-UG" sz="2800" dirty="0"/>
          </a:p>
        </p:txBody>
      </p:sp>
    </p:spTree>
    <p:extLst>
      <p:ext uri="{BB962C8B-B14F-4D97-AF65-F5344CB8AC3E}">
        <p14:creationId xmlns:p14="http://schemas.microsoft.com/office/powerpoint/2010/main" val="3015778004"/>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3"/>
                                        </p:tgtEl>
                                        <p:attrNameLst>
                                          <p:attrName>style.color</p:attrName>
                                        </p:attrNameLst>
                                      </p:cBhvr>
                                      <p:to>
                                        <a:schemeClr val="bg1"/>
                                      </p:to>
                                    </p:animClr>
                                    <p:animClr clrSpc="rgb" dir="cw">
                                      <p:cBhvr>
                                        <p:cTn id="7" dur="250" autoRev="1" fill="remove"/>
                                        <p:tgtEl>
                                          <p:spTgt spid="3"/>
                                        </p:tgtEl>
                                        <p:attrNameLst>
                                          <p:attrName>fillcolor</p:attrName>
                                        </p:attrNameLst>
                                      </p:cBhvr>
                                      <p:to>
                                        <a:schemeClr val="bg1"/>
                                      </p:to>
                                    </p:animClr>
                                    <p:set>
                                      <p:cBhvr>
                                        <p:cTn id="8" dur="250" autoRev="1" fill="remove"/>
                                        <p:tgtEl>
                                          <p:spTgt spid="3"/>
                                        </p:tgtEl>
                                        <p:attrNameLst>
                                          <p:attrName>fill.type</p:attrName>
                                        </p:attrNameLst>
                                      </p:cBhvr>
                                      <p:to>
                                        <p:strVal val="solid"/>
                                      </p:to>
                                    </p:set>
                                    <p:set>
                                      <p:cBhvr>
                                        <p:cTn id="9" dur="250" autoRev="1" fill="remove"/>
                                        <p:tgtEl>
                                          <p:spTgt spid="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0EFE7C-664D-436B-8FE9-950678290339}"/>
              </a:ext>
            </a:extLst>
          </p:cNvPr>
          <p:cNvSpPr txBox="1"/>
          <p:nvPr/>
        </p:nvSpPr>
        <p:spPr>
          <a:xfrm>
            <a:off x="2478157" y="2120348"/>
            <a:ext cx="8309113" cy="1815882"/>
          </a:xfrm>
          <a:prstGeom prst="rect">
            <a:avLst/>
          </a:prstGeom>
          <a:noFill/>
        </p:spPr>
        <p:txBody>
          <a:bodyPr wrap="square" rtlCol="0">
            <a:spAutoFit/>
          </a:bodyPr>
          <a:lstStyle/>
          <a:p>
            <a:r>
              <a:rPr lang="en-US" sz="2800" dirty="0"/>
              <a:t>optimal value of exponential for this distribution</a:t>
            </a:r>
            <a:endParaRPr lang="en-UG" sz="2800" dirty="0"/>
          </a:p>
          <a:p>
            <a:pPr latinLnBrk="1"/>
            <a:r>
              <a:rPr lang="en-US" sz="2800" dirty="0"/>
              <a:t>library(MASS)</a:t>
            </a:r>
            <a:endParaRPr lang="en-UG" sz="2800" dirty="0"/>
          </a:p>
          <a:p>
            <a:pPr latinLnBrk="1"/>
            <a:r>
              <a:rPr lang="en-US" sz="2800" dirty="0"/>
              <a:t>## </a:t>
            </a:r>
            <a:br>
              <a:rPr lang="en-US" sz="2800" dirty="0"/>
            </a:br>
            <a:r>
              <a:rPr lang="en-US" sz="2800" dirty="0"/>
              <a:t>## Attaching package: 'MASS'</a:t>
            </a:r>
            <a:endParaRPr lang="en-UG" sz="2800" dirty="0"/>
          </a:p>
        </p:txBody>
      </p:sp>
    </p:spTree>
    <p:extLst>
      <p:ext uri="{BB962C8B-B14F-4D97-AF65-F5344CB8AC3E}">
        <p14:creationId xmlns:p14="http://schemas.microsoft.com/office/powerpoint/2010/main" val="360668935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grpId="0" nodeType="clickEffect">
                                  <p:stCondLst>
                                    <p:cond delay="0"/>
                                  </p:stCondLst>
                                  <p:childTnLst>
                                    <p:animEffect transition="out" filter="wipe(down)">
                                      <p:cBhvr>
                                        <p:cTn id="6" dur="180" accel="50000">
                                          <p:stCondLst>
                                            <p:cond delay="1820"/>
                                          </p:stCondLst>
                                        </p:cTn>
                                        <p:tgtEl>
                                          <p:spTgt spid="2"/>
                                        </p:tgtEl>
                                      </p:cBhvr>
                                    </p:animEffect>
                                    <p:anim calcmode="lin" valueType="num">
                                      <p:cBhvr>
                                        <p:cTn id="7" dur="1822" tmFilter="0,0; 0.14,0.31; 0.43,0.73; 0.71,0.91; 1.0,1.0">
                                          <p:stCondLst>
                                            <p:cond delay="0"/>
                                          </p:stCondLst>
                                        </p:cTn>
                                        <p:tgtEl>
                                          <p:spTgt spid="2"/>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2"/>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2"/>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2"/>
                                        </p:tgtEl>
                                        <p:attrNameLst>
                                          <p:attrName>ppt_y</p:attrName>
                                        </p:attrNameLst>
                                      </p:cBhvr>
                                      <p:tavLst>
                                        <p:tav tm="0">
                                          <p:val>
                                            <p:strVal val="ppt_y"/>
                                          </p:val>
                                        </p:tav>
                                        <p:tav tm="100000">
                                          <p:val>
                                            <p:strVal val="ppt_y+ppt_h"/>
                                          </p:val>
                                        </p:tav>
                                      </p:tavLst>
                                    </p:anim>
                                    <p:animScale>
                                      <p:cBhvr>
                                        <p:cTn id="14" dur="26">
                                          <p:stCondLst>
                                            <p:cond delay="620"/>
                                          </p:stCondLst>
                                        </p:cTn>
                                        <p:tgtEl>
                                          <p:spTgt spid="2"/>
                                        </p:tgtEl>
                                      </p:cBhvr>
                                      <p:to x="100000" y="60000"/>
                                    </p:animScale>
                                    <p:animScale>
                                      <p:cBhvr>
                                        <p:cTn id="15" dur="166" decel="50000">
                                          <p:stCondLst>
                                            <p:cond delay="646"/>
                                          </p:stCondLst>
                                        </p:cTn>
                                        <p:tgtEl>
                                          <p:spTgt spid="2"/>
                                        </p:tgtEl>
                                      </p:cBhvr>
                                      <p:to x="100000" y="100000"/>
                                    </p:animScale>
                                    <p:animScale>
                                      <p:cBhvr>
                                        <p:cTn id="16" dur="26">
                                          <p:stCondLst>
                                            <p:cond delay="1312"/>
                                          </p:stCondLst>
                                        </p:cTn>
                                        <p:tgtEl>
                                          <p:spTgt spid="2"/>
                                        </p:tgtEl>
                                      </p:cBhvr>
                                      <p:to x="100000" y="80000"/>
                                    </p:animScale>
                                    <p:animScale>
                                      <p:cBhvr>
                                        <p:cTn id="17" dur="166" decel="50000">
                                          <p:stCondLst>
                                            <p:cond delay="1338"/>
                                          </p:stCondLst>
                                        </p:cTn>
                                        <p:tgtEl>
                                          <p:spTgt spid="2"/>
                                        </p:tgtEl>
                                      </p:cBhvr>
                                      <p:to x="100000" y="100000"/>
                                    </p:animScale>
                                    <p:animScale>
                                      <p:cBhvr>
                                        <p:cTn id="18" dur="26">
                                          <p:stCondLst>
                                            <p:cond delay="1642"/>
                                          </p:stCondLst>
                                        </p:cTn>
                                        <p:tgtEl>
                                          <p:spTgt spid="2"/>
                                        </p:tgtEl>
                                      </p:cBhvr>
                                      <p:to x="100000" y="90000"/>
                                    </p:animScale>
                                    <p:animScale>
                                      <p:cBhvr>
                                        <p:cTn id="19" dur="166" decel="50000">
                                          <p:stCondLst>
                                            <p:cond delay="1668"/>
                                          </p:stCondLst>
                                        </p:cTn>
                                        <p:tgtEl>
                                          <p:spTgt spid="2"/>
                                        </p:tgtEl>
                                      </p:cBhvr>
                                      <p:to x="100000" y="100000"/>
                                    </p:animScale>
                                    <p:animScale>
                                      <p:cBhvr>
                                        <p:cTn id="20" dur="26">
                                          <p:stCondLst>
                                            <p:cond delay="1808"/>
                                          </p:stCondLst>
                                        </p:cTn>
                                        <p:tgtEl>
                                          <p:spTgt spid="2"/>
                                        </p:tgtEl>
                                      </p:cBhvr>
                                      <p:to x="100000" y="95000"/>
                                    </p:animScale>
                                    <p:animScale>
                                      <p:cBhvr>
                                        <p:cTn id="21" dur="166" decel="50000">
                                          <p:stCondLst>
                                            <p:cond delay="1834"/>
                                          </p:stCondLst>
                                        </p:cTn>
                                        <p:tgtEl>
                                          <p:spTgt spid="2"/>
                                        </p:tgtEl>
                                      </p:cBhvr>
                                      <p:to x="100000" y="100000"/>
                                    </p:animScale>
                                    <p:set>
                                      <p:cBhvr>
                                        <p:cTn id="22"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818A24-450F-4473-8B1E-AE89EF82CADA}"/>
              </a:ext>
            </a:extLst>
          </p:cNvPr>
          <p:cNvSpPr txBox="1"/>
          <p:nvPr/>
        </p:nvSpPr>
        <p:spPr>
          <a:xfrm>
            <a:off x="2385392" y="318052"/>
            <a:ext cx="6427304" cy="6463308"/>
          </a:xfrm>
          <a:prstGeom prst="rect">
            <a:avLst/>
          </a:prstGeom>
          <a:noFill/>
        </p:spPr>
        <p:txBody>
          <a:bodyPr wrap="square" rtlCol="0">
            <a:spAutoFit/>
          </a:bodyPr>
          <a:lstStyle/>
          <a:p>
            <a:pPr latinLnBrk="1"/>
            <a:r>
              <a:rPr lang="en-US" b="1" dirty="0"/>
              <a:t>## The following object is masked from '</a:t>
            </a:r>
            <a:r>
              <a:rPr lang="en-US" b="1" dirty="0" err="1"/>
              <a:t>package:dplyr</a:t>
            </a:r>
            <a:r>
              <a:rPr lang="en-US" b="1" dirty="0"/>
              <a:t>':</a:t>
            </a:r>
            <a:br>
              <a:rPr lang="en-US" b="1" dirty="0"/>
            </a:br>
            <a:r>
              <a:rPr lang="en-US" b="1" dirty="0"/>
              <a:t>## </a:t>
            </a:r>
            <a:br>
              <a:rPr lang="en-US" b="1" dirty="0"/>
            </a:br>
            <a:r>
              <a:rPr lang="en-US" b="1" dirty="0"/>
              <a:t>##     select</a:t>
            </a:r>
            <a:endParaRPr lang="en-UG" b="1" dirty="0"/>
          </a:p>
          <a:p>
            <a:pPr latinLnBrk="1"/>
            <a:r>
              <a:rPr lang="en-US" b="1" i="1" dirty="0"/>
              <a:t># Fitting of univariate distribution</a:t>
            </a:r>
            <a:br>
              <a:rPr lang="en-US" b="1" dirty="0"/>
            </a:br>
            <a:r>
              <a:rPr lang="en-US" b="1" dirty="0"/>
              <a:t>(</a:t>
            </a:r>
            <a:r>
              <a:rPr lang="en-US" b="1" dirty="0" err="1"/>
              <a:t>fd</a:t>
            </a:r>
            <a:r>
              <a:rPr lang="en-US" b="1" dirty="0"/>
              <a:t> &lt;- </a:t>
            </a:r>
            <a:r>
              <a:rPr lang="en-US" b="1" dirty="0" err="1"/>
              <a:t>fitdistr</a:t>
            </a:r>
            <a:r>
              <a:rPr lang="en-US" b="1" dirty="0"/>
              <a:t>(</a:t>
            </a:r>
            <a:r>
              <a:rPr lang="en-US" b="1" dirty="0" err="1"/>
              <a:t>train$LotArea</a:t>
            </a:r>
            <a:r>
              <a:rPr lang="en-US" b="1" dirty="0"/>
              <a:t>, "exponential"))</a:t>
            </a:r>
            <a:endParaRPr lang="en-UG" b="1" dirty="0"/>
          </a:p>
          <a:p>
            <a:pPr latinLnBrk="1"/>
            <a:r>
              <a:rPr lang="en-US" b="1" dirty="0"/>
              <a:t>##         rate     </a:t>
            </a:r>
            <a:br>
              <a:rPr lang="en-US" b="1" dirty="0"/>
            </a:br>
            <a:r>
              <a:rPr lang="en-US" b="1" dirty="0"/>
              <a:t>##   0.000095085704 </a:t>
            </a:r>
            <a:br>
              <a:rPr lang="en-US" b="1" dirty="0"/>
            </a:br>
            <a:r>
              <a:rPr lang="en-US" b="1" dirty="0"/>
              <a:t>##  (0.000002488507)</a:t>
            </a:r>
            <a:endParaRPr lang="en-UG" b="1" dirty="0"/>
          </a:p>
          <a:p>
            <a:pPr latinLnBrk="1"/>
            <a:r>
              <a:rPr lang="en-US" b="1" i="1" dirty="0"/>
              <a:t># </a:t>
            </a:r>
            <a:r>
              <a:rPr lang="en-US" b="1" i="1" dirty="0" err="1"/>
              <a:t>optimam</a:t>
            </a:r>
            <a:r>
              <a:rPr lang="en-US" b="1" i="1" dirty="0"/>
              <a:t> value of lambda</a:t>
            </a:r>
            <a:br>
              <a:rPr lang="en-US" b="1" dirty="0"/>
            </a:br>
            <a:r>
              <a:rPr lang="en-US" b="1" dirty="0" err="1"/>
              <a:t>fd$estimate</a:t>
            </a:r>
            <a:endParaRPr lang="en-UG" b="1" dirty="0"/>
          </a:p>
          <a:p>
            <a:pPr latinLnBrk="1"/>
            <a:r>
              <a:rPr lang="en-US" b="1" dirty="0"/>
              <a:t>##         rate </a:t>
            </a:r>
            <a:br>
              <a:rPr lang="en-US" b="1" dirty="0"/>
            </a:br>
            <a:r>
              <a:rPr lang="en-US" b="1" dirty="0"/>
              <a:t>## 0.0000950857</a:t>
            </a:r>
            <a:endParaRPr lang="en-UG" b="1" dirty="0"/>
          </a:p>
          <a:p>
            <a:r>
              <a:rPr lang="en-US" b="1" dirty="0"/>
              <a:t>1000 samples from this exponential distribution using this value</a:t>
            </a:r>
            <a:endParaRPr lang="en-UG" b="1" dirty="0"/>
          </a:p>
          <a:p>
            <a:pPr latinLnBrk="1"/>
            <a:r>
              <a:rPr lang="en-US" b="1" dirty="0"/>
              <a:t>values &lt;- </a:t>
            </a:r>
            <a:r>
              <a:rPr lang="en-US" b="1" dirty="0" err="1"/>
              <a:t>rexp</a:t>
            </a:r>
            <a:r>
              <a:rPr lang="en-US" b="1" dirty="0"/>
              <a:t>(1000, rate = </a:t>
            </a:r>
            <a:r>
              <a:rPr lang="en-US" b="1" dirty="0" err="1"/>
              <a:t>fd$estimate</a:t>
            </a:r>
            <a:r>
              <a:rPr lang="en-US" b="1" dirty="0"/>
              <a:t>)</a:t>
            </a:r>
            <a:br>
              <a:rPr lang="en-US" b="1" dirty="0"/>
            </a:br>
            <a:r>
              <a:rPr lang="en-US" b="1" dirty="0"/>
              <a:t>par(</a:t>
            </a:r>
            <a:r>
              <a:rPr lang="en-US" b="1" dirty="0" err="1"/>
              <a:t>mfrow</a:t>
            </a:r>
            <a:r>
              <a:rPr lang="en-US" b="1" dirty="0"/>
              <a:t>=c(1,2))</a:t>
            </a:r>
            <a:br>
              <a:rPr lang="en-US" b="1" dirty="0"/>
            </a:br>
            <a:r>
              <a:rPr lang="en-US" b="1" i="1" dirty="0"/>
              <a:t># Actual vs simulated distribution</a:t>
            </a:r>
            <a:br>
              <a:rPr lang="en-US" b="1" dirty="0"/>
            </a:br>
            <a:r>
              <a:rPr lang="en-US" b="1" dirty="0" err="1"/>
              <a:t>hist</a:t>
            </a:r>
            <a:r>
              <a:rPr lang="en-US" b="1" dirty="0"/>
              <a:t>(</a:t>
            </a:r>
            <a:r>
              <a:rPr lang="en-US" b="1" dirty="0" err="1"/>
              <a:t>train$LotArea</a:t>
            </a:r>
            <a:r>
              <a:rPr lang="en-US" b="1" dirty="0"/>
              <a:t>, breaks=40, </a:t>
            </a:r>
            <a:r>
              <a:rPr lang="en-US" b="1" dirty="0" err="1"/>
              <a:t>prob</a:t>
            </a:r>
            <a:r>
              <a:rPr lang="en-US" b="1" dirty="0"/>
              <a:t>=TRUE, </a:t>
            </a:r>
            <a:r>
              <a:rPr lang="en-US" b="1" dirty="0" err="1"/>
              <a:t>xlab</a:t>
            </a:r>
            <a:r>
              <a:rPr lang="en-US" b="1" dirty="0"/>
              <a:t>="Lot Area",</a:t>
            </a:r>
            <a:br>
              <a:rPr lang="en-US" b="1" dirty="0"/>
            </a:br>
            <a:r>
              <a:rPr lang="en-US" b="1" dirty="0"/>
              <a:t>     main="Lot Area Distribution")</a:t>
            </a:r>
            <a:br>
              <a:rPr lang="en-US" b="1" dirty="0"/>
            </a:br>
            <a:r>
              <a:rPr lang="en-US" b="1" dirty="0" err="1"/>
              <a:t>hist</a:t>
            </a:r>
            <a:r>
              <a:rPr lang="en-US" b="1" dirty="0"/>
              <a:t>(values, breaks=40, </a:t>
            </a:r>
            <a:r>
              <a:rPr lang="en-US" b="1" dirty="0" err="1"/>
              <a:t>prob</a:t>
            </a:r>
            <a:r>
              <a:rPr lang="en-US" b="1" dirty="0"/>
              <a:t>=TRUE, </a:t>
            </a:r>
            <a:r>
              <a:rPr lang="en-US" b="1" dirty="0" err="1"/>
              <a:t>xlab</a:t>
            </a:r>
            <a:r>
              <a:rPr lang="en-US" b="1" dirty="0"/>
              <a:t>="Generated Data",</a:t>
            </a:r>
            <a:br>
              <a:rPr lang="en-US" b="1" dirty="0"/>
            </a:br>
            <a:r>
              <a:rPr lang="en-US" b="1" dirty="0"/>
              <a:t>     main="Generated Data's Distribution")</a:t>
            </a:r>
            <a:endParaRPr lang="en-UG" b="1" dirty="0"/>
          </a:p>
        </p:txBody>
      </p:sp>
    </p:spTree>
    <p:extLst>
      <p:ext uri="{BB962C8B-B14F-4D97-AF65-F5344CB8AC3E}">
        <p14:creationId xmlns:p14="http://schemas.microsoft.com/office/powerpoint/2010/main" val="238569945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2"/>
                                        </p:tgtEl>
                                        <p:attrNameLst>
                                          <p:attrName>style.opacity</p:attrName>
                                        </p:attrNameLst>
                                      </p:cBhvr>
                                      <p:to>
                                        <p:strVal val="0.5"/>
                                      </p:to>
                                    </p:set>
                                    <p:animEffect filter="image" prLst="opacity: 0.5">
                                      <p:cBhvr rctx="IE">
                                        <p:cTn id="7" dur="indefinite"/>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a:extLst>
              <a:ext uri="{FF2B5EF4-FFF2-40B4-BE49-F238E27FC236}">
                <a16:creationId xmlns:a16="http://schemas.microsoft.com/office/drawing/2014/main" id="{D978FD11-3876-47D2-9092-966A5B0B60C7}"/>
              </a:ext>
            </a:extLst>
          </p:cNvPr>
          <p:cNvPicPr/>
          <p:nvPr/>
        </p:nvPicPr>
        <p:blipFill>
          <a:blip r:embed="rId2"/>
          <a:stretch>
            <a:fillRect/>
          </a:stretch>
        </p:blipFill>
        <p:spPr bwMode="auto">
          <a:xfrm>
            <a:off x="3786187" y="494472"/>
            <a:ext cx="4619625" cy="3695700"/>
          </a:xfrm>
          <a:prstGeom prst="rect">
            <a:avLst/>
          </a:prstGeom>
          <a:noFill/>
          <a:ln w="9525">
            <a:noFill/>
            <a:headEnd/>
            <a:tailEnd/>
          </a:ln>
        </p:spPr>
      </p:pic>
      <p:sp>
        <p:nvSpPr>
          <p:cNvPr id="4" name="TextBox 3">
            <a:extLst>
              <a:ext uri="{FF2B5EF4-FFF2-40B4-BE49-F238E27FC236}">
                <a16:creationId xmlns:a16="http://schemas.microsoft.com/office/drawing/2014/main" id="{6BF8BF2A-5837-4071-81F3-10C54787DE97}"/>
              </a:ext>
            </a:extLst>
          </p:cNvPr>
          <p:cNvSpPr txBox="1"/>
          <p:nvPr/>
        </p:nvSpPr>
        <p:spPr>
          <a:xfrm>
            <a:off x="2790296" y="4560174"/>
            <a:ext cx="8736037" cy="646331"/>
          </a:xfrm>
          <a:prstGeom prst="rect">
            <a:avLst/>
          </a:prstGeom>
          <a:noFill/>
        </p:spPr>
        <p:txBody>
          <a:bodyPr wrap="square" rtlCol="0">
            <a:spAutoFit/>
          </a:bodyPr>
          <a:lstStyle/>
          <a:p>
            <a:r>
              <a:rPr lang="en-US" b="1" dirty="0"/>
              <a:t>From the two plots we can see that our Lot Area approximately fits a exponential distribution. The fit isn’t very well here.</a:t>
            </a:r>
            <a:endParaRPr lang="en-UG" b="1" dirty="0"/>
          </a:p>
        </p:txBody>
      </p:sp>
    </p:spTree>
    <p:extLst>
      <p:ext uri="{BB962C8B-B14F-4D97-AF65-F5344CB8AC3E}">
        <p14:creationId xmlns:p14="http://schemas.microsoft.com/office/powerpoint/2010/main" val="317782375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B1E13B-DB18-4ABA-A723-8614DFBADB94}"/>
              </a:ext>
            </a:extLst>
          </p:cNvPr>
          <p:cNvSpPr txBox="1"/>
          <p:nvPr/>
        </p:nvSpPr>
        <p:spPr>
          <a:xfrm>
            <a:off x="827314" y="250371"/>
            <a:ext cx="9602963" cy="6124754"/>
          </a:xfrm>
          <a:prstGeom prst="rect">
            <a:avLst/>
          </a:prstGeom>
          <a:noFill/>
        </p:spPr>
        <p:txBody>
          <a:bodyPr wrap="square" rtlCol="0">
            <a:spAutoFit/>
          </a:bodyPr>
          <a:lstStyle/>
          <a:p>
            <a:r>
              <a:rPr lang="en-US" sz="2800" dirty="0"/>
              <a:t>10 points. Modeling. Build some type of multiple regression model and submit your model to the competition board. Provide your complete model summary and results with analysis. Report your Kaggle.com user name and score.</a:t>
            </a:r>
          </a:p>
          <a:p>
            <a:r>
              <a:rPr lang="en-US" sz="2800" dirty="0"/>
              <a:t>Model Building Steps:</a:t>
            </a:r>
          </a:p>
          <a:p>
            <a:pPr marL="514350" indent="-514350">
              <a:buFont typeface="+mj-lt"/>
              <a:buAutoNum type="arabicPeriod"/>
            </a:pPr>
            <a:r>
              <a:rPr lang="en-US" sz="2800" dirty="0"/>
              <a:t>Prepare the data.</a:t>
            </a:r>
          </a:p>
          <a:p>
            <a:pPr marL="514350" indent="-514350">
              <a:buFont typeface="+mj-lt"/>
              <a:buAutoNum type="arabicPeriod"/>
            </a:pPr>
            <a:r>
              <a:rPr lang="en-US" sz="2800" dirty="0"/>
              <a:t>Fit multiple logistic regression model</a:t>
            </a:r>
          </a:p>
          <a:p>
            <a:pPr marL="514350" indent="-514350">
              <a:buFont typeface="+mj-lt"/>
              <a:buAutoNum type="arabicPeriod"/>
            </a:pPr>
            <a:r>
              <a:rPr lang="en-US" sz="2800" dirty="0"/>
              <a:t>Do Stepwise regression</a:t>
            </a:r>
          </a:p>
          <a:p>
            <a:pPr marL="514350" indent="-514350">
              <a:buFont typeface="+mj-lt"/>
              <a:buAutoNum type="arabicPeriod"/>
            </a:pPr>
            <a:r>
              <a:rPr lang="en-US" sz="2800" dirty="0"/>
              <a:t>Find the best fitted model</a:t>
            </a:r>
          </a:p>
          <a:p>
            <a:pPr marL="514350" indent="-514350">
              <a:buFont typeface="+mj-lt"/>
              <a:buAutoNum type="arabicPeriod"/>
            </a:pPr>
            <a:r>
              <a:rPr lang="en-US" sz="2800" dirty="0"/>
              <a:t>Do residual Analysis</a:t>
            </a:r>
          </a:p>
          <a:p>
            <a:pPr marL="514350" indent="-514350">
              <a:buFont typeface="+mj-lt"/>
              <a:buAutoNum type="arabicPeriod"/>
            </a:pPr>
            <a:r>
              <a:rPr lang="en-US" sz="2800" dirty="0"/>
              <a:t>Predict the output of test data using final model.</a:t>
            </a:r>
          </a:p>
          <a:p>
            <a:pPr marL="514350" indent="-514350">
              <a:buFont typeface="+mj-lt"/>
              <a:buAutoNum type="arabicPeriod"/>
            </a:pPr>
            <a:r>
              <a:rPr lang="en-US" sz="2800" dirty="0"/>
              <a:t>Submit the </a:t>
            </a:r>
            <a:r>
              <a:rPr lang="en-US" sz="2800" dirty="0" err="1"/>
              <a:t>submission.csv</a:t>
            </a:r>
            <a:r>
              <a:rPr lang="en-US" sz="2800" dirty="0"/>
              <a:t> file to </a:t>
            </a:r>
            <a:r>
              <a:rPr lang="en-US" sz="2800" dirty="0" err="1"/>
              <a:t>Kaggle.com</a:t>
            </a:r>
            <a:r>
              <a:rPr lang="en-US" sz="2800" dirty="0"/>
              <a:t> for scoring.</a:t>
            </a:r>
          </a:p>
        </p:txBody>
      </p:sp>
    </p:spTree>
    <p:extLst>
      <p:ext uri="{BB962C8B-B14F-4D97-AF65-F5344CB8AC3E}">
        <p14:creationId xmlns:p14="http://schemas.microsoft.com/office/powerpoint/2010/main" val="37023101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3368DE-9CDB-451B-BB35-71EE6904B6CC}"/>
              </a:ext>
            </a:extLst>
          </p:cNvPr>
          <p:cNvSpPr txBox="1"/>
          <p:nvPr/>
        </p:nvSpPr>
        <p:spPr>
          <a:xfrm>
            <a:off x="3982278" y="1430761"/>
            <a:ext cx="6029739" cy="2308324"/>
          </a:xfrm>
          <a:prstGeom prst="rect">
            <a:avLst/>
          </a:prstGeom>
          <a:noFill/>
        </p:spPr>
        <p:txBody>
          <a:bodyPr wrap="square" rtlCol="0">
            <a:spAutoFit/>
          </a:bodyPr>
          <a:lstStyle/>
          <a:p>
            <a:r>
              <a:rPr lang="en-US" dirty="0"/>
              <a:t>Model Summary:</a:t>
            </a:r>
            <a:endParaRPr lang="en-UG" dirty="0"/>
          </a:p>
          <a:p>
            <a:r>
              <a:rPr lang="en-US" dirty="0"/>
              <a:t>For building model I’ve removed the variables with very large number of missing values. Then recoded the categorical variables to numerical variable. After that I’ve fitted a multiple regression model. After fitting the multiple regression model I’ve used step wise regression to select best set of predictor variables.</a:t>
            </a:r>
            <a:endParaRPr lang="en-UG" dirty="0"/>
          </a:p>
        </p:txBody>
      </p:sp>
      <p:sp>
        <p:nvSpPr>
          <p:cNvPr id="3" name="TextBox 2">
            <a:extLst>
              <a:ext uri="{FF2B5EF4-FFF2-40B4-BE49-F238E27FC236}">
                <a16:creationId xmlns:a16="http://schemas.microsoft.com/office/drawing/2014/main" id="{2B8118B5-778F-4663-BBD9-04647F459494}"/>
              </a:ext>
            </a:extLst>
          </p:cNvPr>
          <p:cNvSpPr txBox="1"/>
          <p:nvPr/>
        </p:nvSpPr>
        <p:spPr>
          <a:xfrm>
            <a:off x="3008244" y="4399722"/>
            <a:ext cx="7381460" cy="1200329"/>
          </a:xfrm>
          <a:prstGeom prst="rect">
            <a:avLst/>
          </a:prstGeom>
          <a:noFill/>
        </p:spPr>
        <p:txBody>
          <a:bodyPr wrap="square" rtlCol="0">
            <a:spAutoFit/>
          </a:bodyPr>
          <a:lstStyle/>
          <a:p>
            <a:r>
              <a:rPr lang="en-US" dirty="0"/>
              <a:t>Final Model:</a:t>
            </a:r>
            <a:endParaRPr lang="en-UG" dirty="0"/>
          </a:p>
          <a:p>
            <a:r>
              <a:rPr lang="en-US" dirty="0"/>
              <a:t>Based on our final model model’s R squared value is 0.8373. It’s a good fitted model. The assumptions of multiple linear regression are satisfied here.</a:t>
            </a:r>
            <a:endParaRPr lang="en-UG" dirty="0"/>
          </a:p>
        </p:txBody>
      </p:sp>
    </p:spTree>
    <p:extLst>
      <p:ext uri="{BB962C8B-B14F-4D97-AF65-F5344CB8AC3E}">
        <p14:creationId xmlns:p14="http://schemas.microsoft.com/office/powerpoint/2010/main" val="245213522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grpId="0" nodeType="clickEffect">
                                  <p:stCondLst>
                                    <p:cond delay="0"/>
                                  </p:stCondLst>
                                  <p:childTnLst>
                                    <p:animEffect transition="out" filter="wheel(1)">
                                      <p:cBhvr>
                                        <p:cTn id="6" dur="2000"/>
                                        <p:tgtEl>
                                          <p:spTgt spid="2"/>
                                        </p:tgtEl>
                                      </p:cBhvr>
                                    </p:animEffect>
                                    <p:set>
                                      <p:cBhvr>
                                        <p:cTn id="7" dur="1" fill="hold">
                                          <p:stCondLst>
                                            <p:cond delay="19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7" presetClass="emph" presetSubtype="0" fill="remove" grpId="0" nodeType="clickEffect">
                                  <p:stCondLst>
                                    <p:cond delay="0"/>
                                  </p:stCondLst>
                                  <p:childTnLst>
                                    <p:animClr clrSpc="rgb" dir="cw">
                                      <p:cBhvr override="childStyle">
                                        <p:cTn id="11" dur="250" autoRev="1" fill="remove"/>
                                        <p:tgtEl>
                                          <p:spTgt spid="3"/>
                                        </p:tgtEl>
                                        <p:attrNameLst>
                                          <p:attrName>style.color</p:attrName>
                                        </p:attrNameLst>
                                      </p:cBhvr>
                                      <p:to>
                                        <a:schemeClr val="bg1"/>
                                      </p:to>
                                    </p:animClr>
                                    <p:animClr clrSpc="rgb" dir="cw">
                                      <p:cBhvr>
                                        <p:cTn id="12" dur="250" autoRev="1" fill="remove"/>
                                        <p:tgtEl>
                                          <p:spTgt spid="3"/>
                                        </p:tgtEl>
                                        <p:attrNameLst>
                                          <p:attrName>fillcolor</p:attrName>
                                        </p:attrNameLst>
                                      </p:cBhvr>
                                      <p:to>
                                        <a:schemeClr val="bg1"/>
                                      </p:to>
                                    </p:animClr>
                                    <p:set>
                                      <p:cBhvr>
                                        <p:cTn id="13" dur="250" autoRev="1" fill="remove"/>
                                        <p:tgtEl>
                                          <p:spTgt spid="3"/>
                                        </p:tgtEl>
                                        <p:attrNameLst>
                                          <p:attrName>fill.type</p:attrName>
                                        </p:attrNameLst>
                                      </p:cBhvr>
                                      <p:to>
                                        <p:strVal val="solid"/>
                                      </p:to>
                                    </p:set>
                                    <p:set>
                                      <p:cBhvr>
                                        <p:cTn id="14" dur="250" autoRev="1" fill="remove"/>
                                        <p:tgtEl>
                                          <p:spTgt spid="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BB9C5C-39BA-4418-A7BB-480CB6EA3C04}"/>
              </a:ext>
            </a:extLst>
          </p:cNvPr>
          <p:cNvSpPr txBox="1"/>
          <p:nvPr/>
        </p:nvSpPr>
        <p:spPr>
          <a:xfrm>
            <a:off x="3844078" y="530087"/>
            <a:ext cx="3366052" cy="400110"/>
          </a:xfrm>
          <a:prstGeom prst="rect">
            <a:avLst/>
          </a:prstGeom>
          <a:noFill/>
        </p:spPr>
        <p:txBody>
          <a:bodyPr wrap="square" rtlCol="0">
            <a:spAutoFit/>
          </a:bodyPr>
          <a:lstStyle/>
          <a:p>
            <a:pPr algn="ctr"/>
            <a:r>
              <a:rPr lang="en-US" sz="2000" dirty="0">
                <a:latin typeface="Algerian" panose="04020705040A02060702" pitchFamily="82" charset="0"/>
              </a:rPr>
              <a:t>Our Final model</a:t>
            </a:r>
            <a:endParaRPr lang="en-UG" sz="2000" dirty="0">
              <a:latin typeface="Algerian" panose="04020705040A02060702" pitchFamily="82"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95FBD29-FCC4-4508-9AB0-C73B7436D166}"/>
                  </a:ext>
                </a:extLst>
              </p:cNvPr>
              <p:cNvSpPr txBox="1"/>
              <p:nvPr/>
            </p:nvSpPr>
            <p:spPr>
              <a:xfrm>
                <a:off x="2220686" y="837179"/>
                <a:ext cx="9462052" cy="5857566"/>
              </a:xfrm>
              <a:prstGeom prst="rect">
                <a:avLst/>
              </a:prstGeom>
              <a:noFill/>
            </p:spPr>
            <p:txBody>
              <a:bodyPr wrap="square" rtlCol="0">
                <a:spAutoFit/>
              </a:bodyPr>
              <a:lstStyle/>
              <a:p>
                <a:r>
                  <a:rPr lang="en-US" b="1" dirty="0"/>
                  <a:t>Our Final model</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𝑆𝑎𝑙𝑒𝑃𝑟𝑖𝑐</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𝑖</m:t>
                          </m:r>
                        </m:sub>
                      </m:sSub>
                      <m:r>
                        <a:rPr lang="en-US" i="1">
                          <a:latin typeface="Cambria Math" panose="02040503050406030204" pitchFamily="18" charset="0"/>
                        </a:rPr>
                        <m:t>=−68655.8503−159.8789237∗</m:t>
                      </m:r>
                      <m:r>
                        <a:rPr lang="en-US" i="1">
                          <a:latin typeface="Cambria Math" panose="02040503050406030204" pitchFamily="18" charset="0"/>
                        </a:rPr>
                        <m:t>𝑀𝑆𝑆𝑢𝑏𝐶𝑙𝑎𝑠</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sub>
                      </m:sSub>
                      <m:r>
                        <a:rPr lang="en-US" i="1">
                          <a:latin typeface="Cambria Math" panose="02040503050406030204" pitchFamily="18" charset="0"/>
                        </a:rPr>
                        <m:t>−2503.0986100∗</m:t>
                      </m:r>
                      <m:r>
                        <a:rPr lang="en-US" i="1">
                          <a:latin typeface="Cambria Math" panose="02040503050406030204" pitchFamily="18" charset="0"/>
                        </a:rPr>
                        <m:t>𝑀𝑆𝑍𝑜𝑛𝑖𝑛</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+0.3814427∗</m:t>
                      </m:r>
                      <m:r>
                        <a:rPr lang="en-US" i="1">
                          <a:latin typeface="Cambria Math" panose="02040503050406030204" pitchFamily="18" charset="0"/>
                        </a:rPr>
                        <m:t>𝐿𝑜𝑡𝐴𝑟𝑒</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r>
                        <a:rPr lang="en-US" i="1">
                          <a:latin typeface="Cambria Math" panose="02040503050406030204" pitchFamily="18" charset="0"/>
                        </a:rPr>
                        <m:t>+40806.0476399∗</m:t>
                      </m:r>
                      <m:r>
                        <a:rPr lang="en-US" i="1">
                          <a:latin typeface="Cambria Math" panose="02040503050406030204" pitchFamily="18" charset="0"/>
                        </a:rPr>
                        <m:t>𝑆𝑡𝑟𝑒𝑒</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r>
                        <a:rPr lang="en-US" i="1">
                          <a:latin typeface="Cambria Math" panose="02040503050406030204" pitchFamily="18" charset="0"/>
                        </a:rPr>
                        <m:t>−1310.5265783∗</m:t>
                      </m:r>
                      <m:r>
                        <a:rPr lang="en-US" i="1">
                          <a:latin typeface="Cambria Math" panose="02040503050406030204" pitchFamily="18" charset="0"/>
                        </a:rPr>
                        <m:t>𝐿𝑜𝑡𝑆h𝑎𝑝</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𝑖</m:t>
                          </m:r>
                        </m:sub>
                      </m:sSub>
                      <m:r>
                        <a:rPr lang="en-US" i="1">
                          <a:latin typeface="Cambria Math" panose="02040503050406030204" pitchFamily="18" charset="0"/>
                        </a:rPr>
                        <m:t>+3914.9209353∗</m:t>
                      </m:r>
                      <m:r>
                        <a:rPr lang="en-US" i="1">
                          <a:latin typeface="Cambria Math" panose="02040503050406030204" pitchFamily="18" charset="0"/>
                        </a:rPr>
                        <m:t>𝐿𝑎𝑛𝑑𝐶𝑜𝑛𝑡𝑜𝑢</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r>
                        <a:rPr lang="en-US" i="1">
                          <a:latin typeface="Cambria Math" panose="02040503050406030204" pitchFamily="18" charset="0"/>
                        </a:rPr>
                        <m:t>+6115.5393877∗</m:t>
                      </m:r>
                      <m:r>
                        <a:rPr lang="en-US" i="1">
                          <a:latin typeface="Cambria Math" panose="02040503050406030204" pitchFamily="18" charset="0"/>
                        </a:rPr>
                        <m:t>𝐿𝑎𝑛𝑑𝑆𝑙𝑜𝑝</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𝑖</m:t>
                          </m:r>
                        </m:sub>
                      </m:sSub>
                      <m:r>
                        <a:rPr lang="en-US" i="1">
                          <a:latin typeface="Cambria Math" panose="02040503050406030204" pitchFamily="18" charset="0"/>
                        </a:rPr>
                        <m:t>−7336.6649714∗</m:t>
                      </m:r>
                      <m:r>
                        <a:rPr lang="en-US" i="1">
                          <a:latin typeface="Cambria Math" panose="02040503050406030204" pitchFamily="18" charset="0"/>
                        </a:rPr>
                        <m:t>𝐶𝑜𝑛𝑑𝑖𝑡𝑖𝑜𝑛</m:t>
                      </m:r>
                      <m:sSub>
                        <m:sSubPr>
                          <m:ctrlPr>
                            <a:rPr lang="en-US" i="1">
                              <a:latin typeface="Cambria Math" panose="02040503050406030204" pitchFamily="18" charset="0"/>
                            </a:rPr>
                          </m:ctrlPr>
                        </m:sSubPr>
                        <m:e>
                          <m:r>
                            <a:rPr lang="en-US" i="1">
                              <a:latin typeface="Cambria Math" panose="02040503050406030204" pitchFamily="18" charset="0"/>
                            </a:rPr>
                            <m:t>2</m:t>
                          </m:r>
                        </m:e>
                        <m:sub>
                          <m:r>
                            <a:rPr lang="en-US" i="1">
                              <a:latin typeface="Cambria Math" panose="02040503050406030204" pitchFamily="18" charset="0"/>
                            </a:rPr>
                            <m:t>𝑖</m:t>
                          </m:r>
                        </m:sub>
                      </m:sSub>
                      <m:r>
                        <a:rPr lang="en-US" i="1">
                          <a:latin typeface="Cambria Math" panose="02040503050406030204" pitchFamily="18" charset="0"/>
                        </a:rPr>
                        <m:t>−1224.6139620∗</m:t>
                      </m:r>
                      <m:r>
                        <a:rPr lang="en-US" i="1">
                          <a:latin typeface="Cambria Math" panose="02040503050406030204" pitchFamily="18" charset="0"/>
                        </a:rPr>
                        <m:t>𝐻𝑜𝑢𝑠𝑒𝑆𝑡𝑦𝑙</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𝑖</m:t>
                          </m:r>
                        </m:sub>
                      </m:sSub>
                      <m:r>
                        <a:rPr lang="en-US" i="1">
                          <a:latin typeface="Cambria Math" panose="02040503050406030204" pitchFamily="18" charset="0"/>
                        </a:rPr>
                        <m:t>+12959.5730624∗</m:t>
                      </m:r>
                      <m:r>
                        <a:rPr lang="en-US" i="1">
                          <a:latin typeface="Cambria Math" panose="02040503050406030204" pitchFamily="18" charset="0"/>
                        </a:rPr>
                        <m:t>𝑂𝑣𝑒𝑟𝑎𝑙𝑙𝑄𝑢𝑎</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sub>
                      </m:sSub>
                      <m:r>
                        <a:rPr lang="en-US" i="1">
                          <a:latin typeface="Cambria Math" panose="02040503050406030204" pitchFamily="18" charset="0"/>
                        </a:rPr>
                        <m:t>+4247.8548222∗</m:t>
                      </m:r>
                      <m:r>
                        <a:rPr lang="en-US" i="1">
                          <a:latin typeface="Cambria Math" panose="02040503050406030204" pitchFamily="18" charset="0"/>
                        </a:rPr>
                        <m:t>𝑂𝑣𝑒𝑟𝑎𝑙𝑙𝐶𝑜𝑛</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r>
                        <a:rPr lang="en-US" i="1">
                          <a:latin typeface="Cambria Math" panose="02040503050406030204" pitchFamily="18" charset="0"/>
                        </a:rPr>
                        <m:t>+2632.4405086∗</m:t>
                      </m:r>
                      <m:r>
                        <a:rPr lang="en-US" i="1">
                          <a:latin typeface="Cambria Math" panose="02040503050406030204" pitchFamily="18" charset="0"/>
                        </a:rPr>
                        <m:t>𝑅𝑜𝑜𝑓𝑆𝑡𝑦𝑙</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𝑖</m:t>
                          </m:r>
                        </m:sub>
                      </m:sSub>
                      <m:r>
                        <a:rPr lang="en-US" i="1">
                          <a:latin typeface="Cambria Math" panose="02040503050406030204" pitchFamily="18" charset="0"/>
                        </a:rPr>
                        <m:t>+4131.9524015∗</m:t>
                      </m:r>
                      <m:r>
                        <a:rPr lang="en-US" i="1">
                          <a:latin typeface="Cambria Math" panose="02040503050406030204" pitchFamily="18" charset="0"/>
                        </a:rPr>
                        <m:t>𝑅𝑜𝑜𝑓𝑀𝑎𝑡</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sub>
                      </m:sSub>
                      <m:r>
                        <a:rPr lang="en-US" i="1">
                          <a:latin typeface="Cambria Math" panose="02040503050406030204" pitchFamily="18" charset="0"/>
                        </a:rPr>
                        <m:t>−614.3119175∗</m:t>
                      </m:r>
                      <m:r>
                        <a:rPr lang="en-US" i="1">
                          <a:latin typeface="Cambria Math" panose="02040503050406030204" pitchFamily="18" charset="0"/>
                        </a:rPr>
                        <m:t>𝐸𝑥𝑡𝑒𝑟𝑖𝑜𝑟</m:t>
                      </m:r>
                      <m:r>
                        <a:rPr lang="en-US" i="1">
                          <a:latin typeface="Cambria Math" panose="02040503050406030204" pitchFamily="18" charset="0"/>
                        </a:rPr>
                        <m:t>1</m:t>
                      </m:r>
                      <m:r>
                        <a:rPr lang="en-US" i="1">
                          <a:latin typeface="Cambria Math" panose="02040503050406030204" pitchFamily="18" charset="0"/>
                        </a:rPr>
                        <m:t>𝑠</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r>
                        <a:rPr lang="en-US" i="1">
                          <a:latin typeface="Cambria Math" panose="02040503050406030204" pitchFamily="18" charset="0"/>
                        </a:rPr>
                        <m:t>+4335.1775745∗</m:t>
                      </m:r>
                      <m:r>
                        <a:rPr lang="en-US" i="1">
                          <a:latin typeface="Cambria Math" panose="02040503050406030204" pitchFamily="18" charset="0"/>
                        </a:rPr>
                        <m:t>𝑀𝑎𝑠𝑉𝑛𝑟𝑇𝑦𝑝</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𝑖</m:t>
                          </m:r>
                        </m:sub>
                      </m:sSub>
                      <m:r>
                        <a:rPr lang="en-US" i="1">
                          <a:latin typeface="Cambria Math" panose="02040503050406030204" pitchFamily="18" charset="0"/>
                        </a:rPr>
                        <m:t>+30.2912∗</m:t>
                      </m:r>
                      <m:r>
                        <a:rPr lang="en-US" i="1">
                          <a:latin typeface="Cambria Math" panose="02040503050406030204" pitchFamily="18" charset="0"/>
                        </a:rPr>
                        <m:t>𝑀𝑎𝑠𝑉𝑛𝑟𝐴𝑟𝑒</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r>
                        <a:rPr lang="en-US" i="1">
                          <a:latin typeface="Cambria Math" panose="02040503050406030204" pitchFamily="18" charset="0"/>
                        </a:rPr>
                        <m:t>−8542.1790∗</m:t>
                      </m:r>
                      <m:r>
                        <a:rPr lang="en-US" i="1">
                          <a:latin typeface="Cambria Math" panose="02040503050406030204" pitchFamily="18" charset="0"/>
                        </a:rPr>
                        <m:t>𝐸𝑥𝑡𝑒𝑟𝑄𝑢𝑎</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sub>
                      </m:sSub>
                      <m:r>
                        <a:rPr lang="en-US" i="1">
                          <a:latin typeface="Cambria Math" panose="02040503050406030204" pitchFamily="18" charset="0"/>
                        </a:rPr>
                        <m:t>−8542.1790∗</m:t>
                      </m:r>
                      <m:r>
                        <a:rPr lang="en-US" i="1">
                          <a:latin typeface="Cambria Math" panose="02040503050406030204" pitchFamily="18" charset="0"/>
                        </a:rPr>
                        <m:t>𝐹𝑜𝑢𝑛𝑑𝑎𝑡𝑖𝑜</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𝐵𝑠𝑚𝑡𝑄𝑢𝑎</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sub>
                      </m:sSub>
                      <m:r>
                        <a:rPr lang="en-US" i="1">
                          <a:latin typeface="Cambria Math" panose="02040503050406030204" pitchFamily="18" charset="0"/>
                        </a:rPr>
                        <m:t>+3202.5638∗</m:t>
                      </m:r>
                      <m:r>
                        <a:rPr lang="en-US" i="1">
                          <a:latin typeface="Cambria Math" panose="02040503050406030204" pitchFamily="18" charset="0"/>
                        </a:rPr>
                        <m:t>𝐵𝑠𝑚𝑡𝐶𝑜𝑛</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r>
                        <a:rPr lang="en-US" i="1">
                          <a:latin typeface="Cambria Math" panose="02040503050406030204" pitchFamily="18" charset="0"/>
                        </a:rPr>
                        <m:t>−3678.7800∗</m:t>
                      </m:r>
                      <m:r>
                        <a:rPr lang="en-US" i="1">
                          <a:latin typeface="Cambria Math" panose="02040503050406030204" pitchFamily="18" charset="0"/>
                        </a:rPr>
                        <m:t>𝐵𝑠𝑚𝑡𝐸𝑥𝑝𝑜𝑠𝑢𝑟</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𝑖</m:t>
                          </m:r>
                        </m:sub>
                      </m:sSub>
                      <m:r>
                        <a:rPr lang="en-US" i="1">
                          <a:latin typeface="Cambria Math" panose="02040503050406030204" pitchFamily="18" charset="0"/>
                        </a:rPr>
                        <m:t>−1168.7326∗</m:t>
                      </m:r>
                      <m:r>
                        <a:rPr lang="en-US" i="1">
                          <a:latin typeface="Cambria Math" panose="02040503050406030204" pitchFamily="18" charset="0"/>
                        </a:rPr>
                        <m:t>𝐵𝑠𝑚𝑡𝐹𝑖𝑛𝑇𝑦𝑝𝑒</m:t>
                      </m:r>
                      <m:sSub>
                        <m:sSubPr>
                          <m:ctrlPr>
                            <a:rPr lang="en-US" i="1">
                              <a:latin typeface="Cambria Math" panose="02040503050406030204" pitchFamily="18" charset="0"/>
                            </a:rPr>
                          </m:ctrlPr>
                        </m:sSubPr>
                        <m:e>
                          <m:r>
                            <a:rPr lang="en-US" i="1">
                              <a:latin typeface="Cambria Math" panose="02040503050406030204" pitchFamily="18" charset="0"/>
                            </a:rPr>
                            <m:t>1</m:t>
                          </m:r>
                        </m:e>
                        <m:sub>
                          <m:r>
                            <a:rPr lang="en-US" i="1">
                              <a:latin typeface="Cambria Math" panose="02040503050406030204" pitchFamily="18" charset="0"/>
                            </a:rPr>
                            <m:t>𝑖</m:t>
                          </m:r>
                        </m:sub>
                      </m:sSub>
                      <m:r>
                        <a:rPr lang="en-US" i="1">
                          <a:latin typeface="Cambria Math" panose="02040503050406030204" pitchFamily="18" charset="0"/>
                        </a:rPr>
                        <m:t>+5.8341∗</m:t>
                      </m:r>
                      <m:r>
                        <a:rPr lang="en-US" i="1">
                          <a:latin typeface="Cambria Math" panose="02040503050406030204" pitchFamily="18" charset="0"/>
                        </a:rPr>
                        <m:t>𝐵𝑠𝑚𝑡𝐹𝑖𝑛𝑆𝐹</m:t>
                      </m:r>
                      <m:sSub>
                        <m:sSubPr>
                          <m:ctrlPr>
                            <a:rPr lang="en-US" i="1">
                              <a:latin typeface="Cambria Math" panose="02040503050406030204" pitchFamily="18" charset="0"/>
                            </a:rPr>
                          </m:ctrlPr>
                        </m:sSubPr>
                        <m:e>
                          <m:r>
                            <a:rPr lang="en-US" i="1">
                              <a:latin typeface="Cambria Math" panose="02040503050406030204" pitchFamily="18" charset="0"/>
                            </a:rPr>
                            <m:t>1</m:t>
                          </m:r>
                        </m:e>
                        <m:sub>
                          <m:r>
                            <a:rPr lang="en-US" i="1">
                              <a:latin typeface="Cambria Math" panose="02040503050406030204" pitchFamily="18" charset="0"/>
                            </a:rPr>
                            <m:t>𝑖</m:t>
                          </m:r>
                        </m:sub>
                      </m:sSub>
                      <m:r>
                        <a:rPr lang="en-US" i="1">
                          <a:latin typeface="Cambria Math" panose="02040503050406030204" pitchFamily="18" charset="0"/>
                        </a:rPr>
                        <m:t>+45.5519∗1</m:t>
                      </m:r>
                      <m:r>
                        <a:rPr lang="en-US" i="1">
                          <a:latin typeface="Cambria Math" panose="02040503050406030204" pitchFamily="18" charset="0"/>
                        </a:rPr>
                        <m:t>𝑠𝑡𝐹𝑙𝑟𝑆</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𝑖</m:t>
                          </m:r>
                        </m:sub>
                      </m:sSub>
                      <m:r>
                        <a:rPr lang="en-US" i="1">
                          <a:latin typeface="Cambria Math" panose="02040503050406030204" pitchFamily="18" charset="0"/>
                        </a:rPr>
                        <m:t>+7523.9163∗2</m:t>
                      </m:r>
                      <m:r>
                        <a:rPr lang="en-US" i="1">
                          <a:latin typeface="Cambria Math" panose="02040503050406030204" pitchFamily="18" charset="0"/>
                        </a:rPr>
                        <m:t>𝑛𝑑𝐹𝑙𝑟𝑆</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𝐵𝑠𝑚𝑡𝐹𝑢𝑙𝑙𝐵𝑎𝑡</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r>
                        <a:rPr lang="en-US" i="1">
                          <a:latin typeface="Cambria Math" panose="02040503050406030204" pitchFamily="18" charset="0"/>
                        </a:rPr>
                        <m:t>+4197.5166∗</m:t>
                      </m:r>
                      <m:r>
                        <a:rPr lang="en-US" i="1">
                          <a:latin typeface="Cambria Math" panose="02040503050406030204" pitchFamily="18" charset="0"/>
                        </a:rPr>
                        <m:t>𝐹𝑢𝑙𝑙𝐵𝑎𝑡</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r>
                        <a:rPr lang="en-US" i="1">
                          <a:latin typeface="Cambria Math" panose="02040503050406030204" pitchFamily="18" charset="0"/>
                        </a:rPr>
                        <m:t>−4439.2566∗</m:t>
                      </m:r>
                      <m:r>
                        <a:rPr lang="en-US" i="1">
                          <a:latin typeface="Cambria Math" panose="02040503050406030204" pitchFamily="18" charset="0"/>
                        </a:rPr>
                        <m:t>𝐵𝑒𝑑𝑟𝑜𝑜𝑚𝐴𝑏𝑣𝐺</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r>
                        <a:rPr lang="en-US" i="1">
                          <a:latin typeface="Cambria Math" panose="02040503050406030204" pitchFamily="18" charset="0"/>
                        </a:rPr>
                        <m:t>+3456.5692∗</m:t>
                      </m:r>
                      <m:r>
                        <a:rPr lang="en-US" i="1">
                          <a:latin typeface="Cambria Math" panose="02040503050406030204" pitchFamily="18" charset="0"/>
                        </a:rPr>
                        <m:t>𝐾𝑖𝑡𝑐h𝑒𝑛𝐴𝑏𝑣𝐺</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sub>
                      </m:sSub>
                      <m:r>
                        <a:rPr lang="en-US" i="1">
                          <a:latin typeface="Cambria Math" panose="02040503050406030204" pitchFamily="18" charset="0"/>
                        </a:rPr>
                        <m:t>−8746.4950∗</m:t>
                      </m:r>
                      <m:r>
                        <a:rPr lang="en-US" i="1">
                          <a:latin typeface="Cambria Math" panose="02040503050406030204" pitchFamily="18" charset="0"/>
                        </a:rPr>
                        <m:t>𝐾𝑖𝑡𝑐h𝑒𝑛𝑄𝑢𝑎</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sub>
                      </m:sSub>
                      <m:r>
                        <a:rPr lang="en-US" i="1">
                          <a:latin typeface="Cambria Math" panose="02040503050406030204" pitchFamily="18" charset="0"/>
                        </a:rPr>
                        <m:t>+3456.5692∗</m:t>
                      </m:r>
                      <m:r>
                        <a:rPr lang="en-US" i="1">
                          <a:latin typeface="Cambria Math" panose="02040503050406030204" pitchFamily="18" charset="0"/>
                        </a:rPr>
                        <m:t>𝑇𝑜𝑡𝑅𝑚𝑠𝐴𝑏𝑣𝐺𝑟</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r>
                        <a:rPr lang="en-US" i="1">
                          <a:latin typeface="Cambria Math" panose="02040503050406030204" pitchFamily="18" charset="0"/>
                        </a:rPr>
                        <m:t>+3843.4812∗</m:t>
                      </m:r>
                      <m:r>
                        <a:rPr lang="en-US" i="1">
                          <a:latin typeface="Cambria Math" panose="02040503050406030204" pitchFamily="18" charset="0"/>
                        </a:rPr>
                        <m:t>𝐹𝑢𝑛𝑐𝑡𝑖𝑜𝑛𝑎</m:t>
                      </m:r>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i="1">
                              <a:latin typeface="Cambria Math" panose="02040503050406030204" pitchFamily="18" charset="0"/>
                            </a:rPr>
                            <m:t>𝑖</m:t>
                          </m:r>
                        </m:sub>
                      </m:sSub>
                      <m:r>
                        <a:rPr lang="en-US" i="1">
                          <a:latin typeface="Cambria Math" panose="02040503050406030204" pitchFamily="18" charset="0"/>
                        </a:rPr>
                        <m:t>+4035.7108∗</m:t>
                      </m:r>
                      <m:r>
                        <a:rPr lang="en-US" i="1">
                          <a:latin typeface="Cambria Math" panose="02040503050406030204" pitchFamily="18" charset="0"/>
                        </a:rPr>
                        <m:t>𝐹𝑖𝑟𝑒𝑝𝑙𝑎𝑐𝑒</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sub>
                      </m:sSub>
                      <m:r>
                        <a:rPr lang="en-US" i="1">
                          <a:latin typeface="Cambria Math" panose="02040503050406030204" pitchFamily="18" charset="0"/>
                        </a:rPr>
                        <m:t>+14425.7154∗</m:t>
                      </m:r>
                      <m:r>
                        <a:rPr lang="en-US" i="1">
                          <a:latin typeface="Cambria Math" panose="02040503050406030204" pitchFamily="18" charset="0"/>
                        </a:rPr>
                        <m:t>𝐺𝑎𝑟𝑎𝑔𝑒𝐶𝑎𝑟</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sub>
                      </m:sSub>
                      <m:r>
                        <a:rPr lang="en-US" i="1">
                          <a:latin typeface="Cambria Math" panose="02040503050406030204" pitchFamily="18" charset="0"/>
                        </a:rPr>
                        <m:t>+4949.3592∗</m:t>
                      </m:r>
                      <m:r>
                        <a:rPr lang="en-US" i="1">
                          <a:latin typeface="Cambria Math" panose="02040503050406030204" pitchFamily="18" charset="0"/>
                        </a:rPr>
                        <m:t>𝑃𝑎𝑣𝑒𝑑𝐷𝑟𝑖𝑣</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𝑖</m:t>
                          </m:r>
                        </m:sub>
                      </m:sSub>
                      <m:r>
                        <a:rPr lang="en-US" i="1">
                          <a:latin typeface="Cambria Math" panose="02040503050406030204" pitchFamily="18" charset="0"/>
                        </a:rPr>
                        <m:t>+18.4401∗</m:t>
                      </m:r>
                      <m:r>
                        <a:rPr lang="en-US" i="1">
                          <a:latin typeface="Cambria Math" panose="02040503050406030204" pitchFamily="18" charset="0"/>
                        </a:rPr>
                        <m:t>𝑊𝑜𝑜𝑑𝐷𝑒𝑐𝑘𝑆</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𝑖</m:t>
                          </m:r>
                        </m:sub>
                      </m:sSub>
                      <m:r>
                        <a:rPr lang="en-US" i="1">
                          <a:latin typeface="Cambria Math" panose="02040503050406030204" pitchFamily="18" charset="0"/>
                        </a:rPr>
                        <m:t>+41.4813∗</m:t>
                      </m:r>
                      <m:r>
                        <a:rPr lang="en-US" i="1">
                          <a:latin typeface="Cambria Math" panose="02040503050406030204" pitchFamily="18" charset="0"/>
                        </a:rPr>
                        <m:t>𝑆𝑐𝑟𝑒𝑒𝑛𝑃𝑜𝑟𝑐</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r>
                        <a:rPr lang="en-US" i="1">
                          <a:latin typeface="Cambria Math" panose="02040503050406030204" pitchFamily="18" charset="0"/>
                        </a:rPr>
                        <m:t>+2596.0989∗</m:t>
                      </m:r>
                      <m:r>
                        <a:rPr lang="en-US" i="1">
                          <a:latin typeface="Cambria Math" panose="02040503050406030204" pitchFamily="18" charset="0"/>
                        </a:rPr>
                        <m:t>𝑆𝑎𝑙𝑒𝐶𝑜𝑛𝑑𝑖𝑡𝑖𝑜</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oMath>
                  </m:oMathPara>
                </a14:m>
                <a:endParaRPr lang="en-US" dirty="0"/>
              </a:p>
              <a:p>
                <a:endParaRPr lang="en-US" dirty="0"/>
              </a:p>
              <a:p>
                <a:endParaRPr lang="en-US" dirty="0"/>
              </a:p>
              <a:p>
                <a:r>
                  <a:rPr lang="en-US" dirty="0"/>
                  <a:t>R squared values 0.8373 indicates that our model is a very good model. Our fitted multiple regression </a:t>
                </a:r>
                <a:r>
                  <a:rPr lang="en-US" sz="2000" dirty="0"/>
                  <a:t>model</a:t>
                </a:r>
                <a:r>
                  <a:rPr lang="en-US" dirty="0"/>
                  <a:t> is 83.73% accurate in predicting Sales price based on the dependent variables. Since the F tests p value less than 0.05 at 5% level of significance our model is a valid model.</a:t>
                </a:r>
                <a:endParaRPr lang="en-UG" dirty="0"/>
              </a:p>
            </p:txBody>
          </p:sp>
        </mc:Choice>
        <mc:Fallback xmlns="">
          <p:sp>
            <p:nvSpPr>
              <p:cNvPr id="3" name="TextBox 2">
                <a:extLst>
                  <a:ext uri="{FF2B5EF4-FFF2-40B4-BE49-F238E27FC236}">
                    <a16:creationId xmlns:a16="http://schemas.microsoft.com/office/drawing/2014/main" id="{795FBD29-FCC4-4508-9AB0-C73B7436D166}"/>
                  </a:ext>
                </a:extLst>
              </p:cNvPr>
              <p:cNvSpPr txBox="1">
                <a:spLocks noRot="1" noChangeAspect="1" noMove="1" noResize="1" noEditPoints="1" noAdjustHandles="1" noChangeArrowheads="1" noChangeShapeType="1" noTextEdit="1"/>
              </p:cNvSpPr>
              <p:nvPr/>
            </p:nvSpPr>
            <p:spPr>
              <a:xfrm>
                <a:off x="2220686" y="837179"/>
                <a:ext cx="9462052" cy="5857566"/>
              </a:xfrm>
              <a:prstGeom prst="rect">
                <a:avLst/>
              </a:prstGeom>
              <a:blipFill>
                <a:blip r:embed="rId2"/>
                <a:stretch>
                  <a:fillRect l="-536" t="-433" r="-1072" b="-649"/>
                </a:stretch>
              </a:blipFill>
            </p:spPr>
            <p:txBody>
              <a:bodyPr/>
              <a:lstStyle/>
              <a:p>
                <a:r>
                  <a:rPr lang="en-US">
                    <a:noFill/>
                  </a:rPr>
                  <a:t> </a:t>
                </a:r>
              </a:p>
            </p:txBody>
          </p:sp>
        </mc:Fallback>
      </mc:AlternateContent>
    </p:spTree>
    <p:extLst>
      <p:ext uri="{BB962C8B-B14F-4D97-AF65-F5344CB8AC3E}">
        <p14:creationId xmlns:p14="http://schemas.microsoft.com/office/powerpoint/2010/main" val="4131630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a:extLst>
              <a:ext uri="{FF2B5EF4-FFF2-40B4-BE49-F238E27FC236}">
                <a16:creationId xmlns:a16="http://schemas.microsoft.com/office/drawing/2014/main" id="{91CD0B81-8F8D-459A-AEB9-66CAC5F361BF}"/>
              </a:ext>
            </a:extLst>
          </p:cNvPr>
          <p:cNvPicPr/>
          <p:nvPr/>
        </p:nvPicPr>
        <p:blipFill>
          <a:blip r:embed="rId2"/>
          <a:stretch>
            <a:fillRect/>
          </a:stretch>
        </p:blipFill>
        <p:spPr bwMode="auto">
          <a:xfrm>
            <a:off x="3458817" y="547480"/>
            <a:ext cx="4619625" cy="3695700"/>
          </a:xfrm>
          <a:prstGeom prst="rect">
            <a:avLst/>
          </a:prstGeom>
          <a:noFill/>
          <a:ln w="9525">
            <a:noFill/>
            <a:headEnd/>
            <a:tailEnd/>
          </a:ln>
        </p:spPr>
      </p:pic>
      <p:sp>
        <p:nvSpPr>
          <p:cNvPr id="4" name="TextBox 3">
            <a:extLst>
              <a:ext uri="{FF2B5EF4-FFF2-40B4-BE49-F238E27FC236}">
                <a16:creationId xmlns:a16="http://schemas.microsoft.com/office/drawing/2014/main" id="{26EA9201-611D-49FF-A17D-C114985EF7C5}"/>
              </a:ext>
            </a:extLst>
          </p:cNvPr>
          <p:cNvSpPr txBox="1"/>
          <p:nvPr/>
        </p:nvSpPr>
        <p:spPr>
          <a:xfrm>
            <a:off x="3326295" y="4532244"/>
            <a:ext cx="7951305" cy="1200329"/>
          </a:xfrm>
          <a:prstGeom prst="rect">
            <a:avLst/>
          </a:prstGeom>
          <a:noFill/>
        </p:spPr>
        <p:txBody>
          <a:bodyPr wrap="square" rtlCol="0">
            <a:spAutoFit/>
          </a:bodyPr>
          <a:lstStyle/>
          <a:p>
            <a:r>
              <a:rPr lang="en-US" b="1" dirty="0"/>
              <a:t>From the residuals plot we can see that the assumptions of multiple regression model are satisfied. The residuals are approximately normally distributed. There is not </a:t>
            </a:r>
            <a:r>
              <a:rPr lang="en-US" b="1" dirty="0" err="1"/>
              <a:t>heteroscedacity</a:t>
            </a:r>
            <a:r>
              <a:rPr lang="en-US" b="1" dirty="0"/>
              <a:t> and pattern in the residuals. Do prediction</a:t>
            </a:r>
            <a:endParaRPr lang="en-UG" b="1" dirty="0"/>
          </a:p>
        </p:txBody>
      </p:sp>
    </p:spTree>
    <p:extLst>
      <p:ext uri="{BB962C8B-B14F-4D97-AF65-F5344CB8AC3E}">
        <p14:creationId xmlns:p14="http://schemas.microsoft.com/office/powerpoint/2010/main" val="278328976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0" nodeType="clickEffect">
                                  <p:stCondLst>
                                    <p:cond delay="0"/>
                                  </p:stCondLst>
                                  <p:childTnLst>
                                    <p:anim calcmode="lin" valueType="num">
                                      <p:cBhvr additive="base">
                                        <p:cTn id="11" dur="500"/>
                                        <p:tgtEl>
                                          <p:spTgt spid="4"/>
                                        </p:tgtEl>
                                        <p:attrNameLst>
                                          <p:attrName>ppt_x</p:attrName>
                                        </p:attrNameLst>
                                      </p:cBhvr>
                                      <p:tavLst>
                                        <p:tav tm="0">
                                          <p:val>
                                            <p:strVal val="ppt_x"/>
                                          </p:val>
                                        </p:tav>
                                        <p:tav tm="100000">
                                          <p:val>
                                            <p:strVal val="ppt_x"/>
                                          </p:val>
                                        </p:tav>
                                      </p:tavLst>
                                    </p:anim>
                                    <p:anim calcmode="lin" valueType="num">
                                      <p:cBhvr additive="base">
                                        <p:cTn id="12" dur="500"/>
                                        <p:tgtEl>
                                          <p:spTgt spid="4"/>
                                        </p:tgtEl>
                                        <p:attrNameLst>
                                          <p:attrName>ppt_y</p:attrName>
                                        </p:attrNameLst>
                                      </p:cBhvr>
                                      <p:tavLst>
                                        <p:tav tm="0">
                                          <p:val>
                                            <p:strVal val="ppt_y"/>
                                          </p:val>
                                        </p:tav>
                                        <p:tav tm="100000">
                                          <p:val>
                                            <p:strVal val="1+ppt_h/2"/>
                                          </p:val>
                                        </p:tav>
                                      </p:tavLst>
                                    </p:anim>
                                    <p:set>
                                      <p:cBhvr>
                                        <p:cTn id="1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65D54F-1666-4785-B55E-B24D61C7C00E}"/>
              </a:ext>
            </a:extLst>
          </p:cNvPr>
          <p:cNvSpPr txBox="1"/>
          <p:nvPr/>
        </p:nvSpPr>
        <p:spPr>
          <a:xfrm>
            <a:off x="838200" y="718457"/>
            <a:ext cx="10376452" cy="923330"/>
          </a:xfrm>
          <a:prstGeom prst="rect">
            <a:avLst/>
          </a:prstGeom>
          <a:noFill/>
        </p:spPr>
        <p:txBody>
          <a:bodyPr wrap="square" rtlCol="0">
            <a:spAutoFit/>
          </a:bodyPr>
          <a:lstStyle/>
          <a:p>
            <a:pPr algn="ctr"/>
            <a:r>
              <a:rPr lang="en-US" b="1" dirty="0"/>
              <a:t>5 points. Investigate whether P(X&gt;x and Y&gt;y)=P(X&gt;x)P(Y&gt;y) by building a table and evaluating the marginal and joint probabilities</a:t>
            </a:r>
          </a:p>
          <a:p>
            <a:pPr algn="ctr"/>
            <a:r>
              <a:rPr lang="en-US" b="1" dirty="0"/>
              <a:t>We’ve built the following marginal and joint probability table first</a:t>
            </a:r>
            <a:endParaRPr lang="en-UG" b="1" dirty="0"/>
          </a:p>
        </p:txBody>
      </p:sp>
      <p:graphicFrame>
        <p:nvGraphicFramePr>
          <p:cNvPr id="3" name="Table 2">
            <a:extLst>
              <a:ext uri="{FF2B5EF4-FFF2-40B4-BE49-F238E27FC236}">
                <a16:creationId xmlns:a16="http://schemas.microsoft.com/office/drawing/2014/main" id="{FFA7E647-2D3C-564C-A24B-A1454F714F26}"/>
              </a:ext>
            </a:extLst>
          </p:cNvPr>
          <p:cNvGraphicFramePr>
            <a:graphicFrameLocks noGrp="1"/>
          </p:cNvGraphicFramePr>
          <p:nvPr>
            <p:extLst>
              <p:ext uri="{D42A27DB-BD31-4B8C-83A1-F6EECF244321}">
                <p14:modId xmlns:p14="http://schemas.microsoft.com/office/powerpoint/2010/main" val="660667351"/>
              </p:ext>
            </p:extLst>
          </p:nvPr>
        </p:nvGraphicFramePr>
        <p:xfrm>
          <a:off x="838200" y="1641787"/>
          <a:ext cx="10515600" cy="2981740"/>
        </p:xfrm>
        <a:graphic>
          <a:graphicData uri="http://schemas.openxmlformats.org/drawingml/2006/table">
            <a:tbl>
              <a:tblPr firstRow="1" firstCol="1" lastRow="1" lastCol="1">
                <a:tableStyleId>{5C22544A-7EE6-4342-B048-85BDC9FD1C3A}</a:tableStyleId>
              </a:tblPr>
              <a:tblGrid>
                <a:gridCol w="2103120">
                  <a:extLst>
                    <a:ext uri="{9D8B030D-6E8A-4147-A177-3AD203B41FA5}">
                      <a16:colId xmlns:a16="http://schemas.microsoft.com/office/drawing/2014/main" val="1596649002"/>
                    </a:ext>
                  </a:extLst>
                </a:gridCol>
                <a:gridCol w="2103120">
                  <a:extLst>
                    <a:ext uri="{9D8B030D-6E8A-4147-A177-3AD203B41FA5}">
                      <a16:colId xmlns:a16="http://schemas.microsoft.com/office/drawing/2014/main" val="1197308883"/>
                    </a:ext>
                  </a:extLst>
                </a:gridCol>
                <a:gridCol w="2138238">
                  <a:extLst>
                    <a:ext uri="{9D8B030D-6E8A-4147-A177-3AD203B41FA5}">
                      <a16:colId xmlns:a16="http://schemas.microsoft.com/office/drawing/2014/main" val="551300270"/>
                    </a:ext>
                  </a:extLst>
                </a:gridCol>
                <a:gridCol w="2068002">
                  <a:extLst>
                    <a:ext uri="{9D8B030D-6E8A-4147-A177-3AD203B41FA5}">
                      <a16:colId xmlns:a16="http://schemas.microsoft.com/office/drawing/2014/main" val="246749800"/>
                    </a:ext>
                  </a:extLst>
                </a:gridCol>
                <a:gridCol w="2103120">
                  <a:extLst>
                    <a:ext uri="{9D8B030D-6E8A-4147-A177-3AD203B41FA5}">
                      <a16:colId xmlns:a16="http://schemas.microsoft.com/office/drawing/2014/main" val="3740272819"/>
                    </a:ext>
                  </a:extLst>
                </a:gridCol>
              </a:tblGrid>
              <a:tr h="596348">
                <a:tc>
                  <a:txBody>
                    <a:bodyPr/>
                    <a:lstStyle/>
                    <a:p>
                      <a:pPr>
                        <a:spcAft>
                          <a:spcPts val="1000"/>
                        </a:spcAft>
                      </a:pPr>
                      <a:r>
                        <a:rPr lang="en-US" sz="1600" dirty="0">
                          <a:effectLst/>
                        </a:rPr>
                        <a:t> </a:t>
                      </a:r>
                      <a:endParaRPr lang="en-UG" sz="1600" dirty="0">
                        <a:effectLst/>
                        <a:latin typeface="Cambria" panose="02040503050406030204" pitchFamily="18" charset="0"/>
                        <a:ea typeface="Cambria" panose="02040503050406030204" pitchFamily="18" charset="0"/>
                        <a:cs typeface="Vrinda" panose="020B0502040204020203" pitchFamily="34" charset="0"/>
                      </a:endParaRPr>
                    </a:p>
                  </a:txBody>
                  <a:tcPr marL="68580" marR="68580" marT="0" marB="0" anchor="b"/>
                </a:tc>
                <a:tc>
                  <a:txBody>
                    <a:bodyPr/>
                    <a:lstStyle/>
                    <a:p>
                      <a:pPr algn="r">
                        <a:spcBef>
                          <a:spcPts val="180"/>
                        </a:spcBef>
                        <a:spcAft>
                          <a:spcPts val="180"/>
                        </a:spcAft>
                      </a:pPr>
                      <a:r>
                        <a:rPr lang="en-US" sz="1600" dirty="0">
                          <a:effectLst/>
                        </a:rPr>
                        <a:t>Y&lt;y</a:t>
                      </a:r>
                      <a:endParaRPr lang="en-UG" sz="1600" dirty="0">
                        <a:effectLst/>
                        <a:latin typeface="Cambria" panose="02040503050406030204" pitchFamily="18" charset="0"/>
                        <a:ea typeface="Cambria" panose="02040503050406030204" pitchFamily="18" charset="0"/>
                        <a:cs typeface="Vrinda" panose="020B0502040204020203" pitchFamily="34" charset="0"/>
                      </a:endParaRPr>
                    </a:p>
                  </a:txBody>
                  <a:tcPr marL="68580" marR="68580" marT="0" marB="0" anchor="b"/>
                </a:tc>
                <a:tc>
                  <a:txBody>
                    <a:bodyPr/>
                    <a:lstStyle/>
                    <a:p>
                      <a:pPr algn="r">
                        <a:spcBef>
                          <a:spcPts val="180"/>
                        </a:spcBef>
                        <a:spcAft>
                          <a:spcPts val="180"/>
                        </a:spcAft>
                      </a:pPr>
                      <a:r>
                        <a:rPr lang="en-US" sz="1600" dirty="0">
                          <a:effectLst/>
                        </a:rPr>
                        <a:t>Y=y</a:t>
                      </a:r>
                      <a:endParaRPr lang="en-UG" sz="1600" dirty="0">
                        <a:effectLst/>
                        <a:latin typeface="Cambria" panose="02040503050406030204" pitchFamily="18" charset="0"/>
                        <a:ea typeface="Cambria" panose="02040503050406030204" pitchFamily="18" charset="0"/>
                        <a:cs typeface="Vrinda" panose="020B0502040204020203" pitchFamily="34" charset="0"/>
                      </a:endParaRPr>
                    </a:p>
                  </a:txBody>
                  <a:tcPr marL="68580" marR="68580" marT="0" marB="0" anchor="b"/>
                </a:tc>
                <a:tc>
                  <a:txBody>
                    <a:bodyPr/>
                    <a:lstStyle/>
                    <a:p>
                      <a:pPr algn="r">
                        <a:spcBef>
                          <a:spcPts val="180"/>
                        </a:spcBef>
                        <a:spcAft>
                          <a:spcPts val="180"/>
                        </a:spcAft>
                      </a:pPr>
                      <a:r>
                        <a:rPr lang="en-US" sz="1600" dirty="0">
                          <a:effectLst/>
                        </a:rPr>
                        <a:t>Y&gt;y</a:t>
                      </a:r>
                      <a:endParaRPr lang="en-UG" sz="1600" dirty="0">
                        <a:effectLst/>
                        <a:latin typeface="Cambria" panose="02040503050406030204" pitchFamily="18" charset="0"/>
                        <a:ea typeface="Cambria" panose="02040503050406030204" pitchFamily="18" charset="0"/>
                        <a:cs typeface="Vrinda" panose="020B0502040204020203" pitchFamily="34" charset="0"/>
                      </a:endParaRPr>
                    </a:p>
                  </a:txBody>
                  <a:tcPr marL="68580" marR="68580" marT="0" marB="0" anchor="b"/>
                </a:tc>
                <a:tc>
                  <a:txBody>
                    <a:bodyPr/>
                    <a:lstStyle/>
                    <a:p>
                      <a:pPr algn="r">
                        <a:spcBef>
                          <a:spcPts val="180"/>
                        </a:spcBef>
                        <a:spcAft>
                          <a:spcPts val="180"/>
                        </a:spcAft>
                      </a:pPr>
                      <a:r>
                        <a:rPr lang="en-US" sz="1600" dirty="0">
                          <a:effectLst/>
                        </a:rPr>
                        <a:t>Total</a:t>
                      </a:r>
                      <a:endParaRPr lang="en-UG" sz="1600" dirty="0">
                        <a:effectLst/>
                        <a:latin typeface="Cambria" panose="02040503050406030204" pitchFamily="18" charset="0"/>
                        <a:ea typeface="Cambria" panose="02040503050406030204" pitchFamily="18" charset="0"/>
                        <a:cs typeface="Vrinda" panose="020B0502040204020203" pitchFamily="34" charset="0"/>
                      </a:endParaRPr>
                    </a:p>
                  </a:txBody>
                  <a:tcPr marL="68580" marR="68580" marT="0" marB="0" anchor="b"/>
                </a:tc>
                <a:extLst>
                  <a:ext uri="{0D108BD9-81ED-4DB2-BD59-A6C34878D82A}">
                    <a16:rowId xmlns:a16="http://schemas.microsoft.com/office/drawing/2014/main" val="3405177397"/>
                  </a:ext>
                </a:extLst>
              </a:tr>
              <a:tr h="596348">
                <a:tc>
                  <a:txBody>
                    <a:bodyPr/>
                    <a:lstStyle/>
                    <a:p>
                      <a:pPr>
                        <a:spcBef>
                          <a:spcPts val="180"/>
                        </a:spcBef>
                        <a:spcAft>
                          <a:spcPts val="180"/>
                        </a:spcAft>
                      </a:pPr>
                      <a:r>
                        <a:rPr lang="en-US" sz="1600" dirty="0">
                          <a:effectLst/>
                        </a:rPr>
                        <a:t>X&lt;x</a:t>
                      </a:r>
                      <a:endParaRPr lang="en-UG" sz="1600" dirty="0">
                        <a:effectLst/>
                        <a:latin typeface="Cambria" panose="02040503050406030204" pitchFamily="18" charset="0"/>
                        <a:ea typeface="Cambria" panose="02040503050406030204" pitchFamily="18" charset="0"/>
                        <a:cs typeface="Vrinda" panose="020B0502040204020203" pitchFamily="34" charset="0"/>
                      </a:endParaRPr>
                    </a:p>
                  </a:txBody>
                  <a:tcPr marL="68580" marR="68580" marT="0" marB="0"/>
                </a:tc>
                <a:tc>
                  <a:txBody>
                    <a:bodyPr/>
                    <a:lstStyle/>
                    <a:p>
                      <a:pPr algn="r">
                        <a:spcBef>
                          <a:spcPts val="180"/>
                        </a:spcBef>
                        <a:spcAft>
                          <a:spcPts val="180"/>
                        </a:spcAft>
                      </a:pPr>
                      <a:r>
                        <a:rPr lang="en-US" sz="1600" b="1" dirty="0">
                          <a:solidFill>
                            <a:schemeClr val="bg1">
                              <a:lumMod val="85000"/>
                              <a:lumOff val="15000"/>
                            </a:schemeClr>
                          </a:solidFill>
                          <a:effectLst/>
                        </a:rPr>
                        <a:t>1254</a:t>
                      </a:r>
                      <a:endParaRPr lang="en-UG" sz="1600" b="1" dirty="0">
                        <a:solidFill>
                          <a:schemeClr val="bg1">
                            <a:lumMod val="85000"/>
                            <a:lumOff val="15000"/>
                          </a:schemeClr>
                        </a:solidFill>
                        <a:effectLst/>
                        <a:latin typeface="Cambria" panose="02040503050406030204" pitchFamily="18" charset="0"/>
                        <a:ea typeface="Cambria" panose="02040503050406030204" pitchFamily="18" charset="0"/>
                        <a:cs typeface="Vrinda" panose="020B0502040204020203" pitchFamily="34" charset="0"/>
                      </a:endParaRPr>
                    </a:p>
                  </a:txBody>
                  <a:tcPr marL="68580" marR="68580" marT="0" marB="0"/>
                </a:tc>
                <a:tc>
                  <a:txBody>
                    <a:bodyPr/>
                    <a:lstStyle/>
                    <a:p>
                      <a:pPr algn="r">
                        <a:spcBef>
                          <a:spcPts val="180"/>
                        </a:spcBef>
                        <a:spcAft>
                          <a:spcPts val="180"/>
                        </a:spcAft>
                      </a:pPr>
                      <a:r>
                        <a:rPr lang="en-US" sz="1600" b="1" dirty="0">
                          <a:solidFill>
                            <a:schemeClr val="bg1">
                              <a:lumMod val="85000"/>
                              <a:lumOff val="15000"/>
                            </a:schemeClr>
                          </a:solidFill>
                          <a:effectLst/>
                        </a:rPr>
                        <a:t>0</a:t>
                      </a:r>
                      <a:endParaRPr lang="en-UG" sz="1600" b="1" dirty="0">
                        <a:solidFill>
                          <a:schemeClr val="bg1">
                            <a:lumMod val="85000"/>
                            <a:lumOff val="15000"/>
                          </a:schemeClr>
                        </a:solidFill>
                        <a:effectLst/>
                        <a:latin typeface="Cambria" panose="02040503050406030204" pitchFamily="18" charset="0"/>
                        <a:ea typeface="Cambria" panose="02040503050406030204" pitchFamily="18" charset="0"/>
                        <a:cs typeface="Vrinda" panose="020B0502040204020203" pitchFamily="34" charset="0"/>
                      </a:endParaRPr>
                    </a:p>
                  </a:txBody>
                  <a:tcPr marL="68580" marR="68580" marT="0" marB="0"/>
                </a:tc>
                <a:tc>
                  <a:txBody>
                    <a:bodyPr/>
                    <a:lstStyle/>
                    <a:p>
                      <a:pPr algn="r">
                        <a:spcBef>
                          <a:spcPts val="180"/>
                        </a:spcBef>
                        <a:spcAft>
                          <a:spcPts val="180"/>
                        </a:spcAft>
                      </a:pPr>
                      <a:r>
                        <a:rPr lang="en-US" sz="1600" b="1">
                          <a:solidFill>
                            <a:schemeClr val="bg1">
                              <a:lumMod val="85000"/>
                              <a:lumOff val="15000"/>
                            </a:schemeClr>
                          </a:solidFill>
                          <a:effectLst/>
                        </a:rPr>
                        <a:t>3746</a:t>
                      </a:r>
                      <a:endParaRPr lang="en-UG" sz="1600" b="1">
                        <a:solidFill>
                          <a:schemeClr val="bg1">
                            <a:lumMod val="85000"/>
                            <a:lumOff val="15000"/>
                          </a:schemeClr>
                        </a:solidFill>
                        <a:effectLst/>
                        <a:latin typeface="Cambria" panose="02040503050406030204" pitchFamily="18" charset="0"/>
                        <a:ea typeface="Cambria" panose="02040503050406030204" pitchFamily="18" charset="0"/>
                        <a:cs typeface="Vrinda" panose="020B0502040204020203" pitchFamily="34" charset="0"/>
                      </a:endParaRPr>
                    </a:p>
                  </a:txBody>
                  <a:tcPr marL="68580" marR="68580" marT="0" marB="0"/>
                </a:tc>
                <a:tc>
                  <a:txBody>
                    <a:bodyPr/>
                    <a:lstStyle/>
                    <a:p>
                      <a:pPr algn="r">
                        <a:spcBef>
                          <a:spcPts val="180"/>
                        </a:spcBef>
                        <a:spcAft>
                          <a:spcPts val="180"/>
                        </a:spcAft>
                      </a:pPr>
                      <a:r>
                        <a:rPr lang="en-US" sz="1600" dirty="0">
                          <a:effectLst/>
                        </a:rPr>
                        <a:t>5000</a:t>
                      </a:r>
                      <a:endParaRPr lang="en-UG" sz="1600" dirty="0">
                        <a:effectLst/>
                        <a:latin typeface="Cambria" panose="02040503050406030204" pitchFamily="18" charset="0"/>
                        <a:ea typeface="Cambria" panose="02040503050406030204" pitchFamily="18" charset="0"/>
                        <a:cs typeface="Vrinda" panose="020B0502040204020203" pitchFamily="34" charset="0"/>
                      </a:endParaRPr>
                    </a:p>
                  </a:txBody>
                  <a:tcPr marL="68580" marR="68580" marT="0" marB="0"/>
                </a:tc>
                <a:extLst>
                  <a:ext uri="{0D108BD9-81ED-4DB2-BD59-A6C34878D82A}">
                    <a16:rowId xmlns:a16="http://schemas.microsoft.com/office/drawing/2014/main" val="4184884090"/>
                  </a:ext>
                </a:extLst>
              </a:tr>
              <a:tr h="596348">
                <a:tc>
                  <a:txBody>
                    <a:bodyPr/>
                    <a:lstStyle/>
                    <a:p>
                      <a:pPr>
                        <a:spcBef>
                          <a:spcPts val="180"/>
                        </a:spcBef>
                        <a:spcAft>
                          <a:spcPts val="180"/>
                        </a:spcAft>
                      </a:pPr>
                      <a:r>
                        <a:rPr lang="en-US" sz="1600" dirty="0">
                          <a:effectLst/>
                        </a:rPr>
                        <a:t>X=x</a:t>
                      </a:r>
                      <a:endParaRPr lang="en-UG" sz="1600" dirty="0">
                        <a:effectLst/>
                        <a:latin typeface="Cambria" panose="02040503050406030204" pitchFamily="18" charset="0"/>
                        <a:ea typeface="Cambria" panose="02040503050406030204" pitchFamily="18" charset="0"/>
                        <a:cs typeface="Vrinda" panose="020B0502040204020203" pitchFamily="34" charset="0"/>
                      </a:endParaRPr>
                    </a:p>
                  </a:txBody>
                  <a:tcPr marL="68580" marR="68580" marT="0" marB="0"/>
                </a:tc>
                <a:tc>
                  <a:txBody>
                    <a:bodyPr/>
                    <a:lstStyle/>
                    <a:p>
                      <a:pPr algn="r">
                        <a:spcBef>
                          <a:spcPts val="180"/>
                        </a:spcBef>
                        <a:spcAft>
                          <a:spcPts val="180"/>
                        </a:spcAft>
                      </a:pPr>
                      <a:r>
                        <a:rPr lang="en-US" sz="1600" b="1" dirty="0">
                          <a:solidFill>
                            <a:schemeClr val="bg1">
                              <a:lumMod val="85000"/>
                              <a:lumOff val="15000"/>
                            </a:schemeClr>
                          </a:solidFill>
                          <a:effectLst/>
                        </a:rPr>
                        <a:t>0</a:t>
                      </a:r>
                      <a:endParaRPr lang="en-UG" sz="1600" b="1" dirty="0">
                        <a:solidFill>
                          <a:schemeClr val="bg1">
                            <a:lumMod val="85000"/>
                            <a:lumOff val="15000"/>
                          </a:schemeClr>
                        </a:solidFill>
                        <a:effectLst/>
                        <a:latin typeface="Cambria" panose="02040503050406030204" pitchFamily="18" charset="0"/>
                        <a:ea typeface="Cambria" panose="02040503050406030204" pitchFamily="18" charset="0"/>
                        <a:cs typeface="Vrinda" panose="020B0502040204020203" pitchFamily="34" charset="0"/>
                      </a:endParaRPr>
                    </a:p>
                  </a:txBody>
                  <a:tcPr marL="68580" marR="68580" marT="0" marB="0"/>
                </a:tc>
                <a:tc>
                  <a:txBody>
                    <a:bodyPr/>
                    <a:lstStyle/>
                    <a:p>
                      <a:pPr algn="r">
                        <a:spcBef>
                          <a:spcPts val="180"/>
                        </a:spcBef>
                        <a:spcAft>
                          <a:spcPts val="180"/>
                        </a:spcAft>
                      </a:pPr>
                      <a:r>
                        <a:rPr lang="en-US" sz="1600" b="1" dirty="0">
                          <a:solidFill>
                            <a:schemeClr val="bg1">
                              <a:lumMod val="85000"/>
                              <a:lumOff val="15000"/>
                            </a:schemeClr>
                          </a:solidFill>
                          <a:effectLst/>
                        </a:rPr>
                        <a:t>0</a:t>
                      </a:r>
                      <a:endParaRPr lang="en-UG" sz="1600" b="1" dirty="0">
                        <a:solidFill>
                          <a:schemeClr val="bg1">
                            <a:lumMod val="85000"/>
                            <a:lumOff val="15000"/>
                          </a:schemeClr>
                        </a:solidFill>
                        <a:effectLst/>
                        <a:latin typeface="Cambria" panose="02040503050406030204" pitchFamily="18" charset="0"/>
                        <a:ea typeface="Cambria" panose="02040503050406030204" pitchFamily="18" charset="0"/>
                        <a:cs typeface="Vrinda" panose="020B0502040204020203" pitchFamily="34" charset="0"/>
                      </a:endParaRPr>
                    </a:p>
                  </a:txBody>
                  <a:tcPr marL="68580" marR="68580" marT="0" marB="0"/>
                </a:tc>
                <a:tc>
                  <a:txBody>
                    <a:bodyPr/>
                    <a:lstStyle/>
                    <a:p>
                      <a:pPr algn="r">
                        <a:spcBef>
                          <a:spcPts val="180"/>
                        </a:spcBef>
                        <a:spcAft>
                          <a:spcPts val="180"/>
                        </a:spcAft>
                      </a:pPr>
                      <a:r>
                        <a:rPr lang="en-US" sz="1600" b="1" dirty="0">
                          <a:solidFill>
                            <a:schemeClr val="bg1">
                              <a:lumMod val="85000"/>
                              <a:lumOff val="15000"/>
                            </a:schemeClr>
                          </a:solidFill>
                          <a:effectLst/>
                        </a:rPr>
                        <a:t>0</a:t>
                      </a:r>
                      <a:endParaRPr lang="en-UG" sz="1600" b="1" dirty="0">
                        <a:solidFill>
                          <a:schemeClr val="bg1">
                            <a:lumMod val="85000"/>
                            <a:lumOff val="15000"/>
                          </a:schemeClr>
                        </a:solidFill>
                        <a:effectLst/>
                        <a:latin typeface="Cambria" panose="02040503050406030204" pitchFamily="18" charset="0"/>
                        <a:ea typeface="Cambria" panose="02040503050406030204" pitchFamily="18" charset="0"/>
                        <a:cs typeface="Vrinda" panose="020B0502040204020203" pitchFamily="34" charset="0"/>
                      </a:endParaRPr>
                    </a:p>
                  </a:txBody>
                  <a:tcPr marL="68580" marR="68580" marT="0" marB="0"/>
                </a:tc>
                <a:tc>
                  <a:txBody>
                    <a:bodyPr/>
                    <a:lstStyle/>
                    <a:p>
                      <a:pPr algn="r">
                        <a:spcBef>
                          <a:spcPts val="180"/>
                        </a:spcBef>
                        <a:spcAft>
                          <a:spcPts val="180"/>
                        </a:spcAft>
                      </a:pPr>
                      <a:r>
                        <a:rPr lang="en-US" sz="1600" dirty="0">
                          <a:effectLst/>
                        </a:rPr>
                        <a:t>0</a:t>
                      </a:r>
                      <a:endParaRPr lang="en-UG" sz="1600" dirty="0">
                        <a:effectLst/>
                        <a:latin typeface="Cambria" panose="02040503050406030204" pitchFamily="18" charset="0"/>
                        <a:ea typeface="Cambria" panose="02040503050406030204" pitchFamily="18" charset="0"/>
                        <a:cs typeface="Vrinda" panose="020B0502040204020203" pitchFamily="34" charset="0"/>
                      </a:endParaRPr>
                    </a:p>
                  </a:txBody>
                  <a:tcPr marL="68580" marR="68580" marT="0" marB="0"/>
                </a:tc>
                <a:extLst>
                  <a:ext uri="{0D108BD9-81ED-4DB2-BD59-A6C34878D82A}">
                    <a16:rowId xmlns:a16="http://schemas.microsoft.com/office/drawing/2014/main" val="2347315811"/>
                  </a:ext>
                </a:extLst>
              </a:tr>
              <a:tr h="596348">
                <a:tc>
                  <a:txBody>
                    <a:bodyPr/>
                    <a:lstStyle/>
                    <a:p>
                      <a:pPr>
                        <a:spcBef>
                          <a:spcPts val="180"/>
                        </a:spcBef>
                        <a:spcAft>
                          <a:spcPts val="180"/>
                        </a:spcAft>
                      </a:pPr>
                      <a:r>
                        <a:rPr lang="en-US" sz="1600" dirty="0">
                          <a:effectLst/>
                        </a:rPr>
                        <a:t>X&gt;x</a:t>
                      </a:r>
                      <a:endParaRPr lang="en-UG" sz="1600" dirty="0">
                        <a:effectLst/>
                        <a:latin typeface="Cambria" panose="02040503050406030204" pitchFamily="18" charset="0"/>
                        <a:ea typeface="Cambria" panose="02040503050406030204" pitchFamily="18" charset="0"/>
                        <a:cs typeface="Vrinda" panose="020B0502040204020203" pitchFamily="34" charset="0"/>
                      </a:endParaRPr>
                    </a:p>
                  </a:txBody>
                  <a:tcPr marL="68580" marR="68580" marT="0" marB="0"/>
                </a:tc>
                <a:tc>
                  <a:txBody>
                    <a:bodyPr/>
                    <a:lstStyle/>
                    <a:p>
                      <a:pPr algn="r">
                        <a:spcBef>
                          <a:spcPts val="180"/>
                        </a:spcBef>
                        <a:spcAft>
                          <a:spcPts val="180"/>
                        </a:spcAft>
                      </a:pPr>
                      <a:r>
                        <a:rPr lang="en-US" sz="1600" b="1">
                          <a:solidFill>
                            <a:schemeClr val="bg1">
                              <a:lumMod val="85000"/>
                              <a:lumOff val="15000"/>
                            </a:schemeClr>
                          </a:solidFill>
                          <a:effectLst/>
                        </a:rPr>
                        <a:t>1246</a:t>
                      </a:r>
                      <a:endParaRPr lang="en-UG" sz="1600" b="1">
                        <a:solidFill>
                          <a:schemeClr val="bg1">
                            <a:lumMod val="85000"/>
                            <a:lumOff val="15000"/>
                          </a:schemeClr>
                        </a:solidFill>
                        <a:effectLst/>
                        <a:latin typeface="Cambria" panose="02040503050406030204" pitchFamily="18" charset="0"/>
                        <a:ea typeface="Cambria" panose="02040503050406030204" pitchFamily="18" charset="0"/>
                        <a:cs typeface="Vrinda" panose="020B0502040204020203" pitchFamily="34" charset="0"/>
                      </a:endParaRPr>
                    </a:p>
                  </a:txBody>
                  <a:tcPr marL="68580" marR="68580" marT="0" marB="0"/>
                </a:tc>
                <a:tc>
                  <a:txBody>
                    <a:bodyPr/>
                    <a:lstStyle/>
                    <a:p>
                      <a:pPr algn="r">
                        <a:spcBef>
                          <a:spcPts val="180"/>
                        </a:spcBef>
                        <a:spcAft>
                          <a:spcPts val="180"/>
                        </a:spcAft>
                      </a:pPr>
                      <a:r>
                        <a:rPr lang="en-US" sz="1600" b="1" dirty="0">
                          <a:solidFill>
                            <a:schemeClr val="bg1">
                              <a:lumMod val="85000"/>
                              <a:lumOff val="15000"/>
                            </a:schemeClr>
                          </a:solidFill>
                          <a:effectLst/>
                        </a:rPr>
                        <a:t>0</a:t>
                      </a:r>
                      <a:endParaRPr lang="en-UG" sz="1600" b="1" dirty="0">
                        <a:solidFill>
                          <a:schemeClr val="bg1">
                            <a:lumMod val="85000"/>
                            <a:lumOff val="15000"/>
                          </a:schemeClr>
                        </a:solidFill>
                        <a:effectLst/>
                        <a:latin typeface="Cambria" panose="02040503050406030204" pitchFamily="18" charset="0"/>
                        <a:ea typeface="Cambria" panose="02040503050406030204" pitchFamily="18" charset="0"/>
                        <a:cs typeface="Vrinda" panose="020B0502040204020203" pitchFamily="34" charset="0"/>
                      </a:endParaRPr>
                    </a:p>
                  </a:txBody>
                  <a:tcPr marL="68580" marR="68580" marT="0" marB="0"/>
                </a:tc>
                <a:tc>
                  <a:txBody>
                    <a:bodyPr/>
                    <a:lstStyle/>
                    <a:p>
                      <a:pPr algn="r">
                        <a:spcBef>
                          <a:spcPts val="180"/>
                        </a:spcBef>
                        <a:spcAft>
                          <a:spcPts val="180"/>
                        </a:spcAft>
                      </a:pPr>
                      <a:r>
                        <a:rPr lang="en-US" sz="1600" b="1" dirty="0">
                          <a:solidFill>
                            <a:schemeClr val="bg1">
                              <a:lumMod val="85000"/>
                              <a:lumOff val="15000"/>
                            </a:schemeClr>
                          </a:solidFill>
                          <a:effectLst/>
                        </a:rPr>
                        <a:t>3754</a:t>
                      </a:r>
                      <a:endParaRPr lang="en-UG" sz="1600" b="1" dirty="0">
                        <a:solidFill>
                          <a:schemeClr val="bg1">
                            <a:lumMod val="85000"/>
                            <a:lumOff val="15000"/>
                          </a:schemeClr>
                        </a:solidFill>
                        <a:effectLst/>
                        <a:latin typeface="Cambria" panose="02040503050406030204" pitchFamily="18" charset="0"/>
                        <a:ea typeface="Cambria" panose="02040503050406030204" pitchFamily="18" charset="0"/>
                        <a:cs typeface="Vrinda" panose="020B0502040204020203" pitchFamily="34" charset="0"/>
                      </a:endParaRPr>
                    </a:p>
                  </a:txBody>
                  <a:tcPr marL="68580" marR="68580" marT="0" marB="0"/>
                </a:tc>
                <a:tc>
                  <a:txBody>
                    <a:bodyPr/>
                    <a:lstStyle/>
                    <a:p>
                      <a:pPr algn="r">
                        <a:spcBef>
                          <a:spcPts val="180"/>
                        </a:spcBef>
                        <a:spcAft>
                          <a:spcPts val="180"/>
                        </a:spcAft>
                      </a:pPr>
                      <a:r>
                        <a:rPr lang="en-US" sz="1600" dirty="0">
                          <a:effectLst/>
                        </a:rPr>
                        <a:t>5000</a:t>
                      </a:r>
                      <a:endParaRPr lang="en-UG" sz="1600" dirty="0">
                        <a:effectLst/>
                        <a:latin typeface="Cambria" panose="02040503050406030204" pitchFamily="18" charset="0"/>
                        <a:ea typeface="Cambria" panose="02040503050406030204" pitchFamily="18" charset="0"/>
                        <a:cs typeface="Vrinda" panose="020B0502040204020203" pitchFamily="34" charset="0"/>
                      </a:endParaRPr>
                    </a:p>
                  </a:txBody>
                  <a:tcPr marL="68580" marR="68580" marT="0" marB="0"/>
                </a:tc>
                <a:extLst>
                  <a:ext uri="{0D108BD9-81ED-4DB2-BD59-A6C34878D82A}">
                    <a16:rowId xmlns:a16="http://schemas.microsoft.com/office/drawing/2014/main" val="2920745927"/>
                  </a:ext>
                </a:extLst>
              </a:tr>
              <a:tr h="596348">
                <a:tc>
                  <a:txBody>
                    <a:bodyPr/>
                    <a:lstStyle/>
                    <a:p>
                      <a:pPr>
                        <a:spcBef>
                          <a:spcPts val="180"/>
                        </a:spcBef>
                        <a:spcAft>
                          <a:spcPts val="180"/>
                        </a:spcAft>
                      </a:pPr>
                      <a:r>
                        <a:rPr lang="en-US" sz="1600" dirty="0">
                          <a:effectLst/>
                        </a:rPr>
                        <a:t>Total</a:t>
                      </a:r>
                      <a:endParaRPr lang="en-UG" sz="1600" dirty="0">
                        <a:effectLst/>
                        <a:latin typeface="Cambria" panose="02040503050406030204" pitchFamily="18" charset="0"/>
                        <a:ea typeface="Cambria" panose="02040503050406030204" pitchFamily="18" charset="0"/>
                        <a:cs typeface="Vrinda" panose="020B0502040204020203" pitchFamily="34" charset="0"/>
                      </a:endParaRPr>
                    </a:p>
                  </a:txBody>
                  <a:tcPr marL="68580" marR="68580" marT="0" marB="0"/>
                </a:tc>
                <a:tc>
                  <a:txBody>
                    <a:bodyPr/>
                    <a:lstStyle/>
                    <a:p>
                      <a:pPr algn="r">
                        <a:spcBef>
                          <a:spcPts val="180"/>
                        </a:spcBef>
                        <a:spcAft>
                          <a:spcPts val="180"/>
                        </a:spcAft>
                      </a:pPr>
                      <a:r>
                        <a:rPr lang="en-US" sz="1200">
                          <a:effectLst/>
                        </a:rPr>
                        <a:t>2500</a:t>
                      </a:r>
                      <a:endParaRPr lang="en-UG" sz="1200">
                        <a:effectLst/>
                        <a:latin typeface="Cambria" panose="02040503050406030204" pitchFamily="18" charset="0"/>
                        <a:ea typeface="Cambria" panose="02040503050406030204" pitchFamily="18" charset="0"/>
                        <a:cs typeface="Vrinda" panose="020B0502040204020203" pitchFamily="34" charset="0"/>
                      </a:endParaRPr>
                    </a:p>
                  </a:txBody>
                  <a:tcPr marL="68580" marR="68580" marT="0" marB="0"/>
                </a:tc>
                <a:tc>
                  <a:txBody>
                    <a:bodyPr/>
                    <a:lstStyle/>
                    <a:p>
                      <a:pPr algn="r">
                        <a:spcBef>
                          <a:spcPts val="180"/>
                        </a:spcBef>
                        <a:spcAft>
                          <a:spcPts val="180"/>
                        </a:spcAft>
                      </a:pPr>
                      <a:r>
                        <a:rPr lang="en-US" sz="1200">
                          <a:effectLst/>
                        </a:rPr>
                        <a:t>0</a:t>
                      </a:r>
                      <a:endParaRPr lang="en-UG" sz="1200">
                        <a:effectLst/>
                        <a:latin typeface="Cambria" panose="02040503050406030204" pitchFamily="18" charset="0"/>
                        <a:ea typeface="Cambria" panose="02040503050406030204" pitchFamily="18" charset="0"/>
                        <a:cs typeface="Vrinda" panose="020B0502040204020203" pitchFamily="34" charset="0"/>
                      </a:endParaRPr>
                    </a:p>
                  </a:txBody>
                  <a:tcPr marL="68580" marR="68580" marT="0" marB="0"/>
                </a:tc>
                <a:tc>
                  <a:txBody>
                    <a:bodyPr/>
                    <a:lstStyle/>
                    <a:p>
                      <a:pPr algn="r">
                        <a:spcBef>
                          <a:spcPts val="180"/>
                        </a:spcBef>
                        <a:spcAft>
                          <a:spcPts val="180"/>
                        </a:spcAft>
                      </a:pPr>
                      <a:r>
                        <a:rPr lang="en-US" sz="1200">
                          <a:effectLst/>
                        </a:rPr>
                        <a:t>7500</a:t>
                      </a:r>
                      <a:endParaRPr lang="en-UG" sz="1200">
                        <a:effectLst/>
                        <a:latin typeface="Cambria" panose="02040503050406030204" pitchFamily="18" charset="0"/>
                        <a:ea typeface="Cambria" panose="02040503050406030204" pitchFamily="18" charset="0"/>
                        <a:cs typeface="Vrinda" panose="020B0502040204020203" pitchFamily="34" charset="0"/>
                      </a:endParaRPr>
                    </a:p>
                  </a:txBody>
                  <a:tcPr marL="68580" marR="68580" marT="0" marB="0"/>
                </a:tc>
                <a:tc>
                  <a:txBody>
                    <a:bodyPr/>
                    <a:lstStyle/>
                    <a:p>
                      <a:pPr algn="r">
                        <a:spcBef>
                          <a:spcPts val="180"/>
                        </a:spcBef>
                        <a:spcAft>
                          <a:spcPts val="180"/>
                        </a:spcAft>
                      </a:pPr>
                      <a:r>
                        <a:rPr lang="en-US" sz="1600" dirty="0">
                          <a:effectLst/>
                        </a:rPr>
                        <a:t>10000</a:t>
                      </a:r>
                      <a:endParaRPr lang="en-UG" sz="1600" dirty="0">
                        <a:effectLst/>
                        <a:latin typeface="Cambria" panose="02040503050406030204" pitchFamily="18" charset="0"/>
                        <a:ea typeface="Cambria" panose="02040503050406030204" pitchFamily="18" charset="0"/>
                        <a:cs typeface="Vrinda" panose="020B0502040204020203" pitchFamily="34" charset="0"/>
                      </a:endParaRPr>
                    </a:p>
                  </a:txBody>
                  <a:tcPr marL="68580" marR="68580" marT="0" marB="0"/>
                </a:tc>
                <a:extLst>
                  <a:ext uri="{0D108BD9-81ED-4DB2-BD59-A6C34878D82A}">
                    <a16:rowId xmlns:a16="http://schemas.microsoft.com/office/drawing/2014/main" val="787383610"/>
                  </a:ext>
                </a:extLst>
              </a:tr>
            </a:tbl>
          </a:graphicData>
        </a:graphic>
      </p:graphicFrame>
      <p:sp>
        <p:nvSpPr>
          <p:cNvPr id="4" name="Rectangle 3">
            <a:extLst>
              <a:ext uri="{FF2B5EF4-FFF2-40B4-BE49-F238E27FC236}">
                <a16:creationId xmlns:a16="http://schemas.microsoft.com/office/drawing/2014/main" id="{73E038D1-ED18-B745-9709-D3601B5F35B9}"/>
              </a:ext>
            </a:extLst>
          </p:cNvPr>
          <p:cNvSpPr/>
          <p:nvPr/>
        </p:nvSpPr>
        <p:spPr>
          <a:xfrm>
            <a:off x="2209800" y="4811486"/>
            <a:ext cx="6999514" cy="1200329"/>
          </a:xfrm>
          <a:prstGeom prst="rect">
            <a:avLst/>
          </a:prstGeom>
        </p:spPr>
        <p:txBody>
          <a:bodyPr wrap="square">
            <a:spAutoFit/>
          </a:bodyPr>
          <a:lstStyle/>
          <a:p>
            <a:r>
              <a:rPr lang="en-US" dirty="0"/>
              <a:t>From the marginal and conditional probability table we can see that the condition holds since</a:t>
            </a:r>
          </a:p>
          <a:p>
            <a:r>
              <a:rPr lang="en-US" dirty="0"/>
              <a:t>  P(X&gt;x and Y&gt;y) =  0.3754 and </a:t>
            </a:r>
          </a:p>
          <a:p>
            <a:r>
              <a:rPr lang="en-US" dirty="0"/>
              <a:t>P(X&gt;x)P(Y&gt;y) = 0.375 are approximately equal.</a:t>
            </a:r>
          </a:p>
        </p:txBody>
      </p:sp>
    </p:spTree>
    <p:extLst>
      <p:ext uri="{BB962C8B-B14F-4D97-AF65-F5344CB8AC3E}">
        <p14:creationId xmlns:p14="http://schemas.microsoft.com/office/powerpoint/2010/main" val="29794108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EFEC84-836B-46B8-B5AC-538E3040B52A}"/>
              </a:ext>
            </a:extLst>
          </p:cNvPr>
          <p:cNvSpPr txBox="1"/>
          <p:nvPr/>
        </p:nvSpPr>
        <p:spPr>
          <a:xfrm>
            <a:off x="2107096" y="2305878"/>
            <a:ext cx="7288695" cy="1261884"/>
          </a:xfrm>
          <a:prstGeom prst="rect">
            <a:avLst/>
          </a:prstGeom>
          <a:noFill/>
        </p:spPr>
        <p:txBody>
          <a:bodyPr wrap="square" rtlCol="0">
            <a:spAutoFit/>
          </a:bodyPr>
          <a:lstStyle/>
          <a:p>
            <a:r>
              <a:rPr lang="en-US" sz="4000" dirty="0">
                <a:latin typeface="Arial Black" panose="020B0A04020102020204" pitchFamily="34" charset="0"/>
              </a:rPr>
              <a:t>Kaggle</a:t>
            </a:r>
            <a:r>
              <a:rPr lang="en-US" b="1" dirty="0"/>
              <a:t> Submission</a:t>
            </a:r>
            <a:endParaRPr lang="en-UG" b="1" dirty="0"/>
          </a:p>
          <a:p>
            <a:r>
              <a:rPr lang="en-US" dirty="0"/>
              <a:t>Kaggle username is </a:t>
            </a:r>
            <a:r>
              <a:rPr lang="en-US" b="1" dirty="0" err="1"/>
              <a:t>kaggle_username</a:t>
            </a:r>
            <a:r>
              <a:rPr lang="en-US" dirty="0"/>
              <a:t>. Final score is </a:t>
            </a:r>
            <a:r>
              <a:rPr lang="en-US" b="1" dirty="0" err="1"/>
              <a:t>kaggle</a:t>
            </a:r>
            <a:r>
              <a:rPr lang="en-US" b="1" dirty="0"/>
              <a:t> user name</a:t>
            </a:r>
            <a:r>
              <a:rPr lang="en-US" dirty="0"/>
              <a:t>.</a:t>
            </a:r>
            <a:endParaRPr lang="en-UG" dirty="0"/>
          </a:p>
        </p:txBody>
      </p:sp>
    </p:spTree>
    <p:extLst>
      <p:ext uri="{BB962C8B-B14F-4D97-AF65-F5344CB8AC3E}">
        <p14:creationId xmlns:p14="http://schemas.microsoft.com/office/powerpoint/2010/main" val="223542262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64B487-2E2A-4897-9AF9-B782686E8F29}"/>
              </a:ext>
            </a:extLst>
          </p:cNvPr>
          <p:cNvSpPr txBox="1"/>
          <p:nvPr/>
        </p:nvSpPr>
        <p:spPr>
          <a:xfrm>
            <a:off x="2027582" y="2637183"/>
            <a:ext cx="7235687" cy="1446550"/>
          </a:xfrm>
          <a:prstGeom prst="rect">
            <a:avLst/>
          </a:prstGeom>
          <a:noFill/>
        </p:spPr>
        <p:txBody>
          <a:bodyPr wrap="square" rtlCol="0">
            <a:spAutoFit/>
          </a:bodyPr>
          <a:lstStyle/>
          <a:p>
            <a:pPr algn="ctr"/>
            <a:r>
              <a:rPr lang="en-US" sz="8800" dirty="0">
                <a:latin typeface="Algerian" panose="04020705040A02060702" pitchFamily="82" charset="0"/>
              </a:rPr>
              <a:t>Thank You</a:t>
            </a:r>
            <a:endParaRPr lang="en-UG" sz="8800" dirty="0">
              <a:latin typeface="Algerian" panose="04020705040A02060702" pitchFamily="82" charset="0"/>
            </a:endParaRPr>
          </a:p>
        </p:txBody>
      </p:sp>
    </p:spTree>
    <p:extLst>
      <p:ext uri="{BB962C8B-B14F-4D97-AF65-F5344CB8AC3E}">
        <p14:creationId xmlns:p14="http://schemas.microsoft.com/office/powerpoint/2010/main" val="3198190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airplan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grpId="0" nodeType="clickEffect">
                                  <p:stCondLst>
                                    <p:cond delay="0"/>
                                  </p:stCondLst>
                                  <p:childTnLst>
                                    <p:animMotion origin="layout" path="M 0 0 L 0.125 0 C 0.181 0 0.25 0.069 0.25 0.125 L 0.25 0.25 E" pathEditMode="relative" ptsTypes="">
                                      <p:cBhvr>
                                        <p:cTn id="6" dur="2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78E354-69D0-43C5-B6C7-347B9D41F0B3}"/>
              </a:ext>
            </a:extLst>
          </p:cNvPr>
          <p:cNvSpPr txBox="1"/>
          <p:nvPr/>
        </p:nvSpPr>
        <p:spPr>
          <a:xfrm>
            <a:off x="1057334" y="903515"/>
            <a:ext cx="10077332" cy="3970318"/>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5 points. Check to see if independence holds by using Fisher’s Exact Test and the Chi Square Test. What is the difference between the two? Which is most appropriate?</a:t>
            </a:r>
          </a:p>
          <a:p>
            <a:r>
              <a:rPr lang="en-US" b="1" dirty="0">
                <a:effectLst>
                  <a:outerShdw blurRad="38100" dist="38100" dir="2700000" algn="tl">
                    <a:srgbClr val="000000">
                      <a:alpha val="43137"/>
                    </a:srgbClr>
                  </a:outerShdw>
                </a:effectLst>
              </a:rPr>
              <a:t>We ran fisher’s exact test and chi square tests. From which we found that independence holds here. </a:t>
            </a:r>
          </a:p>
          <a:p>
            <a:endParaRPr lang="en-US" b="1" dirty="0">
              <a:effectLst>
                <a:outerShdw blurRad="38100" dist="38100" dir="2700000" algn="tl">
                  <a:srgbClr val="000000">
                    <a:alpha val="43137"/>
                  </a:srgbClr>
                </a:outerShdw>
              </a:effectLst>
            </a:endParaRPr>
          </a:p>
          <a:p>
            <a:r>
              <a:rPr lang="en-US" b="1" dirty="0">
                <a:effectLst>
                  <a:outerShdw blurRad="38100" dist="38100" dir="2700000" algn="tl">
                    <a:srgbClr val="000000">
                      <a:alpha val="43137"/>
                    </a:srgbClr>
                  </a:outerShdw>
                </a:effectLst>
              </a:rPr>
              <a:t>Fisher's exact test the null of independence of rows and columns in a contingency table with fixed marginals.</a:t>
            </a:r>
          </a:p>
          <a:p>
            <a:endParaRPr lang="en-US" b="1" dirty="0">
              <a:effectLst>
                <a:outerShdw blurRad="38100" dist="38100" dir="2700000" algn="tl">
                  <a:srgbClr val="000000">
                    <a:alpha val="43137"/>
                  </a:srgbClr>
                </a:outerShdw>
              </a:effectLst>
            </a:endParaRPr>
          </a:p>
          <a:p>
            <a:r>
              <a:rPr lang="en-US" b="1" dirty="0">
                <a:effectLst>
                  <a:outerShdw blurRad="38100" dist="38100" dir="2700000" algn="tl">
                    <a:srgbClr val="000000">
                      <a:alpha val="43137"/>
                    </a:srgbClr>
                  </a:outerShdw>
                </a:effectLst>
              </a:rPr>
              <a:t>Chi-squared test tests contingency table tests and goodness-of-fit tests.</a:t>
            </a:r>
          </a:p>
          <a:p>
            <a:endParaRPr lang="en-US" b="1" dirty="0">
              <a:effectLst>
                <a:outerShdw blurRad="38100" dist="38100" dir="2700000" algn="tl">
                  <a:srgbClr val="000000">
                    <a:alpha val="43137"/>
                  </a:srgbClr>
                </a:outerShdw>
              </a:effectLst>
            </a:endParaRPr>
          </a:p>
          <a:p>
            <a:r>
              <a:rPr lang="en-US" b="1" dirty="0">
                <a:effectLst>
                  <a:outerShdw blurRad="38100" dist="38100" dir="2700000" algn="tl">
                    <a:srgbClr val="000000">
                      <a:alpha val="43137"/>
                    </a:srgbClr>
                  </a:outerShdw>
                </a:effectLst>
              </a:rPr>
              <a:t>Fisher's exact test is appropriate here. Since the contingency table are fixed here in the table.</a:t>
            </a:r>
          </a:p>
          <a:p>
            <a:endParaRPr lang="en-US" b="1" dirty="0">
              <a:effectLst>
                <a:outerShdw blurRad="38100" dist="38100" dir="2700000" algn="tl">
                  <a:srgbClr val="000000">
                    <a:alpha val="43137"/>
                  </a:srgbClr>
                </a:outerShdw>
              </a:effectLst>
            </a:endParaRPr>
          </a:p>
          <a:p>
            <a:r>
              <a:rPr lang="en-US" b="1" dirty="0">
                <a:effectLst>
                  <a:outerShdw blurRad="38100" dist="38100" dir="2700000" algn="tl">
                    <a:srgbClr val="000000">
                      <a:alpha val="43137"/>
                    </a:srgbClr>
                  </a:outerShdw>
                </a:effectLst>
              </a:rPr>
              <a:t>The r code and output are on the next slides</a:t>
            </a:r>
            <a:endParaRPr lang="en-UG"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07538361"/>
      </p:ext>
    </p:extLst>
  </p:cSld>
  <p:clrMapOvr>
    <a:masterClrMapping/>
  </p:clrMapOvr>
  <mc:AlternateContent xmlns:mc="http://schemas.openxmlformats.org/markup-compatibility/2006" xmlns:p15="http://schemas.microsoft.com/office/powerpoint/2012/main">
    <mc:Choice Requires="p15">
      <p:transition spd="med" advClick="0" advTm="4000">
        <p15:prstTrans prst="peelOff"/>
      </p:transition>
    </mc:Choice>
    <mc:Fallback xmlns="">
      <p:transition spd="med"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2"/>
                                        </p:tgtEl>
                                        <p:attrNameLst>
                                          <p:attrName>style.color</p:attrName>
                                        </p:attrNameLst>
                                      </p:cBhvr>
                                      <p:to>
                                        <p:clrVal>
                                          <a:schemeClr val="accent2"/>
                                        </p:clrVal>
                                      </p:to>
                                    </p:set>
                                    <p:set>
                                      <p:cBhvr>
                                        <p:cTn id="7" dur="500" fill="hold"/>
                                        <p:tgtEl>
                                          <p:spTgt spid="2"/>
                                        </p:tgtEl>
                                        <p:attrNameLst>
                                          <p:attrName>fillcolor</p:attrName>
                                        </p:attrNameLst>
                                      </p:cBhvr>
                                      <p:to>
                                        <p:clrVal>
                                          <a:schemeClr val="accent2"/>
                                        </p:clrVal>
                                      </p:to>
                                    </p:set>
                                    <p:set>
                                      <p:cBhvr>
                                        <p:cTn id="8"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BD7E7C-9282-4E20-8941-C85E15A5C4FF}"/>
              </a:ext>
            </a:extLst>
          </p:cNvPr>
          <p:cNvSpPr txBox="1"/>
          <p:nvPr/>
        </p:nvSpPr>
        <p:spPr>
          <a:xfrm>
            <a:off x="2054087" y="874644"/>
            <a:ext cx="8547652" cy="4801314"/>
          </a:xfrm>
          <a:prstGeom prst="rect">
            <a:avLst/>
          </a:prstGeom>
          <a:noFill/>
        </p:spPr>
        <p:txBody>
          <a:bodyPr wrap="square" rtlCol="0">
            <a:spAutoFit/>
          </a:bodyPr>
          <a:lstStyle/>
          <a:p>
            <a:r>
              <a:rPr lang="en-US" b="1" dirty="0"/>
              <a:t>Answer:</a:t>
            </a:r>
            <a:endParaRPr lang="en-UG" b="1" dirty="0"/>
          </a:p>
          <a:p>
            <a:r>
              <a:rPr lang="en-US" b="1" dirty="0"/>
              <a:t>Fisher’s Exact Test</a:t>
            </a:r>
            <a:endParaRPr lang="en-UG" b="1" dirty="0"/>
          </a:p>
          <a:p>
            <a:pPr latinLnBrk="1"/>
            <a:r>
              <a:rPr lang="en-US" b="1" dirty="0" err="1"/>
              <a:t>fisher.test</a:t>
            </a:r>
            <a:r>
              <a:rPr lang="en-US" b="1" dirty="0"/>
              <a:t>(table(X&gt;</a:t>
            </a:r>
            <a:r>
              <a:rPr lang="en-US" b="1" dirty="0" err="1"/>
              <a:t>x,Y</a:t>
            </a:r>
            <a:r>
              <a:rPr lang="en-US" b="1" dirty="0"/>
              <a:t>&gt;y))</a:t>
            </a:r>
            <a:endParaRPr lang="en-UG" b="1" dirty="0"/>
          </a:p>
          <a:p>
            <a:pPr latinLnBrk="1"/>
            <a:r>
              <a:rPr lang="en-US" b="1" dirty="0"/>
              <a:t>## </a:t>
            </a:r>
            <a:br>
              <a:rPr lang="en-US" b="1" dirty="0"/>
            </a:br>
            <a:r>
              <a:rPr lang="en-US" b="1" dirty="0"/>
              <a:t>##  Fisher's Exact Test for Count Data</a:t>
            </a:r>
            <a:br>
              <a:rPr lang="en-US" b="1" dirty="0"/>
            </a:br>
            <a:r>
              <a:rPr lang="en-US" b="1" dirty="0"/>
              <a:t>## </a:t>
            </a:r>
            <a:br>
              <a:rPr lang="en-US" b="1" dirty="0"/>
            </a:br>
            <a:r>
              <a:rPr lang="en-US" b="1" dirty="0"/>
              <a:t>## data:  table(X &gt; x, Y &gt; y)</a:t>
            </a:r>
            <a:br>
              <a:rPr lang="en-US" b="1" dirty="0"/>
            </a:br>
            <a:r>
              <a:rPr lang="en-US" b="1" dirty="0"/>
              <a:t>## p-value = 0.8716</a:t>
            </a:r>
            <a:br>
              <a:rPr lang="en-US" b="1" dirty="0"/>
            </a:br>
            <a:r>
              <a:rPr lang="en-US" b="1" dirty="0"/>
              <a:t>## alternative hypothesis: true odds ratio is not equal to 1</a:t>
            </a:r>
            <a:br>
              <a:rPr lang="en-US" b="1" dirty="0"/>
            </a:br>
            <a:r>
              <a:rPr lang="en-US" b="1" dirty="0"/>
              <a:t>## 95 percent confidence interval:</a:t>
            </a:r>
            <a:br>
              <a:rPr lang="en-US" b="1" dirty="0"/>
            </a:br>
            <a:r>
              <a:rPr lang="en-US" b="1" dirty="0"/>
              <a:t>##  0.9202847 1.1052820</a:t>
            </a:r>
            <a:br>
              <a:rPr lang="en-US" b="1" dirty="0"/>
            </a:br>
            <a:r>
              <a:rPr lang="en-US" b="1" dirty="0"/>
              <a:t>## sample estimates:</a:t>
            </a:r>
            <a:br>
              <a:rPr lang="en-US" b="1" dirty="0"/>
            </a:br>
            <a:r>
              <a:rPr lang="en-US" b="1" dirty="0"/>
              <a:t>## odds ratio </a:t>
            </a:r>
            <a:br>
              <a:rPr lang="en-US" b="1" dirty="0"/>
            </a:br>
            <a:r>
              <a:rPr lang="en-US" b="1" dirty="0"/>
              <a:t>##    1.00857</a:t>
            </a:r>
            <a:endParaRPr lang="en-UG" b="1" dirty="0"/>
          </a:p>
          <a:p>
            <a:r>
              <a:rPr lang="en-US" b="1" dirty="0"/>
              <a:t>The p-value is greater than zero we reject the null hypothesis. Two events are independent.</a:t>
            </a:r>
            <a:endParaRPr lang="en-UG" b="1" dirty="0"/>
          </a:p>
          <a:p>
            <a:r>
              <a:rPr lang="en-US" b="1" dirty="0"/>
              <a:t>The Chi Square Test</a:t>
            </a:r>
            <a:endParaRPr lang="en-UG" b="1" dirty="0"/>
          </a:p>
        </p:txBody>
      </p:sp>
    </p:spTree>
    <p:extLst>
      <p:ext uri="{BB962C8B-B14F-4D97-AF65-F5344CB8AC3E}">
        <p14:creationId xmlns:p14="http://schemas.microsoft.com/office/powerpoint/2010/main" val="16366157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1BE46C-B574-46A1-A1F5-07BB8F1BEF08}"/>
              </a:ext>
            </a:extLst>
          </p:cNvPr>
          <p:cNvSpPr txBox="1"/>
          <p:nvPr/>
        </p:nvSpPr>
        <p:spPr>
          <a:xfrm>
            <a:off x="2345634" y="1046922"/>
            <a:ext cx="7871791" cy="4247317"/>
          </a:xfrm>
          <a:prstGeom prst="rect">
            <a:avLst/>
          </a:prstGeom>
          <a:noFill/>
        </p:spPr>
        <p:txBody>
          <a:bodyPr wrap="square" rtlCol="0">
            <a:spAutoFit/>
          </a:bodyPr>
          <a:lstStyle/>
          <a:p>
            <a:r>
              <a:rPr lang="en-US" b="1" dirty="0"/>
              <a:t>The Chi Square Test</a:t>
            </a:r>
            <a:endParaRPr lang="en-UG" b="1" dirty="0"/>
          </a:p>
          <a:p>
            <a:pPr latinLnBrk="1"/>
            <a:r>
              <a:rPr lang="en-US" b="1" dirty="0" err="1"/>
              <a:t>chisq.test</a:t>
            </a:r>
            <a:r>
              <a:rPr lang="en-US" b="1" dirty="0"/>
              <a:t>(table(X&gt;</a:t>
            </a:r>
            <a:r>
              <a:rPr lang="en-US" b="1" dirty="0" err="1"/>
              <a:t>x,Y</a:t>
            </a:r>
            <a:r>
              <a:rPr lang="en-US" b="1" dirty="0"/>
              <a:t>&gt;y))</a:t>
            </a:r>
            <a:endParaRPr lang="en-UG" b="1" dirty="0"/>
          </a:p>
          <a:p>
            <a:pPr latinLnBrk="1"/>
            <a:r>
              <a:rPr lang="en-US" b="1" dirty="0"/>
              <a:t>## </a:t>
            </a:r>
            <a:br>
              <a:rPr lang="en-US" b="1" dirty="0"/>
            </a:br>
            <a:r>
              <a:rPr lang="en-US" b="1" dirty="0"/>
              <a:t>##  Pearson's Chi-squared test with Yates' continuity correction</a:t>
            </a:r>
            <a:br>
              <a:rPr lang="en-US" b="1" dirty="0"/>
            </a:br>
            <a:r>
              <a:rPr lang="en-US" b="1" dirty="0"/>
              <a:t>## </a:t>
            </a:r>
            <a:br>
              <a:rPr lang="en-US" b="1" dirty="0"/>
            </a:br>
            <a:r>
              <a:rPr lang="en-US" b="1" dirty="0"/>
              <a:t>## data:  table(X &gt; x, Y &gt; y)</a:t>
            </a:r>
            <a:br>
              <a:rPr lang="en-US" b="1" dirty="0"/>
            </a:br>
            <a:r>
              <a:rPr lang="en-US" b="1" dirty="0"/>
              <a:t>## X-squared = 0.026133, </a:t>
            </a:r>
            <a:r>
              <a:rPr lang="en-US" b="1" dirty="0" err="1"/>
              <a:t>df</a:t>
            </a:r>
            <a:r>
              <a:rPr lang="en-US" b="1" dirty="0"/>
              <a:t> = 1, p-value = 0.8716</a:t>
            </a:r>
            <a:endParaRPr lang="en-UG" b="1" dirty="0"/>
          </a:p>
          <a:p>
            <a:r>
              <a:rPr lang="en-US" b="1" dirty="0"/>
              <a:t>The p-value is greeter than zero we reject the null hypothesis. Two events are independent.</a:t>
            </a:r>
            <a:endParaRPr lang="en-UG" b="1" dirty="0"/>
          </a:p>
          <a:p>
            <a:r>
              <a:rPr lang="en-US" b="1" dirty="0"/>
              <a:t>Fisher’s exact test the null of independence of rows and columns in a contingency table with fixed marginals.</a:t>
            </a:r>
            <a:endParaRPr lang="en-UG" b="1" dirty="0"/>
          </a:p>
          <a:p>
            <a:r>
              <a:rPr lang="en-US" b="1" dirty="0"/>
              <a:t>Chi-squared test tests contingency table tests and goodness-of-fit tests.</a:t>
            </a:r>
            <a:endParaRPr lang="en-UG" b="1" dirty="0"/>
          </a:p>
          <a:p>
            <a:r>
              <a:rPr lang="en-US" b="1" dirty="0"/>
              <a:t>Fisher’s exact test is appropriate here. Since the contingency table are fixed here in the table.</a:t>
            </a:r>
            <a:endParaRPr lang="en-UG" b="1" dirty="0"/>
          </a:p>
        </p:txBody>
      </p:sp>
    </p:spTree>
    <p:extLst>
      <p:ext uri="{BB962C8B-B14F-4D97-AF65-F5344CB8AC3E}">
        <p14:creationId xmlns:p14="http://schemas.microsoft.com/office/powerpoint/2010/main" val="213260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0D0942-EA4C-4587-8F9F-24E0AEF5AE13}"/>
              </a:ext>
            </a:extLst>
          </p:cNvPr>
          <p:cNvSpPr txBox="1"/>
          <p:nvPr/>
        </p:nvSpPr>
        <p:spPr>
          <a:xfrm>
            <a:off x="3962400" y="490331"/>
            <a:ext cx="3008243" cy="523220"/>
          </a:xfrm>
          <a:prstGeom prst="rect">
            <a:avLst/>
          </a:prstGeom>
          <a:noFill/>
        </p:spPr>
        <p:txBody>
          <a:bodyPr wrap="square" rtlCol="0">
            <a:spAutoFit/>
          </a:bodyPr>
          <a:lstStyle/>
          <a:p>
            <a:pPr algn="ctr"/>
            <a:r>
              <a:rPr lang="en-US" sz="2800" b="1" dirty="0">
                <a:latin typeface="Algerian" panose="04020705040A02060702" pitchFamily="82" charset="0"/>
              </a:rPr>
              <a:t>Problem 2</a:t>
            </a:r>
            <a:endParaRPr lang="en-UG" sz="2800" b="1" dirty="0">
              <a:latin typeface="Algerian" panose="04020705040A02060702" pitchFamily="82" charset="0"/>
            </a:endParaRPr>
          </a:p>
        </p:txBody>
      </p:sp>
      <p:sp>
        <p:nvSpPr>
          <p:cNvPr id="3" name="TextBox 2">
            <a:extLst>
              <a:ext uri="{FF2B5EF4-FFF2-40B4-BE49-F238E27FC236}">
                <a16:creationId xmlns:a16="http://schemas.microsoft.com/office/drawing/2014/main" id="{444F20A6-E45C-43D3-8C19-24589457FB58}"/>
              </a:ext>
            </a:extLst>
          </p:cNvPr>
          <p:cNvSpPr txBox="1"/>
          <p:nvPr/>
        </p:nvSpPr>
        <p:spPr>
          <a:xfrm>
            <a:off x="1563757" y="1881809"/>
            <a:ext cx="8388626" cy="1200329"/>
          </a:xfrm>
          <a:prstGeom prst="rect">
            <a:avLst/>
          </a:prstGeom>
          <a:noFill/>
        </p:spPr>
        <p:txBody>
          <a:bodyPr wrap="square" rtlCol="0">
            <a:spAutoFit/>
          </a:bodyPr>
          <a:lstStyle/>
          <a:p>
            <a:r>
              <a:rPr lang="en-US" dirty="0"/>
              <a:t>You are to register for Kaggle.com (free) and compete in the House Prices: Advanced Regression Techniques competition. </a:t>
            </a:r>
            <a:r>
              <a:rPr lang="en-US" dirty="0">
                <a:hlinkClick r:id="rId2"/>
              </a:rPr>
              <a:t>https://www.kaggle.com/c/house-prices-advanced-regression-techniques</a:t>
            </a:r>
            <a:r>
              <a:rPr lang="en-US" dirty="0"/>
              <a:t> . I want you to do the following.</a:t>
            </a:r>
            <a:endParaRPr lang="en-UG" dirty="0"/>
          </a:p>
          <a:p>
            <a:r>
              <a:rPr lang="en-US" dirty="0"/>
              <a:t>Load the libraries</a:t>
            </a:r>
            <a:endParaRPr lang="en-UG" dirty="0"/>
          </a:p>
        </p:txBody>
      </p:sp>
    </p:spTree>
    <p:extLst>
      <p:ext uri="{BB962C8B-B14F-4D97-AF65-F5344CB8AC3E}">
        <p14:creationId xmlns:p14="http://schemas.microsoft.com/office/powerpoint/2010/main" val="1059758905"/>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mph" presetSubtype="0" fill="hold" grpId="0" nodeType="clickEffect">
                                  <p:stCondLst>
                                    <p:cond delay="0"/>
                                  </p:stCondLst>
                                  <p:iterate type="lt">
                                    <p:tmPct val="4000"/>
                                  </p:iterate>
                                  <p:childTnLst>
                                    <p:set>
                                      <p:cBhvr override="childStyle">
                                        <p:cTn id="11" dur="500" fill="hold"/>
                                        <p:tgtEl>
                                          <p:spTgt spid="3"/>
                                        </p:tgtEl>
                                        <p:attrNameLst>
                                          <p:attrName>style.color</p:attrName>
                                        </p:attrNameLst>
                                      </p:cBhvr>
                                      <p:to>
                                        <p:clrVal>
                                          <a:schemeClr val="accent2"/>
                                        </p:clrVal>
                                      </p:to>
                                    </p:set>
                                    <p:set>
                                      <p:cBhvr>
                                        <p:cTn id="12" dur="500" fill="hold"/>
                                        <p:tgtEl>
                                          <p:spTgt spid="3"/>
                                        </p:tgtEl>
                                        <p:attrNameLst>
                                          <p:attrName>fillcolor</p:attrName>
                                        </p:attrNameLst>
                                      </p:cBhvr>
                                      <p:to>
                                        <p:clrVal>
                                          <a:schemeClr val="accent2"/>
                                        </p:clrVal>
                                      </p:to>
                                    </p:set>
                                    <p:set>
                                      <p:cBhvr>
                                        <p:cTn id="13" dur="500" fill="hold"/>
                                        <p:tgtEl>
                                          <p:spTgt spid="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BAD5F5-B1F2-4D85-B257-10348CC8C4FA}"/>
              </a:ext>
            </a:extLst>
          </p:cNvPr>
          <p:cNvSpPr txBox="1"/>
          <p:nvPr/>
        </p:nvSpPr>
        <p:spPr>
          <a:xfrm>
            <a:off x="1908312" y="887896"/>
            <a:ext cx="9369287" cy="5509200"/>
          </a:xfrm>
          <a:prstGeom prst="rect">
            <a:avLst/>
          </a:prstGeom>
          <a:noFill/>
        </p:spPr>
        <p:txBody>
          <a:bodyPr wrap="square" rtlCol="0">
            <a:spAutoFit/>
          </a:bodyPr>
          <a:lstStyle/>
          <a:p>
            <a:r>
              <a:rPr lang="en-US" sz="3200" b="1" dirty="0"/>
              <a:t>5 points. Descriptive and Inferential Statistics.</a:t>
            </a:r>
            <a:endParaRPr lang="en-UG" sz="3200" b="1" dirty="0"/>
          </a:p>
          <a:p>
            <a:r>
              <a:rPr lang="en-US" sz="3200" dirty="0"/>
              <a:t>Provide univariate descriptive statistics and appropriate plots for the training data set.</a:t>
            </a:r>
            <a:endParaRPr lang="en-UG" sz="3200" dirty="0"/>
          </a:p>
          <a:p>
            <a:r>
              <a:rPr lang="en-US" sz="3200" dirty="0"/>
              <a:t>Provide a scatter-plot matrix for at least two of the independent variables and the dependent </a:t>
            </a:r>
            <a:r>
              <a:rPr lang="en-US" sz="3200" dirty="0" err="1"/>
              <a:t>variable.x</a:t>
            </a:r>
            <a:endParaRPr lang="en-UG" sz="3200" dirty="0"/>
          </a:p>
          <a:p>
            <a:r>
              <a:rPr lang="en-US" sz="3200" dirty="0"/>
              <a:t>Derive a correlation matrix for any three quantitative variables in the data-set.</a:t>
            </a:r>
            <a:endParaRPr lang="en-UG" sz="3200" dirty="0"/>
          </a:p>
          <a:p>
            <a:r>
              <a:rPr lang="en-US" sz="3200" dirty="0"/>
              <a:t>Discuss the meaning of your analysis. Would you be worried about family-wise error? Why or why not?</a:t>
            </a:r>
            <a:endParaRPr lang="en-UG" sz="3200" dirty="0"/>
          </a:p>
        </p:txBody>
      </p:sp>
    </p:spTree>
    <p:extLst>
      <p:ext uri="{BB962C8B-B14F-4D97-AF65-F5344CB8AC3E}">
        <p14:creationId xmlns:p14="http://schemas.microsoft.com/office/powerpoint/2010/main" val="19248262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a:extLst>
              <a:ext uri="{FF2B5EF4-FFF2-40B4-BE49-F238E27FC236}">
                <a16:creationId xmlns:a16="http://schemas.microsoft.com/office/drawing/2014/main" id="{B3459336-BF3E-4E54-BA49-92AB032DEAD5}"/>
              </a:ext>
            </a:extLst>
          </p:cNvPr>
          <p:cNvPicPr/>
          <p:nvPr/>
        </p:nvPicPr>
        <p:blipFill>
          <a:blip r:embed="rId2"/>
          <a:stretch>
            <a:fillRect/>
          </a:stretch>
        </p:blipFill>
        <p:spPr bwMode="auto">
          <a:xfrm>
            <a:off x="3786187" y="560732"/>
            <a:ext cx="4619625" cy="3695700"/>
          </a:xfrm>
          <a:prstGeom prst="rect">
            <a:avLst/>
          </a:prstGeom>
          <a:noFill/>
          <a:ln w="9525">
            <a:noFill/>
            <a:headEnd/>
            <a:tailEnd/>
          </a:ln>
        </p:spPr>
      </p:pic>
      <p:sp>
        <p:nvSpPr>
          <p:cNvPr id="4" name="TextBox 3">
            <a:extLst>
              <a:ext uri="{FF2B5EF4-FFF2-40B4-BE49-F238E27FC236}">
                <a16:creationId xmlns:a16="http://schemas.microsoft.com/office/drawing/2014/main" id="{4B1A6E5F-8A17-4E8D-A2E5-CFF9DBF0BDD7}"/>
              </a:ext>
            </a:extLst>
          </p:cNvPr>
          <p:cNvSpPr txBox="1"/>
          <p:nvPr/>
        </p:nvSpPr>
        <p:spPr>
          <a:xfrm>
            <a:off x="3786187" y="4691270"/>
            <a:ext cx="4854230" cy="369332"/>
          </a:xfrm>
          <a:prstGeom prst="rect">
            <a:avLst/>
          </a:prstGeom>
          <a:noFill/>
        </p:spPr>
        <p:txBody>
          <a:bodyPr wrap="square" rtlCol="0">
            <a:spAutoFit/>
          </a:bodyPr>
          <a:lstStyle/>
          <a:p>
            <a:pPr algn="ctr"/>
            <a:r>
              <a:rPr lang="en-US" b="1" dirty="0" err="1"/>
              <a:t>MSSubClass</a:t>
            </a:r>
            <a:r>
              <a:rPr lang="en-US" b="1" dirty="0"/>
              <a:t> is left skewed.</a:t>
            </a:r>
            <a:endParaRPr lang="en-UG" b="1" dirty="0"/>
          </a:p>
        </p:txBody>
      </p:sp>
    </p:spTree>
    <p:extLst>
      <p:ext uri="{BB962C8B-B14F-4D97-AF65-F5344CB8AC3E}">
        <p14:creationId xmlns:p14="http://schemas.microsoft.com/office/powerpoint/2010/main" val="671230090"/>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TM02900771[[fn=Slice]]</Template>
  <TotalTime>143</TotalTime>
  <Words>1546</Words>
  <Application>Microsoft Macintosh PowerPoint</Application>
  <PresentationFormat>Widescreen</PresentationFormat>
  <Paragraphs>152</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Agency FB</vt:lpstr>
      <vt:lpstr>Algerian</vt:lpstr>
      <vt:lpstr>Arial</vt:lpstr>
      <vt:lpstr>Arial Black</vt:lpstr>
      <vt:lpstr>Cambria</vt:lpstr>
      <vt:lpstr>Cambria Math</vt:lpstr>
      <vt:lpstr>Century Gothic</vt:lpstr>
      <vt:lpstr>Wingdings 3</vt:lpstr>
      <vt:lpstr>Slice</vt:lpstr>
      <vt:lpstr>COMPUTATIONL MATHEMATICS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Rakhi</dc:creator>
  <cp:lastModifiedBy>Microsoft Office User</cp:lastModifiedBy>
  <cp:revision>25</cp:revision>
  <dcterms:created xsi:type="dcterms:W3CDTF">2019-05-18T15:58:46Z</dcterms:created>
  <dcterms:modified xsi:type="dcterms:W3CDTF">2019-05-19T12:42:01Z</dcterms:modified>
</cp:coreProperties>
</file>