
<file path=[Content_Types].xml><?xml version="1.0" encoding="utf-8"?>
<Types xmlns="http://schemas.openxmlformats.org/package/2006/content-types">
  <Default Extension="jpeg" ContentType="image/jpeg"/>
  <Default Extension="png" ContentType="image/png"/>
  <Default Extension="avi" ContentType="video/avi"/>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0" r:id="rId6"/>
    <p:sldId id="265" r:id="rId7"/>
    <p:sldId id="259" r:id="rId8"/>
    <p:sldId id="261" r:id="rId9"/>
    <p:sldId id="263" r:id="rId10"/>
    <p:sldId id="260" r:id="rId11"/>
    <p:sldId id="262" r:id="rId12"/>
    <p:sldId id="264" r:id="rId13"/>
    <p:sldId id="266" r:id="rId14"/>
    <p:sldId id="267" r:id="rId15"/>
    <p:sldId id="268" r:id="rId16"/>
    <p:sldId id="271" r:id="rId17"/>
    <p:sldId id="272" r:id="rId18"/>
    <p:sldId id="273" r:id="rId19"/>
    <p:sldId id="274" r:id="rId20"/>
    <p:sldId id="276" r:id="rId21"/>
    <p:sldId id="277" r:id="rId22"/>
    <p:sldId id="279" r:id="rId23"/>
    <p:sldId id="284" r:id="rId24"/>
    <p:sldId id="285" r:id="rId25"/>
    <p:sldId id="280" r:id="rId26"/>
    <p:sldId id="282" r:id="rId27"/>
    <p:sldId id="283"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6" descr="222.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63" y="0"/>
            <a:ext cx="91535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dir="r"/>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defRPr>
      </a:lvl2pPr>
      <a:lvl3pPr algn="ctr" rtl="0" eaLnBrk="1" fontAlgn="base" hangingPunct="1">
        <a:spcBef>
          <a:spcPct val="0"/>
        </a:spcBef>
        <a:spcAft>
          <a:spcPct val="0"/>
        </a:spcAft>
        <a:defRPr sz="4400">
          <a:solidFill>
            <a:schemeClr val="tx2"/>
          </a:solidFill>
          <a:latin typeface="Arial" panose="020B0604020202090204" pitchFamily="34" charset="0"/>
        </a:defRPr>
      </a:lvl3pPr>
      <a:lvl4pPr algn="ctr" rtl="0" eaLnBrk="1" fontAlgn="base" hangingPunct="1">
        <a:spcBef>
          <a:spcPct val="0"/>
        </a:spcBef>
        <a:spcAft>
          <a:spcPct val="0"/>
        </a:spcAft>
        <a:defRPr sz="4400">
          <a:solidFill>
            <a:schemeClr val="tx2"/>
          </a:solidFill>
          <a:latin typeface="Arial" panose="020B0604020202090204" pitchFamily="34" charset="0"/>
        </a:defRPr>
      </a:lvl4pPr>
      <a:lvl5pPr algn="ctr" rtl="0" eaLnBrk="1" fontAlgn="base" hangingPunct="1">
        <a:spcBef>
          <a:spcPct val="0"/>
        </a:spcBef>
        <a:spcAft>
          <a:spcPct val="0"/>
        </a:spcAft>
        <a:defRPr sz="4400">
          <a:solidFill>
            <a:schemeClr val="tx2"/>
          </a:solidFill>
          <a:latin typeface="Arial" panose="020B0604020202090204" pitchFamily="34" charset="0"/>
        </a:defRPr>
      </a:lvl5pPr>
      <a:lvl6pPr marL="457200" algn="ctr" rtl="0" eaLnBrk="1" fontAlgn="base" hangingPunct="1">
        <a:spcBef>
          <a:spcPct val="0"/>
        </a:spcBef>
        <a:spcAft>
          <a:spcPct val="0"/>
        </a:spcAft>
        <a:defRPr sz="4400">
          <a:solidFill>
            <a:schemeClr val="tx2"/>
          </a:solidFill>
          <a:latin typeface="Arial" panose="020B0604020202090204" pitchFamily="34" charset="0"/>
        </a:defRPr>
      </a:lvl6pPr>
      <a:lvl7pPr marL="914400" algn="ctr" rtl="0" eaLnBrk="1" fontAlgn="base" hangingPunct="1">
        <a:spcBef>
          <a:spcPct val="0"/>
        </a:spcBef>
        <a:spcAft>
          <a:spcPct val="0"/>
        </a:spcAft>
        <a:defRPr sz="4400">
          <a:solidFill>
            <a:schemeClr val="tx2"/>
          </a:solidFill>
          <a:latin typeface="Arial" panose="020B0604020202090204" pitchFamily="34" charset="0"/>
        </a:defRPr>
      </a:lvl7pPr>
      <a:lvl8pPr marL="1371600" algn="ctr" rtl="0" eaLnBrk="1" fontAlgn="base" hangingPunct="1">
        <a:spcBef>
          <a:spcPct val="0"/>
        </a:spcBef>
        <a:spcAft>
          <a:spcPct val="0"/>
        </a:spcAft>
        <a:defRPr sz="4400">
          <a:solidFill>
            <a:schemeClr val="tx2"/>
          </a:solidFill>
          <a:latin typeface="Arial" panose="020B0604020202090204" pitchFamily="34" charset="0"/>
        </a:defRPr>
      </a:lvl8pPr>
      <a:lvl9pPr marL="1828800" algn="ctr" rtl="0" eaLnBrk="1" fontAlgn="base" hangingPunct="1">
        <a:spcBef>
          <a:spcPct val="0"/>
        </a:spcBef>
        <a:spcAft>
          <a:spcPct val="0"/>
        </a:spcAft>
        <a:defRPr sz="4400">
          <a:solidFill>
            <a:schemeClr val="tx2"/>
          </a:solidFill>
          <a:latin typeface="Arial" panose="020B0604020202090204"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jpe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jpe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8.png"/><Relationship Id="rId2" Type="http://schemas.microsoft.com/office/2007/relationships/media" Target="../media/media1.avi"/><Relationship Id="rId1" Type="http://schemas.openxmlformats.org/officeDocument/2006/relationships/video" Target="../media/media1.avi"/></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1.jpeg"/><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56" y="0"/>
            <a:ext cx="9150146" cy="7173416"/>
          </a:xfrm>
          <a:prstGeom prst="rect">
            <a:avLst/>
          </a:prstGeom>
        </p:spPr>
      </p:pic>
      <p:sp>
        <p:nvSpPr>
          <p:cNvPr id="5" name="TextBox 4"/>
          <p:cNvSpPr txBox="1"/>
          <p:nvPr/>
        </p:nvSpPr>
        <p:spPr>
          <a:xfrm>
            <a:off x="5148064" y="4725144"/>
            <a:ext cx="2954655" cy="646331"/>
          </a:xfrm>
          <a:prstGeom prst="rect">
            <a:avLst/>
          </a:prstGeom>
          <a:noFill/>
        </p:spPr>
        <p:txBody>
          <a:bodyPr wrap="none" rtlCol="0">
            <a:spAutoFit/>
          </a:bodyPr>
          <a:lstStyle/>
          <a:p>
            <a:r>
              <a:rPr lang="zh-CN" altLang="en-US" sz="3600" dirty="0">
                <a:solidFill>
                  <a:schemeClr val="bg1"/>
                </a:solidFill>
                <a:latin typeface="华文楷体" panose="02010600040101010101" pitchFamily="2" charset="-122"/>
                <a:ea typeface="华文楷体" panose="02010600040101010101" pitchFamily="2" charset="-122"/>
              </a:rPr>
              <a:t>主讲人：马浚</a:t>
            </a:r>
            <a:endParaRPr lang="zh-CN" altLang="en-US" sz="3600"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波音公司思维导图墙</a:t>
            </a:r>
            <a:endParaRPr lang="zh-CN" altLang="en-US" dirty="0">
              <a:latin typeface="微软雅黑" pitchFamily="34" charset="-122"/>
              <a:ea typeface="微软雅黑" pitchFamily="34" charset="-122"/>
            </a:endParaRPr>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65299" y="1600200"/>
            <a:ext cx="7013402" cy="4525963"/>
          </a:xfrm>
        </p:spPr>
      </p:pic>
      <p:pic>
        <p:nvPicPr>
          <p:cNvPr id="8" name="Picture 2" descr="200661674745562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7384"/>
            <a:ext cx="8244408" cy="6844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latin typeface="微软雅黑" pitchFamily="34" charset="-122"/>
                <a:ea typeface="微软雅黑" pitchFamily="34" charset="-122"/>
              </a:rPr>
              <a:t>哪些顶尖大学、商学院在</a:t>
            </a:r>
            <a:br>
              <a:rPr lang="en-US" altLang="zh-CN" sz="4000" dirty="0">
                <a:latin typeface="微软雅黑" pitchFamily="34" charset="-122"/>
                <a:ea typeface="微软雅黑" pitchFamily="34" charset="-122"/>
              </a:rPr>
            </a:br>
            <a:r>
              <a:rPr lang="zh-CN" altLang="en-US" sz="4000" dirty="0">
                <a:latin typeface="微软雅黑" pitchFamily="34" charset="-122"/>
                <a:ea typeface="微软雅黑" pitchFamily="34" charset="-122"/>
              </a:rPr>
              <a:t>教授思维导图课程</a:t>
            </a:r>
            <a:endParaRPr lang="zh-CN" altLang="en-US" sz="4000" dirty="0">
              <a:latin typeface="微软雅黑" pitchFamily="34" charset="-122"/>
              <a:ea typeface="微软雅黑" pitchFamily="34" charset="-122"/>
            </a:endParaRPr>
          </a:p>
        </p:txBody>
      </p:sp>
      <p:pic>
        <p:nvPicPr>
          <p:cNvPr id="4"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51520" y="2348880"/>
            <a:ext cx="8517735"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552694" y="5157192"/>
            <a:ext cx="6043642" cy="584775"/>
          </a:xfrm>
          <a:prstGeom prst="rect">
            <a:avLst/>
          </a:prstGeom>
          <a:noFill/>
        </p:spPr>
        <p:txBody>
          <a:bodyPr wrap="none" rtlCol="0">
            <a:spAutoFit/>
          </a:bodyPr>
          <a:lstStyle/>
          <a:p>
            <a:r>
              <a:rPr lang="zh-CN" altLang="en-US" sz="3200" dirty="0">
                <a:latin typeface="微软雅黑" pitchFamily="34" charset="-122"/>
                <a:ea typeface="微软雅黑" pitchFamily="34" charset="-122"/>
              </a:rPr>
              <a:t>石家庄经济学院 创新创业实验班</a:t>
            </a:r>
            <a:endParaRPr lang="zh-CN" altLang="en-US" sz="3200" dirty="0">
              <a:latin typeface="微软雅黑" pitchFamily="34" charset="-122"/>
              <a:ea typeface="微软雅黑"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852936"/>
            <a:ext cx="8229600" cy="1143000"/>
          </a:xfrm>
        </p:spPr>
        <p:txBody>
          <a:bodyPr/>
          <a:lstStyle/>
          <a:p>
            <a:r>
              <a:rPr lang="zh-CN" altLang="en-US" dirty="0">
                <a:latin typeface="微软雅黑" pitchFamily="34" charset="-122"/>
                <a:ea typeface="微软雅黑" pitchFamily="34" charset="-122"/>
              </a:rPr>
              <a:t>思维导图的作用</a:t>
            </a:r>
            <a:endParaRPr lang="zh-CN" altLang="en-US" dirty="0">
              <a:latin typeface="微软雅黑" pitchFamily="34" charset="-122"/>
              <a:ea typeface="微软雅黑" pitchFamily="34" charset="-122"/>
            </a:endParaRPr>
          </a:p>
        </p:txBody>
      </p: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思维导图的作用</a:t>
            </a:r>
            <a:endParaRPr lang="zh-CN" altLang="en-US" dirty="0">
              <a:latin typeface="微软雅黑" pitchFamily="34" charset="-122"/>
              <a:ea typeface="微软雅黑" pitchFamily="34" charset="-122"/>
            </a:endParaRPr>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48922" y="1600200"/>
            <a:ext cx="8046156" cy="4525963"/>
          </a:xfr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852936"/>
            <a:ext cx="8229600" cy="1143000"/>
          </a:xfrm>
        </p:spPr>
        <p:txBody>
          <a:bodyPr/>
          <a:lstStyle/>
          <a:p>
            <a:r>
              <a:rPr lang="zh-CN" altLang="en-US" dirty="0">
                <a:latin typeface="微软雅黑" pitchFamily="34" charset="-122"/>
                <a:ea typeface="微软雅黑" pitchFamily="34" charset="-122"/>
              </a:rPr>
              <a:t>学习思维导图，从认识大脑开始</a:t>
            </a:r>
            <a:endParaRPr lang="zh-CN" altLang="en-US" dirty="0">
              <a:latin typeface="微软雅黑" pitchFamily="34" charset="-122"/>
              <a:ea typeface="微软雅黑" pitchFamily="34" charset="-122"/>
            </a:endParaRPr>
          </a:p>
        </p:txBody>
      </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呜莎测试</a:t>
            </a:r>
            <a:endParaRPr lang="zh-CN" altLang="en-US" dirty="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13103" y="953288"/>
            <a:ext cx="6095874" cy="5356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左脑与右脑</a:t>
            </a:r>
            <a:endParaRPr lang="zh-CN" altLang="en-US" dirty="0">
              <a:latin typeface="微软雅黑" pitchFamily="34" charset="-122"/>
              <a:ea typeface="微软雅黑" pitchFamily="34" charset="-122"/>
            </a:endParaRPr>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2314" y="1556792"/>
            <a:ext cx="8479372" cy="4612778"/>
          </a:xfrm>
        </p:spPr>
      </p:pic>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09936"/>
            <a:ext cx="8229600" cy="1143000"/>
          </a:xfrm>
        </p:spPr>
        <p:txBody>
          <a:bodyPr/>
          <a:lstStyle/>
          <a:p>
            <a:r>
              <a:rPr lang="zh-CN" altLang="en-US" sz="3200" dirty="0">
                <a:latin typeface="微软雅黑" pitchFamily="34" charset="-122"/>
                <a:ea typeface="微软雅黑" pitchFamily="34" charset="-122"/>
              </a:rPr>
              <a:t>记忆图像的速度要比记忆文字的速度高</a:t>
            </a:r>
            <a:endParaRPr lang="zh-CN" altLang="en-US" sz="3200" dirty="0">
              <a:latin typeface="微软雅黑" pitchFamily="34" charset="-122"/>
              <a:ea typeface="微软雅黑" pitchFamily="34" charset="-122"/>
            </a:endParaRPr>
          </a:p>
        </p:txBody>
      </p:sp>
      <p:sp>
        <p:nvSpPr>
          <p:cNvPr id="4" name="矩形 3"/>
          <p:cNvSpPr/>
          <p:nvPr/>
        </p:nvSpPr>
        <p:spPr>
          <a:xfrm>
            <a:off x="-180528" y="2420888"/>
            <a:ext cx="9546460" cy="317009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0000" b="1" spc="50" dirty="0">
                <a:ln w="11430"/>
                <a:solidFill>
                  <a:srgbClr val="FF0000"/>
                </a:solidFill>
                <a:effectLst>
                  <a:outerShdw blurRad="76200" dist="50800" dir="5400000" algn="tl" rotWithShape="0">
                    <a:srgbClr val="000000">
                      <a:alpha val="65000"/>
                    </a:srgbClr>
                  </a:outerShdw>
                </a:effectLst>
              </a:rPr>
              <a:t>1000</a:t>
            </a:r>
            <a:r>
              <a:rPr lang="zh-CN" altLang="en-US" sz="20000" b="1" spc="50" dirty="0">
                <a:ln w="11430"/>
                <a:solidFill>
                  <a:srgbClr val="FF0000"/>
                </a:solidFill>
                <a:effectLst>
                  <a:outerShdw blurRad="76200" dist="50800" dir="5400000" algn="tl" rotWithShape="0">
                    <a:srgbClr val="000000">
                      <a:alpha val="65000"/>
                    </a:srgbClr>
                  </a:outerShdw>
                </a:effectLst>
              </a:rPr>
              <a:t>倍</a:t>
            </a:r>
            <a:endParaRPr lang="zh-CN" altLang="en-US" sz="20000" b="1" spc="50" dirty="0">
              <a:ln w="11430"/>
              <a:solidFill>
                <a:srgbClr val="FF0000"/>
              </a:solidFill>
              <a:effectLst>
                <a:outerShdw blurRad="76200" dist="50800" dir="5400000" algn="tl" rotWithShape="0">
                  <a:srgbClr val="000000">
                    <a:alpha val="65000"/>
                  </a:srgbClr>
                </a:outerShdw>
              </a:effectLs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神经元</a:t>
            </a:r>
            <a:endParaRPr lang="zh-CN" altLang="en-US" dirty="0">
              <a:latin typeface="微软雅黑" pitchFamily="34" charset="-122"/>
              <a:ea typeface="微软雅黑" pitchFamily="34" charset="-122"/>
            </a:endParaRPr>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54691" y="1711349"/>
            <a:ext cx="6034617" cy="4525963"/>
          </a:xfrm>
        </p:spPr>
      </p:pic>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852936"/>
            <a:ext cx="8229600" cy="1143000"/>
          </a:xfrm>
        </p:spPr>
        <p:txBody>
          <a:bodyPr/>
          <a:lstStyle/>
          <a:p>
            <a:r>
              <a:rPr lang="zh-CN" altLang="en-US" dirty="0">
                <a:latin typeface="微软雅黑" pitchFamily="34" charset="-122"/>
                <a:ea typeface="微软雅黑" pitchFamily="34" charset="-122"/>
              </a:rPr>
              <a:t>绘制你的第一张思维导图</a:t>
            </a:r>
            <a:endParaRPr lang="zh-CN" altLang="en-US" dirty="0">
              <a:latin typeface="微软雅黑" pitchFamily="34" charset="-122"/>
              <a:ea typeface="微软雅黑" pitchFamily="34" charset="-122"/>
            </a:endParaRPr>
          </a:p>
        </p:txBody>
      </p:sp>
      <p:sp>
        <p:nvSpPr>
          <p:cNvPr id="4" name="TextBox 3"/>
          <p:cNvSpPr txBox="1"/>
          <p:nvPr/>
        </p:nvSpPr>
        <p:spPr>
          <a:xfrm>
            <a:off x="2056545" y="4129985"/>
            <a:ext cx="5251759" cy="1015663"/>
          </a:xfrm>
          <a:prstGeom prst="rect">
            <a:avLst/>
          </a:prstGeom>
          <a:noFill/>
        </p:spPr>
        <p:txBody>
          <a:bodyPr wrap="none" rtlCol="0">
            <a:spAutoFit/>
          </a:bodyPr>
          <a:lstStyle/>
          <a:p>
            <a:r>
              <a:rPr lang="zh-CN" altLang="en-US" sz="6000" dirty="0">
                <a:latin typeface="微软雅黑" pitchFamily="34" charset="-122"/>
                <a:ea typeface="微软雅黑" pitchFamily="34" charset="-122"/>
              </a:rPr>
              <a:t>项目</a:t>
            </a:r>
            <a:r>
              <a:rPr lang="en-US" altLang="zh-CN" sz="6000" dirty="0">
                <a:latin typeface="微软雅黑" pitchFamily="34" charset="-122"/>
                <a:ea typeface="微软雅黑" pitchFamily="34" charset="-122"/>
              </a:rPr>
              <a:t>1</a:t>
            </a:r>
            <a:r>
              <a:rPr lang="zh-CN" altLang="en-US" sz="6000" dirty="0">
                <a:latin typeface="微软雅黑" pitchFamily="34" charset="-122"/>
                <a:ea typeface="微软雅黑" pitchFamily="34" charset="-122"/>
              </a:rPr>
              <a:t>：做简历</a:t>
            </a:r>
            <a:endParaRPr lang="zh-CN" altLang="en-US" sz="6000" dirty="0">
              <a:latin typeface="微软雅黑" pitchFamily="34" charset="-122"/>
              <a:ea typeface="微软雅黑"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个人简介</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600200"/>
            <a:ext cx="8229600" cy="4637112"/>
          </a:xfrm>
        </p:spPr>
        <p:txBody>
          <a:bodyPr/>
          <a:lstStyle/>
          <a:p>
            <a:r>
              <a:rPr lang="zh-CN" altLang="en-US" sz="2000" dirty="0">
                <a:latin typeface="微软雅黑" pitchFamily="34" charset="-122"/>
                <a:ea typeface="微软雅黑" pitchFamily="34" charset="-122"/>
              </a:rPr>
              <a:t>马浚，男，吉林长白人，石家庄经济学院，信息管理与信息系统专业。</a:t>
            </a:r>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担任职务：大学生创新实验协会主席、演讲与辩论协会副主席、班级班长、用友新道项目负责人</a:t>
            </a:r>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所获荣誉：</a:t>
            </a:r>
            <a:endParaRPr lang="en-US" altLang="zh-CN" sz="2000" dirty="0">
              <a:latin typeface="微软雅黑" pitchFamily="34" charset="-122"/>
              <a:ea typeface="微软雅黑" pitchFamily="34" charset="-122"/>
            </a:endParaRPr>
          </a:p>
          <a:p>
            <a:pPr marL="0" indent="0">
              <a:buNone/>
            </a:pPr>
            <a:r>
              <a:rPr lang="en-US" altLang="zh-CN" sz="2000" dirty="0">
                <a:latin typeface="微软雅黑" pitchFamily="34" charset="-122"/>
                <a:ea typeface="微软雅黑" pitchFamily="34" charset="-122"/>
              </a:rPr>
              <a:t>    2010</a:t>
            </a:r>
            <a:r>
              <a:rPr lang="zh-CN" altLang="en-US" sz="2000" dirty="0">
                <a:latin typeface="微软雅黑" pitchFamily="34" charset="-122"/>
                <a:ea typeface="微软雅黑" pitchFamily="34" charset="-122"/>
              </a:rPr>
              <a:t>年获校辩论赛最佳辩手</a:t>
            </a:r>
            <a:endParaRPr lang="en-US" altLang="zh-CN" sz="2000" dirty="0">
              <a:latin typeface="微软雅黑" pitchFamily="34" charset="-122"/>
              <a:ea typeface="微软雅黑" pitchFamily="34" charset="-122"/>
            </a:endParaRPr>
          </a:p>
          <a:p>
            <a:pPr marL="0" indent="0">
              <a:buNone/>
            </a:pPr>
            <a:r>
              <a:rPr lang="en-US" altLang="zh-CN" sz="2000" dirty="0">
                <a:latin typeface="微软雅黑" pitchFamily="34" charset="-122"/>
                <a:ea typeface="微软雅黑" pitchFamily="34" charset="-122"/>
              </a:rPr>
              <a:t>    2011</a:t>
            </a:r>
            <a:r>
              <a:rPr lang="zh-CN" altLang="en-US" sz="2000" dirty="0">
                <a:latin typeface="微软雅黑" pitchFamily="34" charset="-122"/>
                <a:ea typeface="微软雅黑" pitchFamily="34" charset="-122"/>
              </a:rPr>
              <a:t>年获校优秀班级干部</a:t>
            </a:r>
            <a:endParaRPr lang="en-US" altLang="zh-CN" sz="2000" dirty="0">
              <a:latin typeface="微软雅黑" pitchFamily="34" charset="-122"/>
              <a:ea typeface="微软雅黑" pitchFamily="34" charset="-122"/>
            </a:endParaRPr>
          </a:p>
          <a:p>
            <a:pPr marL="0" indent="0">
              <a:buNone/>
            </a:pPr>
            <a:r>
              <a:rPr lang="en-US" altLang="zh-CN" sz="2000" dirty="0">
                <a:latin typeface="微软雅黑" pitchFamily="34" charset="-122"/>
                <a:ea typeface="微软雅黑" pitchFamily="34" charset="-122"/>
              </a:rPr>
              <a:t>    2012</a:t>
            </a:r>
            <a:r>
              <a:rPr lang="zh-CN" altLang="en-US" sz="2000" dirty="0">
                <a:latin typeface="微软雅黑" pitchFamily="34" charset="-122"/>
                <a:ea typeface="微软雅黑" pitchFamily="34" charset="-122"/>
              </a:rPr>
              <a:t>年获河北省</a:t>
            </a:r>
            <a:r>
              <a:rPr lang="en-US" altLang="zh-CN" sz="2000" dirty="0">
                <a:latin typeface="微软雅黑" pitchFamily="34" charset="-122"/>
                <a:ea typeface="微软雅黑" pitchFamily="34" charset="-122"/>
              </a:rPr>
              <a:t>ERP</a:t>
            </a:r>
            <a:r>
              <a:rPr lang="zh-CN" altLang="en-US" sz="2000" dirty="0">
                <a:latin typeface="微软雅黑" pitchFamily="34" charset="-122"/>
                <a:ea typeface="微软雅黑" pitchFamily="34" charset="-122"/>
              </a:rPr>
              <a:t>沙盘模拟大赛冠军</a:t>
            </a:r>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实习经历</a:t>
            </a:r>
            <a:endParaRPr lang="en-US" altLang="zh-CN" sz="2000" dirty="0">
              <a:latin typeface="微软雅黑" pitchFamily="34" charset="-122"/>
              <a:ea typeface="微软雅黑" pitchFamily="34" charset="-122"/>
            </a:endParaRPr>
          </a:p>
          <a:p>
            <a:pPr marL="0" indent="0">
              <a:buNone/>
            </a:pPr>
            <a:r>
              <a:rPr lang="en-US" altLang="zh-CN" sz="2000" dirty="0">
                <a:latin typeface="微软雅黑" pitchFamily="34" charset="-122"/>
                <a:ea typeface="微软雅黑" pitchFamily="34" charset="-122"/>
              </a:rPr>
              <a:t>    2011</a:t>
            </a:r>
            <a:r>
              <a:rPr lang="zh-CN" altLang="en-US" sz="2000" dirty="0">
                <a:latin typeface="微软雅黑" pitchFamily="34" charset="-122"/>
                <a:ea typeface="微软雅黑" pitchFamily="34" charset="-122"/>
              </a:rPr>
              <a:t>年暑期在百合婚纱摄影实习，学习单反相机的使用及</a:t>
            </a:r>
            <a:r>
              <a:rPr lang="en-US" altLang="zh-CN" sz="2000" dirty="0">
                <a:latin typeface="微软雅黑" pitchFamily="34" charset="-122"/>
                <a:ea typeface="微软雅黑" pitchFamily="34" charset="-122"/>
              </a:rPr>
              <a:t>Photoshop</a:t>
            </a:r>
            <a:r>
              <a:rPr lang="zh-CN" altLang="en-US" sz="2000" dirty="0">
                <a:latin typeface="微软雅黑" pitchFamily="34" charset="-122"/>
                <a:ea typeface="微软雅黑" pitchFamily="34" charset="-122"/>
              </a:rPr>
              <a:t>软件应用。</a:t>
            </a:r>
            <a:endParaRPr lang="en-US" altLang="zh-CN" sz="2000" dirty="0">
              <a:latin typeface="微软雅黑" pitchFamily="34" charset="-122"/>
              <a:ea typeface="微软雅黑" pitchFamily="34" charset="-122"/>
            </a:endParaRPr>
          </a:p>
          <a:p>
            <a:pPr marL="0" indent="0">
              <a:buNone/>
            </a:pPr>
            <a:r>
              <a:rPr lang="en-US" altLang="zh-CN" sz="2000" dirty="0">
                <a:latin typeface="微软雅黑" pitchFamily="34" charset="-122"/>
                <a:ea typeface="微软雅黑" pitchFamily="34" charset="-122"/>
              </a:rPr>
              <a:t>    2012</a:t>
            </a:r>
            <a:r>
              <a:rPr lang="zh-CN" altLang="en-US" sz="2000" dirty="0">
                <a:latin typeface="微软雅黑" pitchFamily="34" charset="-122"/>
                <a:ea typeface="微软雅黑" pitchFamily="34" charset="-122"/>
              </a:rPr>
              <a:t>年暑期在用友河北分公司运维部实习，充分了解用友现有产品线。</a:t>
            </a:r>
            <a:endParaRPr lang="en-US" altLang="zh-CN" sz="2000" dirty="0">
              <a:latin typeface="微软雅黑" pitchFamily="34" charset="-122"/>
              <a:ea typeface="微软雅黑" pitchFamily="34" charset="-122"/>
            </a:endParaRPr>
          </a:p>
          <a:p>
            <a:pPr marL="0" indent="0">
              <a:buNone/>
            </a:pPr>
            <a:r>
              <a:rPr lang="zh-CN" altLang="en-US" sz="2000" dirty="0">
                <a:latin typeface="微软雅黑" pitchFamily="34" charset="-122"/>
                <a:ea typeface="微软雅黑" pitchFamily="34" charset="-122"/>
              </a:rPr>
              <a:t>    目前兼职用友新道公司沙盘讲师，已经为河北广播电视大学，河北政法职业学院，邢台技师学院等多所院校培训</a:t>
            </a:r>
            <a:r>
              <a:rPr lang="en-US" altLang="zh-CN" sz="2000" dirty="0">
                <a:latin typeface="微软雅黑" pitchFamily="34" charset="-122"/>
                <a:ea typeface="微软雅黑" pitchFamily="34" charset="-122"/>
              </a:rPr>
              <a:t>ERP</a:t>
            </a:r>
            <a:r>
              <a:rPr lang="zh-CN" altLang="en-US" sz="2000" dirty="0">
                <a:latin typeface="微软雅黑" pitchFamily="34" charset="-122"/>
                <a:ea typeface="微软雅黑" pitchFamily="34" charset="-122"/>
              </a:rPr>
              <a:t>沙盘模拟课程。</a:t>
            </a:r>
            <a:endParaRPr lang="en-US" altLang="zh-CN" sz="2000" dirty="0">
              <a:latin typeface="微软雅黑" pitchFamily="34" charset="-122"/>
              <a:ea typeface="微软雅黑" pitchFamily="34" charset="-122"/>
            </a:endParaRPr>
          </a:p>
          <a:p>
            <a:pPr marL="0" indent="0">
              <a:buNone/>
            </a:pPr>
            <a:r>
              <a:rPr lang="en-US" altLang="zh-CN" sz="2000" dirty="0">
                <a:latin typeface="微软雅黑" pitchFamily="34" charset="-122"/>
                <a:ea typeface="微软雅黑" pitchFamily="34" charset="-122"/>
              </a:rPr>
              <a:t>    </a:t>
            </a:r>
            <a:endParaRPr lang="en-US" altLang="zh-CN" sz="2000" dirty="0">
              <a:latin typeface="微软雅黑" pitchFamily="34" charset="-122"/>
              <a:ea typeface="微软雅黑" pitchFamily="34" charset="-122"/>
            </a:endParaRPr>
          </a:p>
          <a:p>
            <a:pPr marL="0" indent="0">
              <a:buNone/>
            </a:pPr>
            <a:r>
              <a:rPr lang="en-US" altLang="zh-CN" sz="2000" dirty="0">
                <a:latin typeface="微软雅黑" pitchFamily="34" charset="-122"/>
                <a:ea typeface="微软雅黑" pitchFamily="34" charset="-122"/>
              </a:rPr>
              <a:t>    </a:t>
            </a:r>
            <a:endParaRPr lang="en-US" altLang="zh-CN" sz="2000" dirty="0">
              <a:latin typeface="微软雅黑" pitchFamily="34" charset="-122"/>
              <a:ea typeface="微软雅黑"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绘制你的第一张思维导图</a:t>
            </a:r>
            <a:endParaRPr lang="zh-CN" altLang="en-US" dirty="0">
              <a:latin typeface="微软雅黑" pitchFamily="34" charset="-122"/>
              <a:ea typeface="微软雅黑" pitchFamily="34" charset="-122"/>
            </a:endParaRPr>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48922" y="1600200"/>
            <a:ext cx="8046156" cy="4525963"/>
          </a:xfrm>
        </p:spPr>
      </p:pic>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556792"/>
            <a:ext cx="8229600" cy="1143000"/>
          </a:xfrm>
        </p:spPr>
        <p:txBody>
          <a:bodyPr/>
          <a:lstStyle/>
          <a:p>
            <a:r>
              <a:rPr lang="zh-CN" altLang="en-US" dirty="0">
                <a:latin typeface="微软雅黑" pitchFamily="34" charset="-122"/>
                <a:ea typeface="微软雅黑" pitchFamily="34" charset="-122"/>
              </a:rPr>
              <a:t>我们再绘制一张</a:t>
            </a:r>
            <a:endParaRPr lang="zh-CN" altLang="en-US" dirty="0">
              <a:latin typeface="微软雅黑" pitchFamily="34" charset="-122"/>
              <a:ea typeface="微软雅黑" pitchFamily="34" charset="-122"/>
            </a:endParaRPr>
          </a:p>
        </p:txBody>
      </p:sp>
      <p:sp>
        <p:nvSpPr>
          <p:cNvPr id="4" name="TextBox 3"/>
          <p:cNvSpPr txBox="1"/>
          <p:nvPr/>
        </p:nvSpPr>
        <p:spPr>
          <a:xfrm>
            <a:off x="755576" y="2492896"/>
            <a:ext cx="7879080" cy="1015663"/>
          </a:xfrm>
          <a:prstGeom prst="rect">
            <a:avLst/>
          </a:prstGeom>
          <a:noFill/>
        </p:spPr>
        <p:txBody>
          <a:bodyPr wrap="none" rtlCol="0">
            <a:spAutoFit/>
          </a:bodyPr>
          <a:lstStyle/>
          <a:p>
            <a:r>
              <a:rPr lang="zh-CN" altLang="en-US" sz="6000" dirty="0">
                <a:latin typeface="微软雅黑" pitchFamily="34" charset="-122"/>
                <a:ea typeface="微软雅黑" pitchFamily="34" charset="-122"/>
              </a:rPr>
              <a:t>项目二：做野营采购单</a:t>
            </a:r>
            <a:endParaRPr lang="zh-CN" altLang="en-US" sz="6000" dirty="0">
              <a:latin typeface="微软雅黑" pitchFamily="34" charset="-122"/>
              <a:ea typeface="微软雅黑" pitchFamily="34" charset="-122"/>
            </a:endParaRPr>
          </a:p>
        </p:txBody>
      </p:sp>
      <p:sp>
        <p:nvSpPr>
          <p:cNvPr id="3" name="椭圆 2"/>
          <p:cNvSpPr/>
          <p:nvPr/>
        </p:nvSpPr>
        <p:spPr bwMode="auto">
          <a:xfrm>
            <a:off x="1907704" y="3717032"/>
            <a:ext cx="2376264" cy="2376264"/>
          </a:xfrm>
          <a:prstGeom prst="ellipse">
            <a:avLst/>
          </a:prstGeom>
          <a:solidFill>
            <a:srgbClr val="FF0000"/>
          </a:solidFill>
          <a:ln>
            <a:solidFill>
              <a:schemeClr val="tx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a:ln>
                  <a:noFill/>
                </a:ln>
                <a:solidFill>
                  <a:schemeClr val="tx1"/>
                </a:solidFill>
                <a:effectLst/>
                <a:latin typeface="微软雅黑" pitchFamily="34" charset="-122"/>
                <a:ea typeface="微软雅黑" pitchFamily="34" charset="-122"/>
              </a:rPr>
              <a:t>A</a:t>
            </a:r>
            <a:r>
              <a:rPr kumimoji="0" lang="zh-CN" altLang="en-US" sz="3200" b="0" i="0" u="none" strike="noStrike" cap="none" normalizeH="0" baseline="0" dirty="0">
                <a:ln>
                  <a:noFill/>
                </a:ln>
                <a:solidFill>
                  <a:schemeClr val="tx1"/>
                </a:solidFill>
                <a:effectLst/>
                <a:latin typeface="微软雅黑" pitchFamily="34" charset="-122"/>
                <a:ea typeface="微软雅黑" pitchFamily="34" charset="-122"/>
              </a:rPr>
              <a:t>组</a:t>
            </a:r>
            <a:endParaRPr kumimoji="0" lang="en-US" altLang="zh-CN" sz="3200" b="0" i="0" u="none" strike="noStrike" cap="none" normalizeH="0" baseline="0" dirty="0">
              <a:ln>
                <a:noFill/>
              </a:ln>
              <a:solidFill>
                <a:schemeClr val="tx1"/>
              </a:solidFill>
              <a:effectLst/>
              <a:latin typeface="微软雅黑" pitchFamily="34" charset="-122"/>
              <a:ea typeface="微软雅黑" pitchFamily="34" charset="-122"/>
            </a:endParaRPr>
          </a:p>
          <a:p>
            <a:pPr marL="0" marR="0" indent="0" algn="ctr" defTabSz="914400" rtl="0" eaLnBrk="0" fontAlgn="base" latinLnBrk="0" hangingPunct="0">
              <a:lnSpc>
                <a:spcPct val="100000"/>
              </a:lnSpc>
              <a:spcBef>
                <a:spcPct val="0"/>
              </a:spcBef>
              <a:spcAft>
                <a:spcPct val="0"/>
              </a:spcAft>
              <a:buClrTx/>
              <a:buSzTx/>
              <a:buFontTx/>
              <a:buNone/>
            </a:pPr>
            <a:r>
              <a:rPr lang="zh-CN" altLang="en-US" sz="3200" dirty="0">
                <a:latin typeface="微软雅黑" pitchFamily="34" charset="-122"/>
                <a:ea typeface="微软雅黑" pitchFamily="34" charset="-122"/>
              </a:rPr>
              <a:t>用传统方法</a:t>
            </a:r>
            <a:endParaRPr kumimoji="0" lang="zh-CN" altLang="en-US" sz="3200" b="0" i="0" u="none" strike="noStrike" cap="none" normalizeH="0" baseline="0" dirty="0">
              <a:ln>
                <a:noFill/>
              </a:ln>
              <a:solidFill>
                <a:schemeClr val="tx1"/>
              </a:solidFill>
              <a:effectLst/>
              <a:latin typeface="微软雅黑" pitchFamily="34" charset="-122"/>
              <a:ea typeface="微软雅黑" pitchFamily="34" charset="-122"/>
            </a:endParaRPr>
          </a:p>
        </p:txBody>
      </p:sp>
      <p:sp>
        <p:nvSpPr>
          <p:cNvPr id="6" name="椭圆 5"/>
          <p:cNvSpPr/>
          <p:nvPr/>
        </p:nvSpPr>
        <p:spPr bwMode="auto">
          <a:xfrm>
            <a:off x="4788024" y="3717032"/>
            <a:ext cx="2376264" cy="2376264"/>
          </a:xfrm>
          <a:prstGeom prst="ellipse">
            <a:avLst/>
          </a:prstGeom>
          <a:solidFill>
            <a:srgbClr val="00B0F0"/>
          </a:solidFill>
          <a:ln>
            <a:solidFill>
              <a:schemeClr val="tx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altLang="zh-CN" sz="3200" dirty="0">
                <a:solidFill>
                  <a:schemeClr val="tx1"/>
                </a:solidFill>
                <a:latin typeface="微软雅黑" pitchFamily="34" charset="-122"/>
                <a:ea typeface="微软雅黑" pitchFamily="34" charset="-122"/>
              </a:rPr>
              <a:t>B</a:t>
            </a:r>
            <a:r>
              <a:rPr kumimoji="0" lang="zh-CN" altLang="en-US" sz="3200" b="0" i="0" u="none" strike="noStrike" cap="none" normalizeH="0" baseline="0" dirty="0">
                <a:ln>
                  <a:noFill/>
                </a:ln>
                <a:solidFill>
                  <a:schemeClr val="tx1"/>
                </a:solidFill>
                <a:effectLst/>
                <a:latin typeface="微软雅黑" pitchFamily="34" charset="-122"/>
                <a:ea typeface="微软雅黑" pitchFamily="34" charset="-122"/>
              </a:rPr>
              <a:t>组</a:t>
            </a:r>
            <a:endParaRPr kumimoji="0" lang="en-US" altLang="zh-CN" sz="3200" b="0" i="0" u="none" strike="noStrike" cap="none" normalizeH="0" baseline="0" dirty="0">
              <a:ln>
                <a:noFill/>
              </a:ln>
              <a:solidFill>
                <a:schemeClr val="tx1"/>
              </a:solidFill>
              <a:effectLst/>
              <a:latin typeface="微软雅黑" pitchFamily="34" charset="-122"/>
              <a:ea typeface="微软雅黑" pitchFamily="34" charset="-122"/>
            </a:endParaRPr>
          </a:p>
          <a:p>
            <a:pPr marL="0" marR="0" indent="0" algn="ctr" defTabSz="914400" rtl="0" eaLnBrk="0" fontAlgn="base" latinLnBrk="0" hangingPunct="0">
              <a:lnSpc>
                <a:spcPct val="100000"/>
              </a:lnSpc>
              <a:spcBef>
                <a:spcPct val="0"/>
              </a:spcBef>
              <a:spcAft>
                <a:spcPct val="0"/>
              </a:spcAft>
              <a:buClrTx/>
              <a:buSzTx/>
              <a:buFontTx/>
              <a:buNone/>
            </a:pPr>
            <a:r>
              <a:rPr lang="zh-CN" altLang="en-US" sz="3200" dirty="0">
                <a:latin typeface="微软雅黑" pitchFamily="34" charset="-122"/>
                <a:ea typeface="微软雅黑" pitchFamily="34" charset="-122"/>
              </a:rPr>
              <a:t>用思维导图</a:t>
            </a:r>
            <a:endParaRPr kumimoji="0" lang="zh-CN" altLang="en-US" sz="3200" b="0" i="0" u="none" strike="noStrike" cap="none" normalizeH="0" baseline="0" dirty="0">
              <a:ln>
                <a:noFill/>
              </a:ln>
              <a:solidFill>
                <a:schemeClr val="tx1"/>
              </a:solidFill>
              <a:effectLst/>
              <a:latin typeface="微软雅黑" pitchFamily="34" charset="-122"/>
              <a:ea typeface="微软雅黑"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野营采购单</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48922" y="1600200"/>
            <a:ext cx="8046156" cy="4525963"/>
          </a:xfrm>
        </p:spPr>
      </p:pic>
    </p:spTree>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latin typeface="微软雅黑" pitchFamily="34" charset="-122"/>
                <a:ea typeface="微软雅黑" pitchFamily="34" charset="-122"/>
              </a:rPr>
              <a:t>作业：用思维导图理人物关系</a:t>
            </a:r>
            <a:endParaRPr lang="zh-CN" altLang="en-US" sz="4000" dirty="0">
              <a:latin typeface="微软雅黑" pitchFamily="34" charset="-122"/>
              <a:ea typeface="微软雅黑" pitchFamily="34" charset="-122"/>
            </a:endParaRPr>
          </a:p>
        </p:txBody>
      </p:sp>
      <p:pic>
        <p:nvPicPr>
          <p:cNvPr id="8" name="内容占位符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23459" y="1633067"/>
            <a:ext cx="6697082" cy="4460230"/>
          </a:xfr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谢耳朵讲甄嬛传</a:t>
            </a:r>
            <a:endParaRPr lang="zh-CN" altLang="en-US" dirty="0"/>
          </a:p>
        </p:txBody>
      </p:sp>
      <p:pic>
        <p:nvPicPr>
          <p:cNvPr id="4" name="生活大爆炸谢耳朵讲解《甄嬛传》爆笑.avi">
            <a:hlinkClick r:id="" action="ppaction://media"/>
          </p:cNvPr>
          <p:cNvPicPr>
            <a:picLocks noGrp="1" noChangeAspect="1"/>
          </p:cNvPicPr>
          <p:nvPr>
            <p:ph idx="1"/>
            <a:videoFile r:link="rId1"/>
            <p:extLst>
              <p:ext uri="{DAA4B4D4-6D71-4841-9C94-3DE7FCFB9230}">
                <p14:media xmlns:p14="http://schemas.microsoft.com/office/powerpoint/2010/main" r:embed="rId2"/>
              </p:ext>
            </p:extLst>
          </p:nvPr>
        </p:nvPicPr>
        <p:blipFill>
          <a:blip r:embed="rId3"/>
          <a:stretch>
            <a:fillRect/>
          </a:stretch>
        </p:blipFill>
        <p:spPr>
          <a:xfrm>
            <a:off x="-36512" y="1019869"/>
            <a:ext cx="9206928" cy="5217443"/>
          </a:xfrm>
        </p:spPr>
      </p:pic>
    </p:spTree>
  </p:cSld>
  <p:clrMapOvr>
    <a:masterClrMapping/>
  </p:clrMapOvr>
  <p:transition spd="slow">
    <p:wipe dir="r"/>
  </p:transition>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4624" y="2348880"/>
            <a:ext cx="8229600" cy="1143000"/>
          </a:xfrm>
        </p:spPr>
        <p:txBody>
          <a:bodyPr/>
          <a:lstStyle/>
          <a:p>
            <a:r>
              <a:rPr lang="zh-CN" altLang="en-US" dirty="0">
                <a:latin typeface="微软雅黑" pitchFamily="34" charset="-122"/>
                <a:ea typeface="微软雅黑" pitchFamily="34" charset="-122"/>
              </a:rPr>
              <a:t>利用思维导图</a:t>
            </a:r>
            <a:br>
              <a:rPr lang="en-US" altLang="zh-CN" dirty="0">
                <a:latin typeface="微软雅黑" pitchFamily="34" charset="-122"/>
                <a:ea typeface="微软雅黑" pitchFamily="34" charset="-122"/>
              </a:rPr>
            </a:br>
            <a:r>
              <a:rPr lang="zh-CN" altLang="en-US" dirty="0">
                <a:latin typeface="微软雅黑" pitchFamily="34" charset="-122"/>
                <a:ea typeface="微软雅黑" pitchFamily="34" charset="-122"/>
              </a:rPr>
              <a:t>进行头脑风暴</a:t>
            </a:r>
            <a:endParaRPr lang="zh-CN" altLang="en-US" dirty="0">
              <a:latin typeface="微软雅黑" pitchFamily="34" charset="-122"/>
              <a:ea typeface="微软雅黑"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04048" y="-603448"/>
            <a:ext cx="4572000" cy="6858000"/>
          </a:xfrm>
          <a:prstGeom prst="rect">
            <a:avLst/>
          </a:prstGeom>
        </p:spPr>
      </p:pic>
      <p:sp>
        <p:nvSpPr>
          <p:cNvPr id="4" name="TextBox 3"/>
          <p:cNvSpPr txBox="1"/>
          <p:nvPr/>
        </p:nvSpPr>
        <p:spPr>
          <a:xfrm>
            <a:off x="184924" y="4293096"/>
            <a:ext cx="5827236" cy="707886"/>
          </a:xfrm>
          <a:prstGeom prst="rect">
            <a:avLst/>
          </a:prstGeom>
          <a:noFill/>
        </p:spPr>
        <p:txBody>
          <a:bodyPr wrap="none" rtlCol="0">
            <a:spAutoFit/>
          </a:bodyPr>
          <a:lstStyle/>
          <a:p>
            <a:r>
              <a:rPr lang="zh-CN" altLang="en-US" sz="4000" dirty="0">
                <a:latin typeface="微软雅黑" pitchFamily="34" charset="-122"/>
                <a:ea typeface="微软雅黑" pitchFamily="34" charset="-122"/>
              </a:rPr>
              <a:t>项目三：元旦联欢会策划</a:t>
            </a:r>
            <a:endParaRPr lang="zh-CN" altLang="en-US" sz="4000" dirty="0">
              <a:latin typeface="微软雅黑" pitchFamily="34" charset="-122"/>
              <a:ea typeface="微软雅黑"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思维导图软件应用</a:t>
            </a:r>
            <a:endParaRPr lang="zh-CN" altLang="en-US" dirty="0">
              <a:latin typeface="微软雅黑" pitchFamily="34" charset="-122"/>
              <a:ea typeface="微软雅黑"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47664" y="2204864"/>
            <a:ext cx="2120900" cy="3086100"/>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5305" r="46085"/>
          <a:stretch>
            <a:fillRect/>
          </a:stretch>
        </p:blipFill>
        <p:spPr>
          <a:xfrm>
            <a:off x="5076056" y="2204864"/>
            <a:ext cx="2217869" cy="2921514"/>
          </a:xfrm>
          <a:prstGeom prst="rect">
            <a:avLst/>
          </a:prstGeom>
        </p:spPr>
      </p:pic>
      <p:sp>
        <p:nvSpPr>
          <p:cNvPr id="6" name="TextBox 5"/>
          <p:cNvSpPr txBox="1"/>
          <p:nvPr/>
        </p:nvSpPr>
        <p:spPr>
          <a:xfrm>
            <a:off x="944036" y="5550469"/>
            <a:ext cx="3328155" cy="461665"/>
          </a:xfrm>
          <a:prstGeom prst="rect">
            <a:avLst/>
          </a:prstGeom>
          <a:noFill/>
        </p:spPr>
        <p:txBody>
          <a:bodyPr wrap="none" rtlCol="0">
            <a:spAutoFit/>
          </a:bodyPr>
          <a:lstStyle/>
          <a:p>
            <a:r>
              <a:rPr lang="en-US" altLang="zh-CN" sz="2400" b="1" dirty="0"/>
              <a:t>Mindjet </a:t>
            </a:r>
            <a:r>
              <a:rPr lang="en-US" altLang="zh-CN" sz="2400" b="1" dirty="0" err="1"/>
              <a:t>MindManager</a:t>
            </a:r>
            <a:endParaRPr lang="zh-CN" altLang="en-US" sz="2400" b="1" dirty="0"/>
          </a:p>
        </p:txBody>
      </p:sp>
      <p:sp>
        <p:nvSpPr>
          <p:cNvPr id="7" name="矩形 6"/>
          <p:cNvSpPr/>
          <p:nvPr/>
        </p:nvSpPr>
        <p:spPr>
          <a:xfrm>
            <a:off x="5384129" y="5579106"/>
            <a:ext cx="1601721" cy="461665"/>
          </a:xfrm>
          <a:prstGeom prst="rect">
            <a:avLst/>
          </a:prstGeom>
        </p:spPr>
        <p:txBody>
          <a:bodyPr wrap="none">
            <a:spAutoFit/>
          </a:bodyPr>
          <a:lstStyle/>
          <a:p>
            <a:r>
              <a:rPr lang="en-US" altLang="zh-CN" sz="2400" b="1" dirty="0" err="1"/>
              <a:t>iMindMap</a:t>
            </a:r>
            <a:endParaRPr lang="zh-CN" altLang="en-US" sz="2400" b="1"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Users\majun\Desktop\思维导图教学设计\自我介绍.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504" y="1700808"/>
            <a:ext cx="8931008" cy="50236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988840"/>
            <a:ext cx="8229600" cy="1143000"/>
          </a:xfrm>
        </p:spPr>
        <p:txBody>
          <a:bodyPr/>
          <a:lstStyle/>
          <a:p>
            <a:r>
              <a:rPr lang="zh-CN" altLang="en-US" dirty="0">
                <a:latin typeface="微软雅黑" pitchFamily="34" charset="-122"/>
                <a:ea typeface="微软雅黑" pitchFamily="34" charset="-122"/>
              </a:rPr>
              <a:t>什么是思维导图</a:t>
            </a:r>
            <a:endParaRPr lang="zh-CN" altLang="en-US" dirty="0">
              <a:latin typeface="微软雅黑" pitchFamily="34" charset="-122"/>
              <a:ea typeface="微软雅黑" pitchFamily="34" charset="-122"/>
            </a:endParaRPr>
          </a:p>
        </p:txBody>
      </p:sp>
      <p:sp>
        <p:nvSpPr>
          <p:cNvPr id="3" name="TextBox 2"/>
          <p:cNvSpPr txBox="1"/>
          <p:nvPr/>
        </p:nvSpPr>
        <p:spPr>
          <a:xfrm>
            <a:off x="395536" y="2996952"/>
            <a:ext cx="8494633" cy="830997"/>
          </a:xfrm>
          <a:prstGeom prst="rect">
            <a:avLst/>
          </a:prstGeom>
          <a:noFill/>
        </p:spPr>
        <p:txBody>
          <a:bodyPr wrap="none" rtlCol="0">
            <a:spAutoFit/>
          </a:bodyPr>
          <a:lstStyle/>
          <a:p>
            <a:r>
              <a:rPr lang="zh-CN" altLang="en-US" sz="2400" dirty="0">
                <a:latin typeface="微软雅黑" pitchFamily="34" charset="-122"/>
                <a:ea typeface="微软雅黑" pitchFamily="34" charset="-122"/>
              </a:rPr>
              <a:t>百度百科：思维导图是有效的思维模式，应用于记忆、学习、</a:t>
            </a:r>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思考等的思维“地图”，利于人脑的扩散思维的展开。</a:t>
            </a:r>
            <a:endParaRPr lang="zh-CN" altLang="en-US" sz="2400" dirty="0">
              <a:latin typeface="微软雅黑" pitchFamily="34" charset="-122"/>
              <a:ea typeface="微软雅黑" pitchFamily="34" charset="-122"/>
            </a:endParaRPr>
          </a:p>
        </p:txBody>
      </p:sp>
      <p:sp>
        <p:nvSpPr>
          <p:cNvPr id="4" name="TextBox 3"/>
          <p:cNvSpPr txBox="1"/>
          <p:nvPr/>
        </p:nvSpPr>
        <p:spPr>
          <a:xfrm>
            <a:off x="395536" y="3980369"/>
            <a:ext cx="8186857" cy="830997"/>
          </a:xfrm>
          <a:prstGeom prst="rect">
            <a:avLst/>
          </a:prstGeom>
          <a:noFill/>
        </p:spPr>
        <p:txBody>
          <a:bodyPr wrap="none" rtlCol="0">
            <a:spAutoFit/>
          </a:bodyPr>
          <a:lstStyle/>
          <a:p>
            <a:r>
              <a:rPr lang="zh-CN" altLang="en-US" sz="2400" dirty="0">
                <a:latin typeface="微软雅黑" pitchFamily="34" charset="-122"/>
                <a:ea typeface="微软雅黑" pitchFamily="34" charset="-122"/>
              </a:rPr>
              <a:t>某定义：思维导图是发散性思维的自然表达，即人类思想的</a:t>
            </a:r>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第二次进化。</a:t>
            </a:r>
            <a:endParaRPr lang="zh-CN" altLang="en-US" sz="2400" dirty="0">
              <a:latin typeface="微软雅黑" pitchFamily="34" charset="-122"/>
              <a:ea typeface="微软雅黑" pitchFamily="34" charset="-122"/>
            </a:endParaRPr>
          </a:p>
        </p:txBody>
      </p:sp>
      <p:sp>
        <p:nvSpPr>
          <p:cNvPr id="5" name="TextBox 4"/>
          <p:cNvSpPr txBox="1"/>
          <p:nvPr/>
        </p:nvSpPr>
        <p:spPr>
          <a:xfrm>
            <a:off x="395536" y="4963766"/>
            <a:ext cx="8186857" cy="830997"/>
          </a:xfrm>
          <a:prstGeom prst="rect">
            <a:avLst/>
          </a:prstGeom>
          <a:noFill/>
        </p:spPr>
        <p:txBody>
          <a:bodyPr wrap="none" rtlCol="0">
            <a:spAutoFit/>
          </a:bodyPr>
          <a:lstStyle/>
          <a:p>
            <a:r>
              <a:rPr lang="zh-CN" altLang="en-US" sz="2400" dirty="0">
                <a:latin typeface="微软雅黑" pitchFamily="34" charset="-122"/>
                <a:ea typeface="微软雅黑" pitchFamily="34" charset="-122"/>
              </a:rPr>
              <a:t>我的理解：思维导图是帮助你画出自己想法的工具，是一种</a:t>
            </a:r>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帮助思考的工具。</a:t>
            </a:r>
            <a:endParaRPr lang="zh-CN" altLang="en-US" sz="2400" dirty="0">
              <a:latin typeface="微软雅黑" pitchFamily="34" charset="-122"/>
              <a:ea typeface="微软雅黑"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852936"/>
            <a:ext cx="8229600" cy="1143000"/>
          </a:xfrm>
        </p:spPr>
        <p:txBody>
          <a:bodyPr/>
          <a:lstStyle/>
          <a:p>
            <a:r>
              <a:rPr lang="zh-CN" altLang="en-US" dirty="0">
                <a:latin typeface="微软雅黑" pitchFamily="34" charset="-122"/>
                <a:ea typeface="微软雅黑" pitchFamily="34" charset="-122"/>
              </a:rPr>
              <a:t>思维导图的影响力</a:t>
            </a:r>
            <a:endParaRPr lang="zh-CN" altLang="en-US" dirty="0">
              <a:latin typeface="微软雅黑" pitchFamily="34" charset="-122"/>
              <a:ea typeface="微软雅黑" pitchFamily="34" charset="-122"/>
            </a:endParaRP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东尼</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博赞</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427984" y="1855365"/>
            <a:ext cx="4258816" cy="4525963"/>
          </a:xfrm>
        </p:spPr>
        <p:txBody>
          <a:bodyPr/>
          <a:lstStyle/>
          <a:p>
            <a:r>
              <a:rPr lang="zh-CN" altLang="en-US" sz="2600" dirty="0">
                <a:latin typeface="微软雅黑" pitchFamily="34" charset="-122"/>
                <a:ea typeface="微软雅黑" pitchFamily="34" charset="-122"/>
              </a:rPr>
              <a:t>东尼</a:t>
            </a:r>
            <a:r>
              <a:rPr lang="en-US" altLang="zh-CN" sz="2600" dirty="0">
                <a:latin typeface="微软雅黑" pitchFamily="34" charset="-122"/>
                <a:ea typeface="微软雅黑" pitchFamily="34" charset="-122"/>
              </a:rPr>
              <a:t>·</a:t>
            </a:r>
            <a:r>
              <a:rPr lang="zh-CN" altLang="en-US" sz="2600" dirty="0">
                <a:latin typeface="微软雅黑" pitchFamily="34" charset="-122"/>
                <a:ea typeface="微软雅黑" pitchFamily="34" charset="-122"/>
              </a:rPr>
              <a:t>博赞，</a:t>
            </a:r>
            <a:r>
              <a:rPr lang="en-US" altLang="zh-CN" sz="2600" dirty="0">
                <a:latin typeface="微软雅黑" pitchFamily="34" charset="-122"/>
                <a:ea typeface="微软雅黑" pitchFamily="34" charset="-122"/>
              </a:rPr>
              <a:t>1942</a:t>
            </a:r>
            <a:r>
              <a:rPr lang="zh-CN" altLang="en-US" sz="2600" dirty="0">
                <a:latin typeface="微软雅黑" pitchFamily="34" charset="-122"/>
                <a:ea typeface="微软雅黑" pitchFamily="34" charset="-122"/>
              </a:rPr>
              <a:t>年生于英国伦敦，英国大脑基金会总裁，世界著名心理学家、教育学家。他曾因帮助查尔斯王子提高记忆力而被誉为英国的“记忆力之父”。他发明的“思维导图”这一简单易学的思维工具正被全世界</a:t>
            </a:r>
            <a:r>
              <a:rPr lang="en-US" altLang="zh-CN" sz="2600" dirty="0">
                <a:latin typeface="微软雅黑" pitchFamily="34" charset="-122"/>
                <a:ea typeface="微软雅黑" pitchFamily="34" charset="-122"/>
              </a:rPr>
              <a:t>2.5</a:t>
            </a:r>
            <a:r>
              <a:rPr lang="zh-CN" altLang="en-US" sz="2600" dirty="0">
                <a:latin typeface="微软雅黑" pitchFamily="34" charset="-122"/>
                <a:ea typeface="微软雅黑" pitchFamily="34" charset="-122"/>
              </a:rPr>
              <a:t>亿人使用。</a:t>
            </a:r>
            <a:endParaRPr lang="zh-CN" altLang="en-US" sz="2600" dirty="0">
              <a:latin typeface="微软雅黑" pitchFamily="34" charset="-122"/>
              <a:ea typeface="微软雅黑"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1560" y="1695400"/>
            <a:ext cx="3244223" cy="4541912"/>
          </a:xfrm>
          <a:prstGeom prst="rect">
            <a:avLst/>
          </a:prstGeom>
        </p:spPr>
      </p:pic>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谁在学习和使用思维导图</a:t>
            </a:r>
            <a:endParaRPr lang="zh-CN" altLang="en-US" dirty="0">
              <a:latin typeface="微软雅黑" pitchFamily="34" charset="-122"/>
              <a:ea typeface="微软雅黑" pitchFamily="34" charset="-122"/>
            </a:endParaRPr>
          </a:p>
        </p:txBody>
      </p:sp>
      <p:pic>
        <p:nvPicPr>
          <p:cNvPr id="4" name="Picture 3" descr="200982320484625"/>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467544" y="1772816"/>
            <a:ext cx="5429792" cy="4464496"/>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4"/>
          <p:cNvSpPr txBox="1">
            <a:spLocks noChangeArrowheads="1"/>
          </p:cNvSpPr>
          <p:nvPr/>
        </p:nvSpPr>
        <p:spPr bwMode="auto">
          <a:xfrm>
            <a:off x="6582415" y="1409326"/>
            <a:ext cx="1661993"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2400" b="1" dirty="0">
                <a:latin typeface="微软雅黑" pitchFamily="34" charset="-122"/>
                <a:ea typeface="微软雅黑" pitchFamily="34" charset="-122"/>
              </a:rPr>
              <a:t>他们缔造了商业奇迹</a:t>
            </a:r>
            <a:r>
              <a:rPr lang="en-US" sz="2400" b="1" dirty="0">
                <a:latin typeface="微软雅黑" pitchFamily="34" charset="-122"/>
                <a:ea typeface="微软雅黑" pitchFamily="34" charset="-122"/>
              </a:rPr>
              <a:t>,</a:t>
            </a:r>
            <a:endParaRPr lang="en-US" sz="2400" b="1" dirty="0">
              <a:latin typeface="微软雅黑" pitchFamily="34" charset="-122"/>
              <a:ea typeface="微软雅黑" pitchFamily="34" charset="-122"/>
            </a:endParaRPr>
          </a:p>
          <a:p>
            <a:r>
              <a:rPr lang="zh-CN" altLang="en-US" sz="2400" b="1" dirty="0">
                <a:solidFill>
                  <a:srgbClr val="FF0000"/>
                </a:solidFill>
                <a:latin typeface="微软雅黑" pitchFamily="34" charset="-122"/>
                <a:ea typeface="微软雅黑" pitchFamily="34" charset="-122"/>
              </a:rPr>
              <a:t>他们具有一个共同的特点</a:t>
            </a:r>
            <a:r>
              <a:rPr lang="en-US" sz="2400" b="1" dirty="0">
                <a:solidFill>
                  <a:srgbClr val="FF0000"/>
                </a:solidFill>
                <a:latin typeface="微软雅黑" pitchFamily="34" charset="-122"/>
                <a:ea typeface="微软雅黑" pitchFamily="34" charset="-122"/>
              </a:rPr>
              <a:t>:</a:t>
            </a:r>
            <a:r>
              <a:rPr lang="zh-CN" altLang="en-US" sz="2400" b="1" dirty="0">
                <a:solidFill>
                  <a:srgbClr val="0000FF"/>
                </a:solidFill>
                <a:latin typeface="微软雅黑" pitchFamily="34" charset="-122"/>
                <a:ea typeface="微软雅黑" pitchFamily="34" charset="-122"/>
              </a:rPr>
              <a:t>他们都知道如何正确的使用他们的大脑并且让大脑帮助他们创造无限的财富</a:t>
            </a:r>
            <a:r>
              <a:rPr lang="en-US" sz="2400" b="1" dirty="0">
                <a:solidFill>
                  <a:srgbClr val="0000FF"/>
                </a:solidFill>
                <a:latin typeface="微软雅黑" pitchFamily="34" charset="-122"/>
                <a:ea typeface="微软雅黑" pitchFamily="34" charset="-122"/>
              </a:rPr>
              <a:t>......</a:t>
            </a:r>
            <a:endParaRPr lang="en-US" sz="2400" b="1" dirty="0">
              <a:solidFill>
                <a:srgbClr val="0000FF"/>
              </a:solidFill>
              <a:latin typeface="微软雅黑" pitchFamily="34" charset="-122"/>
              <a:ea typeface="微软雅黑" pitchFamily="34" charset="-122"/>
            </a:endParaRPr>
          </a:p>
        </p:txBody>
      </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413792"/>
            <a:ext cx="8229600" cy="1143000"/>
          </a:xfrm>
        </p:spPr>
        <p:txBody>
          <a:bodyPr/>
          <a:lstStyle/>
          <a:p>
            <a:r>
              <a:rPr lang="zh-CN" altLang="en-US" sz="3600" dirty="0">
                <a:latin typeface="微软雅黑" pitchFamily="34" charset="-122"/>
                <a:ea typeface="微软雅黑" pitchFamily="34" charset="-122"/>
              </a:rPr>
              <a:t>迈克尔</a:t>
            </a:r>
            <a:r>
              <a:rPr lang="en-US" altLang="zh-CN" sz="3600" dirty="0">
                <a:latin typeface="微软雅黑" pitchFamily="34" charset="-122"/>
                <a:ea typeface="微软雅黑" pitchFamily="34" charset="-122"/>
              </a:rPr>
              <a:t>·</a:t>
            </a:r>
            <a:r>
              <a:rPr lang="zh-CN" altLang="en-US" sz="3600" dirty="0">
                <a:latin typeface="微软雅黑" pitchFamily="34" charset="-122"/>
                <a:ea typeface="微软雅黑" pitchFamily="34" charset="-122"/>
              </a:rPr>
              <a:t>杰克逊的手绘思维导图</a:t>
            </a:r>
            <a:endParaRPr lang="zh-CN" altLang="en-US" sz="3600" dirty="0">
              <a:latin typeface="微软雅黑" pitchFamily="34" charset="-122"/>
              <a:ea typeface="微软雅黑" pitchFamily="34" charset="-122"/>
            </a:endParaRPr>
          </a:p>
        </p:txBody>
      </p:sp>
      <p:pic>
        <p:nvPicPr>
          <p:cNvPr id="6" name="内容占位符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03648" y="1628800"/>
            <a:ext cx="6264696" cy="4614993"/>
          </a:xfrm>
        </p:spPr>
      </p:pic>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274638"/>
            <a:ext cx="8229600" cy="1143000"/>
          </a:xfrm>
        </p:spPr>
        <p:txBody>
          <a:bodyPr/>
          <a:lstStyle/>
          <a:p>
            <a:r>
              <a:rPr lang="zh-CN" altLang="en-US" dirty="0">
                <a:latin typeface="微软雅黑" pitchFamily="34" charset="-122"/>
                <a:ea typeface="微软雅黑" pitchFamily="34" charset="-122"/>
              </a:rPr>
              <a:t>哪些企业在使用思维导图</a:t>
            </a:r>
            <a:endParaRPr lang="zh-CN" altLang="en-US" dirty="0">
              <a:latin typeface="微软雅黑" pitchFamily="34" charset="-122"/>
              <a:ea typeface="微软雅黑" pitchFamily="34" charset="-122"/>
            </a:endParaRPr>
          </a:p>
        </p:txBody>
      </p:sp>
      <p:pic>
        <p:nvPicPr>
          <p:cNvPr id="4" name="Picture 3" descr="01"/>
          <p:cNvPicPr>
            <a:picLocks noChangeAspect="1" noChangeArrowheads="1"/>
          </p:cNvPicPr>
          <p:nvPr/>
        </p:nvPicPr>
        <p:blipFill rotWithShape="1">
          <a:blip r:embed="rId1">
            <a:extLst>
              <a:ext uri="{28A0092B-C50C-407E-A947-70E740481C1C}">
                <a14:useLocalDpi xmlns:a14="http://schemas.microsoft.com/office/drawing/2010/main" val="0"/>
              </a:ext>
            </a:extLst>
          </a:blip>
          <a:srcRect t="12351" b="-519"/>
          <a:stretch>
            <a:fillRect/>
          </a:stretch>
        </p:blipFill>
        <p:spPr bwMode="auto">
          <a:xfrm>
            <a:off x="683568" y="1772816"/>
            <a:ext cx="7308205" cy="415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9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90204" pitchFamily="34" charset="0"/>
          </a:defRPr>
        </a:defPPr>
      </a:lstStyle>
    </a:lnDef>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moban</Template>
  <TotalTime>0</TotalTime>
  <Words>894</Words>
  <Application>WPS 文字</Application>
  <PresentationFormat>全屏显示(4:3)</PresentationFormat>
  <Paragraphs>97</Paragraphs>
  <Slides>26</Slides>
  <Notes>0</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方正书宋_GBK</vt:lpstr>
      <vt:lpstr>Wingdings</vt:lpstr>
      <vt:lpstr>华文楷体</vt:lpstr>
      <vt:lpstr>微软雅黑</vt:lpstr>
      <vt:lpstr>汉仪旗黑KW</vt:lpstr>
      <vt:lpstr>宋体</vt:lpstr>
      <vt:lpstr>Arial Unicode MS</vt:lpstr>
      <vt:lpstr>汉仪书宋二KW</vt:lpstr>
      <vt:lpstr>Calibri</vt:lpstr>
      <vt:lpstr>Helvetica Neue</vt:lpstr>
      <vt:lpstr>Office 主题</vt:lpstr>
      <vt:lpstr>PowerPoint 演示文稿</vt:lpstr>
      <vt:lpstr>个人简介</vt:lpstr>
      <vt:lpstr>PowerPoint 演示文稿</vt:lpstr>
      <vt:lpstr>什么是思维导图</vt:lpstr>
      <vt:lpstr>思维导图的影响力</vt:lpstr>
      <vt:lpstr>东尼·博赞</vt:lpstr>
      <vt:lpstr>谁在学习和使用思维导图</vt:lpstr>
      <vt:lpstr>迈克尔·杰克逊的手绘思维导图</vt:lpstr>
      <vt:lpstr>哪些企业在使用思维导图</vt:lpstr>
      <vt:lpstr>波音公司思维导图墙</vt:lpstr>
      <vt:lpstr>哪些顶尖大学、商学院在 教授思维导图课程</vt:lpstr>
      <vt:lpstr>思维导图的作用</vt:lpstr>
      <vt:lpstr>思维导图的作用</vt:lpstr>
      <vt:lpstr>学习思维导图，从认识大脑开始</vt:lpstr>
      <vt:lpstr>呜莎测试</vt:lpstr>
      <vt:lpstr>左脑与右脑</vt:lpstr>
      <vt:lpstr>记忆图像的速度要比记忆文字的速度高</vt:lpstr>
      <vt:lpstr>神经元</vt:lpstr>
      <vt:lpstr>绘制你的第一张思维导图</vt:lpstr>
      <vt:lpstr>绘制你的第一张思维导图</vt:lpstr>
      <vt:lpstr>我们再绘制一张</vt:lpstr>
      <vt:lpstr>野营采购单</vt:lpstr>
      <vt:lpstr>作业：用思维导图理人物关系</vt:lpstr>
      <vt:lpstr>谢耳朵讲甄嬛传</vt:lpstr>
      <vt:lpstr>利用思维导图 进行头脑风暴</vt:lpstr>
      <vt:lpstr>思维导图软件应用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majun</dc:creator>
  <cp:lastModifiedBy>majun</cp:lastModifiedBy>
  <cp:revision>35</cp:revision>
  <dcterms:created xsi:type="dcterms:W3CDTF">2019-09-03T10:10:54Z</dcterms:created>
  <dcterms:modified xsi:type="dcterms:W3CDTF">2019-09-03T10:10:54Z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2052-1.5.0.2161</vt:lpwstr>
  </property>
</Properties>
</file>