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23A192-3B09-4B83-917F-2164AB0566B0}">
  <a:tblStyle styleId="{2023A192-3B09-4B83-917F-2164AB0566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32BFB55-5B80-49AE-B714-C90D04E303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26a21f6d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626a21f6d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26a21f6d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26a21f6d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26a21f6d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626a21f6d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26a21f6d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26a21f6d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2316ff1d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2316ff1d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2316ff1d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2316ff1d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26a21f6d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26a21f6d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26a21f6d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26a21f6d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26a21f6d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626a21f6d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26a21f6d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26a21f6d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26a21f6d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26a21f6d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" name="Google Shape;29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" name="Google Shape;3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3638" y="152400"/>
            <a:ext cx="27527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27" name="Google Shape;12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28" name="Google Shape;12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33" name="Google Shape;13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39" name="Google Shape;1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63" name="Google Shape;16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69" name="Google Shape;16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88" name="Google Shape;18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93" name="Google Shape;19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" name="Google Shape;23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34" name="Google Shape;23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eva" type="secHead">
  <p:cSld name="SECTION_HEADER">
    <p:bg>
      <p:bgPr>
        <a:solidFill>
          <a:srgbClr val="F1751D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5" name="Google Shape;3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6" name="Google Shape;3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9" name="Google Shape;3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3" name="Google Shape;4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" name="Google Shape;47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56" name="Google Shape;5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61" name="Google Shape;6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" name="Google Shape;66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0A847C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0" name="Google Shape;7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7" name="Google Shape;7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5" name="Google Shape;8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1" name="Google Shape;9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98" name="Google Shape;9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99" name="Google Shape;9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3" name="Google Shape;10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7" name="Google Shape;10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" name="Google Shape;109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3" name="Google Shape;11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21" name="Google Shape;12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8.xml"/><Relationship Id="rId10" Type="http://schemas.openxmlformats.org/officeDocument/2006/relationships/slide" Target="/ppt/slides/slide7.xml"/><Relationship Id="rId13" Type="http://schemas.openxmlformats.org/officeDocument/2006/relationships/slide" Target="/ppt/slides/slide11.xml"/><Relationship Id="rId12" Type="http://schemas.openxmlformats.org/officeDocument/2006/relationships/slide" Target="/ppt/slides/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14" Type="http://schemas.openxmlformats.org/officeDocument/2006/relationships/slide" Target="/ppt/slides/slide12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ctrTitle"/>
          </p:nvPr>
        </p:nvSpPr>
        <p:spPr>
          <a:xfrm>
            <a:off x="150475" y="394625"/>
            <a:ext cx="75510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22"/>
              <a:t>Reportes diarios de ventas</a:t>
            </a:r>
            <a:endParaRPr sz="35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 txBox="1"/>
          <p:nvPr>
            <p:ph idx="1" type="subTitle"/>
          </p:nvPr>
        </p:nvSpPr>
        <p:spPr>
          <a:xfrm>
            <a:off x="342000" y="2051825"/>
            <a:ext cx="75510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/>
              <a:t>Asignatura</a:t>
            </a:r>
            <a:r>
              <a:rPr lang="es" sz="1700"/>
              <a:t>: </a:t>
            </a:r>
            <a:r>
              <a:rPr lang="es" sz="1700"/>
              <a:t>Programación</a:t>
            </a:r>
            <a:r>
              <a:rPr lang="es" sz="1700"/>
              <a:t> avanzada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/>
              <a:t>Docente</a:t>
            </a:r>
            <a:r>
              <a:rPr lang="es" sz="1700"/>
              <a:t>: Felipe Morales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/>
              <a:t>Integrantes del grupo</a:t>
            </a:r>
            <a:r>
              <a:rPr lang="es" sz="1700"/>
              <a:t>: </a:t>
            </a:r>
            <a:r>
              <a:rPr lang="es" sz="1700"/>
              <a:t>Jonathan</a:t>
            </a:r>
            <a:r>
              <a:rPr lang="es" sz="1700"/>
              <a:t> Mangano, Miguel Ramos, Galia Hermann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type="title"/>
          </p:nvPr>
        </p:nvSpPr>
        <p:spPr>
          <a:xfrm>
            <a:off x="824000" y="1104900"/>
            <a:ext cx="7979700" cy="32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s" sz="1715" u="sng">
                <a:solidFill>
                  <a:srgbClr val="F8FAFF"/>
                </a:solidFill>
              </a:rPr>
              <a:t>3. Consistencia del Informe</a:t>
            </a:r>
            <a:endParaRPr sz="1715" u="sng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Manual: Formato variable según quien lo prepare</a:t>
            </a:r>
            <a:endParaRPr sz="1580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Automatizado: Misma estructura, fórmulas y formato siempre</a:t>
            </a:r>
            <a:endParaRPr sz="1580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s" sz="1715" u="sng">
                <a:solidFill>
                  <a:srgbClr val="F8FAFF"/>
                </a:solidFill>
              </a:rPr>
              <a:t>4. Escalabilidad</a:t>
            </a:r>
            <a:endParaRPr sz="1715" u="sng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Manual: Difícil adaptar a nuevos requerimientos</a:t>
            </a:r>
            <a:endParaRPr sz="1580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Automatizado:</a:t>
            </a:r>
            <a:endParaRPr sz="1580">
              <a:solidFill>
                <a:srgbClr val="F8FAFF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○"/>
            </a:pPr>
            <a:r>
              <a:rPr lang="es" sz="1580">
                <a:solidFill>
                  <a:srgbClr val="F8FAFF"/>
                </a:solidFill>
              </a:rPr>
              <a:t>Fácil añadir nuevas funcionalidades (ej: nuevos gráficos)</a:t>
            </a:r>
            <a:endParaRPr sz="1580">
              <a:solidFill>
                <a:srgbClr val="F8FAFF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○"/>
            </a:pPr>
            <a:r>
              <a:rPr lang="es" sz="1580">
                <a:solidFill>
                  <a:srgbClr val="F8FAFF"/>
                </a:solidFill>
              </a:rPr>
              <a:t>Simple modificar formatos o cálculos</a:t>
            </a:r>
            <a:endParaRPr sz="1580">
              <a:solidFill>
                <a:srgbClr val="F8FAFF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○"/>
            </a:pPr>
            <a:r>
              <a:rPr lang="es" sz="1580">
                <a:solidFill>
                  <a:srgbClr val="F8FAFF"/>
                </a:solidFill>
              </a:rPr>
              <a:t>Capacidad de procesar más datos sin esfuerzo adicional</a:t>
            </a:r>
            <a:endParaRPr sz="1580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s" sz="1715" u="sng">
                <a:solidFill>
                  <a:srgbClr val="F8FAFF"/>
                </a:solidFill>
              </a:rPr>
              <a:t>5. Mantenimiento</a:t>
            </a:r>
            <a:endParaRPr sz="1715" u="sng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Manual: Cualquier cambio requiere retraining del personal</a:t>
            </a:r>
            <a:endParaRPr sz="1580">
              <a:solidFill>
                <a:srgbClr val="F8FAFF"/>
              </a:solidFill>
            </a:endParaRPr>
          </a:p>
          <a:p>
            <a:pPr indent="-3289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80"/>
              <a:buFont typeface="Maven Pro"/>
              <a:buChar char="●"/>
            </a:pPr>
            <a:r>
              <a:rPr lang="es" sz="1580">
                <a:solidFill>
                  <a:srgbClr val="F8FAFF"/>
                </a:solidFill>
              </a:rPr>
              <a:t>Automatizado: Cambios se implementan una vez en el código</a:t>
            </a:r>
            <a:endParaRPr sz="1580">
              <a:solidFill>
                <a:srgbClr val="F8FA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1814600" y="-29117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Grafico de evolucion de tiempo</a:t>
            </a:r>
            <a:endParaRPr sz="2700"/>
          </a:p>
        </p:txBody>
      </p:sp>
      <p:pic>
        <p:nvPicPr>
          <p:cNvPr id="323" name="Google Shape;323;p23" title="Tiempo frente a Proces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3125"/>
            <a:ext cx="5267345" cy="32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3" title="Tiemp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45" y="1734125"/>
            <a:ext cx="3419456" cy="211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326575" y="13625"/>
            <a:ext cx="8694900" cy="50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Beneficios Adicionales no Cuantificables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Disponibilidad: El proceso automático puede ejecutarse a cualquier hora, incluso fuera del horario laboral</a:t>
            </a:r>
            <a:endParaRPr sz="1955">
              <a:solidFill>
                <a:srgbClr val="F8FAFF"/>
              </a:solidFill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Trazabilidad: Registro automático de logs para auditoría</a:t>
            </a:r>
            <a:endParaRPr sz="1955">
              <a:solidFill>
                <a:srgbClr val="F8FAFF"/>
              </a:solidFill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Integración: Capacidad de conectar con otros sistemas fácilmente</a:t>
            </a:r>
            <a:endParaRPr sz="1955">
              <a:solidFill>
                <a:srgbClr val="F8FAFF"/>
              </a:solidFill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Distribución: Puede enviarse a múltiples destinatarios sin esfuerzo adicional</a:t>
            </a:r>
            <a:endParaRPr sz="1955">
              <a:solidFill>
                <a:srgbClr val="F8FAFF"/>
              </a:solidFill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AutoNum type="arabicPeriod"/>
            </a:pPr>
            <a:r>
              <a:rPr lang="es" sz="1955">
                <a:solidFill>
                  <a:srgbClr val="F8FAFF"/>
                </a:solidFill>
              </a:rPr>
              <a:t>Versiones: Histórico de reportes consistente y organizado</a:t>
            </a:r>
            <a:endParaRPr sz="1955">
              <a:solidFill>
                <a:srgbClr val="F8FA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955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55">
                <a:solidFill>
                  <a:srgbClr val="F8FAFF"/>
                </a:solidFill>
              </a:rPr>
              <a:t>Esta implementación con POO no solo ahorra tiempo sino que transforma un proceso operativo en un activo estratégico confiable y escalable para la organización.</a:t>
            </a:r>
            <a:endParaRPr sz="1955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980875" y="144600"/>
            <a:ext cx="70449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I</a:t>
            </a:r>
            <a:r>
              <a:rPr lang="es"/>
              <a:t>ndice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3"/>
              </a:rPr>
              <a:t>Problemática</a:t>
            </a:r>
            <a:r>
              <a:rPr lang="es" sz="2100" u="sng">
                <a:hlinkClick action="ppaction://hlinksldjump" r:id="rId4"/>
              </a:rPr>
              <a:t> a resolver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5"/>
              </a:rPr>
              <a:t>Arquitectura del diseño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6"/>
              </a:rPr>
              <a:t>Tecnologías</a:t>
            </a:r>
            <a:r>
              <a:rPr lang="es" sz="2100" u="sng">
                <a:hlinkClick action="ppaction://hlinksldjump" r:id="rId7"/>
              </a:rPr>
              <a:t> y </a:t>
            </a:r>
            <a:r>
              <a:rPr lang="es" sz="2100" u="sng">
                <a:hlinkClick action="ppaction://hlinksldjump" r:id="rId8"/>
              </a:rPr>
              <a:t>librerías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9"/>
              </a:rPr>
              <a:t>Implementación de lo visto en clase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0"/>
              </a:rPr>
              <a:t>Análisis y ventajas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1"/>
              </a:rPr>
              <a:t>Diagrama comparativo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2"/>
              </a:rPr>
              <a:t>Beneficios claves de la implementación POO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3"/>
              </a:rPr>
              <a:t>Grafico de evolucion de tiempo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s" sz="2100" u="sng">
                <a:hlinkClick action="ppaction://hlinksldjump" r:id="rId14"/>
              </a:rPr>
              <a:t>Beneficios adicionales no cuantificables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976400" y="372825"/>
            <a:ext cx="7493100" cy="46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78593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2422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2644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Problemática a Resolver</a:t>
            </a:r>
            <a:endParaRPr sz="2644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977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Contexto:</a:t>
            </a:r>
            <a:br>
              <a:rPr lang="es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Necesitamos automatizar la generación diaria de reportes de ventas desde Odoo, con: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Cálculo de totales en pesos argentinos (ARS) usando la cotización del dólar del día anterior.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Promedios diarios y acumulativos (ej: Día 1 = Total/1, Día 2 = (Total Día 1 + Día 2)/2).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Consolidación en un único archivo Excel con hojas históricas.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Notificación por email del reporte generado.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Problemas Específicos: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78261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Datos dispersos en Odoo (</a:t>
            </a:r>
            <a:r>
              <a:rPr lang="es" sz="1383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sale.order</a:t>
            </a: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) sin procesamiento financiero automático.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Dependencia de APIs externas para cotización del dólar.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Manipulación compleja de Excel con fórmulas dinámicas y formatos estandarizados.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2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●"/>
            </a:pPr>
            <a:r>
              <a:rPr lang="es" sz="1533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Requerimiento de trazabilidad histórica.</a:t>
            </a:r>
            <a:endParaRPr sz="1533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type="title"/>
          </p:nvPr>
        </p:nvSpPr>
        <p:spPr>
          <a:xfrm>
            <a:off x="3970800" y="141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20">
                <a:solidFill>
                  <a:schemeClr val="lt1"/>
                </a:solidFill>
              </a:rPr>
              <a:t>Arquitectura </a:t>
            </a:r>
            <a:endParaRPr sz="27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20">
                <a:solidFill>
                  <a:schemeClr val="lt1"/>
                </a:solidFill>
              </a:rPr>
              <a:t>del diseño</a:t>
            </a:r>
            <a:endParaRPr sz="272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type="title"/>
          </p:nvPr>
        </p:nvSpPr>
        <p:spPr>
          <a:xfrm>
            <a:off x="2500400" y="-62575"/>
            <a:ext cx="58578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Tecnologías</a:t>
            </a:r>
            <a:r>
              <a:rPr lang="es" sz="2500"/>
              <a:t> y </a:t>
            </a:r>
            <a:r>
              <a:rPr lang="es" sz="2500"/>
              <a:t>librerías</a:t>
            </a:r>
            <a:endParaRPr sz="2500"/>
          </a:p>
        </p:txBody>
      </p:sp>
      <p:graphicFrame>
        <p:nvGraphicFramePr>
          <p:cNvPr id="283" name="Google Shape;283;p17"/>
          <p:cNvGraphicFramePr/>
          <p:nvPr/>
        </p:nvGraphicFramePr>
        <p:xfrm>
          <a:off x="304800" y="72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{2023A192-3B09-4B83-917F-2164AB0566B0}</a:tableStyleId>
              </a:tblPr>
              <a:tblGrid>
                <a:gridCol w="1754925"/>
                <a:gridCol w="2175525"/>
                <a:gridCol w="4757175"/>
              </a:tblGrid>
              <a:tr h="5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50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Categoría</a:t>
                      </a:r>
                      <a:endParaRPr sz="1700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50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Tecnología/Librería</a:t>
                      </a:r>
                      <a:endParaRPr sz="1700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50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Uso</a:t>
                      </a:r>
                      <a:endParaRPr sz="1700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Lenguaje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3.10+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 del proyecto (compatibilidad con Odoo y APIs).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Odoo Integration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XML-RPC/JSON-RPC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Conexión con Odoo (</a:t>
                      </a:r>
                      <a:r>
                        <a:rPr lang="es" sz="13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odoo-api-client</a:t>
                      </a: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 </a:t>
                      </a:r>
                      <a:r>
                        <a:rPr lang="es" sz="13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requests</a:t>
                      </a: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5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openpyxl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Manipulación avanzada de Excel (fórmulas, formatos, múltiples hojas).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APIs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requests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Consumo de API de cotización del dólar.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smtplib + email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5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Envío de report</a:t>
                      </a:r>
                      <a:endParaRPr sz="15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01600" marB="101600" marR="101600" marL="1016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443000" y="242225"/>
            <a:ext cx="8136000" cy="4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Implementación de lo visto en clase</a:t>
            </a:r>
            <a:endParaRPr sz="21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11"/>
              <a:t>El código utilizado </a:t>
            </a:r>
            <a:r>
              <a:rPr lang="es" sz="1711">
                <a:solidFill>
                  <a:srgbClr val="F8FAFF"/>
                </a:solidFill>
              </a:rPr>
              <a:t>está estructurado utilizando algunos principios de la Programación Orientada a Objetos (POO):</a:t>
            </a:r>
            <a:endParaRPr sz="1711">
              <a:solidFill>
                <a:srgbClr val="F8FA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994">
                <a:solidFill>
                  <a:srgbClr val="F8FAFF"/>
                </a:solidFill>
              </a:rPr>
              <a:t>1. Encapsulación</a:t>
            </a:r>
            <a:endParaRPr sz="1994">
              <a:solidFill>
                <a:srgbClr val="F8FAFF"/>
              </a:solidFill>
            </a:endParaRPr>
          </a:p>
          <a:p>
            <a:pPr indent="-33408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●"/>
            </a:pPr>
            <a:r>
              <a:rPr lang="es" sz="1661">
                <a:solidFill>
                  <a:srgbClr val="F8FAFF"/>
                </a:solidFill>
              </a:rPr>
              <a:t>Las clases (OdooSalesData, DollarAPI, SalesReportExcel, EmailNotifier, DailySalesReport) encapsulan sus datos y comportamientos.</a:t>
            </a:r>
            <a:endParaRPr sz="1661">
              <a:solidFill>
                <a:srgbClr val="F8FAFF"/>
              </a:solidFill>
            </a:endParaRPr>
          </a:p>
          <a:p>
            <a:pPr indent="-334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Maven Pro"/>
              <a:buChar char="●"/>
            </a:pPr>
            <a:r>
              <a:rPr lang="es" sz="1661">
                <a:solidFill>
                  <a:srgbClr val="F8FAFF"/>
                </a:solidFill>
              </a:rPr>
              <a:t>Los atributos están protegidos (aunque en Python no hay verdadero private, se usa convención de nombres).</a:t>
            </a:r>
            <a:endParaRPr sz="1661">
              <a:solidFill>
                <a:srgbClr val="F8FAFF"/>
              </a:solidFill>
            </a:endParaRPr>
          </a:p>
          <a:p>
            <a:pPr indent="-3340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●"/>
            </a:pPr>
            <a:r>
              <a:rPr lang="es" sz="1661">
                <a:solidFill>
                  <a:srgbClr val="F8FAFF"/>
                </a:solidFill>
              </a:rPr>
              <a:t>Métodos como _calculate_financials y _get_thick_border usan el guión bajo para indicar que son "privados".</a:t>
            </a:r>
            <a:endParaRPr sz="1661">
              <a:solidFill>
                <a:srgbClr val="F8FA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>
            <p:ph type="title"/>
          </p:nvPr>
        </p:nvSpPr>
        <p:spPr>
          <a:xfrm>
            <a:off x="314625" y="136800"/>
            <a:ext cx="8577000" cy="4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994">
                <a:solidFill>
                  <a:srgbClr val="F8FAFF"/>
                </a:solidFill>
              </a:rPr>
              <a:t>2. Abstracción</a:t>
            </a:r>
            <a:endParaRPr sz="1994">
              <a:solidFill>
                <a:srgbClr val="F8FAFF"/>
              </a:solidFill>
            </a:endParaRPr>
          </a:p>
          <a:p>
            <a:pPr indent="-33408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Maven Pro"/>
              <a:buChar char="●"/>
            </a:pPr>
            <a:r>
              <a:rPr lang="es" sz="1661">
                <a:solidFill>
                  <a:srgbClr val="F8FAFF"/>
                </a:solidFill>
              </a:rPr>
              <a:t>Cada clase representa una abstracción clara de un concepto del dominio:</a:t>
            </a:r>
            <a:endParaRPr sz="1661">
              <a:solidFill>
                <a:srgbClr val="F8FAFF"/>
              </a:solidFill>
            </a:endParaRPr>
          </a:p>
          <a:p>
            <a:pPr indent="-3340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○"/>
            </a:pPr>
            <a:r>
              <a:rPr lang="es" sz="1661">
                <a:solidFill>
                  <a:srgbClr val="F8FAFF"/>
                </a:solidFill>
              </a:rPr>
              <a:t>OdooSalesData: abstrae la conexión con Odoo</a:t>
            </a:r>
            <a:endParaRPr sz="1661">
              <a:solidFill>
                <a:srgbClr val="F8FAFF"/>
              </a:solidFill>
            </a:endParaRPr>
          </a:p>
          <a:p>
            <a:pPr indent="-3340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○"/>
            </a:pPr>
            <a:r>
              <a:rPr lang="es" sz="1661">
                <a:solidFill>
                  <a:srgbClr val="F8FAFF"/>
                </a:solidFill>
              </a:rPr>
              <a:t>DollarAPI: abstrae la conexión con la API de dólar</a:t>
            </a:r>
            <a:endParaRPr sz="1661">
              <a:solidFill>
                <a:srgbClr val="F8FAFF"/>
              </a:solidFill>
            </a:endParaRPr>
          </a:p>
          <a:p>
            <a:pPr indent="-3340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○"/>
            </a:pPr>
            <a:r>
              <a:rPr lang="es" sz="1661">
                <a:solidFill>
                  <a:srgbClr val="F8FAFF"/>
                </a:solidFill>
              </a:rPr>
              <a:t>SalesReportExcel: abstrae la manipulación de Excel</a:t>
            </a:r>
            <a:endParaRPr sz="1661">
              <a:solidFill>
                <a:srgbClr val="F8FAFF"/>
              </a:solidFill>
            </a:endParaRPr>
          </a:p>
          <a:p>
            <a:pPr indent="-3340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661"/>
              <a:buFont typeface="Roboto"/>
              <a:buChar char="○"/>
            </a:pPr>
            <a:r>
              <a:rPr lang="es" sz="1661">
                <a:solidFill>
                  <a:srgbClr val="F8FAFF"/>
                </a:solidFill>
              </a:rPr>
              <a:t>EmailNotifier: abstrae el envío de emails</a:t>
            </a:r>
            <a:endParaRPr sz="1661">
              <a:solidFill>
                <a:srgbClr val="F8FA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/>
              <a:t>Análisis y ventajas</a:t>
            </a:r>
            <a:endParaRPr sz="2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Comparativa: Proceso Manual vs. Automatizado con POO</a:t>
            </a:r>
            <a:endParaRPr sz="17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A continuación presentamos un gráfico conceptual y una explicación detallada de las diferencias entre el proceso manual y la implementación automatizada con POO:</a:t>
            </a:r>
            <a:endParaRPr sz="16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>
            <p:ph type="title"/>
          </p:nvPr>
        </p:nvSpPr>
        <p:spPr>
          <a:xfrm>
            <a:off x="1509800" y="-36737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Diagrama comparativo</a:t>
            </a:r>
            <a:endParaRPr sz="2800"/>
          </a:p>
        </p:txBody>
      </p:sp>
      <p:graphicFrame>
        <p:nvGraphicFramePr>
          <p:cNvPr id="299" name="Google Shape;299;p20"/>
          <p:cNvGraphicFramePr/>
          <p:nvPr/>
        </p:nvGraphicFramePr>
        <p:xfrm>
          <a:off x="247050" y="11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{432BFB55-5B80-49AE-B714-C90D04E303AC}</a:tableStyleId>
              </a:tblPr>
              <a:tblGrid>
                <a:gridCol w="4310300"/>
                <a:gridCol w="4310300"/>
              </a:tblGrid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PROCESO MANUAL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IMPLEMENTACIÓN AUTOMATIZADA CON POO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Exportar datos de Odoo (CSV/Excel manual)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OdooSalesData.get_daily_sales (API automática)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Buscar cotización dólar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DollarAPI.get_historical_rate 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Crear informe Excel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SalesReportExcel.add_daily_   sheet (generación automática)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Enviar por email 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EmailNotifier.send_report  (envío automático)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2-3 horas por día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5 minutos (ejecución automática)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Alto riesgo de errores humanos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Consistencia y precisión 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Proceso repetitivo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Escalable y mantenible</a:t>
                      </a:r>
                      <a:endParaRPr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0" name="Google Shape;300;p20"/>
          <p:cNvCxnSpPr/>
          <p:nvPr/>
        </p:nvCxnSpPr>
        <p:spPr>
          <a:xfrm>
            <a:off x="3058550" y="27516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0"/>
          <p:cNvCxnSpPr/>
          <p:nvPr/>
        </p:nvCxnSpPr>
        <p:spPr>
          <a:xfrm>
            <a:off x="3058550" y="32850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0"/>
          <p:cNvCxnSpPr/>
          <p:nvPr/>
        </p:nvCxnSpPr>
        <p:spPr>
          <a:xfrm>
            <a:off x="3058550" y="45042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0"/>
          <p:cNvCxnSpPr/>
          <p:nvPr/>
        </p:nvCxnSpPr>
        <p:spPr>
          <a:xfrm>
            <a:off x="3058550" y="41232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0"/>
          <p:cNvCxnSpPr/>
          <p:nvPr/>
        </p:nvCxnSpPr>
        <p:spPr>
          <a:xfrm>
            <a:off x="3058550" y="37422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0"/>
          <p:cNvCxnSpPr/>
          <p:nvPr/>
        </p:nvCxnSpPr>
        <p:spPr>
          <a:xfrm>
            <a:off x="3058550" y="22182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0"/>
          <p:cNvCxnSpPr/>
          <p:nvPr/>
        </p:nvCxnSpPr>
        <p:spPr>
          <a:xfrm>
            <a:off x="3951525" y="1826075"/>
            <a:ext cx="606000" cy="1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3058550" y="138000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870850" y="242225"/>
            <a:ext cx="7864800" cy="4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Beneficios claves de la implementación POO</a:t>
            </a:r>
            <a:endParaRPr sz="21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783" u="sng">
                <a:solidFill>
                  <a:srgbClr val="F8FAFF"/>
                </a:solidFill>
              </a:rPr>
              <a:t>1. Tiempo de Ejecución</a:t>
            </a:r>
            <a:endParaRPr sz="1783" u="sng">
              <a:solidFill>
                <a:srgbClr val="F8FAFF"/>
              </a:solidFill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●"/>
            </a:pPr>
            <a:r>
              <a:rPr lang="es" sz="1633">
                <a:solidFill>
                  <a:srgbClr val="F8FAFF"/>
                </a:solidFill>
              </a:rPr>
              <a:t>Manual: 2-3 horas diarias de trabajo repetitivo</a:t>
            </a:r>
            <a:endParaRPr sz="1633">
              <a:solidFill>
                <a:srgbClr val="F8FAFF"/>
              </a:solidFill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●"/>
            </a:pPr>
            <a:r>
              <a:rPr lang="es" sz="1633">
                <a:solidFill>
                  <a:srgbClr val="F8FAFF"/>
                </a:solidFill>
              </a:rPr>
              <a:t>Automatizado: 5 minutos (solo requiere ejecutar el script)</a:t>
            </a:r>
            <a:endParaRPr sz="1633">
              <a:solidFill>
                <a:srgbClr val="F8FA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783" u="sng">
                <a:solidFill>
                  <a:srgbClr val="F8FAFF"/>
                </a:solidFill>
              </a:rPr>
              <a:t>2. Precisión de Datos</a:t>
            </a:r>
            <a:endParaRPr sz="1783" u="sng">
              <a:solidFill>
                <a:srgbClr val="F8FAFF"/>
              </a:solidFill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●"/>
            </a:pPr>
            <a:r>
              <a:rPr lang="es" sz="1633">
                <a:solidFill>
                  <a:srgbClr val="F8FAFF"/>
                </a:solidFill>
              </a:rPr>
              <a:t>Manual: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Posibles errores al copiar/pegar datos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Riesgo de usar cotización incorrecta del dólar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Errores en fórmulas Excel</a:t>
            </a:r>
            <a:endParaRPr sz="1633">
              <a:solidFill>
                <a:srgbClr val="F8FAFF"/>
              </a:solidFill>
            </a:endParaRPr>
          </a:p>
          <a:p>
            <a:pPr indent="-3219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●"/>
            </a:pPr>
            <a:r>
              <a:rPr lang="es" sz="1633">
                <a:solidFill>
                  <a:srgbClr val="F8FAFF"/>
                </a:solidFill>
              </a:rPr>
              <a:t>Automatizado: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Datos precisos directamente de las APIs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Cálculos consistentes</a:t>
            </a:r>
            <a:endParaRPr sz="1633">
              <a:solidFill>
                <a:srgbClr val="F8FAFF"/>
              </a:solidFill>
            </a:endParaRPr>
          </a:p>
          <a:p>
            <a:pPr indent="-3219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Maven Pro"/>
              <a:buChar char="○"/>
            </a:pPr>
            <a:r>
              <a:rPr lang="es" sz="1633">
                <a:solidFill>
                  <a:srgbClr val="F8FAFF"/>
                </a:solidFill>
              </a:rPr>
              <a:t>Validación incorporada</a:t>
            </a:r>
            <a:endParaRPr sz="1633">
              <a:solidFill>
                <a:srgbClr val="F8FA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