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5143500" cx="9144000"/>
  <p:notesSz cx="6858000" cy="9144000"/>
  <p:embeddedFontLst>
    <p:embeddedFont>
      <p:font typeface="Montserrat"/>
      <p:regular r:id="rId31"/>
      <p:bold r:id="rId32"/>
      <p:italic r:id="rId33"/>
      <p:boldItalic r:id="rId34"/>
    </p:embeddedFont>
    <p:embeddedFont>
      <p:font typeface="Lato"/>
      <p:regular r:id="rId35"/>
      <p:bold r:id="rId36"/>
      <p:italic r:id="rId37"/>
      <p:boldItalic r:id="rId38"/>
    </p:embeddedFont>
    <p:embeddedFont>
      <p:font typeface="Roboto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.fntdata"/><Relationship Id="rId20" Type="http://schemas.openxmlformats.org/officeDocument/2006/relationships/slide" Target="slides/slide15.xml"/><Relationship Id="rId42" Type="http://schemas.openxmlformats.org/officeDocument/2006/relationships/font" Target="fonts/RobotoMono-boldItalic.fntdata"/><Relationship Id="rId41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regular.fntdata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Montserrat-italic.fntdata"/><Relationship Id="rId10" Type="http://schemas.openxmlformats.org/officeDocument/2006/relationships/slide" Target="slides/slide5.xml"/><Relationship Id="rId32" Type="http://schemas.openxmlformats.org/officeDocument/2006/relationships/font" Target="fonts/Montserrat-bold.fntdata"/><Relationship Id="rId13" Type="http://schemas.openxmlformats.org/officeDocument/2006/relationships/slide" Target="slides/slide8.xml"/><Relationship Id="rId35" Type="http://schemas.openxmlformats.org/officeDocument/2006/relationships/font" Target="fonts/Lato-regular.fntdata"/><Relationship Id="rId12" Type="http://schemas.openxmlformats.org/officeDocument/2006/relationships/slide" Target="slides/slide7.xml"/><Relationship Id="rId34" Type="http://schemas.openxmlformats.org/officeDocument/2006/relationships/font" Target="fonts/Montserrat-boldItalic.fntdata"/><Relationship Id="rId15" Type="http://schemas.openxmlformats.org/officeDocument/2006/relationships/slide" Target="slides/slide10.xml"/><Relationship Id="rId37" Type="http://schemas.openxmlformats.org/officeDocument/2006/relationships/font" Target="fonts/Lato-italic.fntdata"/><Relationship Id="rId14" Type="http://schemas.openxmlformats.org/officeDocument/2006/relationships/slide" Target="slides/slide9.xml"/><Relationship Id="rId36" Type="http://schemas.openxmlformats.org/officeDocument/2006/relationships/font" Target="fonts/Lato-bold.fntdata"/><Relationship Id="rId17" Type="http://schemas.openxmlformats.org/officeDocument/2006/relationships/slide" Target="slides/slide12.xml"/><Relationship Id="rId39" Type="http://schemas.openxmlformats.org/officeDocument/2006/relationships/font" Target="fonts/RobotoMono-regular.fntdata"/><Relationship Id="rId16" Type="http://schemas.openxmlformats.org/officeDocument/2006/relationships/slide" Target="slides/slide11.xml"/><Relationship Id="rId38" Type="http://schemas.openxmlformats.org/officeDocument/2006/relationships/font" Target="fonts/La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0dd2ce77cc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0dd2ce77cc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0dd2ce77cc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0dd2ce77cc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0dd2ce77cc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0dd2ce77cc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0dd2ce77c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0dd2ce77c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0dd2ce77cc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0dd2ce77cc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e122a9c55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e122a9c55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e11399587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e11399587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e113995873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e113995873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e11399587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e11399587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e122a9c5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e122a9c5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0dd2ce77cc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0dd2ce77cc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122a9c55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122a9c55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122a9c55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122a9c55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122a9c55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122a9c55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e122a9c5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e122a9c5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1bf55c4b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1bf55c4b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0205f60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0205f60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0dd2ce77cc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0dd2ce77cc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0dd2ce77c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0dd2ce77c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0dd2ce77cc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0dd2ce77cc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0dd2ce77cc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0dd2ce77cc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0dd2ce77cc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0dd2ce77cc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0dd2ce77cc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0dd2ce77cc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0dd2ce77cc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0dd2ce77cc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rt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rt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hyperlink" Target="https://www.youtube.com/@soydalto" TargetMode="External"/><Relationship Id="rId6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1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335150" y="187365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PYTHON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041125" y="110325"/>
            <a:ext cx="2258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INSTITUTO ROBERTO ARLT</a:t>
            </a:r>
            <a:endParaRPr/>
          </a:p>
        </p:txBody>
      </p:sp>
      <p:sp>
        <p:nvSpPr>
          <p:cNvPr id="136" name="Google Shape;136;p13"/>
          <p:cNvSpPr txBox="1"/>
          <p:nvPr>
            <p:ph idx="1" type="subTitle"/>
          </p:nvPr>
        </p:nvSpPr>
        <p:spPr>
          <a:xfrm>
            <a:off x="3405075" y="1616100"/>
            <a:ext cx="34707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PROGRAMACIÓN</a:t>
            </a:r>
            <a:r>
              <a:rPr lang="es-419"/>
              <a:t> EN </a:t>
            </a:r>
            <a:endParaRPr/>
          </a:p>
        </p:txBody>
      </p:sp>
      <p:pic>
        <p:nvPicPr>
          <p:cNvPr id="137" name="Google Shape;13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5" y="0"/>
            <a:ext cx="465150" cy="55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3"/>
          <p:cNvSpPr txBox="1"/>
          <p:nvPr/>
        </p:nvSpPr>
        <p:spPr>
          <a:xfrm>
            <a:off x="3405075" y="2659950"/>
            <a:ext cx="3605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TECNOLOGÍA</a:t>
            </a: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DE LA INFORMACIÓN - 4°AÑO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39" name="Google Shape;139;p13"/>
          <p:cNvSpPr txBox="1"/>
          <p:nvPr/>
        </p:nvSpPr>
        <p:spPr>
          <a:xfrm>
            <a:off x="6308950" y="4350900"/>
            <a:ext cx="27729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BUCCAFUSCA JONATHAN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PROF. MIRANDA NAHUEL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0" name="Google Shape;14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188" y="110325"/>
            <a:ext cx="2474426" cy="24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8" y="1996200"/>
            <a:ext cx="2474426" cy="24744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ttps://www.youtube.com/@soydalto" id="142" name="Google Shape;142;p13" title="https://www.youtube.com/@soydalto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5350" y="4653050"/>
            <a:ext cx="997500" cy="30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3"/>
          <p:cNvSpPr txBox="1"/>
          <p:nvPr/>
        </p:nvSpPr>
        <p:spPr>
          <a:xfrm>
            <a:off x="107775" y="4653025"/>
            <a:ext cx="1174200" cy="30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Agradecimientos a 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SERIA LO CONTRARIO A UN LENGUAJE INTERPRETADO? EL LENGUAJE </a:t>
            </a:r>
            <a:r>
              <a:rPr b="1" lang="es-419"/>
              <a:t>COMPILADO</a:t>
            </a:r>
            <a:endParaRPr b="1"/>
          </a:p>
        </p:txBody>
      </p:sp>
      <p:pic>
        <p:nvPicPr>
          <p:cNvPr id="215" name="Google Shape;2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2946574"/>
            <a:ext cx="6744051" cy="1996475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2"/>
          <p:cNvSpPr txBox="1"/>
          <p:nvPr>
            <p:ph idx="1" type="body"/>
          </p:nvPr>
        </p:nvSpPr>
        <p:spPr>
          <a:xfrm>
            <a:off x="947875" y="135780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CASO CONTRARIO, HAY LENGUAJES QUE SON “COMPILADOS”. ES DECIR, NO HAY UN INTERPRETADOR SINO QUE HAY UN COMPILADOR.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EL COMPILADO COMPILA TODO DE UNA VEZ Y GENERA UN ARCHIVO EJECUTABLE CONOCIDO COMO “.EXE”</a:t>
            </a:r>
            <a:endParaRPr/>
          </a:p>
        </p:txBody>
      </p:sp>
      <p:pic>
        <p:nvPicPr>
          <p:cNvPr id="217" name="Google Shape;21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1325" y="2640275"/>
            <a:ext cx="813117" cy="914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8700" y="3744975"/>
            <a:ext cx="1041126" cy="77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"/>
          <p:cNvSpPr txBox="1"/>
          <p:nvPr>
            <p:ph type="title"/>
          </p:nvPr>
        </p:nvSpPr>
        <p:spPr>
          <a:xfrm>
            <a:off x="1305275" y="132575"/>
            <a:ext cx="7038900" cy="48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PRINCIPAL VENTAJA DEL </a:t>
            </a:r>
            <a:r>
              <a:rPr b="1" lang="es-419"/>
              <a:t>INTERPRETADO </a:t>
            </a:r>
            <a:r>
              <a:rPr lang="es-419"/>
              <a:t>SOBRE EL COMPILADO ES QUE DENTRO DEL PRIMERO, ES MUCHISIMO MAS FACIL ENCONTRAR ERRORES YA QUE PODEMOS IR EJECUTANDO DE A POCO Y NO ES NECESARIO TERMINAR TODAS LAS </a:t>
            </a:r>
            <a:r>
              <a:rPr lang="es-419"/>
              <a:t>LÍNEAS</a:t>
            </a:r>
            <a:r>
              <a:rPr lang="es-419"/>
              <a:t> PARA SABER SI TENEMOS UN ERROR.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77"/>
              <a:t>              (</a:t>
            </a:r>
            <a:r>
              <a:rPr lang="es-419" sz="1177"/>
              <a:t>Un ejemplo </a:t>
            </a:r>
            <a:r>
              <a:rPr lang="es-419" sz="1177"/>
              <a:t>útil</a:t>
            </a:r>
            <a:r>
              <a:rPr lang="es-419" sz="1177"/>
              <a:t> que sirve como comparativa es el renderizado de video)</a:t>
            </a:r>
            <a:endParaRPr sz="1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77"/>
          </a:p>
          <a:p>
            <a:pPr indent="-36576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-419"/>
              <a:t>LA DESVENTAJA ES QUE LOS LENGUAJES INTERPRETADOS SUELEN SER </a:t>
            </a:r>
            <a:r>
              <a:rPr lang="es-419"/>
              <a:t>MÁS</a:t>
            </a:r>
            <a:r>
              <a:rPr lang="es-419"/>
              <a:t> LENTOS QUE LOS COMPILADOS PORQUE JUSTAMENTE, VA TRADUCIENDO EL PROGRAMA MIENTRAS SE EJECUTA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la </a:t>
            </a:r>
            <a:r>
              <a:rPr b="1" lang="es-419"/>
              <a:t>indentación</a:t>
            </a:r>
            <a:r>
              <a:rPr lang="es-419"/>
              <a:t>?</a:t>
            </a:r>
            <a:endParaRPr/>
          </a:p>
        </p:txBody>
      </p:sp>
      <p:sp>
        <p:nvSpPr>
          <p:cNvPr id="229" name="Google Shape;229;p24"/>
          <p:cNvSpPr txBox="1"/>
          <p:nvPr>
            <p:ph idx="1" type="body"/>
          </p:nvPr>
        </p:nvSpPr>
        <p:spPr>
          <a:xfrm>
            <a:off x="1297500" y="969275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UNA FORMA DE DEJAR ESPACIOS EN DIFERENTES LUGARES DEL </a:t>
            </a:r>
            <a:r>
              <a:rPr lang="es-419"/>
              <a:t>CÓDIGO</a:t>
            </a:r>
            <a:r>
              <a:rPr lang="es-419"/>
              <a:t> PARA QUE HAGA CIERTAS COSAS, </a:t>
            </a:r>
            <a:r>
              <a:rPr lang="es-419"/>
              <a:t>BASÁNDONOS</a:t>
            </a:r>
            <a:r>
              <a:rPr lang="es-419"/>
              <a:t> EN LA ESTRUCTURA DEL PROGRAMA.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AL HACER ESTO, ESTAMOS OBLIGADOS INDIRECTAMENTE A TENER UN MAYOR ORDEN DENTRO DEL </a:t>
            </a:r>
            <a:r>
              <a:rPr lang="es-419"/>
              <a:t>CÓDIGO.</a:t>
            </a:r>
            <a:endParaRPr/>
          </a:p>
        </p:txBody>
      </p:sp>
      <p:pic>
        <p:nvPicPr>
          <p:cNvPr id="230" name="Google Shape;2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8745" y="2200495"/>
            <a:ext cx="2102025" cy="250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24"/>
          <p:cNvSpPr txBox="1"/>
          <p:nvPr>
            <p:ph idx="1" type="body"/>
          </p:nvPr>
        </p:nvSpPr>
        <p:spPr>
          <a:xfrm>
            <a:off x="1740400" y="4706575"/>
            <a:ext cx="17871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76286"/>
              <a:buNone/>
            </a:pPr>
            <a:r>
              <a:rPr lang="es-419" sz="1117"/>
              <a:t>Lenguaje no </a:t>
            </a:r>
            <a:r>
              <a:rPr lang="es-419" sz="1117"/>
              <a:t>indentado</a:t>
            </a:r>
            <a:endParaRPr sz="1117"/>
          </a:p>
        </p:txBody>
      </p:sp>
      <p:sp>
        <p:nvSpPr>
          <p:cNvPr id="232" name="Google Shape;232;p24"/>
          <p:cNvSpPr txBox="1"/>
          <p:nvPr>
            <p:ph idx="1" type="body"/>
          </p:nvPr>
        </p:nvSpPr>
        <p:spPr>
          <a:xfrm>
            <a:off x="5641125" y="4470500"/>
            <a:ext cx="21021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ct val="76286"/>
              <a:buNone/>
            </a:pPr>
            <a:r>
              <a:rPr lang="es-419" sz="1117"/>
              <a:t>Lenguaje </a:t>
            </a:r>
            <a:r>
              <a:rPr lang="es-419" sz="1117"/>
              <a:t>indentado</a:t>
            </a:r>
            <a:r>
              <a:rPr lang="es-419" sz="1117"/>
              <a:t> en Python</a:t>
            </a:r>
            <a:endParaRPr sz="1117"/>
          </a:p>
        </p:txBody>
      </p:sp>
      <p:pic>
        <p:nvPicPr>
          <p:cNvPr id="233" name="Google Shape;23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23150" y="2200498"/>
            <a:ext cx="3374174" cy="2315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"/>
          <p:cNvSpPr txBox="1"/>
          <p:nvPr>
            <p:ph idx="1" type="body"/>
          </p:nvPr>
        </p:nvSpPr>
        <p:spPr>
          <a:xfrm>
            <a:off x="1297500" y="955675"/>
            <a:ext cx="7038900" cy="40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UN LENGUAJE DE </a:t>
            </a:r>
            <a:r>
              <a:rPr lang="es-419"/>
              <a:t>PROPÓSITO</a:t>
            </a:r>
            <a:r>
              <a:rPr lang="es-419"/>
              <a:t> GENERAL O </a:t>
            </a:r>
            <a:r>
              <a:rPr lang="es-419"/>
              <a:t>PROPÓSITO</a:t>
            </a:r>
            <a:r>
              <a:rPr lang="es-419"/>
              <a:t> LIMITADO?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UN LENGUAJE DE ALTO O DE BAJO NIVEL?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TIENE TIPADO DINÁMICO O ESTÁTICO?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UN LENGUAJE INTERPRETADO O COMPILADO?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</a:t>
            </a:r>
            <a:r>
              <a:rPr lang="es-419"/>
              <a:t>INDENTADO</a:t>
            </a:r>
            <a:r>
              <a:rPr lang="es-419"/>
              <a:t> O NO </a:t>
            </a:r>
            <a:r>
              <a:rPr lang="es-419"/>
              <a:t>INDENTADO</a:t>
            </a:r>
            <a:r>
              <a:rPr lang="es-419"/>
              <a:t>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ES FACIL O DIFICIL DE APRENDER?</a:t>
            </a:r>
            <a:endParaRPr/>
          </a:p>
        </p:txBody>
      </p:sp>
      <p:sp>
        <p:nvSpPr>
          <p:cNvPr id="239" name="Google Shape;239;p25"/>
          <p:cNvSpPr txBox="1"/>
          <p:nvPr>
            <p:ph type="title"/>
          </p:nvPr>
        </p:nvSpPr>
        <p:spPr>
          <a:xfrm>
            <a:off x="1553250" y="378225"/>
            <a:ext cx="60375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Mini actividad de repaso - Python: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6"/>
          <p:cNvSpPr txBox="1"/>
          <p:nvPr>
            <p:ph type="title"/>
          </p:nvPr>
        </p:nvSpPr>
        <p:spPr>
          <a:xfrm>
            <a:off x="108725" y="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N°1</a:t>
            </a:r>
            <a:endParaRPr/>
          </a:p>
        </p:txBody>
      </p:sp>
      <p:sp>
        <p:nvSpPr>
          <p:cNvPr id="245" name="Google Shape;245;p26"/>
          <p:cNvSpPr txBox="1"/>
          <p:nvPr>
            <p:ph idx="1" type="body"/>
          </p:nvPr>
        </p:nvSpPr>
        <p:spPr>
          <a:xfrm>
            <a:off x="1165425" y="590450"/>
            <a:ext cx="77154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DESCARGAR LA APP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CREAR SU USUARIO UTILIZANDO LA CUENTA INSTITUCIONAL (@INSTITUTO…..)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CREAR UN “REPL” LLAMADO EJERCICIO1-APELLIDO.PY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DENTRO DE ESTE ESPACIO VAN A ARMAR UN PROGRAMA CON: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UNA </a:t>
            </a:r>
            <a:r>
              <a:rPr lang="es-419"/>
              <a:t>LÍNEA</a:t>
            </a:r>
            <a:r>
              <a:rPr lang="es-419"/>
              <a:t>  QUE CONTENGA LA SIGUIENTE FRASE:   “SOY ……. Y BIENVENIDOS A MI PRIMER PROGRAMA EN PYTHON.”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UNA LÍNEA</a:t>
            </a:r>
            <a:r>
              <a:rPr lang="es-419"/>
              <a:t> QUE ME MUESTRE EL RESULTADO DE 100 DIVIDIDO 2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UNA LÍNEA</a:t>
            </a:r>
            <a:r>
              <a:rPr lang="es-419"/>
              <a:t> QUE ME MUESTRE EL RESULTADO DE 50 MULTIPLICADO POR 3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UNA LÍNEA</a:t>
            </a:r>
            <a:r>
              <a:rPr lang="es-419"/>
              <a:t> QUE ME MUESTRE EL RESULTADO DE 10 MENOS 5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UNA LÍNEA</a:t>
            </a:r>
            <a:r>
              <a:rPr lang="es-419"/>
              <a:t> QUE ME MUESTRE EL RESULTADO DE 100 </a:t>
            </a:r>
            <a:r>
              <a:rPr lang="es-419"/>
              <a:t>MÁS</a:t>
            </a:r>
            <a:r>
              <a:rPr lang="es-419"/>
              <a:t> 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En caso de hacer todas las </a:t>
            </a:r>
            <a:r>
              <a:rPr lang="es-419"/>
              <a:t>líneas</a:t>
            </a:r>
            <a:r>
              <a:rPr lang="es-419"/>
              <a:t> correctamente, dentro de su consola </a:t>
            </a:r>
            <a:r>
              <a:rPr lang="es-419"/>
              <a:t>tendrán</a:t>
            </a:r>
            <a:r>
              <a:rPr lang="es-419"/>
              <a:t> que ver lo siguiente: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COMPARTIR DENTRO DE LA TAREA DE CLASSROOM EL LINK VIA COMENTARIO.</a:t>
            </a:r>
            <a:endParaRPr/>
          </a:p>
        </p:txBody>
      </p:sp>
      <p:pic>
        <p:nvPicPr>
          <p:cNvPr id="246" name="Google Shape;2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3500" y="559350"/>
            <a:ext cx="1082977" cy="35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89200" y="3157425"/>
            <a:ext cx="2571750" cy="104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666666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"/>
          <p:cNvSpPr txBox="1"/>
          <p:nvPr>
            <p:ph type="ctrTitle"/>
          </p:nvPr>
        </p:nvSpPr>
        <p:spPr>
          <a:xfrm>
            <a:off x="3335150" y="1873650"/>
            <a:ext cx="26994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DATOS SIMPLES</a:t>
            </a:r>
            <a:endParaRPr b="1"/>
          </a:p>
        </p:txBody>
      </p:sp>
      <p:sp>
        <p:nvSpPr>
          <p:cNvPr id="253" name="Google Shape;253;p27"/>
          <p:cNvSpPr txBox="1"/>
          <p:nvPr>
            <p:ph idx="1" type="subTitle"/>
          </p:nvPr>
        </p:nvSpPr>
        <p:spPr>
          <a:xfrm>
            <a:off x="1041125" y="110325"/>
            <a:ext cx="2258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INSTITUTO ROBERTO ARLT</a:t>
            </a:r>
            <a:endParaRPr/>
          </a:p>
        </p:txBody>
      </p:sp>
      <p:pic>
        <p:nvPicPr>
          <p:cNvPr id="254" name="Google Shape;2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5" y="0"/>
            <a:ext cx="465150" cy="5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188" y="110325"/>
            <a:ext cx="2474426" cy="24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8" y="1996200"/>
            <a:ext cx="2474426" cy="24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8"/>
          <p:cNvSpPr txBox="1"/>
          <p:nvPr>
            <p:ph idx="1" type="body"/>
          </p:nvPr>
        </p:nvSpPr>
        <p:spPr>
          <a:xfrm>
            <a:off x="1297500" y="1132125"/>
            <a:ext cx="70389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600"/>
              <a:t>DENTRO DE PYTHON (Y EN CUALQUIER ÁMBITO) TENEMOS DIFERENTES TIPOS DE DATOS. POR EJEMPLO:</a:t>
            </a:r>
            <a:endParaRPr sz="16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DATOS </a:t>
            </a:r>
            <a:r>
              <a:rPr lang="es-419" sz="1400"/>
              <a:t>NUMÉRICOS: SE PUEDEN HACER OPERACIONES MATEMÁTICAS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10+10=20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10X10=100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50/2=25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TEXTOS: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5+5=55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10x3=101010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s-419" sz="3085"/>
              <a:t>TIPOS DE DATOS: </a:t>
            </a:r>
            <a:endParaRPr b="1" sz="308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6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9"/>
          <p:cNvSpPr txBox="1"/>
          <p:nvPr>
            <p:ph idx="1" type="body"/>
          </p:nvPr>
        </p:nvSpPr>
        <p:spPr>
          <a:xfrm>
            <a:off x="1297500" y="1132125"/>
            <a:ext cx="7038900" cy="349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s-419" sz="1400"/>
              <a:t>PARA ESCRIBIR UN TEXTO  O CADENA DE TEXTOS EN PYTHON VAMOS A UTILIZAR LAS COMILLAS EN 3 VARIANTES:</a:t>
            </a:r>
            <a:endParaRPr sz="14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PARA ESCRIBIR EN 1 LINEA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COMILLAS SIMPLES: ´´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COMILLAS DOBLES: “ “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PARA ESCRIBIR EN MAS LINEAS </a:t>
            </a:r>
            <a:endParaRPr sz="1400"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 sz="1400"/>
              <a:t>COMILLAS TRIPLES:  “”” “”” // ´´´ ´´´</a:t>
            </a:r>
            <a:endParaRPr/>
          </a:p>
        </p:txBody>
      </p:sp>
      <p:sp>
        <p:nvSpPr>
          <p:cNvPr id="268" name="Google Shape;268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50"/>
              <a:t>TIPOS DE DATOS: “TEXTOS” (STRING)</a:t>
            </a:r>
            <a:endParaRPr b="1"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"/>
          <p:cNvSpPr txBox="1"/>
          <p:nvPr>
            <p:ph idx="1" type="body"/>
          </p:nvPr>
        </p:nvSpPr>
        <p:spPr>
          <a:xfrm>
            <a:off x="1297500" y="1132125"/>
            <a:ext cx="70389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400"/>
              <a:t>EN ESTE CASO TENDREMOS DOS TIPOS DE DATOS </a:t>
            </a:r>
            <a:r>
              <a:rPr lang="es-419" sz="1400"/>
              <a:t>NUMÉRICOS</a:t>
            </a:r>
            <a:r>
              <a:rPr lang="es-419" sz="1400"/>
              <a:t>:</a:t>
            </a:r>
            <a:endParaRPr sz="1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EL PRIMERO SON LOS ENTEROS (</a:t>
            </a:r>
            <a:r>
              <a:rPr b="1" lang="es-419" sz="1400" u="sng"/>
              <a:t>INT</a:t>
            </a:r>
            <a:r>
              <a:rPr lang="es-419" sz="1400"/>
              <a:t>) QUE REPRESENTARÁN JUSTAMENTE, AQUELLOS </a:t>
            </a:r>
            <a:r>
              <a:rPr lang="es-419" sz="1400"/>
              <a:t>NÚMEROS</a:t>
            </a:r>
            <a:r>
              <a:rPr lang="es-419" sz="1400"/>
              <a:t> QUE NO TENGAN DECIMALES. EJEMPLOS: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100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50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120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 sz="1400"/>
              <a:t>EL SEGUNDO TIPO SON LOS FLOTANTES (</a:t>
            </a:r>
            <a:r>
              <a:rPr b="1" lang="es-419" sz="1400" u="sng"/>
              <a:t>FLOAT</a:t>
            </a:r>
            <a:r>
              <a:rPr lang="es-419" sz="1400"/>
              <a:t>) QUE REPRESENTARÁN AQUELLOS </a:t>
            </a:r>
            <a:r>
              <a:rPr lang="es-419" sz="1400"/>
              <a:t>NÚMEROS</a:t>
            </a:r>
            <a:r>
              <a:rPr lang="es-419" sz="1400"/>
              <a:t> CON DECIMALES. </a:t>
            </a:r>
            <a:r>
              <a:rPr b="1" lang="es-419" sz="1400" u="sng"/>
              <a:t>DATO IMPORTANTE: EN </a:t>
            </a:r>
            <a:r>
              <a:rPr b="1" lang="es-419" sz="1400" u="sng"/>
              <a:t>PROGRAMACIÓN</a:t>
            </a:r>
            <a:r>
              <a:rPr b="1" lang="es-419" sz="1400" u="sng"/>
              <a:t> USAREMOS EL PUNTO EN VEZ DE LA COMA PARA EXPRESAR DECIMALES</a:t>
            </a:r>
            <a:r>
              <a:rPr lang="es-419" sz="1400"/>
              <a:t>. EJEMPLOS: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10.5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 sz="1400"/>
              <a:t>200.45</a:t>
            </a:r>
            <a:endParaRPr/>
          </a:p>
        </p:txBody>
      </p:sp>
      <p:sp>
        <p:nvSpPr>
          <p:cNvPr id="274" name="Google Shape;274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50"/>
              <a:t>TIPOS DE DATOS: NUMEROS (INT y FLOAT)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3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"/>
          <p:cNvSpPr txBox="1"/>
          <p:nvPr>
            <p:ph idx="1" type="body"/>
          </p:nvPr>
        </p:nvSpPr>
        <p:spPr>
          <a:xfrm>
            <a:off x="1297500" y="1132125"/>
            <a:ext cx="7038900" cy="38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/>
              <a:t>EN ESTE CASO TENDREMOS DOS TIPOS DE DATOS BOOLEANOS:</a:t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EL VALOR VERDADERO QUE SE DENOMINA “TRUE”</a:t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EL VALOR FALSO QUE SE DENOMINA “FALSE”</a:t>
            </a:r>
            <a:endParaRPr sz="18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800"/>
              <a:t>ACLARACIÓN</a:t>
            </a:r>
            <a:r>
              <a:rPr b="1" lang="es-419" sz="1800"/>
              <a:t>: PARA QUE FUNCIONE CUALQUIERA DE ESTAS 2 VARIANTES LA PRIMER LETRA TIENE QUE ESTAR EN </a:t>
            </a:r>
            <a:r>
              <a:rPr b="1" lang="es-419" sz="1800"/>
              <a:t>MAYÚSCULA</a:t>
            </a:r>
            <a:r>
              <a:rPr b="1" lang="es-419" sz="1800"/>
              <a:t>.</a:t>
            </a:r>
            <a:endParaRPr b="1" sz="1800"/>
          </a:p>
        </p:txBody>
      </p:sp>
      <p:sp>
        <p:nvSpPr>
          <p:cNvPr id="280" name="Google Shape;280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650"/>
              <a:t>TIPOS DE DATOS: BOOLEANOS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¿POR </a:t>
            </a:r>
            <a:r>
              <a:rPr lang="es-419"/>
              <a:t>QUÉ</a:t>
            </a:r>
            <a:r>
              <a:rPr lang="es-419"/>
              <a:t> USAR PYTHON?</a:t>
            </a:r>
            <a:endParaRPr/>
          </a:p>
        </p:txBody>
      </p:sp>
      <p:sp>
        <p:nvSpPr>
          <p:cNvPr id="149" name="Google Shape;149;p14"/>
          <p:cNvSpPr txBox="1"/>
          <p:nvPr>
            <p:ph idx="1" type="body"/>
          </p:nvPr>
        </p:nvSpPr>
        <p:spPr>
          <a:xfrm>
            <a:off x="1297500" y="1124700"/>
            <a:ext cx="7038900" cy="362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Porq</a:t>
            </a:r>
            <a:r>
              <a:rPr lang="es-419" sz="1700"/>
              <a:t>ue es un lenguaje de </a:t>
            </a:r>
            <a:r>
              <a:rPr lang="es-419" sz="1700"/>
              <a:t>programación</a:t>
            </a:r>
            <a:r>
              <a:rPr lang="es-419" sz="1700"/>
              <a:t> de </a:t>
            </a:r>
            <a:r>
              <a:rPr lang="es-419" sz="1700"/>
              <a:t>propósito</a:t>
            </a:r>
            <a:r>
              <a:rPr lang="es-419" sz="1700"/>
              <a:t> general.  Es decir que puede ser utilizado para cualquier utilidad.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700"/>
              <a:t>Otros lenguajes de </a:t>
            </a:r>
            <a:r>
              <a:rPr lang="es-419" sz="1700"/>
              <a:t>programación</a:t>
            </a:r>
            <a:r>
              <a:rPr lang="es-419" sz="1700"/>
              <a:t> pueden estar limitados para funcionar para webs, otros para aplicaciones </a:t>
            </a:r>
            <a:r>
              <a:rPr lang="es-419" sz="1700"/>
              <a:t>móviles</a:t>
            </a:r>
            <a:r>
              <a:rPr lang="es-419" sz="1700"/>
              <a:t>, pero Python puede ser utilizado para esto y muchas cosas </a:t>
            </a:r>
            <a:r>
              <a:rPr lang="es-419" sz="1700"/>
              <a:t>más</a:t>
            </a:r>
            <a:r>
              <a:rPr lang="es-419" sz="1700"/>
              <a:t> (desarrollo de videojuegos, aplicaciones, sistemas de IA, etc.)</a:t>
            </a:r>
            <a:endParaRPr sz="1700"/>
          </a:p>
          <a:p>
            <a:pPr indent="-336550" lvl="0" marL="457200" rtl="0" algn="l"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Otros lenguajes de </a:t>
            </a:r>
            <a:r>
              <a:rPr lang="es-419" sz="1700"/>
              <a:t>programación</a:t>
            </a:r>
            <a:r>
              <a:rPr lang="es-419" sz="1700"/>
              <a:t> </a:t>
            </a:r>
            <a:r>
              <a:rPr lang="es-419" sz="1700"/>
              <a:t>más</a:t>
            </a:r>
            <a:r>
              <a:rPr lang="es-419" sz="1700"/>
              <a:t> </a:t>
            </a:r>
            <a:r>
              <a:rPr lang="es-419" sz="1700"/>
              <a:t>específicos</a:t>
            </a:r>
            <a:r>
              <a:rPr lang="es-419" sz="1700"/>
              <a:t> pueden ser: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HTML (Elaboracion de paginas web)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SQL (Consulta y </a:t>
            </a:r>
            <a:r>
              <a:rPr lang="es-419" sz="1700"/>
              <a:t>manipulación</a:t>
            </a:r>
            <a:r>
              <a:rPr lang="es-419" sz="1700"/>
              <a:t> de bases de datos)</a:t>
            </a:r>
            <a:endParaRPr sz="1700"/>
          </a:p>
          <a:p>
            <a:pPr indent="-336550" lvl="1" marL="13716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s-419" sz="1700"/>
              <a:t>C# / C Sharp (lenguaje para aplicaciones seguras bajo .net)</a:t>
            </a:r>
            <a:endParaRPr sz="17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/>
          <p:nvPr>
            <p:ph type="ctrTitle"/>
          </p:nvPr>
        </p:nvSpPr>
        <p:spPr>
          <a:xfrm>
            <a:off x="3139600" y="2170350"/>
            <a:ext cx="3318600" cy="80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VARIABLES</a:t>
            </a:r>
            <a:endParaRPr b="1"/>
          </a:p>
        </p:txBody>
      </p:sp>
      <p:sp>
        <p:nvSpPr>
          <p:cNvPr id="286" name="Google Shape;286;p32"/>
          <p:cNvSpPr txBox="1"/>
          <p:nvPr>
            <p:ph idx="1" type="subTitle"/>
          </p:nvPr>
        </p:nvSpPr>
        <p:spPr>
          <a:xfrm>
            <a:off x="1041125" y="110325"/>
            <a:ext cx="2258400" cy="3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INSTITUTO ROBERTO ARLT</a:t>
            </a:r>
            <a:endParaRPr/>
          </a:p>
        </p:txBody>
      </p:sp>
      <p:pic>
        <p:nvPicPr>
          <p:cNvPr id="287" name="Google Shape;2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75" y="0"/>
            <a:ext cx="465150" cy="55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8" name="Google Shape;28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58188" y="110325"/>
            <a:ext cx="2474426" cy="24744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638" y="1996200"/>
            <a:ext cx="2474426" cy="2474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SON LAS VARIABLES?</a:t>
            </a:r>
            <a:endParaRPr/>
          </a:p>
        </p:txBody>
      </p:sp>
      <p:sp>
        <p:nvSpPr>
          <p:cNvPr id="295" name="Google Shape;295;p3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/>
              <a:t>Son espacios que se almacenan en la memoria dentro de nuestro programa.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2400"/>
              <a:t>Los datos que vamos cargando los vamos a reutilizar.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2400"/>
              <a:t>Se les dice variables porque justamente pueden variar en la </a:t>
            </a:r>
            <a:r>
              <a:rPr lang="es-419" sz="2400"/>
              <a:t>información</a:t>
            </a:r>
            <a:r>
              <a:rPr lang="es-419" sz="2400"/>
              <a:t> que contengan.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EJEMPLOS DE VARIABLES</a:t>
            </a:r>
            <a:endParaRPr b="1"/>
          </a:p>
        </p:txBody>
      </p:sp>
      <p:pic>
        <p:nvPicPr>
          <p:cNvPr id="301" name="Google Shape;301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92123" y="1158175"/>
            <a:ext cx="2483825" cy="1904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2" name="Google Shape;302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4698" y="1158175"/>
            <a:ext cx="2769836" cy="1904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3" name="Google Shape;303;p34"/>
          <p:cNvCxnSpPr>
            <a:stCxn id="301" idx="3"/>
            <a:endCxn id="302" idx="1"/>
          </p:cNvCxnSpPr>
          <p:nvPr/>
        </p:nvCxnSpPr>
        <p:spPr>
          <a:xfrm>
            <a:off x="4175948" y="2110313"/>
            <a:ext cx="858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304" name="Google Shape;304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9550" y="3636675"/>
            <a:ext cx="3228975" cy="95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00413" y="3731925"/>
            <a:ext cx="2438400" cy="762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6" name="Google Shape;306;p34"/>
          <p:cNvCxnSpPr>
            <a:stCxn id="304" idx="3"/>
            <a:endCxn id="305" idx="1"/>
          </p:cNvCxnSpPr>
          <p:nvPr/>
        </p:nvCxnSpPr>
        <p:spPr>
          <a:xfrm>
            <a:off x="4548525" y="4112925"/>
            <a:ext cx="651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5"/>
          <p:cNvSpPr txBox="1"/>
          <p:nvPr>
            <p:ph type="title"/>
          </p:nvPr>
        </p:nvSpPr>
        <p:spPr>
          <a:xfrm>
            <a:off x="108725" y="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N°2</a:t>
            </a:r>
            <a:endParaRPr/>
          </a:p>
        </p:txBody>
      </p:sp>
      <p:sp>
        <p:nvSpPr>
          <p:cNvPr id="312" name="Google Shape;312;p35"/>
          <p:cNvSpPr txBox="1"/>
          <p:nvPr>
            <p:ph idx="1" type="body"/>
          </p:nvPr>
        </p:nvSpPr>
        <p:spPr>
          <a:xfrm>
            <a:off x="1165425" y="590450"/>
            <a:ext cx="77154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ABRIR REPLIT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CREAR UN “REPL” LLAMADO EJERCICIO2-APELLIDO.PY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DENTRO DE ESTE ESPACIO VAN A ARMAR UN PROGRAMA QUE CONTENGA 5 VARIABLES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LA VARIABLE “A” SEA SU NOMBRE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LA VARIABLE “B” SEA SU APELLIDO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LA VARIABLE “C” SEA SU EDAD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LA VARIABLE “D” SEA SU DNI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LA VARIABLE “E” SEA EL NOMBRE DEL CLUB DEL QUE SON HINCHAS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LUEGO, USANDO EL COMANDO “PRINT” VAN A ARMAR un programa para que arroje los siguientes resultados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aparezca mi nombre y mi apellido (con un espacio en el medio de ambas)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aparezca mi apellido y mi nombre (con un espacio en el medio de ambas)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aparezca mi edad y mi dni separado por un guión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aparezca mi nombre, mi edad, y el club del que soy hincha (con comas entre cada </a:t>
            </a:r>
            <a:r>
              <a:rPr lang="es-419"/>
              <a:t>condición</a:t>
            </a:r>
            <a:r>
              <a:rPr lang="es-419"/>
              <a:t>)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aparezcan todas las variables nombradas arriba, en orden </a:t>
            </a:r>
            <a:r>
              <a:rPr lang="es-419"/>
              <a:t>alfabético</a:t>
            </a:r>
            <a:r>
              <a:rPr lang="es-419"/>
              <a:t>, y todas separadas por un </a:t>
            </a:r>
            <a:r>
              <a:rPr lang="es-419"/>
              <a:t>guión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AutoNum type="alphaLcPeriod"/>
            </a:pPr>
            <a:r>
              <a:rPr lang="es-419"/>
              <a:t>Que aparezca la siguiente frase:</a:t>
            </a:r>
            <a:endParaRPr/>
          </a:p>
          <a:p>
            <a:pPr indent="-298450" lvl="2" marL="1371600" rtl="0" algn="l">
              <a:spcBef>
                <a:spcPts val="0"/>
              </a:spcBef>
              <a:spcAft>
                <a:spcPts val="0"/>
              </a:spcAft>
              <a:buSzPts val="1100"/>
              <a:buChar char="■"/>
            </a:pPr>
            <a:r>
              <a:rPr lang="es-419"/>
              <a:t>Hola soy “ NOMBRE”, tengo “ EDAD”. Mi apellido es “ APELLIDO” y soy hincha de “ CLUB”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es-419"/>
              <a:t>UNA VEZ FINALIZADO, COMPARTIR EL LINK DE REPLIT DENTRO DE LA ACTIVIDAD N°2 EN CLASSROOM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108725" y="0"/>
            <a:ext cx="7038900" cy="6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ACTIVIDAD N°3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1165425" y="590450"/>
            <a:ext cx="7715400" cy="4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ABRIR REPLIT</a:t>
            </a:r>
            <a:r>
              <a:rPr b="1" lang="es-419" sz="1100">
                <a:latin typeface="Arial"/>
                <a:ea typeface="Arial"/>
                <a:cs typeface="Arial"/>
                <a:sym typeface="Arial"/>
              </a:rPr>
              <a:t> (en caso de no poder crear uno nuevo, eliminar los ejercicios del cuatrimestre anterior)</a:t>
            </a:r>
            <a:endParaRPr b="1"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CREAR UN “REPL” LLAMADO EJERCICIO2-APELLIDO.PY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Arial"/>
              <a:buAutoNum type="arabicPeriod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DENTRO DE ESTE ESPACIO VAN A ARMAR UN PROGRAMA QUE CONTENGA 5 VARIABLES: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LA VARIABLE “V” SEA EL NOMBRE DE SU MASCOTA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LA VARIABLE “W” SEA LA EDAD DE SU MASCOTA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LA VARIABLE “X” SEA EL TIPO DE ANIMAL (EJEMPLO: PERRO, GATO, ETC.)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LA VARIABLE “Y” SEA EL COLOR DE SU MASCOTA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LA VARIABLE “Z” SEA EL TAMAÑO DE SU MASCOTA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LUEGO, USANDO EL COMANDO “PRINT” VAN A ARMAR UN PROGRAMA PARA QUE ARROJE LOS SIGUIENTES RESULTADOS: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aparezca el nombre y el tipo de animal (con un espacio en el medio de ambas)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aparezca el tipo de animal y el nombre de su mascota (con un espacio en el medio de ambas)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aparezca la edad de su mascota y su color separado por un guión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aparezca el nombre de su mascota, su edad, y el nombre del veterinario (con comas entre cada condición)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aparezcan todas las variables nombradas arriba, en orden alfabético, y todas separadas por un guión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Char char="●"/>
            </a:pPr>
            <a:r>
              <a:rPr lang="es-419" sz="1100">
                <a:latin typeface="Arial"/>
                <a:ea typeface="Arial"/>
                <a:cs typeface="Arial"/>
                <a:sym typeface="Arial"/>
              </a:rPr>
              <a:t>Que aparezca la siguiente frase: </a:t>
            </a:r>
            <a:r>
              <a:rPr lang="es-419" sz="1100">
                <a:latin typeface="Roboto Mono"/>
                <a:ea typeface="Roboto Mono"/>
                <a:cs typeface="Roboto Mono"/>
                <a:sym typeface="Roboto Mono"/>
              </a:rPr>
              <a:t>Mi mascota se llama “NOMBRE_MASCOTA”, tiene “EDAD_MASCOTA” años. Es un “TIPO_ANIMAL” de color “COLOR_MASCOTA” y su tamaño es “TAMAÑO_MASCOTA”.</a:t>
            </a: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UNA VEZ FINALIZADO, COMPARTIR EL ARCHIVO DE REPLIT DENTRO DE LA ACTIVIDAD N°3 EN CLASSROOM</a:t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OTRO TIPO DE CONCATENACIÓN: f STRINGS</a:t>
            </a:r>
            <a:endParaRPr/>
          </a:p>
        </p:txBody>
      </p:sp>
      <p:sp>
        <p:nvSpPr>
          <p:cNvPr id="324" name="Google Shape;324;p3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50"/>
              <a:t>¿POR QUÉ USAR PYTHON?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s-419" sz="1700"/>
              <a:t>Porque es un lenguaje de alto nivel. Esto significa que se estructura se asemeja mucho </a:t>
            </a:r>
            <a:r>
              <a:rPr lang="es-419" sz="1700"/>
              <a:t>más</a:t>
            </a:r>
            <a:r>
              <a:rPr lang="es-419" sz="1700"/>
              <a:t> a nuestra manera de comunicarnos en la cotidianeidad </a:t>
            </a:r>
            <a:endParaRPr sz="17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-419" sz="1700"/>
              <a:t>Es decir, mientras </a:t>
            </a:r>
            <a:r>
              <a:rPr lang="es-419" sz="1700"/>
              <a:t>más</a:t>
            </a:r>
            <a:r>
              <a:rPr lang="es-419" sz="1700"/>
              <a:t> bajo sea el nivel, </a:t>
            </a:r>
            <a:r>
              <a:rPr lang="es-419" sz="1700"/>
              <a:t>más</a:t>
            </a:r>
            <a:r>
              <a:rPr lang="es-419" sz="1700"/>
              <a:t> </a:t>
            </a:r>
            <a:r>
              <a:rPr lang="es-419" sz="1700"/>
              <a:t>difícil</a:t>
            </a:r>
            <a:r>
              <a:rPr lang="es-419" sz="1700"/>
              <a:t> va a ser para nosotros comprenderlo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DE BAJO NIVEL</a:t>
            </a:r>
            <a:endParaRPr/>
          </a:p>
        </p:txBody>
      </p:sp>
      <p:pic>
        <p:nvPicPr>
          <p:cNvPr id="161" name="Google Shape;16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8950" y="978600"/>
            <a:ext cx="4256024" cy="31863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6"/>
          <p:cNvSpPr txBox="1"/>
          <p:nvPr>
            <p:ph idx="1" type="body"/>
          </p:nvPr>
        </p:nvSpPr>
        <p:spPr>
          <a:xfrm>
            <a:off x="1297500" y="4211150"/>
            <a:ext cx="70389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En este ejemplo el programa busca decir solamente “Hola mundo”</a:t>
            </a:r>
            <a:endParaRPr sz="1700"/>
          </a:p>
        </p:txBody>
      </p:sp>
      <p:sp>
        <p:nvSpPr>
          <p:cNvPr id="163" name="Google Shape;163;p16"/>
          <p:cNvSpPr txBox="1"/>
          <p:nvPr>
            <p:ph idx="1" type="body"/>
          </p:nvPr>
        </p:nvSpPr>
        <p:spPr>
          <a:xfrm>
            <a:off x="217550" y="1939425"/>
            <a:ext cx="23463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*Ejemplo desarrollado en “Ensamblador”</a:t>
            </a:r>
            <a:endParaRPr sz="1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LENGUAJE DE ALTO NIVEL</a:t>
            </a:r>
            <a:endParaRPr/>
          </a:p>
        </p:txBody>
      </p:sp>
      <p:pic>
        <p:nvPicPr>
          <p:cNvPr id="169" name="Google Shape;16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7700" y="1272500"/>
            <a:ext cx="2598501" cy="2598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17"/>
          <p:cNvSpPr txBox="1"/>
          <p:nvPr>
            <p:ph idx="1" type="body"/>
          </p:nvPr>
        </p:nvSpPr>
        <p:spPr>
          <a:xfrm>
            <a:off x="2243100" y="4125700"/>
            <a:ext cx="5147700" cy="67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45720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¿Cual es el resultado de este ejemplo en Python?</a:t>
            </a:r>
            <a:endParaRPr sz="1700"/>
          </a:p>
        </p:txBody>
      </p:sp>
      <p:sp>
        <p:nvSpPr>
          <p:cNvPr id="171" name="Google Shape;171;p17"/>
          <p:cNvSpPr txBox="1"/>
          <p:nvPr>
            <p:ph idx="1" type="body"/>
          </p:nvPr>
        </p:nvSpPr>
        <p:spPr>
          <a:xfrm>
            <a:off x="6775125" y="2040425"/>
            <a:ext cx="1787100" cy="4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*(Print = imprimir)</a:t>
            </a:r>
            <a:endParaRPr sz="1700"/>
          </a:p>
        </p:txBody>
      </p:sp>
      <p:sp>
        <p:nvSpPr>
          <p:cNvPr id="172" name="Google Shape;172;p17"/>
          <p:cNvSpPr txBox="1"/>
          <p:nvPr>
            <p:ph idx="1" type="body"/>
          </p:nvPr>
        </p:nvSpPr>
        <p:spPr>
          <a:xfrm>
            <a:off x="217550" y="1939425"/>
            <a:ext cx="2346300" cy="7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700"/>
              <a:t>*Ejemplo desarrollado en “Python”</a:t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50"/>
              <a:t>¿POR QUÉ USAR PYTHON?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8"/>
          <p:cNvSpPr txBox="1"/>
          <p:nvPr>
            <p:ph idx="1" type="body"/>
          </p:nvPr>
        </p:nvSpPr>
        <p:spPr>
          <a:xfrm>
            <a:off x="1297500" y="2268725"/>
            <a:ext cx="7038900" cy="221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419" sz="2800"/>
              <a:t>Porque es </a:t>
            </a:r>
            <a:r>
              <a:rPr b="1" i="1" lang="es-419" sz="2800" u="sng"/>
              <a:t>FÁCIL</a:t>
            </a:r>
            <a:r>
              <a:rPr b="1" i="1" lang="es-419" sz="2800" u="sng"/>
              <a:t> DE APRENDER</a:t>
            </a:r>
            <a:endParaRPr b="1" i="1" sz="2400" u="sng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1553250" y="378225"/>
            <a:ext cx="60375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TIPADO ESTÁTICO vs TIPADO DINÁMICO </a:t>
            </a:r>
            <a:endParaRPr/>
          </a:p>
        </p:txBody>
      </p:sp>
      <p:sp>
        <p:nvSpPr>
          <p:cNvPr id="184" name="Google Shape;184;p19"/>
          <p:cNvSpPr txBox="1"/>
          <p:nvPr>
            <p:ph idx="1" type="body"/>
          </p:nvPr>
        </p:nvSpPr>
        <p:spPr>
          <a:xfrm>
            <a:off x="1637988" y="1095475"/>
            <a:ext cx="932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2502"/>
              <a:t>JAVA</a:t>
            </a:r>
            <a:endParaRPr sz="2502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9999" y="1665400"/>
            <a:ext cx="3188375" cy="74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7200" y="1681738"/>
            <a:ext cx="3236049" cy="7090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9"/>
          <p:cNvSpPr txBox="1"/>
          <p:nvPr>
            <p:ph idx="1" type="body"/>
          </p:nvPr>
        </p:nvSpPr>
        <p:spPr>
          <a:xfrm>
            <a:off x="5987750" y="1112375"/>
            <a:ext cx="15261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2502"/>
              <a:t>PYTHON</a:t>
            </a:r>
            <a:endParaRPr sz="2502"/>
          </a:p>
        </p:txBody>
      </p:sp>
      <p:sp>
        <p:nvSpPr>
          <p:cNvPr id="188" name="Google Shape;188;p19"/>
          <p:cNvSpPr txBox="1"/>
          <p:nvPr>
            <p:ph idx="1" type="body"/>
          </p:nvPr>
        </p:nvSpPr>
        <p:spPr>
          <a:xfrm>
            <a:off x="4076588" y="1814863"/>
            <a:ext cx="662400" cy="4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s-419" sz="2502"/>
              <a:t>VS.</a:t>
            </a:r>
            <a:endParaRPr sz="2502"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59425" y="1233925"/>
            <a:ext cx="282525" cy="28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37275" y="1255751"/>
            <a:ext cx="282524" cy="282526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9"/>
          <p:cNvSpPr txBox="1"/>
          <p:nvPr/>
        </p:nvSpPr>
        <p:spPr>
          <a:xfrm>
            <a:off x="520600" y="2501800"/>
            <a:ext cx="3177900" cy="17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 JAVA debemos crear </a:t>
            </a:r>
            <a:r>
              <a:rPr b="1"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Variables</a:t>
            </a: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cada tipo de dato. Es decir, un “String” para definir un nombre y definirlo como “roberto”.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Luego voy a crear otra </a:t>
            </a:r>
            <a:r>
              <a:rPr b="1"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variable</a:t>
            </a: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llamada “Int” (entero en </a:t>
            </a: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inglés</a:t>
            </a:r>
            <a:r>
              <a:rPr lang="es-419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llamada edad y dentro de ese int definimos que va a ser “21”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2" name="Google Shape;192;p19"/>
          <p:cNvSpPr txBox="1"/>
          <p:nvPr/>
        </p:nvSpPr>
        <p:spPr>
          <a:xfrm>
            <a:off x="5135750" y="2517350"/>
            <a:ext cx="3236100" cy="16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 manejan datos diferentes (texto para el nombre y 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número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para la edad) pero Python interpreta y </a:t>
            </a:r>
            <a:r>
              <a:rPr b="1"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define 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automáticamente</a:t>
            </a:r>
            <a:r>
              <a:rPr lang="es-419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en “Nombre” va a ir un texto y en “Edad” va a ir un numero y lo aplica.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En un lenguaje de tipado estático el dato tiene que ajustarse a la variable</a:t>
            </a:r>
            <a:endParaRPr sz="20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-419" sz="2000"/>
              <a:t>En un lenguaje de tipado dinámico la variable se adapta </a:t>
            </a:r>
            <a:r>
              <a:rPr lang="es-419" sz="2000"/>
              <a:t>según</a:t>
            </a:r>
            <a:r>
              <a:rPr lang="es-419" sz="2000"/>
              <a:t> el tipo de dato que escribamos</a:t>
            </a:r>
            <a:endParaRPr sz="2000"/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1553250" y="378225"/>
            <a:ext cx="6037500" cy="51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/>
              <a:t>TIPADO ESTÁTICO vs TIPADO DINÁMICO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A PYTHON SE LO SUELE DENOMINAR COMO LENGUAJE INTERPRETADO YA QUE JUSTAMENTE HAY UN PROGRAMA (EN NUESTRO CASO VAMOS A USAR UNO ONLINE LLAMADO “REPLIT”) QUE INTERPRETA LAS INSTRUCCIONES QUE LE VAMOS DANDO, LINEA POR LINEA.</a:t>
            </a:r>
            <a:endParaRPr/>
          </a:p>
        </p:txBody>
      </p:sp>
      <p:sp>
        <p:nvSpPr>
          <p:cNvPr id="204" name="Google Shape;20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650"/>
              <a:t>¿POR QUÉ SE DICE QUE PYTHON ES UN LENGUAJE INTERPRETADO?</a:t>
            </a:r>
            <a:endParaRPr sz="26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5" name="Google Shape;2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350" y="2759625"/>
            <a:ext cx="3792674" cy="1978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2425" y="2828525"/>
            <a:ext cx="2039600" cy="1840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392350" y="2104500"/>
            <a:ext cx="523551" cy="245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32625" y="3035000"/>
            <a:ext cx="570576" cy="570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2625" y="3782375"/>
            <a:ext cx="570575" cy="57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