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A1C3F7-4B97-4787-BF68-BDF34985BEB9}"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300-A85C-4E7E-AC27-3BE3F63B2A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79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1C3F7-4B97-4787-BF68-BDF34985BEB9}"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300-A85C-4E7E-AC27-3BE3F63B2A7E}" type="slidenum">
              <a:rPr lang="en-US" smtClean="0"/>
              <a:t>‹#›</a:t>
            </a:fld>
            <a:endParaRPr lang="en-US"/>
          </a:p>
        </p:txBody>
      </p:sp>
    </p:spTree>
    <p:extLst>
      <p:ext uri="{BB962C8B-B14F-4D97-AF65-F5344CB8AC3E}">
        <p14:creationId xmlns:p14="http://schemas.microsoft.com/office/powerpoint/2010/main" val="88284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1C3F7-4B97-4787-BF68-BDF34985BEB9}"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300-A85C-4E7E-AC27-3BE3F63B2A7E}" type="slidenum">
              <a:rPr lang="en-US" smtClean="0"/>
              <a:t>‹#›</a:t>
            </a:fld>
            <a:endParaRPr lang="en-US"/>
          </a:p>
        </p:txBody>
      </p:sp>
    </p:spTree>
    <p:extLst>
      <p:ext uri="{BB962C8B-B14F-4D97-AF65-F5344CB8AC3E}">
        <p14:creationId xmlns:p14="http://schemas.microsoft.com/office/powerpoint/2010/main" val="111616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1C3F7-4B97-4787-BF68-BDF34985BEB9}"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300-A85C-4E7E-AC27-3BE3F63B2A7E}" type="slidenum">
              <a:rPr lang="en-US" smtClean="0"/>
              <a:t>‹#›</a:t>
            </a:fld>
            <a:endParaRPr lang="en-US"/>
          </a:p>
        </p:txBody>
      </p:sp>
    </p:spTree>
    <p:extLst>
      <p:ext uri="{BB962C8B-B14F-4D97-AF65-F5344CB8AC3E}">
        <p14:creationId xmlns:p14="http://schemas.microsoft.com/office/powerpoint/2010/main" val="118362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1C3F7-4B97-4787-BF68-BDF34985BEB9}"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300-A85C-4E7E-AC27-3BE3F63B2A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32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A1C3F7-4B97-4787-BF68-BDF34985BEB9}"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300-A85C-4E7E-AC27-3BE3F63B2A7E}" type="slidenum">
              <a:rPr lang="en-US" smtClean="0"/>
              <a:t>‹#›</a:t>
            </a:fld>
            <a:endParaRPr lang="en-US"/>
          </a:p>
        </p:txBody>
      </p:sp>
    </p:spTree>
    <p:extLst>
      <p:ext uri="{BB962C8B-B14F-4D97-AF65-F5344CB8AC3E}">
        <p14:creationId xmlns:p14="http://schemas.microsoft.com/office/powerpoint/2010/main" val="310368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A1C3F7-4B97-4787-BF68-BDF34985BEB9}"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F8300-A85C-4E7E-AC27-3BE3F63B2A7E}" type="slidenum">
              <a:rPr lang="en-US" smtClean="0"/>
              <a:t>‹#›</a:t>
            </a:fld>
            <a:endParaRPr lang="en-US"/>
          </a:p>
        </p:txBody>
      </p:sp>
    </p:spTree>
    <p:extLst>
      <p:ext uri="{BB962C8B-B14F-4D97-AF65-F5344CB8AC3E}">
        <p14:creationId xmlns:p14="http://schemas.microsoft.com/office/powerpoint/2010/main" val="21780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A1C3F7-4B97-4787-BF68-BDF34985BEB9}"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F8300-A85C-4E7E-AC27-3BE3F63B2A7E}" type="slidenum">
              <a:rPr lang="en-US" smtClean="0"/>
              <a:t>‹#›</a:t>
            </a:fld>
            <a:endParaRPr lang="en-US"/>
          </a:p>
        </p:txBody>
      </p:sp>
    </p:spTree>
    <p:extLst>
      <p:ext uri="{BB962C8B-B14F-4D97-AF65-F5344CB8AC3E}">
        <p14:creationId xmlns:p14="http://schemas.microsoft.com/office/powerpoint/2010/main" val="339550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A1C3F7-4B97-4787-BF68-BDF34985BEB9}" type="datetimeFigureOut">
              <a:rPr lang="en-US" smtClean="0"/>
              <a:t>9/11/2023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29F8300-A85C-4E7E-AC27-3BE3F63B2A7E}" type="slidenum">
              <a:rPr lang="en-US" smtClean="0"/>
              <a:t>‹#›</a:t>
            </a:fld>
            <a:endParaRPr lang="en-US"/>
          </a:p>
        </p:txBody>
      </p:sp>
    </p:spTree>
    <p:extLst>
      <p:ext uri="{BB962C8B-B14F-4D97-AF65-F5344CB8AC3E}">
        <p14:creationId xmlns:p14="http://schemas.microsoft.com/office/powerpoint/2010/main" val="348971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A1C3F7-4B97-4787-BF68-BDF34985BEB9}" type="datetimeFigureOut">
              <a:rPr lang="en-US" smtClean="0"/>
              <a:t>9/11/2023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9F8300-A85C-4E7E-AC27-3BE3F63B2A7E}" type="slidenum">
              <a:rPr lang="en-US" smtClean="0"/>
              <a:t>‹#›</a:t>
            </a:fld>
            <a:endParaRPr lang="en-US"/>
          </a:p>
        </p:txBody>
      </p:sp>
    </p:spTree>
    <p:extLst>
      <p:ext uri="{BB962C8B-B14F-4D97-AF65-F5344CB8AC3E}">
        <p14:creationId xmlns:p14="http://schemas.microsoft.com/office/powerpoint/2010/main" val="301657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1C3F7-4B97-4787-BF68-BDF34985BEB9}"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300-A85C-4E7E-AC27-3BE3F63B2A7E}" type="slidenum">
              <a:rPr lang="en-US" smtClean="0"/>
              <a:t>‹#›</a:t>
            </a:fld>
            <a:endParaRPr lang="en-US"/>
          </a:p>
        </p:txBody>
      </p:sp>
    </p:spTree>
    <p:extLst>
      <p:ext uri="{BB962C8B-B14F-4D97-AF65-F5344CB8AC3E}">
        <p14:creationId xmlns:p14="http://schemas.microsoft.com/office/powerpoint/2010/main" val="181193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A1C3F7-4B97-4787-BF68-BDF34985BEB9}" type="datetimeFigureOut">
              <a:rPr lang="en-US" smtClean="0"/>
              <a:t>9/11/2023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9F8300-A85C-4E7E-AC27-3BE3F63B2A7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5458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B892-BDC4-CC89-2936-FCE5040D1893}"/>
              </a:ext>
            </a:extLst>
          </p:cNvPr>
          <p:cNvSpPr>
            <a:spLocks noGrp="1"/>
          </p:cNvSpPr>
          <p:nvPr>
            <p:ph type="ctrTitle"/>
          </p:nvPr>
        </p:nvSpPr>
        <p:spPr/>
        <p:txBody>
          <a:bodyPr/>
          <a:lstStyle/>
          <a:p>
            <a:r>
              <a:rPr lang="en-US" dirty="0"/>
              <a:t>Rockbuster Stealth LLC</a:t>
            </a:r>
          </a:p>
        </p:txBody>
      </p:sp>
      <p:sp>
        <p:nvSpPr>
          <p:cNvPr id="4" name="TextBox 3">
            <a:extLst>
              <a:ext uri="{FF2B5EF4-FFF2-40B4-BE49-F238E27FC236}">
                <a16:creationId xmlns:a16="http://schemas.microsoft.com/office/drawing/2014/main" id="{3CDEC16D-2821-6BEF-039F-AD0DA3B4DAB7}"/>
              </a:ext>
            </a:extLst>
          </p:cNvPr>
          <p:cNvSpPr txBox="1"/>
          <p:nvPr/>
        </p:nvSpPr>
        <p:spPr>
          <a:xfrm>
            <a:off x="1097280" y="4455620"/>
            <a:ext cx="10058400" cy="461665"/>
          </a:xfrm>
          <a:prstGeom prst="rect">
            <a:avLst/>
          </a:prstGeom>
          <a:noFill/>
        </p:spPr>
        <p:txBody>
          <a:bodyPr wrap="square" rtlCol="0">
            <a:spAutoFit/>
          </a:bodyPr>
          <a:lstStyle/>
          <a:p>
            <a:r>
              <a:rPr lang="en-US" sz="2400" dirty="0">
                <a:solidFill>
                  <a:schemeClr val="tx2"/>
                </a:solidFill>
              </a:rPr>
              <a:t>Jon Yoo</a:t>
            </a:r>
          </a:p>
        </p:txBody>
      </p:sp>
    </p:spTree>
    <p:extLst>
      <p:ext uri="{BB962C8B-B14F-4D97-AF65-F5344CB8AC3E}">
        <p14:creationId xmlns:p14="http://schemas.microsoft.com/office/powerpoint/2010/main" val="282536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5B1949-3E4F-9B61-D071-54FB39A1ED25}"/>
              </a:ext>
            </a:extLst>
          </p:cNvPr>
          <p:cNvSpPr>
            <a:spLocks noGrp="1"/>
          </p:cNvSpPr>
          <p:nvPr>
            <p:ph type="title"/>
          </p:nvPr>
        </p:nvSpPr>
        <p:spPr/>
        <p:txBody>
          <a:bodyPr/>
          <a:lstStyle/>
          <a:p>
            <a:r>
              <a:rPr lang="en-US" dirty="0"/>
              <a:t>Recommendations:</a:t>
            </a:r>
          </a:p>
        </p:txBody>
      </p:sp>
      <p:sp>
        <p:nvSpPr>
          <p:cNvPr id="6" name="Content Placeholder 5">
            <a:extLst>
              <a:ext uri="{FF2B5EF4-FFF2-40B4-BE49-F238E27FC236}">
                <a16:creationId xmlns:a16="http://schemas.microsoft.com/office/drawing/2014/main" id="{ABD5D371-E8C5-50CA-32E4-8CD0C6908162}"/>
              </a:ext>
            </a:extLst>
          </p:cNvPr>
          <p:cNvSpPr>
            <a:spLocks noGrp="1"/>
          </p:cNvSpPr>
          <p:nvPr>
            <p:ph idx="1"/>
          </p:nvPr>
        </p:nvSpPr>
        <p:spPr/>
        <p:txBody>
          <a:bodyPr/>
          <a:lstStyle/>
          <a:p>
            <a:r>
              <a:rPr lang="en-US" dirty="0"/>
              <a:t>I recommend that Rockbuster focus on the international market, as most movie rental revenue come from outside the United States. In particular, focus on researching movie trends in China, India, and Japan. </a:t>
            </a:r>
          </a:p>
          <a:p>
            <a:endParaRPr lang="en-US" dirty="0"/>
          </a:p>
          <a:p>
            <a:r>
              <a:rPr lang="en-US" dirty="0"/>
              <a:t>Focus on licensing of non-English language content due to large international movie rental market.</a:t>
            </a:r>
          </a:p>
          <a:p>
            <a:endParaRPr lang="en-US" dirty="0"/>
          </a:p>
          <a:p>
            <a:r>
              <a:rPr lang="en-US" dirty="0"/>
              <a:t>Produce a rental pricing structure that will maximize the revenue made from 5 day rentals.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270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Title 6">
            <a:extLst>
              <a:ext uri="{FF2B5EF4-FFF2-40B4-BE49-F238E27FC236}">
                <a16:creationId xmlns:a16="http://schemas.microsoft.com/office/drawing/2014/main" id="{717587D6-0482-D5C4-C154-871C45362364}"/>
              </a:ext>
            </a:extLst>
          </p:cNvPr>
          <p:cNvSpPr>
            <a:spLocks noGrp="1"/>
          </p:cNvSpPr>
          <p:nvPr>
            <p:ph type="ctrTitle"/>
          </p:nvPr>
        </p:nvSpPr>
        <p:spPr>
          <a:xfrm>
            <a:off x="457200" y="640080"/>
            <a:ext cx="3659246" cy="2926080"/>
          </a:xfrm>
        </p:spPr>
        <p:txBody>
          <a:bodyPr>
            <a:normAutofit/>
          </a:bodyPr>
          <a:lstStyle/>
          <a:p>
            <a:r>
              <a:rPr lang="en-US" sz="4400" dirty="0">
                <a:solidFill>
                  <a:srgbClr val="FFFFFF"/>
                </a:solidFill>
              </a:rPr>
              <a:t>Conclusion</a:t>
            </a:r>
          </a:p>
        </p:txBody>
      </p:sp>
      <p:sp>
        <p:nvSpPr>
          <p:cNvPr id="8" name="Subtitle 7">
            <a:extLst>
              <a:ext uri="{FF2B5EF4-FFF2-40B4-BE49-F238E27FC236}">
                <a16:creationId xmlns:a16="http://schemas.microsoft.com/office/drawing/2014/main" id="{B47FA663-95CB-217D-E0D2-A5B236CE6EC7}"/>
              </a:ext>
            </a:extLst>
          </p:cNvPr>
          <p:cNvSpPr>
            <a:spLocks noGrp="1"/>
          </p:cNvSpPr>
          <p:nvPr>
            <p:ph type="subTitle" idx="1"/>
          </p:nvPr>
        </p:nvSpPr>
        <p:spPr>
          <a:xfrm>
            <a:off x="457200" y="3578087"/>
            <a:ext cx="3659246" cy="1554480"/>
          </a:xfrm>
        </p:spPr>
        <p:txBody>
          <a:bodyPr>
            <a:normAutofit/>
          </a:bodyPr>
          <a:lstStyle/>
          <a:p>
            <a:endParaRPr lang="en-US" sz="1500" dirty="0">
              <a:solidFill>
                <a:srgbClr val="FFFFFF"/>
              </a:solidFill>
            </a:endParaRPr>
          </a:p>
        </p:txBody>
      </p:sp>
      <p:pic>
        <p:nvPicPr>
          <p:cNvPr id="10" name="Picture 9">
            <a:extLst>
              <a:ext uri="{FF2B5EF4-FFF2-40B4-BE49-F238E27FC236}">
                <a16:creationId xmlns:a16="http://schemas.microsoft.com/office/drawing/2014/main" id="{7588CB69-1E2B-EC8D-98BA-D01612B46446}"/>
              </a:ext>
            </a:extLst>
          </p:cNvPr>
          <p:cNvPicPr>
            <a:picLocks noChangeAspect="1"/>
          </p:cNvPicPr>
          <p:nvPr/>
        </p:nvPicPr>
        <p:blipFill rotWithShape="1">
          <a:blip r:embed="rId2"/>
          <a:srcRect l="16047" r="9894" b="-2"/>
          <a:stretch/>
        </p:blipFill>
        <p:spPr>
          <a:xfrm>
            <a:off x="4639733" y="10"/>
            <a:ext cx="7552266" cy="6857990"/>
          </a:xfrm>
          <a:prstGeom prst="rect">
            <a:avLst/>
          </a:prstGeom>
        </p:spPr>
      </p:pic>
      <p:sp>
        <p:nvSpPr>
          <p:cNvPr id="16" name="Rectangle 15">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6658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120E-BB61-5C11-B85A-32A432584B99}"/>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639B9B8E-464E-656C-751A-C84306517EE2}"/>
              </a:ext>
            </a:extLst>
          </p:cNvPr>
          <p:cNvSpPr>
            <a:spLocks noGrp="1"/>
          </p:cNvSpPr>
          <p:nvPr>
            <p:ph idx="1"/>
          </p:nvPr>
        </p:nvSpPr>
        <p:spPr/>
        <p:txBody>
          <a:bodyPr>
            <a:normAutofit/>
          </a:bodyPr>
          <a:lstStyle/>
          <a:p>
            <a:r>
              <a:rPr lang="en-US" sz="2800" dirty="0"/>
              <a:t>Rockbuster Stealth LLC wants to launch a new online video rental service.</a:t>
            </a:r>
          </a:p>
          <a:p>
            <a:endParaRPr lang="en-US" sz="2800" dirty="0"/>
          </a:p>
          <a:p>
            <a:r>
              <a:rPr lang="en-US" sz="2800" dirty="0"/>
              <a:t>To prepare for this new endeavor, we will discuss the potential effective strategies to maximize profits in a saturated market. </a:t>
            </a:r>
          </a:p>
          <a:p>
            <a:endParaRPr lang="en-US" sz="2800" dirty="0"/>
          </a:p>
        </p:txBody>
      </p:sp>
    </p:spTree>
    <p:extLst>
      <p:ext uri="{BB962C8B-B14F-4D97-AF65-F5344CB8AC3E}">
        <p14:creationId xmlns:p14="http://schemas.microsoft.com/office/powerpoint/2010/main" val="142374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B52-A5AE-96FE-6A91-58D4B0E42E6E}"/>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34654FDF-3138-7C7F-AF16-EB52EC1FA129}"/>
              </a:ext>
            </a:extLst>
          </p:cNvPr>
          <p:cNvSpPr>
            <a:spLocks noGrp="1"/>
          </p:cNvSpPr>
          <p:nvPr>
            <p:ph idx="1"/>
          </p:nvPr>
        </p:nvSpPr>
        <p:spPr/>
        <p:txBody>
          <a:bodyPr>
            <a:normAutofit/>
          </a:bodyPr>
          <a:lstStyle/>
          <a:p>
            <a:r>
              <a:rPr lang="en-US" sz="2800" dirty="0"/>
              <a:t>1. Which movies contributed most and least to revenue earned?</a:t>
            </a:r>
          </a:p>
          <a:p>
            <a:r>
              <a:rPr lang="en-US" sz="2800" dirty="0"/>
              <a:t>2. What is the average duration of rentals for all movies?</a:t>
            </a:r>
          </a:p>
          <a:p>
            <a:r>
              <a:rPr lang="en-US" sz="2800" dirty="0"/>
              <a:t>3. Which countries have the most Rockbuster customers? </a:t>
            </a:r>
          </a:p>
          <a:p>
            <a:r>
              <a:rPr lang="en-US" sz="2800" dirty="0"/>
              <a:t>4. Where do ‘high lifetime value’ customers live?</a:t>
            </a:r>
          </a:p>
          <a:p>
            <a:r>
              <a:rPr lang="en-US" sz="2800" dirty="0"/>
              <a:t>5. How much do sales vary by geographical region? </a:t>
            </a:r>
          </a:p>
        </p:txBody>
      </p:sp>
    </p:spTree>
    <p:extLst>
      <p:ext uri="{BB962C8B-B14F-4D97-AF65-F5344CB8AC3E}">
        <p14:creationId xmlns:p14="http://schemas.microsoft.com/office/powerpoint/2010/main" val="136806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8" name="Rectangle 5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0" name="Straight Connector 5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1CB3C3-8D23-967C-2D77-523E2815A0BE}"/>
              </a:ext>
            </a:extLst>
          </p:cNvPr>
          <p:cNvSpPr>
            <a:spLocks noGrp="1"/>
          </p:cNvSpPr>
          <p:nvPr>
            <p:ph type="title"/>
          </p:nvPr>
        </p:nvSpPr>
        <p:spPr>
          <a:xfrm>
            <a:off x="3836504" y="523684"/>
            <a:ext cx="7319175" cy="1729989"/>
          </a:xfrm>
        </p:spPr>
        <p:txBody>
          <a:bodyPr vert="horz" lIns="91440" tIns="45720" rIns="91440" bIns="45720" rtlCol="0" anchor="b">
            <a:normAutofit/>
          </a:bodyPr>
          <a:lstStyle/>
          <a:p>
            <a:r>
              <a:rPr lang="en-US" dirty="0"/>
              <a:t>Data Overview</a:t>
            </a:r>
          </a:p>
        </p:txBody>
      </p:sp>
      <p:sp>
        <p:nvSpPr>
          <p:cNvPr id="9" name="Text Placeholder 8">
            <a:extLst>
              <a:ext uri="{FF2B5EF4-FFF2-40B4-BE49-F238E27FC236}">
                <a16:creationId xmlns:a16="http://schemas.microsoft.com/office/drawing/2014/main" id="{D8F2B892-1BCF-30B9-2B96-93B52B4EDA92}"/>
              </a:ext>
            </a:extLst>
          </p:cNvPr>
          <p:cNvSpPr>
            <a:spLocks noGrp="1"/>
          </p:cNvSpPr>
          <p:nvPr>
            <p:ph type="body" idx="1"/>
          </p:nvPr>
        </p:nvSpPr>
        <p:spPr>
          <a:xfrm>
            <a:off x="3836504" y="4455620"/>
            <a:ext cx="7321946" cy="1143000"/>
          </a:xfrm>
        </p:spPr>
        <p:txBody>
          <a:bodyPr vert="horz" lIns="91440" tIns="45720" rIns="91440" bIns="45720" rtlCol="0">
            <a:normAutofit/>
          </a:bodyPr>
          <a:lstStyle/>
          <a:p>
            <a:r>
              <a:rPr lang="en-US" dirty="0"/>
              <a:t>‘film’ table: </a:t>
            </a:r>
          </a:p>
          <a:p>
            <a:r>
              <a:rPr lang="en-US" dirty="0"/>
              <a:t>min, max, &amp; average values</a:t>
            </a:r>
          </a:p>
        </p:txBody>
      </p:sp>
      <p:pic>
        <p:nvPicPr>
          <p:cNvPr id="10" name="Picture 9">
            <a:extLst>
              <a:ext uri="{FF2B5EF4-FFF2-40B4-BE49-F238E27FC236}">
                <a16:creationId xmlns:a16="http://schemas.microsoft.com/office/drawing/2014/main" id="{229E31CB-D8F0-47A5-130C-80A6CCD6E13E}"/>
              </a:ext>
            </a:extLst>
          </p:cNvPr>
          <p:cNvPicPr>
            <a:picLocks noChangeAspect="1"/>
          </p:cNvPicPr>
          <p:nvPr/>
        </p:nvPicPr>
        <p:blipFill>
          <a:blip r:embed="rId2"/>
          <a:stretch>
            <a:fillRect/>
          </a:stretch>
        </p:blipFill>
        <p:spPr>
          <a:xfrm>
            <a:off x="1059127" y="2565661"/>
            <a:ext cx="9876036" cy="1465750"/>
          </a:xfrm>
          <a:prstGeom prst="rect">
            <a:avLst/>
          </a:prstGeom>
        </p:spPr>
      </p:pic>
      <p:sp>
        <p:nvSpPr>
          <p:cNvPr id="66" name="Rectangle 65">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8" name="Rectangle 67">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8571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1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2" name="Straight Connector 1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21">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7F424C4-6860-B2CA-BE2D-735F6E3B197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3300">
                <a:solidFill>
                  <a:schemeClr val="tx1">
                    <a:lumMod val="85000"/>
                    <a:lumOff val="15000"/>
                  </a:schemeClr>
                </a:solidFill>
              </a:rPr>
              <a:t>Which movies contributed most and least to revenue earned?</a:t>
            </a:r>
          </a:p>
        </p:txBody>
      </p:sp>
      <p:pic>
        <p:nvPicPr>
          <p:cNvPr id="11" name="Content Placeholder 10" descr="A blue and white striped object&#10;&#10;Description automatically generated">
            <a:extLst>
              <a:ext uri="{FF2B5EF4-FFF2-40B4-BE49-F238E27FC236}">
                <a16:creationId xmlns:a16="http://schemas.microsoft.com/office/drawing/2014/main" id="{CF420225-587E-7994-034F-0DCDAF707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657" y="266917"/>
            <a:ext cx="10653685" cy="4474547"/>
          </a:xfrm>
          <a:prstGeom prst="rect">
            <a:avLst/>
          </a:prstGeom>
        </p:spPr>
      </p:pic>
      <p:cxnSp>
        <p:nvCxnSpPr>
          <p:cNvPr id="34" name="Straight Connector 23">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25">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7572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9" name="Rectangle 6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1" name="Straight Connector 7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0CCCA4-EE91-9A89-0BFB-75815FFFFB8C}"/>
              </a:ext>
            </a:extLst>
          </p:cNvPr>
          <p:cNvPicPr>
            <a:picLocks noChangeAspect="1"/>
          </p:cNvPicPr>
          <p:nvPr/>
        </p:nvPicPr>
        <p:blipFill>
          <a:blip r:embed="rId2"/>
          <a:stretch>
            <a:fillRect/>
          </a:stretch>
        </p:blipFill>
        <p:spPr>
          <a:xfrm>
            <a:off x="471255" y="1588939"/>
            <a:ext cx="6590427" cy="972087"/>
          </a:xfrm>
          <a:prstGeom prst="rect">
            <a:avLst/>
          </a:prstGeom>
        </p:spPr>
      </p:pic>
      <p:sp>
        <p:nvSpPr>
          <p:cNvPr id="75" name="Rectangle 74">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AE3A319-BB01-5B71-8387-13D337BC9022}"/>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100" dirty="0">
                <a:solidFill>
                  <a:srgbClr val="FFFFFF"/>
                </a:solidFill>
              </a:rPr>
              <a:t>What is the average duration of rentals for all movies?</a:t>
            </a:r>
          </a:p>
        </p:txBody>
      </p:sp>
      <p:sp>
        <p:nvSpPr>
          <p:cNvPr id="77" name="Rectangle 76">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 Placeholder 8">
            <a:extLst>
              <a:ext uri="{FF2B5EF4-FFF2-40B4-BE49-F238E27FC236}">
                <a16:creationId xmlns:a16="http://schemas.microsoft.com/office/drawing/2014/main" id="{74D4E33B-E24B-AAE9-ED8B-9FB3826840A1}"/>
              </a:ext>
            </a:extLst>
          </p:cNvPr>
          <p:cNvSpPr txBox="1">
            <a:spLocks/>
          </p:cNvSpPr>
          <p:nvPr/>
        </p:nvSpPr>
        <p:spPr>
          <a:xfrm>
            <a:off x="8324292" y="3637289"/>
            <a:ext cx="3161170" cy="1143000"/>
          </a:xfrm>
          <a:prstGeom prst="rect">
            <a:avLst/>
          </a:prstGeom>
        </p:spPr>
        <p:txBody>
          <a:bodyPr vert="horz" lIns="91440" tIns="45720" rIns="9144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rPr>
              <a:t>Average rental duration was about </a:t>
            </a:r>
            <a:r>
              <a:rPr lang="en-US" u="sng" dirty="0">
                <a:solidFill>
                  <a:schemeClr val="bg1"/>
                </a:solidFill>
              </a:rPr>
              <a:t>4.985 days</a:t>
            </a:r>
          </a:p>
        </p:txBody>
      </p:sp>
      <p:sp>
        <p:nvSpPr>
          <p:cNvPr id="8" name="Text Placeholder 8">
            <a:extLst>
              <a:ext uri="{FF2B5EF4-FFF2-40B4-BE49-F238E27FC236}">
                <a16:creationId xmlns:a16="http://schemas.microsoft.com/office/drawing/2014/main" id="{482A73ED-AC77-24E1-0DD9-AAD98F20CFDE}"/>
              </a:ext>
            </a:extLst>
          </p:cNvPr>
          <p:cNvSpPr txBox="1">
            <a:spLocks/>
          </p:cNvSpPr>
          <p:nvPr/>
        </p:nvSpPr>
        <p:spPr>
          <a:xfrm>
            <a:off x="650657" y="2880713"/>
            <a:ext cx="7321946" cy="1143000"/>
          </a:xfrm>
          <a:prstGeom prst="rect">
            <a:avLst/>
          </a:prstGeom>
        </p:spPr>
        <p:txBody>
          <a:bodyPr vert="horz" lIns="91440" tIns="45720" rIns="9144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‘film’ table: </a:t>
            </a:r>
          </a:p>
          <a:p>
            <a:r>
              <a:rPr lang="en-US"/>
              <a:t>min, max, &amp; average values</a:t>
            </a:r>
            <a:endParaRPr lang="en-US" dirty="0"/>
          </a:p>
        </p:txBody>
      </p:sp>
    </p:spTree>
    <p:extLst>
      <p:ext uri="{BB962C8B-B14F-4D97-AF65-F5344CB8AC3E}">
        <p14:creationId xmlns:p14="http://schemas.microsoft.com/office/powerpoint/2010/main" val="229767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19075-9CC7-225E-6CB2-6E26D48F873E}"/>
              </a:ext>
            </a:extLst>
          </p:cNvPr>
          <p:cNvSpPr>
            <a:spLocks noGrp="1"/>
          </p:cNvSpPr>
          <p:nvPr>
            <p:ph type="title"/>
          </p:nvPr>
        </p:nvSpPr>
        <p:spPr>
          <a:xfrm>
            <a:off x="744517" y="714915"/>
            <a:ext cx="6574972" cy="1450757"/>
          </a:xfrm>
        </p:spPr>
        <p:txBody>
          <a:bodyPr>
            <a:normAutofit/>
          </a:bodyPr>
          <a:lstStyle/>
          <a:p>
            <a:r>
              <a:rPr lang="en-US" sz="4400" dirty="0"/>
              <a:t>Which countries have the most Rockbuster customers?</a:t>
            </a:r>
          </a:p>
        </p:txBody>
      </p:sp>
      <p:pic>
        <p:nvPicPr>
          <p:cNvPr id="3" name="Picture 2">
            <a:extLst>
              <a:ext uri="{FF2B5EF4-FFF2-40B4-BE49-F238E27FC236}">
                <a16:creationId xmlns:a16="http://schemas.microsoft.com/office/drawing/2014/main" id="{C48B1183-E4A5-E1BD-6673-50E2CCB7E517}"/>
              </a:ext>
            </a:extLst>
          </p:cNvPr>
          <p:cNvPicPr>
            <a:picLocks noChangeAspect="1"/>
          </p:cNvPicPr>
          <p:nvPr/>
        </p:nvPicPr>
        <p:blipFill>
          <a:blip r:embed="rId2"/>
          <a:stretch>
            <a:fillRect/>
          </a:stretch>
        </p:blipFill>
        <p:spPr>
          <a:xfrm>
            <a:off x="6333550" y="2178297"/>
            <a:ext cx="4001315" cy="3814019"/>
          </a:xfrm>
          <a:prstGeom prst="rect">
            <a:avLst/>
          </a:prstGeom>
        </p:spPr>
      </p:pic>
      <p:cxnSp>
        <p:nvCxnSpPr>
          <p:cNvPr id="19"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EF5BE94E-A30C-C660-59A0-F295DC771477}"/>
              </a:ext>
            </a:extLst>
          </p:cNvPr>
          <p:cNvSpPr>
            <a:spLocks noGrp="1"/>
          </p:cNvSpPr>
          <p:nvPr>
            <p:ph idx="1"/>
          </p:nvPr>
        </p:nvSpPr>
        <p:spPr>
          <a:xfrm>
            <a:off x="1290415" y="2165672"/>
            <a:ext cx="3888336" cy="1944855"/>
          </a:xfrm>
        </p:spPr>
        <p:txBody>
          <a:bodyPr>
            <a:normAutofit/>
          </a:bodyPr>
          <a:lstStyle/>
          <a:p>
            <a:r>
              <a:rPr lang="en-US" sz="3200" dirty="0"/>
              <a:t>Top 10 countries:</a:t>
            </a:r>
          </a:p>
          <a:p>
            <a:r>
              <a:rPr lang="en-US" sz="3200" dirty="0"/>
              <a:t>(by customer count)</a:t>
            </a:r>
          </a:p>
        </p:txBody>
      </p:sp>
      <p:sp>
        <p:nvSpPr>
          <p:cNvPr id="20"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3184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6BDCD39-A22A-04CB-6193-85CF0D7910B5}"/>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Where do ‘high lifetime value’ customers live?</a:t>
            </a:r>
          </a:p>
        </p:txBody>
      </p:sp>
      <p:sp>
        <p:nvSpPr>
          <p:cNvPr id="47" name="Content Placeholder 4">
            <a:extLst>
              <a:ext uri="{FF2B5EF4-FFF2-40B4-BE49-F238E27FC236}">
                <a16:creationId xmlns:a16="http://schemas.microsoft.com/office/drawing/2014/main" id="{7B7FCFB9-BA35-C0DE-C505-F642E1D60688}"/>
              </a:ext>
            </a:extLst>
          </p:cNvPr>
          <p:cNvSpPr>
            <a:spLocks noGrp="1"/>
          </p:cNvSpPr>
          <p:nvPr>
            <p:ph idx="1"/>
          </p:nvPr>
        </p:nvSpPr>
        <p:spPr>
          <a:xfrm>
            <a:off x="651901" y="2678886"/>
            <a:ext cx="2901484" cy="3116810"/>
          </a:xfrm>
        </p:spPr>
        <p:txBody>
          <a:bodyPr>
            <a:normAutofit/>
          </a:bodyPr>
          <a:lstStyle/>
          <a:p>
            <a:r>
              <a:rPr lang="en-US" sz="2400" dirty="0">
                <a:solidFill>
                  <a:srgbClr val="FFFFFF"/>
                </a:solidFill>
              </a:rPr>
              <a:t>Top 10 cities where ‘high lifetime value’ customers live: </a:t>
            </a:r>
          </a:p>
        </p:txBody>
      </p:sp>
      <p:sp>
        <p:nvSpPr>
          <p:cNvPr id="56" name="Rectangle 5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 name="Picture 2">
            <a:extLst>
              <a:ext uri="{FF2B5EF4-FFF2-40B4-BE49-F238E27FC236}">
                <a16:creationId xmlns:a16="http://schemas.microsoft.com/office/drawing/2014/main" id="{C9F0ED25-C316-F3E9-083A-4BFDA8159AE0}"/>
              </a:ext>
            </a:extLst>
          </p:cNvPr>
          <p:cNvPicPr>
            <a:picLocks noChangeAspect="1"/>
          </p:cNvPicPr>
          <p:nvPr/>
        </p:nvPicPr>
        <p:blipFill>
          <a:blip r:embed="rId2"/>
          <a:stretch>
            <a:fillRect/>
          </a:stretch>
        </p:blipFill>
        <p:spPr>
          <a:xfrm>
            <a:off x="4742017" y="1196199"/>
            <a:ext cx="6798082" cy="4465602"/>
          </a:xfrm>
          <a:prstGeom prst="rect">
            <a:avLst/>
          </a:prstGeom>
        </p:spPr>
      </p:pic>
    </p:spTree>
    <p:extLst>
      <p:ext uri="{BB962C8B-B14F-4D97-AF65-F5344CB8AC3E}">
        <p14:creationId xmlns:p14="http://schemas.microsoft.com/office/powerpoint/2010/main" val="26906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Rectangle 1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 name="Straight Connector 1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2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2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C85EDF1A-4E52-DEC9-3122-18045BCE9A5A}"/>
              </a:ext>
            </a:extLst>
          </p:cNvPr>
          <p:cNvSpPr>
            <a:spLocks noGrp="1"/>
          </p:cNvSpPr>
          <p:nvPr>
            <p:ph type="title"/>
          </p:nvPr>
        </p:nvSpPr>
        <p:spPr>
          <a:xfrm>
            <a:off x="492371" y="157507"/>
            <a:ext cx="3084844" cy="2103875"/>
          </a:xfrm>
        </p:spPr>
        <p:txBody>
          <a:bodyPr vert="horz" lIns="91440" tIns="45720" rIns="91440" bIns="45720" rtlCol="0" anchor="b">
            <a:normAutofit/>
          </a:bodyPr>
          <a:lstStyle/>
          <a:p>
            <a:r>
              <a:rPr lang="en-US" dirty="0"/>
              <a:t>How much do sales vary by geographical region?</a:t>
            </a:r>
          </a:p>
        </p:txBody>
      </p:sp>
      <p:sp>
        <p:nvSpPr>
          <p:cNvPr id="10" name="Text Placeholder 9">
            <a:extLst>
              <a:ext uri="{FF2B5EF4-FFF2-40B4-BE49-F238E27FC236}">
                <a16:creationId xmlns:a16="http://schemas.microsoft.com/office/drawing/2014/main" id="{16D9D534-CCED-5BFE-BF10-5AE3EF877B87}"/>
              </a:ext>
            </a:extLst>
          </p:cNvPr>
          <p:cNvSpPr>
            <a:spLocks noGrp="1"/>
          </p:cNvSpPr>
          <p:nvPr>
            <p:ph type="body" sz="half" idx="2"/>
          </p:nvPr>
        </p:nvSpPr>
        <p:spPr>
          <a:xfrm>
            <a:off x="492371" y="2304277"/>
            <a:ext cx="3084844" cy="4253541"/>
          </a:xfrm>
        </p:spPr>
        <p:txBody>
          <a:bodyPr vert="horz" lIns="0" tIns="45720" rIns="0" bIns="45720" rtlCol="0">
            <a:normAutofit/>
          </a:bodyPr>
          <a:lstStyle/>
          <a:p>
            <a:r>
              <a:rPr lang="en-US" dirty="0"/>
              <a:t>Top 10 countries that generate the most revenue from customers:</a:t>
            </a:r>
          </a:p>
          <a:p>
            <a:endParaRPr lang="en-US" dirty="0"/>
          </a:p>
        </p:txBody>
      </p:sp>
      <p:sp>
        <p:nvSpPr>
          <p:cNvPr id="34" name="Rectangle 2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 name="Content Placeholder 2">
            <a:extLst>
              <a:ext uri="{FF2B5EF4-FFF2-40B4-BE49-F238E27FC236}">
                <a16:creationId xmlns:a16="http://schemas.microsoft.com/office/drawing/2014/main" id="{C9500A1D-EE62-E598-9B25-3E0F47450A8E}"/>
              </a:ext>
            </a:extLst>
          </p:cNvPr>
          <p:cNvPicPr>
            <a:picLocks noGrp="1" noChangeAspect="1"/>
          </p:cNvPicPr>
          <p:nvPr>
            <p:ph idx="1"/>
          </p:nvPr>
        </p:nvPicPr>
        <p:blipFill>
          <a:blip r:embed="rId2"/>
          <a:stretch>
            <a:fillRect/>
          </a:stretch>
        </p:blipFill>
        <p:spPr>
          <a:xfrm>
            <a:off x="4742017" y="1389576"/>
            <a:ext cx="6798082" cy="4078848"/>
          </a:xfrm>
          <a:prstGeom prst="rect">
            <a:avLst/>
          </a:prstGeom>
        </p:spPr>
      </p:pic>
      <p:pic>
        <p:nvPicPr>
          <p:cNvPr id="12" name="Picture 11">
            <a:extLst>
              <a:ext uri="{FF2B5EF4-FFF2-40B4-BE49-F238E27FC236}">
                <a16:creationId xmlns:a16="http://schemas.microsoft.com/office/drawing/2014/main" id="{2ED109CC-E74E-9E6D-D9C6-91ADC7045795}"/>
              </a:ext>
            </a:extLst>
          </p:cNvPr>
          <p:cNvPicPr>
            <a:picLocks noChangeAspect="1"/>
          </p:cNvPicPr>
          <p:nvPr/>
        </p:nvPicPr>
        <p:blipFill>
          <a:blip r:embed="rId3"/>
          <a:stretch>
            <a:fillRect/>
          </a:stretch>
        </p:blipFill>
        <p:spPr>
          <a:xfrm>
            <a:off x="651901" y="2969281"/>
            <a:ext cx="2238375" cy="2133600"/>
          </a:xfrm>
          <a:prstGeom prst="rect">
            <a:avLst/>
          </a:prstGeom>
        </p:spPr>
      </p:pic>
    </p:spTree>
    <p:extLst>
      <p:ext uri="{BB962C8B-B14F-4D97-AF65-F5344CB8AC3E}">
        <p14:creationId xmlns:p14="http://schemas.microsoft.com/office/powerpoint/2010/main" val="13068284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629</TotalTime>
  <Words>287</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Rockbuster Stealth LLC</vt:lpstr>
      <vt:lpstr>Background Info</vt:lpstr>
      <vt:lpstr>Key Questions</vt:lpstr>
      <vt:lpstr>Data Overview</vt:lpstr>
      <vt:lpstr>Which movies contributed most and least to revenue earned?</vt:lpstr>
      <vt:lpstr>What is the average duration of rentals for all movies?</vt:lpstr>
      <vt:lpstr>Which countries have the most Rockbuster customers?</vt:lpstr>
      <vt:lpstr>Where do ‘high lifetime value’ customers live?</vt:lpstr>
      <vt:lpstr>How much do sales vary by geographical region?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Yoo</dc:creator>
  <cp:lastModifiedBy>Jon Yoo</cp:lastModifiedBy>
  <cp:revision>54</cp:revision>
  <dcterms:created xsi:type="dcterms:W3CDTF">2023-08-19T00:03:22Z</dcterms:created>
  <dcterms:modified xsi:type="dcterms:W3CDTF">2023-09-12T03:26:59Z</dcterms:modified>
</cp:coreProperties>
</file>