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65" r:id="rId3"/>
    <p:sldId id="257" r:id="rId4"/>
    <p:sldId id="258" r:id="rId5"/>
    <p:sldId id="259" r:id="rId6"/>
    <p:sldId id="352" r:id="rId7"/>
    <p:sldId id="308" r:id="rId8"/>
    <p:sldId id="353" r:id="rId9"/>
    <p:sldId id="354" r:id="rId10"/>
    <p:sldId id="355" r:id="rId11"/>
    <p:sldId id="356" r:id="rId12"/>
    <p:sldId id="260" r:id="rId13"/>
    <p:sldId id="309" r:id="rId14"/>
    <p:sldId id="261" r:id="rId15"/>
    <p:sldId id="310" r:id="rId16"/>
    <p:sldId id="312" r:id="rId17"/>
    <p:sldId id="313" r:id="rId18"/>
    <p:sldId id="357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4" r:id="rId27"/>
    <p:sldId id="321" r:id="rId28"/>
    <p:sldId id="322" r:id="rId29"/>
    <p:sldId id="3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480" userDrawn="1">
          <p15:clr>
            <a:srgbClr val="A4A3A4"/>
          </p15:clr>
        </p15:guide>
        <p15:guide id="3" pos="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c" initials="b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9" autoAdjust="0"/>
    <p:restoredTop sz="96433" autoAdjust="0"/>
  </p:normalViewPr>
  <p:slideViewPr>
    <p:cSldViewPr snapToGrid="0" snapToObjects="1">
      <p:cViewPr varScale="1">
        <p:scale>
          <a:sx n="116" d="100"/>
          <a:sy n="116" d="100"/>
        </p:scale>
        <p:origin x="306" y="108"/>
      </p:cViewPr>
      <p:guideLst>
        <p:guide pos="384"/>
        <p:guide orient="horz"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7C42-7930-6542-A6D5-46DBE8DADD13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091F-1F95-6F45-BD61-CB86F9389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7091F-1F95-6F45-BD61-CB86F93896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5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7091F-1F95-6F45-BD61-CB86F93896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63" y="521971"/>
            <a:ext cx="4666146" cy="22299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984377" y="6356350"/>
            <a:ext cx="1993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4B184"/>
                </a:solidFill>
              </a:rPr>
              <a:t>© www.packtpub.com</a:t>
            </a:r>
          </a:p>
        </p:txBody>
      </p:sp>
    </p:spTree>
    <p:extLst>
      <p:ext uri="{BB962C8B-B14F-4D97-AF65-F5344CB8AC3E}">
        <p14:creationId xmlns:p14="http://schemas.microsoft.com/office/powerpoint/2010/main" val="20571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9271"/>
            <a:ext cx="12192000" cy="447675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C89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180" y="6371439"/>
            <a:ext cx="1073664" cy="5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9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7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4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8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D087-D025-7F47-9378-1DBC53F1F72F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5FA4-3FCA-8442-BFD5-615843BB0D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32964" y="3202176"/>
            <a:ext cx="9144000" cy="1587538"/>
          </a:xfrm>
        </p:spPr>
        <p:txBody>
          <a:bodyPr>
            <a:normAutofit/>
          </a:bodyPr>
          <a:lstStyle/>
          <a:p>
            <a:r>
              <a:rPr lang="en-US" sz="5400" b="1" dirty="0"/>
              <a:t>Beginning Frontend 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Development </a:t>
            </a:r>
            <a:r>
              <a:rPr lang="en-US" sz="5400" b="1" dirty="0"/>
              <a:t>with React </a:t>
            </a:r>
          </a:p>
        </p:txBody>
      </p:sp>
    </p:spTree>
    <p:extLst>
      <p:ext uri="{BB962C8B-B14F-4D97-AF65-F5344CB8AC3E}">
        <p14:creationId xmlns:p14="http://schemas.microsoft.com/office/powerpoint/2010/main" val="15468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228517"/>
            <a:ext cx="8153400" cy="842637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69B90EF-AA75-C64B-904A-55776FE8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5" y="1240638"/>
            <a:ext cx="11241357" cy="373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In the root folder, we can see a </a:t>
            </a:r>
            <a:r>
              <a:rPr lang="en-US" sz="2000" b="1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README.md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 file, the </a:t>
            </a:r>
            <a:r>
              <a:rPr lang="en-US" sz="2000" b="1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package.json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 file, and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the </a:t>
            </a:r>
            <a:r>
              <a:rPr lang="en-US" sz="2000" b="1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.gitignore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file:</a:t>
            </a:r>
            <a:endParaRPr lang="it-IT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646260" y="1875266"/>
            <a:ext cx="3115843" cy="41597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5103719" y="1875266"/>
            <a:ext cx="5729743" cy="41597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27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77" y="219554"/>
            <a:ext cx="10515600" cy="860309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69B90EF-AA75-C64B-904A-55776FE8DE4B}"/>
              </a:ext>
            </a:extLst>
          </p:cNvPr>
          <p:cNvSpPr txBox="1">
            <a:spLocks/>
          </p:cNvSpPr>
          <p:nvPr/>
        </p:nvSpPr>
        <p:spPr>
          <a:xfrm>
            <a:off x="506505" y="1110008"/>
            <a:ext cx="11241357" cy="373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The </a:t>
            </a:r>
            <a:r>
              <a:rPr lang="en-US" sz="2000" b="1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package.json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 file contains information about the project, such as 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name, the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version, and so on, and references to all the npm packages used by 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current project</a:t>
            </a:r>
            <a:r>
              <a:rPr lang="en-US" sz="2000" spc="-1" dirty="0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/>
            </a:r>
            <a:br>
              <a:rPr lang="en-US" sz="2000" spc="-1" dirty="0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</a:br>
            <a:endParaRPr lang="it-IT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1201783" y="2074000"/>
            <a:ext cx="2464620" cy="3667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CustomShape 3"/>
          <p:cNvSpPr/>
          <p:nvPr/>
        </p:nvSpPr>
        <p:spPr>
          <a:xfrm>
            <a:off x="4882551" y="1785668"/>
            <a:ext cx="6034250" cy="4226614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"name": "hello-react",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"version": "0.1.0",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"private": true,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"dependencies": {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  "react": "^16.0.0",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  "react-dom": "^16.0.0",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  "react-scripts": "1.0.14"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"scripts": {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  "start": "react-scripts start",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  "build": "react-scripts build",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  "test": "react-scripts test --env=jsdom",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  "eject": "react-scripts eject"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02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79" y="-179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6" y="1101145"/>
            <a:ext cx="10663518" cy="492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Nowadays, it is essential to have a project under version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control:</a:t>
            </a:r>
            <a:endParaRPr lang="it-IT" sz="2000" spc="-1">
              <a:uFill>
                <a:solidFill>
                  <a:srgbClr val="FFFFFF"/>
                </a:solidFill>
              </a:uFill>
              <a:ea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823697" y="1698175"/>
            <a:ext cx="3330292" cy="44500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341497" y="3570175"/>
            <a:ext cx="1436760" cy="588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12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78" y="-126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0" y="1134877"/>
            <a:ext cx="10515600" cy="7387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These are the static parts of our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application</a:t>
            </a:r>
            <a:endParaRPr lang="it-IT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6063514" y="1054131"/>
            <a:ext cx="4210560" cy="5222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7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80" y="286869"/>
            <a:ext cx="10515600" cy="705907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8" y="970630"/>
            <a:ext cx="9465528" cy="570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Keras has two methods for evaluating a mode: either using parameters during </a:t>
            </a:r>
            <a:r>
              <a:rPr lang="en-US" sz="2000" dirty="0" smtClean="0"/>
              <a:t>training: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839589" y="1485799"/>
            <a:ext cx="3384069" cy="4209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CustomShape 3"/>
          <p:cNvSpPr/>
          <p:nvPr/>
        </p:nvSpPr>
        <p:spPr>
          <a:xfrm>
            <a:off x="4824000" y="1663328"/>
            <a:ext cx="6941280" cy="4711345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&lt;!doctype html&gt;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&lt;html lang="en"&gt;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&lt;head&gt;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&lt;meta charset="utf-8"&gt;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&lt;meta name="viewport" content="width=device-width, initial-scale=1, shrink-to-fit=no"&gt;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&lt;meta name="theme-color" content="#000000"&gt;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</a:t>
            </a:r>
            <a:r>
              <a:rPr lang="it-IT" sz="15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&lt;link rel="manifest" 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			href="%PUBLIC_URL%/manifest.json"&gt;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&lt;link rel="shortcut icon" 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			href="</a:t>
            </a:r>
            <a:r>
              <a:rPr lang="it-IT" sz="15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%PUBLIC_URL%</a:t>
            </a:r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/favicon.ico"&gt;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&lt;title&gt;React App&lt;/title&gt;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&lt;/head&gt;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&lt;body&gt;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&lt;noscript&gt;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You need to enable JavaScript to run this app.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&lt;/noscript&gt;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</a:t>
            </a:r>
            <a:r>
              <a:rPr lang="it-IT" sz="15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&lt;div id="root"&gt;&lt;/div&gt;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&lt;/body&gt;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&lt;/html&gt;</a:t>
            </a:r>
            <a:endParaRPr lang="it-IT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7215617" y="1367246"/>
            <a:ext cx="1770540" cy="239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b="1" spc="-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73525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35" y="-8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3" y="1180167"/>
            <a:ext cx="101440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The source folder contains the basic files, with 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code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that we can modify for our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purposes: </a:t>
            </a:r>
            <a:endParaRPr lang="it-IT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3703991" y="1640145"/>
            <a:ext cx="3445746" cy="4717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41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76" y="-21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5" y="1224242"/>
            <a:ext cx="11264153" cy="4216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Let's understand the code of the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index.js</a:t>
            </a:r>
            <a:r>
              <a:rPr lang="en-US" sz="2000" dirty="0"/>
              <a:t>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5" name="CustomShape 3"/>
          <p:cNvSpPr/>
          <p:nvPr/>
        </p:nvSpPr>
        <p:spPr>
          <a:xfrm>
            <a:off x="4464000" y="2104067"/>
            <a:ext cx="7434360" cy="3022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endParaRPr lang="it-IT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React from 'react';</a:t>
            </a:r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ReactDOM from 'react-dom';</a:t>
            </a:r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'./index.css';</a:t>
            </a:r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App from './App';</a:t>
            </a:r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registerServiceWorker from './registerServiceWorker';</a:t>
            </a:r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ReactDOM.render(&lt;App /&gt;, document.getElementById('root'));</a:t>
            </a:r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registerServiceWorker();</a:t>
            </a:r>
            <a:endParaRPr lang="it-IT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609600" y="1805443"/>
            <a:ext cx="3160783" cy="45110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ustomShape 4"/>
          <p:cNvSpPr/>
          <p:nvPr/>
        </p:nvSpPr>
        <p:spPr>
          <a:xfrm>
            <a:off x="7489949" y="1672067"/>
            <a:ext cx="1352125" cy="3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b="1" spc="-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10328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76" y="-203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 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032000" y="1476384"/>
            <a:ext cx="7672320" cy="4785079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React, { Component } from 'react';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logo from './logo.svg';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import './App.css';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class App extends Component {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render() {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return (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&lt;div className="App"&gt;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&lt;header className="App-header"&gt;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&lt;img src={logo} className="App-logo" alt="logo" /&gt;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&lt;h1 className="App-title"&gt;Welcome to React&lt;/h1&gt;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&lt;/header&gt;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&lt;p className="App-intro"&gt;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To get started, edit &lt;code&gt;src/App.js&lt;/code&gt; and save to reload.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&lt;/p&gt;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&lt;/div&gt;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);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}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}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export default App;</a:t>
            </a:r>
            <a:endParaRPr lang="it-IT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636456" y="1489753"/>
            <a:ext cx="3055978" cy="4281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ustomShape 4"/>
          <p:cNvSpPr/>
          <p:nvPr/>
        </p:nvSpPr>
        <p:spPr>
          <a:xfrm>
            <a:off x="7018232" y="1134024"/>
            <a:ext cx="1038555" cy="3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b="1" spc="-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81076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58" y="-11394"/>
            <a:ext cx="11153878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Topic B: How to Set up a </a:t>
            </a:r>
            <a:r>
              <a:rPr lang="en-US" sz="3500" b="1" dirty="0" smtClean="0"/>
              <a:t>React-based</a:t>
            </a:r>
            <a:r>
              <a:rPr lang="en-US" sz="3500" b="1" dirty="0"/>
              <a:t> Application</a:t>
            </a:r>
          </a:p>
        </p:txBody>
      </p:sp>
      <p:sp>
        <p:nvSpPr>
          <p:cNvPr id="5" name="CustomShape 3"/>
          <p:cNvSpPr/>
          <p:nvPr/>
        </p:nvSpPr>
        <p:spPr>
          <a:xfrm>
            <a:off x="2988000" y="1076760"/>
            <a:ext cx="5974920" cy="534326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it-IT" b="0" strike="noStrike" spc="-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npm start</a:t>
            </a:r>
            <a:endParaRPr lang="it-IT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168000" y="1872000"/>
            <a:ext cx="5462194" cy="434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0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0" y="-11394"/>
            <a:ext cx="11298408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Activity B: </a:t>
            </a:r>
            <a:r>
              <a:rPr lang="en-US" sz="3500" b="1" dirty="0" smtClean="0"/>
              <a:t>Starting </a:t>
            </a:r>
            <a:r>
              <a:rPr lang="en-US" sz="3500" b="1" dirty="0"/>
              <a:t>and </a:t>
            </a:r>
            <a:r>
              <a:rPr lang="en-US" sz="3500" b="1" dirty="0" smtClean="0"/>
              <a:t>Changing </a:t>
            </a:r>
            <a:r>
              <a:rPr lang="en-US" sz="3500" b="1" dirty="0"/>
              <a:t>the Application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5" y="1198096"/>
            <a:ext cx="10739250" cy="15799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Aim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 smtClean="0"/>
              <a:t>aim </a:t>
            </a:r>
            <a:r>
              <a:rPr lang="en-US" sz="2000" dirty="0"/>
              <a:t>of the activity is to become familiar with launching an application </a:t>
            </a:r>
            <a:r>
              <a:rPr lang="en-US" sz="2000" dirty="0" smtClean="0"/>
              <a:t>and appreciating </a:t>
            </a:r>
            <a:r>
              <a:rPr lang="en-US" sz="2000" dirty="0"/>
              <a:t>the hot reloading feature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Scenario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We want to change the title of the application </a:t>
            </a:r>
            <a:r>
              <a:rPr lang="en-US" sz="2000" dirty="0" smtClean="0"/>
              <a:t>that was created in the </a:t>
            </a:r>
            <a:r>
              <a:rPr lang="en-US" sz="2000" dirty="0"/>
              <a:t>previous activity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Step for Completion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Start the application so that you can see it in a browser, then edit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r>
              <a:rPr lang="en-US" sz="2000" dirty="0"/>
              <a:t> </a:t>
            </a:r>
            <a:r>
              <a:rPr lang="en-US" sz="2000" dirty="0" smtClean="0"/>
              <a:t>file and set </a:t>
            </a:r>
            <a:r>
              <a:rPr lang="en-US" sz="2000" dirty="0"/>
              <a:t>the title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My Shop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it-IT" sz="2000" spc="-1" dirty="0" smtClean="0">
              <a:uFill>
                <a:solidFill>
                  <a:srgbClr val="FFFFFF"/>
                </a:solidFill>
              </a:uFill>
              <a:ea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20219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/>
              <a:t>Lesson 1</a:t>
            </a:r>
            <a:endParaRPr lang="en-US" sz="54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3482410"/>
            <a:ext cx="10515600" cy="60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Introducing React and UI Design</a:t>
            </a:r>
          </a:p>
        </p:txBody>
      </p:sp>
    </p:spTree>
    <p:extLst>
      <p:ext uri="{BB962C8B-B14F-4D97-AF65-F5344CB8AC3E}">
        <p14:creationId xmlns:p14="http://schemas.microsoft.com/office/powerpoint/2010/main" val="85043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2" y="-211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Activity B: Starting and Changing the Application</a:t>
            </a:r>
          </a:p>
        </p:txBody>
      </p:sp>
      <p:sp>
        <p:nvSpPr>
          <p:cNvPr id="6" name="CustomShape 3"/>
          <p:cNvSpPr/>
          <p:nvPr/>
        </p:nvSpPr>
        <p:spPr>
          <a:xfrm>
            <a:off x="2988000" y="1256760"/>
            <a:ext cx="5974920" cy="511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it-IT" strike="noStrike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npm test</a:t>
            </a:r>
            <a:endParaRPr lang="it-IT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3292560" y="2376000"/>
            <a:ext cx="5490360" cy="308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7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12" y="-8965"/>
            <a:ext cx="11363788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Activity B: Starting and Changing the Application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988000" y="1117422"/>
            <a:ext cx="5974920" cy="537207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it-IT" b="0" strike="noStrike" spc="-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npm run build</a:t>
            </a:r>
            <a:endParaRPr lang="it-IT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3888000" y="1948662"/>
            <a:ext cx="4031640" cy="4313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80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49" y="-21104"/>
            <a:ext cx="11181682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Activity B: Starting and Changing the Application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988000" y="1256760"/>
            <a:ext cx="5974920" cy="519789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it-IT" b="0" strike="noStrike" spc="-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npm run eject</a:t>
            </a:r>
            <a:endParaRPr lang="it-IT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801" y="2182161"/>
            <a:ext cx="9733156" cy="1579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</a:pPr>
            <a:r>
              <a:rPr lang="it-IT" sz="2000"/>
              <a:t>It put our application out of the CLI context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</a:pPr>
            <a:r>
              <a:rPr lang="it-IT" sz="2000"/>
              <a:t>It gives us the power and the responsibility to manage it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</a:pPr>
            <a:r>
              <a:rPr lang="it-IT" sz="2000"/>
              <a:t>This is a one-way process</a:t>
            </a:r>
          </a:p>
        </p:txBody>
      </p:sp>
    </p:spTree>
    <p:extLst>
      <p:ext uri="{BB962C8B-B14F-4D97-AF65-F5344CB8AC3E}">
        <p14:creationId xmlns:p14="http://schemas.microsoft.com/office/powerpoint/2010/main" val="88686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266268"/>
            <a:ext cx="10515600" cy="774414"/>
          </a:xfrm>
        </p:spPr>
        <p:txBody>
          <a:bodyPr>
            <a:normAutofit/>
          </a:bodyPr>
          <a:lstStyle/>
          <a:p>
            <a:r>
              <a:rPr lang="en-US" sz="3500" b="1" dirty="0"/>
              <a:t>Topic C: How to Design 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6" y="1000871"/>
            <a:ext cx="10815918" cy="4351338"/>
          </a:xfrm>
        </p:spPr>
        <p:txBody>
          <a:bodyPr>
            <a:normAutofit/>
          </a:bodyPr>
          <a:lstStyle/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A user interface is an aggregate of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components</a:t>
            </a:r>
            <a:endParaRPr lang="it-IT" sz="2000" spc="-1">
              <a:latin typeface="Arial"/>
              <a:cs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The whole React application is an aggregate of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components</a:t>
            </a:r>
            <a:endParaRPr lang="it-IT" sz="2000" spc="-1">
              <a:latin typeface="Arial"/>
              <a:cs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From a design point of view, we can say that a </a:t>
            </a:r>
            <a:r>
              <a:rPr lang="it-IT" sz="2000" b="1" spc="-1">
                <a:uFill>
                  <a:solidFill>
                    <a:srgbClr val="FFFFFF"/>
                  </a:solidFill>
                </a:uFill>
                <a:ea typeface="Times New Roman"/>
              </a:rPr>
              <a:t>component</a:t>
            </a: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 is a part of the user interface, having a specific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role</a:t>
            </a:r>
            <a:endParaRPr lang="it-IT" sz="2000" spc="-1">
              <a:latin typeface="Arial"/>
              <a:cs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A hierarchy of components is often called a </a:t>
            </a:r>
            <a:r>
              <a:rPr lang="it-IT" sz="2000" b="1" spc="-1">
                <a:uFill>
                  <a:solidFill>
                    <a:srgbClr val="FFFFFF"/>
                  </a:solidFill>
                </a:uFill>
                <a:ea typeface="Times New Roman"/>
              </a:rPr>
              <a:t>component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78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12" y="248392"/>
            <a:ext cx="10515600" cy="783571"/>
          </a:xfrm>
        </p:spPr>
        <p:txBody>
          <a:bodyPr>
            <a:normAutofit/>
          </a:bodyPr>
          <a:lstStyle/>
          <a:p>
            <a:r>
              <a:rPr lang="en-US" sz="3500" b="1" dirty="0"/>
              <a:t>Decompose a User Interface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1227909" y="957943"/>
            <a:ext cx="9440092" cy="5373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46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1227909" y="931818"/>
            <a:ext cx="9436608" cy="5376672"/>
          </a:xfrm>
          <a:prstGeom prst="rect">
            <a:avLst/>
          </a:prstGeom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23412" y="248392"/>
            <a:ext cx="10515600" cy="783571"/>
          </a:xfrm>
        </p:spPr>
        <p:txBody>
          <a:bodyPr>
            <a:normAutofit/>
          </a:bodyPr>
          <a:lstStyle/>
          <a:p>
            <a:r>
              <a:rPr lang="en-US" sz="3500" b="1" dirty="0"/>
              <a:t>Decompose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1618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73" y="-19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Decompose a 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26DDD8-A70A-3E43-8370-0F010327B2D6}"/>
              </a:ext>
            </a:extLst>
          </p:cNvPr>
          <p:cNvSpPr txBox="1"/>
          <p:nvPr/>
        </p:nvSpPr>
        <p:spPr>
          <a:xfrm>
            <a:off x="3144644" y="1427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1219200" y="922080"/>
            <a:ext cx="9436608" cy="53766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78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-121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Container and Presentational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8" y="1143556"/>
            <a:ext cx="10188388" cy="4351338"/>
          </a:xfrm>
        </p:spPr>
        <p:txBody>
          <a:bodyPr>
            <a:normAutofit/>
          </a:bodyPr>
          <a:lstStyle/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Container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 </a:t>
            </a: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components are components that have not a relevant visual effect.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Their role is mainly to group together other components</a:t>
            </a:r>
            <a:r>
              <a:rPr lang="it-IT" sz="2000" spc="-1" smtClean="0"/>
              <a:t>.</a:t>
            </a:r>
            <a:endParaRPr lang="it-IT" sz="2000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1" spc="-1">
                <a:uFill>
                  <a:solidFill>
                    <a:srgbClr val="FFFFFF"/>
                  </a:solidFill>
                </a:uFill>
                <a:ea typeface="Times New Roman"/>
              </a:rPr>
              <a:t>Presentational</a:t>
            </a: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 components are components that display data in a graphical form</a:t>
            </a:r>
            <a:r>
              <a:rPr lang="it-IT" sz="2000" spc="-1" smtClean="0">
                <a:cs typeface="Arial"/>
              </a:rPr>
              <a:t>.</a:t>
            </a:r>
            <a:endParaRPr lang="it-IT" sz="2000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19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74" y="-203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Activity </a:t>
            </a:r>
            <a:r>
              <a:rPr lang="en-US" sz="3500" b="1" dirty="0" smtClean="0"/>
              <a:t>C</a:t>
            </a:r>
            <a:r>
              <a:rPr lang="en-US" sz="3500" b="1" dirty="0"/>
              <a:t>: </a:t>
            </a:r>
            <a:r>
              <a:rPr lang="en-US" sz="3500" b="1" dirty="0" smtClean="0"/>
              <a:t>Detecting</a:t>
            </a:r>
            <a:r>
              <a:rPr lang="en-US" sz="3500" b="1" dirty="0"/>
              <a:t> Components </a:t>
            </a:r>
            <a:r>
              <a:rPr lang="en-US" sz="3500" b="1" dirty="0" smtClean="0"/>
              <a:t>in </a:t>
            </a:r>
            <a:r>
              <a:rPr lang="en-US" sz="3500" b="1" dirty="0"/>
              <a:t>a Web User Interface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3" y="1031608"/>
            <a:ext cx="11119177" cy="51427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Aim</a:t>
            </a:r>
            <a:endParaRPr lang="en-US" sz="2000" b="1" spc="-1" dirty="0">
              <a:uFill>
                <a:solidFill>
                  <a:srgbClr val="FFFFFF"/>
                </a:solidFill>
              </a:uFill>
              <a:ea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aim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of the activity is to address the design process when implementing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React-based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user interfaces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Scenario</a:t>
            </a:r>
            <a:endParaRPr lang="en-US" sz="2000" b="1" spc="-1" dirty="0">
              <a:uFill>
                <a:solidFill>
                  <a:srgbClr val="FFFFFF"/>
                </a:solidFill>
              </a:uFill>
              <a:ea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We need to convert the Wikipedia website's user interface (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Times New Roman"/>
                <a:hlinkClick r:id="rId2"/>
              </a:rPr>
              <a:t>https://en.wikipedia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. 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org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) into React components. </a:t>
            </a:r>
            <a:endParaRPr lang="en-US" sz="2000" spc="-1" dirty="0" smtClean="0">
              <a:uFill>
                <a:solidFill>
                  <a:srgbClr val="FFFFFF"/>
                </a:solidFill>
              </a:uFill>
              <a:ea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spc="-1" dirty="0">
                <a:uFill>
                  <a:solidFill>
                    <a:srgbClr val="FFFFFF"/>
                  </a:solidFill>
                </a:uFill>
                <a:ea typeface="Times New Roman"/>
              </a:rPr>
              <a:t>Steps for Completion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Analyze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its current structure and detect the items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you can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implement as components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.</a:t>
            </a:r>
            <a:endParaRPr lang="en-US" sz="2000" spc="-1" dirty="0">
              <a:uFill>
                <a:solidFill>
                  <a:srgbClr val="FFFFFF"/>
                </a:solidFill>
              </a:uFill>
              <a:ea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Indicate which would be container and which would be presentational components.</a:t>
            </a:r>
            <a:endParaRPr lang="it-IT" sz="2000" spc="-1" dirty="0" smtClean="0">
              <a:uFill>
                <a:solidFill>
                  <a:srgbClr val="FFFFFF"/>
                </a:solidFill>
              </a:uFill>
              <a:ea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608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9" y="-176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8" y="1066051"/>
            <a:ext cx="1018838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Calibri"/>
              </a:rPr>
              <a:t>In this lesson, we started to explore the React world. In particular</a:t>
            </a:r>
            <a:r>
              <a:rPr lang="it-IT" sz="2000" spc="-1">
                <a:uFill>
                  <a:solidFill>
                    <a:srgbClr val="FFFFFF"/>
                  </a:solidFill>
                </a:uFill>
                <a:ea typeface="Calibri"/>
              </a:rPr>
              <a:t>,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Calibri"/>
              </a:rPr>
              <a:t>we</a:t>
            </a:r>
            <a:endParaRPr lang="it-IT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Calibri"/>
              </a:rPr>
              <a:t>Established that React is a user interface library, used to implement the View part of various MV* design patterns</a:t>
            </a:r>
            <a:endParaRPr lang="it-IT" sz="2000" spc="-1" dirty="0">
              <a:latin typeface="Arial"/>
              <a:cs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Calibri"/>
              </a:rPr>
              <a:t>Introduced the </a:t>
            </a:r>
            <a:r>
              <a:rPr lang="it-IT" sz="2000" b="1" spc="-1" dirty="0">
                <a:uFill>
                  <a:solidFill>
                    <a:srgbClr val="FFFFFF"/>
                  </a:solidFill>
                </a:uFill>
                <a:ea typeface="Calibri"/>
              </a:rPr>
              <a:t>create-react-app</a:t>
            </a: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Calibri"/>
              </a:rPr>
              <a:t> tool, which helps us to set up a development environment to build React-based applications</a:t>
            </a:r>
            <a:endParaRPr lang="it-IT" sz="2000" spc="-1" dirty="0">
              <a:latin typeface="Arial"/>
              <a:cs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Calibri"/>
              </a:rPr>
              <a:t>Explored the items comprising a typical React-based application</a:t>
            </a:r>
            <a:endParaRPr lang="it-IT" sz="2000" spc="-1" dirty="0">
              <a:latin typeface="Arial"/>
              <a:cs typeface="Arial"/>
            </a:endParaRP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Calibri"/>
              </a:rPr>
              <a:t>Analyzed the approach to design user interfaces that best suits the React world</a:t>
            </a:r>
            <a:endParaRPr lang="it-IT" sz="2000" spc="-1" dirty="0">
              <a:latin typeface="Arial"/>
              <a:cs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lang="it-IT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lang="it-IT" sz="20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74" y="-110008"/>
            <a:ext cx="10869708" cy="1499534"/>
          </a:xfrm>
        </p:spPr>
        <p:txBody>
          <a:bodyPr>
            <a:normAutofit/>
          </a:bodyPr>
          <a:lstStyle/>
          <a:p>
            <a:r>
              <a:rPr lang="en-US" sz="3500" b="1" dirty="0"/>
              <a:t>Lesson </a:t>
            </a:r>
            <a:r>
              <a:rPr lang="en-US" sz="3500" b="1" dirty="0" smtClean="0"/>
              <a:t>Objectives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4" y="1084164"/>
            <a:ext cx="11102790" cy="5659906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000" dirty="0" smtClean="0"/>
              <a:t>In </a:t>
            </a:r>
            <a:r>
              <a:rPr lang="en-US" sz="2000" dirty="0"/>
              <a:t>this </a:t>
            </a:r>
            <a:r>
              <a:rPr lang="en-US" sz="2000" dirty="0" smtClean="0"/>
              <a:t>lesson, </a:t>
            </a:r>
            <a:r>
              <a:rPr lang="en-US" sz="2000" dirty="0"/>
              <a:t>we will cover the following topics</a:t>
            </a:r>
            <a:r>
              <a:rPr lang="en-US" sz="2000" dirty="0" smtClean="0"/>
              <a:t>:</a:t>
            </a:r>
            <a:endParaRPr lang="en-US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Describe what React is and where it fits in the development of your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Set up the infrastructure of a React-based </a:t>
            </a:r>
            <a:r>
              <a:rPr lang="en-US" sz="2000" dirty="0" smtClean="0"/>
              <a:t>application</a:t>
            </a:r>
            <a:endParaRPr lang="en-US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Design the UI of your application, optimizing it for use in </a:t>
            </a:r>
            <a:r>
              <a:rPr lang="en-US" sz="2000" dirty="0" smtClean="0"/>
              <a:t>React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24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2" y="-6163"/>
            <a:ext cx="61468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Topic A: What is React</a:t>
            </a:r>
            <a:r>
              <a:rPr lang="en-US" sz="3500" b="1" dirty="0" smtClean="0"/>
              <a:t>?</a:t>
            </a:r>
            <a:endParaRPr lang="en-US" sz="3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466" y="1206498"/>
            <a:ext cx="10197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React is a JavaScript library for building composable user interfaces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A </a:t>
            </a:r>
            <a:r>
              <a:rPr lang="it-IT" sz="2000" i="1" spc="-1">
                <a:uFill>
                  <a:solidFill>
                    <a:srgbClr val="FFFFFF"/>
                  </a:solidFill>
                </a:uFill>
                <a:ea typeface="Times New Roman"/>
              </a:rPr>
              <a:t>component</a:t>
            </a: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 is an element that contributes to building the user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interface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React components have the ability to present data that changes over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time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React implements the </a:t>
            </a:r>
            <a:r>
              <a:rPr lang="it-IT" sz="2000" i="1" spc="-1">
                <a:uFill>
                  <a:solidFill>
                    <a:srgbClr val="FFFFFF"/>
                  </a:solidFill>
                </a:uFill>
                <a:ea typeface="Times New Roman"/>
              </a:rPr>
              <a:t>View</a:t>
            </a: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 part of the most common presentational design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patterns</a:t>
            </a:r>
            <a:endParaRPr lang="it-IT" sz="2000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63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214" y="947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Topic B: How to Set up a React-Based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5" y="1477007"/>
            <a:ext cx="11136855" cy="50661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Setting up a modern JavaScript development environment requires the installation and configuration 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/>
            </a:r>
            <a:b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</a:b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of </a:t>
            </a: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a few tools</a:t>
            </a:r>
            <a:r>
              <a:rPr lang="it-IT" sz="2000" spc="-1" smtClean="0">
                <a:uFill>
                  <a:solidFill>
                    <a:srgbClr val="FFFFFF"/>
                  </a:solidFill>
                </a:uFill>
                <a:ea typeface="Times New Roman"/>
              </a:rPr>
              <a:t>:</a:t>
            </a: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Package managers</a:t>
            </a: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Transpilers</a:t>
            </a: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Module bundlers</a:t>
            </a: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Task runners</a:t>
            </a: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Scaffolding tools</a:t>
            </a:r>
          </a:p>
          <a:p>
            <a:pPr marL="215900" indent="-21463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>
                <a:uFill>
                  <a:solidFill>
                    <a:srgbClr val="FFFFFF"/>
                  </a:solidFill>
                </a:uFill>
                <a:ea typeface="Times New Roman"/>
              </a:rPr>
              <a:t>Test runners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72455" y="1734988"/>
            <a:ext cx="5974920" cy="4336560"/>
            <a:chOff x="5616000" y="1769824"/>
            <a:chExt cx="5974920" cy="4336560"/>
          </a:xfrm>
        </p:grpSpPr>
        <p:pic>
          <p:nvPicPr>
            <p:cNvPr id="4" name="Picture 12"/>
            <p:cNvPicPr/>
            <p:nvPr/>
          </p:nvPicPr>
          <p:blipFill>
            <a:blip r:embed="rId2"/>
            <a:stretch/>
          </p:blipFill>
          <p:spPr>
            <a:xfrm>
              <a:off x="5616000" y="1769824"/>
              <a:ext cx="1672560" cy="83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3"/>
            <a:stretch/>
          </p:blipFill>
          <p:spPr>
            <a:xfrm>
              <a:off x="6768000" y="2561824"/>
              <a:ext cx="1798920" cy="763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4"/>
            <p:cNvPicPr/>
            <p:nvPr/>
          </p:nvPicPr>
          <p:blipFill>
            <a:blip r:embed="rId4"/>
            <a:stretch/>
          </p:blipFill>
          <p:spPr>
            <a:xfrm>
              <a:off x="8712000" y="1769824"/>
              <a:ext cx="2077920" cy="943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/>
            <p:nvPr/>
          </p:nvPicPr>
          <p:blipFill>
            <a:blip r:embed="rId5"/>
            <a:stretch/>
          </p:blipFill>
          <p:spPr>
            <a:xfrm>
              <a:off x="6140160" y="3893824"/>
              <a:ext cx="1202760" cy="125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/>
            <p:nvPr/>
          </p:nvPicPr>
          <p:blipFill>
            <a:blip r:embed="rId6"/>
            <a:stretch/>
          </p:blipFill>
          <p:spPr>
            <a:xfrm>
              <a:off x="8134920" y="3358144"/>
              <a:ext cx="1296000" cy="1218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/>
            <p:nvPr/>
          </p:nvPicPr>
          <p:blipFill>
            <a:blip r:embed="rId7"/>
            <a:stretch/>
          </p:blipFill>
          <p:spPr>
            <a:xfrm>
              <a:off x="9931680" y="4649824"/>
              <a:ext cx="1587240" cy="1456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2"/>
            <p:cNvPicPr/>
            <p:nvPr/>
          </p:nvPicPr>
          <p:blipFill>
            <a:blip r:embed="rId8"/>
            <a:stretch/>
          </p:blipFill>
          <p:spPr>
            <a:xfrm>
              <a:off x="7344000" y="4865824"/>
              <a:ext cx="1729080" cy="119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/>
            <p:cNvPicPr/>
            <p:nvPr/>
          </p:nvPicPr>
          <p:blipFill>
            <a:blip r:embed="rId9"/>
            <a:stretch/>
          </p:blipFill>
          <p:spPr>
            <a:xfrm>
              <a:off x="9936000" y="2633824"/>
              <a:ext cx="1654920" cy="16549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6537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-23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Installing create-react-app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383341"/>
            <a:ext cx="10515600" cy="37351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000" i="1" spc="-1" dirty="0">
                <a:uFill>
                  <a:solidFill>
                    <a:srgbClr val="FFFFFF"/>
                  </a:solidFill>
                </a:uFill>
                <a:ea typeface="Times New Roman"/>
              </a:rPr>
              <a:t>create-react-app</a:t>
            </a: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 is a command-line interface (CLI) that allows us to set up a React-based application without needing to configure any of the aforementioned </a:t>
            </a:r>
            <a:r>
              <a:rPr lang="it-IT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tools: </a:t>
            </a:r>
            <a:endParaRPr lang="en-US" sz="2000" dirty="0"/>
          </a:p>
        </p:txBody>
      </p:sp>
      <p:sp>
        <p:nvSpPr>
          <p:cNvPr id="5" name="CustomShape 3"/>
          <p:cNvSpPr/>
          <p:nvPr/>
        </p:nvSpPr>
        <p:spPr>
          <a:xfrm>
            <a:off x="1406880" y="2376540"/>
            <a:ext cx="8377920" cy="532123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npm install -g create-react-app</a:t>
            </a:r>
          </a:p>
        </p:txBody>
      </p:sp>
      <p:sp>
        <p:nvSpPr>
          <p:cNvPr id="6" name="CustomShape 4"/>
          <p:cNvSpPr/>
          <p:nvPr/>
        </p:nvSpPr>
        <p:spPr>
          <a:xfrm>
            <a:off x="1406880" y="4104540"/>
            <a:ext cx="8377920" cy="5284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create-react-app --version</a:t>
            </a:r>
          </a:p>
        </p:txBody>
      </p:sp>
    </p:spTree>
    <p:extLst>
      <p:ext uri="{BB962C8B-B14F-4D97-AF65-F5344CB8AC3E}">
        <p14:creationId xmlns:p14="http://schemas.microsoft.com/office/powerpoint/2010/main" val="192920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-167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Creating Your First React Application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6505" y="1206889"/>
            <a:ext cx="10515600" cy="47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Set up all the stuff for a React-based application named </a:t>
            </a:r>
            <a:r>
              <a:rPr lang="it-IT" sz="2000" b="1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hello-react</a:t>
            </a:r>
            <a:r>
              <a:rPr lang="it-IT" sz="2000" i="1" spc="-1" dirty="0" smtClean="0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: </a:t>
            </a:r>
            <a:endParaRPr lang="en-US" sz="2000" dirty="0"/>
          </a:p>
        </p:txBody>
      </p:sp>
      <p:sp>
        <p:nvSpPr>
          <p:cNvPr id="6" name="CustomShape 3"/>
          <p:cNvSpPr/>
          <p:nvPr/>
        </p:nvSpPr>
        <p:spPr>
          <a:xfrm>
            <a:off x="1495423" y="2202446"/>
            <a:ext cx="8377920" cy="593005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122040" tIns="122040" rIns="122040" bIns="122040"/>
          <a:lstStyle/>
          <a:p>
            <a:r>
              <a:rPr lang="it-IT">
                <a:latin typeface="Consolas" panose="020B0609020204030204" pitchFamily="49" charset="0"/>
                <a:cs typeface="Consolas" panose="020B0609020204030204" pitchFamily="49" charset="0"/>
              </a:rPr>
              <a:t>create-react-app hello-react</a:t>
            </a:r>
          </a:p>
        </p:txBody>
      </p:sp>
    </p:spTree>
    <p:extLst>
      <p:ext uri="{BB962C8B-B14F-4D97-AF65-F5344CB8AC3E}">
        <p14:creationId xmlns:p14="http://schemas.microsoft.com/office/powerpoint/2010/main" val="17347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43" y="245574"/>
            <a:ext cx="10579127" cy="799455"/>
          </a:xfrm>
        </p:spPr>
        <p:txBody>
          <a:bodyPr>
            <a:noAutofit/>
          </a:bodyPr>
          <a:lstStyle/>
          <a:p>
            <a:r>
              <a:rPr lang="en-US" sz="3500" b="1" dirty="0"/>
              <a:t>Activity A: </a:t>
            </a:r>
            <a:r>
              <a:rPr lang="en-US" sz="3500" b="1" dirty="0" smtClean="0"/>
              <a:t>Creating </a:t>
            </a:r>
            <a:r>
              <a:rPr lang="en-US" sz="3500" b="1" dirty="0"/>
              <a:t>an Application with create-react-app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69" y="1209686"/>
            <a:ext cx="11399027" cy="5006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/>
              <a:t>Aim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aim of the activity is to start becoming familiar with create-react-app and </a:t>
            </a:r>
            <a:r>
              <a:rPr lang="en-US" sz="2000" dirty="0" smtClean="0"/>
              <a:t>the content </a:t>
            </a:r>
            <a:r>
              <a:rPr lang="en-US" sz="2000" dirty="0"/>
              <a:t>it creates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Scenario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We need to set up a development environment in order to create a product </a:t>
            </a:r>
            <a:r>
              <a:rPr lang="en-US" sz="2000" dirty="0" smtClean="0"/>
              <a:t>catalog application </a:t>
            </a:r>
            <a:r>
              <a:rPr lang="en-US" sz="2000" dirty="0"/>
              <a:t>built with React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 smtClean="0"/>
              <a:t>Step for Completion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dirty="0" smtClean="0"/>
              <a:t>Use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create-react-app</a:t>
            </a:r>
            <a:r>
              <a:rPr lang="en-US" sz="2000" dirty="0"/>
              <a:t> to create the </a:t>
            </a:r>
            <a:r>
              <a:rPr lang="en-US" sz="2000" dirty="0" smtClean="0"/>
              <a:t>development environment</a:t>
            </a:r>
            <a:r>
              <a:rPr lang="en-US" sz="2000" dirty="0"/>
              <a:t>, and give the name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my-shop</a:t>
            </a:r>
            <a:r>
              <a:rPr lang="en-US" sz="2000" dirty="0"/>
              <a:t> to the sample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909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75" y="219555"/>
            <a:ext cx="8511990" cy="842891"/>
          </a:xfrm>
        </p:spPr>
        <p:txBody>
          <a:bodyPr>
            <a:normAutofit/>
          </a:bodyPr>
          <a:lstStyle/>
          <a:p>
            <a:r>
              <a:rPr lang="en-US" sz="3500" b="1" dirty="0"/>
              <a:t>Exploring the Generated Content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5469" y="1209685"/>
            <a:ext cx="10692461" cy="4590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Let's take a look at the files generated by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/>
            </a:r>
            <a:b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</a:b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create-react-app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, so that we can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get</a:t>
            </a:r>
            <a:b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</a:b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an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understanding of the structure of a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/>
            </a:r>
            <a:b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</a:b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ea typeface="Times New Roman"/>
              </a:rPr>
              <a:t>React-based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Times New Roman"/>
              </a:rPr>
              <a:t>application.</a:t>
            </a:r>
            <a:endParaRPr lang="it-IT" sz="2000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6935707" y="932923"/>
            <a:ext cx="3786240" cy="51467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4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925</Words>
  <Application>Microsoft Office PowerPoint</Application>
  <PresentationFormat>Widescreen</PresentationFormat>
  <Paragraphs>159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DejaVu Sans</vt:lpstr>
      <vt:lpstr>Times New Roman</vt:lpstr>
      <vt:lpstr>Wingdings</vt:lpstr>
      <vt:lpstr>Office Theme</vt:lpstr>
      <vt:lpstr>Beginning Frontend  Development with React </vt:lpstr>
      <vt:lpstr>PowerPoint Presentation</vt:lpstr>
      <vt:lpstr>Lesson Objectives</vt:lpstr>
      <vt:lpstr>Topic A: What is React?</vt:lpstr>
      <vt:lpstr>Topic B: How to Set up a React-Based Application</vt:lpstr>
      <vt:lpstr>Installing create-react-app </vt:lpstr>
      <vt:lpstr>Creating Your First React Application</vt:lpstr>
      <vt:lpstr>Activity A: Creating an Application with create-react-app </vt:lpstr>
      <vt:lpstr>Exploring the Generated Content</vt:lpstr>
      <vt:lpstr>Exploring the Generated Content</vt:lpstr>
      <vt:lpstr>Exploring the Generated Content </vt:lpstr>
      <vt:lpstr>Exploring the Generated Content </vt:lpstr>
      <vt:lpstr>Exploring the Generated Content </vt:lpstr>
      <vt:lpstr>Exploring the Generated Content </vt:lpstr>
      <vt:lpstr>Exploring the Generated Content </vt:lpstr>
      <vt:lpstr>Exploring the Generated Content </vt:lpstr>
      <vt:lpstr>Exploring the Generated Content </vt:lpstr>
      <vt:lpstr>Topic B: How to Set up a React-based Application</vt:lpstr>
      <vt:lpstr>Activity B: Starting and Changing the Application </vt:lpstr>
      <vt:lpstr>Activity B: Starting and Changing the Application</vt:lpstr>
      <vt:lpstr>Activity B: Starting and Changing the Application</vt:lpstr>
      <vt:lpstr>Activity B: Starting and Changing the Application</vt:lpstr>
      <vt:lpstr>Topic C: How to Design a UI</vt:lpstr>
      <vt:lpstr>Decompose a User Interface</vt:lpstr>
      <vt:lpstr>Decompose a User Interface</vt:lpstr>
      <vt:lpstr>Decompose a User Interface</vt:lpstr>
      <vt:lpstr>Container and Presentational Components</vt:lpstr>
      <vt:lpstr>Activity C: Detecting Components in a Web User Interface 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Capelo, Luis</dc:creator>
  <cp:lastModifiedBy>Saman Siddiqui</cp:lastModifiedBy>
  <cp:revision>492</cp:revision>
  <dcterms:created xsi:type="dcterms:W3CDTF">2017-12-12T03:51:07Z</dcterms:created>
  <dcterms:modified xsi:type="dcterms:W3CDTF">2018-03-27T04:07:09Z</dcterms:modified>
</cp:coreProperties>
</file>