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2.png" ContentType="image/png"/>
  <Override PartName="/ppt/media/image6.png" ContentType="image/png"/>
  <Override PartName="/ppt/media/image1.png" ContentType="image/png"/>
  <Override PartName="/ppt/media/image3.png" ContentType="image/png"/>
  <Override PartName="/ppt/media/image4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6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D1D5ACA-FC93-45C9-8668-64FD5AB9433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F1AF6B-E6F2-4976-A9C7-EAC694F4B0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8F653A9-DD53-4088-8B39-E0A6CFF7490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BBCD92-410F-4DD8-B7F8-696ED3B91F4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199FFE-5F56-449D-9855-E134E4F21D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6" descr=""/>
          <p:cNvPicPr/>
          <p:nvPr/>
        </p:nvPicPr>
        <p:blipFill>
          <a:blip r:embed="rId2"/>
          <a:stretch/>
        </p:blipFill>
        <p:spPr>
          <a:xfrm>
            <a:off x="3761640" y="522000"/>
            <a:ext cx="4665960" cy="22294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9984240" y="6356520"/>
            <a:ext cx="19936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4b184"/>
                </a:solidFill>
                <a:latin typeface="Calibri"/>
              </a:rPr>
              <a:t>© www.packtpub.com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F7CE8F-C3EF-49C3-B2AF-4896D6DD0D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E3A24D-D1CC-495C-8FB0-932AEFB427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0" y="6409440"/>
            <a:ext cx="12191760" cy="447480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10541160" y="6371280"/>
            <a:ext cx="1073160" cy="512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32880" y="3202200"/>
            <a:ext cx="9143640" cy="15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Beginning Frontend 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Development with React 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97880" y="293760"/>
            <a:ext cx="7359840" cy="707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Managing Styles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904040" y="1017360"/>
            <a:ext cx="7450200" cy="499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15520" y="227160"/>
            <a:ext cx="82051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A: Defining a Shopping Cart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36400" y="1149480"/>
            <a:ext cx="1073952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Aim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aim of this activity is to start using React to define a component.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Scenario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need a shopping cart for our e-shop.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Steps for Completion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We should define a React component that acts as the basis of a shopping cart.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It should be a component that simply shows the string</a:t>
            </a:r>
            <a:r>
              <a:rPr b="0" lang="en-US" sz="2000" spc="-1" strike="noStrike">
                <a:solidFill>
                  <a:srgbClr val="000000"/>
                </a:solidFill>
                <a:latin typeface="SourceSerifPro-Regular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SourceSerifPro-Regular"/>
              </a:rPr>
              <a:t>.</a:t>
            </a:r>
            <a:br/>
            <a:br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15520" y="200880"/>
            <a:ext cx="7359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40800" y="1428120"/>
            <a:ext cx="107395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97040" y="1324800"/>
            <a:ext cx="9261000" cy="409212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'./Catalog.css';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&lt;div&gt;&lt;h2&gt;Catalog&lt;/h2&gt;&lt;/div&gt;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export default Catalog;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15520" y="200880"/>
            <a:ext cx="7359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6240" y="1280160"/>
            <a:ext cx="1073952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JSX extends JavaScript with XML expressions in order to simplify the creation of HTML elements within JavaScript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28440" y="2217960"/>
            <a:ext cx="8741520" cy="35956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//Valid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&lt;div&gt;&lt;h2&gt;Catalog&lt;/h2&gt;&lt;/div&gt;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//Not Valid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&lt;div&gt;&lt;h2&gt;Catalog&lt;/h2&gt;&lt;/div&gt;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&lt;div&gt;&lt;img src="image.png" /&gt;&lt;/div&gt;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15520" y="200880"/>
            <a:ext cx="7359840" cy="87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19120" y="1201680"/>
            <a:ext cx="107395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JSX expressions must be compliant with XML syntax: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21080" y="1950840"/>
            <a:ext cx="8741520" cy="35956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//Valid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&lt;img src="image.png" 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//Not Valid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&lt;img src="image.png"&gt;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15520" y="462240"/>
            <a:ext cx="7359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10120" y="1088640"/>
            <a:ext cx="10739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assign a JSX expression to a variable: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50680" y="1717920"/>
            <a:ext cx="8379360" cy="4346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'./Catalog.css';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let output = &lt;div&gt;&lt;h2&gt;Catalog&lt;/h2&gt;&lt;/div&gt;;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return output;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export default Catalog;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24160" y="340200"/>
            <a:ext cx="7359840" cy="62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0120" y="1062360"/>
            <a:ext cx="107395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 can embed any JavaScript expression inside a JSX expression: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78240" y="1683360"/>
            <a:ext cx="8379360" cy="4346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'./Catalog.css';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let title = "Catalog";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return &lt;div&gt;&lt;h2&gt;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{title}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&lt;/h2&gt;&lt;/div&gt;;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export default Catalog;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15520" y="200880"/>
            <a:ext cx="7359840" cy="89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36400" y="1018800"/>
            <a:ext cx="10739520" cy="19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JavaScript expression can be as complex as we need: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4640" y="1648800"/>
            <a:ext cx="8732880" cy="4346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'./Catalog.css';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let title = "The Catalog of today " + new Date().toDateString();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return &lt;div&gt;&lt;h2&gt;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{title}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&lt;/h2&gt;&lt;/div&gt;;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15520" y="200880"/>
            <a:ext cx="7359840" cy="89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7760" y="923040"/>
            <a:ext cx="1073952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common usage of a combination of JavaScript and JSX expressions is called conditional rendering: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04160" y="1467360"/>
            <a:ext cx="10069920" cy="46828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let message;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let today = new Date().getDay();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if (today == 0)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message = &lt;div className="sorry"&gt;We are closed on Sunday...&lt;/div&gt;;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 else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message = &lt;div className="happy"&gt;How can we help you?&lt;/div&gt;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return message;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15520" y="279360"/>
            <a:ext cx="7359840" cy="7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79960" y="923040"/>
            <a:ext cx="10739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put a JSX expression in multiple lines: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95520" y="1443600"/>
            <a:ext cx="9405720" cy="452556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'./Catalog.css';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let title = "Catalog";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return (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&lt;h2&gt;{title}&lt;/h2&gt;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 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&lt;/div&gt;)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20217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Lesson 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3482280"/>
            <a:ext cx="105152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Creating Components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15520" y="288000"/>
            <a:ext cx="7359840" cy="7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45040" y="1088640"/>
            <a:ext cx="107395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put comments inside a JSX expression by using the JavaScript syntax wrapped in curly brackets: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76600" y="2104200"/>
            <a:ext cx="8534520" cy="2717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&lt;h2&gt;Catalog&lt;/h2&gt;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{//This is a comment}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{/* This is a comment, too */}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&lt;/div&gt;;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15520" y="270720"/>
            <a:ext cx="7359840" cy="7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B: Using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27760" y="1100520"/>
            <a:ext cx="10739520" cy="33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JSX has a few restrictions: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 HTML tags are in lowercase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need to use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className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class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need to use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htmlFor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15520" y="200880"/>
            <a:ext cx="7359840" cy="89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B: Translating HTML into JSX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27760" y="1036080"/>
            <a:ext cx="1073952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aim of this activity is to understand the difference between HTML and JSX.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Scenario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Graphics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department has provided you with an HTML snippet and you need to translate it into JSX in order to create a React component.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Steps for Completion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Open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Code02.txt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file.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Transform the HTML code it contains into JSX.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97520" y="-23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C: Composing Components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97520" y="1090080"/>
            <a:ext cx="10515240" cy="373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We can use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ProductList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as a tag in the JSX markup of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Catalog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324880" y="1785960"/>
            <a:ext cx="6643080" cy="4301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773280" y="1601640"/>
            <a:ext cx="8836200" cy="466992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import ProductList from './ProductList';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return &lt;div&gt;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&lt;h2&gt;Catalog&lt;/h2&gt;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&lt;ProductList 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&lt;/div&gt;;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export default Catalog;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97520" y="-23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Composing Components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Content Placeholder 4" descr=""/>
          <p:cNvPicPr/>
          <p:nvPr/>
        </p:nvPicPr>
        <p:blipFill>
          <a:blip r:embed="rId1"/>
          <a:stretch/>
        </p:blipFill>
        <p:spPr>
          <a:xfrm>
            <a:off x="2959200" y="1078200"/>
            <a:ext cx="5451120" cy="468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14440" y="245520"/>
            <a:ext cx="10013760" cy="799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br/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C: Defining a Composed Cart</a:t>
            </a:r>
            <a:br/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 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15520" y="1209600"/>
            <a:ext cx="10692000" cy="373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Aim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aim of this activity is to compose React components.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Scenario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We want to create some content for our shopping cart.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Step for Completion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Integrate the previously created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in order to contain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CartList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showing two items.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D: Data Propagation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6520" y="12067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Create a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Times New Roman"/>
              </a:rPr>
              <a:t>Product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 component that acts as a template for each list item: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495440" y="1909080"/>
            <a:ext cx="8377560" cy="412020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Product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return &lt;li&gt;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&lt;h3&gt;Product name&lt;/h3&gt;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&lt;p&gt;Product description&lt;/p&gt;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&lt;/li&gt;;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export default Product;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D: Data Propagation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6520" y="12067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We can dynamically build our product list: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495440" y="1909080"/>
            <a:ext cx="8377560" cy="412020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ProductList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let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products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= [{name: "Traditional Merlot", description: "..."}, ...];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let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productComponents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= [];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for (let product of products)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productComponents.push(&lt;Product/&gt;);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return &lt;ul&gt;{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productComponents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}&lt;/ul&gt;;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D: Data Propagation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6520" y="12067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We need a way to pass the data of each product to the component class: component attributes: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495440" y="1909080"/>
            <a:ext cx="8377560" cy="426924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ProductList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let products = [{name: "Traditional Merlot", description: "..."}, ...];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let productComponents = [];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for (let product of products)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productComponents.push(&lt;Product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item={product}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/&gt;);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return &lt;ul&gt;{productComponents}&lt;/ul&gt;;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D: Data Propagation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6520" y="12067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We need a way to receive and manage the passed data: component props: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495440" y="1909080"/>
            <a:ext cx="8377560" cy="412020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import React from 'react';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Product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return &lt;li&gt;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&lt;h3&gt;{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this.props.item.name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}&lt;/h3&gt;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&lt;p&gt;{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this.props.item.description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}&lt;/p&gt;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&lt;/li&gt;;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export default Product;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88520" y="-110160"/>
            <a:ext cx="10869480" cy="149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Lesson Objectives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11200" y="1013040"/>
            <a:ext cx="11102400" cy="565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By the end of this lesson, you will be able to: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5600" indent="-342720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Create basic React components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5600" indent="-342720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JSX to define a component's markup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5600" indent="-342720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Combine multiple React components in order to create complex UI elements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5600" indent="-342720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Manage the internal state of React components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D: Data Propagation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6520" y="12067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Data passes from a component to another in a unidirectional data flow, from the parent component towards the children components: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2273400" y="2152800"/>
            <a:ext cx="7250040" cy="390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D: Creating a Cart Item Component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6520" y="12067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aim of this activity is to compose React components and pass data between them.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Scenario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We want to make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CartList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a dynamic component, so that it can adapt its content to received data.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Steps for Completion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Create a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CartItem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showing the name of an item.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Change the previously created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CartList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so that it is dynamically composed of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CartItem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instances based on an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items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array.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E: Managing the Internal State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6520" y="1206720"/>
            <a:ext cx="10515240" cy="23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16000" indent="-2149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React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is a property that represents data that changes over time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Components that store data that can change over time are called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stateful components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To inform a component that the state has changed, we use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setState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E: Managing the Internal State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96240" y="123480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State initialization is the only case where you can assign a value to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this.state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property without using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setState()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06760" y="2032560"/>
            <a:ext cx="8377560" cy="349668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ProductList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constructor()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super();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this.state = { products: [] 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fetch("products.json")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.then(response =&gt; response.json())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.then(json =&gt; {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this.setState({products: json})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.catch(error =&gt; console.log(error));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E: Managing the Internal State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13360" y="118656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Changes to the state trigger the component's rendering, that is, the automatic execution of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method: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94440" y="2101680"/>
            <a:ext cx="8595720" cy="396252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ProductList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let productComponents = [];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for (let product of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this.state.products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productComponents.push(&lt;Product item={product}/&gt;);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return &lt;ul&gt;{productComponents}&lt;/ul&gt;;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E: Managing the Internal State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22360" y="1234800"/>
            <a:ext cx="10515240" cy="24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setState()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merges new data with old data already contained in the state and overwrites the previous state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setState()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triggers the execution of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method, so you should never call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explicitly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E: Managing the Internal State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13360" y="1234800"/>
            <a:ext cx="10515240" cy="32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16000" indent="-2149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State should contain the minimum data needed to represent data that can change over time in your UI; any information that can be derived from this minimal data should be computed inside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method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State should be avoided as much as possible, since it adds complexity to a component 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Stateful components should be located high up in the component hierarchy of a UI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E: Managing the Internal State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6520" y="996120"/>
            <a:ext cx="105152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We move the logic of getting data inside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Catalog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120320" y="1783080"/>
            <a:ext cx="9901440" cy="440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677520" y="1497960"/>
            <a:ext cx="8595720" cy="4859280"/>
          </a:xfrm>
          <a:prstGeom prst="rect">
            <a:avLst/>
          </a:prstGeom>
          <a:ln w="190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class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Catalog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extends React.Component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constructor()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super();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this.state = { products: [] 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fetch("products.json")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.then(response =&gt; response.json())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.then(json =&gt; {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this.setState({products: json})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.catch(error =&gt; console.log(error));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render()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return &lt;div&gt;&lt;h2&gt;Wine Catalog&lt;/h2&gt;&lt;ProductList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items={this.state.products}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/&gt;&lt;/div&gt;;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6520" y="-1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br/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Activity E: Adding State Management to the </a:t>
            </a:r>
            <a:br/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Cart Component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22000" y="1234800"/>
            <a:ext cx="10515240" cy="41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aim of this activity is to become familiar with component state management.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Scenario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In order to make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production ready, we add state management and dynamic data loading.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Step for Completion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Change the previously created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component and add state management so that data is loaded via HTTP requests and the contents of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Cart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are automatically updated.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20320" y="1783080"/>
            <a:ext cx="9901440" cy="440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2200" y="-17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10840" y="1065960"/>
            <a:ext cx="10188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 this lesson, we started to create React components and explored their basic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features. In particular, we: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Learned how to define a component as a class derived from </a:t>
            </a:r>
            <a:r>
              <a:rPr b="1" lang="en-US" sz="2100" spc="-1" strike="noStrike">
                <a:solidFill>
                  <a:srgbClr val="000000"/>
                </a:solidFill>
                <a:latin typeface="Consolas"/>
                <a:ea typeface="Calibri"/>
              </a:rPr>
              <a:t>React.Component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and how to import specific CSS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Explored the syntax of JSX, which allows us to quickly define the graphical aspect of a component and to use React components defined elsewhere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Combined React components in order to build other components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Used state management features so that React components automatically update their look when data changes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15520" y="200880"/>
            <a:ext cx="89146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Definition of a Component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97640" y="1196280"/>
            <a:ext cx="9071280" cy="330264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class Catalog extends React.Component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&lt;div&gt;&lt;h2&gt;Catalog&lt;/h2&gt;&lt;/div&gt;;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export default Catalog;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5520" y="200880"/>
            <a:ext cx="7359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Definition of a Component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15520" y="1206360"/>
            <a:ext cx="10197000" cy="27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The </a:t>
            </a:r>
            <a:r>
              <a:rPr b="1" i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render()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method must comply with a few constraints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70000"/>
              <a:buFont typeface="Symbol"/>
              <a:buChar char="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It is mandatory; that is, any React component must implement it 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70000"/>
              <a:buFont typeface="Symbol"/>
              <a:buChar char="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It must return one React element; that is, a single markup item with any nested elements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70000"/>
              <a:buFont typeface="Symbol"/>
              <a:buChar char="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It should be a pure function; that is, it should not change the internal state of the component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70000"/>
              <a:buFont typeface="Symbol"/>
              <a:buChar char="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It should not directly interact with the browser; that is, it shouldn't contain statements that try to access the DOM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15520" y="200880"/>
            <a:ext cx="7359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Definition of a Component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45800" y="1011240"/>
            <a:ext cx="9071280" cy="4967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React, { Component } from 'react';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logo from './logo.svg';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'./App.css';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class App extends Component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(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&lt;div className="App"&gt;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&lt;header className="App-header"&gt;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&lt;img src={logo} className="App-logo" alt="logo" /&gt;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&lt;h1 className="App-title"&gt;Welcome to React&lt;/h1&gt;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&lt;/header&gt;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&lt;p className="App-intro"&gt;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To get started, edit &lt;code&gt;src/App.js&lt;/code&gt; and save to reload.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&lt;/p&gt;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&lt;/div&gt;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DejaVu Sans"/>
              </a:rPr>
              <a:t>export default App;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15520" y="218160"/>
            <a:ext cx="7359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Definition of a Component</a:t>
            </a:r>
            <a:br/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33840" y="1002600"/>
            <a:ext cx="9071280" cy="4967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React, { Component } from 'react';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'./App.css';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Catalog from './Catalog';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class App extends Component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render()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&lt;div className="App"&gt;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&lt;header className="App-header"&gt;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&lt;h1 className="App-title"&gt;The Catalog App&lt;/h1&gt;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&lt;/header&gt;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&lt;Catalog 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export default App;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15520" y="218160"/>
            <a:ext cx="7359840" cy="84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Topic A: Definition of a Component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1721520" y="1043640"/>
            <a:ext cx="7450200" cy="499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89240" y="244440"/>
            <a:ext cx="7359840" cy="80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libri Light"/>
              </a:rPr>
              <a:t>Managing Styles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89240" y="1053720"/>
            <a:ext cx="107924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notice an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import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statement concerning a CSS file in the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App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component module.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allows us to use inside our component the classes and other  CSS definitions defined 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App.css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34920" y="3282840"/>
            <a:ext cx="9071280" cy="1727280"/>
          </a:xfrm>
          <a:prstGeom prst="rect">
            <a:avLst/>
          </a:prstGeom>
          <a:solidFill>
            <a:srgbClr val="ffff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React, { Component } from 'react';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'./App.css';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Catalog from './Catalog';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</TotalTime>
  <Application>LibreOffice/6.3.0.4$Linux_X86_64 LibreOffice_project/30$Build-4</Application>
  <Words>1711</Words>
  <Paragraphs>385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2017-12-12T03:51:07Z</dcterms:created>
  <dc:creator>Capelo, Luis</dc:creator>
  <dc:description/>
  <dc:language>en-US</dc:language>
  <cp:lastModifiedBy/>
  <dcterms:modified xsi:type="dcterms:W3CDTF">2019-08-21T16:12:51Z</dcterms:modified>
  <cp:revision>603</cp:revision>
  <dc:subject/>
  <dc:title>Lesson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