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5.jpeg" ContentType="image/jpeg"/>
  <Override PartName="/ppt/media/image6.png" ContentType="image/png"/>
  <Override PartName="/ppt/media/image1.png" ContentType="image/png"/>
  <Override PartName="/ppt/media/image7.png" ContentType="image/png"/>
  <Override PartName="/ppt/media/image2.png" ContentType="image/png"/>
  <Override PartName="/ppt/media/image3.jpeg" ContentType="image/jpe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6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DE21B10-B1B3-4D8A-8ACE-21AA26D940D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0199F6-7202-4938-BAFB-ACC600EB8F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90DB20-97C7-48D7-AB63-3EE57949C3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497E420-23B9-41CD-AE84-F97D7FC749D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E93BB1-0119-4C2E-B1E8-8D20C9FA48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Picture 6" descr=""/>
          <p:cNvPicPr/>
          <p:nvPr/>
        </p:nvPicPr>
        <p:blipFill>
          <a:blip r:embed="rId2"/>
          <a:stretch/>
        </p:blipFill>
        <p:spPr>
          <a:xfrm>
            <a:off x="3761640" y="522000"/>
            <a:ext cx="4665960" cy="22294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9984240" y="6356520"/>
            <a:ext cx="19936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4b184"/>
                </a:solidFill>
                <a:latin typeface="Calibri"/>
              </a:rPr>
              <a:t>© www.packtpub.com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33F0385-ED6D-4DAE-A395-59C3FFF9BD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9CE6D3-43E8-4E71-8EBB-79AFC07BF4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0" y="6409440"/>
            <a:ext cx="12191760" cy="447480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9" name="Picture 7" descr=""/>
          <p:cNvPicPr/>
          <p:nvPr/>
        </p:nvPicPr>
        <p:blipFill>
          <a:blip r:embed="rId2"/>
          <a:stretch/>
        </p:blipFill>
        <p:spPr>
          <a:xfrm>
            <a:off x="10541160" y="6371280"/>
            <a:ext cx="1073160" cy="512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532880" y="3202200"/>
            <a:ext cx="9143640" cy="15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6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Beginning Frontend </a:t>
            </a:r>
            <a:br/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Development with React 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80960" y="263880"/>
            <a:ext cx="674676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Changing the State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6520" y="1186560"/>
            <a:ext cx="11136600" cy="45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Change background color on click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32600" y="1634400"/>
            <a:ext cx="10079640" cy="442620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React from 'react';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'./Product.css'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class Product extends React.Component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select() { this.props.item.selected = !this.props.item.selected;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let classToApply = this.props.item.selected? "selected": "";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&lt;li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onClick={() =&gt; this.select()} className={classToApply}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&lt;h3&gt;{this.props.item.name}&lt;/h3&gt;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&lt;p&gt;{this.props.item.description}&lt;/p&gt;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&lt;/li&gt;;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export default Product;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80960" y="263880"/>
            <a:ext cx="674676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Changing the State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6520" y="1186560"/>
            <a:ext cx="11136600" cy="45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In a React component hierarchy, data flows in a unidirectional way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6" name="Group 3"/>
          <p:cNvGrpSpPr/>
          <p:nvPr/>
        </p:nvGrpSpPr>
        <p:grpSpPr>
          <a:xfrm>
            <a:off x="2877120" y="1915560"/>
            <a:ext cx="5178960" cy="3300480"/>
            <a:chOff x="2877120" y="1915560"/>
            <a:chExt cx="5178960" cy="3300480"/>
          </a:xfrm>
        </p:grpSpPr>
        <p:sp>
          <p:nvSpPr>
            <p:cNvPr id="117" name="CustomShape 4"/>
            <p:cNvSpPr/>
            <p:nvPr/>
          </p:nvSpPr>
          <p:spPr>
            <a:xfrm>
              <a:off x="4313520" y="315864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5"/>
            <p:cNvSpPr/>
            <p:nvPr/>
          </p:nvSpPr>
          <p:spPr>
            <a:xfrm>
              <a:off x="6755040" y="309096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2877120" y="449604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7"/>
            <p:cNvSpPr/>
            <p:nvPr/>
          </p:nvSpPr>
          <p:spPr>
            <a:xfrm>
              <a:off x="4172400" y="4541040"/>
              <a:ext cx="74016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8"/>
            <p:cNvSpPr/>
            <p:nvPr/>
          </p:nvSpPr>
          <p:spPr>
            <a:xfrm>
              <a:off x="5466600" y="449604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7315200" y="449604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0"/>
            <p:cNvSpPr/>
            <p:nvPr/>
          </p:nvSpPr>
          <p:spPr>
            <a:xfrm flipH="1">
              <a:off x="4940640" y="2790360"/>
              <a:ext cx="636840" cy="46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>
              <a:off x="6108120" y="2790360"/>
              <a:ext cx="673560" cy="49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"/>
            <p:cNvSpPr/>
            <p:nvPr/>
          </p:nvSpPr>
          <p:spPr>
            <a:xfrm flipH="1">
              <a:off x="3461040" y="3735360"/>
              <a:ext cx="958680" cy="78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3"/>
            <p:cNvSpPr/>
            <p:nvPr/>
          </p:nvSpPr>
          <p:spPr>
            <a:xfrm flipH="1">
              <a:off x="4542120" y="3834360"/>
              <a:ext cx="140760" cy="70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4"/>
            <p:cNvSpPr/>
            <p:nvPr/>
          </p:nvSpPr>
          <p:spPr>
            <a:xfrm>
              <a:off x="4946400" y="3735360"/>
              <a:ext cx="891000" cy="75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5"/>
            <p:cNvSpPr/>
            <p:nvPr/>
          </p:nvSpPr>
          <p:spPr>
            <a:xfrm>
              <a:off x="7306920" y="3767760"/>
              <a:ext cx="379080" cy="72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6"/>
            <p:cNvSpPr/>
            <p:nvPr/>
          </p:nvSpPr>
          <p:spPr>
            <a:xfrm>
              <a:off x="5209920" y="1915560"/>
              <a:ext cx="530280" cy="506160"/>
            </a:xfrm>
            <a:prstGeom prst="flowChartMagneticDisk">
              <a:avLst/>
            </a:prstGeom>
            <a:solidFill>
              <a:srgbClr val="95ce9c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state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0" name="CustomShape 17"/>
            <p:cNvSpPr/>
            <p:nvPr/>
          </p:nvSpPr>
          <p:spPr>
            <a:xfrm>
              <a:off x="5474880" y="221400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8"/>
            <p:cNvSpPr/>
            <p:nvPr/>
          </p:nvSpPr>
          <p:spPr>
            <a:xfrm>
              <a:off x="6595200" y="3322080"/>
              <a:ext cx="646200" cy="12960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2" name="CustomShape 19"/>
            <p:cNvSpPr/>
            <p:nvPr/>
          </p:nvSpPr>
          <p:spPr>
            <a:xfrm>
              <a:off x="7128360" y="4541040"/>
              <a:ext cx="64620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3" name="CustomShape 20"/>
            <p:cNvSpPr/>
            <p:nvPr/>
          </p:nvSpPr>
          <p:spPr>
            <a:xfrm>
              <a:off x="4816440" y="3298320"/>
              <a:ext cx="64692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4" name="CustomShape 21"/>
            <p:cNvSpPr/>
            <p:nvPr/>
          </p:nvSpPr>
          <p:spPr>
            <a:xfrm>
              <a:off x="5784840" y="4541040"/>
              <a:ext cx="64620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5" name="CustomShape 22"/>
            <p:cNvSpPr/>
            <p:nvPr/>
          </p:nvSpPr>
          <p:spPr>
            <a:xfrm>
              <a:off x="4019400" y="4572360"/>
              <a:ext cx="64620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6" name="CustomShape 23"/>
            <p:cNvSpPr/>
            <p:nvPr/>
          </p:nvSpPr>
          <p:spPr>
            <a:xfrm>
              <a:off x="2877120" y="4542480"/>
              <a:ext cx="64692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80960" y="263880"/>
            <a:ext cx="674676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Changing the State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06520" y="1186560"/>
            <a:ext cx="11136600" cy="45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The parent component must provide methods to its children via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Times New Roman"/>
              </a:rPr>
              <a:t>props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 property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98200" y="1645920"/>
            <a:ext cx="10079640" cy="46076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class Catalog extends React.Component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constructor() { ...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select(productCode)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let productList = this.state.products.map(function(p)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if (p.code === productCode)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p.selected = (!p.selected);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this.setState({products: productList});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&lt;div&gt;&lt;h2&gt;Wine Catalog&lt;/h2&gt;&lt;ProductList items={this.state.products}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selectHandler={this.select}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/&gt;&lt;/div&gt;;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15520" y="1134720"/>
            <a:ext cx="10515240" cy="38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The method is propagate to children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80960" y="263880"/>
            <a:ext cx="674676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Changing the State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11080" y="1824480"/>
            <a:ext cx="10079640" cy="39052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class ProductList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let products = [];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for (let product of this.props.items)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products.push(&lt;Product item={product} </a:t>
            </a:r>
            <a:r>
              <a:rPr b="1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selectHandler={this.props.selectHandler}</a:t>
            </a: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/&gt;);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return &lt;ul&gt;{products}&lt;/ul&gt;;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80960" y="263880"/>
            <a:ext cx="786060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47000"/>
          </a:bodyPr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500" spc="-1" strike="noStrike">
                <a:solidFill>
                  <a:srgbClr val="000000"/>
                </a:solidFill>
                <a:latin typeface="Calibri Light"/>
              </a:rPr>
              <a:t>Changing the State</a:t>
            </a:r>
            <a:endParaRPr b="0" lang="en-US" sz="4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5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15520" y="1134720"/>
            <a:ext cx="1051524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The target component handles the event by calling the passed method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41600" y="1800000"/>
            <a:ext cx="10079640" cy="35294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class Product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let classToApply = this.props.item.selected? "selected": "";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&lt;li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onClick={() =&gt; this.props.selectHandler (this.props.item.code)} className={classToApply}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&lt;h3&gt;{this.props.item.name}&lt;/h3&gt;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&lt;p&gt;{this.props.item.description}&lt;/p&gt;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&lt;/li&gt;;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80960" y="263880"/>
            <a:ext cx="674676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Changing the State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15520" y="1134720"/>
            <a:ext cx="1051524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42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An event on a child component triggers the execution of a parent component method passed via props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48" name="Group 3"/>
          <p:cNvGrpSpPr/>
          <p:nvPr/>
        </p:nvGrpSpPr>
        <p:grpSpPr>
          <a:xfrm>
            <a:off x="2016000" y="1814760"/>
            <a:ext cx="7079760" cy="4016880"/>
            <a:chOff x="2016000" y="1814760"/>
            <a:chExt cx="7079760" cy="4016880"/>
          </a:xfrm>
        </p:grpSpPr>
        <p:sp>
          <p:nvSpPr>
            <p:cNvPr id="149" name="CustomShape 4"/>
            <p:cNvSpPr/>
            <p:nvPr/>
          </p:nvSpPr>
          <p:spPr>
            <a:xfrm>
              <a:off x="5353560" y="305820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5"/>
            <p:cNvSpPr/>
            <p:nvPr/>
          </p:nvSpPr>
          <p:spPr>
            <a:xfrm>
              <a:off x="7794360" y="299016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6"/>
            <p:cNvSpPr/>
            <p:nvPr/>
          </p:nvSpPr>
          <p:spPr>
            <a:xfrm>
              <a:off x="3917160" y="439560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7"/>
            <p:cNvSpPr/>
            <p:nvPr/>
          </p:nvSpPr>
          <p:spPr>
            <a:xfrm>
              <a:off x="5211720" y="444060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8"/>
            <p:cNvSpPr/>
            <p:nvPr/>
          </p:nvSpPr>
          <p:spPr>
            <a:xfrm>
              <a:off x="6506640" y="439560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9"/>
            <p:cNvSpPr/>
            <p:nvPr/>
          </p:nvSpPr>
          <p:spPr>
            <a:xfrm>
              <a:off x="8354880" y="439560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0"/>
            <p:cNvSpPr/>
            <p:nvPr/>
          </p:nvSpPr>
          <p:spPr>
            <a:xfrm flipH="1">
              <a:off x="5982480" y="2689920"/>
              <a:ext cx="636840" cy="46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1"/>
            <p:cNvSpPr/>
            <p:nvPr/>
          </p:nvSpPr>
          <p:spPr>
            <a:xfrm>
              <a:off x="7147800" y="2689920"/>
              <a:ext cx="673560" cy="49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2"/>
            <p:cNvSpPr/>
            <p:nvPr/>
          </p:nvSpPr>
          <p:spPr>
            <a:xfrm flipH="1">
              <a:off x="4497840" y="3634920"/>
              <a:ext cx="957960" cy="78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3"/>
            <p:cNvSpPr/>
            <p:nvPr/>
          </p:nvSpPr>
          <p:spPr>
            <a:xfrm flipH="1">
              <a:off x="5581800" y="3733920"/>
              <a:ext cx="140760" cy="70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4"/>
            <p:cNvSpPr/>
            <p:nvPr/>
          </p:nvSpPr>
          <p:spPr>
            <a:xfrm>
              <a:off x="5986440" y="3634920"/>
              <a:ext cx="891000" cy="75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5"/>
            <p:cNvSpPr/>
            <p:nvPr/>
          </p:nvSpPr>
          <p:spPr>
            <a:xfrm>
              <a:off x="8346240" y="3666600"/>
              <a:ext cx="379080" cy="72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181c4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6"/>
            <p:cNvSpPr/>
            <p:nvPr/>
          </p:nvSpPr>
          <p:spPr>
            <a:xfrm>
              <a:off x="6249960" y="1814760"/>
              <a:ext cx="529560" cy="506160"/>
            </a:xfrm>
            <a:prstGeom prst="flowChartMagneticDisk">
              <a:avLst/>
            </a:prstGeom>
            <a:solidFill>
              <a:srgbClr val="95ce9c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state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2" name="CustomShape 17"/>
            <p:cNvSpPr/>
            <p:nvPr/>
          </p:nvSpPr>
          <p:spPr>
            <a:xfrm>
              <a:off x="6514920" y="2113200"/>
              <a:ext cx="740880" cy="675000"/>
            </a:xfrm>
            <a:prstGeom prst="ellipse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8"/>
            <p:cNvSpPr/>
            <p:nvPr/>
          </p:nvSpPr>
          <p:spPr>
            <a:xfrm>
              <a:off x="7634880" y="3221280"/>
              <a:ext cx="646200" cy="12960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4" name="CustomShape 19"/>
            <p:cNvSpPr/>
            <p:nvPr/>
          </p:nvSpPr>
          <p:spPr>
            <a:xfrm>
              <a:off x="8168400" y="4440600"/>
              <a:ext cx="64620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5" name="CustomShape 20"/>
            <p:cNvSpPr/>
            <p:nvPr/>
          </p:nvSpPr>
          <p:spPr>
            <a:xfrm>
              <a:off x="5856480" y="3197880"/>
              <a:ext cx="64620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6" name="CustomShape 21"/>
            <p:cNvSpPr/>
            <p:nvPr/>
          </p:nvSpPr>
          <p:spPr>
            <a:xfrm>
              <a:off x="6824160" y="4440600"/>
              <a:ext cx="64692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7" name="CustomShape 22"/>
            <p:cNvSpPr/>
            <p:nvPr/>
          </p:nvSpPr>
          <p:spPr>
            <a:xfrm>
              <a:off x="5059440" y="4471560"/>
              <a:ext cx="64620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	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8" name="CustomShape 23"/>
            <p:cNvSpPr/>
            <p:nvPr/>
          </p:nvSpPr>
          <p:spPr>
            <a:xfrm>
              <a:off x="3917160" y="4442040"/>
              <a:ext cx="646200" cy="129960"/>
            </a:xfrm>
            <a:prstGeom prst="rect">
              <a:avLst/>
            </a:prstGeom>
            <a:solidFill>
              <a:srgbClr val="fba17a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props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9" name="CustomShape 24"/>
            <p:cNvSpPr/>
            <p:nvPr/>
          </p:nvSpPr>
          <p:spPr>
            <a:xfrm>
              <a:off x="2113560" y="3328560"/>
              <a:ext cx="3942720" cy="2503080"/>
            </a:xfrm>
            <a:prstGeom prst="rect">
              <a:avLst/>
            </a:prstGeom>
            <a:gradFill rotWithShape="0">
              <a:gsLst>
                <a:gs pos="0">
                  <a:srgbClr val="0080c3"/>
                </a:gs>
                <a:gs pos="100000">
                  <a:srgbClr val="a0c7ff">
                    <a:alpha val="0"/>
                  </a:srgbClr>
                </a:gs>
              </a:gsLst>
              <a:lin ang="16200000"/>
            </a:gra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25"/>
            <p:cNvSpPr/>
            <p:nvPr/>
          </p:nvSpPr>
          <p:spPr>
            <a:xfrm>
              <a:off x="2016000" y="4358160"/>
              <a:ext cx="1686960" cy="4197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c8144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User interaction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71" name="CustomShape 26"/>
            <p:cNvSpPr/>
            <p:nvPr/>
          </p:nvSpPr>
          <p:spPr>
            <a:xfrm rot="19997400">
              <a:off x="4214160" y="2526120"/>
              <a:ext cx="1852920" cy="42804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3c8144"/>
            </a:solidFill>
            <a:ln w="9360">
              <a:solidFill>
                <a:srgbClr val="007ebf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Gotham Book"/>
                  <a:ea typeface="Microsoft YaHei"/>
                </a:rPr>
                <a:t>setState()</a:t>
              </a:r>
              <a:endParaRPr b="0" lang="en-US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15880" y="263880"/>
            <a:ext cx="936504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1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Activity A: Adding Items to the Shopping Cart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15520" y="1134720"/>
            <a:ext cx="10892520" cy="47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Aim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The aim of this activity is to become familiar with event management in React.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Scenario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We want to allow the user to add items to the shopping cart by picking them from the product catalog.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Steps for Completion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Consider the existing project in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Times New Roman"/>
              </a:rPr>
              <a:t>my-cart-01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 folder.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Handle the click event of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Times New Roman"/>
              </a:rPr>
              <a:t>Add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 to cart button of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Times New Roman"/>
              </a:rPr>
              <a:t>Product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 component in order to add that product to the cart.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97160" y="-20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Component Lifecycle Events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6520" y="1224360"/>
            <a:ext cx="11263680" cy="3094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Component’s constructor execution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DOM is not available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not possible to access any child component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the right time to perform those initializations not involving graphic rendering or child manipulation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97160" y="293760"/>
            <a:ext cx="1051524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Component Lifecycle Events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15520" y="1134720"/>
            <a:ext cx="11441160" cy="47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Lifecycle events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componentWillMount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componentWillReceiveProps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shouldComponentUpdate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componentWillUpdate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componentDidUpdate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componentDidMount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componentWillUnmount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6520" y="1198080"/>
            <a:ext cx="9732960" cy="4523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Grouping lifecycle events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mounting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componentWillMount, componentDidMount, componentWillUnmount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updating via props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componentWillReceiveProps, shouldComponentUpdate, componentWillUpdate, componentDidUpdate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updating via setState()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shouldComponentUpdate, componentWillUpdate, componentDidUpdate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97160" y="293760"/>
            <a:ext cx="1051524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Component Lifecycle Events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20217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Lesson 3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3482280"/>
            <a:ext cx="105152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Managing User Interactivity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6520" y="1198080"/>
            <a:ext cx="9732960" cy="386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Events flow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97160" y="293760"/>
            <a:ext cx="1051524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Component Lifecycle Events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Picture 10" descr=""/>
          <p:cNvPicPr/>
          <p:nvPr/>
        </p:nvPicPr>
        <p:blipFill>
          <a:blip r:embed="rId1"/>
          <a:stretch/>
        </p:blipFill>
        <p:spPr>
          <a:xfrm>
            <a:off x="3163680" y="883800"/>
            <a:ext cx="3812400" cy="545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6520" y="945000"/>
            <a:ext cx="11102400" cy="5333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Aim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aim of this activity is to exploit the lifecycle events of React components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Scenario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want to avoid multiple occurrences of the same product appearing in the cart. So we want the cart showing a single occurrence of the product and its quantity.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Steps for Completion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the project changed in the previous activity (or the existing project in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my-cart-02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folder).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Change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Cart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component in order to show a list of non-duplicated products and their related number of occurrences.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Tip: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Handle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componentWillReceiveProps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event to prepare data for the internal state of the 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Cart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component.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6160" y="293760"/>
            <a:ext cx="1111176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53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Activity B: Showing the Quantity of Items Added to the Cart</a:t>
            </a:r>
            <a:endParaRPr b="0" lang="en-US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C: Managing Routing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13720" y="1015200"/>
            <a:ext cx="10371600" cy="717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view is a placeholder in the UI where we can dynamically render one component or another in an exclusive way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3298320" y="1630800"/>
            <a:ext cx="6201720" cy="45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6520" y="1000800"/>
            <a:ext cx="10815480" cy="4049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440">
              <a:lnSpc>
                <a:spcPct val="15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5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5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5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5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react-router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react-router-dom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react-router-native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Installing React Router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592000" y="2226240"/>
            <a:ext cx="6983640" cy="60912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2592000" y="2287080"/>
            <a:ext cx="69836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npm install --save react-router-dom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Using the Router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13720" y="1015200"/>
            <a:ext cx="10371600" cy="421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Adding routing capabilities to our application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09680" y="1734840"/>
            <a:ext cx="9575640" cy="31762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1309680" y="1734840"/>
            <a:ext cx="9575640" cy="3263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React from 'react';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{ BrowserRouter } from 'react-router-dom'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ReactDOM.render(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&lt;BrowserRouter&gt;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&lt;App 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&lt;/BrowserRouter&gt;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document.getElementById('root'));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registerServiceWorker();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Defining Views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13720" y="1015200"/>
            <a:ext cx="1037160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Adding routing capabilities to our application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8" name="Picture 9" descr=""/>
          <p:cNvPicPr/>
          <p:nvPr/>
        </p:nvPicPr>
        <p:blipFill>
          <a:blip r:embed="rId1"/>
          <a:stretch/>
        </p:blipFill>
        <p:spPr>
          <a:xfrm>
            <a:off x="3690360" y="1517760"/>
            <a:ext cx="5777280" cy="464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Defining Views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13720" y="1015200"/>
            <a:ext cx="1037160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Creating a view to display components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557360" y="1494720"/>
            <a:ext cx="9575640" cy="454680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1557360" y="1494720"/>
            <a:ext cx="9575640" cy="454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{ Switch, Route } from 'react-router-dom'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class App extends 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&lt;div className="App"&gt;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&lt;header className="App-header"&gt;...&lt;/header&gt;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&lt;Switch&gt;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exact path='/' component={Catalog}/&gt;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path='/about' component={About}/&gt;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&lt;/Switch&gt;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&lt;/div&gt;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Defining Views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13720" y="1015200"/>
            <a:ext cx="1037160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Defining the navigation bar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427760" y="1436760"/>
            <a:ext cx="9575640" cy="48434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1427760" y="1448280"/>
            <a:ext cx="9575640" cy="4843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{ Switch, Route, Link } from 'react-router-dom'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class App extends Component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(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&lt;div className="App"&gt;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&lt;header className="App-header"&gt;…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&lt;nav&gt;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&lt;ul&gt;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&lt;li&gt;&lt;Link to='/'&gt;Catalog&lt;/Link&gt;&lt;/li&gt;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&lt;li&gt;&lt;Link to='/about'&gt;About&lt;/Link&gt;&lt;/li&gt;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&lt;/ul&gt;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&lt;/nav&gt;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&lt;/header&gt;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&lt;Switch&gt;...&lt;/Switch&gt;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&lt;/div&gt;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Some Notes about the Route Component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13720" y="1015200"/>
            <a:ext cx="103716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attribute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242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path value that matches the starting part of the URL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296000" y="2160000"/>
            <a:ext cx="9575640" cy="15836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1368720" y="2227320"/>
            <a:ext cx="9575640" cy="1331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&lt;Switch&gt;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='/'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component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={Catalog}/&gt;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='/about'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component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={About}/&gt;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&lt;/Switch&gt;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Some Notes about the Route Component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13720" y="1015200"/>
            <a:ext cx="10371600" cy="46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attribute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242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exact attribute forces a strict comparison between the path attribute's value and the URL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427760" y="1733400"/>
            <a:ext cx="9575640" cy="15836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1427760" y="1733400"/>
            <a:ext cx="9575640" cy="146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&lt;Switch&gt;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exact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path='/' component={Catalog}/&gt;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path='/about' component={About}/&gt;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&lt;/Switch&gt;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88520" y="-110160"/>
            <a:ext cx="10869480" cy="149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Lesson Objectives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6520" y="1040760"/>
            <a:ext cx="11102400" cy="565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By the end of this lesson, you will be able to: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Handle events generated by user interaction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Change a component's state on event triggering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the component's lifecycle events for a better user experience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Configure routing to allow navigation through components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Some Notes about the Route Component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13720" y="1015200"/>
            <a:ext cx="10371600" cy="47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attribute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4242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component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attribute maps a route to a component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4242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render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attribute maps a route to a function returning a React element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4242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children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attribute always renders a function returning a React element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48000" y="1654920"/>
            <a:ext cx="10583640" cy="17776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648000" y="1759320"/>
            <a:ext cx="10583640" cy="156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&lt;Switch&gt;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exact path='/'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component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={Catalog}/&gt;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path='/about'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={() =&gt; (&lt;About data={someData}/&gt;)}/&gt;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path='/footer'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children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={() =&gt; (&lt;Footer /&gt;)}/&gt;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&lt;/Switch&gt;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88160" y="257400"/>
            <a:ext cx="10515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Some Notes about the Route Component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13720" y="1015200"/>
            <a:ext cx="10371600" cy="4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Nested views: the navigation bar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1" name="Picture 10" descr=""/>
          <p:cNvPicPr/>
          <p:nvPr/>
        </p:nvPicPr>
        <p:blipFill>
          <a:blip r:embed="rId1"/>
          <a:stretch/>
        </p:blipFill>
        <p:spPr>
          <a:xfrm>
            <a:off x="3600000" y="1506600"/>
            <a:ext cx="5999040" cy="472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85640" y="180720"/>
            <a:ext cx="10515240" cy="93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Some Notes about the Route Component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510840" y="1022400"/>
            <a:ext cx="10188000" cy="3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Nested views: the navigation bar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661760" y="1429560"/>
            <a:ext cx="9575640" cy="491940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1661760" y="1386000"/>
            <a:ext cx="9575640" cy="483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WineMakers from './WineMakers';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class App extends Component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(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&lt;div className="App"&gt;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&lt;header className="App-header"&gt;...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&lt;nav&gt;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&lt;ul&gt; ...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&lt;li&gt;&lt;Link to='/winemakers'&gt;WineMakers&lt;/Link&gt;&lt;/li&gt;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&lt;/ul&gt;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&lt;/nav&gt;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&lt;/header&gt;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&lt;Switch&gt; ...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path='/winemakers' component={WineMakers}/&gt;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&lt;/Switch&gt;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&lt;/div&gt;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85640" y="180720"/>
            <a:ext cx="10515240" cy="93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Some Notes about the Route Component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510840" y="1065960"/>
            <a:ext cx="10188000" cy="440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Nested views: the nested routes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50240" y="1506600"/>
            <a:ext cx="10655640" cy="471960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750240" y="1506600"/>
            <a:ext cx="10655640" cy="439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WineMaker from './WineMaker';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class WineMakers extends React.Component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renderWineMakersList()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&lt;ul&gt;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&lt;li&gt;&lt;Link to="/winemakers/WM1"&gt;Wine &amp; Wine&lt;/Link&gt;&lt;/li&gt;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&lt;li&gt;&lt;Link to="/winemakers/WM2"&gt;Wine &amp; Co&lt;/Link&gt;&lt;/li&gt;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&lt;/ul&gt;;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&lt;Switch&gt;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exact path='/winemakers' render={this.renderWineMakersList}/&gt;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path='/winemakers/WM1'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render={() =&gt; (&lt;WineMaker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code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='WM1' /&gt;}/&gt;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path='/winemakers/WM2'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render={() =&gt; (&lt;WineMaker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code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='WM2' /&gt;}/&gt;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&lt;/Switch&gt;;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85640" y="180720"/>
            <a:ext cx="10515240" cy="93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Path Parameters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10840" y="1065960"/>
            <a:ext cx="10188000" cy="3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Defining parameters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28720" y="2606760"/>
            <a:ext cx="10655640" cy="187812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828720" y="2606760"/>
            <a:ext cx="10655640" cy="1703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&lt;Switch&gt;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exact path='/winemakers' render={this.renderWineMakersList}/&gt;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&lt;Route path='/winemakers/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:code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'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component={WineMaker}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&lt;/Switch&gt;;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85640" y="180720"/>
            <a:ext cx="10515240" cy="93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Path Parameters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510840" y="1065960"/>
            <a:ext cx="10188000" cy="3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Using parameters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75800" y="1590840"/>
            <a:ext cx="11231640" cy="447840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775800" y="1590840"/>
            <a:ext cx="11231640" cy="438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class WineMaker extends React.Component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constructor()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super();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this.wineMakers = [...];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let wineMaker = this.wineMakers.find(wm =&gt; wm.code ===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this.props.match.params.code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&lt;div&gt;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&lt;h2&gt;{wineMaker.name}&lt;/h2&gt;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&lt;h3&gt;{wineMaker.country}&lt;/h3&gt;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&lt;p&gt;{wineMaker.description}&lt;/p&gt;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&lt;/div&gt;;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85640" y="180720"/>
            <a:ext cx="10515240" cy="93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Path Parameters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510840" y="1065960"/>
            <a:ext cx="10188000" cy="2939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Properties of the 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this.props.match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object: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: this is an object whose properties match the parameters in the path; that is, the dynamic parts preceded by colons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isExact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: this is a Boolean indicating that the URL matches the path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Path: this is the string assigned to the path attribute of the selected Route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url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: this is the URL that matched the Route's path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510840" y="839520"/>
            <a:ext cx="11341080" cy="552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Aim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The aim of this activity is to explore the components provided by React Routing.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Scenario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We want to add a section to our catalog app containing information about the available shipping methods.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Steps for Completion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Use the project changed in previous activity (or the existing project in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my-cart-03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folder).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Create a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ShippingMethods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component, showing the list of available shipping methods, and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ShippingMethod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component, showing the details of each shipping method according to the code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passed via props (available shipping methods: ECO - Economic delivery, STD - Standard delivery,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EXP - Express delivery).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Create a navigation bar and a routing configuration that allows us to navigate through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Catalog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and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Shipping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method views.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20560" y="-1980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Activity C: Adding a View About Shipping Methods</a:t>
            </a:r>
            <a:endParaRPr b="0" lang="en-US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11920" y="250200"/>
            <a:ext cx="11279160" cy="772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Summary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510840" y="1065960"/>
            <a:ext cx="10188000" cy="199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this lesson, we learned how to manage user interaction. In particular, we: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managed events that don't involve changes to a component's state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handled events that involve changes to a component's state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explored the component lifecycle and learned how to customize each phase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used React Router's components to configure navigation between components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15880" y="263880"/>
            <a:ext cx="787716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1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A: Managing User Interaction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749600" y="1040760"/>
            <a:ext cx="8063640" cy="51418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[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{"code":"P01",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"name": "Traditional Merlot",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"description": "A bottle of middle weight wine...",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"price": 4.5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{"code":"P02",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"name": "Classic Chianti",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"description": "A medium-bodied wine...",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"price": 5.3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{"code":"P03",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"name": "Chardonnay",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"description": "A dry full-bodied white wine...",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"price": 4.0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{"code":"P04",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"name": "Brunello di Montalcino",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"description": "A bottle of red wine...",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"price": 7.5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6520" y="1204200"/>
            <a:ext cx="11136600" cy="45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Showing price on click event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80960" y="263880"/>
            <a:ext cx="810324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1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A: Managing User Interaction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923480" y="1660680"/>
            <a:ext cx="8063640" cy="46076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React from 'react';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class Product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showPrice()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alert(this.props.item.price);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&lt;li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onClick={() =&gt; this.showPrice()}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&lt;h3&gt;{this.props.item.name}&lt;/h3&gt;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&lt;p&gt;{this.props.item.description}&lt;/p&gt;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&lt;/li&gt;;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export default Product;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80960" y="263880"/>
            <a:ext cx="770724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1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A: Managing User Interaction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6520" y="1186560"/>
            <a:ext cx="11136600" cy="45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Showing price on click event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7" descr=""/>
          <p:cNvPicPr/>
          <p:nvPr/>
        </p:nvPicPr>
        <p:blipFill>
          <a:blip r:embed="rId1"/>
          <a:stretch/>
        </p:blipFill>
        <p:spPr>
          <a:xfrm>
            <a:off x="2388240" y="1656000"/>
            <a:ext cx="6611400" cy="457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80960" y="263880"/>
            <a:ext cx="774828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1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HTML Events versus React Events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609480" y="1791720"/>
          <a:ext cx="11087280" cy="3873600"/>
        </p:xfrm>
        <a:graphic>
          <a:graphicData uri="http://schemas.openxmlformats.org/drawingml/2006/table">
            <a:tbl>
              <a:tblPr/>
              <a:tblGrid>
                <a:gridCol w="5541840"/>
                <a:gridCol w="5545800"/>
              </a:tblGrid>
              <a:tr h="528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HTML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React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14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&lt;li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onclick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="..."&gt;...&lt;/li&gt;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&lt;li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onClick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=...&gt;...&lt;/li&gt;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14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&lt;li onclick=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"showPrice()"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&gt;...&lt;/li&gt;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&lt;li onClick=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{showPrice}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&gt;...&lt;/li&gt;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&lt;li onClick=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{() =&gt; this.showPrice()}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15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&lt;a href="#" onclick={(e) =&gt; { console.log("Clicked");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return false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;}}&gt;Click&lt;/a&gt;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&lt;a href="#" onClick={(e) =&gt; {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e.preventDefault()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olas"/>
                          <a:ea typeface="Arial Unicode MS"/>
                        </a:rPr>
                        <a:t>; console.log("Clicked");}}&gt;Click&lt;/a&gt;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80960" y="263880"/>
            <a:ext cx="7720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1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Event Handlers and the this Keyword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097280" y="1463040"/>
            <a:ext cx="8260560" cy="2801880"/>
          </a:xfrm>
          <a:prstGeom prst="rect">
            <a:avLst/>
          </a:prstGeom>
          <a:ln w="190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&lt;li onClick=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{() =&gt; this.showPrice()}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&lt;li onClick=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{this.showPrice.bind(this)}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constructor()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this.showPrice = this.showPrice.bind(this);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&lt;li onClick=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{this.showPrice}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80960" y="263880"/>
            <a:ext cx="674676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Changing the State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58840"/>
            <a:ext cx="8063640" cy="50396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[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{"code":"P01",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"name": "Traditional Merlot",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"description": "A bottle of middle weight wine...",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"price": 4.5,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"selected": false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{"code":"P02",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"name": "Classic Chianti",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"description": "A medium-bodied wine...",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"price": 5.3,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"selected": false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{"code":"P03",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"name": "Chardonnay",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"description": "A dry full-bodied white wine...",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"price": 4.0,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"selected": false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{"code":"P04",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"name": "Brunello di Montalcino",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"description": "A bottle of red wine...",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"price": 7.5,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"selected": false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Application>LibreOffice/6.3.0.4$Linux_X86_64 LibreOffice_project/30$Build-4</Application>
  <Words>1736</Words>
  <Paragraphs>427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2017-12-12T03:51:07Z</dcterms:created>
  <dc:creator>Capelo, Luis</dc:creator>
  <dc:description/>
  <dc:language>en-US</dc:language>
  <cp:lastModifiedBy/>
  <dcterms:modified xsi:type="dcterms:W3CDTF">2019-08-21T19:50:06Z</dcterms:modified>
  <cp:revision>513</cp:revision>
  <dc:subject/>
  <dc:title>Lesson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