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56" r:id="rId2"/>
    <p:sldId id="271" r:id="rId3"/>
    <p:sldId id="279" r:id="rId4"/>
    <p:sldId id="283" r:id="rId5"/>
    <p:sldId id="287" r:id="rId6"/>
    <p:sldId id="288" r:id="rId7"/>
    <p:sldId id="289" r:id="rId8"/>
    <p:sldId id="284" r:id="rId9"/>
    <p:sldId id="290" r:id="rId10"/>
    <p:sldId id="291" r:id="rId11"/>
    <p:sldId id="286"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3"/>
            <p14:sldId id="287"/>
            <p14:sldId id="288"/>
            <p14:sldId id="289"/>
            <p14:sldId id="284"/>
            <p14:sldId id="290"/>
            <p14:sldId id="291"/>
            <p14:sldId id="286"/>
            <p14:sldId id="29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241" autoAdjust="0"/>
  </p:normalViewPr>
  <p:slideViewPr>
    <p:cSldViewPr snapToGrid="0">
      <p:cViewPr>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216" y="204954"/>
            <a:ext cx="10515600" cy="3362706"/>
          </a:xfrm>
        </p:spPr>
        <p:txBody>
          <a:bodyPr anchor="ctr" anchorCtr="0">
            <a:normAutofit/>
          </a:bodyPr>
          <a:lstStyle/>
          <a:p>
            <a:pPr algn="ctr"/>
            <a:r>
              <a:rPr lang="en-US" sz="4800" dirty="0">
                <a:solidFill>
                  <a:schemeClr val="bg1"/>
                </a:solidFill>
              </a:rPr>
              <a:t>Proactive Network </a:t>
            </a:r>
            <a:r>
              <a:rPr lang="en-US" sz="4800" dirty="0" err="1">
                <a:solidFill>
                  <a:schemeClr val="bg1"/>
                </a:solidFill>
              </a:rPr>
              <a:t>Defence</a:t>
            </a:r>
            <a:r>
              <a:rPr lang="en-US" sz="4800" dirty="0">
                <a:solidFill>
                  <a:schemeClr val="bg1"/>
                </a:solidFill>
              </a:rPr>
              <a:t> 7CS017</a:t>
            </a:r>
            <a:br>
              <a:rPr lang="en-US" sz="4800" dirty="0">
                <a:solidFill>
                  <a:schemeClr val="bg1"/>
                </a:solidFill>
              </a:rPr>
            </a:br>
            <a:r>
              <a:rPr lang="en-US" sz="4800" dirty="0">
                <a:solidFill>
                  <a:schemeClr val="bg1"/>
                </a:solidFill>
              </a:rPr>
              <a:t>Case Study: Targeted attacks on Critical National Infrastructure and Associated Risks</a:t>
            </a:r>
          </a:p>
        </p:txBody>
      </p:sp>
      <p:sp>
        <p:nvSpPr>
          <p:cNvPr id="7" name="Title 1">
            <a:extLst>
              <a:ext uri="{FF2B5EF4-FFF2-40B4-BE49-F238E27FC236}">
                <a16:creationId xmlns:a16="http://schemas.microsoft.com/office/drawing/2014/main" id="{F950505E-02CF-4A96-9159-8F511A36F9E3}"/>
              </a:ext>
            </a:extLst>
          </p:cNvPr>
          <p:cNvSpPr txBox="1">
            <a:spLocks/>
          </p:cNvSpPr>
          <p:nvPr/>
        </p:nvSpPr>
        <p:spPr>
          <a:xfrm>
            <a:off x="532144" y="3567660"/>
            <a:ext cx="10515600" cy="2485781"/>
          </a:xfrm>
          <a:prstGeom prst="rect">
            <a:avLst/>
          </a:prstGeom>
        </p:spPr>
        <p:txBody>
          <a:bodyPr vert="horz" lIns="91440" tIns="45720" rIns="91440" bIns="45720" rtlCol="0" anchor="ctr" anchorCtr="0">
            <a:normAutofit fontScale="62500" lnSpcReduction="200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en-US" sz="4800" dirty="0">
                <a:solidFill>
                  <a:schemeClr val="bg1"/>
                </a:solidFill>
              </a:rPr>
              <a:t>By</a:t>
            </a:r>
          </a:p>
          <a:p>
            <a:pPr algn="ctr"/>
            <a:br>
              <a:rPr lang="en-US" sz="4800" dirty="0">
                <a:solidFill>
                  <a:schemeClr val="bg1"/>
                </a:solidFill>
              </a:rPr>
            </a:br>
            <a:r>
              <a:rPr lang="en-US" sz="4800" dirty="0">
                <a:solidFill>
                  <a:schemeClr val="bg1"/>
                </a:solidFill>
              </a:rPr>
              <a:t> </a:t>
            </a:r>
            <a:r>
              <a:rPr lang="en-GB" sz="4800" b="1" dirty="0">
                <a:solidFill>
                  <a:srgbClr val="000000"/>
                </a:solidFill>
                <a:effectLst/>
                <a:latin typeface="Arial" panose="020B0604020202020204" pitchFamily="34" charset="0"/>
                <a:ea typeface="Calibri" panose="020F0502020204030204" pitchFamily="34" charset="0"/>
              </a:rPr>
              <a:t>Jones Tobi </a:t>
            </a:r>
            <a:r>
              <a:rPr lang="en-GB" sz="4800" b="1" dirty="0" err="1">
                <a:solidFill>
                  <a:srgbClr val="000000"/>
                </a:solidFill>
                <a:effectLst/>
                <a:latin typeface="Arial" panose="020B0604020202020204" pitchFamily="34" charset="0"/>
                <a:ea typeface="Calibri" panose="020F0502020204030204" pitchFamily="34" charset="0"/>
              </a:rPr>
              <a:t>Ogidiagba</a:t>
            </a:r>
            <a:endParaRPr lang="en-GB" sz="4800" b="1" dirty="0">
              <a:solidFill>
                <a:srgbClr val="000000"/>
              </a:solidFill>
              <a:effectLst/>
              <a:latin typeface="Arial" panose="020B0604020202020204" pitchFamily="34" charset="0"/>
              <a:ea typeface="Calibri" panose="020F0502020204030204" pitchFamily="34" charset="0"/>
            </a:endParaRPr>
          </a:p>
          <a:p>
            <a:pPr algn="ctr"/>
            <a:r>
              <a:rPr lang="en-GB" sz="4800" b="1" dirty="0">
                <a:solidFill>
                  <a:srgbClr val="000000"/>
                </a:solidFill>
                <a:effectLst/>
                <a:latin typeface="Arial" panose="020B0604020202020204" pitchFamily="34" charset="0"/>
                <a:ea typeface="Calibri" panose="020F0502020204030204" pitchFamily="34" charset="0"/>
              </a:rPr>
              <a:t>Student ID: 2056237</a:t>
            </a:r>
          </a:p>
          <a:p>
            <a:pPr algn="ctr"/>
            <a:endParaRPr lang="en-GB" sz="4800" dirty="0">
              <a:solidFill>
                <a:srgbClr val="000000"/>
              </a:solidFill>
              <a:effectLst/>
              <a:latin typeface="Times New Roman" panose="02020603050405020304" pitchFamily="18" charset="0"/>
              <a:ea typeface="Calibri" panose="020F0502020204030204" pitchFamily="34" charset="0"/>
            </a:endParaRPr>
          </a:p>
          <a:p>
            <a:pPr algn="ctr"/>
            <a:r>
              <a:rPr lang="en-GB" sz="4800" dirty="0">
                <a:solidFill>
                  <a:srgbClr val="000000"/>
                </a:solidFill>
                <a:effectLst/>
                <a:latin typeface="Times New Roman" panose="02020603050405020304" pitchFamily="18" charset="0"/>
                <a:ea typeface="Calibri" panose="020F0502020204030204" pitchFamily="34" charset="0"/>
              </a:rPr>
              <a:t>January, 2022</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20064"/>
            <a:ext cx="6877119" cy="640080"/>
          </a:xfrm>
        </p:spPr>
        <p:txBody>
          <a:bodyPr/>
          <a:lstStyle/>
          <a:p>
            <a:r>
              <a:rPr lang="en-US" dirty="0">
                <a:latin typeface="Segoe UI Light" panose="020B0502040204020203" pitchFamily="34" charset="0"/>
                <a:cs typeface="Segoe UI Light" panose="020B0502040204020203" pitchFamily="34" charset="0"/>
              </a:rPr>
              <a:t>Mitigation plans cont.</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392790"/>
            <a:ext cx="4595257" cy="39868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q"/>
              <a:defRPr/>
            </a:pPr>
            <a:r>
              <a:rPr lang="en-US" sz="2000" dirty="0">
                <a:solidFill>
                  <a:prstClr val="black">
                    <a:lumMod val="75000"/>
                    <a:lumOff val="25000"/>
                  </a:prstClr>
                </a:solidFill>
                <a:latin typeface="Arial" panose="020B0604020202020204" pitchFamily="34" charset="0"/>
                <a:cs typeface="Arial" panose="020B0604020202020204" pitchFamily="34" charset="0"/>
              </a:rPr>
              <a:t> Processes</a:t>
            </a:r>
            <a:endParaRPr lang="en-US" sz="2000" dirty="0">
              <a:solidFill>
                <a:prstClr val="black">
                  <a:lumMod val="75000"/>
                  <a:lumOff val="25000"/>
                </a:prstClr>
              </a:solidFill>
              <a:cs typeface="Segoe UI"/>
            </a:endParaRPr>
          </a:p>
        </p:txBody>
      </p:sp>
      <p:sp>
        <p:nvSpPr>
          <p:cNvPr id="36" name="Content Placeholder 17"/>
          <p:cNvSpPr txBox="1">
            <a:spLocks/>
          </p:cNvSpPr>
          <p:nvPr/>
        </p:nvSpPr>
        <p:spPr>
          <a:xfrm>
            <a:off x="1056513" y="1791479"/>
            <a:ext cx="8964565" cy="5066522"/>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07000"/>
              </a:lnSpc>
              <a:buFont typeface="Arial" panose="020B0604020202020204" pitchFamily="34" charset="0"/>
              <a:buChar char="-"/>
            </a:pPr>
            <a:r>
              <a:rPr lang="en-GB" sz="2400" dirty="0">
                <a:effectLst/>
                <a:latin typeface="Arial" panose="020B0604020202020204" pitchFamily="34" charset="0"/>
                <a:ea typeface="Calibri" panose="020F0502020204030204" pitchFamily="34" charset="0"/>
                <a:cs typeface="Times New Roman" panose="02020603050405020304" pitchFamily="18" charset="0"/>
              </a:rPr>
              <a:t>Vetting staffs to mitigate insider attacks.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400" dirty="0">
                <a:effectLst/>
                <a:latin typeface="Arial" panose="020B0604020202020204" pitchFamily="34" charset="0"/>
                <a:ea typeface="Calibri" panose="020F0502020204030204" pitchFamily="34" charset="0"/>
                <a:cs typeface="Times New Roman" panose="02020603050405020304" pitchFamily="18" charset="0"/>
              </a:rPr>
              <a:t>Incident response for ICS should be implemented.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400" dirty="0">
                <a:effectLst/>
                <a:latin typeface="Arial" panose="020B0604020202020204" pitchFamily="34" charset="0"/>
                <a:ea typeface="Calibri" panose="020F0502020204030204" pitchFamily="34" charset="0"/>
                <a:cs typeface="Times New Roman" panose="02020603050405020304" pitchFamily="18" charset="0"/>
              </a:rPr>
              <a:t>There should be a disaster recovery and continuity plan in place.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400" dirty="0">
                <a:effectLst/>
                <a:latin typeface="Arial" panose="020B0604020202020204" pitchFamily="34" charset="0"/>
                <a:ea typeface="Calibri" panose="020F0502020204030204" pitchFamily="34" charset="0"/>
                <a:cs typeface="Times New Roman" panose="02020603050405020304" pitchFamily="18" charset="0"/>
              </a:rPr>
              <a:t>Data historian should be situated within DMZ, and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400" dirty="0">
                <a:effectLst/>
                <a:latin typeface="Arial" panose="020B0604020202020204" pitchFamily="34" charset="0"/>
                <a:ea typeface="Calibri" panose="020F0502020204030204" pitchFamily="34" charset="0"/>
                <a:cs typeface="Times New Roman" panose="02020603050405020304" pitchFamily="18" charset="0"/>
              </a:rPr>
              <a:t>Environmental-based control systems should be implemented.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400" dirty="0">
                <a:effectLst/>
                <a:latin typeface="Arial" panose="020B0604020202020204" pitchFamily="34" charset="0"/>
                <a:ea typeface="Calibri" panose="020F0502020204030204" pitchFamily="34" charset="0"/>
                <a:cs typeface="Times New Roman" panose="02020603050405020304" pitchFamily="18" charset="0"/>
              </a:rPr>
              <a:t>Routine software patches should be carried out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400" dirty="0">
                <a:effectLst/>
                <a:latin typeface="Arial" panose="020B0604020202020204" pitchFamily="34" charset="0"/>
                <a:ea typeface="Calibri" panose="020F0502020204030204" pitchFamily="34" charset="0"/>
                <a:cs typeface="Times New Roman" panose="02020603050405020304" pitchFamily="18" charset="0"/>
              </a:rPr>
              <a:t>Defence in diversity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n-GB" sz="2400" dirty="0">
                <a:effectLst/>
                <a:latin typeface="Arial" panose="020B0604020202020204" pitchFamily="34" charset="0"/>
                <a:ea typeface="Calibri" panose="020F0502020204030204" pitchFamily="34" charset="0"/>
                <a:cs typeface="Times New Roman" panose="02020603050405020304" pitchFamily="18" charset="0"/>
              </a:rPr>
              <a:t>Use of antimalware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2000"/>
              </a:spcAft>
              <a:defRPr/>
            </a:pPr>
            <a:endParaRPr lang="en-US" sz="1800" dirty="0">
              <a:solidFill>
                <a:prstClr val="black">
                  <a:lumMod val="75000"/>
                  <a:lumOff val="25000"/>
                </a:prstClr>
              </a:solidFill>
              <a:latin typeface="Arial" panose="020B0604020202020204" pitchFamily="34" charset="0"/>
              <a:cs typeface="Arial" panose="020B0604020202020204" pitchFamily="34" charset="0"/>
            </a:endParaRPr>
          </a:p>
          <a:p>
            <a:pPr>
              <a:spcAft>
                <a:spcPts val="2000"/>
              </a:spcAft>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spcAft>
                <a:spcPts val="2000"/>
              </a:spcAft>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847140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Legal and Ethical Consideration</a:t>
            </a:r>
          </a:p>
        </p:txBody>
      </p:sp>
      <p:sp>
        <p:nvSpPr>
          <p:cNvPr id="40" name="Content Placeholder 17"/>
          <p:cNvSpPr txBox="1">
            <a:spLocks/>
          </p:cNvSpPr>
          <p:nvPr/>
        </p:nvSpPr>
        <p:spPr>
          <a:xfrm>
            <a:off x="821094" y="1483567"/>
            <a:ext cx="6223518" cy="42575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28" name="TextBox 27">
            <a:extLst>
              <a:ext uri="{FF2B5EF4-FFF2-40B4-BE49-F238E27FC236}">
                <a16:creationId xmlns:a16="http://schemas.microsoft.com/office/drawing/2014/main" id="{8D78A2F0-99C5-45A7-BA2B-8460F65A0EA8}"/>
              </a:ext>
            </a:extLst>
          </p:cNvPr>
          <p:cNvSpPr txBox="1"/>
          <p:nvPr/>
        </p:nvSpPr>
        <p:spPr>
          <a:xfrm>
            <a:off x="1306286" y="2551837"/>
            <a:ext cx="7840046" cy="2677656"/>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As ICSs are susceptible to attacks and are very important national asset, there are various regulations in place by different nations in order to avoid these catastrophic attacks. It is ensured that these regulations are considered in suggesting mitigating solutions. Regulations such as NIS Directives  and Passport to Good Security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63355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Conclusions</a:t>
            </a:r>
          </a:p>
        </p:txBody>
      </p:sp>
      <p:sp>
        <p:nvSpPr>
          <p:cNvPr id="40" name="Content Placeholder 17"/>
          <p:cNvSpPr txBox="1">
            <a:spLocks/>
          </p:cNvSpPr>
          <p:nvPr/>
        </p:nvSpPr>
        <p:spPr>
          <a:xfrm>
            <a:off x="821094" y="1483567"/>
            <a:ext cx="6223518" cy="42575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28" name="TextBox 27">
            <a:extLst>
              <a:ext uri="{FF2B5EF4-FFF2-40B4-BE49-F238E27FC236}">
                <a16:creationId xmlns:a16="http://schemas.microsoft.com/office/drawing/2014/main" id="{8D78A2F0-99C5-45A7-BA2B-8460F65A0EA8}"/>
              </a:ext>
            </a:extLst>
          </p:cNvPr>
          <p:cNvSpPr txBox="1"/>
          <p:nvPr/>
        </p:nvSpPr>
        <p:spPr>
          <a:xfrm>
            <a:off x="1306286" y="2551837"/>
            <a:ext cx="7840046" cy="3233834"/>
          </a:xfrm>
          <a:prstGeom prst="rect">
            <a:avLst/>
          </a:prstGeom>
          <a:noFill/>
        </p:spPr>
        <p:txBody>
          <a:bodyPr wrap="square">
            <a:spAutoFit/>
          </a:bodyPr>
          <a:lstStyle/>
          <a:p>
            <a:pPr algn="just">
              <a:lnSpc>
                <a:spcPct val="107000"/>
              </a:lnSpc>
              <a:spcAft>
                <a:spcPts val="800"/>
              </a:spcAft>
            </a:pPr>
            <a:r>
              <a:rPr lang="en-GB" sz="2400" dirty="0">
                <a:effectLst/>
                <a:latin typeface="Arial" panose="020B0604020202020204" pitchFamily="34" charset="0"/>
                <a:ea typeface="Calibri" panose="020F0502020204030204" pitchFamily="34" charset="0"/>
                <a:cs typeface="Times New Roman" panose="02020603050405020304" pitchFamily="18" charset="0"/>
              </a:rPr>
              <a:t>This report presented an overview and security analysis of national critical infrastructures. The case study was based on a converged IT and ICS environment. Microsoft threat modelling tool was used based on STRIDE methodology to analyse the system. The highlighted threats alongside suggestions for the mitigations were based on the data flow diagram derived from the case study.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28154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52699"/>
            <a:ext cx="470557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800" b="0" i="0" u="none" strike="noStrike" baseline="0" dirty="0">
                <a:solidFill>
                  <a:srgbClr val="000000"/>
                </a:solidFill>
                <a:latin typeface="Segoe UI" panose="020B0502040204020203" pitchFamily="34" charset="0"/>
                <a:cs typeface="Segoe UI" panose="020B0502040204020203" pitchFamily="34" charset="0"/>
              </a:rPr>
              <a:t>The case study refers to the </a:t>
            </a:r>
            <a:r>
              <a:rPr lang="en-US" sz="1800" b="0" i="0" u="none" strike="noStrike" baseline="0" dirty="0">
                <a:solidFill>
                  <a:srgbClr val="000000"/>
                </a:solidFill>
                <a:latin typeface="Times New Roman" panose="02020603050405020304" pitchFamily="18" charset="0"/>
              </a:rPr>
              <a:t>impact of targeted cyber-attacks and associated threats and vulnerabilities in Critical National Infrastructure (CNI)</a:t>
            </a:r>
          </a:p>
          <a:p>
            <a:pPr>
              <a:spcAft>
                <a:spcPts val="600"/>
              </a:spcAft>
              <a:defRPr/>
            </a:pPr>
            <a:r>
              <a:rPr lang="en-GB" sz="1800" dirty="0">
                <a:effectLst/>
                <a:latin typeface="Arial" panose="020B0604020202020204" pitchFamily="34" charset="0"/>
                <a:ea typeface="Calibri" panose="020F0502020204030204" pitchFamily="34" charset="0"/>
              </a:rPr>
              <a:t>It considers an example case study of converged integrated IT and industrial control systems (ICS). </a:t>
            </a:r>
            <a:endParaRPr lang="en-US" sz="1800" dirty="0">
              <a:solidFill>
                <a:srgbClr val="000000"/>
              </a:solidFill>
              <a:effectLst/>
              <a:latin typeface="Times New Roman" panose="02020603050405020304" pitchFamily="18" charset="0"/>
              <a:ea typeface="Calibri" panose="020F0502020204030204" pitchFamily="34" charset="0"/>
            </a:endParaRPr>
          </a:p>
          <a:p>
            <a:pPr>
              <a:spcAft>
                <a:spcPts val="600"/>
              </a:spcAft>
              <a:defRPr/>
            </a:pPr>
            <a:r>
              <a:rPr lang="en-GB" sz="1800" dirty="0">
                <a:effectLst/>
                <a:latin typeface="Arial" panose="020B0604020202020204" pitchFamily="34" charset="0"/>
                <a:ea typeface="Calibri" panose="020F0502020204030204" pitchFamily="34" charset="0"/>
              </a:rPr>
              <a:t>ICS include supervisory control and data acquisition (SCADA) systems</a:t>
            </a:r>
            <a:r>
              <a:rPr lang="en-US" sz="1800" b="0" i="0" u="none" strike="noStrike" baseline="0" dirty="0">
                <a:solidFill>
                  <a:srgbClr val="000000"/>
                </a:solidFill>
                <a:latin typeface="Times New Roman" panose="02020603050405020304" pitchFamily="18" charset="0"/>
              </a:rPr>
              <a:t> </a:t>
            </a:r>
          </a:p>
          <a:p>
            <a:pPr>
              <a:spcAft>
                <a:spcPts val="600"/>
              </a:spcAft>
              <a:defRPr/>
            </a:pPr>
            <a:r>
              <a:rPr lang="en-GB" sz="1800" dirty="0">
                <a:effectLst/>
                <a:latin typeface="Arial" panose="020B0604020202020204" pitchFamily="34" charset="0"/>
                <a:ea typeface="Calibri" panose="020F0502020204030204" pitchFamily="34" charset="0"/>
              </a:rPr>
              <a:t>Microsoft threat modelling technique is employed to model the threats in this case study</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pic>
        <p:nvPicPr>
          <p:cNvPr id="3" name="Picture 2">
            <a:extLst>
              <a:ext uri="{FF2B5EF4-FFF2-40B4-BE49-F238E27FC236}">
                <a16:creationId xmlns:a16="http://schemas.microsoft.com/office/drawing/2014/main" id="{6E456799-00AD-498F-818B-B4B66FF9F0E0}"/>
              </a:ext>
            </a:extLst>
          </p:cNvPr>
          <p:cNvPicPr>
            <a:picLocks noChangeAspect="1"/>
          </p:cNvPicPr>
          <p:nvPr/>
        </p:nvPicPr>
        <p:blipFill>
          <a:blip r:embed="rId3"/>
          <a:stretch>
            <a:fillRect/>
          </a:stretch>
        </p:blipFill>
        <p:spPr>
          <a:xfrm>
            <a:off x="5393094" y="1385112"/>
            <a:ext cx="5950258" cy="443718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Trust Domains</a:t>
            </a:r>
          </a:p>
        </p:txBody>
      </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prstClr val="black">
                    <a:lumMod val="75000"/>
                    <a:lumOff val="25000"/>
                  </a:prstClr>
                </a:solidFill>
                <a:latin typeface="Arial" panose="020B0604020202020204" pitchFamily="34" charset="0"/>
                <a:cs typeface="Arial" panose="020B0604020202020204" pitchFamily="34" charset="0"/>
              </a:rPr>
              <a:t>Three Trust Domains selected are:</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800" dirty="0">
                <a:solidFill>
                  <a:prstClr val="black">
                    <a:lumMod val="75000"/>
                    <a:lumOff val="25000"/>
                  </a:prstClr>
                </a:solidFill>
                <a:latin typeface="Arial" panose="020B0604020202020204" pitchFamily="34" charset="0"/>
                <a:cs typeface="Arial" panose="020B0604020202020204" pitchFamily="34" charset="0"/>
              </a:rPr>
              <a:t>Corporate Trust Domain</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800" dirty="0">
                <a:solidFill>
                  <a:prstClr val="black">
                    <a:lumMod val="75000"/>
                    <a:lumOff val="25000"/>
                  </a:prstClr>
                </a:solidFill>
                <a:latin typeface="Arial" panose="020B0604020202020204" pitchFamily="34" charset="0"/>
                <a:cs typeface="Arial" panose="020B0604020202020204" pitchFamily="34" charset="0"/>
              </a:rPr>
              <a:t>Control System Trust Domain</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800" dirty="0">
                <a:solidFill>
                  <a:prstClr val="black">
                    <a:lumMod val="75000"/>
                    <a:lumOff val="25000"/>
                  </a:prstClr>
                </a:solidFill>
                <a:latin typeface="Arial" panose="020B0604020202020204" pitchFamily="34" charset="0"/>
                <a:cs typeface="Arial" panose="020B0604020202020204" pitchFamily="34" charset="0"/>
              </a:rPr>
              <a:t>Instrument/Devices Trust Domain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Corporate Trust Domain DFD Modelling</a:t>
            </a:r>
          </a:p>
        </p:txBody>
      </p:sp>
      <p:pic>
        <p:nvPicPr>
          <p:cNvPr id="26" name="Picture 25">
            <a:extLst>
              <a:ext uri="{FF2B5EF4-FFF2-40B4-BE49-F238E27FC236}">
                <a16:creationId xmlns:a16="http://schemas.microsoft.com/office/drawing/2014/main" id="{6CBDB6A0-83C9-411A-A7ED-7C0441C3BF48}"/>
              </a:ext>
            </a:extLst>
          </p:cNvPr>
          <p:cNvPicPr>
            <a:picLocks noChangeAspect="1"/>
          </p:cNvPicPr>
          <p:nvPr/>
        </p:nvPicPr>
        <p:blipFill>
          <a:blip r:embed="rId2"/>
          <a:stretch>
            <a:fillRect/>
          </a:stretch>
        </p:blipFill>
        <p:spPr>
          <a:xfrm>
            <a:off x="1474237" y="1511559"/>
            <a:ext cx="8378890" cy="4404049"/>
          </a:xfrm>
          <a:prstGeom prst="rect">
            <a:avLst/>
          </a:prstGeom>
        </p:spPr>
      </p:pic>
    </p:spTree>
    <p:extLst>
      <p:ext uri="{BB962C8B-B14F-4D97-AF65-F5344CB8AC3E}">
        <p14:creationId xmlns:p14="http://schemas.microsoft.com/office/powerpoint/2010/main" val="41257162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Control system Trust Domain DFD Modelling</a:t>
            </a:r>
          </a:p>
        </p:txBody>
      </p:sp>
      <p:pic>
        <p:nvPicPr>
          <p:cNvPr id="5" name="Picture 4">
            <a:extLst>
              <a:ext uri="{FF2B5EF4-FFF2-40B4-BE49-F238E27FC236}">
                <a16:creationId xmlns:a16="http://schemas.microsoft.com/office/drawing/2014/main" id="{217C2BF4-4062-44C6-B0D2-9F2F95138DA6}"/>
              </a:ext>
            </a:extLst>
          </p:cNvPr>
          <p:cNvPicPr>
            <a:picLocks noChangeAspect="1"/>
          </p:cNvPicPr>
          <p:nvPr/>
        </p:nvPicPr>
        <p:blipFill>
          <a:blip r:embed="rId2"/>
          <a:stretch>
            <a:fillRect/>
          </a:stretch>
        </p:blipFill>
        <p:spPr>
          <a:xfrm>
            <a:off x="1604865" y="1427584"/>
            <a:ext cx="9032033" cy="4301412"/>
          </a:xfrm>
          <a:prstGeom prst="rect">
            <a:avLst/>
          </a:prstGeom>
        </p:spPr>
      </p:pic>
    </p:spTree>
    <p:extLst>
      <p:ext uri="{BB962C8B-B14F-4D97-AF65-F5344CB8AC3E}">
        <p14:creationId xmlns:p14="http://schemas.microsoft.com/office/powerpoint/2010/main" val="17356656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latin typeface="Segoe UI Light" panose="020B0502040204020203" pitchFamily="34" charset="0"/>
                <a:cs typeface="Segoe UI Light" panose="020B0502040204020203" pitchFamily="34" charset="0"/>
              </a:rPr>
              <a:t>Instrument/Devices Trust Domain DFD Modelling</a:t>
            </a:r>
          </a:p>
        </p:txBody>
      </p:sp>
      <p:pic>
        <p:nvPicPr>
          <p:cNvPr id="6" name="Picture 5">
            <a:extLst>
              <a:ext uri="{FF2B5EF4-FFF2-40B4-BE49-F238E27FC236}">
                <a16:creationId xmlns:a16="http://schemas.microsoft.com/office/drawing/2014/main" id="{FCDD8809-34A1-4132-87AC-033DA3948AA8}"/>
              </a:ext>
            </a:extLst>
          </p:cNvPr>
          <p:cNvPicPr>
            <a:picLocks noChangeAspect="1"/>
          </p:cNvPicPr>
          <p:nvPr/>
        </p:nvPicPr>
        <p:blipFill>
          <a:blip r:embed="rId2"/>
          <a:stretch>
            <a:fillRect/>
          </a:stretch>
        </p:blipFill>
        <p:spPr>
          <a:xfrm>
            <a:off x="1101012" y="1464905"/>
            <a:ext cx="9787812" cy="4245429"/>
          </a:xfrm>
          <a:prstGeom prst="rect">
            <a:avLst/>
          </a:prstGeom>
        </p:spPr>
      </p:pic>
    </p:spTree>
    <p:extLst>
      <p:ext uri="{BB962C8B-B14F-4D97-AF65-F5344CB8AC3E}">
        <p14:creationId xmlns:p14="http://schemas.microsoft.com/office/powerpoint/2010/main" val="352913885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Threat Identification </a:t>
            </a:r>
          </a:p>
        </p:txBody>
      </p:sp>
      <p:pic>
        <p:nvPicPr>
          <p:cNvPr id="5" name="Picture 4">
            <a:extLst>
              <a:ext uri="{FF2B5EF4-FFF2-40B4-BE49-F238E27FC236}">
                <a16:creationId xmlns:a16="http://schemas.microsoft.com/office/drawing/2014/main" id="{AC6A2D10-1F35-4719-BCC2-361EA744E95F}"/>
              </a:ext>
            </a:extLst>
          </p:cNvPr>
          <p:cNvPicPr>
            <a:picLocks noChangeAspect="1"/>
          </p:cNvPicPr>
          <p:nvPr/>
        </p:nvPicPr>
        <p:blipFill>
          <a:blip r:embed="rId2"/>
          <a:stretch>
            <a:fillRect/>
          </a:stretch>
        </p:blipFill>
        <p:spPr>
          <a:xfrm>
            <a:off x="1418252" y="1464906"/>
            <a:ext cx="9162661" cy="4693298"/>
          </a:xfrm>
          <a:prstGeom prst="rect">
            <a:avLst/>
          </a:prstGeom>
        </p:spPr>
      </p:pic>
    </p:spTree>
    <p:extLst>
      <p:ext uri="{BB962C8B-B14F-4D97-AF65-F5344CB8AC3E}">
        <p14:creationId xmlns:p14="http://schemas.microsoft.com/office/powerpoint/2010/main" val="7789069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Threats Identification continue</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958189"/>
            <a:ext cx="4595257" cy="5965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q"/>
              <a:defRPr/>
            </a:pPr>
            <a:r>
              <a:rPr lang="en-US" sz="2000" dirty="0">
                <a:solidFill>
                  <a:prstClr val="black">
                    <a:lumMod val="75000"/>
                    <a:lumOff val="25000"/>
                  </a:prstClr>
                </a:solidFill>
                <a:latin typeface="Arial" panose="020B0604020202020204" pitchFamily="34" charset="0"/>
                <a:cs typeface="Arial" panose="020B0604020202020204" pitchFamily="34" charset="0"/>
              </a:rPr>
              <a:t>STRIDE used to classify threats in each Trust Domain according to the following</a:t>
            </a:r>
            <a:r>
              <a:rPr lang="en-US" sz="2000" dirty="0">
                <a:solidFill>
                  <a:prstClr val="black">
                    <a:lumMod val="75000"/>
                    <a:lumOff val="25000"/>
                  </a:prstClr>
                </a:solidFill>
                <a:cs typeface="Segoe UI"/>
              </a:rPr>
              <a:t>.</a:t>
            </a:r>
          </a:p>
        </p:txBody>
      </p:sp>
      <p:sp>
        <p:nvSpPr>
          <p:cNvPr id="36" name="Content Placeholder 17"/>
          <p:cNvSpPr txBox="1">
            <a:spLocks/>
          </p:cNvSpPr>
          <p:nvPr/>
        </p:nvSpPr>
        <p:spPr>
          <a:xfrm>
            <a:off x="1056513" y="2844450"/>
            <a:ext cx="5866801" cy="37056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defRPr/>
            </a:pPr>
            <a:r>
              <a:rPr lang="en-US" sz="1800" dirty="0">
                <a:solidFill>
                  <a:prstClr val="black">
                    <a:lumMod val="75000"/>
                    <a:lumOff val="25000"/>
                  </a:prstClr>
                </a:solidFill>
                <a:latin typeface="Arial" panose="020B0604020202020204" pitchFamily="34" charset="0"/>
                <a:cs typeface="Arial" panose="020B0604020202020204" pitchFamily="34" charset="0"/>
              </a:rPr>
              <a:t>Spoofing</a:t>
            </a:r>
          </a:p>
          <a:p>
            <a:pPr>
              <a:spcAft>
                <a:spcPts val="2000"/>
              </a:spcAft>
              <a:defRPr/>
            </a:pPr>
            <a:r>
              <a:rPr lang="en-US" sz="1800" dirty="0">
                <a:solidFill>
                  <a:prstClr val="black">
                    <a:lumMod val="75000"/>
                    <a:lumOff val="25000"/>
                  </a:prstClr>
                </a:solidFill>
                <a:latin typeface="Arial" panose="020B0604020202020204" pitchFamily="34" charset="0"/>
                <a:cs typeface="Arial" panose="020B0604020202020204" pitchFamily="34" charset="0"/>
              </a:rPr>
              <a:t>Tampering</a:t>
            </a:r>
          </a:p>
          <a:p>
            <a:pPr>
              <a:spcAft>
                <a:spcPts val="2000"/>
              </a:spcAft>
              <a:defRPr/>
            </a:pPr>
            <a:r>
              <a:rPr lang="en-US" sz="1800" dirty="0">
                <a:solidFill>
                  <a:prstClr val="black">
                    <a:lumMod val="75000"/>
                    <a:lumOff val="25000"/>
                  </a:prstClr>
                </a:solidFill>
                <a:latin typeface="Arial" panose="020B0604020202020204" pitchFamily="34" charset="0"/>
                <a:cs typeface="Arial" panose="020B0604020202020204" pitchFamily="34" charset="0"/>
              </a:rPr>
              <a:t>Repudiation</a:t>
            </a:r>
          </a:p>
          <a:p>
            <a:pPr>
              <a:spcAft>
                <a:spcPts val="2000"/>
              </a:spcAft>
              <a:defRPr/>
            </a:pPr>
            <a:r>
              <a:rPr lang="en-US" sz="1800" dirty="0">
                <a:solidFill>
                  <a:prstClr val="black">
                    <a:lumMod val="75000"/>
                    <a:lumOff val="25000"/>
                  </a:prstClr>
                </a:solidFill>
                <a:latin typeface="Arial" panose="020B0604020202020204" pitchFamily="34" charset="0"/>
                <a:cs typeface="Arial" panose="020B0604020202020204" pitchFamily="34" charset="0"/>
              </a:rPr>
              <a:t>Information Disclosure</a:t>
            </a:r>
          </a:p>
          <a:p>
            <a:pPr>
              <a:spcAft>
                <a:spcPts val="2000"/>
              </a:spcAft>
              <a:defRPr/>
            </a:pPr>
            <a:r>
              <a:rPr lang="en-US" sz="1800" dirty="0">
                <a:solidFill>
                  <a:prstClr val="black">
                    <a:lumMod val="75000"/>
                    <a:lumOff val="25000"/>
                  </a:prstClr>
                </a:solidFill>
                <a:latin typeface="Arial" panose="020B0604020202020204" pitchFamily="34" charset="0"/>
                <a:cs typeface="Arial" panose="020B0604020202020204" pitchFamily="34" charset="0"/>
              </a:rPr>
              <a:t>Denial of Service</a:t>
            </a:r>
          </a:p>
          <a:p>
            <a:pPr>
              <a:spcAft>
                <a:spcPts val="2000"/>
              </a:spcAft>
              <a:defRPr/>
            </a:pPr>
            <a:r>
              <a:rPr lang="en-US" sz="1800" dirty="0">
                <a:solidFill>
                  <a:prstClr val="black">
                    <a:lumMod val="75000"/>
                    <a:lumOff val="25000"/>
                  </a:prstClr>
                </a:solidFill>
                <a:latin typeface="Arial" panose="020B0604020202020204" pitchFamily="34" charset="0"/>
                <a:cs typeface="Arial" panose="020B0604020202020204" pitchFamily="34" charset="0"/>
              </a:rPr>
              <a:t>Elevation of Privilege</a:t>
            </a:r>
          </a:p>
          <a:p>
            <a:pPr>
              <a:spcAft>
                <a:spcPts val="2000"/>
              </a:spcAft>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spcAft>
                <a:spcPts val="2000"/>
              </a:spcAft>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8097573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Mitigation plans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392790"/>
            <a:ext cx="4595257" cy="39868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q"/>
              <a:defRPr/>
            </a:pPr>
            <a:r>
              <a:rPr lang="en-US" sz="2000" dirty="0">
                <a:solidFill>
                  <a:prstClr val="black">
                    <a:lumMod val="75000"/>
                    <a:lumOff val="25000"/>
                  </a:prstClr>
                </a:solidFill>
                <a:latin typeface="Arial" panose="020B0604020202020204" pitchFamily="34" charset="0"/>
                <a:cs typeface="Arial" panose="020B0604020202020204" pitchFamily="34" charset="0"/>
              </a:rPr>
              <a:t>Network</a:t>
            </a:r>
            <a:endParaRPr lang="en-US" sz="2000" dirty="0">
              <a:solidFill>
                <a:prstClr val="black">
                  <a:lumMod val="75000"/>
                  <a:lumOff val="25000"/>
                </a:prstClr>
              </a:solidFill>
              <a:cs typeface="Segoe UI"/>
            </a:endParaRPr>
          </a:p>
        </p:txBody>
      </p:sp>
      <p:sp>
        <p:nvSpPr>
          <p:cNvPr id="36" name="Content Placeholder 17"/>
          <p:cNvSpPr txBox="1">
            <a:spLocks/>
          </p:cNvSpPr>
          <p:nvPr/>
        </p:nvSpPr>
        <p:spPr>
          <a:xfrm>
            <a:off x="1056513" y="1791478"/>
            <a:ext cx="8964565" cy="516915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07000"/>
              </a:lnSpc>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ICS communication traffic should be encrypted.</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TCP/</a:t>
            </a:r>
            <a:r>
              <a:rPr lang="en-GB" sz="2100" dirty="0" err="1">
                <a:effectLst/>
                <a:latin typeface="Arial" panose="020B0604020202020204" pitchFamily="34" charset="0"/>
                <a:ea typeface="Calibri" panose="020F0502020204030204" pitchFamily="34" charset="0"/>
                <a:cs typeface="Times New Roman" panose="02020603050405020304" pitchFamily="18" charset="0"/>
              </a:rPr>
              <a:t>lP</a:t>
            </a:r>
            <a:r>
              <a:rPr lang="en-GB" sz="2100" dirty="0">
                <a:effectLst/>
                <a:latin typeface="Arial" panose="020B0604020202020204" pitchFamily="34" charset="0"/>
                <a:ea typeface="Calibri" panose="020F0502020204030204" pitchFamily="34" charset="0"/>
                <a:cs typeface="Times New Roman" panose="02020603050405020304" pitchFamily="18" charset="0"/>
              </a:rPr>
              <a:t> traffic within VPN tunnels should also be encrypted.</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Shielded twisted pair cables should be used in sensitive areas.</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Physical security preventing unauthorised access.</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Use role-based logical access control, staff-vetting procedures to minimise insider attacks. </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Non-integrity removable storage media should be discouraged. </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Provide redundant critical network components for fail-over.</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100" dirty="0" err="1">
                <a:effectLst/>
                <a:latin typeface="Arial" panose="020B0604020202020204" pitchFamily="34" charset="0"/>
                <a:ea typeface="Calibri" panose="020F0502020204030204" pitchFamily="34" charset="0"/>
                <a:cs typeface="Times New Roman" panose="02020603050405020304" pitchFamily="18" charset="0"/>
              </a:rPr>
              <a:t>WiFi</a:t>
            </a:r>
            <a:r>
              <a:rPr lang="en-GB" sz="2100" dirty="0">
                <a:effectLst/>
                <a:latin typeface="Arial" panose="020B0604020202020204" pitchFamily="34" charset="0"/>
                <a:ea typeface="Calibri" panose="020F0502020204030204" pitchFamily="34" charset="0"/>
                <a:cs typeface="Times New Roman" panose="02020603050405020304" pitchFamily="18" charset="0"/>
              </a:rPr>
              <a:t> traffic should be securely encrypted and authenticated:</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Use port blocking on network switches.</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Establish DMZ between ICS and corporate network, and</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n-GB" sz="2100" dirty="0">
                <a:effectLst/>
                <a:latin typeface="Arial" panose="020B0604020202020204" pitchFamily="34" charset="0"/>
                <a:ea typeface="Calibri" panose="020F0502020204030204" pitchFamily="34" charset="0"/>
                <a:cs typeface="Times New Roman" panose="02020603050405020304" pitchFamily="18" charset="0"/>
              </a:rPr>
              <a:t>employ honeypots and honeynets.</a:t>
            </a:r>
            <a:endParaRPr lang="en-GB" sz="2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2000"/>
              </a:spcAft>
              <a:defRPr/>
            </a:pPr>
            <a:endParaRPr lang="en-US" sz="1800" dirty="0">
              <a:solidFill>
                <a:prstClr val="black">
                  <a:lumMod val="75000"/>
                  <a:lumOff val="25000"/>
                </a:prstClr>
              </a:solidFill>
              <a:latin typeface="Arial" panose="020B0604020202020204" pitchFamily="34" charset="0"/>
              <a:cs typeface="Arial" panose="020B0604020202020204" pitchFamily="34" charset="0"/>
            </a:endParaRPr>
          </a:p>
          <a:p>
            <a:pPr>
              <a:spcAft>
                <a:spcPts val="2000"/>
              </a:spcAft>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spcAft>
                <a:spcPts val="2000"/>
              </a:spcAft>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712385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{4F5870B2-7701-4C0D-90A8-D6CCB7E0880E}tf10001108_win32</Template>
  <TotalTime>87</TotalTime>
  <Words>449</Words>
  <Application>Microsoft Office PowerPoint</Application>
  <PresentationFormat>Widescreen</PresentationFormat>
  <Paragraphs>63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Segoe UI</vt:lpstr>
      <vt:lpstr>Segoe UI Light</vt:lpstr>
      <vt:lpstr>Segoe UI Semibold</vt:lpstr>
      <vt:lpstr>Times New Roman</vt:lpstr>
      <vt:lpstr>Wingdings</vt:lpstr>
      <vt:lpstr>WelcomeDoc</vt:lpstr>
      <vt:lpstr>Proactive Network Defence 7CS017 Case Study: Targeted attacks on Critical National Infrastructure and Associated Risks</vt:lpstr>
      <vt:lpstr>Introduction</vt:lpstr>
      <vt:lpstr>Trust Domains</vt:lpstr>
      <vt:lpstr>Corporate Trust Domain DFD Modelling</vt:lpstr>
      <vt:lpstr>Control system Trust Domain DFD Modelling</vt:lpstr>
      <vt:lpstr>Instrument/Devices Trust Domain DFD Modelling</vt:lpstr>
      <vt:lpstr>Threat Identification </vt:lpstr>
      <vt:lpstr>Threats Identification continue</vt:lpstr>
      <vt:lpstr>Mitigation plans</vt:lpstr>
      <vt:lpstr>Mitigation plans cont.</vt:lpstr>
      <vt:lpstr>Legal and Ethical Consideration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Proactive Network Defence 7CS017 Case Study: Targeted attacks on Critical National Infrastructure and Associated Risks</dc:title>
  <dc:creator>Aliyu Ahmed</dc:creator>
  <cp:keywords/>
  <cp:lastModifiedBy>Aliyu Ahmed</cp:lastModifiedBy>
  <cp:revision>1</cp:revision>
  <dcterms:created xsi:type="dcterms:W3CDTF">2022-01-11T15:56:56Z</dcterms:created>
  <dcterms:modified xsi:type="dcterms:W3CDTF">2022-01-11T17:24:52Z</dcterms:modified>
  <cp:version/>
</cp:coreProperties>
</file>