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1" r:id="rId5"/>
    <p:sldId id="280" r:id="rId6"/>
    <p:sldId id="302" r:id="rId7"/>
    <p:sldId id="303" r:id="rId8"/>
    <p:sldId id="304" r:id="rId9"/>
    <p:sldId id="290" r:id="rId10"/>
    <p:sldId id="284" r:id="rId11"/>
    <p:sldId id="293" r:id="rId12"/>
    <p:sldId id="294" r:id="rId13"/>
    <p:sldId id="305" r:id="rId14"/>
    <p:sldId id="30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>
      <p:cViewPr varScale="1">
        <p:scale>
          <a:sx n="101" d="100"/>
          <a:sy n="101" d="100"/>
        </p:scale>
        <p:origin x="1619" y="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98121"/>
            <a:ext cx="8321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Unity</a:t>
            </a:r>
            <a:r>
              <a:rPr lang="ko-KR" altLang="en-US" sz="44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로 제작하는 메이플</a:t>
            </a:r>
            <a:r>
              <a:rPr lang="en-US" altLang="ko-KR" sz="44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 </a:t>
            </a:r>
            <a:r>
              <a:rPr lang="ko-KR" altLang="en-US" sz="44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스토리</a:t>
            </a:r>
            <a:endParaRPr lang="en-US" altLang="ko-KR" sz="44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909" y="3991441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2014182030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이상직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19572" y="3595874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각형 10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B825D-1182-4A37-B65C-50E6FACFF06B}"/>
              </a:ext>
            </a:extLst>
          </p:cNvPr>
          <p:cNvSpPr txBox="1"/>
          <p:nvPr/>
        </p:nvSpPr>
        <p:spPr>
          <a:xfrm>
            <a:off x="804909" y="4321353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2015180020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송주용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1340D-4361-42CD-A487-98ED7782585F}"/>
              </a:ext>
            </a:extLst>
          </p:cNvPr>
          <p:cNvSpPr txBox="1"/>
          <p:nvPr/>
        </p:nvSpPr>
        <p:spPr>
          <a:xfrm>
            <a:off x="804909" y="3687767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2013182018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박민욱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16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5681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3.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개발에 필요한 기술</a:t>
            </a:r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,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디자인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BB620-037C-4854-B952-024B6BEA8923}"/>
              </a:ext>
            </a:extLst>
          </p:cNvPr>
          <p:cNvSpPr txBox="1"/>
          <p:nvPr/>
        </p:nvSpPr>
        <p:spPr>
          <a:xfrm>
            <a:off x="719572" y="5554162"/>
            <a:ext cx="75782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0802D-386B-4464-97FA-FCF97144925D}"/>
              </a:ext>
            </a:extLst>
          </p:cNvPr>
          <p:cNvSpPr txBox="1"/>
          <p:nvPr/>
        </p:nvSpPr>
        <p:spPr>
          <a:xfrm>
            <a:off x="1060912" y="2126096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en-US" altLang="ko-KR" dirty="0"/>
              <a:t>’Input</a:t>
            </a:r>
            <a:r>
              <a:rPr lang="ko-KR" altLang="en-US" dirty="0"/>
              <a:t> </a:t>
            </a:r>
            <a:r>
              <a:rPr lang="en-US" altLang="ko-KR" dirty="0"/>
              <a:t>System’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생동감 있는 </a:t>
            </a:r>
            <a:r>
              <a:rPr lang="en-US" altLang="ko-KR" dirty="0"/>
              <a:t>UI </a:t>
            </a:r>
            <a:r>
              <a:rPr lang="ko-KR" altLang="en-US" dirty="0"/>
              <a:t>로 실제 메이플 스토리와 같은 느낌 구현 </a:t>
            </a:r>
          </a:p>
        </p:txBody>
      </p:sp>
    </p:spTree>
    <p:extLst>
      <p:ext uri="{BB962C8B-B14F-4D97-AF65-F5344CB8AC3E}">
        <p14:creationId xmlns:p14="http://schemas.microsoft.com/office/powerpoint/2010/main" val="24290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4. git</a:t>
            </a: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1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4. git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A7AA4A-CF34-4F3C-9B93-7D525ABE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08825"/>
            <a:ext cx="2895958" cy="1800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BB0CE6-EE80-4553-A611-6BA9F8460DB2}"/>
              </a:ext>
            </a:extLst>
          </p:cNvPr>
          <p:cNvSpPr txBox="1"/>
          <p:nvPr/>
        </p:nvSpPr>
        <p:spPr>
          <a:xfrm>
            <a:off x="1141528" y="4149080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10~11</a:t>
            </a:r>
            <a:r>
              <a:rPr lang="ko-KR" altLang="en-US" dirty="0"/>
              <a:t>월까지 초반에 집중적으로 개발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취업준비로 인한 개발 진행 미흡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1A367-F5F0-4ABE-8A10-C06999D5AFA1}"/>
              </a:ext>
            </a:extLst>
          </p:cNvPr>
          <p:cNvSpPr txBox="1"/>
          <p:nvPr/>
        </p:nvSpPr>
        <p:spPr>
          <a:xfrm>
            <a:off x="4355976" y="1844825"/>
            <a:ext cx="388843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https://github.com/joo-young-song/UnityMaple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27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146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5.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소감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8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86482" y="6267899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　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248F72-F3C8-47D0-AD08-BD9C9F42F901}"/>
              </a:ext>
            </a:extLst>
          </p:cNvPr>
          <p:cNvSpPr txBox="1"/>
          <p:nvPr/>
        </p:nvSpPr>
        <p:spPr>
          <a:xfrm>
            <a:off x="539552" y="360000"/>
            <a:ext cx="146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바른돋움OTFPro 3" pitchFamily="50" charset="-127"/>
                <a:ea typeface="바른돋움OTFPro 3" pitchFamily="50" charset="-127"/>
              </a:rPr>
              <a:t>5. </a:t>
            </a:r>
            <a:r>
              <a:rPr lang="ko-KR" altLang="en-US" sz="3200" dirty="0">
                <a:latin typeface="바른돋움OTFPro 3" pitchFamily="50" charset="-127"/>
                <a:ea typeface="바른돋움OTFPro 3" pitchFamily="50" charset="-127"/>
              </a:rPr>
              <a:t>소감</a:t>
            </a:r>
            <a:endParaRPr lang="en-US" altLang="ko-KR" sz="3200" dirty="0"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F4516-AC14-49AD-873D-F1F74E337BC7}"/>
              </a:ext>
            </a:extLst>
          </p:cNvPr>
          <p:cNvSpPr txBox="1"/>
          <p:nvPr/>
        </p:nvSpPr>
        <p:spPr>
          <a:xfrm>
            <a:off x="1043608" y="1700808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처음에 야심 차게 기획할 때와는 달리 뒤로 갈수록 의욕부족에 취업준비로 인한 핑계로 작업속도가 매우 더디게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많은 것을 배웠지만 제대로 활용하지 못하여서 너무 아쉽다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대학교에서의 마지막 </a:t>
            </a:r>
            <a:r>
              <a:rPr lang="ko-KR" altLang="en-US" dirty="0" err="1"/>
              <a:t>텀</a:t>
            </a:r>
            <a:r>
              <a:rPr lang="ko-KR" altLang="en-US" dirty="0"/>
              <a:t> 프로젝트 마무리를 미흡하게 하여서 매우 아쉽다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35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9097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203319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1.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소개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&amp;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컨셉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696DC-5496-410D-BB14-A65E99D963EE}"/>
              </a:ext>
            </a:extLst>
          </p:cNvPr>
          <p:cNvSpPr txBox="1"/>
          <p:nvPr/>
        </p:nvSpPr>
        <p:spPr>
          <a:xfrm>
            <a:off x="899592" y="2373898"/>
            <a:ext cx="269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2.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핵심 메커니즘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/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기획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1B62BE-F13D-47B0-AB5B-7587B9B07F73}"/>
              </a:ext>
            </a:extLst>
          </p:cNvPr>
          <p:cNvCxnSpPr>
            <a:cxnSpLocks/>
          </p:cNvCxnSpPr>
          <p:nvPr/>
        </p:nvCxnSpPr>
        <p:spPr>
          <a:xfrm>
            <a:off x="854492" y="1660418"/>
            <a:ext cx="3213452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D2419B-F1EF-4CE5-A379-5A5D2F072DB1}"/>
              </a:ext>
            </a:extLst>
          </p:cNvPr>
          <p:cNvSpPr txBox="1"/>
          <p:nvPr/>
        </p:nvSpPr>
        <p:spPr>
          <a:xfrm>
            <a:off x="899592" y="270687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3. 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개발에 필요한 기술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디자인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5937F-6DC4-4529-89BE-A3D8BB62F3B4}"/>
              </a:ext>
            </a:extLst>
          </p:cNvPr>
          <p:cNvSpPr txBox="1"/>
          <p:nvPr/>
        </p:nvSpPr>
        <p:spPr>
          <a:xfrm>
            <a:off x="907459" y="301507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바른돋움OTFPro 3" pitchFamily="50" charset="-127"/>
                <a:ea typeface="바른돋움OTFPro 3" pitchFamily="50" charset="-127"/>
              </a:rPr>
              <a:t>4.  git</a:t>
            </a:r>
          </a:p>
        </p:txBody>
      </p:sp>
    </p:spTree>
    <p:extLst>
      <p:ext uri="{BB962C8B-B14F-4D97-AF65-F5344CB8AC3E}">
        <p14:creationId xmlns:p14="http://schemas.microsoft.com/office/powerpoint/2010/main" val="264628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소개 </a:t>
            </a:r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&amp;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컨셉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6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36067"/>
            <a:ext cx="9144000" cy="64068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직사각형 3"/>
          <p:cNvSpPr/>
          <p:nvPr/>
        </p:nvSpPr>
        <p:spPr>
          <a:xfrm>
            <a:off x="582167" y="441176"/>
            <a:ext cx="1020857" cy="393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982991" y="471699"/>
            <a:ext cx="361963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소개 </a:t>
            </a:r>
            <a:r>
              <a:rPr lang="en-US" altLang="ko-KR" sz="2400" dirty="0">
                <a:solidFill>
                  <a:schemeClr val="bg1"/>
                </a:solidFill>
              </a:rPr>
              <a:t>&amp;</a:t>
            </a:r>
            <a:r>
              <a:rPr lang="ko-KR" altLang="en-US" sz="2400" dirty="0">
                <a:solidFill>
                  <a:schemeClr val="bg1"/>
                </a:solidFill>
              </a:rPr>
              <a:t>컨셉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3424" y="812047"/>
            <a:ext cx="828675" cy="26475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/>
          <p:cNvSpPr/>
          <p:nvPr/>
        </p:nvSpPr>
        <p:spPr>
          <a:xfrm>
            <a:off x="653424" y="1155379"/>
            <a:ext cx="828675" cy="26475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/>
          <p:cNvSpPr/>
          <p:nvPr/>
        </p:nvSpPr>
        <p:spPr>
          <a:xfrm>
            <a:off x="874842" y="78502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3300"/>
                </a:solidFill>
              </a:rPr>
              <a:t>01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1035E-1E63-4F3E-B727-27B173D1642B}"/>
              </a:ext>
            </a:extLst>
          </p:cNvPr>
          <p:cNvSpPr txBox="1"/>
          <p:nvPr/>
        </p:nvSpPr>
        <p:spPr>
          <a:xfrm>
            <a:off x="788204" y="4633584"/>
            <a:ext cx="6893637" cy="17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〮 2D RPG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〮 </a:t>
            </a:r>
            <a:r>
              <a:rPr lang="ko-KR" altLang="en-US" sz="2400" dirty="0" err="1"/>
              <a:t>횡스크롤</a:t>
            </a:r>
            <a:r>
              <a:rPr lang="ko-KR" altLang="en-US" sz="2400" dirty="0"/>
              <a:t> 방식의 게임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561D2-C9E0-43DB-AE80-FCF0733B689B}"/>
              </a:ext>
            </a:extLst>
          </p:cNvPr>
          <p:cNvSpPr txBox="1"/>
          <p:nvPr/>
        </p:nvSpPr>
        <p:spPr>
          <a:xfrm>
            <a:off x="788204" y="2780928"/>
            <a:ext cx="747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★ </a:t>
            </a:r>
            <a:r>
              <a:rPr lang="ko-KR" altLang="en-US" sz="2000" b="1" dirty="0"/>
              <a:t>메이플스토리의 일부 기능을 차용하여 </a:t>
            </a:r>
            <a:r>
              <a:rPr lang="en-US" altLang="ko-KR" sz="2000" b="1" dirty="0"/>
              <a:t>Unity </a:t>
            </a:r>
            <a:r>
              <a:rPr lang="ko-KR" altLang="en-US" sz="2000" b="1" dirty="0"/>
              <a:t>상에서 구현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4D1EF-86B7-4C60-929A-A91EF40EA606}"/>
              </a:ext>
            </a:extLst>
          </p:cNvPr>
          <p:cNvSpPr txBox="1"/>
          <p:nvPr/>
        </p:nvSpPr>
        <p:spPr>
          <a:xfrm>
            <a:off x="788204" y="2208957"/>
            <a:ext cx="214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70A79-4EA3-49AF-8D2D-5531F86430FD}"/>
              </a:ext>
            </a:extLst>
          </p:cNvPr>
          <p:cNvSpPr txBox="1"/>
          <p:nvPr/>
        </p:nvSpPr>
        <p:spPr>
          <a:xfrm>
            <a:off x="771550" y="4026148"/>
            <a:ext cx="272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장르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38320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5343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핵심 메커니즘</a:t>
            </a:r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/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게임 기획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8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934233" y="3716444"/>
            <a:ext cx="6848753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817925" y="3658291"/>
            <a:ext cx="116308" cy="116308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782986" y="3658290"/>
            <a:ext cx="116308" cy="116308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10938" y="3658289"/>
            <a:ext cx="116308" cy="116308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3950" y="3658288"/>
            <a:ext cx="116308" cy="116308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976488" y="3637812"/>
            <a:ext cx="157257" cy="157257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89975" y="3658287"/>
            <a:ext cx="116308" cy="116308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5553" y="3952748"/>
            <a:ext cx="147735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게임 타이틀</a:t>
            </a:r>
            <a:endParaRPr lang="en-US" altLang="ko-KR" sz="1400" b="1" dirty="0">
              <a:solidFill>
                <a:srgbClr val="21212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30412" y="3974263"/>
            <a:ext cx="1535512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직업 선택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직업은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전사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마법사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2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개로 한다</a:t>
            </a:r>
            <a:endParaRPr lang="en-US" altLang="ko-KR" sz="1400" b="1" dirty="0">
              <a:solidFill>
                <a:srgbClr val="21212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00951" y="2739342"/>
            <a:ext cx="2210320" cy="63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</a:rPr>
              <a:t>튜토리얼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게임의 전반적인 조작을 익힌다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16436" y="3952748"/>
            <a:ext cx="1477359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3300"/>
                </a:solidFill>
              </a:rPr>
              <a:t>Main Stage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스테이지는 총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개로한다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02630" y="2550845"/>
            <a:ext cx="1678705" cy="102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Boss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Stage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Boss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몬스터를 레이드 한다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60232" y="3974727"/>
            <a:ext cx="1666117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212121"/>
                </a:solidFill>
              </a:rPr>
              <a:t>Game</a:t>
            </a:r>
            <a:r>
              <a:rPr lang="ko-KR" altLang="en-US" sz="1400" b="1" dirty="0">
                <a:solidFill>
                  <a:srgbClr val="212121"/>
                </a:solidFill>
              </a:rPr>
              <a:t> </a:t>
            </a:r>
            <a:r>
              <a:rPr lang="en-US" altLang="ko-KR" sz="1400" b="1" dirty="0">
                <a:solidFill>
                  <a:srgbClr val="212121"/>
                </a:solidFill>
              </a:rPr>
              <a:t>End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게임이 종료되고 메인 화면으로 돌아간다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60519" y="5079679"/>
            <a:ext cx="2815737" cy="1306622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dirty="0">
                <a:solidFill>
                  <a:srgbClr val="212121"/>
                </a:solidFill>
              </a:rPr>
              <a:t>Main</a:t>
            </a:r>
            <a:r>
              <a:rPr lang="ko-KR" altLang="en-US" dirty="0">
                <a:solidFill>
                  <a:srgbClr val="212121"/>
                </a:solidFill>
              </a:rPr>
              <a:t> </a:t>
            </a:r>
            <a:r>
              <a:rPr lang="en-US" altLang="ko-KR" dirty="0">
                <a:solidFill>
                  <a:srgbClr val="212121"/>
                </a:solidFill>
              </a:rPr>
              <a:t>Stage</a:t>
            </a:r>
            <a:endParaRPr lang="en-US" altLang="ko-KR" sz="7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</a:rPr>
              <a:t>각 스테이지별로 </a:t>
            </a:r>
            <a:r>
              <a:rPr lang="ko-KR" altLang="en-US" sz="1100" dirty="0" err="1">
                <a:solidFill>
                  <a:srgbClr val="212121"/>
                </a:solidFill>
              </a:rPr>
              <a:t>서로다른</a:t>
            </a:r>
            <a:r>
              <a:rPr lang="ko-KR" altLang="en-US" sz="1100" dirty="0">
                <a:solidFill>
                  <a:srgbClr val="212121"/>
                </a:solidFill>
              </a:rPr>
              <a:t> 몬스터가 출현</a:t>
            </a:r>
            <a:endParaRPr lang="en-US" altLang="ko-KR" sz="11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</a:rPr>
              <a:t>플레이어는 몬스터를 잡으며 레벨업을 하며 강해진다</a:t>
            </a:r>
            <a:r>
              <a:rPr lang="en-US" altLang="ko-KR" sz="1100" dirty="0">
                <a:solidFill>
                  <a:srgbClr val="212121"/>
                </a:solidFill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</a:rPr>
              <a:t> </a:t>
            </a:r>
          </a:p>
        </p:txBody>
      </p:sp>
      <p:cxnSp>
        <p:nvCxnSpPr>
          <p:cNvPr id="12" name="꺾인 연결선 11"/>
          <p:cNvCxnSpPr>
            <a:cxnSpLocks/>
            <a:stCxn id="36" idx="4"/>
            <a:endCxn id="50" idx="1"/>
          </p:cNvCxnSpPr>
          <p:nvPr/>
        </p:nvCxnSpPr>
        <p:spPr>
          <a:xfrm rot="5400000">
            <a:off x="3588858" y="4266730"/>
            <a:ext cx="1937921" cy="994598"/>
          </a:xfrm>
          <a:prstGeom prst="bentConnector4">
            <a:avLst>
              <a:gd name="adj1" fmla="val 12418"/>
              <a:gd name="adj2" fmla="val 122984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750FC2-168F-4A0E-A31D-E239636E4AD1}"/>
              </a:ext>
            </a:extLst>
          </p:cNvPr>
          <p:cNvGrpSpPr/>
          <p:nvPr/>
        </p:nvGrpSpPr>
        <p:grpSpPr>
          <a:xfrm>
            <a:off x="0" y="436067"/>
            <a:ext cx="9144000" cy="1060511"/>
            <a:chOff x="0" y="436067"/>
            <a:chExt cx="9144000" cy="1060511"/>
          </a:xfrm>
        </p:grpSpPr>
        <p:sp>
          <p:nvSpPr>
            <p:cNvPr id="6" name="직사각형 5"/>
            <p:cNvSpPr/>
            <p:nvPr/>
          </p:nvSpPr>
          <p:spPr>
            <a:xfrm>
              <a:off x="742950" y="1231827"/>
              <a:ext cx="828675" cy="26475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EF0C47-4414-4156-BA70-AFA723B55605}"/>
                </a:ext>
              </a:extLst>
            </p:cNvPr>
            <p:cNvSpPr/>
            <p:nvPr/>
          </p:nvSpPr>
          <p:spPr>
            <a:xfrm>
              <a:off x="0" y="436067"/>
              <a:ext cx="9144000" cy="640688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27296D-FC98-4716-8C0D-B3C15FBB53C7}"/>
                </a:ext>
              </a:extLst>
            </p:cNvPr>
            <p:cNvSpPr/>
            <p:nvPr/>
          </p:nvSpPr>
          <p:spPr>
            <a:xfrm>
              <a:off x="582167" y="441176"/>
              <a:ext cx="1020857" cy="39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</a:rPr>
                <a:t>PROCESS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F97EEE6-EA96-4D6B-B4A6-9F5029D6D087}"/>
                </a:ext>
              </a:extLst>
            </p:cNvPr>
            <p:cNvSpPr/>
            <p:nvPr/>
          </p:nvSpPr>
          <p:spPr>
            <a:xfrm>
              <a:off x="1982991" y="471699"/>
              <a:ext cx="3619639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bg1"/>
                  </a:solidFill>
                </a:rPr>
                <a:t>게임 메커니즘</a:t>
              </a:r>
              <a:r>
                <a:rPr lang="en-US" altLang="ko-KR" sz="2400" dirty="0">
                  <a:solidFill>
                    <a:schemeClr val="bg1"/>
                  </a:solidFill>
                </a:rPr>
                <a:t>/ </a:t>
              </a:r>
              <a:r>
                <a:rPr lang="ko-KR" altLang="en-US" sz="2400" dirty="0">
                  <a:solidFill>
                    <a:schemeClr val="bg1"/>
                  </a:solidFill>
                </a:rPr>
                <a:t>개발계획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B80906D-AFAD-48DB-AE7A-BA52FD5AE0CC}"/>
                </a:ext>
              </a:extLst>
            </p:cNvPr>
            <p:cNvSpPr/>
            <p:nvPr/>
          </p:nvSpPr>
          <p:spPr>
            <a:xfrm>
              <a:off x="653424" y="812047"/>
              <a:ext cx="828675" cy="26475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77EADA-B657-4753-98CE-F2B865CDD9C8}"/>
                </a:ext>
              </a:extLst>
            </p:cNvPr>
            <p:cNvSpPr/>
            <p:nvPr/>
          </p:nvSpPr>
          <p:spPr>
            <a:xfrm>
              <a:off x="653424" y="1155379"/>
              <a:ext cx="828675" cy="264751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21A95B-CB8C-4B5A-BFC6-3D751EF6D858}"/>
                </a:ext>
              </a:extLst>
            </p:cNvPr>
            <p:cNvSpPr/>
            <p:nvPr/>
          </p:nvSpPr>
          <p:spPr>
            <a:xfrm>
              <a:off x="874842" y="785028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3300"/>
                  </a:solidFill>
                </a:rPr>
                <a:t>02</a:t>
              </a:r>
              <a:endParaRPr lang="ko-KR" altLang="en-US" dirty="0">
                <a:solidFill>
                  <a:srgbClr val="FF3300"/>
                </a:solidFill>
              </a:endParaRPr>
            </a:p>
          </p:txBody>
        </p:sp>
      </p:grp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646B35C-E1C9-41CF-989E-7DD2AE80267B}"/>
              </a:ext>
            </a:extLst>
          </p:cNvPr>
          <p:cNvCxnSpPr>
            <a:stCxn id="28" idx="0"/>
            <a:endCxn id="27" idx="1"/>
          </p:cNvCxnSpPr>
          <p:nvPr/>
        </p:nvCxnSpPr>
        <p:spPr>
          <a:xfrm rot="16200000" flipH="1" flipV="1">
            <a:off x="4329532" y="163716"/>
            <a:ext cx="17034" cy="7006182"/>
          </a:xfrm>
          <a:prstGeom prst="bentConnector3">
            <a:avLst>
              <a:gd name="adj1" fmla="val -80268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5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9D59D5-FD4D-455B-9753-4639B2CF9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6" y="2409325"/>
            <a:ext cx="6831726" cy="38599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750FC2-168F-4A0E-A31D-E239636E4AD1}"/>
              </a:ext>
            </a:extLst>
          </p:cNvPr>
          <p:cNvGrpSpPr/>
          <p:nvPr/>
        </p:nvGrpSpPr>
        <p:grpSpPr>
          <a:xfrm>
            <a:off x="0" y="436067"/>
            <a:ext cx="9144000" cy="1060511"/>
            <a:chOff x="0" y="436067"/>
            <a:chExt cx="9144000" cy="1060511"/>
          </a:xfrm>
        </p:grpSpPr>
        <p:sp>
          <p:nvSpPr>
            <p:cNvPr id="6" name="직사각형 5"/>
            <p:cNvSpPr/>
            <p:nvPr/>
          </p:nvSpPr>
          <p:spPr>
            <a:xfrm>
              <a:off x="742950" y="1231827"/>
              <a:ext cx="828675" cy="26475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EF0C47-4414-4156-BA70-AFA723B55605}"/>
                </a:ext>
              </a:extLst>
            </p:cNvPr>
            <p:cNvSpPr/>
            <p:nvPr/>
          </p:nvSpPr>
          <p:spPr>
            <a:xfrm>
              <a:off x="0" y="436067"/>
              <a:ext cx="9144000" cy="640688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27296D-FC98-4716-8C0D-B3C15FBB53C7}"/>
                </a:ext>
              </a:extLst>
            </p:cNvPr>
            <p:cNvSpPr/>
            <p:nvPr/>
          </p:nvSpPr>
          <p:spPr>
            <a:xfrm>
              <a:off x="582167" y="441176"/>
              <a:ext cx="1020857" cy="39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</a:rPr>
                <a:t>PROCESS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F97EEE6-EA96-4D6B-B4A6-9F5029D6D087}"/>
                </a:ext>
              </a:extLst>
            </p:cNvPr>
            <p:cNvSpPr/>
            <p:nvPr/>
          </p:nvSpPr>
          <p:spPr>
            <a:xfrm>
              <a:off x="1982991" y="471699"/>
              <a:ext cx="3619639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bg1"/>
                  </a:solidFill>
                </a:rPr>
                <a:t>게임 메커니즘</a:t>
              </a:r>
              <a:r>
                <a:rPr lang="en-US" altLang="ko-KR" sz="2400" dirty="0">
                  <a:solidFill>
                    <a:schemeClr val="bg1"/>
                  </a:solidFill>
                </a:rPr>
                <a:t>/ </a:t>
              </a:r>
              <a:r>
                <a:rPr lang="ko-KR" altLang="en-US" sz="2400" dirty="0">
                  <a:solidFill>
                    <a:schemeClr val="bg1"/>
                  </a:solidFill>
                </a:rPr>
                <a:t>개발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B80906D-AFAD-48DB-AE7A-BA52FD5AE0CC}"/>
                </a:ext>
              </a:extLst>
            </p:cNvPr>
            <p:cNvSpPr/>
            <p:nvPr/>
          </p:nvSpPr>
          <p:spPr>
            <a:xfrm>
              <a:off x="653424" y="812047"/>
              <a:ext cx="828675" cy="26475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77EADA-B657-4753-98CE-F2B865CDD9C8}"/>
                </a:ext>
              </a:extLst>
            </p:cNvPr>
            <p:cNvSpPr/>
            <p:nvPr/>
          </p:nvSpPr>
          <p:spPr>
            <a:xfrm>
              <a:off x="653424" y="1155379"/>
              <a:ext cx="828675" cy="264751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21A95B-CB8C-4B5A-BFC6-3D751EF6D858}"/>
                </a:ext>
              </a:extLst>
            </p:cNvPr>
            <p:cNvSpPr/>
            <p:nvPr/>
          </p:nvSpPr>
          <p:spPr>
            <a:xfrm>
              <a:off x="874842" y="785028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3300"/>
                  </a:solidFill>
                </a:rPr>
                <a:t>02</a:t>
              </a:r>
              <a:endParaRPr lang="ko-KR" altLang="en-US" dirty="0">
                <a:solidFill>
                  <a:srgbClr val="FF3300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E9F8A4-0E2C-4294-9FF4-EC0F165E75CC}"/>
              </a:ext>
            </a:extLst>
          </p:cNvPr>
          <p:cNvSpPr/>
          <p:nvPr/>
        </p:nvSpPr>
        <p:spPr>
          <a:xfrm>
            <a:off x="548071" y="1681082"/>
            <a:ext cx="2256998" cy="41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생성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107D6DF-8B95-4719-8344-6869B51CE172}"/>
              </a:ext>
            </a:extLst>
          </p:cNvPr>
          <p:cNvGrpSpPr/>
          <p:nvPr/>
        </p:nvGrpSpPr>
        <p:grpSpPr>
          <a:xfrm>
            <a:off x="2123728" y="3871579"/>
            <a:ext cx="6480720" cy="738664"/>
            <a:chOff x="-4330109" y="2708921"/>
            <a:chExt cx="6480720" cy="73866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FD72D8-A2A2-4897-A7FA-5DFF47FC097C}"/>
                </a:ext>
              </a:extLst>
            </p:cNvPr>
            <p:cNvSpPr txBox="1"/>
            <p:nvPr/>
          </p:nvSpPr>
          <p:spPr>
            <a:xfrm>
              <a:off x="653424" y="2708921"/>
              <a:ext cx="149718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주사위로 굴려서 정해지는 시작 능력치</a:t>
              </a:r>
              <a:endParaRPr lang="ko-KR" altLang="en-US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5803F25-B08F-4A5B-AAC6-65B715E47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330109" y="2856536"/>
              <a:ext cx="49835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2DE0320-DF79-4EDA-A821-2458EFD428C7}"/>
              </a:ext>
            </a:extLst>
          </p:cNvPr>
          <p:cNvSpPr txBox="1"/>
          <p:nvPr/>
        </p:nvSpPr>
        <p:spPr>
          <a:xfrm>
            <a:off x="7113523" y="2727717"/>
            <a:ext cx="19423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전사</a:t>
            </a:r>
            <a:r>
              <a:rPr lang="en-US" altLang="ko-KR" sz="1400" dirty="0"/>
              <a:t>/</a:t>
            </a:r>
            <a:r>
              <a:rPr lang="ko-KR" altLang="en-US" sz="1400" dirty="0"/>
              <a:t>마법사 </a:t>
            </a:r>
            <a:r>
              <a:rPr lang="ko-KR" altLang="en-US" sz="1400" dirty="0" err="1"/>
              <a:t>두개직업</a:t>
            </a:r>
            <a:r>
              <a:rPr lang="ko-KR" altLang="en-US" sz="1400" dirty="0"/>
              <a:t> 선택가능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68E60-E183-4BAF-A94E-FDD695835E2C}"/>
              </a:ext>
            </a:extLst>
          </p:cNvPr>
          <p:cNvSpPr txBox="1"/>
          <p:nvPr/>
        </p:nvSpPr>
        <p:spPr>
          <a:xfrm>
            <a:off x="7259661" y="4994592"/>
            <a:ext cx="149718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캐릭터 상태에 따른 애니메이션 구현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AED264-D1B2-49BE-A629-7DBEBCF46D8A}"/>
              </a:ext>
            </a:extLst>
          </p:cNvPr>
          <p:cNvCxnSpPr>
            <a:cxnSpLocks/>
          </p:cNvCxnSpPr>
          <p:nvPr/>
        </p:nvCxnSpPr>
        <p:spPr>
          <a:xfrm flipH="1" flipV="1">
            <a:off x="5796136" y="4994592"/>
            <a:ext cx="1463525" cy="450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5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하늘이(가) 표시된 사진&#10;&#10;자동 생성된 설명">
            <a:extLst>
              <a:ext uri="{FF2B5EF4-FFF2-40B4-BE49-F238E27FC236}">
                <a16:creationId xmlns:a16="http://schemas.microsoft.com/office/drawing/2014/main" id="{FB48C522-2435-431B-B22A-2ED34228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05" y="2490562"/>
            <a:ext cx="6458873" cy="382416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750FC2-168F-4A0E-A31D-E239636E4AD1}"/>
              </a:ext>
            </a:extLst>
          </p:cNvPr>
          <p:cNvGrpSpPr/>
          <p:nvPr/>
        </p:nvGrpSpPr>
        <p:grpSpPr>
          <a:xfrm>
            <a:off x="0" y="436067"/>
            <a:ext cx="9144000" cy="1060511"/>
            <a:chOff x="0" y="436067"/>
            <a:chExt cx="9144000" cy="1060511"/>
          </a:xfrm>
        </p:grpSpPr>
        <p:sp>
          <p:nvSpPr>
            <p:cNvPr id="6" name="직사각형 5"/>
            <p:cNvSpPr/>
            <p:nvPr/>
          </p:nvSpPr>
          <p:spPr>
            <a:xfrm>
              <a:off x="742950" y="1231827"/>
              <a:ext cx="828675" cy="26475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EF0C47-4414-4156-BA70-AFA723B55605}"/>
                </a:ext>
              </a:extLst>
            </p:cNvPr>
            <p:cNvSpPr/>
            <p:nvPr/>
          </p:nvSpPr>
          <p:spPr>
            <a:xfrm>
              <a:off x="0" y="436067"/>
              <a:ext cx="9144000" cy="640688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27296D-FC98-4716-8C0D-B3C15FBB53C7}"/>
                </a:ext>
              </a:extLst>
            </p:cNvPr>
            <p:cNvSpPr/>
            <p:nvPr/>
          </p:nvSpPr>
          <p:spPr>
            <a:xfrm>
              <a:off x="582167" y="441176"/>
              <a:ext cx="1020857" cy="39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500" b="1" dirty="0">
                  <a:solidFill>
                    <a:schemeClr val="bg1"/>
                  </a:solidFill>
                </a:rPr>
                <a:t>PROCESS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F97EEE6-EA96-4D6B-B4A6-9F5029D6D087}"/>
                </a:ext>
              </a:extLst>
            </p:cNvPr>
            <p:cNvSpPr/>
            <p:nvPr/>
          </p:nvSpPr>
          <p:spPr>
            <a:xfrm>
              <a:off x="1982991" y="471699"/>
              <a:ext cx="3619639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bg1"/>
                  </a:solidFill>
                </a:rPr>
                <a:t>게임 메커니즘</a:t>
              </a:r>
              <a:r>
                <a:rPr lang="en-US" altLang="ko-KR" sz="2400" dirty="0">
                  <a:solidFill>
                    <a:schemeClr val="bg1"/>
                  </a:solidFill>
                </a:rPr>
                <a:t>/  </a:t>
              </a:r>
              <a:r>
                <a:rPr lang="ko-KR" altLang="en-US" sz="2400" dirty="0">
                  <a:solidFill>
                    <a:schemeClr val="bg1"/>
                  </a:solidFill>
                </a:rPr>
                <a:t>개발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B80906D-AFAD-48DB-AE7A-BA52FD5AE0CC}"/>
                </a:ext>
              </a:extLst>
            </p:cNvPr>
            <p:cNvSpPr/>
            <p:nvPr/>
          </p:nvSpPr>
          <p:spPr>
            <a:xfrm>
              <a:off x="653424" y="812047"/>
              <a:ext cx="828675" cy="26475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77EADA-B657-4753-98CE-F2B865CDD9C8}"/>
                </a:ext>
              </a:extLst>
            </p:cNvPr>
            <p:cNvSpPr/>
            <p:nvPr/>
          </p:nvSpPr>
          <p:spPr>
            <a:xfrm>
              <a:off x="653424" y="1155379"/>
              <a:ext cx="828675" cy="264751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21A95B-CB8C-4B5A-BFC6-3D751EF6D858}"/>
                </a:ext>
              </a:extLst>
            </p:cNvPr>
            <p:cNvSpPr/>
            <p:nvPr/>
          </p:nvSpPr>
          <p:spPr>
            <a:xfrm>
              <a:off x="874842" y="785028"/>
              <a:ext cx="450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3300"/>
                  </a:solidFill>
                </a:rPr>
                <a:t>02</a:t>
              </a:r>
              <a:endParaRPr lang="ko-KR" alt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832384-BFC8-4905-A6E8-7E28C95FB0B4}"/>
              </a:ext>
            </a:extLst>
          </p:cNvPr>
          <p:cNvGrpSpPr/>
          <p:nvPr/>
        </p:nvGrpSpPr>
        <p:grpSpPr>
          <a:xfrm>
            <a:off x="35496" y="2719394"/>
            <a:ext cx="3342512" cy="861774"/>
            <a:chOff x="653424" y="2708920"/>
            <a:chExt cx="3342512" cy="8617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4E837B-A582-4C44-8603-CD5A839A72F1}"/>
                </a:ext>
              </a:extLst>
            </p:cNvPr>
            <p:cNvSpPr txBox="1"/>
            <p:nvPr/>
          </p:nvSpPr>
          <p:spPr>
            <a:xfrm>
              <a:off x="653424" y="2708920"/>
              <a:ext cx="1217655" cy="723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스텟창</a:t>
              </a:r>
              <a:r>
                <a:rPr lang="ko-KR" altLang="en-US" sz="1400" b="1" dirty="0"/>
                <a:t> 구현</a:t>
              </a:r>
              <a:endParaRPr lang="en-US" altLang="ko-KR" sz="1400" b="1" dirty="0"/>
            </a:p>
            <a:p>
              <a:r>
                <a:rPr lang="ko-KR" altLang="en-US" sz="900" dirty="0"/>
                <a:t>능력치는 힘</a:t>
              </a:r>
              <a:r>
                <a:rPr lang="en-US" altLang="ko-KR" sz="900" dirty="0"/>
                <a:t>,</a:t>
              </a:r>
              <a:r>
                <a:rPr lang="ko-KR" altLang="en-US" sz="900" dirty="0"/>
                <a:t>민첩성</a:t>
              </a:r>
              <a:r>
                <a:rPr lang="en-US" altLang="ko-KR" sz="900" dirty="0"/>
                <a:t>,</a:t>
              </a:r>
              <a:r>
                <a:rPr lang="ko-KR" altLang="en-US" sz="900" dirty="0"/>
                <a:t>지능으로 </a:t>
              </a:r>
              <a:r>
                <a:rPr lang="ko-KR" altLang="en-US" sz="900" dirty="0" err="1"/>
                <a:t>구성되있다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D4DD2AD-176D-446D-9461-543969DB98E0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871079" y="3070558"/>
              <a:ext cx="2124857" cy="500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F9B8002-3656-4160-9097-3DC61F1DBC75}"/>
              </a:ext>
            </a:extLst>
          </p:cNvPr>
          <p:cNvGrpSpPr/>
          <p:nvPr/>
        </p:nvGrpSpPr>
        <p:grpSpPr>
          <a:xfrm>
            <a:off x="6372201" y="3738691"/>
            <a:ext cx="2771799" cy="1978915"/>
            <a:chOff x="-980494" y="2674943"/>
            <a:chExt cx="2657778" cy="197891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0A7C21-1CB2-420E-86F0-5D7FA984E4D5}"/>
                </a:ext>
              </a:extLst>
            </p:cNvPr>
            <p:cNvSpPr txBox="1"/>
            <p:nvPr/>
          </p:nvSpPr>
          <p:spPr>
            <a:xfrm>
              <a:off x="406209" y="2674943"/>
              <a:ext cx="1271075" cy="1369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스킬 </a:t>
              </a:r>
              <a:r>
                <a:rPr lang="ko-KR" altLang="en-US" sz="1400" b="1" dirty="0" err="1"/>
                <a:t>미구현</a:t>
              </a:r>
              <a:endParaRPr lang="en-US" altLang="ko-KR" sz="1400" b="1" dirty="0"/>
            </a:p>
            <a:p>
              <a:r>
                <a:rPr lang="ko-KR" altLang="en-US" sz="1100" dirty="0"/>
                <a:t>기술은 직업별로 </a:t>
              </a:r>
              <a:r>
                <a:rPr lang="en-US" altLang="ko-KR" sz="1100" dirty="0"/>
                <a:t>3</a:t>
              </a:r>
              <a:r>
                <a:rPr lang="ko-KR" altLang="en-US" sz="1100" dirty="0"/>
                <a:t>개씩 있으며</a:t>
              </a:r>
              <a:endParaRPr lang="en-US" altLang="ko-KR" sz="1100" dirty="0"/>
            </a:p>
            <a:p>
              <a:r>
                <a:rPr lang="ko-KR" altLang="en-US" sz="1100" dirty="0"/>
                <a:t>매 스테이지 클리어 마다 하나씩 배운다</a:t>
              </a:r>
              <a:endParaRPr lang="en-US" altLang="ko-KR" sz="1100" dirty="0"/>
            </a:p>
            <a:p>
              <a:r>
                <a:rPr lang="ko-KR" altLang="en-US" sz="1400" dirty="0"/>
                <a:t> </a:t>
              </a:r>
              <a:endParaRPr lang="ko-KR" altLang="en-US" dirty="0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5A2A27D-A3A2-4C65-9758-92C3DD778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80494" y="3198163"/>
              <a:ext cx="1290562" cy="14556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6BFAC-4BD9-4E5E-96E4-4DBB436DF15F}"/>
              </a:ext>
            </a:extLst>
          </p:cNvPr>
          <p:cNvSpPr/>
          <p:nvPr/>
        </p:nvSpPr>
        <p:spPr>
          <a:xfrm>
            <a:off x="548071" y="1681082"/>
            <a:ext cx="2256998" cy="41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화면 구성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25E6CF0-6B23-4E2A-8FC1-D9B54DA8422E}"/>
              </a:ext>
            </a:extLst>
          </p:cNvPr>
          <p:cNvGrpSpPr/>
          <p:nvPr/>
        </p:nvGrpSpPr>
        <p:grpSpPr>
          <a:xfrm>
            <a:off x="4127247" y="1741126"/>
            <a:ext cx="2030673" cy="936185"/>
            <a:chOff x="-159594" y="2708920"/>
            <a:chExt cx="2030673" cy="9361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13EB6F-EDD9-442F-B232-1BD477012B9B}"/>
                </a:ext>
              </a:extLst>
            </p:cNvPr>
            <p:cNvSpPr txBox="1"/>
            <p:nvPr/>
          </p:nvSpPr>
          <p:spPr>
            <a:xfrm>
              <a:off x="653424" y="2708920"/>
              <a:ext cx="121765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맵 </a:t>
              </a:r>
              <a:r>
                <a:rPr lang="en-US" altLang="ko-KR" sz="1400" dirty="0"/>
                <a:t>4</a:t>
              </a:r>
              <a:r>
                <a:rPr lang="ko-KR" altLang="en-US" sz="1400" dirty="0"/>
                <a:t>종 구현</a:t>
              </a:r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8B928C5-14CC-4DA1-984E-F2F8F712177D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-159594" y="2862809"/>
              <a:ext cx="813018" cy="7822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F6863C2-849F-4273-85B1-25C2EFA34C2F}"/>
              </a:ext>
            </a:extLst>
          </p:cNvPr>
          <p:cNvGrpSpPr/>
          <p:nvPr/>
        </p:nvGrpSpPr>
        <p:grpSpPr>
          <a:xfrm>
            <a:off x="4860034" y="1599804"/>
            <a:ext cx="3960438" cy="3989436"/>
            <a:chOff x="-1174929" y="2708920"/>
            <a:chExt cx="3240142" cy="15707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61EE63-B9C2-4E74-A180-49D033A9C894}"/>
                </a:ext>
              </a:extLst>
            </p:cNvPr>
            <p:cNvSpPr txBox="1"/>
            <p:nvPr/>
          </p:nvSpPr>
          <p:spPr>
            <a:xfrm>
              <a:off x="653423" y="2708920"/>
              <a:ext cx="1411790" cy="2484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몬스터 구현</a:t>
              </a:r>
              <a:endParaRPr lang="en-US" altLang="ko-KR" sz="1600" b="1" dirty="0"/>
            </a:p>
            <a:p>
              <a:r>
                <a:rPr lang="ko-KR" altLang="en-US" sz="1050" dirty="0" err="1"/>
                <a:t>일반몬스터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8</a:t>
              </a:r>
              <a:r>
                <a:rPr lang="ko-KR" altLang="en-US" sz="1050" dirty="0"/>
                <a:t>종</a:t>
              </a:r>
              <a:endParaRPr lang="en-US" altLang="ko-KR" sz="1050" dirty="0"/>
            </a:p>
            <a:p>
              <a:r>
                <a:rPr lang="ko-KR" altLang="en-US" sz="1050" dirty="0" err="1"/>
                <a:t>보스모스터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</a:t>
              </a:r>
              <a:r>
                <a:rPr lang="ko-KR" altLang="en-US" sz="1050" dirty="0"/>
                <a:t>종으로 구성</a:t>
              </a:r>
              <a:endParaRPr lang="en-US" altLang="ko-KR" sz="10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BA48E5A-29EE-42BF-A2B4-6A2E09A0C5AB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-1174929" y="2833127"/>
              <a:ext cx="1828352" cy="14465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275B76-CE01-4F74-A504-F8C15719DCFD}"/>
              </a:ext>
            </a:extLst>
          </p:cNvPr>
          <p:cNvGrpSpPr/>
          <p:nvPr/>
        </p:nvGrpSpPr>
        <p:grpSpPr>
          <a:xfrm>
            <a:off x="-38287" y="4884530"/>
            <a:ext cx="2843356" cy="965404"/>
            <a:chOff x="653424" y="2708920"/>
            <a:chExt cx="2843356" cy="9654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F3E4FD-EB97-4252-9DF0-9F133A09E504}"/>
                </a:ext>
              </a:extLst>
            </p:cNvPr>
            <p:cNvSpPr txBox="1"/>
            <p:nvPr/>
          </p:nvSpPr>
          <p:spPr>
            <a:xfrm>
              <a:off x="653424" y="2708920"/>
              <a:ext cx="121765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상태창</a:t>
              </a:r>
              <a:r>
                <a:rPr lang="ko-KR" altLang="en-US" sz="1400" b="1" dirty="0"/>
                <a:t> 구현</a:t>
              </a:r>
              <a:endParaRPr lang="en-US" altLang="ko-KR" sz="1400" b="1" dirty="0"/>
            </a:p>
            <a:p>
              <a:r>
                <a:rPr lang="en-US" altLang="ko-KR" sz="900" dirty="0"/>
                <a:t>HP</a:t>
              </a:r>
              <a:r>
                <a:rPr lang="ko-KR" altLang="en-US" sz="900" dirty="0"/>
                <a:t>바</a:t>
              </a:r>
              <a:r>
                <a:rPr lang="en-US" altLang="ko-KR" sz="900" dirty="0"/>
                <a:t>/MP</a:t>
              </a:r>
              <a:r>
                <a:rPr lang="ko-KR" altLang="en-US" sz="900" dirty="0"/>
                <a:t>바</a:t>
              </a:r>
              <a:r>
                <a:rPr lang="en-US" altLang="ko-KR" sz="900" dirty="0"/>
                <a:t>/</a:t>
              </a:r>
              <a:r>
                <a:rPr lang="ko-KR" altLang="en-US" sz="900" dirty="0" err="1"/>
                <a:t>경험치바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레벨</a:t>
              </a:r>
              <a:r>
                <a:rPr lang="en-US" altLang="ko-KR" sz="900" dirty="0"/>
                <a:t>,</a:t>
              </a:r>
              <a:r>
                <a:rPr lang="ko-KR" altLang="en-US" sz="900" dirty="0"/>
                <a:t>이름 표시</a:t>
              </a:r>
              <a:endParaRPr lang="ko-KR" altLang="en-US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442D93C-F688-42FA-ADD7-6EDC1F265972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871079" y="3001308"/>
              <a:ext cx="1625701" cy="6730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6A6D8F8-6045-47B7-82DE-359D40D57A41}"/>
              </a:ext>
            </a:extLst>
          </p:cNvPr>
          <p:cNvGrpSpPr/>
          <p:nvPr/>
        </p:nvGrpSpPr>
        <p:grpSpPr>
          <a:xfrm>
            <a:off x="5027591" y="6175123"/>
            <a:ext cx="4032447" cy="631719"/>
            <a:chOff x="-2212505" y="3104008"/>
            <a:chExt cx="4032447" cy="63171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C4110B-A029-4127-8666-DCE75305080B}"/>
                </a:ext>
              </a:extLst>
            </p:cNvPr>
            <p:cNvSpPr txBox="1"/>
            <p:nvPr/>
          </p:nvSpPr>
          <p:spPr>
            <a:xfrm>
              <a:off x="478033" y="3258673"/>
              <a:ext cx="1341909" cy="477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아이템 </a:t>
              </a:r>
              <a:r>
                <a:rPr lang="ko-KR" altLang="en-US" sz="1400" b="1" dirty="0" err="1"/>
                <a:t>미구현</a:t>
              </a:r>
              <a:endParaRPr lang="en-US" altLang="ko-KR" sz="1400" b="1" dirty="0"/>
            </a:p>
            <a:p>
              <a:r>
                <a:rPr lang="en-US" altLang="ko-KR" sz="1100" dirty="0"/>
                <a:t>HP</a:t>
              </a:r>
              <a:r>
                <a:rPr lang="ko-KR" altLang="en-US" sz="1100" dirty="0" err="1"/>
                <a:t>포션</a:t>
              </a:r>
              <a:r>
                <a:rPr lang="en-US" altLang="ko-KR" sz="1100" dirty="0"/>
                <a:t>/MP</a:t>
              </a:r>
              <a:r>
                <a:rPr lang="ko-KR" altLang="en-US" sz="1100" dirty="0" err="1"/>
                <a:t>포션</a:t>
              </a:r>
              <a:endParaRPr lang="ko-KR" altLang="en-US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5DD0094-934C-42A9-B28C-47D658C156B6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-2212505" y="3104008"/>
              <a:ext cx="2690538" cy="3931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50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92280" y="6267899"/>
            <a:ext cx="14670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PPT BY. YOONYM</a:t>
            </a:r>
          </a:p>
          <a:p>
            <a:pPr algn="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바른돋움OTFPro 2" pitchFamily="50" charset="-127"/>
                <a:ea typeface="바른돋움OTFPro 2" pitchFamily="50" charset="-127"/>
              </a:rPr>
              <a:t>http://ds1104.blog.me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바른돋움OTFPro 2" pitchFamily="50" charset="-127"/>
              <a:ea typeface="바른돋움OTFPro 2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9572" y="6093296"/>
            <a:ext cx="77048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572" y="2444115"/>
            <a:ext cx="5681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개발에 필요한 기술</a:t>
            </a:r>
            <a:r>
              <a:rPr lang="en-US" altLang="ko-KR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바른돋움OTFPro 3" pitchFamily="50" charset="-127"/>
                <a:ea typeface="바른돋움OTFPro 3" pitchFamily="50" charset="-127"/>
              </a:rPr>
              <a:t>디자인</a:t>
            </a:r>
            <a:endParaRPr lang="en-US" altLang="ko-KR" sz="3200" dirty="0">
              <a:solidFill>
                <a:schemeClr val="bg1"/>
              </a:solidFill>
              <a:latin typeface="바른돋움OTFPro 3" pitchFamily="50" charset="-127"/>
              <a:ea typeface="바른돋움OTFPro 3" pitchFamily="50" charset="-127"/>
            </a:endParaRPr>
          </a:p>
        </p:txBody>
      </p:sp>
      <p:sp>
        <p:nvSpPr>
          <p:cNvPr id="14" name="오각형 13"/>
          <p:cNvSpPr/>
          <p:nvPr/>
        </p:nvSpPr>
        <p:spPr>
          <a:xfrm rot="5400000">
            <a:off x="8153269" y="0"/>
            <a:ext cx="720000" cy="72000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8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431</Words>
  <Application>Microsoft Office PowerPoint</Application>
  <PresentationFormat>화면 슬라이드 쇼(4:3)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바른돋움OTFPro 2</vt:lpstr>
      <vt:lpstr>바른돋움OTFPro 3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이상직(2014182030)</cp:lastModifiedBy>
  <cp:revision>73</cp:revision>
  <dcterms:created xsi:type="dcterms:W3CDTF">2015-06-09T01:21:18Z</dcterms:created>
  <dcterms:modified xsi:type="dcterms:W3CDTF">2020-12-14T20:08:37Z</dcterms:modified>
</cp:coreProperties>
</file>