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73" r:id="rId4"/>
    <p:sldId id="264" r:id="rId5"/>
    <p:sldId id="274" r:id="rId6"/>
    <p:sldId id="265" r:id="rId7"/>
    <p:sldId id="266" r:id="rId8"/>
    <p:sldId id="271" r:id="rId9"/>
    <p:sldId id="269" r:id="rId10"/>
    <p:sldId id="272" r:id="rId11"/>
    <p:sldId id="270" r:id="rId12"/>
    <p:sldId id="25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908" userDrawn="1">
          <p15:clr>
            <a:srgbClr val="A4A3A4"/>
          </p15:clr>
        </p15:guide>
        <p15:guide id="3" orient="horz" pos="5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0099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3" autoAdjust="0"/>
    <p:restoredTop sz="94200" autoAdjust="0"/>
  </p:normalViewPr>
  <p:slideViewPr>
    <p:cSldViewPr snapToGrid="0">
      <p:cViewPr varScale="1">
        <p:scale>
          <a:sx n="70" d="100"/>
          <a:sy n="70" d="100"/>
        </p:scale>
        <p:origin x="-840" y="-102"/>
      </p:cViewPr>
      <p:guideLst>
        <p:guide orient="horz" pos="2160"/>
        <p:guide orient="horz" pos="527"/>
        <p:guide pos="39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직사각형 6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1">
              <a:blip r:embed="rId2" cstate="print"/>
              <a:srcRect/>
              <a:tile tx="0" ty="0" sx="88000" sy="9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>
                    <a:alpha val="95000"/>
                  </a:schemeClr>
                </a:gs>
                <a:gs pos="100000">
                  <a:schemeClr val="bg1">
                    <a:alpha val="4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이등변 삼각형 4"/>
          <p:cNvSpPr/>
          <p:nvPr userDrawn="1"/>
        </p:nvSpPr>
        <p:spPr>
          <a:xfrm>
            <a:off x="10220326" y="0"/>
            <a:ext cx="973932" cy="857872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 userDrawn="1"/>
        </p:nvSpPr>
        <p:spPr>
          <a:xfrm rot="10800000">
            <a:off x="10707292" y="0"/>
            <a:ext cx="973932" cy="857872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 userDrawn="1"/>
        </p:nvSpPr>
        <p:spPr>
          <a:xfrm rot="10800000">
            <a:off x="10220326" y="857872"/>
            <a:ext cx="973932" cy="857872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>
            <a:off x="10707292" y="857872"/>
            <a:ext cx="973932" cy="857872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10800000">
            <a:off x="10707292" y="1715744"/>
            <a:ext cx="973932" cy="857872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 userDrawn="1"/>
        </p:nvSpPr>
        <p:spPr>
          <a:xfrm>
            <a:off x="9246394" y="5147232"/>
            <a:ext cx="973932" cy="857872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 userDrawn="1"/>
        </p:nvSpPr>
        <p:spPr>
          <a:xfrm rot="10800000">
            <a:off x="11194258" y="4289360"/>
            <a:ext cx="973932" cy="857872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 userDrawn="1"/>
        </p:nvSpPr>
        <p:spPr>
          <a:xfrm rot="10800000">
            <a:off x="8759428" y="0"/>
            <a:ext cx="973932" cy="857872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/>
          <p:cNvSpPr/>
          <p:nvPr userDrawn="1"/>
        </p:nvSpPr>
        <p:spPr>
          <a:xfrm rot="10800000">
            <a:off x="9718846" y="1715744"/>
            <a:ext cx="973932" cy="857872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/>
          <p:cNvSpPr/>
          <p:nvPr userDrawn="1"/>
        </p:nvSpPr>
        <p:spPr>
          <a:xfrm>
            <a:off x="1453911" y="5147232"/>
            <a:ext cx="973932" cy="857872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 userDrawn="1"/>
        </p:nvSpPr>
        <p:spPr>
          <a:xfrm rot="10800000">
            <a:off x="1453911" y="6005104"/>
            <a:ext cx="973932" cy="857872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/>
          <p:cNvSpPr/>
          <p:nvPr userDrawn="1"/>
        </p:nvSpPr>
        <p:spPr>
          <a:xfrm>
            <a:off x="966945" y="6005104"/>
            <a:ext cx="973932" cy="857872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/>
          <p:cNvSpPr/>
          <p:nvPr userDrawn="1"/>
        </p:nvSpPr>
        <p:spPr>
          <a:xfrm rot="10800000">
            <a:off x="966945" y="0"/>
            <a:ext cx="973932" cy="857872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48248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직사각형 6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1">
              <a:blip r:embed="rId2" cstate="print"/>
              <a:srcRect/>
              <a:tile tx="0" ty="0" sx="88000" sy="9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9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오각형 18"/>
          <p:cNvSpPr/>
          <p:nvPr userDrawn="1"/>
        </p:nvSpPr>
        <p:spPr>
          <a:xfrm rot="10800000">
            <a:off x="3889625" y="0"/>
            <a:ext cx="8316888" cy="6892290"/>
          </a:xfrm>
          <a:prstGeom prst="homePlate">
            <a:avLst>
              <a:gd name="adj" fmla="val 283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 userDrawn="1"/>
        </p:nvGrpSpPr>
        <p:grpSpPr>
          <a:xfrm rot="10800000">
            <a:off x="495377" y="0"/>
            <a:ext cx="11201245" cy="6901076"/>
            <a:chOff x="966945" y="-38100"/>
            <a:chExt cx="11201245" cy="6901076"/>
          </a:xfrm>
        </p:grpSpPr>
        <p:sp>
          <p:nvSpPr>
            <p:cNvPr id="5" name="이등변 삼각형 4"/>
            <p:cNvSpPr/>
            <p:nvPr userDrawn="1"/>
          </p:nvSpPr>
          <p:spPr>
            <a:xfrm>
              <a:off x="10220326" y="0"/>
              <a:ext cx="973932" cy="857872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이등변 삼각형 5"/>
            <p:cNvSpPr/>
            <p:nvPr userDrawn="1"/>
          </p:nvSpPr>
          <p:spPr>
            <a:xfrm rot="10800000">
              <a:off x="10707292" y="0"/>
              <a:ext cx="973932" cy="857872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이등변 삼각형 7"/>
            <p:cNvSpPr/>
            <p:nvPr userDrawn="1"/>
          </p:nvSpPr>
          <p:spPr>
            <a:xfrm rot="10800000">
              <a:off x="10220326" y="857872"/>
              <a:ext cx="973932" cy="857872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 userDrawn="1"/>
          </p:nvSpPr>
          <p:spPr>
            <a:xfrm>
              <a:off x="10707292" y="857872"/>
              <a:ext cx="973932" cy="857872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 userDrawn="1"/>
          </p:nvSpPr>
          <p:spPr>
            <a:xfrm rot="10800000">
              <a:off x="10707292" y="1715744"/>
              <a:ext cx="973932" cy="857872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이등변 삼각형 10"/>
            <p:cNvSpPr/>
            <p:nvPr userDrawn="1"/>
          </p:nvSpPr>
          <p:spPr>
            <a:xfrm>
              <a:off x="9246394" y="5147232"/>
              <a:ext cx="973932" cy="857872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 userDrawn="1"/>
          </p:nvSpPr>
          <p:spPr>
            <a:xfrm rot="10800000">
              <a:off x="11194258" y="4289360"/>
              <a:ext cx="973932" cy="857872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 userDrawn="1"/>
          </p:nvSpPr>
          <p:spPr>
            <a:xfrm rot="10800000">
              <a:off x="8759428" y="0"/>
              <a:ext cx="973932" cy="857872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 userDrawn="1"/>
          </p:nvSpPr>
          <p:spPr>
            <a:xfrm rot="10800000">
              <a:off x="9718846" y="1715744"/>
              <a:ext cx="973932" cy="857872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이등변 삼각형 14"/>
            <p:cNvSpPr/>
            <p:nvPr userDrawn="1"/>
          </p:nvSpPr>
          <p:spPr>
            <a:xfrm>
              <a:off x="1453911" y="5147232"/>
              <a:ext cx="973932" cy="857872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/>
            <p:cNvSpPr/>
            <p:nvPr userDrawn="1"/>
          </p:nvSpPr>
          <p:spPr>
            <a:xfrm rot="10800000">
              <a:off x="1453911" y="6005104"/>
              <a:ext cx="973932" cy="857872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/>
            <p:cNvSpPr/>
            <p:nvPr userDrawn="1"/>
          </p:nvSpPr>
          <p:spPr>
            <a:xfrm>
              <a:off x="966945" y="6005104"/>
              <a:ext cx="973932" cy="857872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이등변 삼각형 17"/>
            <p:cNvSpPr/>
            <p:nvPr userDrawn="1"/>
          </p:nvSpPr>
          <p:spPr>
            <a:xfrm rot="10800000">
              <a:off x="966945" y="-38100"/>
              <a:ext cx="973932" cy="857872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72628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자유형 40"/>
          <p:cNvSpPr/>
          <p:nvPr userDrawn="1"/>
        </p:nvSpPr>
        <p:spPr>
          <a:xfrm>
            <a:off x="-486966" y="0"/>
            <a:ext cx="973932" cy="857872"/>
          </a:xfrm>
          <a:custGeom>
            <a:avLst/>
            <a:gdLst>
              <a:gd name="connsiteX0" fmla="*/ 486966 w 973932"/>
              <a:gd name="connsiteY0" fmla="*/ 0 h 857872"/>
              <a:gd name="connsiteX1" fmla="*/ 973932 w 973932"/>
              <a:gd name="connsiteY1" fmla="*/ 857872 h 857872"/>
              <a:gd name="connsiteX2" fmla="*/ 0 w 973932"/>
              <a:gd name="connsiteY2" fmla="*/ 857872 h 857872"/>
              <a:gd name="connsiteX3" fmla="*/ 1 w 973932"/>
              <a:gd name="connsiteY3" fmla="*/ 857871 h 857872"/>
              <a:gd name="connsiteX4" fmla="*/ 486966 w 973932"/>
              <a:gd name="connsiteY4" fmla="*/ 857871 h 857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932" h="857872">
                <a:moveTo>
                  <a:pt x="486966" y="0"/>
                </a:moveTo>
                <a:lnTo>
                  <a:pt x="973932" y="857872"/>
                </a:lnTo>
                <a:lnTo>
                  <a:pt x="0" y="857872"/>
                </a:lnTo>
                <a:lnTo>
                  <a:pt x="1" y="857871"/>
                </a:lnTo>
                <a:lnTo>
                  <a:pt x="486966" y="857871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/>
          <p:cNvSpPr/>
          <p:nvPr userDrawn="1"/>
        </p:nvSpPr>
        <p:spPr>
          <a:xfrm rot="10800000">
            <a:off x="0" y="0"/>
            <a:ext cx="973932" cy="857872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자유형 41"/>
          <p:cNvSpPr/>
          <p:nvPr userDrawn="1"/>
        </p:nvSpPr>
        <p:spPr>
          <a:xfrm rot="10800000">
            <a:off x="0" y="857872"/>
            <a:ext cx="486966" cy="857872"/>
          </a:xfrm>
          <a:custGeom>
            <a:avLst/>
            <a:gdLst>
              <a:gd name="connsiteX0" fmla="*/ 486966 w 486966"/>
              <a:gd name="connsiteY0" fmla="*/ 857872 h 857872"/>
              <a:gd name="connsiteX1" fmla="*/ 0 w 486966"/>
              <a:gd name="connsiteY1" fmla="*/ 857872 h 857872"/>
              <a:gd name="connsiteX2" fmla="*/ 486966 w 486966"/>
              <a:gd name="connsiteY2" fmla="*/ 0 h 857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6966" h="857872">
                <a:moveTo>
                  <a:pt x="486966" y="857872"/>
                </a:moveTo>
                <a:lnTo>
                  <a:pt x="0" y="857872"/>
                </a:lnTo>
                <a:lnTo>
                  <a:pt x="486966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48" name="이등변 삼각형 47"/>
          <p:cNvSpPr/>
          <p:nvPr userDrawn="1"/>
        </p:nvSpPr>
        <p:spPr>
          <a:xfrm>
            <a:off x="10220326" y="2573616"/>
            <a:ext cx="973932" cy="857872"/>
          </a:xfrm>
          <a:prstGeom prst="triangle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 prstMaterial="clea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이등변 삼각형 48"/>
          <p:cNvSpPr/>
          <p:nvPr userDrawn="1"/>
        </p:nvSpPr>
        <p:spPr>
          <a:xfrm>
            <a:off x="9246394" y="6005104"/>
            <a:ext cx="973932" cy="857872"/>
          </a:xfrm>
          <a:prstGeom prst="triangle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 prstMaterial="clea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이등변 삼각형 49"/>
          <p:cNvSpPr/>
          <p:nvPr userDrawn="1"/>
        </p:nvSpPr>
        <p:spPr>
          <a:xfrm rot="10800000">
            <a:off x="11194258" y="5147232"/>
            <a:ext cx="973932" cy="857872"/>
          </a:xfrm>
          <a:prstGeom prst="triangle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 prstMaterial="clea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자유형 53"/>
          <p:cNvSpPr/>
          <p:nvPr userDrawn="1"/>
        </p:nvSpPr>
        <p:spPr>
          <a:xfrm>
            <a:off x="-486966" y="1715744"/>
            <a:ext cx="973932" cy="857872"/>
          </a:xfrm>
          <a:custGeom>
            <a:avLst/>
            <a:gdLst>
              <a:gd name="connsiteX0" fmla="*/ 486966 w 973932"/>
              <a:gd name="connsiteY0" fmla="*/ 0 h 857872"/>
              <a:gd name="connsiteX1" fmla="*/ 973932 w 973932"/>
              <a:gd name="connsiteY1" fmla="*/ 857872 h 857872"/>
              <a:gd name="connsiteX2" fmla="*/ 0 w 973932"/>
              <a:gd name="connsiteY2" fmla="*/ 857872 h 857872"/>
              <a:gd name="connsiteX3" fmla="*/ 1 w 973932"/>
              <a:gd name="connsiteY3" fmla="*/ 857871 h 857872"/>
              <a:gd name="connsiteX4" fmla="*/ 486966 w 973932"/>
              <a:gd name="connsiteY4" fmla="*/ 857871 h 857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932" h="857872">
                <a:moveTo>
                  <a:pt x="486966" y="0"/>
                </a:moveTo>
                <a:lnTo>
                  <a:pt x="973932" y="857872"/>
                </a:lnTo>
                <a:lnTo>
                  <a:pt x="0" y="857872"/>
                </a:lnTo>
                <a:lnTo>
                  <a:pt x="1" y="857871"/>
                </a:lnTo>
                <a:lnTo>
                  <a:pt x="486966" y="85787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55" name="자유형 54"/>
          <p:cNvSpPr/>
          <p:nvPr userDrawn="1"/>
        </p:nvSpPr>
        <p:spPr>
          <a:xfrm rot="10800000">
            <a:off x="0" y="2573615"/>
            <a:ext cx="486966" cy="857872"/>
          </a:xfrm>
          <a:custGeom>
            <a:avLst/>
            <a:gdLst>
              <a:gd name="connsiteX0" fmla="*/ 486966 w 486966"/>
              <a:gd name="connsiteY0" fmla="*/ 857872 h 857872"/>
              <a:gd name="connsiteX1" fmla="*/ 0 w 486966"/>
              <a:gd name="connsiteY1" fmla="*/ 857872 h 857872"/>
              <a:gd name="connsiteX2" fmla="*/ 486966 w 486966"/>
              <a:gd name="connsiteY2" fmla="*/ 0 h 857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6966" h="857872">
                <a:moveTo>
                  <a:pt x="486966" y="857872"/>
                </a:moveTo>
                <a:lnTo>
                  <a:pt x="0" y="857872"/>
                </a:lnTo>
                <a:lnTo>
                  <a:pt x="486966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59" name="이등변 삼각형 58"/>
          <p:cNvSpPr/>
          <p:nvPr userDrawn="1"/>
        </p:nvSpPr>
        <p:spPr>
          <a:xfrm rot="10800000">
            <a:off x="9246394" y="857872"/>
            <a:ext cx="973932" cy="857872"/>
          </a:xfrm>
          <a:prstGeom prst="triangle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 prstMaterial="clea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21193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000844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03518" y="1272234"/>
            <a:ext cx="5064207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01 </a:t>
            </a:r>
            <a:r>
              <a:rPr lang="ko-KR" altLang="en-US" sz="24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프로그램 개발 목적 및 요구사항</a:t>
            </a:r>
            <a:endParaRPr lang="en-US" altLang="ko-KR" sz="2400" dirty="0" smtClean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0" scaled="1"/>
              </a:gradFill>
              <a:latin typeface="KoPub바탕체 Light" pitchFamily="18" charset="-127"/>
              <a:ea typeface="KoPub바탕체 Light" pitchFamily="18" charset="-127"/>
            </a:endParaRPr>
          </a:p>
          <a:p>
            <a:endParaRPr lang="en-US" altLang="ko-KR" sz="2400" dirty="0" smtClean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0" scaled="1"/>
              </a:gradFill>
              <a:latin typeface="KoPub바탕체 Light" pitchFamily="18" charset="-127"/>
              <a:ea typeface="KoPub바탕체 Light" pitchFamily="18" charset="-127"/>
            </a:endParaRPr>
          </a:p>
          <a:p>
            <a:r>
              <a:rPr lang="en-US" altLang="ko-KR" sz="24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02 </a:t>
            </a:r>
            <a:r>
              <a:rPr lang="ko-KR" altLang="en-US" sz="24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개발 환경</a:t>
            </a:r>
            <a:endParaRPr lang="en-US" altLang="ko-KR" sz="2400" dirty="0" smtClean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0" scaled="1"/>
              </a:gradFill>
              <a:latin typeface="KoPub바탕체 Light" pitchFamily="18" charset="-127"/>
              <a:ea typeface="KoPub바탕체 Light" pitchFamily="18" charset="-127"/>
            </a:endParaRPr>
          </a:p>
          <a:p>
            <a:endParaRPr lang="en-US" altLang="ko-KR" sz="2400" dirty="0" smtClean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0" scaled="1"/>
              </a:gradFill>
              <a:latin typeface="KoPub바탕체 Light" pitchFamily="18" charset="-127"/>
              <a:ea typeface="KoPub바탕체 Light" pitchFamily="18" charset="-127"/>
            </a:endParaRPr>
          </a:p>
          <a:p>
            <a:r>
              <a:rPr lang="en-US" altLang="ko-KR" sz="24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03 </a:t>
            </a:r>
            <a:r>
              <a:rPr lang="ko-KR" altLang="en-US" sz="24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개체 관계도</a:t>
            </a:r>
            <a:endParaRPr lang="en-US" altLang="ko-KR" sz="2400" dirty="0" smtClean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0" scaled="1"/>
              </a:gradFill>
              <a:latin typeface="KoPub바탕체 Light" pitchFamily="18" charset="-127"/>
              <a:ea typeface="KoPub바탕체 Light" pitchFamily="18" charset="-127"/>
            </a:endParaRPr>
          </a:p>
          <a:p>
            <a:endParaRPr lang="en-US" altLang="ko-KR" sz="2400" dirty="0" smtClean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0" scaled="1"/>
              </a:gradFill>
              <a:latin typeface="KoPub바탕체 Light" pitchFamily="18" charset="-127"/>
              <a:ea typeface="KoPub바탕체 Light" pitchFamily="18" charset="-127"/>
            </a:endParaRPr>
          </a:p>
          <a:p>
            <a:r>
              <a:rPr lang="en-US" altLang="ko-KR" sz="24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04 </a:t>
            </a:r>
            <a:r>
              <a:rPr lang="ko-KR" altLang="en-US" sz="24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데이터 모델링</a:t>
            </a:r>
            <a:endParaRPr lang="en-US" altLang="ko-KR" sz="2400" dirty="0" smtClean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0" scaled="1"/>
              </a:gradFill>
              <a:latin typeface="KoPub바탕체 Light" pitchFamily="18" charset="-127"/>
              <a:ea typeface="KoPub바탕체 Light" pitchFamily="18" charset="-127"/>
            </a:endParaRPr>
          </a:p>
          <a:p>
            <a:endParaRPr lang="en-US" altLang="ko-KR" sz="2400" dirty="0" smtClean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0" scaled="1"/>
              </a:gradFill>
              <a:latin typeface="KoPub바탕체 Light" pitchFamily="18" charset="-127"/>
              <a:ea typeface="KoPub바탕체 Light" pitchFamily="18" charset="-127"/>
            </a:endParaRPr>
          </a:p>
          <a:p>
            <a:r>
              <a:rPr lang="en-US" altLang="ko-KR" sz="24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05 </a:t>
            </a:r>
            <a:r>
              <a:rPr lang="en-US" altLang="ko-KR" sz="24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MVC </a:t>
            </a:r>
            <a:r>
              <a:rPr lang="ko-KR" altLang="en-US" sz="24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구조</a:t>
            </a:r>
            <a:endParaRPr lang="en-US" altLang="ko-KR" sz="24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0" scaled="1"/>
              </a:gradFill>
              <a:latin typeface="KoPub바탕체 Light" pitchFamily="18" charset="-127"/>
              <a:ea typeface="KoPub바탕체 Light" pitchFamily="18" charset="-127"/>
            </a:endParaRPr>
          </a:p>
          <a:p>
            <a:endParaRPr lang="en-US" altLang="ko-KR" sz="2400" dirty="0" smtClean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0" scaled="1"/>
              </a:gradFill>
              <a:latin typeface="KoPub바탕체 Light" pitchFamily="18" charset="-127"/>
              <a:ea typeface="KoPub바탕체 Light" pitchFamily="18" charset="-127"/>
            </a:endParaRPr>
          </a:p>
          <a:p>
            <a:r>
              <a:rPr lang="en-US" altLang="ko-KR" sz="24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06 UI </a:t>
            </a:r>
            <a:r>
              <a:rPr lang="ko-KR" altLang="en-US" sz="24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및 기능 설명</a:t>
            </a:r>
            <a:endParaRPr lang="en-US" altLang="ko-KR" sz="2400" dirty="0" smtClean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0" scaled="1"/>
              </a:gradFill>
              <a:latin typeface="KoPub바탕체 Light" pitchFamily="18" charset="-127"/>
              <a:ea typeface="KoPub바탕체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639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5350" y="346501"/>
            <a:ext cx="3725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06 UI </a:t>
            </a:r>
            <a:r>
              <a:rPr lang="ko-KR" altLang="en-US" sz="32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및 기능 설명</a:t>
            </a:r>
            <a:endParaRPr lang="en-US" altLang="ko-KR" sz="3200" dirty="0" smtClean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0" scaled="1"/>
              </a:gradFill>
              <a:latin typeface="KoPub바탕체 Light" pitchFamily="18" charset="-127"/>
              <a:ea typeface="KoPub바탕체 Light" pitchFamily="18" charset="-127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38568496" descr="EMB0000071402a1"/>
          <p:cNvPicPr>
            <a:picLocks noChangeAspect="1" noChangeArrowheads="1"/>
          </p:cNvPicPr>
          <p:nvPr/>
        </p:nvPicPr>
        <p:blipFill>
          <a:blip r:embed="rId2" cstate="print"/>
          <a:srcRect l="34720" t="9784" r="34715" b="23979"/>
          <a:stretch>
            <a:fillRect/>
          </a:stretch>
        </p:blipFill>
        <p:spPr bwMode="auto">
          <a:xfrm>
            <a:off x="1473958" y="1459355"/>
            <a:ext cx="3712191" cy="4525081"/>
          </a:xfrm>
          <a:prstGeom prst="rect">
            <a:avLst/>
          </a:prstGeom>
          <a:noFill/>
        </p:spPr>
      </p:pic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138568656" descr="EMB0000071402a4"/>
          <p:cNvPicPr>
            <a:picLocks noChangeAspect="1" noChangeArrowheads="1"/>
          </p:cNvPicPr>
          <p:nvPr/>
        </p:nvPicPr>
        <p:blipFill>
          <a:blip r:embed="rId3" cstate="print"/>
          <a:srcRect l="35016" t="10474" r="35011" b="23984"/>
          <a:stretch>
            <a:fillRect/>
          </a:stretch>
        </p:blipFill>
        <p:spPr bwMode="auto">
          <a:xfrm>
            <a:off x="6640132" y="1446663"/>
            <a:ext cx="3674443" cy="4521322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>
          <a:xfrm>
            <a:off x="2975211" y="6223379"/>
            <a:ext cx="545912" cy="3138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수정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409295" y="6252950"/>
            <a:ext cx="545912" cy="3138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삭제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959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5350" y="346501"/>
            <a:ext cx="3725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06 UI </a:t>
            </a:r>
            <a:r>
              <a:rPr lang="ko-KR" altLang="en-US" sz="32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및 기능 설명</a:t>
            </a:r>
            <a:endParaRPr lang="en-US" altLang="ko-KR" sz="3200" dirty="0" smtClean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0" scaled="1"/>
              </a:gradFill>
              <a:latin typeface="KoPub바탕체 Light" pitchFamily="18" charset="-127"/>
              <a:ea typeface="KoPub바탕체 Light" pitchFamily="18" charset="-127"/>
            </a:endParaRP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101" name="_x138567376" descr="EMB00000714029b"/>
          <p:cNvPicPr>
            <a:picLocks noChangeAspect="1" noChangeArrowheads="1"/>
          </p:cNvPicPr>
          <p:nvPr/>
        </p:nvPicPr>
        <p:blipFill>
          <a:blip r:embed="rId2" cstate="print"/>
          <a:srcRect l="34720" t="10048" r="34715" b="23979"/>
          <a:stretch>
            <a:fillRect/>
          </a:stretch>
        </p:blipFill>
        <p:spPr bwMode="auto">
          <a:xfrm>
            <a:off x="1255594" y="1308663"/>
            <a:ext cx="3739487" cy="4537724"/>
          </a:xfrm>
          <a:prstGeom prst="rect">
            <a:avLst/>
          </a:prstGeom>
          <a:noFill/>
        </p:spPr>
      </p:pic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103" name="_x138568576" descr="EMB00000714029e"/>
          <p:cNvPicPr>
            <a:picLocks noChangeAspect="1" noChangeArrowheads="1"/>
          </p:cNvPicPr>
          <p:nvPr/>
        </p:nvPicPr>
        <p:blipFill>
          <a:blip r:embed="rId3" cstate="print"/>
          <a:srcRect l="34718" t="9784" r="34715" b="23717"/>
          <a:stretch>
            <a:fillRect/>
          </a:stretch>
        </p:blipFill>
        <p:spPr bwMode="auto">
          <a:xfrm>
            <a:off x="6501428" y="1308917"/>
            <a:ext cx="3666154" cy="4483989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/>
        </p:nvSpPr>
        <p:spPr>
          <a:xfrm>
            <a:off x="4735771" y="6100548"/>
            <a:ext cx="2006224" cy="34119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데뷔시기에 따른 조회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465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527187" y="2537489"/>
            <a:ext cx="3062057" cy="1204411"/>
            <a:chOff x="4564972" y="2639794"/>
            <a:chExt cx="3062057" cy="1204411"/>
          </a:xfrm>
        </p:grpSpPr>
        <p:sp>
          <p:nvSpPr>
            <p:cNvPr id="72" name="TextBox 71"/>
            <p:cNvSpPr txBox="1"/>
            <p:nvPr/>
          </p:nvSpPr>
          <p:spPr>
            <a:xfrm>
              <a:off x="4564972" y="3013208"/>
              <a:ext cx="30620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800" dirty="0" smtClean="0">
                  <a:gradFill>
                    <a:gsLst>
                      <a:gs pos="0">
                        <a:srgbClr val="002060"/>
                      </a:gs>
                      <a:gs pos="100000">
                        <a:srgbClr val="002060"/>
                      </a:gs>
                    </a:gsLst>
                    <a:lin ang="0" scaled="1"/>
                  </a:gradFill>
                  <a:latin typeface="KoPub바탕체 Light" pitchFamily="18" charset="-127"/>
                  <a:ea typeface="KoPub바탕체 Light" pitchFamily="18" charset="-127"/>
                </a:rPr>
                <a:t>감사합니다</a:t>
              </a:r>
              <a:endParaRPr lang="ko-KR" altLang="en-US" sz="4800" dirty="0">
                <a:gradFill>
                  <a:gsLst>
                    <a:gs pos="0">
                      <a:srgbClr val="002060"/>
                    </a:gs>
                    <a:gs pos="100000">
                      <a:srgbClr val="002060"/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805424" y="2639794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2800">
                <a:gradFill>
                  <a:gsLst>
                    <a:gs pos="0">
                      <a:srgbClr val="0099FF"/>
                    </a:gs>
                    <a:gs pos="100000">
                      <a:srgbClr val="0099FF"/>
                    </a:gs>
                  </a:gsLst>
                  <a:lin ang="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82223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5350" y="346501"/>
            <a:ext cx="62985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01 </a:t>
            </a:r>
            <a:r>
              <a:rPr lang="ko-KR" altLang="en-US" sz="320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프로그램 개발 목적 및 요구사항</a:t>
            </a:r>
            <a:endParaRPr lang="en-US" altLang="ko-KR" sz="3200" smtClean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0" scaled="1"/>
              </a:gradFill>
              <a:latin typeface="KoPub바탕체 Light" pitchFamily="18" charset="-127"/>
              <a:ea typeface="KoPub바탕체 Light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2646" y="1614284"/>
            <a:ext cx="1205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개발 목적</a:t>
            </a:r>
            <a:endParaRPr lang="ko-KR" altLang="en-US" sz="2000" b="1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0" scaled="1"/>
              </a:gradFill>
              <a:latin typeface="KoPub바탕체 Light" pitchFamily="18" charset="-127"/>
              <a:ea typeface="KoPub바탕체 Light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5119" y="2200152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인원에 따른 물품 기부현황 등록 및 조회</a:t>
            </a:r>
            <a:endParaRPr lang="ko-KR" altLang="en-US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0" scaled="1"/>
              </a:gradFill>
              <a:latin typeface="KoPub바탕체 Light" pitchFamily="18" charset="-127"/>
              <a:ea typeface="KoPub바탕체 Light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6294" y="3003695"/>
            <a:ext cx="1205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요구 사항</a:t>
            </a:r>
            <a:endParaRPr lang="ko-KR" altLang="en-US" sz="2000" b="1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0" scaled="1"/>
              </a:gradFill>
              <a:latin typeface="KoPub바탕체 Light" pitchFamily="18" charset="-127"/>
              <a:ea typeface="KoPub바탕체 Light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5119" y="3625983"/>
            <a:ext cx="26340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01 </a:t>
            </a:r>
            <a:r>
              <a:rPr lang="ko-KR" altLang="en-US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인원정보입력</a:t>
            </a:r>
            <a:endParaRPr lang="en-US" altLang="ko-KR" dirty="0" smtClean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0" scaled="1"/>
              </a:gradFill>
              <a:latin typeface="KoPub바탕체 Light" pitchFamily="18" charset="-127"/>
              <a:ea typeface="KoPub바탕체 Light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02 </a:t>
            </a:r>
            <a:r>
              <a:rPr lang="ko-KR" altLang="en-US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물품정보입력</a:t>
            </a:r>
            <a:endParaRPr lang="en-US" altLang="ko-KR" dirty="0" smtClean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0" scaled="1"/>
              </a:gradFill>
              <a:latin typeface="KoPub바탕체 Light" pitchFamily="18" charset="-127"/>
              <a:ea typeface="KoPub바탕체 Light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03 </a:t>
            </a:r>
            <a:r>
              <a:rPr lang="ko-KR" altLang="en-US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조회</a:t>
            </a:r>
            <a:r>
              <a:rPr lang="en-US" altLang="ko-KR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/</a:t>
            </a:r>
            <a:r>
              <a:rPr lang="ko-KR" altLang="en-US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수정</a:t>
            </a:r>
            <a:r>
              <a:rPr lang="en-US" altLang="ko-KR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/</a:t>
            </a:r>
            <a:r>
              <a:rPr lang="ko-KR" altLang="en-US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삭제 기능</a:t>
            </a:r>
            <a:endParaRPr lang="en-US" altLang="ko-KR" dirty="0" smtClean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0" scaled="1"/>
              </a:gradFill>
              <a:latin typeface="KoPub바탕체 Light" pitchFamily="18" charset="-127"/>
              <a:ea typeface="KoPub바탕체 Light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04 </a:t>
            </a:r>
            <a:r>
              <a:rPr lang="ko-KR" altLang="en-US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생년 별 키 그래프</a:t>
            </a:r>
            <a:endParaRPr lang="en-US" altLang="ko-KR" dirty="0" smtClean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0" scaled="1"/>
              </a:gradFill>
              <a:latin typeface="KoPub바탕체 Light" pitchFamily="18" charset="-127"/>
              <a:ea typeface="KoPub바탕체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225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5350" y="346501"/>
            <a:ext cx="2725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02 </a:t>
            </a:r>
            <a:r>
              <a:rPr lang="ko-KR" altLang="en-US" sz="32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개발 환</a:t>
            </a:r>
            <a:r>
              <a:rPr lang="ko-KR" altLang="en-US" sz="32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경</a:t>
            </a:r>
            <a:r>
              <a:rPr lang="en-US" altLang="ko-KR" sz="32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0031" y="1235044"/>
            <a:ext cx="7433953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01 </a:t>
            </a:r>
            <a:r>
              <a:rPr lang="ko-KR" altLang="en-US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개발 </a:t>
            </a:r>
            <a:r>
              <a:rPr lang="en-US" altLang="ko-KR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OS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	</a:t>
            </a:r>
            <a:r>
              <a:rPr lang="en-US" altLang="ko-KR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Window7 64bit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02 </a:t>
            </a:r>
            <a:r>
              <a:rPr lang="ko-KR" altLang="en-US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개발 </a:t>
            </a:r>
            <a:r>
              <a:rPr lang="en-US" altLang="ko-KR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Tool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	</a:t>
            </a:r>
            <a:r>
              <a:rPr lang="en-US" altLang="ko-KR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SQL Developer 4.1.5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	</a:t>
            </a:r>
            <a:r>
              <a:rPr lang="en-US" altLang="ko-KR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Eclipse Neon.2 Release (4.6.2)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	</a:t>
            </a:r>
            <a:r>
              <a:rPr lang="en-US" altLang="ko-KR" dirty="0" err="1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JavaFx</a:t>
            </a:r>
            <a:r>
              <a:rPr lang="en-US" altLang="ko-KR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 Scene Builder2.0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03 </a:t>
            </a:r>
            <a:r>
              <a:rPr lang="ko-KR" altLang="en-US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개발 언어</a:t>
            </a:r>
            <a:endParaRPr lang="en-US" altLang="ko-KR" dirty="0" smtClean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0" scaled="1"/>
              </a:gradFill>
              <a:latin typeface="KoPub바탕체 Light" pitchFamily="18" charset="-127"/>
              <a:ea typeface="KoPub바탕체 Light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	</a:t>
            </a:r>
            <a:r>
              <a:rPr lang="en-US" altLang="ko-KR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Java8 SE 1.8.0_73-b02, fx2.0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04 DB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	</a:t>
            </a:r>
            <a:r>
              <a:rPr lang="en-US" altLang="ko-KR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Oracle </a:t>
            </a:r>
            <a:r>
              <a:rPr lang="en-US" altLang="ko-KR" dirty="0" err="1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DataBase</a:t>
            </a:r>
            <a:r>
              <a:rPr lang="en-US" altLang="ko-KR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 11g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05 </a:t>
            </a:r>
            <a:r>
              <a:rPr lang="ko-KR" altLang="en-US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설계 </a:t>
            </a:r>
            <a:r>
              <a:rPr lang="en-US" altLang="ko-KR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Tool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	</a:t>
            </a:r>
            <a:r>
              <a:rPr lang="en-US" altLang="ko-KR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Erwin Data Modeler 7.3.0.1666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	</a:t>
            </a:r>
            <a:r>
              <a:rPr lang="en-US" altLang="ko-KR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Star UML</a:t>
            </a:r>
            <a:endParaRPr lang="ko-KR" altLang="en-US" dirty="0" smtClean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0" scaled="1"/>
              </a:gradFill>
              <a:latin typeface="KoPub바탕체 Light" pitchFamily="18" charset="-127"/>
              <a:ea typeface="KoPub바탕체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303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5350" y="346501"/>
            <a:ext cx="2999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03 </a:t>
            </a:r>
            <a:r>
              <a:rPr lang="ko-KR" altLang="en-US" sz="32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개체 관계도</a:t>
            </a:r>
            <a:endParaRPr lang="en-US" altLang="ko-KR" sz="3200" dirty="0" smtClean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0" scaled="1"/>
              </a:gradFill>
              <a:latin typeface="KoPub바탕체 Light" pitchFamily="18" charset="-127"/>
              <a:ea typeface="KoPub바탕체 Light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0574" y="954733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회   원</a:t>
            </a:r>
          </a:p>
        </p:txBody>
      </p:sp>
      <p:sp>
        <p:nvSpPr>
          <p:cNvPr id="30" name="타원 29"/>
          <p:cNvSpPr/>
          <p:nvPr/>
        </p:nvSpPr>
        <p:spPr>
          <a:xfrm>
            <a:off x="2920622" y="3111689"/>
            <a:ext cx="1514901" cy="600501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지역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909250" y="2376985"/>
            <a:ext cx="1514901" cy="600501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2938817" y="5356747"/>
            <a:ext cx="1514901" cy="600501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키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2927445" y="4633415"/>
            <a:ext cx="1514901" cy="600501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전화번호</a:t>
            </a:r>
            <a:endParaRPr lang="ko-KR" altLang="en-US" sz="1600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916071" y="3857768"/>
            <a:ext cx="1514901" cy="600501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생년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2906974" y="1651379"/>
            <a:ext cx="1514901" cy="600501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아이디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560197" y="984303"/>
            <a:ext cx="952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물   품</a:t>
            </a:r>
          </a:p>
        </p:txBody>
      </p:sp>
      <p:sp>
        <p:nvSpPr>
          <p:cNvPr id="41" name="타원 40"/>
          <p:cNvSpPr/>
          <p:nvPr/>
        </p:nvSpPr>
        <p:spPr>
          <a:xfrm>
            <a:off x="6266598" y="3113963"/>
            <a:ext cx="1514901" cy="600501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물품종류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6255226" y="2392907"/>
            <a:ext cx="1514901" cy="600501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번호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6284794" y="5331725"/>
            <a:ext cx="1514901" cy="600501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개수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6273423" y="4581098"/>
            <a:ext cx="1514901" cy="600501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가격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6248400" y="3819099"/>
            <a:ext cx="1514901" cy="600501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분류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6252950" y="1626358"/>
            <a:ext cx="1514901" cy="600501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아이디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4681183" y="1910687"/>
            <a:ext cx="1282890" cy="136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2950192" y="6080078"/>
            <a:ext cx="1514901" cy="600501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데뷔시기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378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5350" y="346501"/>
            <a:ext cx="34099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04 </a:t>
            </a:r>
            <a:r>
              <a:rPr lang="ko-KR" altLang="en-US" sz="32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데이터 모델링</a:t>
            </a:r>
            <a:endParaRPr lang="en-US" altLang="ko-KR" sz="3200" dirty="0" smtClean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0" scaled="1"/>
              </a:gradFill>
              <a:latin typeface="KoPub바탕체 Light" pitchFamily="18" charset="-127"/>
              <a:ea typeface="KoPub바탕체 Light" pitchFamily="18" charset="-127"/>
            </a:endParaRP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43995808" descr="EMB000008100c5c"/>
          <p:cNvPicPr>
            <a:picLocks noChangeAspect="1" noChangeArrowheads="1"/>
          </p:cNvPicPr>
          <p:nvPr/>
        </p:nvPicPr>
        <p:blipFill>
          <a:blip r:embed="rId2" cstate="print"/>
          <a:srcRect l="2556" t="19826" r="68880" b="32268"/>
          <a:stretch>
            <a:fillRect/>
          </a:stretch>
        </p:blipFill>
        <p:spPr bwMode="auto">
          <a:xfrm>
            <a:off x="2990495" y="1338499"/>
            <a:ext cx="5675834" cy="5348831"/>
          </a:xfrm>
          <a:prstGeom prst="rect">
            <a:avLst/>
          </a:prstGeom>
          <a:noFill/>
        </p:spPr>
      </p:pic>
      <p:cxnSp>
        <p:nvCxnSpPr>
          <p:cNvPr id="6" name="직선 화살표 연결선 5"/>
          <p:cNvCxnSpPr/>
          <p:nvPr/>
        </p:nvCxnSpPr>
        <p:spPr>
          <a:xfrm>
            <a:off x="5581935" y="2770496"/>
            <a:ext cx="545910" cy="136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5543266" y="5324901"/>
            <a:ext cx="545910" cy="136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2132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5350" y="346501"/>
            <a:ext cx="2733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05 MVC </a:t>
            </a:r>
            <a:r>
              <a:rPr lang="ko-KR" altLang="en-US" sz="32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구조</a:t>
            </a:r>
            <a:endParaRPr lang="en-US" altLang="ko-KR" sz="3200" dirty="0" smtClean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0" scaled="1"/>
              </a:gradFill>
              <a:latin typeface="KoPub바탕체 Light" pitchFamily="18" charset="-127"/>
              <a:ea typeface="KoPub바탕체 Light" pitchFamily="18" charset="-127"/>
            </a:endParaRP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140247264" descr="EMB00000c4c42e6"/>
          <p:cNvPicPr>
            <a:picLocks noChangeAspect="1" noChangeArrowheads="1"/>
          </p:cNvPicPr>
          <p:nvPr/>
        </p:nvPicPr>
        <p:blipFill>
          <a:blip r:embed="rId2" cstate="print"/>
          <a:srcRect l="13306" t="28615" r="74068" b="44295"/>
          <a:stretch>
            <a:fillRect/>
          </a:stretch>
        </p:blipFill>
        <p:spPr bwMode="auto">
          <a:xfrm>
            <a:off x="1351292" y="1269242"/>
            <a:ext cx="3452720" cy="4167663"/>
          </a:xfrm>
          <a:prstGeom prst="rect">
            <a:avLst/>
          </a:prstGeom>
          <a:noFill/>
        </p:spPr>
      </p:pic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71" name="_x140624160" descr="EMB00000c4c42e9"/>
          <p:cNvPicPr>
            <a:picLocks noChangeAspect="1" noChangeArrowheads="1"/>
          </p:cNvPicPr>
          <p:nvPr/>
        </p:nvPicPr>
        <p:blipFill>
          <a:blip r:embed="rId3" cstate="print"/>
          <a:srcRect l="31564" t="9383" r="25243" b="6641"/>
          <a:stretch>
            <a:fillRect/>
          </a:stretch>
        </p:blipFill>
        <p:spPr bwMode="auto">
          <a:xfrm>
            <a:off x="5499053" y="618462"/>
            <a:ext cx="4900541" cy="53575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21378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5350" y="346501"/>
            <a:ext cx="3725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06 UI </a:t>
            </a:r>
            <a:r>
              <a:rPr lang="ko-KR" altLang="en-US" sz="32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및 기능 설명</a:t>
            </a:r>
            <a:endParaRPr lang="en-US" altLang="ko-KR" sz="3200" dirty="0" smtClean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0" scaled="1"/>
              </a:gradFill>
              <a:latin typeface="KoPub바탕체 Light" pitchFamily="18" charset="-127"/>
              <a:ea typeface="KoPub바탕체 Light" pitchFamily="18" charset="-127"/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138567776" descr="EMB000007140283"/>
          <p:cNvPicPr>
            <a:picLocks noChangeAspect="1" noChangeArrowheads="1"/>
          </p:cNvPicPr>
          <p:nvPr/>
        </p:nvPicPr>
        <p:blipFill>
          <a:blip r:embed="rId2" cstate="print"/>
          <a:srcRect l="35364" t="10716" r="35155" b="25005"/>
          <a:stretch>
            <a:fillRect/>
          </a:stretch>
        </p:blipFill>
        <p:spPr bwMode="auto">
          <a:xfrm>
            <a:off x="1458085" y="1228983"/>
            <a:ext cx="3850894" cy="4722949"/>
          </a:xfrm>
          <a:prstGeom prst="rect">
            <a:avLst/>
          </a:prstGeom>
          <a:noFill/>
        </p:spPr>
      </p:pic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7" name="_x138567696" descr="EMB000007140286"/>
          <p:cNvPicPr>
            <a:picLocks noChangeAspect="1" noChangeArrowheads="1"/>
          </p:cNvPicPr>
          <p:nvPr/>
        </p:nvPicPr>
        <p:blipFill>
          <a:blip r:embed="rId3" cstate="print"/>
          <a:srcRect l="34950" t="10307" r="34949" b="24142"/>
          <a:stretch>
            <a:fillRect/>
          </a:stretch>
        </p:blipFill>
        <p:spPr bwMode="auto">
          <a:xfrm>
            <a:off x="6591871" y="1210701"/>
            <a:ext cx="3889610" cy="4712427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/>
        </p:nvSpPr>
        <p:spPr>
          <a:xfrm>
            <a:off x="2483891" y="6182437"/>
            <a:ext cx="1610437" cy="30024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인원에 따른 물품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120419" y="6155141"/>
            <a:ext cx="1050878" cy="30025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중복확인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414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5350" y="346501"/>
            <a:ext cx="3725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06 UI </a:t>
            </a:r>
            <a:r>
              <a:rPr lang="ko-KR" altLang="en-US" sz="32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및 기능 설명</a:t>
            </a:r>
            <a:endParaRPr lang="en-US" altLang="ko-KR" sz="3200" dirty="0" smtClean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0" scaled="1"/>
              </a:gradFill>
              <a:latin typeface="KoPub바탕체 Light" pitchFamily="18" charset="-127"/>
              <a:ea typeface="KoPub바탕체 Light" pitchFamily="18" charset="-127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_x138569536" descr="EMB000007140289"/>
          <p:cNvPicPr>
            <a:picLocks noChangeAspect="1" noChangeArrowheads="1"/>
          </p:cNvPicPr>
          <p:nvPr/>
        </p:nvPicPr>
        <p:blipFill>
          <a:blip r:embed="rId2" cstate="print"/>
          <a:srcRect l="34718" t="9784" r="34715" b="23717"/>
          <a:stretch>
            <a:fillRect/>
          </a:stretch>
        </p:blipFill>
        <p:spPr bwMode="auto">
          <a:xfrm>
            <a:off x="1356220" y="1242044"/>
            <a:ext cx="3843577" cy="4700990"/>
          </a:xfrm>
          <a:prstGeom prst="rect">
            <a:avLst/>
          </a:prstGeom>
          <a:noFill/>
        </p:spPr>
      </p:pic>
      <p:pic>
        <p:nvPicPr>
          <p:cNvPr id="6" name="_x138567936" descr="EMB00000714028f"/>
          <p:cNvPicPr>
            <a:picLocks noChangeAspect="1" noChangeArrowheads="1"/>
          </p:cNvPicPr>
          <p:nvPr/>
        </p:nvPicPr>
        <p:blipFill>
          <a:blip r:embed="rId3" cstate="print"/>
          <a:srcRect l="34950" t="9918" r="34715" b="24113"/>
          <a:stretch>
            <a:fillRect/>
          </a:stretch>
        </p:blipFill>
        <p:spPr bwMode="auto">
          <a:xfrm>
            <a:off x="6646460" y="1259191"/>
            <a:ext cx="3766782" cy="4667967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/>
        </p:nvSpPr>
        <p:spPr>
          <a:xfrm>
            <a:off x="2838733" y="6155140"/>
            <a:ext cx="545912" cy="3138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등록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74505" y="6100548"/>
            <a:ext cx="1828801" cy="3138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선택 가능한 아이디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059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5350" y="346501"/>
            <a:ext cx="3725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06 UI </a:t>
            </a:r>
            <a:r>
              <a:rPr lang="ko-KR" altLang="en-US" sz="32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및 기능 설명</a:t>
            </a:r>
            <a:endParaRPr lang="en-US" altLang="ko-KR" sz="3200" dirty="0" smtClean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0" scaled="1"/>
              </a:gradFill>
              <a:latin typeface="KoPub바탕체 Light" pitchFamily="18" charset="-127"/>
              <a:ea typeface="KoPub바탕체 Light" pitchFamily="18" charset="-127"/>
            </a:endParaRP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" name="_x138569696" descr="EMB000007140295"/>
          <p:cNvPicPr>
            <a:picLocks noChangeAspect="1" noChangeArrowheads="1"/>
          </p:cNvPicPr>
          <p:nvPr/>
        </p:nvPicPr>
        <p:blipFill>
          <a:blip r:embed="rId2" cstate="print"/>
          <a:srcRect l="34926" t="10107" r="35042" b="24109"/>
          <a:stretch>
            <a:fillRect/>
          </a:stretch>
        </p:blipFill>
        <p:spPr bwMode="auto">
          <a:xfrm>
            <a:off x="1303858" y="1358014"/>
            <a:ext cx="3677575" cy="4531887"/>
          </a:xfrm>
          <a:prstGeom prst="rect">
            <a:avLst/>
          </a:prstGeom>
          <a:noFill/>
        </p:spPr>
      </p:pic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7" name="_x138567856" descr="EMB0000071402a7"/>
          <p:cNvPicPr>
            <a:picLocks noChangeAspect="1" noChangeArrowheads="1"/>
          </p:cNvPicPr>
          <p:nvPr/>
        </p:nvPicPr>
        <p:blipFill>
          <a:blip r:embed="rId3" cstate="print"/>
          <a:srcRect l="34898" t="10504" r="34941" b="24307"/>
          <a:stretch>
            <a:fillRect/>
          </a:stretch>
        </p:blipFill>
        <p:spPr bwMode="auto">
          <a:xfrm>
            <a:off x="6826654" y="1381736"/>
            <a:ext cx="3627531" cy="4412307"/>
          </a:xfrm>
          <a:prstGeom prst="rect">
            <a:avLst/>
          </a:prstGeom>
          <a:noFill/>
        </p:spPr>
      </p:pic>
      <p:sp>
        <p:nvSpPr>
          <p:cNvPr id="10" name="직사각형 9"/>
          <p:cNvSpPr/>
          <p:nvPr/>
        </p:nvSpPr>
        <p:spPr>
          <a:xfrm>
            <a:off x="2497540" y="6196083"/>
            <a:ext cx="1201004" cy="2729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등록된 물품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915700" y="6086903"/>
            <a:ext cx="1610437" cy="30024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생년에 따른 키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084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dirty="0" smtClean="0"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0" scaled="1"/>
            </a:gradFill>
            <a:latin typeface="KoPub돋움체 Light" panose="02020603020101020101" pitchFamily="18" charset="-127"/>
            <a:ea typeface="KoPub돋움체 Light" panose="0202060302010102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132</Words>
  <Application>Microsoft Office PowerPoint</Application>
  <PresentationFormat>사용자 지정</PresentationFormat>
  <Paragraphs>66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 su Hwang</dc:creator>
  <cp:lastModifiedBy>Customer</cp:lastModifiedBy>
  <cp:revision>74</cp:revision>
  <dcterms:created xsi:type="dcterms:W3CDTF">2016-04-02T11:41:56Z</dcterms:created>
  <dcterms:modified xsi:type="dcterms:W3CDTF">2019-02-14T01:51:43Z</dcterms:modified>
</cp:coreProperties>
</file>